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1320" y="156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FE6-D8CC-4116-8B46-7EB6DA548A5E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F0D5-9382-4A4E-8F53-8118DE5EF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17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FE6-D8CC-4116-8B46-7EB6DA548A5E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F0D5-9382-4A4E-8F53-8118DE5EF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805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FE6-D8CC-4116-8B46-7EB6DA548A5E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F0D5-9382-4A4E-8F53-8118DE5EF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150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FE6-D8CC-4116-8B46-7EB6DA548A5E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F0D5-9382-4A4E-8F53-8118DE5EF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978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FE6-D8CC-4116-8B46-7EB6DA548A5E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F0D5-9382-4A4E-8F53-8118DE5EF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93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FE6-D8CC-4116-8B46-7EB6DA548A5E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F0D5-9382-4A4E-8F53-8118DE5EF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068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FE6-D8CC-4116-8B46-7EB6DA548A5E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F0D5-9382-4A4E-8F53-8118DE5EF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895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FE6-D8CC-4116-8B46-7EB6DA548A5E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F0D5-9382-4A4E-8F53-8118DE5EF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404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FE6-D8CC-4116-8B46-7EB6DA548A5E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F0D5-9382-4A4E-8F53-8118DE5EF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441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FE6-D8CC-4116-8B46-7EB6DA548A5E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F0D5-9382-4A4E-8F53-8118DE5EF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98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FE6-D8CC-4116-8B46-7EB6DA548A5E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F0D5-9382-4A4E-8F53-8118DE5EF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718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47FE6-D8CC-4116-8B46-7EB6DA548A5E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8F0D5-9382-4A4E-8F53-8118DE5EF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29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4" y="-2"/>
            <a:ext cx="6400800" cy="9601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600"/>
              </a:spcAft>
            </a:pPr>
            <a:endParaRPr kumimoji="1" lang="en-US" altLang="ja-JP" sz="1600" b="1" dirty="0" smtClean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600" b="1" dirty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600" b="1" dirty="0" smtClean="0">
              <a:latin typeface="+mn-ea"/>
            </a:endParaRPr>
          </a:p>
          <a:p>
            <a:r>
              <a:rPr kumimoji="1" lang="ja-JP" altLang="en-US" sz="1600" b="1" dirty="0">
                <a:latin typeface="+mn-ea"/>
              </a:rPr>
              <a:t>１　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人権啓発の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参加･体験型の学習機会の充実、研修内容の充実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1200"/>
              </a:spcAft>
            </a:pPr>
            <a:r>
              <a:rPr kumimoji="1" lang="ja-JP" altLang="en-US" sz="1400" dirty="0" smtClean="0">
                <a:latin typeface="+mn-ea"/>
              </a:rPr>
              <a:t>（</a:t>
            </a:r>
            <a:r>
              <a:rPr kumimoji="1" lang="ja-JP" altLang="en-US" sz="1400" dirty="0">
                <a:latin typeface="+mn-ea"/>
              </a:rPr>
              <a:t>１）「出前講座」の</a:t>
            </a:r>
            <a:r>
              <a:rPr kumimoji="1" lang="ja-JP" altLang="en-US" sz="1400" dirty="0" smtClean="0">
                <a:latin typeface="+mn-ea"/>
              </a:rPr>
              <a:t>実施</a:t>
            </a:r>
            <a:endParaRPr kumimoji="1" lang="ja-JP" altLang="en-US" sz="1400" dirty="0">
              <a:latin typeface="+mn-ea"/>
            </a:endParaRPr>
          </a:p>
          <a:p>
            <a:pPr>
              <a:spcAft>
                <a:spcPts val="600"/>
              </a:spcAft>
            </a:pPr>
            <a:r>
              <a:rPr kumimoji="1" lang="ja-JP" altLang="en-US" sz="1200" dirty="0" smtClean="0">
                <a:latin typeface="+mn-ea"/>
              </a:rPr>
              <a:t>　　●</a:t>
            </a:r>
            <a:r>
              <a:rPr kumimoji="1" lang="ja-JP" altLang="en-US" sz="1200" dirty="0">
                <a:latin typeface="+mn-ea"/>
              </a:rPr>
              <a:t>参加・体験型の人権研修が府民の身近なところで実施されるよう</a:t>
            </a:r>
            <a:r>
              <a:rPr kumimoji="1" lang="ja-JP" altLang="en-US" sz="1200" dirty="0" smtClean="0">
                <a:latin typeface="+mn-ea"/>
              </a:rPr>
              <a:t>、市町村</a:t>
            </a:r>
            <a:r>
              <a:rPr kumimoji="1" lang="ja-JP" altLang="en-US" sz="1200" dirty="0">
                <a:latin typeface="+mn-ea"/>
              </a:rPr>
              <a:t>と</a:t>
            </a:r>
            <a:r>
              <a:rPr kumimoji="1" lang="ja-JP" altLang="en-US" sz="1200" dirty="0" smtClean="0">
                <a:latin typeface="+mn-ea"/>
              </a:rPr>
              <a:t>連携</a:t>
            </a:r>
            <a:r>
              <a:rPr kumimoji="1" lang="en-US" altLang="ja-JP" sz="1200" dirty="0">
                <a:latin typeface="+mn-ea"/>
              </a:rPr>
              <a:t/>
            </a:r>
            <a:br>
              <a:rPr kumimoji="1" lang="en-US" altLang="ja-JP" sz="1200" dirty="0">
                <a:latin typeface="+mn-ea"/>
              </a:rPr>
            </a:br>
            <a:r>
              <a:rPr kumimoji="1" lang="ja-JP" altLang="en-US" sz="1200" dirty="0" smtClean="0">
                <a:latin typeface="+mn-ea"/>
              </a:rPr>
              <a:t>　　　して開催</a:t>
            </a:r>
            <a:endParaRPr kumimoji="1" lang="en-US" altLang="ja-JP" sz="1200" dirty="0" smtClean="0">
              <a:latin typeface="+mn-ea"/>
            </a:endParaRPr>
          </a:p>
          <a:p>
            <a:r>
              <a:rPr kumimoji="1" lang="ja-JP" altLang="en-US" sz="1200" dirty="0">
                <a:latin typeface="+mn-ea"/>
              </a:rPr>
              <a:t>　</a:t>
            </a:r>
            <a:r>
              <a:rPr kumimoji="1" lang="ja-JP" altLang="en-US" sz="1200" dirty="0" smtClean="0">
                <a:latin typeface="+mn-ea"/>
              </a:rPr>
              <a:t>　●</a:t>
            </a:r>
            <a:r>
              <a:rPr kumimoji="1" lang="ja-JP" altLang="en-US" sz="1200" dirty="0">
                <a:latin typeface="+mn-ea"/>
              </a:rPr>
              <a:t>府内</a:t>
            </a:r>
            <a:r>
              <a:rPr kumimoji="1" lang="en-US" altLang="ja-JP" sz="1200" dirty="0">
                <a:latin typeface="+mn-ea"/>
              </a:rPr>
              <a:t>6</a:t>
            </a:r>
            <a:r>
              <a:rPr kumimoji="1" lang="ja-JP" altLang="en-US" sz="1200" dirty="0">
                <a:latin typeface="+mn-ea"/>
              </a:rPr>
              <a:t>市町村で</a:t>
            </a:r>
            <a:r>
              <a:rPr kumimoji="1" lang="ja-JP" altLang="en-US" sz="1200" dirty="0" smtClean="0">
                <a:latin typeface="+mn-ea"/>
              </a:rPr>
              <a:t>開催</a:t>
            </a:r>
            <a:endParaRPr kumimoji="1" lang="en-US" altLang="ja-JP" sz="1200" dirty="0" smtClean="0">
              <a:latin typeface="+mn-ea"/>
            </a:endParaRPr>
          </a:p>
          <a:p>
            <a:endParaRPr kumimoji="1" lang="ja-JP" altLang="en-US" sz="1400" dirty="0">
              <a:latin typeface="+mn-ea"/>
            </a:endParaRPr>
          </a:p>
          <a:p>
            <a:pPr>
              <a:spcAft>
                <a:spcPts val="1200"/>
              </a:spcAft>
            </a:pPr>
            <a:r>
              <a:rPr kumimoji="1" lang="ja-JP" altLang="en-US" sz="1400" dirty="0">
                <a:latin typeface="+mn-ea"/>
              </a:rPr>
              <a:t> （２）「人権啓発詩・読書感想文」の募集・</a:t>
            </a:r>
            <a:r>
              <a:rPr kumimoji="1" lang="ja-JP" altLang="en-US" sz="1400" dirty="0" smtClean="0">
                <a:latin typeface="+mn-ea"/>
              </a:rPr>
              <a:t>表彰</a:t>
            </a:r>
            <a:endParaRPr kumimoji="1" lang="en-US" altLang="ja-JP" sz="1400" dirty="0" smtClean="0">
              <a:latin typeface="+mn-ea"/>
            </a:endParaRPr>
          </a:p>
          <a:p>
            <a:r>
              <a:rPr kumimoji="1" lang="ja-JP" altLang="en-US" sz="1200" dirty="0">
                <a:latin typeface="+mn-ea"/>
              </a:rPr>
              <a:t>　</a:t>
            </a:r>
            <a:r>
              <a:rPr kumimoji="1" lang="ja-JP" altLang="en-US" sz="1200" dirty="0" smtClean="0">
                <a:latin typeface="+mn-ea"/>
              </a:rPr>
              <a:t>　●</a:t>
            </a:r>
            <a:r>
              <a:rPr kumimoji="1" lang="ja-JP" altLang="en-US" sz="1200" dirty="0">
                <a:latin typeface="+mn-ea"/>
              </a:rPr>
              <a:t>大阪府内の小中学校、支援学校小中学部の児童・生徒を対象に</a:t>
            </a:r>
            <a:r>
              <a:rPr kumimoji="1" lang="ja-JP" altLang="en-US" sz="1200" dirty="0" smtClean="0">
                <a:latin typeface="+mn-ea"/>
              </a:rPr>
              <a:t>、人権</a:t>
            </a:r>
            <a:r>
              <a:rPr kumimoji="1" lang="ja-JP" altLang="en-US" sz="1200" dirty="0">
                <a:latin typeface="+mn-ea"/>
              </a:rPr>
              <a:t>の尊さ</a:t>
            </a:r>
            <a:r>
              <a:rPr kumimoji="1" lang="ja-JP" altLang="en-US" sz="1200" dirty="0" smtClean="0">
                <a:latin typeface="+mn-ea"/>
              </a:rPr>
              <a:t>や</a:t>
            </a:r>
            <a:r>
              <a:rPr kumimoji="1" lang="en-US" altLang="ja-JP" sz="1200" dirty="0" smtClean="0">
                <a:latin typeface="+mn-ea"/>
              </a:rPr>
              <a:t/>
            </a:r>
            <a:br>
              <a:rPr kumimoji="1" lang="en-US" altLang="ja-JP" sz="1200" dirty="0" smtClean="0">
                <a:latin typeface="+mn-ea"/>
              </a:rPr>
            </a:br>
            <a:r>
              <a:rPr kumimoji="1" lang="ja-JP" altLang="en-US" sz="1200" dirty="0" smtClean="0">
                <a:latin typeface="+mn-ea"/>
              </a:rPr>
              <a:t>　　　お互い</a:t>
            </a:r>
            <a:r>
              <a:rPr kumimoji="1" lang="ja-JP" altLang="en-US" sz="1200" dirty="0">
                <a:latin typeface="+mn-ea"/>
              </a:rPr>
              <a:t>の人権を</a:t>
            </a:r>
            <a:r>
              <a:rPr kumimoji="1" lang="ja-JP" altLang="en-US" sz="1200" dirty="0" smtClean="0">
                <a:latin typeface="+mn-ea"/>
              </a:rPr>
              <a:t>守ること</a:t>
            </a:r>
            <a:r>
              <a:rPr kumimoji="1" lang="ja-JP" altLang="en-US" sz="1200" dirty="0">
                <a:latin typeface="+mn-ea"/>
              </a:rPr>
              <a:t>、差別のない明るい社会</a:t>
            </a:r>
            <a:r>
              <a:rPr kumimoji="1" lang="ja-JP" altLang="en-US" sz="1200" dirty="0" smtClean="0">
                <a:latin typeface="+mn-ea"/>
              </a:rPr>
              <a:t>を築く</a:t>
            </a:r>
            <a:r>
              <a:rPr kumimoji="1" lang="ja-JP" altLang="en-US" sz="1200" dirty="0">
                <a:latin typeface="+mn-ea"/>
              </a:rPr>
              <a:t>ことの大切さ、平和へ</a:t>
            </a:r>
            <a:r>
              <a:rPr kumimoji="1" lang="ja-JP" altLang="en-US" sz="1200" dirty="0" smtClean="0">
                <a:latin typeface="+mn-ea"/>
              </a:rPr>
              <a:t>の</a:t>
            </a:r>
            <a:r>
              <a:rPr kumimoji="1" lang="en-US" altLang="ja-JP" sz="1200" dirty="0" smtClean="0">
                <a:latin typeface="+mn-ea"/>
              </a:rPr>
              <a:t/>
            </a:r>
            <a:br>
              <a:rPr kumimoji="1" lang="en-US" altLang="ja-JP" sz="1200" dirty="0" smtClean="0">
                <a:latin typeface="+mn-ea"/>
              </a:rPr>
            </a:br>
            <a:r>
              <a:rPr kumimoji="1" lang="ja-JP" altLang="en-US" sz="1200" dirty="0" smtClean="0">
                <a:latin typeface="+mn-ea"/>
              </a:rPr>
              <a:t>　　　尊さ</a:t>
            </a:r>
            <a:r>
              <a:rPr kumimoji="1" lang="ja-JP" altLang="en-US" sz="1200" dirty="0">
                <a:latin typeface="+mn-ea"/>
              </a:rPr>
              <a:t>を訴えることなどを内容と</a:t>
            </a:r>
            <a:r>
              <a:rPr kumimoji="1" lang="ja-JP" altLang="en-US" sz="1200" dirty="0" smtClean="0">
                <a:latin typeface="+mn-ea"/>
              </a:rPr>
              <a:t>する詩</a:t>
            </a:r>
            <a:r>
              <a:rPr kumimoji="1" lang="ja-JP" altLang="en-US" sz="1200" dirty="0">
                <a:latin typeface="+mn-ea"/>
              </a:rPr>
              <a:t>・読書</a:t>
            </a:r>
            <a:r>
              <a:rPr kumimoji="1" lang="ja-JP" altLang="en-US" sz="1200" dirty="0" smtClean="0">
                <a:latin typeface="+mn-ea"/>
              </a:rPr>
              <a:t>感想文</a:t>
            </a:r>
            <a:r>
              <a:rPr kumimoji="1" lang="ja-JP" altLang="en-US" sz="1200" dirty="0">
                <a:latin typeface="+mn-ea"/>
              </a:rPr>
              <a:t>を募集し、応募</a:t>
            </a:r>
            <a:r>
              <a:rPr kumimoji="1" lang="en-US" altLang="ja-JP" sz="1200" dirty="0">
                <a:latin typeface="+mn-ea"/>
              </a:rPr>
              <a:t>890</a:t>
            </a:r>
            <a:r>
              <a:rPr kumimoji="1" lang="ja-JP" altLang="en-US" sz="1200" dirty="0">
                <a:latin typeface="+mn-ea"/>
              </a:rPr>
              <a:t>点の中</a:t>
            </a:r>
            <a:r>
              <a:rPr kumimoji="1" lang="ja-JP" altLang="en-US" sz="1200" dirty="0" smtClean="0">
                <a:latin typeface="+mn-ea"/>
              </a:rPr>
              <a:t>から</a:t>
            </a:r>
            <a:r>
              <a:rPr kumimoji="1" lang="en-US" altLang="ja-JP" sz="1200" dirty="0" smtClean="0">
                <a:latin typeface="+mn-ea"/>
              </a:rPr>
              <a:t/>
            </a:r>
            <a:br>
              <a:rPr kumimoji="1" lang="en-US" altLang="ja-JP" sz="1200" dirty="0" smtClean="0">
                <a:latin typeface="+mn-ea"/>
              </a:rPr>
            </a:br>
            <a:r>
              <a:rPr kumimoji="1" lang="ja-JP" altLang="en-US" sz="1200" dirty="0" smtClean="0">
                <a:latin typeface="+mn-ea"/>
              </a:rPr>
              <a:t>　　　</a:t>
            </a:r>
            <a:r>
              <a:rPr kumimoji="1" lang="en-US" altLang="ja-JP" sz="1200" dirty="0" smtClean="0">
                <a:latin typeface="+mn-ea"/>
              </a:rPr>
              <a:t>26</a:t>
            </a:r>
            <a:r>
              <a:rPr kumimoji="1" lang="ja-JP" altLang="en-US" sz="1200" dirty="0">
                <a:latin typeface="+mn-ea"/>
              </a:rPr>
              <a:t>点を入選作品</a:t>
            </a:r>
            <a:r>
              <a:rPr kumimoji="1" lang="ja-JP" altLang="en-US" sz="1200" dirty="0" smtClean="0">
                <a:latin typeface="+mn-ea"/>
              </a:rPr>
              <a:t>として表彰</a:t>
            </a:r>
            <a:endParaRPr kumimoji="1" lang="en-US" altLang="ja-JP" sz="1200" dirty="0" smtClean="0">
              <a:latin typeface="+mn-ea"/>
            </a:endParaRPr>
          </a:p>
          <a:p>
            <a:endParaRPr kumimoji="1" lang="en-US" altLang="ja-JP" sz="1400" dirty="0" smtClean="0">
              <a:latin typeface="+mn-ea"/>
            </a:endParaRPr>
          </a:p>
          <a:p>
            <a:pPr>
              <a:spcAft>
                <a:spcPts val="1200"/>
              </a:spcAft>
            </a:pPr>
            <a:r>
              <a:rPr kumimoji="1" lang="ja-JP" altLang="en-US" sz="1400" dirty="0" smtClean="0">
                <a:latin typeface="+mn-ea"/>
              </a:rPr>
              <a:t> </a:t>
            </a:r>
            <a:r>
              <a:rPr kumimoji="1" lang="ja-JP" altLang="en-US" sz="1400" dirty="0">
                <a:latin typeface="+mn-ea"/>
              </a:rPr>
              <a:t>（３）就職差別撤廃月間事業の実施及び公正採用選考に</a:t>
            </a:r>
            <a:r>
              <a:rPr kumimoji="1" lang="ja-JP" altLang="en-US" sz="1400" dirty="0" smtClean="0">
                <a:latin typeface="+mn-ea"/>
              </a:rPr>
              <a:t>向けた</a:t>
            </a:r>
            <a:r>
              <a:rPr kumimoji="1" lang="en-US" altLang="ja-JP" sz="1400" dirty="0">
                <a:latin typeface="+mn-ea"/>
              </a:rPr>
              <a:t/>
            </a:r>
            <a:br>
              <a:rPr kumimoji="1" lang="en-US" altLang="ja-JP" sz="1400" dirty="0">
                <a:latin typeface="+mn-ea"/>
              </a:rPr>
            </a:br>
            <a:r>
              <a:rPr kumimoji="1" lang="ja-JP" altLang="en-US" sz="1400" dirty="0" smtClean="0">
                <a:latin typeface="+mn-ea"/>
              </a:rPr>
              <a:t>　　　啓発</a:t>
            </a:r>
            <a:r>
              <a:rPr kumimoji="1" lang="ja-JP" altLang="en-US" sz="1400" dirty="0">
                <a:latin typeface="+mn-ea"/>
              </a:rPr>
              <a:t>の</a:t>
            </a:r>
            <a:r>
              <a:rPr kumimoji="1" lang="ja-JP" altLang="en-US" sz="1400" dirty="0" smtClean="0">
                <a:latin typeface="+mn-ea"/>
              </a:rPr>
              <a:t>取組み</a:t>
            </a:r>
            <a:endParaRPr kumimoji="1" lang="en-US" altLang="ja-JP" sz="1400" dirty="0" smtClean="0">
              <a:latin typeface="+mn-ea"/>
            </a:endParaRPr>
          </a:p>
          <a:p>
            <a:pPr>
              <a:spcAft>
                <a:spcPts val="600"/>
              </a:spcAft>
            </a:pPr>
            <a:r>
              <a:rPr kumimoji="1" lang="ja-JP" altLang="en-US" sz="1200" dirty="0">
                <a:latin typeface="+mn-ea"/>
              </a:rPr>
              <a:t>　</a:t>
            </a:r>
            <a:r>
              <a:rPr kumimoji="1" lang="ja-JP" altLang="en-US" sz="1200" dirty="0" smtClean="0">
                <a:latin typeface="+mn-ea"/>
              </a:rPr>
              <a:t>　●</a:t>
            </a:r>
            <a:r>
              <a:rPr kumimoji="1" lang="ja-JP" altLang="en-US" sz="1200" dirty="0">
                <a:latin typeface="+mn-ea"/>
              </a:rPr>
              <a:t>毎年</a:t>
            </a:r>
            <a:r>
              <a:rPr kumimoji="1" lang="en-US" altLang="ja-JP" sz="1200" dirty="0">
                <a:latin typeface="+mn-ea"/>
              </a:rPr>
              <a:t>6</a:t>
            </a:r>
            <a:r>
              <a:rPr kumimoji="1" lang="ja-JP" altLang="en-US" sz="1200" dirty="0">
                <a:latin typeface="+mn-ea"/>
              </a:rPr>
              <a:t>月の「就職差別撤廃月間」を中心に、広く府民、とりわけ</a:t>
            </a:r>
            <a:r>
              <a:rPr kumimoji="1" lang="ja-JP" altLang="en-US" sz="1200" dirty="0" smtClean="0">
                <a:latin typeface="+mn-ea"/>
              </a:rPr>
              <a:t>企業に対し</a:t>
            </a:r>
            <a:r>
              <a:rPr kumimoji="1" lang="ja-JP" altLang="en-US" sz="1200" dirty="0">
                <a:latin typeface="+mn-ea"/>
              </a:rPr>
              <a:t>、</a:t>
            </a:r>
            <a:r>
              <a:rPr kumimoji="1" lang="ja-JP" altLang="en-US" sz="1200" dirty="0" smtClean="0">
                <a:latin typeface="+mn-ea"/>
              </a:rPr>
              <a:t>各種</a:t>
            </a:r>
            <a:r>
              <a:rPr kumimoji="1" lang="en-US" altLang="ja-JP" sz="1200" dirty="0" smtClean="0">
                <a:latin typeface="+mn-ea"/>
              </a:rPr>
              <a:t/>
            </a:r>
            <a:br>
              <a:rPr kumimoji="1" lang="en-US" altLang="ja-JP" sz="1200" dirty="0" smtClean="0">
                <a:latin typeface="+mn-ea"/>
              </a:rPr>
            </a:br>
            <a:r>
              <a:rPr kumimoji="1" lang="ja-JP" altLang="en-US" sz="1200" dirty="0" smtClean="0">
                <a:latin typeface="+mn-ea"/>
              </a:rPr>
              <a:t>　　　啓発</a:t>
            </a:r>
            <a:r>
              <a:rPr kumimoji="1" lang="ja-JP" altLang="en-US" sz="1200" dirty="0">
                <a:latin typeface="+mn-ea"/>
              </a:rPr>
              <a:t>事業を行うと</a:t>
            </a:r>
            <a:r>
              <a:rPr kumimoji="1" lang="ja-JP" altLang="en-US" sz="1200" dirty="0" smtClean="0">
                <a:latin typeface="+mn-ea"/>
              </a:rPr>
              <a:t>ともに</a:t>
            </a:r>
            <a:r>
              <a:rPr kumimoji="1" lang="ja-JP" altLang="en-US" sz="1200" dirty="0">
                <a:latin typeface="+mn-ea"/>
              </a:rPr>
              <a:t>、公正な採用選考の理解を</a:t>
            </a:r>
            <a:r>
              <a:rPr kumimoji="1" lang="ja-JP" altLang="en-US" sz="1200" dirty="0" smtClean="0">
                <a:latin typeface="+mn-ea"/>
              </a:rPr>
              <a:t>促し、「</a:t>
            </a:r>
            <a:r>
              <a:rPr kumimoji="1" lang="ja-JP" altLang="en-US" sz="1200" dirty="0">
                <a:latin typeface="+mn-ea"/>
              </a:rPr>
              <a:t>就職差別撤廃月間</a:t>
            </a:r>
            <a:r>
              <a:rPr kumimoji="1" lang="ja-JP" altLang="en-US" sz="1200" dirty="0" smtClean="0">
                <a:latin typeface="+mn-ea"/>
              </a:rPr>
              <a:t>」</a:t>
            </a:r>
            <a:r>
              <a:rPr kumimoji="1" lang="en-US" altLang="ja-JP" sz="1200" dirty="0" smtClean="0">
                <a:latin typeface="+mn-ea"/>
              </a:rPr>
              <a:t/>
            </a:r>
            <a:br>
              <a:rPr kumimoji="1" lang="en-US" altLang="ja-JP" sz="1200" dirty="0" smtClean="0">
                <a:latin typeface="+mn-ea"/>
              </a:rPr>
            </a:br>
            <a:r>
              <a:rPr kumimoji="1" lang="ja-JP" altLang="en-US" sz="1200" dirty="0" smtClean="0">
                <a:latin typeface="+mn-ea"/>
              </a:rPr>
              <a:t>　　　事業</a:t>
            </a:r>
            <a:r>
              <a:rPr kumimoji="1" lang="ja-JP" altLang="en-US" sz="1200" dirty="0">
                <a:latin typeface="+mn-ea"/>
              </a:rPr>
              <a:t>の取組みを周知する啓発パンフレット</a:t>
            </a:r>
            <a:r>
              <a:rPr kumimoji="1" lang="ja-JP" altLang="en-US" sz="1200" dirty="0" smtClean="0">
                <a:latin typeface="+mn-ea"/>
              </a:rPr>
              <a:t>を作成</a:t>
            </a:r>
            <a:r>
              <a:rPr kumimoji="1" lang="ja-JP" altLang="en-US" sz="1200" dirty="0">
                <a:latin typeface="+mn-ea"/>
              </a:rPr>
              <a:t>（</a:t>
            </a:r>
            <a:r>
              <a:rPr kumimoji="1" lang="en-US" altLang="ja-JP" sz="1200" dirty="0">
                <a:latin typeface="+mn-ea"/>
              </a:rPr>
              <a:t>20,000</a:t>
            </a:r>
            <a:r>
              <a:rPr kumimoji="1" lang="ja-JP" altLang="en-US" sz="1200" dirty="0">
                <a:latin typeface="+mn-ea"/>
              </a:rPr>
              <a:t>枚</a:t>
            </a:r>
            <a:r>
              <a:rPr kumimoji="1" lang="ja-JP" altLang="en-US" sz="1200" dirty="0" smtClean="0">
                <a:latin typeface="+mn-ea"/>
              </a:rPr>
              <a:t>）</a:t>
            </a:r>
            <a:endParaRPr kumimoji="1" lang="en-US" altLang="ja-JP" sz="1200" dirty="0" smtClean="0">
              <a:latin typeface="+mn-ea"/>
            </a:endParaRPr>
          </a:p>
          <a:p>
            <a:pPr>
              <a:spcAft>
                <a:spcPts val="600"/>
              </a:spcAft>
            </a:pPr>
            <a:r>
              <a:rPr kumimoji="1" lang="ja-JP" altLang="en-US" sz="1200" dirty="0">
                <a:latin typeface="+mn-ea"/>
              </a:rPr>
              <a:t>　</a:t>
            </a:r>
            <a:r>
              <a:rPr kumimoji="1" lang="ja-JP" altLang="en-US" sz="1200" dirty="0" smtClean="0">
                <a:latin typeface="+mn-ea"/>
              </a:rPr>
              <a:t>　●</a:t>
            </a:r>
            <a:r>
              <a:rPr kumimoji="1" lang="ja-JP" altLang="en-US" sz="1200" dirty="0">
                <a:latin typeface="+mn-ea"/>
              </a:rPr>
              <a:t>就職の機会均等を保障し、応募者本人の適正と能力に基づく公正</a:t>
            </a:r>
            <a:r>
              <a:rPr kumimoji="1" lang="ja-JP" altLang="en-US" sz="1200" dirty="0" smtClean="0">
                <a:latin typeface="+mn-ea"/>
              </a:rPr>
              <a:t>な採用</a:t>
            </a:r>
            <a:r>
              <a:rPr kumimoji="1" lang="ja-JP" altLang="en-US" sz="1200" dirty="0">
                <a:latin typeface="+mn-ea"/>
              </a:rPr>
              <a:t>選考の</a:t>
            </a:r>
            <a:r>
              <a:rPr kumimoji="1" lang="ja-JP" altLang="en-US" sz="1200" dirty="0" smtClean="0">
                <a:latin typeface="+mn-ea"/>
              </a:rPr>
              <a:t>徹底</a:t>
            </a:r>
            <a:r>
              <a:rPr kumimoji="1" lang="en-US" altLang="ja-JP" sz="1200" dirty="0" smtClean="0">
                <a:latin typeface="+mn-ea"/>
              </a:rPr>
              <a:t/>
            </a:r>
            <a:br>
              <a:rPr kumimoji="1" lang="en-US" altLang="ja-JP" sz="1200" dirty="0" smtClean="0">
                <a:latin typeface="+mn-ea"/>
              </a:rPr>
            </a:br>
            <a:r>
              <a:rPr kumimoji="1" lang="ja-JP" altLang="en-US" sz="1200" dirty="0" smtClean="0">
                <a:latin typeface="+mn-ea"/>
              </a:rPr>
              <a:t>　　　を</a:t>
            </a:r>
            <a:r>
              <a:rPr kumimoji="1" lang="ja-JP" altLang="en-US" sz="1200" dirty="0">
                <a:latin typeface="+mn-ea"/>
              </a:rPr>
              <a:t>図るため</a:t>
            </a:r>
            <a:r>
              <a:rPr kumimoji="1" lang="ja-JP" altLang="en-US" sz="1200" dirty="0" smtClean="0">
                <a:latin typeface="+mn-ea"/>
              </a:rPr>
              <a:t>の啓発を推進</a:t>
            </a:r>
            <a:endParaRPr kumimoji="1" lang="en-US" altLang="ja-JP" sz="1200" dirty="0" smtClean="0">
              <a:latin typeface="+mn-ea"/>
            </a:endParaRPr>
          </a:p>
          <a:p>
            <a:r>
              <a:rPr kumimoji="1" lang="ja-JP" altLang="en-US" sz="1200" dirty="0">
                <a:latin typeface="+mn-ea"/>
              </a:rPr>
              <a:t>　</a:t>
            </a:r>
            <a:r>
              <a:rPr kumimoji="1" lang="ja-JP" altLang="en-US" sz="1200" dirty="0" smtClean="0">
                <a:latin typeface="+mn-ea"/>
              </a:rPr>
              <a:t>　　・冊子</a:t>
            </a:r>
            <a:r>
              <a:rPr kumimoji="1" lang="ja-JP" altLang="en-US" sz="1200" dirty="0">
                <a:latin typeface="+mn-ea"/>
              </a:rPr>
              <a:t>「採用と人権」（</a:t>
            </a:r>
            <a:r>
              <a:rPr kumimoji="1" lang="en-US" altLang="ja-JP" sz="1200" dirty="0">
                <a:latin typeface="+mn-ea"/>
              </a:rPr>
              <a:t>7,000</a:t>
            </a:r>
            <a:r>
              <a:rPr kumimoji="1" lang="ja-JP" altLang="en-US" sz="1200" dirty="0">
                <a:latin typeface="+mn-ea"/>
              </a:rPr>
              <a:t>部）の</a:t>
            </a:r>
            <a:r>
              <a:rPr kumimoji="1" lang="ja-JP" altLang="en-US" sz="1200" dirty="0" smtClean="0">
                <a:latin typeface="+mn-ea"/>
              </a:rPr>
              <a:t>発行</a:t>
            </a:r>
            <a:r>
              <a:rPr kumimoji="1" lang="en-US" altLang="ja-JP" sz="1200" dirty="0" smtClean="0">
                <a:latin typeface="+mn-ea"/>
              </a:rPr>
              <a:t/>
            </a:r>
            <a:br>
              <a:rPr kumimoji="1" lang="en-US" altLang="ja-JP" sz="1200" dirty="0" smtClean="0">
                <a:latin typeface="+mn-ea"/>
              </a:rPr>
            </a:br>
            <a:r>
              <a:rPr kumimoji="1" lang="ja-JP" altLang="en-US" sz="1200" dirty="0" smtClean="0">
                <a:latin typeface="+mn-ea"/>
              </a:rPr>
              <a:t>　　　・パンフレット</a:t>
            </a:r>
            <a:r>
              <a:rPr kumimoji="1" lang="ja-JP" altLang="en-US" sz="1200" dirty="0">
                <a:latin typeface="+mn-ea"/>
              </a:rPr>
              <a:t>「公正な採用選考のために」の作成（</a:t>
            </a:r>
            <a:r>
              <a:rPr kumimoji="1" lang="en-US" altLang="ja-JP" sz="1200" dirty="0">
                <a:latin typeface="+mn-ea"/>
              </a:rPr>
              <a:t>22,000</a:t>
            </a:r>
            <a:r>
              <a:rPr kumimoji="1" lang="ja-JP" altLang="en-US" sz="1200" dirty="0">
                <a:latin typeface="+mn-ea"/>
              </a:rPr>
              <a:t>部</a:t>
            </a:r>
            <a:r>
              <a:rPr kumimoji="1" lang="ja-JP" altLang="en-US" sz="1200" dirty="0" smtClean="0">
                <a:latin typeface="+mn-ea"/>
              </a:rPr>
              <a:t>）</a:t>
            </a:r>
            <a:endParaRPr kumimoji="1" lang="en-US" altLang="ja-JP" sz="1200" dirty="0" smtClean="0">
              <a:latin typeface="+mn-ea"/>
            </a:endParaRPr>
          </a:p>
          <a:p>
            <a:endParaRPr kumimoji="1" lang="ja-JP" altLang="en-US" sz="1400" dirty="0">
              <a:latin typeface="+mn-ea"/>
            </a:endParaRPr>
          </a:p>
          <a:p>
            <a:pPr>
              <a:spcAft>
                <a:spcPts val="1200"/>
              </a:spcAft>
            </a:pPr>
            <a:r>
              <a:rPr kumimoji="1" lang="ja-JP" altLang="en-US" sz="1200" dirty="0">
                <a:latin typeface="+mn-ea"/>
              </a:rPr>
              <a:t> </a:t>
            </a:r>
            <a:r>
              <a:rPr kumimoji="1" lang="ja-JP" altLang="en-US" sz="1400" dirty="0">
                <a:latin typeface="+mn-ea"/>
              </a:rPr>
              <a:t>（４）宅地建物取引の場における人権問題の解決に向けた啓発の</a:t>
            </a:r>
            <a:r>
              <a:rPr kumimoji="1" lang="ja-JP" altLang="en-US" sz="1400" dirty="0" smtClean="0">
                <a:latin typeface="+mn-ea"/>
              </a:rPr>
              <a:t>取組み</a:t>
            </a:r>
            <a:endParaRPr kumimoji="1" lang="en-US" altLang="ja-JP" sz="1400" dirty="0" smtClean="0">
              <a:latin typeface="+mn-ea"/>
            </a:endParaRPr>
          </a:p>
          <a:p>
            <a:pPr>
              <a:spcAft>
                <a:spcPts val="600"/>
              </a:spcAft>
            </a:pPr>
            <a:r>
              <a:rPr kumimoji="1" lang="ja-JP" altLang="en-US" sz="1200" dirty="0">
                <a:latin typeface="+mn-ea"/>
              </a:rPr>
              <a:t>　</a:t>
            </a:r>
            <a:r>
              <a:rPr kumimoji="1" lang="ja-JP" altLang="en-US" sz="1200" dirty="0" smtClean="0">
                <a:latin typeface="+mn-ea"/>
              </a:rPr>
              <a:t>　●</a:t>
            </a:r>
            <a:r>
              <a:rPr kumimoji="1" lang="ja-JP" altLang="en-US" sz="1200" dirty="0">
                <a:latin typeface="+mn-ea"/>
              </a:rPr>
              <a:t>宅地建物取引の場におけるあらゆる人権問題の解決のため、啓発</a:t>
            </a:r>
            <a:r>
              <a:rPr kumimoji="1" lang="ja-JP" altLang="en-US" sz="1200" dirty="0" smtClean="0">
                <a:latin typeface="+mn-ea"/>
              </a:rPr>
              <a:t>冊子「</a:t>
            </a:r>
            <a:r>
              <a:rPr kumimoji="1" lang="ja-JP" altLang="en-US" sz="1200" dirty="0">
                <a:latin typeface="+mn-ea"/>
              </a:rPr>
              <a:t>宅地</a:t>
            </a:r>
            <a:r>
              <a:rPr kumimoji="1" lang="ja-JP" altLang="en-US" sz="1200" dirty="0" smtClean="0">
                <a:latin typeface="+mn-ea"/>
              </a:rPr>
              <a:t>建物</a:t>
            </a:r>
            <a:r>
              <a:rPr kumimoji="1" lang="en-US" altLang="ja-JP" sz="1200" dirty="0" smtClean="0">
                <a:latin typeface="+mn-ea"/>
              </a:rPr>
              <a:t/>
            </a:r>
            <a:br>
              <a:rPr kumimoji="1" lang="en-US" altLang="ja-JP" sz="1200" dirty="0" smtClean="0">
                <a:latin typeface="+mn-ea"/>
              </a:rPr>
            </a:br>
            <a:r>
              <a:rPr kumimoji="1" lang="ja-JP" altLang="en-US" sz="1200" dirty="0" smtClean="0">
                <a:latin typeface="+mn-ea"/>
              </a:rPr>
              <a:t>　　　取引業とじん</a:t>
            </a:r>
            <a:r>
              <a:rPr kumimoji="1" lang="ja-JP" altLang="en-US" sz="1200" dirty="0" err="1" smtClean="0">
                <a:latin typeface="+mn-ea"/>
              </a:rPr>
              <a:t>けん</a:t>
            </a:r>
            <a:r>
              <a:rPr kumimoji="1" lang="ja-JP" altLang="en-US" sz="1200" dirty="0">
                <a:latin typeface="+mn-ea"/>
              </a:rPr>
              <a:t>」（</a:t>
            </a:r>
            <a:r>
              <a:rPr kumimoji="1" lang="en-US" altLang="ja-JP" sz="1200" dirty="0">
                <a:latin typeface="+mn-ea"/>
              </a:rPr>
              <a:t>12,000</a:t>
            </a:r>
            <a:r>
              <a:rPr kumimoji="1" lang="ja-JP" altLang="en-US" sz="1200" dirty="0">
                <a:latin typeface="+mn-ea"/>
              </a:rPr>
              <a:t>部）を作成し、研修会等</a:t>
            </a:r>
            <a:r>
              <a:rPr kumimoji="1" lang="ja-JP" altLang="en-US" sz="1200" dirty="0" smtClean="0">
                <a:latin typeface="+mn-ea"/>
              </a:rPr>
              <a:t>を通して</a:t>
            </a:r>
            <a:r>
              <a:rPr kumimoji="1" lang="ja-JP" altLang="en-US" sz="1200" dirty="0">
                <a:latin typeface="+mn-ea"/>
              </a:rPr>
              <a:t>宅地建物取引</a:t>
            </a:r>
            <a:r>
              <a:rPr kumimoji="1" lang="ja-JP" altLang="en-US" sz="1200" dirty="0" smtClean="0">
                <a:latin typeface="+mn-ea"/>
              </a:rPr>
              <a:t>業者</a:t>
            </a:r>
            <a:r>
              <a:rPr kumimoji="1" lang="en-US" altLang="ja-JP" sz="1200" dirty="0" smtClean="0">
                <a:latin typeface="+mn-ea"/>
              </a:rPr>
              <a:t/>
            </a:r>
            <a:br>
              <a:rPr kumimoji="1" lang="en-US" altLang="ja-JP" sz="1200" dirty="0" smtClean="0">
                <a:latin typeface="+mn-ea"/>
              </a:rPr>
            </a:br>
            <a:r>
              <a:rPr kumimoji="1" lang="ja-JP" altLang="en-US" sz="1200" dirty="0" smtClean="0">
                <a:latin typeface="+mn-ea"/>
              </a:rPr>
              <a:t>　　　</a:t>
            </a:r>
            <a:r>
              <a:rPr kumimoji="1" lang="ja-JP" altLang="en-US" sz="1200" dirty="0" err="1" smtClean="0">
                <a:latin typeface="+mn-ea"/>
              </a:rPr>
              <a:t>へ</a:t>
            </a:r>
            <a:r>
              <a:rPr kumimoji="1" lang="ja-JP" altLang="en-US" sz="1200" dirty="0" err="1">
                <a:latin typeface="+mn-ea"/>
              </a:rPr>
              <a:t>の</a:t>
            </a:r>
            <a:r>
              <a:rPr kumimoji="1" lang="ja-JP" altLang="en-US" sz="1200" dirty="0">
                <a:latin typeface="+mn-ea"/>
              </a:rPr>
              <a:t>周知徹底を図り</a:t>
            </a:r>
            <a:r>
              <a:rPr kumimoji="1" lang="ja-JP" altLang="en-US" sz="1200" dirty="0" smtClean="0">
                <a:latin typeface="+mn-ea"/>
              </a:rPr>
              <a:t>、 </a:t>
            </a:r>
            <a:r>
              <a:rPr kumimoji="1" lang="ja-JP" altLang="en-US" sz="1200" dirty="0">
                <a:latin typeface="+mn-ea"/>
              </a:rPr>
              <a:t>人権啓発を</a:t>
            </a:r>
            <a:r>
              <a:rPr kumimoji="1" lang="ja-JP" altLang="en-US" sz="1200" dirty="0" smtClean="0">
                <a:latin typeface="+mn-ea"/>
              </a:rPr>
              <a:t>推進</a:t>
            </a:r>
            <a:endParaRPr kumimoji="1" lang="en-US" altLang="ja-JP" sz="1200" dirty="0" smtClean="0">
              <a:latin typeface="+mn-ea"/>
            </a:endParaRPr>
          </a:p>
          <a:p>
            <a:r>
              <a:rPr kumimoji="1" lang="ja-JP" altLang="en-US" sz="1200" dirty="0" smtClean="0">
                <a:latin typeface="+mn-ea"/>
              </a:rPr>
              <a:t>　　●</a:t>
            </a:r>
            <a:r>
              <a:rPr kumimoji="1" lang="ja-JP" altLang="en-US" sz="1200" dirty="0">
                <a:latin typeface="+mn-ea"/>
              </a:rPr>
              <a:t>「大阪府部落差別事象に係る調査等の規制等に関する条例」に</a:t>
            </a:r>
            <a:r>
              <a:rPr kumimoji="1" lang="ja-JP" altLang="en-US" sz="1200" dirty="0" smtClean="0">
                <a:latin typeface="+mn-ea"/>
              </a:rPr>
              <a:t>おいて土地</a:t>
            </a:r>
            <a:r>
              <a:rPr kumimoji="1" lang="ja-JP" altLang="en-US" sz="1200" dirty="0">
                <a:latin typeface="+mn-ea"/>
              </a:rPr>
              <a:t>調査</a:t>
            </a:r>
            <a:r>
              <a:rPr kumimoji="1" lang="ja-JP" altLang="en-US" sz="1200" dirty="0" smtClean="0">
                <a:latin typeface="+mn-ea"/>
              </a:rPr>
              <a:t>等</a:t>
            </a:r>
            <a:r>
              <a:rPr kumimoji="1" lang="en-US" altLang="ja-JP" sz="1200" dirty="0" smtClean="0">
                <a:latin typeface="+mn-ea"/>
              </a:rPr>
              <a:t/>
            </a:r>
            <a:br>
              <a:rPr kumimoji="1" lang="en-US" altLang="ja-JP" sz="1200" dirty="0" smtClean="0">
                <a:latin typeface="+mn-ea"/>
              </a:rPr>
            </a:br>
            <a:r>
              <a:rPr kumimoji="1" lang="ja-JP" altLang="en-US" sz="1200" dirty="0" smtClean="0">
                <a:latin typeface="+mn-ea"/>
              </a:rPr>
              <a:t>　　　を</a:t>
            </a:r>
            <a:r>
              <a:rPr kumimoji="1" lang="ja-JP" altLang="en-US" sz="1200" dirty="0">
                <a:latin typeface="+mn-ea"/>
              </a:rPr>
              <a:t>行う者の遵守</a:t>
            </a:r>
            <a:r>
              <a:rPr kumimoji="1" lang="ja-JP" altLang="en-US" sz="1200" dirty="0" smtClean="0">
                <a:latin typeface="+mn-ea"/>
              </a:rPr>
              <a:t>事項を</a:t>
            </a:r>
            <a:r>
              <a:rPr kumimoji="1" lang="ja-JP" altLang="en-US" sz="1200" dirty="0">
                <a:latin typeface="+mn-ea"/>
              </a:rPr>
              <a:t>定め、部落差別につながるおそれ</a:t>
            </a:r>
            <a:r>
              <a:rPr kumimoji="1" lang="ja-JP" altLang="en-US" sz="1200" dirty="0" smtClean="0">
                <a:latin typeface="+mn-ea"/>
              </a:rPr>
              <a:t>のある</a:t>
            </a:r>
            <a:r>
              <a:rPr kumimoji="1" lang="ja-JP" altLang="en-US" sz="1200" dirty="0">
                <a:latin typeface="+mn-ea"/>
              </a:rPr>
              <a:t>調査をしない</a:t>
            </a:r>
            <a:r>
              <a:rPr kumimoji="1" lang="ja-JP" altLang="en-US" sz="1200" dirty="0" smtClean="0">
                <a:latin typeface="+mn-ea"/>
              </a:rPr>
              <a:t>よう</a:t>
            </a:r>
            <a:r>
              <a:rPr kumimoji="1" lang="en-US" altLang="ja-JP" sz="1200" dirty="0" smtClean="0">
                <a:latin typeface="+mn-ea"/>
              </a:rPr>
              <a:t/>
            </a:r>
            <a:br>
              <a:rPr kumimoji="1" lang="en-US" altLang="ja-JP" sz="1200" dirty="0" smtClean="0">
                <a:latin typeface="+mn-ea"/>
              </a:rPr>
            </a:br>
            <a:r>
              <a:rPr kumimoji="1" lang="ja-JP" altLang="en-US" sz="1200" dirty="0" smtClean="0">
                <a:latin typeface="+mn-ea"/>
              </a:rPr>
              <a:t>　　　周知</a:t>
            </a:r>
            <a:r>
              <a:rPr kumimoji="1" lang="ja-JP" altLang="en-US" sz="1200" dirty="0">
                <a:latin typeface="+mn-ea"/>
              </a:rPr>
              <a:t>・</a:t>
            </a:r>
            <a:r>
              <a:rPr kumimoji="1" lang="ja-JP" altLang="en-US" sz="1200" dirty="0" smtClean="0">
                <a:latin typeface="+mn-ea"/>
              </a:rPr>
              <a:t>啓発</a:t>
            </a:r>
            <a:endParaRPr kumimoji="1" lang="en-US" altLang="ja-JP" sz="1200" dirty="0" smtClean="0">
              <a:latin typeface="+mn-ea"/>
            </a:endParaRPr>
          </a:p>
          <a:p>
            <a:endParaRPr kumimoji="1" lang="ja-JP" altLang="en-US" sz="1200" dirty="0">
              <a:latin typeface="+mn-ea"/>
            </a:endParaRPr>
          </a:p>
          <a:p>
            <a:r>
              <a:rPr kumimoji="1" lang="ja-JP" altLang="en-US" sz="1400" dirty="0" smtClean="0">
                <a:latin typeface="+mn-ea"/>
              </a:rPr>
              <a:t> </a:t>
            </a:r>
            <a:r>
              <a:rPr kumimoji="1" lang="ja-JP" altLang="en-US" sz="1400" dirty="0">
                <a:latin typeface="+mn-ea"/>
              </a:rPr>
              <a:t>（５）大阪府職員、教職員及び警察職員に対する人権研修の</a:t>
            </a:r>
            <a:r>
              <a:rPr kumimoji="1" lang="ja-JP" altLang="en-US" sz="1400" dirty="0" smtClean="0">
                <a:latin typeface="+mn-ea"/>
              </a:rPr>
              <a:t>実施</a:t>
            </a:r>
            <a:endParaRPr kumimoji="1" lang="en-US" altLang="ja-JP" sz="1400" dirty="0" smtClean="0">
              <a:latin typeface="+mn-ea"/>
            </a:endParaRPr>
          </a:p>
          <a:p>
            <a:endParaRPr kumimoji="1" lang="ja-JP" altLang="en-US" sz="1400" dirty="0">
              <a:latin typeface="+mn-ea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kumimoji="1" lang="ja-JP" altLang="en-US" sz="1400" dirty="0">
                <a:latin typeface="+mn-ea"/>
              </a:rPr>
              <a:t> （６）福祉･医療関係者、民間団体・企業等に対する人権研修の</a:t>
            </a:r>
            <a:r>
              <a:rPr kumimoji="1" lang="ja-JP" altLang="en-US" sz="1400" dirty="0" smtClean="0">
                <a:latin typeface="+mn-ea"/>
              </a:rPr>
              <a:t>促進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449170" y="330018"/>
            <a:ext cx="3903260" cy="7232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spcAft>
                <a:spcPts val="600"/>
              </a:spcAft>
            </a:pPr>
            <a:r>
              <a:rPr kumimoji="1" lang="ja-JP" altLang="en-US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大阪府に</a:t>
            </a:r>
            <a:r>
              <a:rPr kumimoji="1" lang="ja-JP" altLang="en-US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おける</a:t>
            </a:r>
            <a:r>
              <a:rPr kumimoji="1" lang="ja-JP" altLang="en-US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人権啓発</a:t>
            </a:r>
            <a:r>
              <a:rPr kumimoji="1" lang="ja-JP" altLang="en-US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取組み</a:t>
            </a:r>
            <a:endParaRPr kumimoji="1" lang="en-US" altLang="ja-JP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414443" y="2466"/>
            <a:ext cx="6400800" cy="9601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600"/>
              </a:spcAft>
            </a:pPr>
            <a:endParaRPr kumimoji="1" lang="en-US" altLang="ja-JP" sz="1600" b="1" dirty="0" smtClean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600" b="1" dirty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600" b="1" dirty="0" smtClean="0">
              <a:latin typeface="+mn-ea"/>
            </a:endParaRPr>
          </a:p>
          <a:p>
            <a:r>
              <a:rPr kumimoji="1" lang="ja-JP" altLang="en-US" sz="1600" b="1" dirty="0">
                <a:latin typeface="+mn-ea"/>
              </a:rPr>
              <a:t>２　人権啓発に関する情報収集・提供機能の</a:t>
            </a:r>
            <a:r>
              <a:rPr kumimoji="1" lang="ja-JP" altLang="en-US" sz="1600" b="1" dirty="0" smtClean="0">
                <a:latin typeface="+mn-ea"/>
              </a:rPr>
              <a:t>充実</a:t>
            </a:r>
            <a:endParaRPr kumimoji="1" lang="en-US" altLang="ja-JP" sz="1600" b="1" dirty="0" smtClean="0">
              <a:latin typeface="+mn-ea"/>
            </a:endParaRPr>
          </a:p>
          <a:p>
            <a:endParaRPr kumimoji="1" lang="en-US" altLang="ja-JP" sz="1600" b="1" dirty="0" smtClean="0">
              <a:latin typeface="+mn-ea"/>
            </a:endParaRPr>
          </a:p>
          <a:p>
            <a:pPr>
              <a:spcAft>
                <a:spcPts val="1200"/>
              </a:spcAft>
            </a:pPr>
            <a:r>
              <a:rPr lang="ja-JP" altLang="en-US" sz="1400" dirty="0" smtClean="0">
                <a:latin typeface="+mn-ea"/>
                <a:cs typeface="Meiryo UI" panose="020B0604030504040204" pitchFamily="50" charset="-128"/>
              </a:rPr>
              <a:t>（</a:t>
            </a:r>
            <a:r>
              <a:rPr lang="ja-JP" altLang="en-US" sz="1400" dirty="0">
                <a:latin typeface="+mn-ea"/>
                <a:cs typeface="Meiryo UI" panose="020B0604030504040204" pitchFamily="50" charset="-128"/>
              </a:rPr>
              <a:t>１）市町村人権啓発支援事業の実施（人権啓発支援事業として委託）</a:t>
            </a:r>
          </a:p>
          <a:p>
            <a:pPr>
              <a:spcAft>
                <a:spcPts val="600"/>
              </a:spcAft>
            </a:pP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　ア　人権啓発アドバイザーの設置・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派遣</a:t>
            </a:r>
            <a:endParaRPr lang="en-US" altLang="ja-JP" sz="1200" dirty="0" smtClean="0">
              <a:latin typeface="+mn-ea"/>
              <a:cs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　●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市町村が人権啓発事業を企画立案する際の相談に対応するため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のアドバイザーを</a:t>
            </a:r>
            <a:r>
              <a:rPr lang="en-US" altLang="ja-JP" sz="1200" dirty="0">
                <a:latin typeface="+mn-ea"/>
                <a:cs typeface="Meiryo UI" panose="020B0604030504040204" pitchFamily="50" charset="-128"/>
              </a:rPr>
              <a:t/>
            </a:r>
            <a:br>
              <a:rPr lang="en-US" altLang="ja-JP" sz="1200" dirty="0">
                <a:latin typeface="+mn-ea"/>
                <a:cs typeface="Meiryo UI" panose="020B0604030504040204" pitchFamily="50" charset="-128"/>
              </a:rPr>
            </a:b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　　　配置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し、市町村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の依頼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により企画会議等に参加</a:t>
            </a:r>
          </a:p>
          <a:p>
            <a:pPr>
              <a:spcAft>
                <a:spcPts val="600"/>
              </a:spcAft>
            </a:pP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　　●助言等実績　</a:t>
            </a:r>
            <a:r>
              <a:rPr lang="en-US" altLang="ja-JP" sz="1200" dirty="0">
                <a:latin typeface="+mn-ea"/>
                <a:cs typeface="Meiryo UI" panose="020B0604030504040204" pitchFamily="50" charset="-128"/>
              </a:rPr>
              <a:t>H30  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延べ</a:t>
            </a:r>
            <a:r>
              <a:rPr lang="en-US" altLang="ja-JP" sz="1200" dirty="0">
                <a:latin typeface="+mn-ea"/>
                <a:cs typeface="Meiryo UI" panose="020B0604030504040204" pitchFamily="50" charset="-128"/>
              </a:rPr>
              <a:t>289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件</a:t>
            </a:r>
            <a:endParaRPr lang="ja-JP" altLang="en-US" sz="1200" dirty="0">
              <a:latin typeface="+mn-ea"/>
              <a:cs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イ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　人権関連情報収集・提供事業　</a:t>
            </a:r>
          </a:p>
          <a:p>
            <a:pPr>
              <a:spcAft>
                <a:spcPts val="600"/>
              </a:spcAft>
            </a:pP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　　●大阪府内外の人権啓発関連情報（人権に関する新聞記事、人権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啓発講座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等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のイベ</a:t>
            </a:r>
            <a:r>
              <a:rPr lang="en-US" altLang="ja-JP" sz="1200" dirty="0" smtClean="0">
                <a:latin typeface="+mn-ea"/>
                <a:cs typeface="Meiryo UI" panose="020B0604030504040204" pitchFamily="50" charset="-128"/>
              </a:rPr>
              <a:t/>
            </a:r>
            <a:br>
              <a:rPr lang="en-US" altLang="ja-JP" sz="1200" dirty="0" smtClean="0">
                <a:latin typeface="+mn-ea"/>
                <a:cs typeface="Meiryo UI" panose="020B0604030504040204" pitchFamily="50" charset="-128"/>
              </a:rPr>
            </a:b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　　　ント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、講師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情報等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）を広く収集し、市町村に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提供（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メールマガジンを月</a:t>
            </a:r>
            <a:r>
              <a:rPr lang="en-US" altLang="ja-JP" sz="1200" dirty="0">
                <a:latin typeface="+mn-ea"/>
                <a:cs typeface="Meiryo UI" panose="020B0604030504040204" pitchFamily="50" charset="-128"/>
              </a:rPr>
              <a:t>2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回発行）</a:t>
            </a:r>
          </a:p>
          <a:p>
            <a:pPr>
              <a:spcAft>
                <a:spcPts val="600"/>
              </a:spcAft>
            </a:pP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　ウ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　講師リストの作成・講師紹介事業	</a:t>
            </a:r>
          </a:p>
          <a:p>
            <a:pPr>
              <a:spcAft>
                <a:spcPts val="600"/>
              </a:spcAft>
            </a:pP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　　●人権関連講演会の講師など、市町村が人権啓発を行うにあたり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活用可能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な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講師</a:t>
            </a:r>
            <a:r>
              <a:rPr lang="en-US" altLang="ja-JP" sz="1200" dirty="0" smtClean="0">
                <a:latin typeface="+mn-ea"/>
                <a:cs typeface="Meiryo UI" panose="020B0604030504040204" pitchFamily="50" charset="-128"/>
              </a:rPr>
              <a:t/>
            </a:r>
            <a:br>
              <a:rPr lang="en-US" altLang="ja-JP" sz="1200" dirty="0" smtClean="0">
                <a:latin typeface="+mn-ea"/>
                <a:cs typeface="Meiryo UI" panose="020B0604030504040204" pitchFamily="50" charset="-128"/>
              </a:rPr>
            </a:b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　　　リスト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を、近畿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在住者を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中心に作成し、市町村に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提供すると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ともに、市町村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の</a:t>
            </a:r>
            <a:r>
              <a:rPr lang="en-US" altLang="ja-JP" sz="1200" dirty="0" smtClean="0">
                <a:latin typeface="+mn-ea"/>
                <a:cs typeface="Meiryo UI" panose="020B0604030504040204" pitchFamily="50" charset="-128"/>
              </a:rPr>
              <a:t/>
            </a:r>
            <a:br>
              <a:rPr lang="en-US" altLang="ja-JP" sz="1200" dirty="0" smtClean="0">
                <a:latin typeface="+mn-ea"/>
                <a:cs typeface="Meiryo UI" panose="020B0604030504040204" pitchFamily="50" charset="-128"/>
              </a:rPr>
            </a:b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　　　ニーズに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対応した講師を紹介</a:t>
            </a:r>
          </a:p>
          <a:p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　    ●</a:t>
            </a:r>
            <a:r>
              <a:rPr lang="en-US" altLang="ja-JP" sz="1200" dirty="0">
                <a:latin typeface="+mn-ea"/>
                <a:cs typeface="Meiryo UI" panose="020B0604030504040204" pitchFamily="50" charset="-128"/>
              </a:rPr>
              <a:t>H30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作成分　延べ掲載人数　</a:t>
            </a:r>
            <a:r>
              <a:rPr lang="en-US" altLang="ja-JP" sz="1200" dirty="0">
                <a:latin typeface="+mn-ea"/>
                <a:cs typeface="Meiryo UI" panose="020B0604030504040204" pitchFamily="50" charset="-128"/>
              </a:rPr>
              <a:t>276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人　（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うちインターネットに係る講師　４人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）</a:t>
            </a:r>
            <a:endParaRPr lang="en-US" altLang="ja-JP" sz="1200" dirty="0" smtClean="0">
              <a:latin typeface="+mn-ea"/>
              <a:cs typeface="Meiryo UI" panose="020B0604030504040204" pitchFamily="50" charset="-128"/>
            </a:endParaRPr>
          </a:p>
          <a:p>
            <a:endParaRPr lang="ja-JP" altLang="en-US" sz="1400" dirty="0">
              <a:latin typeface="+mn-ea"/>
              <a:cs typeface="Meiryo UI" panose="020B0604030504040204" pitchFamily="50" charset="-128"/>
            </a:endParaRPr>
          </a:p>
          <a:p>
            <a:pPr>
              <a:spcAft>
                <a:spcPts val="1200"/>
              </a:spcAft>
            </a:pPr>
            <a:r>
              <a:rPr lang="ja-JP" altLang="en-US" sz="1400" dirty="0" smtClean="0">
                <a:latin typeface="+mn-ea"/>
                <a:cs typeface="Meiryo UI" panose="020B0604030504040204" pitchFamily="50" charset="-128"/>
              </a:rPr>
              <a:t>（</a:t>
            </a:r>
            <a:r>
              <a:rPr lang="ja-JP" altLang="en-US" sz="1400" dirty="0">
                <a:latin typeface="+mn-ea"/>
                <a:cs typeface="Meiryo UI" panose="020B0604030504040204" pitchFamily="50" charset="-128"/>
              </a:rPr>
              <a:t>２）「人権白書　</a:t>
            </a:r>
            <a:r>
              <a:rPr lang="ja-JP" altLang="en-US" sz="1400" dirty="0" err="1">
                <a:latin typeface="+mn-ea"/>
                <a:cs typeface="Meiryo UI" panose="020B0604030504040204" pitchFamily="50" charset="-128"/>
              </a:rPr>
              <a:t>ゆまにて</a:t>
            </a:r>
            <a:r>
              <a:rPr lang="ja-JP" altLang="en-US" sz="1400" dirty="0">
                <a:latin typeface="+mn-ea"/>
                <a:cs typeface="Meiryo UI" panose="020B0604030504040204" pitchFamily="50" charset="-128"/>
              </a:rPr>
              <a:t>なにわ」の発行（年</a:t>
            </a:r>
            <a:r>
              <a:rPr lang="en-US" altLang="ja-JP" sz="1400" dirty="0">
                <a:latin typeface="+mn-ea"/>
                <a:cs typeface="Meiryo UI" panose="020B0604030504040204" pitchFamily="50" charset="-128"/>
              </a:rPr>
              <a:t>1</a:t>
            </a:r>
            <a:r>
              <a:rPr lang="ja-JP" altLang="en-US" sz="1400" dirty="0">
                <a:latin typeface="+mn-ea"/>
                <a:cs typeface="Meiryo UI" panose="020B0604030504040204" pitchFamily="50" charset="-128"/>
              </a:rPr>
              <a:t>回発行　</a:t>
            </a:r>
            <a:r>
              <a:rPr lang="en-US" altLang="ja-JP" sz="1400" dirty="0">
                <a:latin typeface="+mn-ea"/>
                <a:cs typeface="Meiryo UI" panose="020B0604030504040204" pitchFamily="50" charset="-128"/>
              </a:rPr>
              <a:t>40,000</a:t>
            </a:r>
            <a:r>
              <a:rPr lang="ja-JP" altLang="en-US" sz="1400" dirty="0">
                <a:latin typeface="+mn-ea"/>
                <a:cs typeface="Meiryo UI" panose="020B0604030504040204" pitchFamily="50" charset="-128"/>
              </a:rPr>
              <a:t>部）</a:t>
            </a:r>
          </a:p>
          <a:p>
            <a:pPr>
              <a:spcAft>
                <a:spcPts val="600"/>
              </a:spcAft>
            </a:pP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　　●「身近な人権のこと」の中で、同和問題について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掲載</a:t>
            </a:r>
            <a:endParaRPr lang="en-US" altLang="ja-JP" sz="1200" dirty="0" smtClean="0">
              <a:latin typeface="+mn-ea"/>
              <a:cs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　●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人権問題の入門書として、様々な人権問題に対する国や大阪府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の取組み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及び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人権</a:t>
            </a:r>
            <a:r>
              <a:rPr lang="en-US" altLang="ja-JP" sz="1200" dirty="0" smtClean="0">
                <a:latin typeface="+mn-ea"/>
                <a:cs typeface="Meiryo UI" panose="020B0604030504040204" pitchFamily="50" charset="-128"/>
              </a:rPr>
              <a:t/>
            </a:r>
            <a:br>
              <a:rPr lang="en-US" altLang="ja-JP" sz="1200" dirty="0" smtClean="0">
                <a:latin typeface="+mn-ea"/>
                <a:cs typeface="Meiryo UI" panose="020B0604030504040204" pitchFamily="50" charset="-128"/>
              </a:rPr>
            </a:b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　　　関係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規程の趣旨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・内容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等についてわかりやすく解説</a:t>
            </a:r>
          </a:p>
          <a:p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　　●市役所、町村役場のロビーや図書館、学校等に配置するとともに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、庁内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の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人権</a:t>
            </a:r>
            <a:r>
              <a:rPr lang="en-US" altLang="ja-JP" sz="1200" dirty="0" smtClean="0">
                <a:latin typeface="+mn-ea"/>
                <a:cs typeface="Meiryo UI" panose="020B0604030504040204" pitchFamily="50" charset="-128"/>
              </a:rPr>
              <a:t/>
            </a:r>
            <a:br>
              <a:rPr lang="en-US" altLang="ja-JP" sz="1200" dirty="0" smtClean="0">
                <a:latin typeface="+mn-ea"/>
                <a:cs typeface="Meiryo UI" panose="020B0604030504040204" pitchFamily="50" charset="-128"/>
              </a:rPr>
            </a:b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　　　研修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のほか、企業・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施設等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での人権研修として広く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活用</a:t>
            </a:r>
            <a:endParaRPr lang="en-US" altLang="ja-JP" sz="1200" dirty="0" smtClean="0">
              <a:latin typeface="+mn-ea"/>
              <a:cs typeface="Meiryo UI" panose="020B0604030504040204" pitchFamily="50" charset="-128"/>
            </a:endParaRPr>
          </a:p>
          <a:p>
            <a:endParaRPr lang="ja-JP" altLang="en-US" sz="1400" dirty="0">
              <a:latin typeface="+mn-ea"/>
              <a:cs typeface="Meiryo UI" panose="020B0604030504040204" pitchFamily="50" charset="-128"/>
            </a:endParaRPr>
          </a:p>
          <a:p>
            <a:pPr>
              <a:spcAft>
                <a:spcPts val="1200"/>
              </a:spcAft>
            </a:pPr>
            <a:r>
              <a:rPr lang="ja-JP" altLang="en-US" sz="1400" dirty="0">
                <a:latin typeface="+mn-ea"/>
                <a:cs typeface="Meiryo UI" panose="020B0604030504040204" pitchFamily="50" charset="-128"/>
              </a:rPr>
              <a:t>（３）「人権情報誌　そうぞう」の発行（年</a:t>
            </a:r>
            <a:r>
              <a:rPr lang="en-US" altLang="ja-JP" sz="1400" dirty="0">
                <a:latin typeface="+mn-ea"/>
                <a:cs typeface="Meiryo UI" panose="020B0604030504040204" pitchFamily="50" charset="-128"/>
              </a:rPr>
              <a:t>2</a:t>
            </a:r>
            <a:r>
              <a:rPr lang="ja-JP" altLang="en-US" sz="1400" dirty="0">
                <a:latin typeface="+mn-ea"/>
                <a:cs typeface="Meiryo UI" panose="020B0604030504040204" pitchFamily="50" charset="-128"/>
              </a:rPr>
              <a:t>回発行　</a:t>
            </a:r>
            <a:r>
              <a:rPr lang="en-US" altLang="ja-JP" sz="1400" dirty="0">
                <a:latin typeface="+mn-ea"/>
                <a:cs typeface="Meiryo UI" panose="020B0604030504040204" pitchFamily="50" charset="-128"/>
              </a:rPr>
              <a:t>4,000</a:t>
            </a:r>
            <a:r>
              <a:rPr lang="ja-JP" altLang="en-US" sz="1400" dirty="0">
                <a:latin typeface="+mn-ea"/>
                <a:cs typeface="Meiryo UI" panose="020B0604030504040204" pitchFamily="50" charset="-128"/>
              </a:rPr>
              <a:t>部）</a:t>
            </a:r>
          </a:p>
          <a:p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　●府民の主体的な人権活動を促進するため、人権に関する地域の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自主的な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活動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を</a:t>
            </a:r>
            <a:r>
              <a:rPr lang="en-US" altLang="ja-JP" sz="1200" dirty="0">
                <a:latin typeface="+mn-ea"/>
                <a:cs typeface="Meiryo UI" panose="020B0604030504040204" pitchFamily="50" charset="-128"/>
              </a:rPr>
              <a:t/>
            </a:r>
            <a:br>
              <a:rPr lang="en-US" altLang="ja-JP" sz="1200" dirty="0">
                <a:latin typeface="+mn-ea"/>
                <a:cs typeface="Meiryo UI" panose="020B0604030504040204" pitchFamily="50" charset="-128"/>
              </a:rPr>
            </a:b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　　　広報</a:t>
            </a:r>
            <a:endParaRPr lang="en-US" altLang="ja-JP" sz="1200" dirty="0" smtClean="0">
              <a:latin typeface="+mn-ea"/>
              <a:cs typeface="Meiryo UI" panose="020B0604030504040204" pitchFamily="50" charset="-128"/>
            </a:endParaRPr>
          </a:p>
          <a:p>
            <a:endParaRPr lang="ja-JP" altLang="en-US" sz="1400" dirty="0">
              <a:latin typeface="+mn-ea"/>
              <a:cs typeface="Meiryo UI" panose="020B0604030504040204" pitchFamily="50" charset="-128"/>
            </a:endParaRPr>
          </a:p>
          <a:p>
            <a:pPr>
              <a:spcAft>
                <a:spcPts val="1200"/>
              </a:spcAft>
            </a:pPr>
            <a:r>
              <a:rPr lang="ja-JP" altLang="en-US" sz="1400" dirty="0">
                <a:latin typeface="+mn-ea"/>
                <a:cs typeface="Meiryo UI" panose="020B0604030504040204" pitchFamily="50" charset="-128"/>
              </a:rPr>
              <a:t>（４）大阪府ホームページを活用した啓発（主な内容）</a:t>
            </a:r>
          </a:p>
          <a:p>
            <a:pPr>
              <a:spcAft>
                <a:spcPts val="600"/>
              </a:spcAft>
            </a:pP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　　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●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法律、条令等の紹介</a:t>
            </a:r>
          </a:p>
          <a:p>
            <a:pPr>
              <a:spcAft>
                <a:spcPts val="600"/>
              </a:spcAft>
            </a:pP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　　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●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人権に関わる相談窓口の紹介</a:t>
            </a:r>
          </a:p>
          <a:p>
            <a:pPr>
              <a:spcAft>
                <a:spcPts val="600"/>
              </a:spcAft>
            </a:pP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　　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●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参加体験型学習のための人権教育教材や啓発冊子の紹介</a:t>
            </a:r>
          </a:p>
          <a:p>
            <a:pPr>
              <a:spcAft>
                <a:spcPts val="600"/>
              </a:spcAft>
            </a:pP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　　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●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様々な人権問題に関する施策の紹介（人権白書）</a:t>
            </a:r>
          </a:p>
          <a:p>
            <a:pPr>
              <a:spcAft>
                <a:spcPts val="600"/>
              </a:spcAft>
            </a:pP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　　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●</a:t>
            </a:r>
            <a:r>
              <a:rPr lang="ja-JP" altLang="en-US" sz="1200" dirty="0">
                <a:latin typeface="+mn-ea"/>
                <a:cs typeface="Meiryo UI" panose="020B0604030504040204" pitchFamily="50" charset="-128"/>
              </a:rPr>
              <a:t>インターネットにおける人権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侵害</a:t>
            </a:r>
            <a:endParaRPr kumimoji="1" lang="en-US" altLang="ja-JP" sz="1200" dirty="0" smtClean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 smtClean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 smtClean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 smtClean="0">
              <a:latin typeface="+mn-ea"/>
            </a:endParaRPr>
          </a:p>
          <a:p>
            <a:pPr lvl="0"/>
            <a:endParaRPr lang="en-US" altLang="ja-JP" dirty="0" smtClean="0">
              <a:solidFill>
                <a:srgbClr val="FFC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endParaRPr lang="en-US" altLang="ja-JP" sz="1150" dirty="0">
              <a:solidFill>
                <a:srgbClr val="FFC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endParaRPr kumimoji="1" lang="ja-JP" altLang="en-US" sz="1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/>
          </a:p>
        </p:txBody>
      </p:sp>
      <p:sp>
        <p:nvSpPr>
          <p:cNvPr id="5" name="額縁 4"/>
          <p:cNvSpPr/>
          <p:nvPr/>
        </p:nvSpPr>
        <p:spPr>
          <a:xfrm>
            <a:off x="4186848" y="278593"/>
            <a:ext cx="4427904" cy="456791"/>
          </a:xfrm>
          <a:prstGeom prst="bevel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大阪府における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人権啓発の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取組み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06323" y="1878093"/>
            <a:ext cx="6188145" cy="937296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190903" y="1668472"/>
            <a:ext cx="5754290" cy="324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>
                <a:latin typeface="+mn-ea"/>
              </a:rPr>
              <a:t>（１）「出前講座」の</a:t>
            </a:r>
            <a:r>
              <a:rPr kumimoji="1" lang="ja-JP" altLang="en-US" sz="1400" dirty="0" smtClean="0">
                <a:latin typeface="+mn-ea"/>
              </a:rPr>
              <a:t>実施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06322" y="3147477"/>
            <a:ext cx="6188145" cy="937296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06321" y="4464989"/>
            <a:ext cx="6188145" cy="183955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106320" y="6577933"/>
            <a:ext cx="6188145" cy="146639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190903" y="2925560"/>
            <a:ext cx="5754290" cy="324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>
                <a:latin typeface="+mn-ea"/>
              </a:rPr>
              <a:t>（２）「人権啓発詩・読書感想文」の募集・</a:t>
            </a:r>
            <a:r>
              <a:rPr kumimoji="1" lang="ja-JP" altLang="en-US" sz="1400" dirty="0" smtClean="0">
                <a:latin typeface="+mn-ea"/>
              </a:rPr>
              <a:t>表彰</a:t>
            </a:r>
            <a:endParaRPr kumimoji="1" lang="en-US" altLang="ja-JP" sz="1400" dirty="0">
              <a:latin typeface="+mn-ea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90903" y="4191603"/>
            <a:ext cx="5754290" cy="50918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>
                <a:latin typeface="+mn-ea"/>
              </a:rPr>
              <a:t>（３）就職差別撤廃月間事業の実施及び公正採用選考に</a:t>
            </a:r>
            <a:r>
              <a:rPr kumimoji="1" lang="ja-JP" altLang="en-US" sz="1400" dirty="0" smtClean="0">
                <a:latin typeface="+mn-ea"/>
              </a:rPr>
              <a:t>向けた啓発の</a:t>
            </a:r>
            <a:endParaRPr kumimoji="1" lang="en-US" altLang="ja-JP" sz="1400" dirty="0" smtClean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　</a:t>
            </a:r>
            <a:r>
              <a:rPr kumimoji="1" lang="ja-JP" altLang="en-US" sz="1400" dirty="0" smtClean="0">
                <a:latin typeface="+mn-ea"/>
              </a:rPr>
              <a:t>　　取組み</a:t>
            </a:r>
            <a:endParaRPr kumimoji="1" lang="en-US" altLang="ja-JP" sz="1400" dirty="0">
              <a:latin typeface="+mn-ea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190903" y="6467689"/>
            <a:ext cx="5998950" cy="324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>
                <a:latin typeface="+mn-ea"/>
              </a:rPr>
              <a:t>（４）宅地建物取引の場における人権問題の解決に向けた啓発の</a:t>
            </a:r>
            <a:r>
              <a:rPr kumimoji="1" lang="ja-JP" altLang="en-US" sz="1400" dirty="0" smtClean="0">
                <a:latin typeface="+mn-ea"/>
              </a:rPr>
              <a:t>取組み</a:t>
            </a:r>
            <a:endParaRPr kumimoji="1" lang="en-US" altLang="ja-JP" sz="1400" dirty="0">
              <a:latin typeface="+mn-ea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190903" y="8178639"/>
            <a:ext cx="5754290" cy="324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>
                <a:latin typeface="+mn-ea"/>
              </a:rPr>
              <a:t>（５）大阪府職員、教職員及び警察職員に対する人権研修の</a:t>
            </a:r>
            <a:r>
              <a:rPr kumimoji="1" lang="ja-JP" altLang="en-US" sz="1400" dirty="0" smtClean="0">
                <a:latin typeface="+mn-ea"/>
              </a:rPr>
              <a:t>実施</a:t>
            </a:r>
            <a:endParaRPr kumimoji="1" lang="en-US" altLang="ja-JP" sz="1400" dirty="0">
              <a:latin typeface="+mn-ea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190903" y="8707899"/>
            <a:ext cx="5754290" cy="324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>
                <a:latin typeface="+mn-ea"/>
              </a:rPr>
              <a:t>（６）福祉･医療関係者、民間団体・企業等に対する人権研修の</a:t>
            </a:r>
            <a:r>
              <a:rPr kumimoji="1" lang="ja-JP" altLang="en-US" sz="1400" dirty="0" smtClean="0">
                <a:latin typeface="+mn-ea"/>
              </a:rPr>
              <a:t>促進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6485375" y="1644408"/>
            <a:ext cx="6188145" cy="303232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角丸四角形 17"/>
          <p:cNvSpPr/>
          <p:nvPr/>
        </p:nvSpPr>
        <p:spPr>
          <a:xfrm>
            <a:off x="6567639" y="1470508"/>
            <a:ext cx="5979700" cy="324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>
                <a:latin typeface="+mn-ea"/>
              </a:rPr>
              <a:t>（１）市町村人権啓発支援事業の実施（人権啓発支援事業として委託）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6485375" y="4934984"/>
            <a:ext cx="6188145" cy="136956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角丸四角形 19"/>
          <p:cNvSpPr/>
          <p:nvPr/>
        </p:nvSpPr>
        <p:spPr>
          <a:xfrm>
            <a:off x="6567639" y="4772984"/>
            <a:ext cx="5865789" cy="324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>
                <a:latin typeface="+mn-ea"/>
              </a:rPr>
              <a:t>（２）「人権白書　</a:t>
            </a:r>
            <a:r>
              <a:rPr kumimoji="1" lang="ja-JP" altLang="en-US" sz="1400" dirty="0" err="1">
                <a:latin typeface="+mn-ea"/>
              </a:rPr>
              <a:t>ゆまにて</a:t>
            </a:r>
            <a:r>
              <a:rPr kumimoji="1" lang="ja-JP" altLang="en-US" sz="1400" dirty="0">
                <a:latin typeface="+mn-ea"/>
              </a:rPr>
              <a:t>なにわ」の発行（年</a:t>
            </a:r>
            <a:r>
              <a:rPr kumimoji="1" lang="en-US" altLang="ja-JP" sz="1400" dirty="0">
                <a:latin typeface="+mn-ea"/>
              </a:rPr>
              <a:t>1</a:t>
            </a:r>
            <a:r>
              <a:rPr kumimoji="1" lang="ja-JP" altLang="en-US" sz="1400" dirty="0">
                <a:latin typeface="+mn-ea"/>
              </a:rPr>
              <a:t>回発行　</a:t>
            </a:r>
            <a:r>
              <a:rPr kumimoji="1" lang="en-US" altLang="ja-JP" sz="1400" dirty="0">
                <a:latin typeface="+mn-ea"/>
              </a:rPr>
              <a:t>40,000</a:t>
            </a:r>
            <a:r>
              <a:rPr kumimoji="1" lang="ja-JP" altLang="en-US" sz="1400" dirty="0">
                <a:latin typeface="+mn-ea"/>
              </a:rPr>
              <a:t>部）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6485375" y="6570430"/>
            <a:ext cx="6188145" cy="64851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角丸四角形 22"/>
          <p:cNvSpPr/>
          <p:nvPr/>
        </p:nvSpPr>
        <p:spPr>
          <a:xfrm>
            <a:off x="6567638" y="6422543"/>
            <a:ext cx="5865789" cy="324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dirty="0">
                <a:latin typeface="+mn-ea"/>
                <a:cs typeface="Meiryo UI" panose="020B0604030504040204" pitchFamily="50" charset="-128"/>
              </a:rPr>
              <a:t>（３）「人権情報誌　そうぞう」の発行（年</a:t>
            </a:r>
            <a:r>
              <a:rPr lang="en-US" altLang="ja-JP" sz="1400" dirty="0">
                <a:latin typeface="+mn-ea"/>
                <a:cs typeface="Meiryo UI" panose="020B0604030504040204" pitchFamily="50" charset="-128"/>
              </a:rPr>
              <a:t>2</a:t>
            </a:r>
            <a:r>
              <a:rPr lang="ja-JP" altLang="en-US" sz="1400" dirty="0">
                <a:latin typeface="+mn-ea"/>
                <a:cs typeface="Meiryo UI" panose="020B0604030504040204" pitchFamily="50" charset="-128"/>
              </a:rPr>
              <a:t>回発行　</a:t>
            </a:r>
            <a:r>
              <a:rPr lang="en-US" altLang="ja-JP" sz="1400" dirty="0">
                <a:latin typeface="+mn-ea"/>
                <a:cs typeface="Meiryo UI" panose="020B0604030504040204" pitchFamily="50" charset="-128"/>
              </a:rPr>
              <a:t>4,000</a:t>
            </a:r>
            <a:r>
              <a:rPr lang="ja-JP" altLang="en-US" sz="1400" dirty="0">
                <a:latin typeface="+mn-ea"/>
                <a:cs typeface="Meiryo UI" panose="020B0604030504040204" pitchFamily="50" charset="-128"/>
              </a:rPr>
              <a:t>部</a:t>
            </a:r>
            <a:r>
              <a:rPr lang="ja-JP" altLang="en-US" sz="1400" dirty="0" smtClean="0">
                <a:latin typeface="+mn-ea"/>
                <a:cs typeface="Meiryo UI" panose="020B0604030504040204" pitchFamily="50" charset="-128"/>
              </a:rPr>
              <a:t>）</a:t>
            </a:r>
            <a:endParaRPr lang="ja-JP" altLang="en-US" sz="140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6485375" y="7606976"/>
            <a:ext cx="6188145" cy="14249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角丸四角形 24"/>
          <p:cNvSpPr/>
          <p:nvPr/>
        </p:nvSpPr>
        <p:spPr>
          <a:xfrm>
            <a:off x="6567638" y="7383369"/>
            <a:ext cx="5865789" cy="324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dirty="0">
                <a:latin typeface="+mn-ea"/>
                <a:cs typeface="Meiryo UI" panose="020B0604030504040204" pitchFamily="50" charset="-128"/>
              </a:rPr>
              <a:t>（４）大阪府ホームページを活用した啓発（主な内容）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11520000" y="0"/>
            <a:ext cx="1254490" cy="340005"/>
          </a:xfrm>
          <a:prstGeom prst="rect">
            <a:avLst/>
          </a:prstGeom>
          <a:ln w="19050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参考資料３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107559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</TotalTime>
  <Words>161</Words>
  <Application>Microsoft Office PowerPoint</Application>
  <PresentationFormat>A3 297x420 mm</PresentationFormat>
  <Paragraphs>75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terms:created xsi:type="dcterms:W3CDTF">2019-10-21T09:24:00Z</dcterms:created>
  <dcterms:modified xsi:type="dcterms:W3CDTF">2019-11-19T07:56:37Z</dcterms:modified>
</cp:coreProperties>
</file>