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320" y="15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1176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805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15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97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93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068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189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540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444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98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9718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47FE6-D8CC-4116-8B46-7EB6DA548A5E}" type="datetimeFigureOut">
              <a:rPr kumimoji="1" lang="ja-JP" altLang="en-US" smtClean="0"/>
              <a:t>2019/11/19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8F0D5-9382-4A4E-8F53-8118DE5EFA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2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-4" y="-2"/>
            <a:ext cx="6400800" cy="960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endParaRPr kumimoji="1" lang="en-US" altLang="ja-JP" sz="1600" b="1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600" b="1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600" b="1" dirty="0" smtClean="0">
              <a:latin typeface="+mn-ea"/>
            </a:endParaRPr>
          </a:p>
          <a:p>
            <a:pPr>
              <a:spcAft>
                <a:spcPts val="1200"/>
              </a:spcAft>
            </a:pPr>
            <a:r>
              <a:rPr kumimoji="1" lang="ja-JP" altLang="en-US" sz="1600" b="1" dirty="0">
                <a:latin typeface="+mn-ea"/>
              </a:rPr>
              <a:t>１　人権総合講座の</a:t>
            </a:r>
            <a:r>
              <a:rPr kumimoji="1" lang="ja-JP" altLang="en-US" sz="1600" b="1" dirty="0" smtClean="0">
                <a:latin typeface="+mn-ea"/>
              </a:rPr>
              <a:t>開講</a:t>
            </a:r>
            <a:r>
              <a:rPr kumimoji="1" lang="en-US" altLang="ja-JP" sz="1600" b="1" dirty="0" smtClean="0">
                <a:latin typeface="+mn-ea"/>
              </a:rPr>
              <a:t/>
            </a:r>
            <a:br>
              <a:rPr kumimoji="1" lang="en-US" altLang="ja-JP" sz="1600" b="1" dirty="0" smtClean="0">
                <a:latin typeface="+mn-ea"/>
              </a:rPr>
            </a:br>
            <a:r>
              <a:rPr kumimoji="1" lang="ja-JP" altLang="en-US" sz="1600" b="1" dirty="0" smtClean="0">
                <a:latin typeface="+mn-ea"/>
              </a:rPr>
              <a:t>　　（</a:t>
            </a:r>
            <a:r>
              <a:rPr kumimoji="1" lang="ja-JP" altLang="en-US" sz="1600" b="1" dirty="0">
                <a:latin typeface="+mn-ea"/>
              </a:rPr>
              <a:t>委託事業「人権相談･啓発等事業」により実施）</a:t>
            </a:r>
          </a:p>
          <a:p>
            <a:pPr>
              <a:spcAft>
                <a:spcPts val="600"/>
              </a:spcAft>
            </a:pPr>
            <a:r>
              <a:rPr kumimoji="1" lang="ja-JP" altLang="en-US" sz="1400" dirty="0">
                <a:latin typeface="+mn-ea"/>
              </a:rPr>
              <a:t> </a:t>
            </a:r>
            <a:r>
              <a:rPr kumimoji="1" lang="ja-JP" altLang="en-US" sz="1400" dirty="0" smtClean="0">
                <a:latin typeface="+mn-ea"/>
              </a:rPr>
              <a:t>　●</a:t>
            </a:r>
            <a:r>
              <a:rPr kumimoji="1" lang="ja-JP" altLang="en-US" sz="1400" dirty="0">
                <a:latin typeface="+mn-ea"/>
              </a:rPr>
              <a:t>大阪府や市町村、</a:t>
            </a:r>
            <a:r>
              <a:rPr kumimoji="1" lang="en-US" altLang="ja-JP" sz="1400" dirty="0">
                <a:latin typeface="+mn-ea"/>
              </a:rPr>
              <a:t>NPO</a:t>
            </a:r>
            <a:r>
              <a:rPr kumimoji="1" lang="ja-JP" altLang="en-US" sz="1400" dirty="0">
                <a:latin typeface="+mn-ea"/>
              </a:rPr>
              <a:t>等において相談業務や人権啓発に従事する</a:t>
            </a:r>
            <a:r>
              <a:rPr kumimoji="1" lang="ja-JP" altLang="en-US" sz="1400" dirty="0" smtClean="0">
                <a:latin typeface="+mn-ea"/>
              </a:rPr>
              <a:t>人材</a:t>
            </a:r>
            <a:r>
              <a:rPr kumimoji="1" lang="en-US" altLang="ja-JP" sz="1400" dirty="0">
                <a:latin typeface="+mn-ea"/>
              </a:rPr>
              <a:t/>
            </a:r>
            <a:br>
              <a:rPr kumimoji="1" lang="en-US" altLang="ja-JP" sz="1400" dirty="0">
                <a:latin typeface="+mn-ea"/>
              </a:rPr>
            </a:br>
            <a:r>
              <a:rPr kumimoji="1" lang="ja-JP" altLang="en-US" sz="1400" dirty="0" smtClean="0">
                <a:latin typeface="+mn-ea"/>
              </a:rPr>
              <a:t>　　（</a:t>
            </a:r>
            <a:r>
              <a:rPr kumimoji="1" lang="ja-JP" altLang="en-US" sz="1400" dirty="0">
                <a:latin typeface="+mn-ea"/>
              </a:rPr>
              <a:t>人権総合相談員、人権</a:t>
            </a:r>
            <a:r>
              <a:rPr kumimoji="1" lang="ja-JP" altLang="en-US" sz="1400" dirty="0" smtClean="0">
                <a:latin typeface="+mn-ea"/>
              </a:rPr>
              <a:t>啓発ファシリテーター</a:t>
            </a:r>
            <a:r>
              <a:rPr kumimoji="1" lang="ja-JP" altLang="en-US" sz="1400" dirty="0">
                <a:latin typeface="+mn-ea"/>
              </a:rPr>
              <a:t>等）を幅広く養成</a:t>
            </a:r>
            <a:r>
              <a:rPr kumimoji="1" lang="ja-JP" altLang="en-US" sz="1400" dirty="0" smtClean="0">
                <a:latin typeface="+mn-ea"/>
              </a:rPr>
              <a:t>する</a:t>
            </a:r>
            <a:r>
              <a:rPr kumimoji="1" lang="en-US" altLang="ja-JP" sz="1400" dirty="0" smtClean="0">
                <a:latin typeface="+mn-ea"/>
              </a:rPr>
              <a:t/>
            </a:r>
            <a:br>
              <a:rPr kumimoji="1" lang="en-US" altLang="ja-JP" sz="1400" dirty="0" smtClean="0">
                <a:latin typeface="+mn-ea"/>
              </a:rPr>
            </a:br>
            <a:r>
              <a:rPr kumimoji="1" lang="ja-JP" altLang="en-US" sz="1400" dirty="0" smtClean="0">
                <a:latin typeface="+mn-ea"/>
              </a:rPr>
              <a:t>　　ため</a:t>
            </a:r>
            <a:r>
              <a:rPr kumimoji="1" lang="ja-JP" altLang="en-US" sz="1400" dirty="0">
                <a:latin typeface="+mn-ea"/>
              </a:rPr>
              <a:t>、業務に必要な知識やスキル等をその経験に応じて修得する</a:t>
            </a:r>
            <a:r>
              <a:rPr kumimoji="1" lang="ja-JP" altLang="en-US" sz="1400" dirty="0" smtClean="0">
                <a:latin typeface="+mn-ea"/>
              </a:rPr>
              <a:t>多様な</a:t>
            </a:r>
            <a:r>
              <a:rPr kumimoji="1" lang="en-US" altLang="ja-JP" sz="1400" dirty="0" smtClean="0">
                <a:latin typeface="+mn-ea"/>
              </a:rPr>
              <a:t/>
            </a:r>
            <a:br>
              <a:rPr kumimoji="1" lang="en-US" altLang="ja-JP" sz="1400" dirty="0" smtClean="0">
                <a:latin typeface="+mn-ea"/>
              </a:rPr>
            </a:br>
            <a:r>
              <a:rPr kumimoji="1" lang="ja-JP" altLang="en-US" sz="1400" dirty="0" smtClean="0">
                <a:latin typeface="+mn-ea"/>
              </a:rPr>
              <a:t>　　カリキュラム</a:t>
            </a:r>
            <a:r>
              <a:rPr kumimoji="1" lang="ja-JP" altLang="en-US" sz="1400" dirty="0">
                <a:latin typeface="+mn-ea"/>
              </a:rPr>
              <a:t>を揃えた「人権総合講座」を年間を通じて</a:t>
            </a:r>
            <a:r>
              <a:rPr kumimoji="1" lang="ja-JP" altLang="en-US" sz="1400" dirty="0" smtClean="0">
                <a:latin typeface="+mn-ea"/>
              </a:rPr>
              <a:t>開催 </a:t>
            </a: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400" dirty="0">
                <a:latin typeface="+mn-ea"/>
              </a:rPr>
              <a:t>　</a:t>
            </a:r>
            <a:r>
              <a:rPr kumimoji="1" lang="ja-JP" altLang="en-US" sz="1400" dirty="0" smtClean="0">
                <a:latin typeface="+mn-ea"/>
              </a:rPr>
              <a:t> </a:t>
            </a:r>
            <a:r>
              <a:rPr kumimoji="1" lang="ja-JP" altLang="en-US" sz="1400" dirty="0">
                <a:latin typeface="+mn-ea"/>
              </a:rPr>
              <a:t>●年間で１２０講座開催（うち同和問題に関するものは４講座</a:t>
            </a:r>
            <a:r>
              <a:rPr kumimoji="1" lang="ja-JP" altLang="en-US" sz="1400" dirty="0" smtClean="0">
                <a:latin typeface="+mn-ea"/>
              </a:rPr>
              <a:t>）</a:t>
            </a: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 lvl="0"/>
            <a:endParaRPr lang="en-US" altLang="ja-JP" dirty="0" smtClean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150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endParaRPr kumimoji="1" lang="ja-JP" altLang="en-US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449170" y="330018"/>
            <a:ext cx="3903260" cy="7232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spcAft>
                <a:spcPts val="600"/>
              </a:spcAft>
            </a:pPr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大阪府に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</a:t>
            </a:r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人材</a:t>
            </a:r>
            <a:r>
              <a:rPr kumimoji="1" lang="ja-JP" altLang="en-US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養成の</a:t>
            </a:r>
            <a:r>
              <a:rPr kumimoji="1" lang="ja-JP" altLang="en-US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endParaRPr kumimoji="1" lang="en-US" altLang="ja-JP" b="1" u="sng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63769" y="3105526"/>
            <a:ext cx="6073253" cy="3772946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 anchor="ctr">
            <a:no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＜開催コース及び受講者・修了者数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前期（初任者向け、基礎的）（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H30.8.3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10.9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担当者入門コース 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  （受講者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32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名）</a:t>
            </a: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ファシリテーター養成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　　　（修了者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14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名）</a:t>
            </a: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啓発企画担当者養成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　　　　（修了者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 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名）</a:t>
            </a: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相談員養成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コース                        （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修了者　　　 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29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名）</a:t>
            </a:r>
          </a:p>
          <a:p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後期（経験者向け、専門的）（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H30.12.13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31.2.14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ファシリテータースキルアップコース 	（受講者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名）</a:t>
            </a: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啓発企画マネジメントコース 　　 	（受講者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名）</a:t>
            </a: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相談員スキルアップコース　　　　 	（修了者　　　 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18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名）</a:t>
            </a: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相談員専門コース　　　　　　 　  	（受講者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27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名）</a:t>
            </a:r>
          </a:p>
          <a:p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開講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日や科目数が少なく、修了認定を行っていないコースは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受講者数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を記載している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414443" y="2466"/>
            <a:ext cx="6400800" cy="96012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600"/>
              </a:spcAft>
            </a:pPr>
            <a:endParaRPr kumimoji="1" lang="en-US" altLang="ja-JP" sz="1600" b="1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600" b="1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600" b="1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600" b="1" dirty="0">
                <a:latin typeface="+mn-ea"/>
              </a:rPr>
              <a:t>２　人権擁護士の養成及び活動</a:t>
            </a:r>
            <a:r>
              <a:rPr kumimoji="1" lang="ja-JP" altLang="en-US" sz="1600" b="1" dirty="0" smtClean="0">
                <a:latin typeface="+mn-ea"/>
              </a:rPr>
              <a:t>支援</a:t>
            </a:r>
            <a:endParaRPr kumimoji="1" lang="en-US" altLang="ja-JP" sz="1600" b="1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600" b="1" dirty="0"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●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府民の人権問題を早期に解決に結び付けるとともに、人権侵害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を</a:t>
            </a:r>
            <a:r>
              <a:rPr lang="en-US" altLang="ja-JP" sz="1400" dirty="0" smtClean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+mn-ea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　　未然に防止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するため、人権相談業務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に携わって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いる方の中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から</a:t>
            </a:r>
            <a:r>
              <a:rPr lang="en-US" altLang="ja-JP" sz="1400" dirty="0" smtClean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+mn-ea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　　人権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擁護士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を養成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するとともに、人権擁護士の活動を支援するため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、</a:t>
            </a:r>
            <a:r>
              <a:rPr lang="en-US" altLang="ja-JP" sz="1400" dirty="0" smtClean="0">
                <a:latin typeface="+mn-ea"/>
                <a:cs typeface="Meiryo UI" panose="020B0604030504040204" pitchFamily="50" charset="-128"/>
              </a:rPr>
              <a:t/>
            </a:r>
            <a:br>
              <a:rPr lang="en-US" altLang="ja-JP" sz="1400" dirty="0" smtClean="0">
                <a:latin typeface="+mn-ea"/>
                <a:cs typeface="Meiryo UI" panose="020B0604030504040204" pitchFamily="50" charset="-128"/>
              </a:rPr>
            </a:b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　　人権擁護士連絡会</a:t>
            </a:r>
            <a:r>
              <a:rPr lang="ja-JP" altLang="en-US" sz="1400" dirty="0">
                <a:latin typeface="+mn-ea"/>
                <a:cs typeface="Meiryo UI" panose="020B0604030504040204" pitchFamily="50" charset="-128"/>
              </a:rPr>
              <a:t>を</a:t>
            </a:r>
            <a:r>
              <a:rPr lang="ja-JP" altLang="en-US" sz="1400" dirty="0" smtClean="0">
                <a:latin typeface="+mn-ea"/>
                <a:cs typeface="Meiryo UI" panose="020B0604030504040204" pitchFamily="50" charset="-128"/>
              </a:rPr>
              <a:t>開催</a:t>
            </a: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>
              <a:latin typeface="+mn-ea"/>
            </a:endParaRPr>
          </a:p>
          <a:p>
            <a:pPr>
              <a:spcAft>
                <a:spcPts val="600"/>
              </a:spcAft>
            </a:pPr>
            <a:endParaRPr kumimoji="1" lang="en-US" altLang="ja-JP" sz="1400" dirty="0" smtClean="0">
              <a:latin typeface="+mn-ea"/>
            </a:endParaRPr>
          </a:p>
          <a:p>
            <a:pPr lvl="0"/>
            <a:endParaRPr lang="en-US" altLang="ja-JP" dirty="0" smtClean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150" dirty="0">
              <a:solidFill>
                <a:srgbClr val="FFC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spcAft>
                <a:spcPts val="600"/>
              </a:spcAft>
            </a:pPr>
            <a:endParaRPr kumimoji="1" lang="ja-JP" altLang="en-US" sz="11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4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578216" y="2625425"/>
            <a:ext cx="6073253" cy="3046988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＜人権擁護士とは＞（平成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31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月末現在の登録者　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165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名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・大阪府では、平成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年度から人権擁護士を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養成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人権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擁護士になるためには、人権総合講座のうち所定の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80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講座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修了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し、大阪府内に在住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･在勤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する者で、人格・識見が高く、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相談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業務に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年以上従事している者として知事の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登録を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受ける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こと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</a:t>
            </a:r>
          </a:p>
          <a:p>
            <a:endParaRPr kumimoji="1"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600"/>
              </a:spcAft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人権擁護士は、市町村や事業所等に所属し、複雑、困難な相談事例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原因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や背景を分析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して適切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な専門機関につないだり、相談員の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サポート</a:t>
            </a:r>
            <a: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や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指導、心のケアを行う</a:t>
            </a:r>
          </a:p>
          <a:p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</a:p>
        </p:txBody>
      </p:sp>
      <p:sp>
        <p:nvSpPr>
          <p:cNvPr id="6" name="大かっこ 5"/>
          <p:cNvSpPr/>
          <p:nvPr/>
        </p:nvSpPr>
        <p:spPr>
          <a:xfrm>
            <a:off x="6741995" y="3507474"/>
            <a:ext cx="5684286" cy="1009935"/>
          </a:xfrm>
          <a:prstGeom prst="bracketPair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95696" y="1549338"/>
            <a:ext cx="6188145" cy="133033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6534417" y="1281439"/>
            <a:ext cx="6188145" cy="1057384"/>
          </a:xfrm>
          <a:prstGeom prst="rect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額縁 11"/>
          <p:cNvSpPr/>
          <p:nvPr/>
        </p:nvSpPr>
        <p:spPr>
          <a:xfrm>
            <a:off x="4186848" y="278593"/>
            <a:ext cx="4427904" cy="456791"/>
          </a:xfrm>
          <a:prstGeom prst="beve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大阪府に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おける人材養成の</a:t>
            </a:r>
            <a:r>
              <a:rPr kumimoji="1"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取組み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11520000" y="0"/>
            <a:ext cx="1254490" cy="340005"/>
          </a:xfrm>
          <a:prstGeom prst="rect">
            <a:avLst/>
          </a:prstGeom>
          <a:ln w="19050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/>
              <a:t>参考資料２</a:t>
            </a: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107559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39</Words>
  <Application>Microsoft Office PowerPoint</Application>
  <PresentationFormat>A3 297x420 mm</PresentationFormat>
  <Paragraphs>69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terms:created xsi:type="dcterms:W3CDTF">2019-10-21T09:24:00Z</dcterms:created>
  <dcterms:modified xsi:type="dcterms:W3CDTF">2019-11-19T07:56:00Z</dcterms:modified>
</cp:coreProperties>
</file>