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3" d="100"/>
          <a:sy n="53" d="100"/>
        </p:scale>
        <p:origin x="1320" y="15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2241176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359680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283315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1696978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827935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1644068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1011895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55540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259444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3662982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EC47FE6-D8CC-4116-8B46-7EB6DA548A5E}"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109971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EC47FE6-D8CC-4116-8B46-7EB6DA548A5E}" type="datetimeFigureOut">
              <a:rPr kumimoji="1" lang="ja-JP" altLang="en-US" smtClean="0"/>
              <a:t>2019/11/19</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7AD8F0D5-9382-4A4E-8F53-8118DE5EFAB5}" type="slidenum">
              <a:rPr kumimoji="1" lang="ja-JP" altLang="en-US" smtClean="0"/>
              <a:t>‹#›</a:t>
            </a:fld>
            <a:endParaRPr kumimoji="1" lang="ja-JP" altLang="en-US"/>
          </a:p>
        </p:txBody>
      </p:sp>
    </p:spTree>
    <p:extLst>
      <p:ext uri="{BB962C8B-B14F-4D97-AF65-F5344CB8AC3E}">
        <p14:creationId xmlns:p14="http://schemas.microsoft.com/office/powerpoint/2010/main" val="19162974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0"/>
            <a:ext cx="6400800" cy="9601200"/>
          </a:xfrm>
          <a:prstGeom prst="rect">
            <a:avLst/>
          </a:prstGeom>
          <a:noFill/>
        </p:spPr>
        <p:txBody>
          <a:bodyPr wrap="square" rtlCol="0">
            <a:noAutofit/>
          </a:bodyPr>
          <a:lstStyle/>
          <a:p>
            <a:pPr>
              <a:spcAft>
                <a:spcPts val="600"/>
              </a:spcAft>
            </a:pPr>
            <a:endParaRPr kumimoji="1" lang="en-US" altLang="ja-JP" sz="1600" b="1" dirty="0" smtClean="0">
              <a:latin typeface="+mn-ea"/>
            </a:endParaRPr>
          </a:p>
          <a:p>
            <a:pPr>
              <a:spcAft>
                <a:spcPts val="600"/>
              </a:spcAft>
            </a:pPr>
            <a:endParaRPr kumimoji="1" lang="en-US" altLang="ja-JP" sz="1100" b="1" dirty="0" smtClean="0">
              <a:latin typeface="+mn-ea"/>
            </a:endParaRPr>
          </a:p>
          <a:p>
            <a:pPr>
              <a:spcAft>
                <a:spcPts val="600"/>
              </a:spcAft>
            </a:pPr>
            <a:r>
              <a:rPr kumimoji="1" lang="ja-JP" altLang="en-US" sz="1600" b="1" dirty="0" smtClean="0">
                <a:latin typeface="+mn-ea"/>
              </a:rPr>
              <a:t>１　人権に関わる総合的な相談窓口の整備</a:t>
            </a:r>
            <a:endParaRPr kumimoji="1" lang="en-US" altLang="ja-JP" sz="1600" b="1" dirty="0" smtClean="0">
              <a:latin typeface="+mn-ea"/>
            </a:endParaRPr>
          </a:p>
          <a:p>
            <a:pPr>
              <a:spcAft>
                <a:spcPts val="600"/>
              </a:spcAft>
            </a:pPr>
            <a:r>
              <a:rPr kumimoji="1" lang="ja-JP" altLang="en-US" sz="1400" dirty="0" smtClean="0">
                <a:latin typeface="+mn-ea"/>
              </a:rPr>
              <a:t>（１）府民向け人権相談</a:t>
            </a:r>
            <a:r>
              <a:rPr kumimoji="1" lang="en-US" altLang="ja-JP" sz="1400" dirty="0" smtClean="0">
                <a:latin typeface="+mn-ea"/>
              </a:rPr>
              <a:t/>
            </a:r>
            <a:br>
              <a:rPr kumimoji="1" lang="en-US" altLang="ja-JP" sz="1400" dirty="0" smtClean="0">
                <a:latin typeface="+mn-ea"/>
              </a:rPr>
            </a:br>
            <a:r>
              <a:rPr kumimoji="1" lang="ja-JP" altLang="en-US" sz="1400" dirty="0" smtClean="0">
                <a:latin typeface="+mn-ea"/>
              </a:rPr>
              <a:t>　　（人権相談事業として委託・一部の相談は人権局で直接対応）</a:t>
            </a:r>
            <a:endParaRPr kumimoji="1" lang="ja-JP" altLang="en-US" sz="1600" dirty="0" smtClean="0">
              <a:latin typeface="+mn-ea"/>
            </a:endParaRPr>
          </a:p>
          <a:p>
            <a:pPr>
              <a:spcAft>
                <a:spcPts val="500"/>
              </a:spcAft>
            </a:pPr>
            <a:r>
              <a:rPr kumimoji="1" lang="ja-JP" altLang="en-US" sz="1200" dirty="0" smtClean="0">
                <a:latin typeface="+mn-ea"/>
              </a:rPr>
              <a:t>　　●府民からの人権に関わる相談に応じて適切な助言を行い、相談者の自主的な問題</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解決を支援する相談窓口を運営</a:t>
            </a:r>
            <a:endParaRPr kumimoji="1" lang="en-US" altLang="ja-JP" sz="1200" dirty="0" smtClean="0">
              <a:latin typeface="+mn-ea"/>
            </a:endParaRPr>
          </a:p>
          <a:p>
            <a:pPr>
              <a:spcAft>
                <a:spcPts val="500"/>
              </a:spcAft>
            </a:pPr>
            <a:r>
              <a:rPr kumimoji="1" lang="ja-JP" altLang="en-US" sz="1200" dirty="0" smtClean="0">
                <a:latin typeface="+mn-ea"/>
              </a:rPr>
              <a:t>　　●相談実績　</a:t>
            </a:r>
            <a:r>
              <a:rPr kumimoji="1" lang="en-US" altLang="ja-JP" sz="1200" dirty="0" smtClean="0">
                <a:latin typeface="+mn-ea"/>
              </a:rPr>
              <a:t>H30.4</a:t>
            </a:r>
            <a:r>
              <a:rPr kumimoji="1" lang="ja-JP" altLang="en-US" sz="1200" dirty="0" smtClean="0">
                <a:latin typeface="+mn-ea"/>
              </a:rPr>
              <a:t>～</a:t>
            </a:r>
            <a:r>
              <a:rPr kumimoji="1" lang="en-US" altLang="ja-JP" sz="1200" dirty="0" smtClean="0">
                <a:latin typeface="+mn-ea"/>
              </a:rPr>
              <a:t>H31.3  566</a:t>
            </a:r>
            <a:r>
              <a:rPr kumimoji="1" lang="ja-JP" altLang="en-US" sz="1200" dirty="0" smtClean="0">
                <a:latin typeface="+mn-ea"/>
              </a:rPr>
              <a:t>件（うちインターネットに関する相談　</a:t>
            </a:r>
            <a:r>
              <a:rPr kumimoji="1" lang="en-US" altLang="ja-JP" sz="1200" dirty="0" smtClean="0">
                <a:latin typeface="+mn-ea"/>
              </a:rPr>
              <a:t>35</a:t>
            </a:r>
            <a:r>
              <a:rPr kumimoji="1" lang="ja-JP" altLang="en-US" sz="1200" dirty="0" smtClean="0">
                <a:latin typeface="+mn-ea"/>
              </a:rPr>
              <a:t>件）</a:t>
            </a:r>
            <a:endParaRPr kumimoji="1" lang="en-US" altLang="ja-JP" sz="1200" dirty="0" smtClean="0">
              <a:latin typeface="+mn-ea"/>
            </a:endParaRPr>
          </a:p>
          <a:p>
            <a:pPr>
              <a:spcAft>
                <a:spcPts val="500"/>
              </a:spcAft>
            </a:pPr>
            <a:r>
              <a:rPr kumimoji="1" lang="ja-JP" altLang="en-US" sz="1200" dirty="0" smtClean="0">
                <a:latin typeface="+mn-ea"/>
              </a:rPr>
              <a:t>　　●各月を人権課題別の集中月間と位置づけ、具体的な人権問題について</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集中相談を実施</a:t>
            </a:r>
            <a:endParaRPr kumimoji="1" lang="en-US" altLang="ja-JP" sz="1200" dirty="0">
              <a:latin typeface="+mn-ea"/>
            </a:endParaRPr>
          </a:p>
          <a:p>
            <a:pPr>
              <a:spcAft>
                <a:spcPts val="500"/>
              </a:spcAft>
            </a:pPr>
            <a:r>
              <a:rPr kumimoji="1" lang="ja-JP" altLang="en-US" sz="1200" dirty="0" smtClean="0">
                <a:latin typeface="+mn-ea"/>
              </a:rPr>
              <a:t>　　（集中月間を設けている人権課題）</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「同和問題・部落差別」、「性的マイノリティ（ＬＧＢＴ）」、「見た目問題」、</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「ヘイトスピーチ」、「児童養護施設や里親</a:t>
            </a:r>
            <a:r>
              <a:rPr kumimoji="1" lang="en-US" altLang="ja-JP" sz="1200" dirty="0" smtClean="0">
                <a:latin typeface="+mn-ea"/>
              </a:rPr>
              <a:t>]</a:t>
            </a:r>
            <a:r>
              <a:rPr kumimoji="1" lang="ja-JP" altLang="en-US" sz="1200" dirty="0" err="1" smtClean="0">
                <a:latin typeface="+mn-ea"/>
              </a:rPr>
              <a:t>、</a:t>
            </a:r>
            <a:r>
              <a:rPr kumimoji="1" lang="en-US" altLang="ja-JP" sz="1200" dirty="0" smtClean="0">
                <a:latin typeface="+mn-ea"/>
              </a:rPr>
              <a:t>[</a:t>
            </a:r>
            <a:r>
              <a:rPr kumimoji="1" lang="ja-JP" altLang="en-US" sz="1200" dirty="0" err="1" smtClean="0">
                <a:latin typeface="+mn-ea"/>
              </a:rPr>
              <a:t>障がい</a:t>
            </a:r>
            <a:r>
              <a:rPr kumimoji="1" lang="ja-JP" altLang="en-US" sz="1200" dirty="0" smtClean="0">
                <a:latin typeface="+mn-ea"/>
              </a:rPr>
              <a:t>者（児）問題」</a:t>
            </a:r>
            <a:endParaRPr kumimoji="1" lang="en-US" altLang="ja-JP" sz="1200" dirty="0" smtClean="0">
              <a:latin typeface="+mn-ea"/>
            </a:endParaRPr>
          </a:p>
          <a:p>
            <a:pPr>
              <a:spcAft>
                <a:spcPts val="500"/>
              </a:spcAft>
            </a:pPr>
            <a:r>
              <a:rPr kumimoji="1" lang="ja-JP" altLang="en-US" sz="1200" dirty="0" smtClean="0">
                <a:latin typeface="+mn-ea"/>
              </a:rPr>
              <a:t>　　●障がいや高齢、ひきこもり等の事情により来所が困難な相談者に、市町村の公共</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施設等を活用した身近な場所での出張相談を実施</a:t>
            </a:r>
            <a:endParaRPr kumimoji="1" lang="en-US" altLang="ja-JP" sz="1200" dirty="0" smtClean="0">
              <a:latin typeface="+mn-ea"/>
            </a:endParaRPr>
          </a:p>
          <a:p>
            <a:pPr>
              <a:spcAft>
                <a:spcPts val="500"/>
              </a:spcAft>
            </a:pPr>
            <a:r>
              <a:rPr kumimoji="1" lang="ja-JP" altLang="en-US" sz="1200" dirty="0" smtClean="0">
                <a:latin typeface="+mn-ea"/>
              </a:rPr>
              <a:t>　　●出張相談実績（上記相談実績の内数）</a:t>
            </a:r>
            <a:r>
              <a:rPr kumimoji="1" lang="en-US" altLang="ja-JP" sz="1200" dirty="0" smtClean="0">
                <a:latin typeface="+mn-ea"/>
              </a:rPr>
              <a:t/>
            </a:r>
            <a:br>
              <a:rPr kumimoji="1" lang="en-US" altLang="ja-JP" sz="1200" dirty="0" smtClean="0">
                <a:latin typeface="+mn-ea"/>
              </a:rPr>
            </a:br>
            <a:r>
              <a:rPr kumimoji="1" lang="ja-JP" altLang="en-US" sz="1200" dirty="0" smtClean="0">
                <a:latin typeface="+mn-ea"/>
              </a:rPr>
              <a:t>　　　　　　　　</a:t>
            </a:r>
            <a:r>
              <a:rPr kumimoji="1" lang="en-US" altLang="ja-JP" sz="1200" dirty="0" smtClean="0">
                <a:latin typeface="+mn-ea"/>
              </a:rPr>
              <a:t>H30.4</a:t>
            </a:r>
            <a:r>
              <a:rPr kumimoji="1" lang="ja-JP" altLang="en-US" sz="1200" dirty="0" smtClean="0">
                <a:latin typeface="+mn-ea"/>
              </a:rPr>
              <a:t>～</a:t>
            </a:r>
            <a:r>
              <a:rPr kumimoji="1" lang="en-US" altLang="ja-JP" sz="1200" dirty="0" smtClean="0">
                <a:latin typeface="+mn-ea"/>
              </a:rPr>
              <a:t>H31.3  13</a:t>
            </a:r>
            <a:r>
              <a:rPr kumimoji="1" lang="ja-JP" altLang="en-US" sz="1200" dirty="0" smtClean="0">
                <a:latin typeface="+mn-ea"/>
              </a:rPr>
              <a:t>件（うちインターネットに関する出張相談　</a:t>
            </a:r>
            <a:r>
              <a:rPr kumimoji="1" lang="en-US" altLang="ja-JP" sz="1200" dirty="0" smtClean="0">
                <a:latin typeface="+mn-ea"/>
              </a:rPr>
              <a:t>0</a:t>
            </a:r>
            <a:r>
              <a:rPr kumimoji="1" lang="ja-JP" altLang="en-US" sz="1200" dirty="0" smtClean="0">
                <a:latin typeface="+mn-ea"/>
              </a:rPr>
              <a:t>件）</a:t>
            </a:r>
            <a:endParaRPr kumimoji="1" lang="en-US" altLang="ja-JP" sz="1200" dirty="0" smtClean="0">
              <a:latin typeface="+mn-ea"/>
            </a:endParaRPr>
          </a:p>
          <a:p>
            <a:endParaRPr kumimoji="1" lang="en-US" altLang="ja-JP" sz="1200" dirty="0" smtClean="0">
              <a:latin typeface="+mn-ea"/>
            </a:endParaRPr>
          </a:p>
          <a:p>
            <a:endParaRPr kumimoji="1" lang="en-US" altLang="ja-JP" sz="1400" dirty="0" smtClean="0">
              <a:latin typeface="+mn-ea"/>
            </a:endParaRPr>
          </a:p>
          <a:p>
            <a:endParaRPr kumimoji="1" lang="en-US" altLang="ja-JP" sz="1400" dirty="0">
              <a:latin typeface="+mn-ea"/>
            </a:endParaRPr>
          </a:p>
          <a:p>
            <a:endParaRPr kumimoji="1" lang="en-US" altLang="ja-JP" sz="1400" dirty="0" smtClean="0">
              <a:latin typeface="+mn-ea"/>
            </a:endParaRPr>
          </a:p>
          <a:p>
            <a:endParaRPr kumimoji="1" lang="en-US" altLang="ja-JP" sz="1400" dirty="0">
              <a:latin typeface="+mn-ea"/>
            </a:endParaRPr>
          </a:p>
          <a:p>
            <a:endParaRPr kumimoji="1" lang="en-US" altLang="ja-JP" sz="1400" dirty="0" smtClean="0">
              <a:latin typeface="+mn-ea"/>
            </a:endParaRPr>
          </a:p>
          <a:p>
            <a:endParaRPr kumimoji="1" lang="en-US" altLang="ja-JP" sz="1400" dirty="0">
              <a:latin typeface="+mn-ea"/>
            </a:endParaRPr>
          </a:p>
          <a:p>
            <a:endParaRPr kumimoji="1" lang="en-US" altLang="ja-JP" sz="1400" dirty="0" smtClean="0">
              <a:latin typeface="+mn-ea"/>
            </a:endParaRPr>
          </a:p>
          <a:p>
            <a:endParaRPr kumimoji="1" lang="en-US" altLang="ja-JP" sz="1400" dirty="0" smtClean="0">
              <a:latin typeface="+mn-ea"/>
            </a:endParaRPr>
          </a:p>
          <a:p>
            <a:endParaRPr kumimoji="1" lang="en-US" altLang="ja-JP" sz="1400" dirty="0">
              <a:latin typeface="+mn-ea"/>
            </a:endParaRPr>
          </a:p>
          <a:p>
            <a:endParaRPr kumimoji="1" lang="en-US" altLang="ja-JP" sz="1400" dirty="0" smtClean="0">
              <a:latin typeface="+mn-ea"/>
            </a:endParaRPr>
          </a:p>
          <a:p>
            <a:endParaRPr kumimoji="1" lang="en-US" altLang="ja-JP" sz="1400" dirty="0">
              <a:latin typeface="+mn-ea"/>
            </a:endParaRPr>
          </a:p>
          <a:p>
            <a:endParaRPr kumimoji="1" lang="en-US" altLang="ja-JP" sz="1400" dirty="0" smtClean="0">
              <a:latin typeface="+mn-ea"/>
            </a:endParaRPr>
          </a:p>
          <a:p>
            <a:pPr>
              <a:spcBef>
                <a:spcPts val="1200"/>
              </a:spcBef>
              <a:spcAft>
                <a:spcPts val="600"/>
              </a:spcAft>
            </a:pPr>
            <a:r>
              <a:rPr lang="ja-JP" altLang="en-US" sz="1400" dirty="0" smtClean="0">
                <a:latin typeface="+mn-ea"/>
                <a:cs typeface="Meiryo UI" panose="020B0604030504040204" pitchFamily="50" charset="-128"/>
              </a:rPr>
              <a:t>（２）専門家との連携相談支援（人権相談事業として委託）</a:t>
            </a:r>
            <a:endParaRPr lang="en-US" altLang="ja-JP" sz="1400" dirty="0">
              <a:latin typeface="+mn-ea"/>
              <a:cs typeface="Meiryo UI" panose="020B0604030504040204" pitchFamily="50" charset="-128"/>
            </a:endParaRPr>
          </a:p>
          <a:p>
            <a:pPr>
              <a:spcAft>
                <a:spcPts val="500"/>
              </a:spcAft>
            </a:pPr>
            <a:r>
              <a:rPr lang="ja-JP" altLang="en-US" sz="1200" dirty="0">
                <a:latin typeface="+mn-ea"/>
                <a:cs typeface="Meiryo UI" panose="020B0604030504040204" pitchFamily="50" charset="-128"/>
              </a:rPr>
              <a:t>　</a:t>
            </a:r>
            <a:r>
              <a:rPr lang="ja-JP" altLang="en-US" sz="1200" dirty="0" smtClean="0">
                <a:latin typeface="+mn-ea"/>
                <a:cs typeface="Meiryo UI" panose="020B0604030504040204" pitchFamily="50" charset="-128"/>
              </a:rPr>
              <a:t>　●法律や医療などの専門的な相談について、専門家や当事者団体等から助言等を受け</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a:t>
            </a:r>
            <a:r>
              <a:rPr lang="ja-JP" altLang="en-US" sz="1200" dirty="0" err="1" smtClean="0">
                <a:latin typeface="+mn-ea"/>
                <a:cs typeface="Meiryo UI" panose="020B0604030504040204" pitchFamily="50" charset="-128"/>
              </a:rPr>
              <a:t>て</a:t>
            </a:r>
            <a:r>
              <a:rPr lang="ja-JP" altLang="en-US" sz="1200" dirty="0" smtClean="0">
                <a:latin typeface="+mn-ea"/>
                <a:cs typeface="Meiryo UI" panose="020B0604030504040204" pitchFamily="50" charset="-128"/>
              </a:rPr>
              <a:t>対応するとともに、必要に応じて相談者に同行して専門家等の相談支援を実施</a:t>
            </a:r>
            <a:endParaRPr lang="en-US" altLang="ja-JP" sz="1200" dirty="0">
              <a:latin typeface="+mn-ea"/>
              <a:cs typeface="Meiryo UI" panose="020B0604030504040204" pitchFamily="50" charset="-128"/>
            </a:endParaRPr>
          </a:p>
          <a:p>
            <a:r>
              <a:rPr lang="ja-JP" altLang="en-US" sz="1200" dirty="0" smtClean="0">
                <a:latin typeface="+mn-ea"/>
                <a:cs typeface="Meiryo UI" panose="020B0604030504040204" pitchFamily="50" charset="-128"/>
              </a:rPr>
              <a:t>　　●連携相談実績（上記相談実績の内数） </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a:t>
            </a:r>
            <a:r>
              <a:rPr lang="en-US" altLang="ja-JP" sz="1200" dirty="0" smtClean="0">
                <a:latin typeface="+mn-ea"/>
                <a:cs typeface="Meiryo UI" panose="020B0604030504040204" pitchFamily="50" charset="-128"/>
              </a:rPr>
              <a:t>H30.4</a:t>
            </a:r>
            <a:r>
              <a:rPr lang="ja-JP" altLang="en-US" sz="1200" dirty="0" smtClean="0">
                <a:latin typeface="+mn-ea"/>
                <a:cs typeface="Meiryo UI" panose="020B0604030504040204" pitchFamily="50" charset="-128"/>
              </a:rPr>
              <a:t>～</a:t>
            </a:r>
            <a:r>
              <a:rPr lang="en-US" altLang="ja-JP" sz="1200" dirty="0" smtClean="0">
                <a:latin typeface="+mn-ea"/>
                <a:cs typeface="Meiryo UI" panose="020B0604030504040204" pitchFamily="50" charset="-128"/>
              </a:rPr>
              <a:t>H31.3</a:t>
            </a:r>
            <a:r>
              <a:rPr lang="ja-JP" altLang="en-US" sz="1200" dirty="0" smtClean="0">
                <a:latin typeface="+mn-ea"/>
                <a:cs typeface="Meiryo UI" panose="020B0604030504040204" pitchFamily="50" charset="-128"/>
              </a:rPr>
              <a:t>　弁護士相談 </a:t>
            </a:r>
            <a:r>
              <a:rPr lang="en-US" altLang="ja-JP" sz="1200" dirty="0" smtClean="0">
                <a:latin typeface="+mn-ea"/>
                <a:cs typeface="Meiryo UI" panose="020B0604030504040204" pitchFamily="50" charset="-128"/>
              </a:rPr>
              <a:t>30</a:t>
            </a:r>
            <a:r>
              <a:rPr lang="ja-JP" altLang="en-US" sz="1200" dirty="0" smtClean="0">
                <a:latin typeface="+mn-ea"/>
                <a:cs typeface="Meiryo UI" panose="020B0604030504040204" pitchFamily="50" charset="-128"/>
              </a:rPr>
              <a:t>件、その他の専門機関　</a:t>
            </a:r>
            <a:r>
              <a:rPr lang="en-US" altLang="ja-JP" sz="1200" dirty="0" smtClean="0">
                <a:latin typeface="+mn-ea"/>
                <a:cs typeface="Meiryo UI" panose="020B0604030504040204" pitchFamily="50" charset="-128"/>
              </a:rPr>
              <a:t>0</a:t>
            </a:r>
            <a:r>
              <a:rPr lang="ja-JP" altLang="en-US" sz="1200" dirty="0" smtClean="0">
                <a:latin typeface="+mn-ea"/>
                <a:cs typeface="Meiryo UI" panose="020B0604030504040204" pitchFamily="50" charset="-128"/>
              </a:rPr>
              <a:t>件</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en-US" altLang="ja-JP" sz="1200" dirty="0" smtClean="0">
                <a:latin typeface="+mn-ea"/>
                <a:cs typeface="Meiryo UI" panose="020B0604030504040204" pitchFamily="50" charset="-128"/>
              </a:rPr>
              <a:t>  </a:t>
            </a:r>
            <a:r>
              <a:rPr lang="ja-JP" altLang="en-US" sz="1200" dirty="0" smtClean="0">
                <a:latin typeface="+mn-ea"/>
                <a:cs typeface="Meiryo UI" panose="020B0604030504040204" pitchFamily="50" charset="-128"/>
              </a:rPr>
              <a:t>　   　   　（うちインターネットに関して専門家と連携して相談を支援した案件　</a:t>
            </a:r>
            <a:r>
              <a:rPr lang="en-US" altLang="ja-JP" sz="1200" dirty="0" smtClean="0">
                <a:latin typeface="+mn-ea"/>
                <a:cs typeface="Meiryo UI" panose="020B0604030504040204" pitchFamily="50" charset="-128"/>
              </a:rPr>
              <a:t>1</a:t>
            </a:r>
            <a:r>
              <a:rPr lang="ja-JP" altLang="en-US" sz="1200" dirty="0" smtClean="0">
                <a:latin typeface="+mn-ea"/>
                <a:cs typeface="Meiryo UI" panose="020B0604030504040204" pitchFamily="50" charset="-128"/>
              </a:rPr>
              <a:t>件）</a:t>
            </a:r>
            <a:endParaRPr lang="en-US" altLang="ja-JP" sz="1200" dirty="0" smtClean="0">
              <a:latin typeface="+mn-ea"/>
              <a:cs typeface="Meiryo UI" panose="020B0604030504040204" pitchFamily="50" charset="-128"/>
            </a:endParaRPr>
          </a:p>
          <a:p>
            <a:endParaRPr lang="en-US" altLang="ja-JP" sz="1400" dirty="0" smtClean="0">
              <a:solidFill>
                <a:prstClr val="black"/>
              </a:solidFill>
              <a:latin typeface="+mn-ea"/>
              <a:cs typeface="Meiryo UI" panose="020B0604030504040204" pitchFamily="50" charset="-128"/>
            </a:endParaRPr>
          </a:p>
          <a:p>
            <a:pPr lvl="0">
              <a:spcBef>
                <a:spcPts val="300"/>
              </a:spcBef>
              <a:spcAft>
                <a:spcPts val="600"/>
              </a:spcAft>
            </a:pPr>
            <a:r>
              <a:rPr lang="ja-JP" altLang="en-US" sz="1400" dirty="0" smtClean="0">
                <a:solidFill>
                  <a:prstClr val="black"/>
                </a:solidFill>
                <a:latin typeface="+mn-ea"/>
                <a:cs typeface="Meiryo UI" panose="020B0604030504040204" pitchFamily="50" charset="-128"/>
              </a:rPr>
              <a:t>　</a:t>
            </a:r>
            <a:r>
              <a:rPr lang="ja-JP" altLang="en-US" sz="1400" dirty="0" smtClean="0">
                <a:solidFill>
                  <a:srgbClr val="FFC000"/>
                </a:solidFill>
                <a:latin typeface="+mn-ea"/>
                <a:cs typeface="Meiryo UI" panose="020B0604030504040204" pitchFamily="50" charset="-128"/>
              </a:rPr>
              <a:t>（３）市町村人権相談サポート（人権相談事業として委託）</a:t>
            </a:r>
            <a:endParaRPr lang="en-US" altLang="ja-JP" sz="1400" dirty="0">
              <a:solidFill>
                <a:srgbClr val="FFC000"/>
              </a:solidFill>
              <a:latin typeface="+mn-ea"/>
              <a:cs typeface="Meiryo UI" panose="020B0604030504040204" pitchFamily="50" charset="-128"/>
            </a:endParaRPr>
          </a:p>
          <a:p>
            <a:pPr lvl="0">
              <a:spcAft>
                <a:spcPts val="600"/>
              </a:spcAft>
            </a:pPr>
            <a:r>
              <a:rPr lang="ja-JP" altLang="en-US" sz="1200" dirty="0">
                <a:solidFill>
                  <a:srgbClr val="FFC000"/>
                </a:solidFill>
                <a:latin typeface="+mn-ea"/>
                <a:cs typeface="Meiryo UI" panose="020B0604030504040204" pitchFamily="50" charset="-128"/>
              </a:rPr>
              <a:t>　</a:t>
            </a:r>
            <a:r>
              <a:rPr lang="ja-JP" altLang="en-US" sz="1200" dirty="0" smtClean="0">
                <a:solidFill>
                  <a:srgbClr val="FFC000"/>
                </a:solidFill>
                <a:latin typeface="+mn-ea"/>
                <a:cs typeface="Meiryo UI" panose="020B0604030504040204" pitchFamily="50" charset="-128"/>
              </a:rPr>
              <a:t>　</a:t>
            </a:r>
            <a:r>
              <a:rPr lang="ja-JP" altLang="en-US" sz="1200" dirty="0" smtClean="0">
                <a:latin typeface="+mn-ea"/>
                <a:cs typeface="Meiryo UI" panose="020B0604030504040204" pitchFamily="50" charset="-128"/>
              </a:rPr>
              <a:t>●市町村の相談窓口から相談事案に対する支援を求められた場合に助言を</a:t>
            </a:r>
            <a:r>
              <a:rPr lang="ja-JP" altLang="en-US" sz="1200" dirty="0" err="1" smtClean="0">
                <a:latin typeface="+mn-ea"/>
                <a:cs typeface="Meiryo UI" panose="020B0604030504040204" pitchFamily="50" charset="-128"/>
              </a:rPr>
              <a:t>行うととも</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に、必要に応じて市町村と「ケース会議」を開催し、関係機関と協議調整を実施</a:t>
            </a:r>
            <a:endParaRPr lang="en-US" altLang="ja-JP" sz="1200" dirty="0" smtClean="0">
              <a:latin typeface="+mn-ea"/>
              <a:cs typeface="Meiryo UI" panose="020B0604030504040204" pitchFamily="50" charset="-128"/>
            </a:endParaRPr>
          </a:p>
          <a:p>
            <a:pPr lvl="0"/>
            <a:r>
              <a:rPr lang="ja-JP" altLang="en-US" sz="1200" dirty="0" smtClean="0">
                <a:latin typeface="+mn-ea"/>
                <a:cs typeface="Meiryo UI" panose="020B0604030504040204" pitchFamily="50" charset="-128"/>
              </a:rPr>
              <a:t>　　●サポート実績　</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 H</a:t>
            </a:r>
            <a:r>
              <a:rPr lang="en-US" altLang="ja-JP" sz="1200" dirty="0" smtClean="0">
                <a:latin typeface="游ゴシック" panose="020B0400000000000000" pitchFamily="50" charset="-128"/>
                <a:ea typeface="游ゴシック" panose="020B0400000000000000" pitchFamily="50" charset="-128"/>
                <a:cs typeface="Meiryo UI" panose="020B0604030504040204" pitchFamily="50" charset="-128"/>
              </a:rPr>
              <a:t>30</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.4</a:t>
            </a:r>
            <a:r>
              <a:rPr lang="zh-TW" altLang="en-US" sz="1200" dirty="0" smtClean="0">
                <a:latin typeface="游ゴシック" panose="020B0400000000000000" pitchFamily="50" charset="-128"/>
                <a:ea typeface="游ゴシック" panose="020B0400000000000000" pitchFamily="50" charset="-128"/>
                <a:cs typeface="Meiryo UI" panose="020B0604030504040204" pitchFamily="50" charset="-128"/>
              </a:rPr>
              <a:t>～</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H</a:t>
            </a:r>
            <a:r>
              <a:rPr lang="en-US" altLang="ja-JP" sz="1200" dirty="0" smtClean="0">
                <a:latin typeface="游ゴシック" panose="020B0400000000000000" pitchFamily="50" charset="-128"/>
                <a:ea typeface="游ゴシック" panose="020B0400000000000000" pitchFamily="50" charset="-128"/>
                <a:cs typeface="Meiryo UI" panose="020B0604030504040204" pitchFamily="50" charset="-128"/>
              </a:rPr>
              <a:t>31</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a:t>
            </a:r>
            <a:r>
              <a:rPr lang="en-US" altLang="ja-JP" sz="1200" dirty="0" smtClean="0">
                <a:latin typeface="游ゴシック" panose="020B0400000000000000" pitchFamily="50" charset="-128"/>
                <a:ea typeface="游ゴシック" panose="020B0400000000000000" pitchFamily="50" charset="-128"/>
                <a:cs typeface="Meiryo UI" panose="020B0604030504040204" pitchFamily="50" charset="-128"/>
              </a:rPr>
              <a:t>3</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  </a:t>
            </a:r>
            <a:r>
              <a:rPr lang="ja-JP" altLang="en-US" sz="1200" dirty="0" smtClean="0">
                <a:latin typeface="游ゴシック" panose="020B0400000000000000" pitchFamily="50" charset="-128"/>
                <a:ea typeface="游ゴシック" panose="020B0400000000000000" pitchFamily="50" charset="-128"/>
                <a:cs typeface="Meiryo UI" panose="020B0604030504040204" pitchFamily="50" charset="-128"/>
              </a:rPr>
              <a:t>　</a:t>
            </a:r>
            <a:r>
              <a:rPr lang="en-US" altLang="ja-JP" sz="1200" dirty="0" smtClean="0">
                <a:latin typeface="游ゴシック" panose="020B0400000000000000" pitchFamily="50" charset="-128"/>
                <a:ea typeface="游ゴシック" panose="020B0400000000000000" pitchFamily="50" charset="-128"/>
                <a:cs typeface="Meiryo UI" panose="020B0604030504040204" pitchFamily="50" charset="-128"/>
              </a:rPr>
              <a:t>87</a:t>
            </a:r>
            <a:r>
              <a:rPr lang="zh-TW" altLang="en-US" sz="1200" dirty="0" smtClean="0">
                <a:latin typeface="游ゴシック" panose="020B0400000000000000" pitchFamily="50" charset="-128"/>
                <a:ea typeface="游ゴシック" panose="020B0400000000000000" pitchFamily="50" charset="-128"/>
                <a:cs typeface="Meiryo UI" panose="020B0604030504040204" pitchFamily="50" charset="-128"/>
              </a:rPr>
              <a:t>件</a:t>
            </a:r>
            <a:r>
              <a:rPr lang="en-US" altLang="zh-TW" sz="1200" dirty="0" smtClean="0">
                <a:latin typeface="+mn-ea"/>
                <a:cs typeface="Meiryo UI" panose="020B0604030504040204" pitchFamily="50" charset="-128"/>
              </a:rPr>
              <a:t/>
            </a:r>
            <a:br>
              <a:rPr lang="en-US" altLang="zh-TW"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（うちインターネットに関するサポート件数　</a:t>
            </a:r>
            <a:r>
              <a:rPr lang="en-US" altLang="ja-JP" sz="1200" dirty="0" smtClean="0">
                <a:latin typeface="+mn-ea"/>
                <a:cs typeface="Meiryo UI" panose="020B0604030504040204" pitchFamily="50" charset="-128"/>
              </a:rPr>
              <a:t>3</a:t>
            </a:r>
            <a:r>
              <a:rPr lang="ja-JP" altLang="en-US" sz="1200" dirty="0" smtClean="0">
                <a:latin typeface="+mn-ea"/>
                <a:cs typeface="Meiryo UI" panose="020B0604030504040204" pitchFamily="50" charset="-128"/>
              </a:rPr>
              <a:t>件）</a:t>
            </a:r>
            <a:endParaRPr lang="en-US" altLang="ja-JP" sz="1200" dirty="0" smtClean="0">
              <a:latin typeface="+mn-ea"/>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60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dirty="0" smtClean="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150" dirty="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endParaRPr kumimoji="1" lang="ja-JP" altLang="en-US" sz="1150" dirty="0">
              <a:latin typeface="Meiryo UI" panose="020B0604030504040204" pitchFamily="50" charset="-128"/>
              <a:ea typeface="Meiryo UI" panose="020B0604030504040204" pitchFamily="50" charset="-128"/>
            </a:endParaRPr>
          </a:p>
          <a:p>
            <a:endParaRPr kumimoji="1" lang="en-US" altLang="ja-JP" sz="1400" dirty="0"/>
          </a:p>
        </p:txBody>
      </p:sp>
      <p:sp>
        <p:nvSpPr>
          <p:cNvPr id="5" name="テキスト ボックス 4"/>
          <p:cNvSpPr txBox="1"/>
          <p:nvPr/>
        </p:nvSpPr>
        <p:spPr>
          <a:xfrm>
            <a:off x="248071" y="4119284"/>
            <a:ext cx="5904656" cy="1154162"/>
          </a:xfrm>
          <a:prstGeom prst="rect">
            <a:avLst/>
          </a:prstGeom>
          <a:noFill/>
          <a:ln>
            <a:solidFill>
              <a:schemeClr val="tx1"/>
            </a:solidFill>
            <a:prstDash val="sysDash"/>
          </a:ln>
        </p:spPr>
        <p:txBody>
          <a:bodyPr wrap="square" rtlCol="0">
            <a:spAutoFit/>
          </a:bodyPr>
          <a:lstStyle/>
          <a:p>
            <a:r>
              <a:rPr lang="ja-JP" altLang="en-US" sz="1150" dirty="0" smtClean="0">
                <a:solidFill>
                  <a:srgbClr val="00B05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（インターネットに関する相談の事例）</a:t>
            </a:r>
            <a:endParaRPr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クラブ活動の関係者</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ネットに掲載した写真を削除してほしいが、どの様な対応をすればよいか。</a:t>
            </a:r>
            <a:endParaRPr lang="en-US" altLang="ja-JP" sz="115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口コミサイトにて、住んでいる地域をエリア的に悪く言うような表現がされていた。削除依頼の方法について教えてほしい。</a:t>
            </a:r>
            <a:endParaRPr lang="en-US" altLang="ja-JP" sz="115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インターネットで知り合った人物に自分の画像を送ったら、その画像を流出させると脅されている。　どこに相談すればよいか教えてほしい。</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5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6414448" y="0"/>
            <a:ext cx="6400800" cy="9601200"/>
          </a:xfrm>
          <a:prstGeom prst="rect">
            <a:avLst/>
          </a:prstGeom>
          <a:noFill/>
        </p:spPr>
        <p:txBody>
          <a:bodyPr wrap="square" rtlCol="0">
            <a:noAutofit/>
          </a:bodyPr>
          <a:lstStyle/>
          <a:p>
            <a:pPr>
              <a:spcAft>
                <a:spcPts val="600"/>
              </a:spcAft>
            </a:pPr>
            <a:endParaRPr lang="en-US" altLang="ja-JP" sz="1600" b="1" dirty="0" smtClean="0">
              <a:latin typeface="+mn-ea"/>
              <a:cs typeface="Meiryo UI" panose="020B0604030504040204" pitchFamily="50" charset="-128"/>
            </a:endParaRPr>
          </a:p>
          <a:p>
            <a:pPr>
              <a:spcAft>
                <a:spcPts val="600"/>
              </a:spcAft>
            </a:pPr>
            <a:endParaRPr lang="en-US" altLang="ja-JP" sz="1600" b="1" dirty="0">
              <a:latin typeface="+mn-ea"/>
              <a:cs typeface="Meiryo UI" panose="020B0604030504040204" pitchFamily="50" charset="-128"/>
            </a:endParaRPr>
          </a:p>
          <a:p>
            <a:pPr>
              <a:spcAft>
                <a:spcPts val="1200"/>
              </a:spcAft>
            </a:pPr>
            <a:r>
              <a:rPr lang="ja-JP" altLang="en-US" sz="1600" b="1" dirty="0" smtClean="0">
                <a:latin typeface="+mn-ea"/>
                <a:cs typeface="Meiryo UI" panose="020B0604030504040204" pitchFamily="50" charset="-128"/>
              </a:rPr>
              <a:t>２</a:t>
            </a:r>
            <a:r>
              <a:rPr lang="ja-JP" altLang="en-US" sz="1600" b="1" dirty="0">
                <a:latin typeface="+mn-ea"/>
                <a:cs typeface="Meiryo UI" panose="020B0604030504040204" pitchFamily="50" charset="-128"/>
              </a:rPr>
              <a:t>　市町村の人権相談事業への支援</a:t>
            </a:r>
            <a:endParaRPr lang="en-US" altLang="ja-JP" sz="1100" dirty="0">
              <a:latin typeface="+mn-ea"/>
              <a:cs typeface="Meiryo UI" panose="020B0604030504040204" pitchFamily="50" charset="-128"/>
            </a:endParaRPr>
          </a:p>
          <a:p>
            <a:pPr>
              <a:spcAft>
                <a:spcPts val="600"/>
              </a:spcAft>
            </a:pPr>
            <a:r>
              <a:rPr lang="ja-JP" altLang="en-US" sz="1400" dirty="0">
                <a:latin typeface="+mn-ea"/>
                <a:cs typeface="Meiryo UI" panose="020B0604030504040204" pitchFamily="50" charset="-128"/>
              </a:rPr>
              <a:t>（１）総合相談事業交付金の交付</a:t>
            </a:r>
            <a:endParaRPr lang="en-US" altLang="ja-JP" sz="1400" dirty="0">
              <a:latin typeface="+mn-ea"/>
              <a:cs typeface="Meiryo UI" panose="020B0604030504040204" pitchFamily="50" charset="-128"/>
            </a:endParaRPr>
          </a:p>
          <a:p>
            <a:pPr>
              <a:spcAft>
                <a:spcPts val="500"/>
              </a:spcAft>
            </a:pPr>
            <a:r>
              <a:rPr lang="ja-JP" altLang="en-US" sz="1200" dirty="0">
                <a:latin typeface="+mn-ea"/>
                <a:cs typeface="Meiryo UI" panose="020B0604030504040204" pitchFamily="50" charset="-128"/>
              </a:rPr>
              <a:t>　　●市町村が地域の実情に沿って取り組む相談事業を支援及び促進</a:t>
            </a:r>
            <a:r>
              <a:rPr lang="ja-JP" altLang="en-US" sz="1200" dirty="0" smtClean="0">
                <a:latin typeface="+mn-ea"/>
                <a:cs typeface="Meiryo UI" panose="020B0604030504040204" pitchFamily="50" charset="-128"/>
              </a:rPr>
              <a:t>するため</a:t>
            </a:r>
            <a:r>
              <a:rPr lang="ja-JP" altLang="en-US" sz="1200" dirty="0">
                <a:latin typeface="+mn-ea"/>
                <a:cs typeface="Meiryo UI" panose="020B0604030504040204" pitchFamily="50" charset="-128"/>
              </a:rPr>
              <a:t>、交付</a:t>
            </a:r>
            <a:r>
              <a:rPr lang="ja-JP" altLang="en-US" sz="1200" dirty="0" smtClean="0">
                <a:latin typeface="+mn-ea"/>
                <a:cs typeface="Meiryo UI" panose="020B0604030504040204" pitchFamily="50" charset="-128"/>
              </a:rPr>
              <a:t>金</a:t>
            </a:r>
            <a:r>
              <a:rPr lang="en-US" altLang="ja-JP" sz="1200" dirty="0">
                <a:latin typeface="+mn-ea"/>
                <a:cs typeface="Meiryo UI" panose="020B0604030504040204" pitchFamily="50" charset="-128"/>
              </a:rPr>
              <a:t/>
            </a:r>
            <a:br>
              <a:rPr lang="en-US" altLang="ja-JP" sz="1200" dirty="0">
                <a:latin typeface="+mn-ea"/>
                <a:cs typeface="Meiryo UI" panose="020B0604030504040204" pitchFamily="50" charset="-128"/>
              </a:rPr>
            </a:br>
            <a:r>
              <a:rPr lang="ja-JP" altLang="en-US" sz="1200" dirty="0" smtClean="0">
                <a:latin typeface="+mn-ea"/>
                <a:cs typeface="Meiryo UI" panose="020B0604030504040204" pitchFamily="50" charset="-128"/>
              </a:rPr>
              <a:t>　　　を</a:t>
            </a:r>
            <a:r>
              <a:rPr lang="ja-JP" altLang="en-US" sz="1200" dirty="0">
                <a:latin typeface="+mn-ea"/>
                <a:cs typeface="Meiryo UI" panose="020B0604030504040204" pitchFamily="50" charset="-128"/>
              </a:rPr>
              <a:t>交付</a:t>
            </a:r>
            <a:endParaRPr lang="en-US" altLang="ja-JP" sz="1200" dirty="0">
              <a:latin typeface="+mn-ea"/>
              <a:cs typeface="Meiryo UI" panose="020B0604030504040204" pitchFamily="50" charset="-128"/>
            </a:endParaRPr>
          </a:p>
          <a:p>
            <a:pPr>
              <a:spcAft>
                <a:spcPts val="500"/>
              </a:spcAft>
            </a:pPr>
            <a:r>
              <a:rPr lang="ja-JP" altLang="en-US" sz="1200" dirty="0">
                <a:latin typeface="+mn-ea"/>
                <a:cs typeface="Meiryo UI" panose="020B0604030504040204" pitchFamily="50" charset="-128"/>
              </a:rPr>
              <a:t>　　●交付金額の算定にあたっては、相談体制の整備やきめ細かな相談対応など</a:t>
            </a:r>
            <a:r>
              <a:rPr lang="ja-JP" altLang="en-US" sz="1200" dirty="0" smtClean="0">
                <a:latin typeface="+mn-ea"/>
                <a:cs typeface="Meiryo UI" panose="020B0604030504040204" pitchFamily="50" charset="-128"/>
              </a:rPr>
              <a:t>、市町村</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の</a:t>
            </a:r>
            <a:r>
              <a:rPr lang="ja-JP" altLang="en-US" sz="1200" dirty="0">
                <a:latin typeface="+mn-ea"/>
                <a:cs typeface="Meiryo UI" panose="020B0604030504040204" pitchFamily="50" charset="-128"/>
              </a:rPr>
              <a:t>効果的</a:t>
            </a:r>
            <a:r>
              <a:rPr lang="ja-JP" altLang="en-US" sz="1200" dirty="0" smtClean="0">
                <a:latin typeface="+mn-ea"/>
                <a:cs typeface="Meiryo UI" panose="020B0604030504040204" pitchFamily="50" charset="-128"/>
              </a:rPr>
              <a:t>･効率的</a:t>
            </a:r>
            <a:r>
              <a:rPr lang="ja-JP" altLang="en-US" sz="1200" dirty="0">
                <a:latin typeface="+mn-ea"/>
                <a:cs typeface="Meiryo UI" panose="020B0604030504040204" pitchFamily="50" charset="-128"/>
              </a:rPr>
              <a:t>な取組みを促すため、相談件数やその対応内容、創意工夫の</a:t>
            </a:r>
            <a:r>
              <a:rPr lang="ja-JP" altLang="en-US" sz="1200" dirty="0" smtClean="0">
                <a:latin typeface="+mn-ea"/>
                <a:cs typeface="Meiryo UI" panose="020B0604030504040204" pitchFamily="50" charset="-128"/>
              </a:rPr>
              <a:t>取組み</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実績</a:t>
            </a:r>
            <a:r>
              <a:rPr lang="ja-JP" altLang="en-US" sz="1200" dirty="0">
                <a:latin typeface="+mn-ea"/>
                <a:cs typeface="Meiryo UI" panose="020B0604030504040204" pitchFamily="50" charset="-128"/>
              </a:rPr>
              <a:t>等に基づき</a:t>
            </a:r>
            <a:r>
              <a:rPr lang="ja-JP" altLang="en-US" sz="1200" dirty="0" smtClean="0">
                <a:latin typeface="+mn-ea"/>
                <a:cs typeface="Meiryo UI" panose="020B0604030504040204" pitchFamily="50" charset="-128"/>
              </a:rPr>
              <a:t>配分</a:t>
            </a:r>
            <a:endParaRPr lang="en-US" altLang="ja-JP" sz="1200" dirty="0" smtClean="0">
              <a:latin typeface="+mn-ea"/>
              <a:cs typeface="Meiryo UI" panose="020B0604030504040204" pitchFamily="50" charset="-128"/>
            </a:endParaRPr>
          </a:p>
          <a:p>
            <a:pPr>
              <a:spcAft>
                <a:spcPts val="600"/>
              </a:spcAft>
            </a:pPr>
            <a:r>
              <a:rPr lang="ja-JP" altLang="en-US" sz="1200" dirty="0" smtClean="0">
                <a:latin typeface="+mn-ea"/>
                <a:cs typeface="Meiryo UI" panose="020B0604030504040204" pitchFamily="50" charset="-128"/>
              </a:rPr>
              <a:t>　　●</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平成</a:t>
            </a:r>
            <a:r>
              <a:rPr lang="en-US" altLang="ja-JP" sz="1200" dirty="0">
                <a:latin typeface="游ゴシック" panose="020B0400000000000000" pitchFamily="50" charset="-128"/>
                <a:ea typeface="游ゴシック" panose="020B0400000000000000" pitchFamily="50" charset="-128"/>
                <a:cs typeface="Meiryo UI" panose="020B0604030504040204" pitchFamily="50" charset="-128"/>
              </a:rPr>
              <a:t>30</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年度交付額　　</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2</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億</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6,290</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万円</a:t>
            </a:r>
            <a:r>
              <a:rPr lang="ja-JP" altLang="en-US" sz="1200" dirty="0">
                <a:latin typeface="+mn-ea"/>
                <a:cs typeface="Meiryo UI" panose="020B0604030504040204" pitchFamily="50" charset="-128"/>
              </a:rPr>
              <a:t>（</a:t>
            </a:r>
            <a:r>
              <a:rPr lang="en-US" altLang="ja-JP" sz="1200" dirty="0">
                <a:latin typeface="+mn-ea"/>
                <a:cs typeface="Meiryo UI" panose="020B0604030504040204" pitchFamily="50" charset="-128"/>
              </a:rPr>
              <a:t>43</a:t>
            </a:r>
            <a:r>
              <a:rPr lang="ja-JP" altLang="en-US" sz="1200" dirty="0">
                <a:latin typeface="+mn-ea"/>
                <a:cs typeface="Meiryo UI" panose="020B0604030504040204" pitchFamily="50" charset="-128"/>
              </a:rPr>
              <a:t>市町村）　</a:t>
            </a:r>
            <a:endParaRPr lang="en-US" altLang="ja-JP" sz="1200" dirty="0">
              <a:latin typeface="+mn-ea"/>
              <a:cs typeface="Meiryo UI" panose="020B0604030504040204" pitchFamily="50" charset="-128"/>
            </a:endParaRPr>
          </a:p>
          <a:p>
            <a:endParaRPr lang="en-US" altLang="ja-JP" sz="1200" dirty="0">
              <a:latin typeface="+mn-ea"/>
              <a:cs typeface="Meiryo UI" panose="020B0604030504040204" pitchFamily="50" charset="-128"/>
            </a:endParaRPr>
          </a:p>
          <a:p>
            <a:r>
              <a:rPr lang="ja-JP" altLang="en-US" sz="1400" dirty="0">
                <a:latin typeface="+mn-ea"/>
                <a:cs typeface="Meiryo UI" panose="020B0604030504040204" pitchFamily="50" charset="-128"/>
              </a:rPr>
              <a:t>（２）市町村人権相談サポート（人権相談事業として委託）</a:t>
            </a:r>
            <a:r>
              <a:rPr lang="en-US" altLang="ja-JP" sz="1400" dirty="0">
                <a:solidFill>
                  <a:srgbClr val="FFC000"/>
                </a:solidFill>
                <a:latin typeface="+mn-ea"/>
                <a:cs typeface="Meiryo UI" panose="020B0604030504040204" pitchFamily="50" charset="-128"/>
              </a:rPr>
              <a:t>【</a:t>
            </a:r>
            <a:r>
              <a:rPr lang="ja-JP" altLang="en-US" sz="1400" dirty="0">
                <a:solidFill>
                  <a:srgbClr val="FFC000"/>
                </a:solidFill>
                <a:latin typeface="+mn-ea"/>
                <a:cs typeface="Meiryo UI" panose="020B0604030504040204" pitchFamily="50" charset="-128"/>
              </a:rPr>
              <a:t>再掲</a:t>
            </a:r>
            <a:r>
              <a:rPr lang="en-US" altLang="ja-JP" sz="1400" dirty="0">
                <a:solidFill>
                  <a:srgbClr val="FFC000"/>
                </a:solidFill>
                <a:latin typeface="+mn-ea"/>
                <a:cs typeface="Meiryo UI" panose="020B0604030504040204" pitchFamily="50" charset="-128"/>
              </a:rPr>
              <a:t>】</a:t>
            </a:r>
          </a:p>
          <a:p>
            <a:pPr>
              <a:spcAft>
                <a:spcPts val="500"/>
              </a:spcAft>
            </a:pPr>
            <a:r>
              <a:rPr lang="ja-JP" altLang="en-US" sz="1200" dirty="0">
                <a:solidFill>
                  <a:srgbClr val="FFC000"/>
                </a:solidFill>
                <a:latin typeface="+mn-ea"/>
                <a:cs typeface="Meiryo UI" panose="020B0604030504040204" pitchFamily="50" charset="-128"/>
              </a:rPr>
              <a:t>　　</a:t>
            </a:r>
            <a:r>
              <a:rPr lang="ja-JP" altLang="en-US" sz="1200" dirty="0">
                <a:latin typeface="+mn-ea"/>
                <a:cs typeface="Meiryo UI" panose="020B0604030504040204" pitchFamily="50" charset="-128"/>
              </a:rPr>
              <a:t>●市町村の相談窓口から相談事案に対する支援を求められた場合に助言を</a:t>
            </a:r>
            <a:r>
              <a:rPr lang="ja-JP" altLang="en-US" sz="1200" dirty="0" err="1">
                <a:latin typeface="+mn-ea"/>
                <a:cs typeface="Meiryo UI" panose="020B0604030504040204" pitchFamily="50" charset="-128"/>
              </a:rPr>
              <a:t>行うと</a:t>
            </a:r>
            <a:r>
              <a:rPr lang="ja-JP" altLang="en-US" sz="1200" dirty="0" err="1" smtClean="0">
                <a:latin typeface="+mn-ea"/>
                <a:cs typeface="Meiryo UI" panose="020B0604030504040204" pitchFamily="50" charset="-128"/>
              </a:rPr>
              <a:t>とも</a:t>
            </a:r>
            <a:r>
              <a:rPr lang="en-US" altLang="ja-JP" sz="1200" dirty="0">
                <a:latin typeface="+mn-ea"/>
                <a:cs typeface="Meiryo UI" panose="020B0604030504040204" pitchFamily="50" charset="-128"/>
              </a:rPr>
              <a:t/>
            </a:r>
            <a:br>
              <a:rPr lang="en-US" altLang="ja-JP" sz="1200" dirty="0">
                <a:latin typeface="+mn-ea"/>
                <a:cs typeface="Meiryo UI" panose="020B0604030504040204" pitchFamily="50" charset="-128"/>
              </a:rPr>
            </a:br>
            <a:r>
              <a:rPr lang="ja-JP" altLang="en-US" sz="1200" dirty="0" smtClean="0">
                <a:latin typeface="+mn-ea"/>
                <a:cs typeface="Meiryo UI" panose="020B0604030504040204" pitchFamily="50" charset="-128"/>
              </a:rPr>
              <a:t>　　　に</a:t>
            </a:r>
            <a:r>
              <a:rPr lang="ja-JP" altLang="en-US" sz="1200" dirty="0">
                <a:latin typeface="+mn-ea"/>
                <a:cs typeface="Meiryo UI" panose="020B0604030504040204" pitchFamily="50" charset="-128"/>
              </a:rPr>
              <a:t>、必要に</a:t>
            </a:r>
            <a:r>
              <a:rPr lang="ja-JP" altLang="en-US" sz="1200" dirty="0" smtClean="0">
                <a:latin typeface="+mn-ea"/>
                <a:cs typeface="Meiryo UI" panose="020B0604030504040204" pitchFamily="50" charset="-128"/>
              </a:rPr>
              <a:t>応じて市町村</a:t>
            </a:r>
            <a:r>
              <a:rPr lang="ja-JP" altLang="en-US" sz="1200" dirty="0">
                <a:latin typeface="+mn-ea"/>
                <a:cs typeface="Meiryo UI" panose="020B0604030504040204" pitchFamily="50" charset="-128"/>
              </a:rPr>
              <a:t>と「ケース会議」を開催し、関係機関と協議調整を実施</a:t>
            </a:r>
            <a:endParaRPr lang="en-US" altLang="ja-JP" sz="1200" dirty="0">
              <a:latin typeface="+mn-ea"/>
              <a:cs typeface="Meiryo UI" panose="020B0604030504040204" pitchFamily="50" charset="-128"/>
            </a:endParaRPr>
          </a:p>
          <a:p>
            <a:r>
              <a:rPr lang="ja-JP" altLang="en-US" sz="1200" dirty="0">
                <a:latin typeface="+mn-ea"/>
                <a:cs typeface="Meiryo UI" panose="020B0604030504040204" pitchFamily="50" charset="-128"/>
              </a:rPr>
              <a:t>　　●サポート</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実績</a:t>
            </a:r>
            <a:r>
              <a:rPr lang="zh-TW" altLang="en-US" sz="1200" dirty="0">
                <a:latin typeface="+mn-ea"/>
                <a:cs typeface="Meiryo UI" panose="020B0604030504040204" pitchFamily="50" charset="-128"/>
              </a:rPr>
              <a:t>　</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H</a:t>
            </a:r>
            <a:r>
              <a:rPr lang="en-US" altLang="ja-JP" sz="1200" dirty="0">
                <a:latin typeface="游ゴシック" panose="020B0400000000000000" pitchFamily="50" charset="-128"/>
                <a:ea typeface="游ゴシック" panose="020B0400000000000000" pitchFamily="50" charset="-128"/>
                <a:cs typeface="Meiryo UI" panose="020B0604030504040204" pitchFamily="50" charset="-128"/>
              </a:rPr>
              <a:t>30</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.4</a:t>
            </a:r>
            <a:r>
              <a:rPr lang="zh-TW" altLang="en-US" sz="1200" dirty="0">
                <a:latin typeface="游ゴシック" panose="020B0400000000000000" pitchFamily="50" charset="-128"/>
                <a:ea typeface="游ゴシック" panose="020B0400000000000000" pitchFamily="50" charset="-128"/>
                <a:cs typeface="Meiryo UI" panose="020B0604030504040204" pitchFamily="50" charset="-128"/>
              </a:rPr>
              <a:t>～</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H</a:t>
            </a:r>
            <a:r>
              <a:rPr lang="en-US" altLang="ja-JP" sz="1200" dirty="0">
                <a:latin typeface="游ゴシック" panose="020B0400000000000000" pitchFamily="50" charset="-128"/>
                <a:ea typeface="游ゴシック" panose="020B0400000000000000" pitchFamily="50" charset="-128"/>
                <a:cs typeface="Meiryo UI" panose="020B0604030504040204" pitchFamily="50" charset="-128"/>
              </a:rPr>
              <a:t>31</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a:t>
            </a:r>
            <a:r>
              <a:rPr lang="en-US" altLang="ja-JP" sz="1200" dirty="0">
                <a:latin typeface="游ゴシック" panose="020B0400000000000000" pitchFamily="50" charset="-128"/>
                <a:ea typeface="游ゴシック" panose="020B0400000000000000" pitchFamily="50" charset="-128"/>
                <a:cs typeface="Meiryo UI" panose="020B0604030504040204" pitchFamily="50" charset="-128"/>
              </a:rPr>
              <a:t>3</a:t>
            </a:r>
            <a:r>
              <a:rPr lang="en-US" altLang="zh-TW" sz="1200" dirty="0">
                <a:latin typeface="游ゴシック" panose="020B0400000000000000" pitchFamily="50" charset="-128"/>
                <a:ea typeface="游ゴシック" panose="020B0400000000000000" pitchFamily="50" charset="-128"/>
                <a:cs typeface="Meiryo UI" panose="020B0604030504040204" pitchFamily="50" charset="-128"/>
              </a:rPr>
              <a:t>  </a:t>
            </a:r>
            <a:r>
              <a:rPr lang="ja-JP" altLang="en-US" sz="1200" dirty="0">
                <a:latin typeface="游ゴシック" panose="020B0400000000000000" pitchFamily="50" charset="-128"/>
                <a:ea typeface="游ゴシック" panose="020B0400000000000000" pitchFamily="50" charset="-128"/>
                <a:cs typeface="Meiryo UI" panose="020B0604030504040204" pitchFamily="50" charset="-128"/>
              </a:rPr>
              <a:t>　</a:t>
            </a:r>
            <a:r>
              <a:rPr lang="en-US" altLang="ja-JP" sz="1200" dirty="0" smtClean="0">
                <a:latin typeface="游ゴシック" panose="020B0400000000000000" pitchFamily="50" charset="-128"/>
                <a:ea typeface="游ゴシック" panose="020B0400000000000000" pitchFamily="50" charset="-128"/>
                <a:cs typeface="Meiryo UI" panose="020B0604030504040204" pitchFamily="50" charset="-128"/>
              </a:rPr>
              <a:t>87</a:t>
            </a:r>
            <a:r>
              <a:rPr lang="zh-TW" altLang="en-US" sz="1200" dirty="0" smtClean="0">
                <a:latin typeface="游ゴシック" panose="020B0400000000000000" pitchFamily="50" charset="-128"/>
                <a:ea typeface="游ゴシック" panose="020B0400000000000000" pitchFamily="50" charset="-128"/>
                <a:cs typeface="Meiryo UI" panose="020B0604030504040204" pitchFamily="50" charset="-128"/>
              </a:rPr>
              <a:t>件</a:t>
            </a:r>
            <a: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t/>
            </a:r>
            <a:br>
              <a:rPr lang="en-US" altLang="zh-TW" sz="1200" dirty="0" smtClean="0">
                <a:latin typeface="游ゴシック" panose="020B0400000000000000" pitchFamily="50" charset="-128"/>
                <a:ea typeface="游ゴシック" panose="020B0400000000000000" pitchFamily="50" charset="-128"/>
                <a:cs typeface="Meiryo UI" panose="020B0604030504040204" pitchFamily="50" charset="-128"/>
              </a:rPr>
            </a:b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うちインターネットに関するサポート件数　</a:t>
            </a:r>
            <a:r>
              <a:rPr lang="en-US" altLang="ja-JP" sz="1200" dirty="0">
                <a:latin typeface="+mn-ea"/>
                <a:cs typeface="Meiryo UI" panose="020B0604030504040204" pitchFamily="50" charset="-128"/>
              </a:rPr>
              <a:t>3</a:t>
            </a:r>
            <a:r>
              <a:rPr lang="ja-JP" altLang="en-US" sz="1200" dirty="0">
                <a:latin typeface="+mn-ea"/>
                <a:cs typeface="Meiryo UI" panose="020B0604030504040204" pitchFamily="50" charset="-128"/>
              </a:rPr>
              <a:t>件）　</a:t>
            </a:r>
            <a:endParaRPr lang="en-US" altLang="ja-JP" sz="1200" dirty="0">
              <a:latin typeface="+mn-ea"/>
              <a:cs typeface="Meiryo UI" panose="020B0604030504040204" pitchFamily="50" charset="-128"/>
            </a:endParaRPr>
          </a:p>
          <a:p>
            <a:endParaRPr lang="en-US" altLang="ja-JP" sz="1400" b="1" dirty="0" smtClean="0">
              <a:latin typeface="+mn-ea"/>
              <a:cs typeface="Meiryo UI" panose="020B0604030504040204" pitchFamily="50" charset="-128"/>
            </a:endParaRPr>
          </a:p>
          <a:p>
            <a:pPr>
              <a:spcAft>
                <a:spcPts val="600"/>
              </a:spcAft>
            </a:pPr>
            <a:r>
              <a:rPr lang="ja-JP" altLang="en-US" sz="1600" b="1" dirty="0">
                <a:latin typeface="+mn-ea"/>
                <a:cs typeface="Meiryo UI" panose="020B0604030504040204" pitchFamily="50" charset="-128"/>
              </a:rPr>
              <a:t>３　大阪府内人権相談機関ネットワークの連携</a:t>
            </a:r>
            <a:r>
              <a:rPr lang="ja-JP" altLang="en-US" sz="1600" b="1" dirty="0" smtClean="0">
                <a:latin typeface="+mn-ea"/>
                <a:cs typeface="Meiryo UI" panose="020B0604030504040204" pitchFamily="50" charset="-128"/>
              </a:rPr>
              <a:t>強化</a:t>
            </a:r>
            <a:r>
              <a:rPr lang="en-US" altLang="ja-JP" sz="1600" b="1" dirty="0" smtClean="0">
                <a:latin typeface="+mn-ea"/>
                <a:cs typeface="Meiryo UI" panose="020B0604030504040204" pitchFamily="50" charset="-128"/>
              </a:rPr>
              <a:t/>
            </a:r>
            <a:br>
              <a:rPr lang="en-US" altLang="ja-JP" sz="1600" b="1" dirty="0" smtClean="0">
                <a:latin typeface="+mn-ea"/>
                <a:cs typeface="Meiryo UI" panose="020B0604030504040204" pitchFamily="50" charset="-128"/>
              </a:rPr>
            </a:br>
            <a:r>
              <a:rPr lang="ja-JP" altLang="en-US" sz="1600" b="1" dirty="0" smtClean="0">
                <a:latin typeface="+mn-ea"/>
                <a:cs typeface="Meiryo UI" panose="020B0604030504040204" pitchFamily="50" charset="-128"/>
              </a:rPr>
              <a:t>　　　　　　　　　　　（</a:t>
            </a:r>
            <a:r>
              <a:rPr lang="ja-JP" altLang="en-US" sz="1600" b="1" dirty="0">
                <a:latin typeface="+mn-ea"/>
                <a:cs typeface="Meiryo UI" panose="020B0604030504040204" pitchFamily="50" charset="-128"/>
              </a:rPr>
              <a:t>人権相談事業として委託</a:t>
            </a:r>
            <a:r>
              <a:rPr lang="ja-JP" altLang="en-US" sz="1600" b="1" dirty="0" smtClean="0">
                <a:latin typeface="+mn-ea"/>
                <a:cs typeface="Meiryo UI" panose="020B0604030504040204" pitchFamily="50" charset="-128"/>
              </a:rPr>
              <a:t>）</a:t>
            </a:r>
            <a:endParaRPr lang="en-US" altLang="ja-JP" sz="1100" dirty="0">
              <a:latin typeface="+mn-ea"/>
              <a:cs typeface="Meiryo UI" panose="020B0604030504040204" pitchFamily="50" charset="-128"/>
            </a:endParaRPr>
          </a:p>
          <a:p>
            <a:pPr>
              <a:spcAft>
                <a:spcPts val="1200"/>
              </a:spcAft>
            </a:pPr>
            <a:r>
              <a:rPr lang="ja-JP" altLang="en-US" sz="1400" dirty="0">
                <a:latin typeface="+mn-ea"/>
                <a:cs typeface="Meiryo UI" panose="020B0604030504040204" pitchFamily="50" charset="-128"/>
              </a:rPr>
              <a:t>（１）人権相談機関ネットワーク（</a:t>
            </a:r>
            <a:r>
              <a:rPr lang="en-US" altLang="ja-JP" sz="1400" dirty="0">
                <a:solidFill>
                  <a:srgbClr val="FF0000"/>
                </a:solidFill>
                <a:latin typeface="+mn-ea"/>
                <a:cs typeface="Meiryo UI" panose="020B0604030504040204" pitchFamily="50" charset="-128"/>
              </a:rPr>
              <a:t>H31.3</a:t>
            </a:r>
            <a:r>
              <a:rPr lang="ja-JP" altLang="en-US" sz="1400" dirty="0">
                <a:solidFill>
                  <a:srgbClr val="FF0000"/>
                </a:solidFill>
                <a:latin typeface="+mn-ea"/>
                <a:cs typeface="Meiryo UI" panose="020B0604030504040204" pitchFamily="50" charset="-128"/>
              </a:rPr>
              <a:t>現在　</a:t>
            </a:r>
            <a:r>
              <a:rPr lang="en-US" altLang="ja-JP" sz="1400" dirty="0">
                <a:solidFill>
                  <a:srgbClr val="FF0000"/>
                </a:solidFill>
                <a:latin typeface="+mn-ea"/>
                <a:cs typeface="Meiryo UI" panose="020B0604030504040204" pitchFamily="50" charset="-128"/>
              </a:rPr>
              <a:t>287</a:t>
            </a:r>
            <a:r>
              <a:rPr lang="ja-JP" altLang="en-US" sz="1400" dirty="0">
                <a:solidFill>
                  <a:srgbClr val="FF0000"/>
                </a:solidFill>
                <a:latin typeface="+mn-ea"/>
                <a:cs typeface="Meiryo UI" panose="020B0604030504040204" pitchFamily="50" charset="-128"/>
              </a:rPr>
              <a:t>機関加盟</a:t>
            </a:r>
            <a:r>
              <a:rPr lang="ja-JP" altLang="en-US" sz="1400" dirty="0">
                <a:latin typeface="+mn-ea"/>
                <a:cs typeface="Meiryo UI" panose="020B0604030504040204" pitchFamily="50" charset="-128"/>
              </a:rPr>
              <a:t>）の運営</a:t>
            </a:r>
          </a:p>
          <a:p>
            <a:pPr>
              <a:spcAft>
                <a:spcPts val="500"/>
              </a:spcAft>
            </a:pPr>
            <a:r>
              <a:rPr lang="ja-JP" altLang="en-US" sz="1200" dirty="0">
                <a:latin typeface="+mn-ea"/>
                <a:cs typeface="Meiryo UI" panose="020B0604030504040204" pitchFamily="50" charset="-128"/>
              </a:rPr>
              <a:t>　</a:t>
            </a: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大阪府内において人権に関わる相談対応を行っている各機関の活動状況等を</a:t>
            </a:r>
            <a:r>
              <a:rPr lang="ja-JP" altLang="en-US" sz="1200" dirty="0" smtClean="0">
                <a:latin typeface="+mn-ea"/>
                <a:cs typeface="Meiryo UI" panose="020B0604030504040204" pitchFamily="50" charset="-128"/>
              </a:rPr>
              <a:t>メール</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マガジン</a:t>
            </a:r>
            <a:r>
              <a:rPr lang="ja-JP" altLang="en-US" sz="1200" dirty="0">
                <a:latin typeface="+mn-ea"/>
                <a:cs typeface="Meiryo UI" panose="020B0604030504040204" pitchFamily="50" charset="-128"/>
              </a:rPr>
              <a:t>等</a:t>
            </a:r>
            <a:r>
              <a:rPr lang="ja-JP" altLang="en-US" sz="1200" dirty="0" smtClean="0">
                <a:latin typeface="+mn-ea"/>
                <a:cs typeface="Meiryo UI" panose="020B0604030504040204" pitchFamily="50" charset="-128"/>
              </a:rPr>
              <a:t>で情報</a:t>
            </a:r>
            <a:r>
              <a:rPr lang="ja-JP" altLang="en-US" sz="1200" dirty="0">
                <a:latin typeface="+mn-ea"/>
                <a:cs typeface="Meiryo UI" panose="020B0604030504040204" pitchFamily="50" charset="-128"/>
              </a:rPr>
              <a:t>発信し、ネットワーク加盟機関相互の情報交換を</a:t>
            </a:r>
            <a:r>
              <a:rPr lang="ja-JP" altLang="en-US" sz="1200" dirty="0" smtClean="0">
                <a:latin typeface="+mn-ea"/>
                <a:cs typeface="Meiryo UI" panose="020B0604030504040204" pitchFamily="50" charset="-128"/>
              </a:rPr>
              <a:t>促進</a:t>
            </a:r>
            <a:endParaRPr lang="en-US" altLang="ja-JP" sz="1200" dirty="0" smtClean="0">
              <a:latin typeface="+mn-ea"/>
              <a:cs typeface="Meiryo UI" panose="020B0604030504040204" pitchFamily="50" charset="-128"/>
            </a:endParaRPr>
          </a:p>
          <a:p>
            <a:pPr>
              <a:spcAft>
                <a:spcPts val="1200"/>
              </a:spcAft>
            </a:pPr>
            <a:r>
              <a:rPr lang="ja-JP" altLang="en-US" sz="1200" dirty="0">
                <a:latin typeface="+mn-ea"/>
                <a:cs typeface="Meiryo UI" panose="020B0604030504040204" pitchFamily="50" charset="-128"/>
              </a:rPr>
              <a:t>　</a:t>
            </a:r>
            <a:r>
              <a:rPr lang="ja-JP" altLang="en-US" sz="1200" dirty="0" smtClean="0">
                <a:latin typeface="+mn-ea"/>
                <a:cs typeface="Meiryo UI" panose="020B0604030504040204" pitchFamily="50" charset="-128"/>
              </a:rPr>
              <a:t>　●</a:t>
            </a:r>
            <a:r>
              <a:rPr lang="en-US" altLang="ja-JP" sz="1200" dirty="0" smtClean="0">
                <a:latin typeface="+mn-ea"/>
                <a:cs typeface="Meiryo UI" panose="020B0604030504040204" pitchFamily="50" charset="-128"/>
              </a:rPr>
              <a:t>H31.3</a:t>
            </a:r>
            <a:r>
              <a:rPr lang="ja-JP" altLang="en-US" sz="1200" dirty="0" smtClean="0">
                <a:latin typeface="+mn-ea"/>
                <a:cs typeface="Meiryo UI" panose="020B0604030504040204" pitchFamily="50" charset="-128"/>
              </a:rPr>
              <a:t>月現在　</a:t>
            </a:r>
            <a:r>
              <a:rPr lang="en-US" altLang="ja-JP" sz="1200" dirty="0" smtClean="0">
                <a:latin typeface="+mn-ea"/>
                <a:cs typeface="Meiryo UI" panose="020B0604030504040204" pitchFamily="50" charset="-128"/>
              </a:rPr>
              <a:t>287</a:t>
            </a:r>
            <a:r>
              <a:rPr lang="ja-JP" altLang="en-US" sz="1200" dirty="0" smtClean="0">
                <a:latin typeface="+mn-ea"/>
                <a:cs typeface="Meiryo UI" panose="020B0604030504040204" pitchFamily="50" charset="-128"/>
              </a:rPr>
              <a:t>機関が加盟</a:t>
            </a:r>
            <a:endParaRPr lang="en-US" altLang="ja-JP" sz="1200" dirty="0">
              <a:latin typeface="+mn-ea"/>
              <a:cs typeface="Meiryo UI" panose="020B0604030504040204" pitchFamily="50" charset="-128"/>
            </a:endParaRPr>
          </a:p>
          <a:p>
            <a:pPr>
              <a:spcBef>
                <a:spcPts val="600"/>
              </a:spcBef>
              <a:spcAft>
                <a:spcPts val="500"/>
              </a:spcAft>
            </a:pPr>
            <a:r>
              <a:rPr lang="ja-JP" altLang="en-US" sz="1400" dirty="0" smtClean="0">
                <a:latin typeface="+mn-ea"/>
                <a:cs typeface="Meiryo UI" panose="020B0604030504040204" pitchFamily="50" charset="-128"/>
              </a:rPr>
              <a:t>（</a:t>
            </a:r>
            <a:r>
              <a:rPr lang="ja-JP" altLang="en-US" sz="1400" dirty="0">
                <a:latin typeface="+mn-ea"/>
                <a:cs typeface="Meiryo UI" panose="020B0604030504040204" pitchFamily="50" charset="-128"/>
              </a:rPr>
              <a:t>２）「おおさか相談フォーラム」の開催（</a:t>
            </a:r>
            <a:r>
              <a:rPr lang="en-US" altLang="ja-JP" sz="1400" dirty="0">
                <a:solidFill>
                  <a:srgbClr val="FF0000"/>
                </a:solidFill>
                <a:latin typeface="+mn-ea"/>
                <a:cs typeface="Meiryo UI" panose="020B0604030504040204" pitchFamily="50" charset="-128"/>
              </a:rPr>
              <a:t>H31.3.8</a:t>
            </a:r>
            <a:r>
              <a:rPr lang="ja-JP" altLang="en-US" sz="1400" dirty="0">
                <a:solidFill>
                  <a:srgbClr val="FF0000"/>
                </a:solidFill>
                <a:latin typeface="+mn-ea"/>
                <a:cs typeface="Meiryo UI" panose="020B0604030504040204" pitchFamily="50" charset="-128"/>
              </a:rPr>
              <a:t>開催</a:t>
            </a:r>
            <a:r>
              <a:rPr lang="ja-JP" altLang="en-US" sz="1400" dirty="0" smtClean="0">
                <a:latin typeface="+mn-ea"/>
                <a:cs typeface="Meiryo UI" panose="020B0604030504040204" pitchFamily="50" charset="-128"/>
              </a:rPr>
              <a:t>）</a:t>
            </a:r>
            <a:endParaRPr lang="en-US" altLang="ja-JP" sz="1100" dirty="0">
              <a:latin typeface="+mn-ea"/>
              <a:cs typeface="Meiryo UI" panose="020B0604030504040204" pitchFamily="50" charset="-128"/>
            </a:endParaRPr>
          </a:p>
          <a:p>
            <a:pPr>
              <a:spcAft>
                <a:spcPts val="500"/>
              </a:spcAft>
            </a:pPr>
            <a:r>
              <a:rPr lang="ja-JP" altLang="en-US" sz="1200" dirty="0">
                <a:latin typeface="+mn-ea"/>
                <a:cs typeface="Meiryo UI" panose="020B0604030504040204" pitchFamily="50" charset="-128"/>
              </a:rPr>
              <a:t>　</a:t>
            </a: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ネットワーク加盟機関の相談員等が相談事業に関わる基本的な課題を学ぶとともに</a:t>
            </a:r>
            <a:r>
              <a:rPr lang="ja-JP" altLang="en-US" sz="1200" dirty="0" smtClean="0">
                <a:latin typeface="+mn-ea"/>
                <a:cs typeface="Meiryo UI" panose="020B0604030504040204" pitchFamily="50" charset="-128"/>
              </a:rPr>
              <a:t>、</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経験</a:t>
            </a:r>
            <a:r>
              <a:rPr lang="ja-JP" altLang="en-US" sz="1200" dirty="0">
                <a:latin typeface="+mn-ea"/>
                <a:cs typeface="Meiryo UI" panose="020B0604030504040204" pitchFamily="50" charset="-128"/>
              </a:rPr>
              <a:t>交流</a:t>
            </a:r>
            <a:r>
              <a:rPr lang="ja-JP" altLang="en-US" sz="1200" dirty="0" smtClean="0">
                <a:latin typeface="+mn-ea"/>
                <a:cs typeface="Meiryo UI" panose="020B0604030504040204" pitchFamily="50" charset="-128"/>
              </a:rPr>
              <a:t>や情報</a:t>
            </a:r>
            <a:r>
              <a:rPr lang="ja-JP" altLang="en-US" sz="1200" dirty="0">
                <a:latin typeface="+mn-ea"/>
                <a:cs typeface="Meiryo UI" panose="020B0604030504040204" pitchFamily="50" charset="-128"/>
              </a:rPr>
              <a:t>交換及びスキルアップを図ることを目的に開催　</a:t>
            </a:r>
            <a:endParaRPr lang="en-US" altLang="ja-JP" sz="1200" dirty="0">
              <a:latin typeface="+mn-ea"/>
              <a:cs typeface="Meiryo UI" panose="020B0604030504040204" pitchFamily="50" charset="-128"/>
            </a:endParaRPr>
          </a:p>
          <a:p>
            <a:pPr>
              <a:spcAft>
                <a:spcPts val="600"/>
              </a:spcAft>
            </a:pPr>
            <a:r>
              <a:rPr lang="ja-JP" altLang="en-US" sz="1200" dirty="0">
                <a:latin typeface="+mn-ea"/>
                <a:cs typeface="Meiryo UI" panose="020B0604030504040204" pitchFamily="50" charset="-128"/>
              </a:rPr>
              <a:t>　</a:t>
            </a:r>
            <a:r>
              <a:rPr lang="ja-JP" altLang="en-US" sz="1200" dirty="0" smtClean="0">
                <a:latin typeface="+mn-ea"/>
                <a:cs typeface="Meiryo UI" panose="020B0604030504040204" pitchFamily="50" charset="-128"/>
              </a:rPr>
              <a:t>　●平成</a:t>
            </a:r>
            <a:r>
              <a:rPr lang="en-US" altLang="ja-JP" sz="1200" dirty="0" smtClean="0">
                <a:latin typeface="+mn-ea"/>
                <a:cs typeface="Meiryo UI" panose="020B0604030504040204" pitchFamily="50" charset="-128"/>
              </a:rPr>
              <a:t>30</a:t>
            </a:r>
            <a:r>
              <a:rPr lang="ja-JP" altLang="en-US" sz="1200" dirty="0" smtClean="0">
                <a:latin typeface="+mn-ea"/>
                <a:cs typeface="Meiryo UI" panose="020B0604030504040204" pitchFamily="50" charset="-128"/>
              </a:rPr>
              <a:t>年度実績：</a:t>
            </a:r>
            <a:r>
              <a:rPr lang="en-US" altLang="ja-JP" sz="1200" dirty="0" smtClean="0">
                <a:latin typeface="+mn-ea"/>
                <a:cs typeface="Meiryo UI" panose="020B0604030504040204" pitchFamily="50" charset="-128"/>
              </a:rPr>
              <a:t>H31.3.8</a:t>
            </a:r>
            <a:r>
              <a:rPr lang="ja-JP" altLang="en-US" sz="1200" dirty="0" smtClean="0">
                <a:latin typeface="+mn-ea"/>
                <a:cs typeface="Meiryo UI" panose="020B0604030504040204" pitchFamily="50" charset="-128"/>
              </a:rPr>
              <a:t>開催　テーマ「性的マイノリティの相談と支援」</a:t>
            </a:r>
            <a:endParaRPr lang="en-US" altLang="ja-JP" sz="1200" dirty="0" smtClean="0">
              <a:latin typeface="+mn-ea"/>
              <a:cs typeface="Meiryo UI" panose="020B0604030504040204" pitchFamily="50" charset="-128"/>
            </a:endParaRPr>
          </a:p>
          <a:p>
            <a:endParaRPr lang="en-US" altLang="ja-JP" sz="1400" dirty="0" smtClean="0">
              <a:latin typeface="+mn-ea"/>
              <a:cs typeface="Meiryo UI" panose="020B0604030504040204" pitchFamily="50" charset="-128"/>
            </a:endParaRPr>
          </a:p>
          <a:p>
            <a:pPr>
              <a:spcAft>
                <a:spcPts val="600"/>
              </a:spcAft>
            </a:pPr>
            <a:r>
              <a:rPr lang="ja-JP" altLang="en-US" sz="1400" dirty="0" smtClean="0">
                <a:latin typeface="+mn-ea"/>
                <a:cs typeface="Meiryo UI" panose="020B0604030504040204" pitchFamily="50" charset="-128"/>
              </a:rPr>
              <a:t>（</a:t>
            </a:r>
            <a:r>
              <a:rPr lang="ja-JP" altLang="en-US" sz="1400" dirty="0">
                <a:latin typeface="+mn-ea"/>
                <a:cs typeface="Meiryo UI" panose="020B0604030504040204" pitchFamily="50" charset="-128"/>
              </a:rPr>
              <a:t>３）相談事例研究会の</a:t>
            </a:r>
            <a:r>
              <a:rPr lang="ja-JP" altLang="en-US" sz="1400" dirty="0" smtClean="0">
                <a:latin typeface="+mn-ea"/>
                <a:cs typeface="Meiryo UI" panose="020B0604030504040204" pitchFamily="50" charset="-128"/>
              </a:rPr>
              <a:t>開催</a:t>
            </a:r>
            <a:endParaRPr lang="en-US" altLang="ja-JP" sz="1100" dirty="0">
              <a:latin typeface="+mn-ea"/>
              <a:cs typeface="Meiryo UI" panose="020B0604030504040204" pitchFamily="50" charset="-128"/>
            </a:endParaRPr>
          </a:p>
          <a:p>
            <a:pPr>
              <a:spcAft>
                <a:spcPts val="500"/>
              </a:spcAft>
            </a:pP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市町村の人権相談員等のスキルアップのため、集約した相談事例の中から</a:t>
            </a:r>
            <a:r>
              <a:rPr lang="ja-JP" altLang="en-US" sz="1200" dirty="0" smtClean="0">
                <a:latin typeface="+mn-ea"/>
                <a:cs typeface="Meiryo UI" panose="020B0604030504040204" pitchFamily="50" charset="-128"/>
              </a:rPr>
              <a:t>今日的な</a:t>
            </a:r>
            <a:r>
              <a:rPr lang="en-US" altLang="ja-JP" sz="1200" dirty="0">
                <a:latin typeface="+mn-ea"/>
                <a:cs typeface="Meiryo UI" panose="020B0604030504040204" pitchFamily="50" charset="-128"/>
              </a:rPr>
              <a:t/>
            </a:r>
            <a:br>
              <a:rPr lang="en-US" altLang="ja-JP" sz="1200" dirty="0">
                <a:latin typeface="+mn-ea"/>
                <a:cs typeface="Meiryo UI" panose="020B0604030504040204" pitchFamily="50" charset="-128"/>
              </a:rPr>
            </a:br>
            <a:r>
              <a:rPr lang="ja-JP" altLang="en-US" sz="1200" dirty="0" smtClean="0">
                <a:latin typeface="+mn-ea"/>
                <a:cs typeface="Meiryo UI" panose="020B0604030504040204" pitchFamily="50" charset="-128"/>
              </a:rPr>
              <a:t>　　　課題</a:t>
            </a:r>
            <a:r>
              <a:rPr lang="ja-JP" altLang="en-US" sz="1200" dirty="0">
                <a:latin typeface="+mn-ea"/>
                <a:cs typeface="Meiryo UI" panose="020B0604030504040204" pitchFamily="50" charset="-128"/>
              </a:rPr>
              <a:t>や</a:t>
            </a:r>
            <a:r>
              <a:rPr lang="ja-JP" altLang="en-US" sz="1200" dirty="0" smtClean="0">
                <a:latin typeface="+mn-ea"/>
                <a:cs typeface="Meiryo UI" panose="020B0604030504040204" pitchFamily="50" charset="-128"/>
              </a:rPr>
              <a:t>特徴的な</a:t>
            </a:r>
            <a:r>
              <a:rPr lang="ja-JP" altLang="en-US" sz="1200" dirty="0">
                <a:latin typeface="+mn-ea"/>
                <a:cs typeface="Meiryo UI" panose="020B0604030504040204" pitchFamily="50" charset="-128"/>
              </a:rPr>
              <a:t>事例を題材にした相談事例研究会を</a:t>
            </a:r>
            <a:r>
              <a:rPr lang="ja-JP" altLang="en-US" sz="1200" dirty="0" smtClean="0">
                <a:latin typeface="+mn-ea"/>
                <a:cs typeface="Meiryo UI" panose="020B0604030504040204" pitchFamily="50" charset="-128"/>
              </a:rPr>
              <a:t>開催</a:t>
            </a:r>
            <a:r>
              <a:rPr lang="ja-JP" altLang="en-US" sz="1200" dirty="0" smtClean="0">
                <a:solidFill>
                  <a:srgbClr val="0070C0"/>
                </a:solidFill>
                <a:latin typeface="+mn-ea"/>
                <a:cs typeface="Meiryo UI" panose="020B0604030504040204" pitchFamily="50" charset="-128"/>
              </a:rPr>
              <a:t>（府内４ブロック</a:t>
            </a:r>
            <a:r>
              <a:rPr lang="ja-JP" altLang="en-US" sz="1200" dirty="0">
                <a:solidFill>
                  <a:srgbClr val="0070C0"/>
                </a:solidFill>
                <a:latin typeface="+mn-ea"/>
                <a:cs typeface="Meiryo UI" panose="020B0604030504040204" pitchFamily="50" charset="-128"/>
              </a:rPr>
              <a:t>）</a:t>
            </a:r>
            <a:endParaRPr lang="en-US" altLang="ja-JP" sz="1200" dirty="0" smtClean="0">
              <a:solidFill>
                <a:srgbClr val="0070C0"/>
              </a:solidFill>
              <a:latin typeface="+mn-ea"/>
              <a:cs typeface="Meiryo UI" panose="020B0604030504040204" pitchFamily="50" charset="-128"/>
            </a:endParaRPr>
          </a:p>
          <a:p>
            <a:pPr>
              <a:spcAft>
                <a:spcPts val="600"/>
              </a:spcAft>
            </a:pPr>
            <a:r>
              <a:rPr lang="ja-JP" altLang="en-US" sz="1200" dirty="0">
                <a:latin typeface="+mn-ea"/>
                <a:cs typeface="Meiryo UI" panose="020B0604030504040204" pitchFamily="50" charset="-128"/>
              </a:rPr>
              <a:t>　</a:t>
            </a:r>
            <a:r>
              <a:rPr lang="ja-JP" altLang="en-US" sz="1200" dirty="0" smtClean="0">
                <a:solidFill>
                  <a:srgbClr val="0070C0"/>
                </a:solidFill>
                <a:latin typeface="+mn-ea"/>
                <a:cs typeface="Meiryo UI" panose="020B0604030504040204" pitchFamily="50" charset="-128"/>
              </a:rPr>
              <a:t>　</a:t>
            </a:r>
            <a:r>
              <a:rPr lang="ja-JP" altLang="en-US" sz="1200" dirty="0" smtClean="0">
                <a:latin typeface="+mn-ea"/>
                <a:cs typeface="Meiryo UI" panose="020B0604030504040204" pitchFamily="50" charset="-128"/>
              </a:rPr>
              <a:t>●平成</a:t>
            </a:r>
            <a:r>
              <a:rPr lang="en-US" altLang="ja-JP" sz="1200" dirty="0" smtClean="0">
                <a:latin typeface="+mn-ea"/>
                <a:cs typeface="Meiryo UI" panose="020B0604030504040204" pitchFamily="50" charset="-128"/>
              </a:rPr>
              <a:t>30</a:t>
            </a:r>
            <a:r>
              <a:rPr lang="ja-JP" altLang="en-US" sz="1200" dirty="0" smtClean="0">
                <a:latin typeface="+mn-ea"/>
                <a:cs typeface="Meiryo UI" panose="020B0604030504040204" pitchFamily="50" charset="-128"/>
              </a:rPr>
              <a:t>年度実績：</a:t>
            </a:r>
            <a:r>
              <a:rPr lang="en-US" altLang="ja-JP" sz="1200" dirty="0" smtClean="0">
                <a:latin typeface="+mn-ea"/>
                <a:cs typeface="Meiryo UI" panose="020B0604030504040204" pitchFamily="50" charset="-128"/>
              </a:rPr>
              <a:t>H30.9.6</a:t>
            </a:r>
            <a:r>
              <a:rPr lang="ja-JP" altLang="en-US" sz="1200" dirty="0" err="1" smtClean="0">
                <a:latin typeface="+mn-ea"/>
                <a:cs typeface="Meiryo UI" panose="020B0604030504040204" pitchFamily="50" charset="-128"/>
              </a:rPr>
              <a:t>、</a:t>
            </a:r>
            <a:r>
              <a:rPr lang="en-US" altLang="ja-JP" sz="1200" dirty="0" smtClean="0">
                <a:latin typeface="+mn-ea"/>
                <a:cs typeface="Meiryo UI" panose="020B0604030504040204" pitchFamily="50" charset="-128"/>
              </a:rPr>
              <a:t>9.10</a:t>
            </a:r>
            <a:r>
              <a:rPr lang="ja-JP" altLang="en-US" sz="1200" dirty="0" err="1" smtClean="0">
                <a:latin typeface="+mn-ea"/>
                <a:cs typeface="Meiryo UI" panose="020B0604030504040204" pitchFamily="50" charset="-128"/>
              </a:rPr>
              <a:t>、</a:t>
            </a:r>
            <a:r>
              <a:rPr lang="en-US" altLang="ja-JP" sz="1200" dirty="0" smtClean="0">
                <a:latin typeface="+mn-ea"/>
                <a:cs typeface="Meiryo UI" panose="020B0604030504040204" pitchFamily="50" charset="-128"/>
              </a:rPr>
              <a:t>9.12</a:t>
            </a:r>
            <a:r>
              <a:rPr lang="ja-JP" altLang="en-US" sz="1200" dirty="0" err="1" smtClean="0">
                <a:latin typeface="+mn-ea"/>
                <a:cs typeface="Meiryo UI" panose="020B0604030504040204" pitchFamily="50" charset="-128"/>
              </a:rPr>
              <a:t>、</a:t>
            </a:r>
            <a:r>
              <a:rPr lang="en-US" altLang="ja-JP" sz="1200" dirty="0" smtClean="0">
                <a:latin typeface="+mn-ea"/>
                <a:cs typeface="Meiryo UI" panose="020B0604030504040204" pitchFamily="50" charset="-128"/>
              </a:rPr>
              <a:t>9.26 </a:t>
            </a:r>
            <a:r>
              <a:rPr lang="ja-JP" altLang="en-US" sz="1200" dirty="0" smtClean="0">
                <a:latin typeface="+mn-ea"/>
                <a:cs typeface="Meiryo UI" panose="020B0604030504040204" pitchFamily="50" charset="-128"/>
              </a:rPr>
              <a:t>開催</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事例「対人関係に課題を抱える元受刑者への</a:t>
            </a:r>
            <a:r>
              <a:rPr lang="ja-JP" altLang="en-US" sz="1200" dirty="0" smtClean="0">
                <a:latin typeface="+mn-ea"/>
                <a:cs typeface="Meiryo UI" panose="020B0604030504040204" pitchFamily="50" charset="-128"/>
              </a:rPr>
              <a:t>支援」</a:t>
            </a: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200" dirty="0" smtClean="0">
                <a:latin typeface="+mn-ea"/>
                <a:cs typeface="Meiryo UI" panose="020B0604030504040204" pitchFamily="50" charset="-128"/>
              </a:rPr>
              <a:t>　　　　</a:t>
            </a:r>
            <a:r>
              <a:rPr lang="ja-JP" altLang="en-US" sz="1200" dirty="0">
                <a:latin typeface="+mn-ea"/>
                <a:cs typeface="Meiryo UI" panose="020B0604030504040204" pitchFamily="50" charset="-128"/>
              </a:rPr>
              <a:t>　「夫によるＤＶ・子どもへの虐待に悩む</a:t>
            </a:r>
            <a:r>
              <a:rPr lang="ja-JP" altLang="en-US" sz="1200" dirty="0" err="1">
                <a:latin typeface="+mn-ea"/>
                <a:cs typeface="Meiryo UI" panose="020B0604030504040204" pitchFamily="50" charset="-128"/>
              </a:rPr>
              <a:t>障がい</a:t>
            </a:r>
            <a:r>
              <a:rPr lang="ja-JP" altLang="en-US" sz="1200" dirty="0">
                <a:latin typeface="+mn-ea"/>
                <a:cs typeface="Meiryo UI" panose="020B0604030504040204" pitchFamily="50" charset="-128"/>
              </a:rPr>
              <a:t>者への</a:t>
            </a:r>
            <a:r>
              <a:rPr lang="ja-JP" altLang="en-US" sz="1200" dirty="0" smtClean="0">
                <a:latin typeface="+mn-ea"/>
                <a:cs typeface="Meiryo UI" panose="020B0604030504040204" pitchFamily="50" charset="-128"/>
              </a:rPr>
              <a:t>支援」　等</a:t>
            </a:r>
            <a:endParaRPr lang="en-US" altLang="ja-JP" sz="1200" dirty="0" smtClean="0">
              <a:latin typeface="+mn-ea"/>
              <a:cs typeface="Meiryo UI" panose="020B0604030504040204" pitchFamily="50" charset="-128"/>
            </a:endParaRPr>
          </a:p>
          <a:p>
            <a:pPr>
              <a:spcAft>
                <a:spcPts val="600"/>
              </a:spcAft>
            </a:pPr>
            <a:r>
              <a:rPr lang="en-US" altLang="ja-JP" sz="1200" dirty="0" smtClean="0">
                <a:latin typeface="+mn-ea"/>
                <a:cs typeface="Meiryo UI" panose="020B0604030504040204" pitchFamily="50" charset="-128"/>
              </a:rPr>
              <a:t/>
            </a:r>
            <a:br>
              <a:rPr lang="en-US" altLang="ja-JP" sz="1200" dirty="0" smtClean="0">
                <a:latin typeface="+mn-ea"/>
                <a:cs typeface="Meiryo UI" panose="020B0604030504040204" pitchFamily="50" charset="-128"/>
              </a:rPr>
            </a:br>
            <a:r>
              <a:rPr lang="ja-JP" altLang="en-US" sz="1400" dirty="0" smtClean="0">
                <a:latin typeface="+mn-ea"/>
                <a:cs typeface="Meiryo UI" panose="020B0604030504040204" pitchFamily="50" charset="-128"/>
              </a:rPr>
              <a:t>（</a:t>
            </a:r>
            <a:r>
              <a:rPr lang="ja-JP" altLang="en-US" sz="1400" dirty="0">
                <a:latin typeface="+mn-ea"/>
                <a:cs typeface="Meiryo UI" panose="020B0604030504040204" pitchFamily="50" charset="-128"/>
              </a:rPr>
              <a:t>４）人権相談</a:t>
            </a:r>
            <a:r>
              <a:rPr lang="ja-JP" altLang="en-US" sz="1400" dirty="0" smtClean="0">
                <a:latin typeface="+mn-ea"/>
                <a:cs typeface="Meiryo UI" panose="020B0604030504040204" pitchFamily="50" charset="-128"/>
              </a:rPr>
              <a:t>集約</a:t>
            </a:r>
            <a:endParaRPr lang="en-US" altLang="ja-JP" sz="1100" dirty="0">
              <a:latin typeface="+mn-ea"/>
              <a:cs typeface="Meiryo UI" panose="020B0604030504040204" pitchFamily="50" charset="-128"/>
            </a:endParaRPr>
          </a:p>
          <a:p>
            <a:pPr>
              <a:spcAft>
                <a:spcPts val="600"/>
              </a:spcAft>
            </a:pPr>
            <a:r>
              <a:rPr lang="ja-JP" altLang="en-US" sz="1100" dirty="0">
                <a:latin typeface="+mn-ea"/>
                <a:cs typeface="Meiryo UI" panose="020B0604030504040204" pitchFamily="50" charset="-128"/>
              </a:rPr>
              <a:t>　</a:t>
            </a:r>
            <a:r>
              <a:rPr lang="ja-JP" altLang="en-US" sz="1100" dirty="0" smtClean="0">
                <a:latin typeface="+mn-ea"/>
                <a:cs typeface="Meiryo UI" panose="020B0604030504040204" pitchFamily="50" charset="-128"/>
              </a:rPr>
              <a:t>　</a:t>
            </a:r>
            <a:r>
              <a:rPr lang="ja-JP" altLang="en-US" sz="1200" dirty="0" smtClean="0">
                <a:latin typeface="+mn-ea"/>
                <a:cs typeface="Meiryo UI" panose="020B0604030504040204" pitchFamily="50" charset="-128"/>
              </a:rPr>
              <a:t>●</a:t>
            </a:r>
            <a:r>
              <a:rPr lang="ja-JP" altLang="en-US" sz="1200" dirty="0">
                <a:latin typeface="+mn-ea"/>
                <a:cs typeface="Meiryo UI" panose="020B0604030504040204" pitchFamily="50" charset="-128"/>
              </a:rPr>
              <a:t>人権相談機関ネットワーク加盟機関等に寄せられた人権問題に関わる相談事案等</a:t>
            </a:r>
            <a:r>
              <a:rPr lang="ja-JP" altLang="en-US" sz="1200" dirty="0" smtClean="0">
                <a:latin typeface="+mn-ea"/>
                <a:cs typeface="Meiryo UI" panose="020B0604030504040204" pitchFamily="50" charset="-128"/>
              </a:rPr>
              <a:t>の</a:t>
            </a:r>
            <a:r>
              <a:rPr lang="en-US" altLang="ja-JP" sz="1200" dirty="0">
                <a:latin typeface="+mn-ea"/>
                <a:cs typeface="Meiryo UI" panose="020B0604030504040204" pitchFamily="50" charset="-128"/>
              </a:rPr>
              <a:t/>
            </a:r>
            <a:br>
              <a:rPr lang="en-US" altLang="ja-JP" sz="1200" dirty="0">
                <a:latin typeface="+mn-ea"/>
                <a:cs typeface="Meiryo UI" panose="020B0604030504040204" pitchFamily="50" charset="-128"/>
              </a:rPr>
            </a:br>
            <a:r>
              <a:rPr lang="ja-JP" altLang="en-US" sz="1200" dirty="0" smtClean="0">
                <a:latin typeface="+mn-ea"/>
                <a:cs typeface="Meiryo UI" panose="020B0604030504040204" pitchFamily="50" charset="-128"/>
              </a:rPr>
              <a:t>　　　集約</a:t>
            </a:r>
            <a:r>
              <a:rPr lang="ja-JP" altLang="en-US" sz="1200" dirty="0">
                <a:latin typeface="+mn-ea"/>
                <a:cs typeface="Meiryo UI" panose="020B0604030504040204" pitchFamily="50" charset="-128"/>
              </a:rPr>
              <a:t>を行い</a:t>
            </a:r>
            <a:r>
              <a:rPr lang="ja-JP" altLang="en-US" sz="1200" dirty="0" smtClean="0">
                <a:latin typeface="+mn-ea"/>
                <a:cs typeface="Meiryo UI" panose="020B0604030504040204" pitchFamily="50" charset="-128"/>
              </a:rPr>
              <a:t>、人権</a:t>
            </a:r>
            <a:r>
              <a:rPr lang="ja-JP" altLang="en-US" sz="1200" dirty="0">
                <a:latin typeface="+mn-ea"/>
                <a:cs typeface="Meiryo UI" panose="020B0604030504040204" pitchFamily="50" charset="-128"/>
              </a:rPr>
              <a:t>問題の現状を把握するとともに</a:t>
            </a:r>
            <a:r>
              <a:rPr lang="ja-JP" altLang="en-US" sz="1200" dirty="0" smtClean="0">
                <a:latin typeface="+mn-ea"/>
                <a:cs typeface="Meiryo UI" panose="020B0604030504040204" pitchFamily="50" charset="-128"/>
              </a:rPr>
              <a:t>、</a:t>
            </a:r>
            <a:r>
              <a:rPr lang="ja-JP" altLang="en-US" sz="1200" dirty="0">
                <a:latin typeface="+mn-ea"/>
                <a:cs typeface="Meiryo UI" panose="020B0604030504040204" pitchFamily="50" charset="-128"/>
              </a:rPr>
              <a:t>委託先</a:t>
            </a:r>
            <a:r>
              <a:rPr lang="ja-JP" altLang="en-US" sz="1200" dirty="0" smtClean="0">
                <a:latin typeface="+mn-ea"/>
                <a:cs typeface="Meiryo UI" panose="020B0604030504040204" pitchFamily="50" charset="-128"/>
              </a:rPr>
              <a:t>の</a:t>
            </a:r>
            <a:r>
              <a:rPr lang="ja-JP" altLang="en-US" sz="1200" dirty="0">
                <a:latin typeface="+mn-ea"/>
                <a:cs typeface="Meiryo UI" panose="020B0604030504040204" pitchFamily="50" charset="-128"/>
              </a:rPr>
              <a:t>ホームページで周知</a:t>
            </a:r>
            <a:endParaRPr kumimoji="1" lang="en-US" altLang="ja-JP" sz="1400" dirty="0">
              <a:latin typeface="+mn-ea"/>
            </a:endParaRPr>
          </a:p>
        </p:txBody>
      </p:sp>
      <p:sp>
        <p:nvSpPr>
          <p:cNvPr id="3" name="額縁 2"/>
          <p:cNvSpPr/>
          <p:nvPr/>
        </p:nvSpPr>
        <p:spPr>
          <a:xfrm>
            <a:off x="4186848" y="78333"/>
            <a:ext cx="4427904" cy="456791"/>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b="1" dirty="0">
                <a:latin typeface="Meiryo UI" panose="020B0604030504040204" pitchFamily="50" charset="-128"/>
                <a:ea typeface="Meiryo UI" panose="020B0604030504040204" pitchFamily="50" charset="-128"/>
              </a:rPr>
              <a:t>大阪府における人権相談の取組み</a:t>
            </a:r>
            <a:endParaRPr kumimoji="1" lang="en-US" altLang="ja-JP" b="1" dirty="0">
              <a:latin typeface="Meiryo UI" panose="020B0604030504040204" pitchFamily="50" charset="-128"/>
              <a:ea typeface="Meiryo UI" panose="020B0604030504040204" pitchFamily="50" charset="-128"/>
            </a:endParaRPr>
          </a:p>
        </p:txBody>
      </p:sp>
      <p:sp>
        <p:nvSpPr>
          <p:cNvPr id="11" name="正方形/長方形 10"/>
          <p:cNvSpPr/>
          <p:nvPr/>
        </p:nvSpPr>
        <p:spPr>
          <a:xfrm>
            <a:off x="59848" y="7057051"/>
            <a:ext cx="6188145" cy="115200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86876" y="1128684"/>
            <a:ext cx="6188145" cy="288000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170124" y="877179"/>
            <a:ext cx="5754290" cy="51036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kumimoji="1" lang="ja-JP" altLang="en-US" sz="1400" dirty="0"/>
              <a:t>（１）府民向け人権相談</a:t>
            </a:r>
            <a:br>
              <a:rPr kumimoji="1" lang="ja-JP" altLang="en-US" sz="1400" dirty="0"/>
            </a:br>
            <a:r>
              <a:rPr kumimoji="1" lang="ja-JP" altLang="en-US" sz="1400" dirty="0"/>
              <a:t>　　（人権相談事業として委託・一部の相談は人権局で直接対応）</a:t>
            </a:r>
          </a:p>
        </p:txBody>
      </p:sp>
      <p:sp>
        <p:nvSpPr>
          <p:cNvPr id="10" name="角丸四角形 9"/>
          <p:cNvSpPr/>
          <p:nvPr/>
        </p:nvSpPr>
        <p:spPr>
          <a:xfrm>
            <a:off x="161716" y="6827343"/>
            <a:ext cx="5754290" cy="324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kumimoji="1" lang="ja-JP" altLang="en-US" sz="1400" dirty="0"/>
              <a:t>（２）専門家との連携相談支援（人権相談事業として委託）</a:t>
            </a:r>
          </a:p>
        </p:txBody>
      </p:sp>
      <p:sp>
        <p:nvSpPr>
          <p:cNvPr id="13" name="正方形/長方形 12"/>
          <p:cNvSpPr/>
          <p:nvPr/>
        </p:nvSpPr>
        <p:spPr>
          <a:xfrm>
            <a:off x="6546090" y="1114934"/>
            <a:ext cx="6188145" cy="1499434"/>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6631369" y="990702"/>
            <a:ext cx="5754290" cy="324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ja-JP" altLang="en-US" sz="1400" dirty="0">
                <a:latin typeface="+mn-ea"/>
                <a:cs typeface="Meiryo UI" panose="020B0604030504040204" pitchFamily="50" charset="-128"/>
              </a:rPr>
              <a:t>（１）総合相談事業交付金の</a:t>
            </a:r>
            <a:r>
              <a:rPr lang="ja-JP" altLang="en-US" sz="1400" dirty="0" smtClean="0">
                <a:latin typeface="+mn-ea"/>
                <a:cs typeface="Meiryo UI" panose="020B0604030504040204" pitchFamily="50" charset="-128"/>
              </a:rPr>
              <a:t>交付</a:t>
            </a:r>
            <a:endParaRPr lang="en-US" altLang="ja-JP" sz="1400" dirty="0">
              <a:latin typeface="+mn-ea"/>
              <a:cs typeface="Meiryo UI" panose="020B0604030504040204" pitchFamily="50" charset="-128"/>
            </a:endParaRPr>
          </a:p>
        </p:txBody>
      </p:sp>
      <p:sp>
        <p:nvSpPr>
          <p:cNvPr id="16" name="正方形/長方形 15"/>
          <p:cNvSpPr/>
          <p:nvPr/>
        </p:nvSpPr>
        <p:spPr>
          <a:xfrm>
            <a:off x="6544837" y="2896324"/>
            <a:ext cx="6188145" cy="998729"/>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6631369" y="2713918"/>
            <a:ext cx="5754290" cy="324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spcAft>
                <a:spcPts val="1200"/>
              </a:spcAft>
            </a:pPr>
            <a:r>
              <a:rPr lang="ja-JP" altLang="en-US" sz="1400" dirty="0">
                <a:latin typeface="+mn-ea"/>
                <a:cs typeface="Meiryo UI" panose="020B0604030504040204" pitchFamily="50" charset="-128"/>
              </a:rPr>
              <a:t>（２）市町村人権相談サポート（人権相談事業として委託）</a:t>
            </a:r>
            <a:r>
              <a:rPr lang="en-US" altLang="ja-JP" sz="1400" dirty="0">
                <a:solidFill>
                  <a:schemeClr val="bg1"/>
                </a:solidFill>
                <a:latin typeface="+mn-ea"/>
                <a:cs typeface="Meiryo UI" panose="020B0604030504040204" pitchFamily="50" charset="-128"/>
              </a:rPr>
              <a:t>【</a:t>
            </a:r>
            <a:r>
              <a:rPr lang="ja-JP" altLang="en-US" sz="1400" dirty="0">
                <a:solidFill>
                  <a:schemeClr val="bg1"/>
                </a:solidFill>
                <a:latin typeface="+mn-ea"/>
                <a:cs typeface="Meiryo UI" panose="020B0604030504040204" pitchFamily="50" charset="-128"/>
              </a:rPr>
              <a:t>再掲</a:t>
            </a:r>
            <a:r>
              <a:rPr lang="en-US" altLang="ja-JP" sz="1400" dirty="0">
                <a:solidFill>
                  <a:schemeClr val="bg1"/>
                </a:solidFill>
                <a:latin typeface="+mn-ea"/>
                <a:cs typeface="Meiryo UI" panose="020B0604030504040204" pitchFamily="50" charset="-128"/>
              </a:rPr>
              <a:t>】</a:t>
            </a:r>
          </a:p>
        </p:txBody>
      </p:sp>
      <p:sp>
        <p:nvSpPr>
          <p:cNvPr id="18" name="正方形/長方形 17"/>
          <p:cNvSpPr/>
          <p:nvPr/>
        </p:nvSpPr>
        <p:spPr>
          <a:xfrm>
            <a:off x="6544837" y="4781274"/>
            <a:ext cx="6188145" cy="864000"/>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6631369" y="4607548"/>
            <a:ext cx="5884681"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spcAft>
                <a:spcPts val="1200"/>
              </a:spcAft>
            </a:pPr>
            <a:r>
              <a:rPr lang="ja-JP" altLang="en-US" sz="1400" dirty="0">
                <a:latin typeface="+mn-ea"/>
                <a:cs typeface="Meiryo UI" panose="020B0604030504040204" pitchFamily="50" charset="-128"/>
              </a:rPr>
              <a:t>（１）人権相談機関</a:t>
            </a:r>
            <a:r>
              <a:rPr lang="ja-JP" altLang="en-US" sz="1400" dirty="0" smtClean="0">
                <a:latin typeface="+mn-ea"/>
                <a:cs typeface="Meiryo UI" panose="020B0604030504040204" pitchFamily="50" charset="-128"/>
              </a:rPr>
              <a:t>ネットワークの運営</a:t>
            </a:r>
            <a:endParaRPr lang="ja-JP" altLang="en-US" sz="1400" dirty="0">
              <a:latin typeface="+mn-ea"/>
              <a:cs typeface="Meiryo UI" panose="020B0604030504040204" pitchFamily="50" charset="-128"/>
            </a:endParaRPr>
          </a:p>
        </p:txBody>
      </p:sp>
      <p:sp>
        <p:nvSpPr>
          <p:cNvPr id="20" name="正方形/長方形 19"/>
          <p:cNvSpPr/>
          <p:nvPr/>
        </p:nvSpPr>
        <p:spPr>
          <a:xfrm>
            <a:off x="6544837" y="5856614"/>
            <a:ext cx="6188145" cy="936000"/>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6631368" y="5725877"/>
            <a:ext cx="5884681"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spcAft>
                <a:spcPts val="1200"/>
              </a:spcAft>
            </a:pPr>
            <a:r>
              <a:rPr lang="ja-JP" altLang="en-US" sz="1400" dirty="0">
                <a:latin typeface="+mn-ea"/>
                <a:cs typeface="Meiryo UI" panose="020B0604030504040204" pitchFamily="50" charset="-128"/>
              </a:rPr>
              <a:t>（２）「おおさか相談フォーラム」の</a:t>
            </a:r>
            <a:r>
              <a:rPr lang="ja-JP" altLang="en-US" sz="1400" dirty="0" smtClean="0">
                <a:latin typeface="+mn-ea"/>
                <a:cs typeface="Meiryo UI" panose="020B0604030504040204" pitchFamily="50" charset="-128"/>
              </a:rPr>
              <a:t>開催</a:t>
            </a:r>
            <a:endParaRPr lang="en-US" altLang="ja-JP" sz="1100" dirty="0">
              <a:latin typeface="+mn-ea"/>
              <a:cs typeface="Meiryo UI" panose="020B0604030504040204" pitchFamily="50" charset="-128"/>
            </a:endParaRPr>
          </a:p>
        </p:txBody>
      </p:sp>
      <p:sp>
        <p:nvSpPr>
          <p:cNvPr id="21" name="正方形/長方形 20"/>
          <p:cNvSpPr/>
          <p:nvPr/>
        </p:nvSpPr>
        <p:spPr>
          <a:xfrm>
            <a:off x="6544836" y="8550528"/>
            <a:ext cx="6188145" cy="770895"/>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544836" y="6983574"/>
            <a:ext cx="6188145" cy="1389972"/>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6631367" y="6923351"/>
            <a:ext cx="5884681"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spcAft>
                <a:spcPts val="1200"/>
              </a:spcAft>
            </a:pPr>
            <a:r>
              <a:rPr lang="ja-JP" altLang="en-US" sz="1400" dirty="0">
                <a:latin typeface="+mn-ea"/>
                <a:cs typeface="Meiryo UI" panose="020B0604030504040204" pitchFamily="50" charset="-128"/>
              </a:rPr>
              <a:t>（３）相談事例研究会の</a:t>
            </a:r>
            <a:r>
              <a:rPr lang="ja-JP" altLang="en-US" sz="1400" dirty="0" smtClean="0">
                <a:latin typeface="+mn-ea"/>
                <a:cs typeface="Meiryo UI" panose="020B0604030504040204" pitchFamily="50" charset="-128"/>
              </a:rPr>
              <a:t>開催</a:t>
            </a:r>
            <a:endParaRPr lang="en-US" altLang="ja-JP" sz="1100" dirty="0">
              <a:latin typeface="+mn-ea"/>
              <a:cs typeface="Meiryo UI" panose="020B0604030504040204" pitchFamily="50" charset="-128"/>
            </a:endParaRPr>
          </a:p>
        </p:txBody>
      </p:sp>
      <p:sp>
        <p:nvSpPr>
          <p:cNvPr id="24" name="角丸四角形 23"/>
          <p:cNvSpPr/>
          <p:nvPr/>
        </p:nvSpPr>
        <p:spPr>
          <a:xfrm>
            <a:off x="6631367" y="8451567"/>
            <a:ext cx="5884681" cy="32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spcAft>
                <a:spcPts val="1200"/>
              </a:spcAft>
            </a:pPr>
            <a:r>
              <a:rPr lang="ja-JP" altLang="en-US" sz="1400" dirty="0">
                <a:latin typeface="+mn-ea"/>
                <a:cs typeface="Meiryo UI" panose="020B0604030504040204" pitchFamily="50" charset="-128"/>
              </a:rPr>
              <a:t>（４）人権相談</a:t>
            </a:r>
            <a:r>
              <a:rPr lang="ja-JP" altLang="en-US" sz="1400" dirty="0" smtClean="0">
                <a:latin typeface="+mn-ea"/>
                <a:cs typeface="Meiryo UI" panose="020B0604030504040204" pitchFamily="50" charset="-128"/>
              </a:rPr>
              <a:t>集約</a:t>
            </a:r>
            <a:endParaRPr lang="en-US" altLang="ja-JP" sz="1100" dirty="0">
              <a:latin typeface="+mn-ea"/>
              <a:cs typeface="Meiryo UI" panose="020B0604030504040204" pitchFamily="50" charset="-128"/>
            </a:endParaRPr>
          </a:p>
        </p:txBody>
      </p:sp>
      <p:sp>
        <p:nvSpPr>
          <p:cNvPr id="26" name="正方形/長方形 25"/>
          <p:cNvSpPr/>
          <p:nvPr/>
        </p:nvSpPr>
        <p:spPr>
          <a:xfrm>
            <a:off x="57491" y="8585579"/>
            <a:ext cx="6188145" cy="97200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70124" y="8313631"/>
            <a:ext cx="5754290" cy="324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kumimoji="1" lang="ja-JP" altLang="en-US" sz="1400" dirty="0"/>
              <a:t>（３）市町村人権相談サポート（人権相談事業として委託）</a:t>
            </a:r>
          </a:p>
        </p:txBody>
      </p:sp>
      <p:graphicFrame>
        <p:nvGraphicFramePr>
          <p:cNvPr id="8" name="表 7"/>
          <p:cNvGraphicFramePr>
            <a:graphicFrameLocks noGrp="1"/>
          </p:cNvGraphicFramePr>
          <p:nvPr>
            <p:extLst>
              <p:ext uri="{D42A27DB-BD31-4B8C-83A1-F6EECF244321}">
                <p14:modId xmlns:p14="http://schemas.microsoft.com/office/powerpoint/2010/main" val="1260176838"/>
              </p:ext>
            </p:extLst>
          </p:nvPr>
        </p:nvGraphicFramePr>
        <p:xfrm>
          <a:off x="358504" y="5620493"/>
          <a:ext cx="3897940" cy="986976"/>
        </p:xfrm>
        <a:graphic>
          <a:graphicData uri="http://schemas.openxmlformats.org/drawingml/2006/table">
            <a:tbl>
              <a:tblPr firstRow="1" bandRow="1">
                <a:tableStyleId>{5C22544A-7EE6-4342-B048-85BDC9FD1C3A}</a:tableStyleId>
              </a:tblPr>
              <a:tblGrid>
                <a:gridCol w="2018620">
                  <a:extLst>
                    <a:ext uri="{9D8B030D-6E8A-4147-A177-3AD203B41FA5}">
                      <a16:colId xmlns:a16="http://schemas.microsoft.com/office/drawing/2014/main" val="1297699230"/>
                    </a:ext>
                  </a:extLst>
                </a:gridCol>
                <a:gridCol w="626440">
                  <a:extLst>
                    <a:ext uri="{9D8B030D-6E8A-4147-A177-3AD203B41FA5}">
                      <a16:colId xmlns:a16="http://schemas.microsoft.com/office/drawing/2014/main" val="3204691518"/>
                    </a:ext>
                  </a:extLst>
                </a:gridCol>
                <a:gridCol w="626440">
                  <a:extLst>
                    <a:ext uri="{9D8B030D-6E8A-4147-A177-3AD203B41FA5}">
                      <a16:colId xmlns:a16="http://schemas.microsoft.com/office/drawing/2014/main" val="1096726967"/>
                    </a:ext>
                  </a:extLst>
                </a:gridCol>
                <a:gridCol w="626440">
                  <a:extLst>
                    <a:ext uri="{9D8B030D-6E8A-4147-A177-3AD203B41FA5}">
                      <a16:colId xmlns:a16="http://schemas.microsoft.com/office/drawing/2014/main" val="823533927"/>
                    </a:ext>
                  </a:extLst>
                </a:gridCol>
              </a:tblGrid>
              <a:tr h="216000">
                <a:tc>
                  <a:txBody>
                    <a:bodyPr/>
                    <a:lstStyle/>
                    <a:p>
                      <a:pPr algn="ct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相談実績</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ct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ct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ct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extLst>
                  <a:ext uri="{0D108BD9-81ED-4DB2-BD59-A6C34878D82A}">
                    <a16:rowId xmlns:a16="http://schemas.microsoft.com/office/drawing/2014/main" val="294308215"/>
                  </a:ext>
                </a:extLst>
              </a:tr>
              <a:tr h="216000">
                <a:tc>
                  <a:txBody>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人権相談総実件数</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692</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629</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650</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extLst>
                  <a:ext uri="{0D108BD9-81ED-4DB2-BD59-A6C34878D82A}">
                    <a16:rowId xmlns:a16="http://schemas.microsoft.com/office/drawing/2014/main" val="1307346933"/>
                  </a:ext>
                </a:extLst>
              </a:tr>
              <a:tr h="216000">
                <a:tc>
                  <a:txBody>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　うちインターネットに関する相談件数</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26</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35</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extLst>
                  <a:ext uri="{0D108BD9-81ED-4DB2-BD59-A6C34878D82A}">
                    <a16:rowId xmlns:a16="http://schemas.microsoft.com/office/drawing/2014/main" val="419553075"/>
                  </a:ext>
                </a:extLst>
              </a:tr>
              <a:tr h="216000">
                <a:tc>
                  <a:txBody>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全体に占める割合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3.7%</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3.3%</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tc>
                  <a:txBody>
                    <a:bodyP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5.3%</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48380" marR="48380" marT="47172" marB="47172"/>
                </a:tc>
                <a:extLst>
                  <a:ext uri="{0D108BD9-81ED-4DB2-BD59-A6C34878D82A}">
                    <a16:rowId xmlns:a16="http://schemas.microsoft.com/office/drawing/2014/main" val="58484898"/>
                  </a:ext>
                </a:extLst>
              </a:tr>
            </a:tbl>
          </a:graphicData>
        </a:graphic>
      </p:graphicFrame>
      <p:sp>
        <p:nvSpPr>
          <p:cNvPr id="27" name="テキスト ボックス 26"/>
          <p:cNvSpPr txBox="1"/>
          <p:nvPr/>
        </p:nvSpPr>
        <p:spPr>
          <a:xfrm>
            <a:off x="248071" y="5375034"/>
            <a:ext cx="5914387" cy="1323975"/>
          </a:xfrm>
          <a:prstGeom prst="rect">
            <a:avLst/>
          </a:prstGeom>
          <a:noFill/>
          <a:ln>
            <a:solidFill>
              <a:schemeClr val="tx1"/>
            </a:solidFill>
            <a:prstDash val="sysDash"/>
          </a:ln>
        </p:spPr>
        <p:txBody>
          <a:bodyPr wrap="square" rtlCol="0">
            <a:no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（参考）府民向け人権相談及び大阪府人権局が対応した相談件数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単位</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件）</a:t>
            </a:r>
          </a:p>
        </p:txBody>
      </p:sp>
      <p:sp>
        <p:nvSpPr>
          <p:cNvPr id="14" name="テキスト ボックス 13"/>
          <p:cNvSpPr txBox="1"/>
          <p:nvPr/>
        </p:nvSpPr>
        <p:spPr>
          <a:xfrm>
            <a:off x="4338711" y="5813713"/>
            <a:ext cx="1742456" cy="784830"/>
          </a:xfrm>
          <a:prstGeom prst="rect">
            <a:avLst/>
          </a:prstGeom>
          <a:noFill/>
        </p:spPr>
        <p:txBody>
          <a:bodyPr wrap="square" rtlCol="0">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年度から平成</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年度</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err="1" smtClean="0">
                <a:latin typeface="Meiryo UI" panose="020B0604030504040204" pitchFamily="50" charset="-128"/>
                <a:ea typeface="Meiryo UI" panose="020B0604030504040204" pitchFamily="50" charset="-128"/>
                <a:cs typeface="Meiryo UI" panose="020B0604030504040204" pitchFamily="50" charset="-128"/>
              </a:rPr>
              <a:t>までの</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相談件数を課題別に見る</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と、</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「障がい者」、「職業や雇用」、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医療」、「女性」、「子ども」</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に関</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する</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相談が比較的多くみられる</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p>
        </p:txBody>
      </p:sp>
      <p:sp>
        <p:nvSpPr>
          <p:cNvPr id="2" name="正方形/長方形 1"/>
          <p:cNvSpPr/>
          <p:nvPr/>
        </p:nvSpPr>
        <p:spPr>
          <a:xfrm>
            <a:off x="11520000" y="0"/>
            <a:ext cx="1254490" cy="340005"/>
          </a:xfrm>
          <a:prstGeom prst="rect">
            <a:avLst/>
          </a:prstGeom>
          <a:ln w="19050">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t>参考資料１</a:t>
            </a:r>
            <a:endParaRPr kumimoji="1" lang="ja-JP" altLang="en-US" sz="1600" dirty="0"/>
          </a:p>
        </p:txBody>
      </p:sp>
    </p:spTree>
    <p:extLst>
      <p:ext uri="{BB962C8B-B14F-4D97-AF65-F5344CB8AC3E}">
        <p14:creationId xmlns:p14="http://schemas.microsoft.com/office/powerpoint/2010/main" val="21075594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TotalTime>
  <Words>178</Words>
  <Application>Microsoft Office PowerPoint</Application>
  <PresentationFormat>A3 297x420 mm</PresentationFormat>
  <Paragraphs>101</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新細明體</vt:lpstr>
      <vt:lpstr>游ゴシック</vt:lpstr>
      <vt:lpstr>游ゴシック Light</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2019-10-25T08:28:18Z</cp:lastPrinted>
  <dcterms:created xsi:type="dcterms:W3CDTF">2019-10-21T09:24:00Z</dcterms:created>
  <dcterms:modified xsi:type="dcterms:W3CDTF">2019-11-19T07:55:35Z</dcterms:modified>
</cp:coreProperties>
</file>