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8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6BED87E-D1F3-49F4-98D6-CD28DEB0B5AA}" type="datetimeFigureOut">
              <a:rPr kumimoji="1" lang="ja-JP" altLang="en-US" smtClean="0"/>
              <a:t>2014/10/23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692E5AB-B5C9-4CEF-A084-6FA9DA1706A0}" type="slidenum">
              <a:rPr kumimoji="1" lang="ja-JP" altLang="en-US" smtClean="0"/>
              <a:t>‹#›</a:t>
            </a:fld>
            <a:endParaRPr kumimoji="1" lang="ja-JP" altLang="en-US"/>
          </a:p>
        </p:txBody>
      </p:sp>
    </p:spTree>
    <p:extLst>
      <p:ext uri="{BB962C8B-B14F-4D97-AF65-F5344CB8AC3E}">
        <p14:creationId xmlns:p14="http://schemas.microsoft.com/office/powerpoint/2010/main" val="583723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6BED87E-D1F3-49F4-98D6-CD28DEB0B5AA}" type="datetimeFigureOut">
              <a:rPr kumimoji="1" lang="ja-JP" altLang="en-US" smtClean="0"/>
              <a:t>2014/10/23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692E5AB-B5C9-4CEF-A084-6FA9DA1706A0}" type="slidenum">
              <a:rPr kumimoji="1" lang="ja-JP" altLang="en-US" smtClean="0"/>
              <a:t>‹#›</a:t>
            </a:fld>
            <a:endParaRPr kumimoji="1" lang="ja-JP" altLang="en-US"/>
          </a:p>
        </p:txBody>
      </p:sp>
    </p:spTree>
    <p:extLst>
      <p:ext uri="{BB962C8B-B14F-4D97-AF65-F5344CB8AC3E}">
        <p14:creationId xmlns:p14="http://schemas.microsoft.com/office/powerpoint/2010/main" val="1853064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6BED87E-D1F3-49F4-98D6-CD28DEB0B5AA}" type="datetimeFigureOut">
              <a:rPr kumimoji="1" lang="ja-JP" altLang="en-US" smtClean="0"/>
              <a:t>2014/10/23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692E5AB-B5C9-4CEF-A084-6FA9DA1706A0}" type="slidenum">
              <a:rPr kumimoji="1" lang="ja-JP" altLang="en-US" smtClean="0"/>
              <a:t>‹#›</a:t>
            </a:fld>
            <a:endParaRPr kumimoji="1" lang="ja-JP" altLang="en-US"/>
          </a:p>
        </p:txBody>
      </p:sp>
    </p:spTree>
    <p:extLst>
      <p:ext uri="{BB962C8B-B14F-4D97-AF65-F5344CB8AC3E}">
        <p14:creationId xmlns:p14="http://schemas.microsoft.com/office/powerpoint/2010/main" val="1178707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6BED87E-D1F3-49F4-98D6-CD28DEB0B5AA}" type="datetimeFigureOut">
              <a:rPr kumimoji="1" lang="ja-JP" altLang="en-US" smtClean="0"/>
              <a:t>2014/10/23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692E5AB-B5C9-4CEF-A084-6FA9DA1706A0}" type="slidenum">
              <a:rPr kumimoji="1" lang="ja-JP" altLang="en-US" smtClean="0"/>
              <a:t>‹#›</a:t>
            </a:fld>
            <a:endParaRPr kumimoji="1" lang="ja-JP" altLang="en-US"/>
          </a:p>
        </p:txBody>
      </p:sp>
    </p:spTree>
    <p:extLst>
      <p:ext uri="{BB962C8B-B14F-4D97-AF65-F5344CB8AC3E}">
        <p14:creationId xmlns:p14="http://schemas.microsoft.com/office/powerpoint/2010/main" val="42299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6BED87E-D1F3-49F4-98D6-CD28DEB0B5AA}" type="datetimeFigureOut">
              <a:rPr kumimoji="1" lang="ja-JP" altLang="en-US" smtClean="0"/>
              <a:t>2014/10/23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692E5AB-B5C9-4CEF-A084-6FA9DA1706A0}" type="slidenum">
              <a:rPr kumimoji="1" lang="ja-JP" altLang="en-US" smtClean="0"/>
              <a:t>‹#›</a:t>
            </a:fld>
            <a:endParaRPr kumimoji="1" lang="ja-JP" altLang="en-US"/>
          </a:p>
        </p:txBody>
      </p:sp>
    </p:spTree>
    <p:extLst>
      <p:ext uri="{BB962C8B-B14F-4D97-AF65-F5344CB8AC3E}">
        <p14:creationId xmlns:p14="http://schemas.microsoft.com/office/powerpoint/2010/main" val="3390832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6BED87E-D1F3-49F4-98D6-CD28DEB0B5AA}" type="datetimeFigureOut">
              <a:rPr kumimoji="1" lang="ja-JP" altLang="en-US" smtClean="0"/>
              <a:t>2014/10/23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692E5AB-B5C9-4CEF-A084-6FA9DA1706A0}" type="slidenum">
              <a:rPr kumimoji="1" lang="ja-JP" altLang="en-US" smtClean="0"/>
              <a:t>‹#›</a:t>
            </a:fld>
            <a:endParaRPr kumimoji="1" lang="ja-JP" altLang="en-US"/>
          </a:p>
        </p:txBody>
      </p:sp>
    </p:spTree>
    <p:extLst>
      <p:ext uri="{BB962C8B-B14F-4D97-AF65-F5344CB8AC3E}">
        <p14:creationId xmlns:p14="http://schemas.microsoft.com/office/powerpoint/2010/main" val="88733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6BED87E-D1F3-49F4-98D6-CD28DEB0B5AA}" type="datetimeFigureOut">
              <a:rPr kumimoji="1" lang="ja-JP" altLang="en-US" smtClean="0"/>
              <a:t>2014/10/23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692E5AB-B5C9-4CEF-A084-6FA9DA1706A0}" type="slidenum">
              <a:rPr kumimoji="1" lang="ja-JP" altLang="en-US" smtClean="0"/>
              <a:t>‹#›</a:t>
            </a:fld>
            <a:endParaRPr kumimoji="1" lang="ja-JP" altLang="en-US"/>
          </a:p>
        </p:txBody>
      </p:sp>
    </p:spTree>
    <p:extLst>
      <p:ext uri="{BB962C8B-B14F-4D97-AF65-F5344CB8AC3E}">
        <p14:creationId xmlns:p14="http://schemas.microsoft.com/office/powerpoint/2010/main" val="1010106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6BED87E-D1F3-49F4-98D6-CD28DEB0B5AA}" type="datetimeFigureOut">
              <a:rPr kumimoji="1" lang="ja-JP" altLang="en-US" smtClean="0"/>
              <a:t>2014/10/23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692E5AB-B5C9-4CEF-A084-6FA9DA1706A0}" type="slidenum">
              <a:rPr kumimoji="1" lang="ja-JP" altLang="en-US" smtClean="0"/>
              <a:t>‹#›</a:t>
            </a:fld>
            <a:endParaRPr kumimoji="1" lang="ja-JP" altLang="en-US"/>
          </a:p>
        </p:txBody>
      </p:sp>
    </p:spTree>
    <p:extLst>
      <p:ext uri="{BB962C8B-B14F-4D97-AF65-F5344CB8AC3E}">
        <p14:creationId xmlns:p14="http://schemas.microsoft.com/office/powerpoint/2010/main" val="2094511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6BED87E-D1F3-49F4-98D6-CD28DEB0B5AA}" type="datetimeFigureOut">
              <a:rPr kumimoji="1" lang="ja-JP" altLang="en-US" smtClean="0"/>
              <a:t>2014/10/23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692E5AB-B5C9-4CEF-A084-6FA9DA1706A0}" type="slidenum">
              <a:rPr kumimoji="1" lang="ja-JP" altLang="en-US" smtClean="0"/>
              <a:t>‹#›</a:t>
            </a:fld>
            <a:endParaRPr kumimoji="1" lang="ja-JP" altLang="en-US"/>
          </a:p>
        </p:txBody>
      </p:sp>
    </p:spTree>
    <p:extLst>
      <p:ext uri="{BB962C8B-B14F-4D97-AF65-F5344CB8AC3E}">
        <p14:creationId xmlns:p14="http://schemas.microsoft.com/office/powerpoint/2010/main" val="513225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6BED87E-D1F3-49F4-98D6-CD28DEB0B5AA}" type="datetimeFigureOut">
              <a:rPr kumimoji="1" lang="ja-JP" altLang="en-US" smtClean="0"/>
              <a:t>2014/10/23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692E5AB-B5C9-4CEF-A084-6FA9DA1706A0}" type="slidenum">
              <a:rPr kumimoji="1" lang="ja-JP" altLang="en-US" smtClean="0"/>
              <a:t>‹#›</a:t>
            </a:fld>
            <a:endParaRPr kumimoji="1" lang="ja-JP" altLang="en-US"/>
          </a:p>
        </p:txBody>
      </p:sp>
    </p:spTree>
    <p:extLst>
      <p:ext uri="{BB962C8B-B14F-4D97-AF65-F5344CB8AC3E}">
        <p14:creationId xmlns:p14="http://schemas.microsoft.com/office/powerpoint/2010/main" val="3186087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6BED87E-D1F3-49F4-98D6-CD28DEB0B5AA}" type="datetimeFigureOut">
              <a:rPr kumimoji="1" lang="ja-JP" altLang="en-US" smtClean="0"/>
              <a:t>2014/10/23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692E5AB-B5C9-4CEF-A084-6FA9DA1706A0}" type="slidenum">
              <a:rPr kumimoji="1" lang="ja-JP" altLang="en-US" smtClean="0"/>
              <a:t>‹#›</a:t>
            </a:fld>
            <a:endParaRPr kumimoji="1" lang="ja-JP" altLang="en-US"/>
          </a:p>
        </p:txBody>
      </p:sp>
    </p:spTree>
    <p:extLst>
      <p:ext uri="{BB962C8B-B14F-4D97-AF65-F5344CB8AC3E}">
        <p14:creationId xmlns:p14="http://schemas.microsoft.com/office/powerpoint/2010/main" val="1750185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BED87E-D1F3-49F4-98D6-CD28DEB0B5AA}" type="datetimeFigureOut">
              <a:rPr kumimoji="1" lang="ja-JP" altLang="en-US" smtClean="0"/>
              <a:t>2014/10/23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2E5AB-B5C9-4CEF-A084-6FA9DA1706A0}" type="slidenum">
              <a:rPr kumimoji="1" lang="ja-JP" altLang="en-US" smtClean="0"/>
              <a:t>‹#›</a:t>
            </a:fld>
            <a:endParaRPr kumimoji="1" lang="ja-JP" altLang="en-US"/>
          </a:p>
        </p:txBody>
      </p:sp>
    </p:spTree>
    <p:extLst>
      <p:ext uri="{BB962C8B-B14F-4D97-AF65-F5344CB8AC3E}">
        <p14:creationId xmlns:p14="http://schemas.microsoft.com/office/powerpoint/2010/main" val="1177808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945337437"/>
              </p:ext>
            </p:extLst>
          </p:nvPr>
        </p:nvGraphicFramePr>
        <p:xfrm>
          <a:off x="35497" y="351264"/>
          <a:ext cx="8928992" cy="5958056"/>
        </p:xfrm>
        <a:graphic>
          <a:graphicData uri="http://schemas.openxmlformats.org/drawingml/2006/table">
            <a:tbl>
              <a:tblPr firstRow="1" bandRow="1">
                <a:tableStyleId>{5940675A-B579-460E-94D1-54222C63F5DA}</a:tableStyleId>
              </a:tblPr>
              <a:tblGrid>
                <a:gridCol w="309667"/>
                <a:gridCol w="2271581"/>
                <a:gridCol w="2271581"/>
                <a:gridCol w="2003538"/>
                <a:gridCol w="2072625"/>
              </a:tblGrid>
              <a:tr h="577673">
                <a:tc>
                  <a:txBody>
                    <a:bodyPr/>
                    <a:lstStyle/>
                    <a:p>
                      <a:endParaRPr kumimoji="1" lang="ja-JP" altLang="en-US" sz="1050" dirty="0"/>
                    </a:p>
                  </a:txBody>
                  <a:tcPr>
                    <a:solidFill>
                      <a:schemeClr val="accent1">
                        <a:lumMod val="20000"/>
                        <a:lumOff val="80000"/>
                      </a:schemeClr>
                    </a:solidFill>
                  </a:tcPr>
                </a:tc>
                <a:tc>
                  <a:txBody>
                    <a:bodyPr/>
                    <a:lstStyle/>
                    <a:p>
                      <a:pPr algn="ctr"/>
                      <a:r>
                        <a:rPr kumimoji="1" lang="ja-JP" altLang="en-US" sz="900" dirty="0" err="1" smtClean="0"/>
                        <a:t>障がい</a:t>
                      </a:r>
                      <a:r>
                        <a:rPr kumimoji="1" lang="ja-JP" altLang="en-US" sz="900" dirty="0" smtClean="0"/>
                        <a:t>者</a:t>
                      </a:r>
                      <a:endParaRPr kumimoji="1" lang="ja-JP" altLang="en-US" sz="900" dirty="0"/>
                    </a:p>
                  </a:txBody>
                  <a:tcPr anchor="ctr">
                    <a:solidFill>
                      <a:schemeClr val="accent1">
                        <a:lumMod val="20000"/>
                        <a:lumOff val="80000"/>
                      </a:schemeClr>
                    </a:solidFill>
                  </a:tcPr>
                </a:tc>
                <a:tc>
                  <a:txBody>
                    <a:bodyPr/>
                    <a:lstStyle/>
                    <a:p>
                      <a:pPr algn="ctr"/>
                      <a:r>
                        <a:rPr kumimoji="1" lang="ja-JP" altLang="en-US" sz="900" dirty="0" smtClean="0"/>
                        <a:t>外国人</a:t>
                      </a:r>
                      <a:endParaRPr kumimoji="1" lang="ja-JP" altLang="en-US" sz="900" dirty="0"/>
                    </a:p>
                  </a:txBody>
                  <a:tcPr anchor="ctr">
                    <a:solidFill>
                      <a:schemeClr val="accent1">
                        <a:lumMod val="20000"/>
                        <a:lumOff val="80000"/>
                      </a:schemeClr>
                    </a:solidFill>
                  </a:tcPr>
                </a:tc>
                <a:tc>
                  <a:txBody>
                    <a:bodyPr/>
                    <a:lstStyle/>
                    <a:p>
                      <a:pPr algn="ctr"/>
                      <a:r>
                        <a:rPr kumimoji="1" lang="ja-JP" altLang="en-US" sz="900" dirty="0" smtClean="0"/>
                        <a:t>セクシャルマイノリティ</a:t>
                      </a:r>
                      <a:r>
                        <a:rPr kumimoji="1" lang="en-US" altLang="ja-JP" sz="900" dirty="0" smtClean="0"/>
                        <a:t/>
                      </a:r>
                      <a:br>
                        <a:rPr kumimoji="1" lang="en-US" altLang="ja-JP" sz="900" dirty="0" smtClean="0"/>
                      </a:br>
                      <a:r>
                        <a:rPr kumimoji="1" lang="ja-JP" altLang="en-US" sz="900" dirty="0" smtClean="0"/>
                        <a:t>（性的少数者）</a:t>
                      </a:r>
                      <a:endParaRPr kumimoji="1" lang="ja-JP" altLang="en-US" sz="900" dirty="0"/>
                    </a:p>
                  </a:txBody>
                  <a:tcPr anchor="ctr">
                    <a:solidFill>
                      <a:schemeClr val="accent1">
                        <a:lumMod val="20000"/>
                        <a:lumOff val="80000"/>
                      </a:schemeClr>
                    </a:solidFill>
                  </a:tcPr>
                </a:tc>
                <a:tc>
                  <a:txBody>
                    <a:bodyPr/>
                    <a:lstStyle/>
                    <a:p>
                      <a:pPr algn="ctr"/>
                      <a:r>
                        <a:rPr kumimoji="1" lang="ja-JP" altLang="en-US" sz="900" dirty="0" smtClean="0"/>
                        <a:t>他の人権課題</a:t>
                      </a:r>
                      <a:endParaRPr kumimoji="1" lang="en-US" altLang="ja-JP" sz="900" dirty="0" smtClean="0"/>
                    </a:p>
                    <a:p>
                      <a:pPr algn="ctr"/>
                      <a:r>
                        <a:rPr kumimoji="1" lang="ja-JP" altLang="en-US" sz="900" dirty="0" smtClean="0"/>
                        <a:t>（女性、高齢者、同和問題、疾病　等）</a:t>
                      </a:r>
                      <a:endParaRPr kumimoji="1" lang="en-US" altLang="ja-JP" sz="900" dirty="0" smtClean="0"/>
                    </a:p>
                  </a:txBody>
                  <a:tcPr anchor="ctr">
                    <a:solidFill>
                      <a:schemeClr val="accent1">
                        <a:lumMod val="20000"/>
                        <a:lumOff val="80000"/>
                      </a:schemeClr>
                    </a:solidFill>
                  </a:tcPr>
                </a:tc>
              </a:tr>
              <a:tr h="5380383">
                <a:tc>
                  <a:txBody>
                    <a:bodyPr/>
                    <a:lstStyle/>
                    <a:p>
                      <a:pPr algn="ctr"/>
                      <a:r>
                        <a:rPr kumimoji="1" lang="ja-JP" altLang="en-US" sz="900" dirty="0" smtClean="0"/>
                        <a:t>事　</a:t>
                      </a:r>
                      <a:r>
                        <a:rPr kumimoji="1" lang="ja-JP" altLang="en-US" sz="900" baseline="0" dirty="0" smtClean="0"/>
                        <a:t> </a:t>
                      </a:r>
                      <a:r>
                        <a:rPr kumimoji="1" lang="ja-JP" altLang="en-US" sz="900" dirty="0" smtClean="0"/>
                        <a:t>例</a:t>
                      </a:r>
                      <a:endParaRPr kumimoji="1" lang="ja-JP" altLang="en-US" sz="900" dirty="0"/>
                    </a:p>
                  </a:txBody>
                  <a:tcPr vert="eaVert" anchor="ctr">
                    <a:solidFill>
                      <a:schemeClr val="accent1">
                        <a:lumMod val="20000"/>
                        <a:lumOff val="80000"/>
                      </a:schemeClr>
                    </a:solidFill>
                  </a:tcPr>
                </a:tc>
                <a:tc>
                  <a:txBody>
                    <a:bodyPr/>
                    <a:lstStyle/>
                    <a:p>
                      <a:pPr marL="146050" indent="-146050" algn="l" defTabSz="914400" rtl="0" eaLnBrk="1" latinLnBrk="0" hangingPunct="1"/>
                      <a:r>
                        <a:rPr kumimoji="1" lang="ja-JP" altLang="en-US" sz="850" b="1" u="sng" kern="1200" dirty="0" smtClean="0">
                          <a:solidFill>
                            <a:schemeClr val="tx1"/>
                          </a:solidFill>
                          <a:latin typeface="+mn-ea"/>
                          <a:ea typeface="+mn-ea"/>
                          <a:cs typeface="+mn-cs"/>
                        </a:rPr>
                        <a:t>◆商品・サービス</a:t>
                      </a:r>
                    </a:p>
                    <a:p>
                      <a:pPr marL="146050" indent="-146050" algn="l" defTabSz="914400" rtl="0" eaLnBrk="1" latinLnBrk="0" hangingPunct="1"/>
                      <a:r>
                        <a:rPr kumimoji="1" lang="ja-JP" altLang="en-US" sz="850" kern="1200" dirty="0" smtClean="0">
                          <a:solidFill>
                            <a:schemeClr val="tx1"/>
                          </a:solidFill>
                          <a:latin typeface="+mn-ea"/>
                          <a:ea typeface="+mn-ea"/>
                          <a:cs typeface="+mn-cs"/>
                        </a:rPr>
                        <a:t>　・旅行中、観光船にグループの人たちは乗れるのに、「あなた（</a:t>
                      </a:r>
                      <a:r>
                        <a:rPr kumimoji="1" lang="ja-JP" altLang="en-US" sz="850" kern="1200" dirty="0" err="1" smtClean="0">
                          <a:solidFill>
                            <a:schemeClr val="tx1"/>
                          </a:solidFill>
                          <a:latin typeface="+mn-ea"/>
                          <a:ea typeface="+mn-ea"/>
                          <a:cs typeface="+mn-cs"/>
                        </a:rPr>
                        <a:t>視覚障がい</a:t>
                      </a:r>
                      <a:r>
                        <a:rPr kumimoji="1" lang="ja-JP" altLang="en-US" sz="850" kern="1200" dirty="0" smtClean="0">
                          <a:solidFill>
                            <a:schemeClr val="tx1"/>
                          </a:solidFill>
                          <a:latin typeface="+mn-ea"/>
                          <a:ea typeface="+mn-ea"/>
                          <a:cs typeface="+mn-cs"/>
                        </a:rPr>
                        <a:t>者）は危ないので乗らないで」と言われ、乗船を断られる。</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・盲導犬に理解がなく、飲食店で入店を拒否される。</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endParaRPr kumimoji="1" lang="ja-JP" altLang="en-US" sz="850" kern="1200" dirty="0" smtClean="0">
                        <a:solidFill>
                          <a:schemeClr val="tx1"/>
                        </a:solidFill>
                        <a:latin typeface="+mn-ea"/>
                        <a:ea typeface="+mn-ea"/>
                        <a:cs typeface="+mn-cs"/>
                      </a:endParaRPr>
                    </a:p>
                    <a:p>
                      <a:pPr marL="146050" indent="-146050" algn="l" defTabSz="914400" rtl="0" eaLnBrk="1" latinLnBrk="0" hangingPunct="1"/>
                      <a:r>
                        <a:rPr kumimoji="1" lang="ja-JP" altLang="en-US" sz="850" b="1" u="sng" kern="1200" dirty="0" smtClean="0">
                          <a:solidFill>
                            <a:schemeClr val="tx1"/>
                          </a:solidFill>
                          <a:latin typeface="+mn-ea"/>
                          <a:ea typeface="+mn-ea"/>
                          <a:cs typeface="+mn-cs"/>
                        </a:rPr>
                        <a:t>◆福祉サービス</a:t>
                      </a:r>
                      <a:endParaRPr kumimoji="1" lang="en-US" altLang="ja-JP" sz="850" b="1" u="sng"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a:t>
                      </a:r>
                      <a:r>
                        <a:rPr kumimoji="1" lang="ja-JP" altLang="en-US" sz="850" kern="1200" dirty="0" err="1" smtClean="0">
                          <a:solidFill>
                            <a:schemeClr val="tx1"/>
                          </a:solidFill>
                          <a:latin typeface="+mn-ea"/>
                          <a:ea typeface="+mn-ea"/>
                          <a:cs typeface="+mn-cs"/>
                        </a:rPr>
                        <a:t>ろうの</a:t>
                      </a:r>
                      <a:r>
                        <a:rPr kumimoji="1" lang="ja-JP" altLang="en-US" sz="850" kern="1200" dirty="0" smtClean="0">
                          <a:solidFill>
                            <a:schemeClr val="tx1"/>
                          </a:solidFill>
                          <a:latin typeface="+mn-ea"/>
                          <a:ea typeface="+mn-ea"/>
                          <a:cs typeface="+mn-cs"/>
                        </a:rPr>
                        <a:t>子どもを保育園に入れたいと申請すると、「責任を持てないから無理だ」と言われ、拒否される。</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endParaRPr kumimoji="1" lang="en-US" altLang="ja-JP" sz="850" kern="1200" dirty="0" smtClean="0">
                        <a:solidFill>
                          <a:schemeClr val="tx1"/>
                        </a:solidFill>
                        <a:latin typeface="+mn-ea"/>
                        <a:ea typeface="+mn-ea"/>
                        <a:cs typeface="+mn-cs"/>
                      </a:endParaRPr>
                    </a:p>
                    <a:p>
                      <a:pPr marL="146050" indent="-146050" algn="l" defTabSz="914400" rtl="0" eaLnBrk="1" latinLnBrk="0" hangingPunct="1"/>
                      <a:r>
                        <a:rPr kumimoji="1" lang="ja-JP" altLang="en-US" sz="850" b="1" u="sng" kern="1200" dirty="0" smtClean="0">
                          <a:solidFill>
                            <a:schemeClr val="tx1"/>
                          </a:solidFill>
                          <a:latin typeface="+mn-ea"/>
                          <a:ea typeface="+mn-ea"/>
                          <a:cs typeface="+mn-cs"/>
                        </a:rPr>
                        <a:t>◆公共交通機関・公共的施設等</a:t>
                      </a:r>
                      <a:endParaRPr kumimoji="1" lang="en-US" altLang="ja-JP" sz="850" b="1" u="sng"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・タクシー乗り場で順番を待っていたところ、順番が来てタクシーのドアが開いて乗ろうとしたら、車椅子だからと乗車拒否される。</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endParaRPr kumimoji="1" lang="en-US" altLang="ja-JP" sz="850" b="1" u="sng" kern="1200" dirty="0" smtClean="0">
                        <a:solidFill>
                          <a:schemeClr val="tx1"/>
                        </a:solidFill>
                        <a:latin typeface="+mn-ea"/>
                        <a:ea typeface="+mn-ea"/>
                        <a:cs typeface="+mn-cs"/>
                      </a:endParaRPr>
                    </a:p>
                    <a:p>
                      <a:pPr marL="146050" indent="-146050" algn="l" defTabSz="914400" rtl="0" eaLnBrk="1" latinLnBrk="0" hangingPunct="1"/>
                      <a:r>
                        <a:rPr kumimoji="1" lang="ja-JP" altLang="en-US" sz="850" b="1" u="sng" kern="1200" dirty="0" smtClean="0">
                          <a:solidFill>
                            <a:schemeClr val="tx1"/>
                          </a:solidFill>
                          <a:latin typeface="+mn-ea"/>
                          <a:ea typeface="+mn-ea"/>
                          <a:cs typeface="+mn-cs"/>
                        </a:rPr>
                        <a:t>◆住宅</a:t>
                      </a:r>
                    </a:p>
                    <a:p>
                      <a:pPr marL="146050" indent="-146050" algn="l" defTabSz="914400" rtl="0" eaLnBrk="1" latinLnBrk="0" hangingPunct="1"/>
                      <a:r>
                        <a:rPr kumimoji="1" lang="ja-JP" altLang="en-US" sz="850" kern="1200" dirty="0" smtClean="0">
                          <a:solidFill>
                            <a:schemeClr val="tx1"/>
                          </a:solidFill>
                          <a:latin typeface="+mn-ea"/>
                          <a:ea typeface="+mn-ea"/>
                          <a:cs typeface="+mn-cs"/>
                        </a:rPr>
                        <a:t>　入居のための審査で精神疾患を理由に入居を拒否されたり、精神疾患を理由に保証人の数を増やされたりする。</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endParaRPr kumimoji="1" lang="en-US" altLang="ja-JP" sz="850" kern="1200" dirty="0" smtClean="0">
                        <a:solidFill>
                          <a:schemeClr val="tx1"/>
                        </a:solidFill>
                        <a:latin typeface="+mn-ea"/>
                        <a:ea typeface="+mn-ea"/>
                        <a:cs typeface="+mn-cs"/>
                      </a:endParaRPr>
                    </a:p>
                    <a:p>
                      <a:pPr marL="146050" indent="-146050" algn="l" defTabSz="914400" rtl="0" eaLnBrk="1" latinLnBrk="0" hangingPunct="1"/>
                      <a:r>
                        <a:rPr kumimoji="1" lang="ja-JP" altLang="en-US" sz="850" b="1" u="sng" kern="1200" dirty="0" smtClean="0">
                          <a:solidFill>
                            <a:schemeClr val="tx1"/>
                          </a:solidFill>
                          <a:latin typeface="+mn-ea"/>
                          <a:ea typeface="+mn-ea"/>
                          <a:cs typeface="+mn-cs"/>
                        </a:rPr>
                        <a:t>◆情報・コミュニケーション</a:t>
                      </a:r>
                      <a:endParaRPr kumimoji="1" lang="en-US" altLang="ja-JP" sz="850" b="1" u="sng"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a:t>
                      </a:r>
                      <a:r>
                        <a:rPr kumimoji="1" lang="ja-JP" altLang="en-US" sz="850" kern="1200" dirty="0" err="1" smtClean="0">
                          <a:solidFill>
                            <a:schemeClr val="tx1"/>
                          </a:solidFill>
                          <a:latin typeface="+mn-ea"/>
                          <a:ea typeface="+mn-ea"/>
                          <a:cs typeface="+mn-cs"/>
                        </a:rPr>
                        <a:t>視覚障がい</a:t>
                      </a:r>
                      <a:r>
                        <a:rPr kumimoji="1" lang="ja-JP" altLang="en-US" sz="850" kern="1200" dirty="0" smtClean="0">
                          <a:solidFill>
                            <a:schemeClr val="tx1"/>
                          </a:solidFill>
                          <a:latin typeface="+mn-ea"/>
                          <a:ea typeface="+mn-ea"/>
                          <a:cs typeface="+mn-cs"/>
                        </a:rPr>
                        <a:t>者に対し、説明会等でヘルパーの同席を認めない。</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endParaRPr kumimoji="1" lang="en-US" altLang="ja-JP" sz="850" kern="1200" dirty="0" smtClean="0">
                        <a:solidFill>
                          <a:schemeClr val="tx1"/>
                        </a:solidFill>
                        <a:latin typeface="+mn-ea"/>
                        <a:ea typeface="+mn-ea"/>
                        <a:cs typeface="+mn-cs"/>
                      </a:endParaRPr>
                    </a:p>
                    <a:p>
                      <a:pPr marL="146050" indent="-146050" algn="l" defTabSz="914400" rtl="0" eaLnBrk="1" latinLnBrk="0" hangingPunct="1"/>
                      <a:r>
                        <a:rPr kumimoji="1" lang="ja-JP" altLang="en-US" sz="850" b="1" u="sng" kern="1200" dirty="0" smtClean="0">
                          <a:solidFill>
                            <a:schemeClr val="tx1"/>
                          </a:solidFill>
                          <a:latin typeface="+mn-ea"/>
                          <a:ea typeface="+mn-ea"/>
                          <a:cs typeface="+mn-cs"/>
                        </a:rPr>
                        <a:t>◆教育</a:t>
                      </a:r>
                      <a:endParaRPr kumimoji="1" lang="en-US" altLang="ja-JP" sz="850" b="1" u="sng"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医療的ケアの必要な子どもが、入学・入園を拒否される。</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授業のうち、体育や実習科目への参加を拒否される。</a:t>
                      </a:r>
                    </a:p>
                    <a:p>
                      <a:pPr marL="146050" indent="-146050" algn="l" defTabSz="914400" rtl="0" eaLnBrk="1" latinLnBrk="0" hangingPunct="1"/>
                      <a:endParaRPr kumimoji="1" lang="en-US" altLang="ja-JP" sz="850" kern="1200" dirty="0" smtClean="0">
                        <a:solidFill>
                          <a:schemeClr val="tx1"/>
                        </a:solidFill>
                        <a:latin typeface="+mn-ea"/>
                        <a:ea typeface="+mn-ea"/>
                        <a:cs typeface="+mn-cs"/>
                      </a:endParaRPr>
                    </a:p>
                    <a:p>
                      <a:pPr marL="146050" indent="-146050" algn="l" defTabSz="914400" rtl="0" eaLnBrk="1" latinLnBrk="0" hangingPunct="1"/>
                      <a:r>
                        <a:rPr kumimoji="1" lang="ja-JP" altLang="en-US" sz="850" b="1" u="sng" kern="1200" dirty="0" smtClean="0">
                          <a:solidFill>
                            <a:schemeClr val="tx1"/>
                          </a:solidFill>
                          <a:latin typeface="+mn-ea"/>
                          <a:ea typeface="+mn-ea"/>
                          <a:cs typeface="+mn-cs"/>
                        </a:rPr>
                        <a:t>◆医療</a:t>
                      </a:r>
                      <a:endParaRPr kumimoji="1" lang="en-US" altLang="ja-JP" sz="850" b="1" u="sng"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ベッドの上に一人で乗ることができないため、診察を断られる。</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・車いすで病院に行くと、障がいがあることや土足禁止を理由に診療を拒否される。</a:t>
                      </a:r>
                      <a:endParaRPr kumimoji="1" lang="en-US" altLang="ja-JP" sz="850" kern="1200" dirty="0" smtClean="0">
                        <a:solidFill>
                          <a:schemeClr val="tx1"/>
                        </a:solidFill>
                        <a:latin typeface="+mn-ea"/>
                        <a:ea typeface="+mn-ea"/>
                        <a:cs typeface="+mn-cs"/>
                      </a:endParaRPr>
                    </a:p>
                  </a:txBody>
                  <a:tcPr/>
                </a:tc>
                <a:tc>
                  <a:txBody>
                    <a:bodyPr/>
                    <a:lstStyle/>
                    <a:p>
                      <a:pPr marL="146050" indent="-146050" algn="l" defTabSz="914400" rtl="0" eaLnBrk="1" latinLnBrk="0" hangingPunct="1"/>
                      <a:r>
                        <a:rPr kumimoji="1" lang="ja-JP" altLang="en-US" sz="850" b="1" u="sng" kern="1200" dirty="0" smtClean="0">
                          <a:solidFill>
                            <a:schemeClr val="tx1"/>
                          </a:solidFill>
                          <a:latin typeface="+mn-ea"/>
                          <a:ea typeface="+mn-ea"/>
                          <a:cs typeface="+mn-cs"/>
                        </a:rPr>
                        <a:t>◆商品・サービス</a:t>
                      </a:r>
                    </a:p>
                    <a:p>
                      <a:pPr marL="146050" indent="-146050" algn="l" defTabSz="914400" rtl="0" eaLnBrk="1" latinLnBrk="0" hangingPunct="1"/>
                      <a:r>
                        <a:rPr kumimoji="1" lang="ja-JP" altLang="en-US" sz="850" kern="1200" dirty="0" smtClean="0">
                          <a:solidFill>
                            <a:schemeClr val="tx1"/>
                          </a:solidFill>
                          <a:latin typeface="+mn-ea"/>
                          <a:ea typeface="+mn-ea"/>
                          <a:cs typeface="+mn-cs"/>
                        </a:rPr>
                        <a:t>　・商品提供の拒否・制限（紙おむつ／商品への名入れ 等）。</a:t>
                      </a:r>
                    </a:p>
                    <a:p>
                      <a:pPr marL="146050" indent="-146050" algn="l" defTabSz="914400" rtl="0" eaLnBrk="1" latinLnBrk="0" hangingPunct="1"/>
                      <a:r>
                        <a:rPr kumimoji="1" lang="ja-JP" altLang="en-US" sz="850" kern="1200" dirty="0" smtClean="0">
                          <a:solidFill>
                            <a:schemeClr val="tx1"/>
                          </a:solidFill>
                          <a:latin typeface="+mn-ea"/>
                          <a:ea typeface="+mn-ea"/>
                          <a:cs typeface="+mn-cs"/>
                        </a:rPr>
                        <a:t>　・サービス提供の拒否・制限（銀行の貸金庫、クレジットカード、車両保険、海外送金、携帯電話加入）。</a:t>
                      </a:r>
                    </a:p>
                    <a:p>
                      <a:pPr marL="146050" indent="-146050" algn="l" defTabSz="914400" rtl="0" eaLnBrk="1" latinLnBrk="0" hangingPunct="1"/>
                      <a:r>
                        <a:rPr kumimoji="1" lang="ja-JP" altLang="en-US" sz="850" kern="1200" dirty="0" smtClean="0">
                          <a:solidFill>
                            <a:schemeClr val="tx1"/>
                          </a:solidFill>
                          <a:latin typeface="+mn-ea"/>
                          <a:ea typeface="+mn-ea"/>
                          <a:cs typeface="+mn-cs"/>
                        </a:rPr>
                        <a:t>　・インターネット接続トラブルに関し、サービスセンターが日本語以外では対応してくれず、代理人からの問い合わせも受け付けてくれない。</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endParaRPr kumimoji="1" lang="en-US" altLang="ja-JP" sz="850" kern="1200" dirty="0" smtClean="0">
                        <a:solidFill>
                          <a:schemeClr val="tx1"/>
                        </a:solidFill>
                        <a:latin typeface="+mn-ea"/>
                        <a:ea typeface="+mn-ea"/>
                        <a:cs typeface="+mn-cs"/>
                      </a:endParaRPr>
                    </a:p>
                    <a:p>
                      <a:pPr marL="146050" indent="-146050" algn="l" defTabSz="914400" rtl="0" eaLnBrk="1" latinLnBrk="0" hangingPunct="1"/>
                      <a:r>
                        <a:rPr kumimoji="1" lang="ja-JP" altLang="en-US" sz="850" b="1" u="sng" kern="1200" dirty="0" smtClean="0">
                          <a:solidFill>
                            <a:schemeClr val="tx1"/>
                          </a:solidFill>
                          <a:latin typeface="+mn-ea"/>
                          <a:ea typeface="+mn-ea"/>
                          <a:cs typeface="+mn-cs"/>
                        </a:rPr>
                        <a:t>◆公共交通機関・公共的施設等</a:t>
                      </a:r>
                      <a:endParaRPr kumimoji="1" lang="en-US" altLang="ja-JP" sz="850" b="1" u="sng"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・刺青をした外国人が、銭湯で刺青をしていることを理由に入浴を拒否される。</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endParaRPr kumimoji="1" lang="en-US" altLang="ja-JP" sz="850" b="1" u="sng" kern="1200" dirty="0" smtClean="0">
                        <a:solidFill>
                          <a:schemeClr val="tx1"/>
                        </a:solidFill>
                        <a:latin typeface="+mn-ea"/>
                        <a:ea typeface="+mn-ea"/>
                        <a:cs typeface="+mn-cs"/>
                      </a:endParaRPr>
                    </a:p>
                    <a:p>
                      <a:pPr marL="146050" indent="-146050" algn="l" defTabSz="914400" rtl="0" eaLnBrk="1" latinLnBrk="0" hangingPunct="1"/>
                      <a:r>
                        <a:rPr kumimoji="1" lang="ja-JP" altLang="en-US" sz="850" b="1" u="sng" kern="1200" dirty="0" smtClean="0">
                          <a:solidFill>
                            <a:schemeClr val="tx1"/>
                          </a:solidFill>
                          <a:latin typeface="+mn-ea"/>
                          <a:ea typeface="+mn-ea"/>
                          <a:cs typeface="+mn-cs"/>
                        </a:rPr>
                        <a:t>◆住宅</a:t>
                      </a:r>
                      <a:endParaRPr kumimoji="1" lang="en-US" altLang="ja-JP" sz="850" b="1" u="sng"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・賃貸契約締結後、賃借人が「韓国籍」であることが判明し、入居拒否。</a:t>
                      </a:r>
                    </a:p>
                    <a:p>
                      <a:pPr marL="146050" indent="-146050" algn="l" defTabSz="914400" rtl="0" eaLnBrk="1" latinLnBrk="0" hangingPunct="1"/>
                      <a:r>
                        <a:rPr kumimoji="1" lang="ja-JP" altLang="en-US" sz="850" kern="1200" dirty="0" smtClean="0">
                          <a:solidFill>
                            <a:schemeClr val="tx1"/>
                          </a:solidFill>
                          <a:latin typeface="+mn-ea"/>
                          <a:ea typeface="+mn-ea"/>
                          <a:cs typeface="+mn-cs"/>
                        </a:rPr>
                        <a:t>　・住宅管理会社の広告に、「外国人不可」と記載されている。</a:t>
                      </a:r>
                    </a:p>
                    <a:p>
                      <a:pPr marL="146050" indent="-146050" algn="l" defTabSz="914400" rtl="0" eaLnBrk="1" latinLnBrk="0" hangingPunct="1"/>
                      <a:r>
                        <a:rPr kumimoji="1" lang="ja-JP" altLang="en-US" sz="850" kern="1200" dirty="0" smtClean="0">
                          <a:solidFill>
                            <a:schemeClr val="tx1"/>
                          </a:solidFill>
                          <a:latin typeface="+mn-ea"/>
                          <a:ea typeface="+mn-ea"/>
                          <a:cs typeface="+mn-cs"/>
                        </a:rPr>
                        <a:t>　・外国人の入居に際して、大家が、保証人が日本人でないと受け付けないと言う。</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endParaRPr kumimoji="1" lang="en-US" altLang="ja-JP" sz="850" b="1" u="sng" kern="1200" dirty="0" smtClean="0">
                        <a:solidFill>
                          <a:schemeClr val="tx1"/>
                        </a:solidFill>
                        <a:latin typeface="+mn-ea"/>
                        <a:ea typeface="+mn-ea"/>
                        <a:cs typeface="+mn-cs"/>
                      </a:endParaRPr>
                    </a:p>
                    <a:p>
                      <a:pPr marL="146050" indent="-146050" algn="l" defTabSz="914400" rtl="0" eaLnBrk="1" latinLnBrk="0" hangingPunct="1"/>
                      <a:r>
                        <a:rPr kumimoji="1" lang="ja-JP" altLang="en-US" sz="850" b="1" u="sng" kern="1200" dirty="0" smtClean="0">
                          <a:solidFill>
                            <a:schemeClr val="tx1"/>
                          </a:solidFill>
                          <a:latin typeface="+mn-ea"/>
                          <a:ea typeface="+mn-ea"/>
                          <a:cs typeface="+mn-cs"/>
                        </a:rPr>
                        <a:t>◆雇用</a:t>
                      </a:r>
                      <a:endParaRPr kumimoji="1" lang="en-US" altLang="ja-JP" sz="850" b="1" u="sng"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・外国人であることを理由に、採用面接を拒否される。</a:t>
                      </a:r>
                    </a:p>
                    <a:p>
                      <a:pPr marL="146050" indent="-146050" algn="l" defTabSz="914400" rtl="0" eaLnBrk="1" latinLnBrk="0" hangingPunct="1"/>
                      <a:r>
                        <a:rPr kumimoji="1" lang="ja-JP" altLang="en-US" sz="850" kern="1200" dirty="0" smtClean="0">
                          <a:solidFill>
                            <a:schemeClr val="tx1"/>
                          </a:solidFill>
                          <a:latin typeface="+mn-ea"/>
                          <a:ea typeface="+mn-ea"/>
                          <a:cs typeface="+mn-cs"/>
                        </a:rPr>
                        <a:t>　・会社内の外国人従業員と日本人従業員との間で、給料格差がある。</a:t>
                      </a:r>
                    </a:p>
                    <a:p>
                      <a:pPr marL="146050" indent="-146050" algn="l" defTabSz="914400" rtl="0" eaLnBrk="1" latinLnBrk="0" hangingPunct="1"/>
                      <a:r>
                        <a:rPr kumimoji="1" lang="ja-JP" altLang="en-US" sz="850" kern="1200" dirty="0" smtClean="0">
                          <a:solidFill>
                            <a:schemeClr val="tx1"/>
                          </a:solidFill>
                          <a:latin typeface="+mn-ea"/>
                          <a:ea typeface="+mn-ea"/>
                          <a:cs typeface="+mn-cs"/>
                        </a:rPr>
                        <a:t>　・技能実習生が、在留カードを取り上げられる。</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endParaRPr kumimoji="1" lang="ja-JP" altLang="en-US" sz="850" kern="1200" dirty="0" smtClean="0">
                        <a:solidFill>
                          <a:schemeClr val="tx1"/>
                        </a:solidFill>
                        <a:latin typeface="+mn-ea"/>
                        <a:ea typeface="+mn-ea"/>
                        <a:cs typeface="+mn-cs"/>
                      </a:endParaRPr>
                    </a:p>
                    <a:p>
                      <a:pPr marL="146050" indent="-146050" algn="l" defTabSz="914400" rtl="0" eaLnBrk="1" latinLnBrk="0" hangingPunct="1"/>
                      <a:endParaRPr kumimoji="1" lang="ja-JP" altLang="en-US" sz="850" kern="1200" dirty="0" smtClean="0">
                        <a:solidFill>
                          <a:schemeClr val="tx1"/>
                        </a:solidFill>
                        <a:latin typeface="+mn-ea"/>
                        <a:ea typeface="+mn-ea"/>
                        <a:cs typeface="+mn-cs"/>
                      </a:endParaRPr>
                    </a:p>
                    <a:p>
                      <a:pPr marL="146050" indent="-146050" algn="l" defTabSz="914400" rtl="0" eaLnBrk="1" latinLnBrk="0" hangingPunct="1"/>
                      <a:endParaRPr kumimoji="1" lang="ja-JP" altLang="en-US" sz="850" kern="1200" dirty="0" smtClean="0">
                        <a:solidFill>
                          <a:schemeClr val="tx1"/>
                        </a:solidFill>
                        <a:latin typeface="+mn-ea"/>
                        <a:ea typeface="+mn-ea"/>
                        <a:cs typeface="+mn-cs"/>
                      </a:endParaRPr>
                    </a:p>
                  </a:txBody>
                  <a:tcPr/>
                </a:tc>
                <a:tc>
                  <a:txBody>
                    <a:bodyPr/>
                    <a:lstStyle/>
                    <a:p>
                      <a:pPr marL="146050" indent="-146050" algn="l" defTabSz="914400" rtl="0" eaLnBrk="1" latinLnBrk="0" hangingPunct="1"/>
                      <a:r>
                        <a:rPr kumimoji="1" lang="ja-JP" altLang="en-US" sz="850" b="1" u="sng" kern="1200" dirty="0" smtClean="0">
                          <a:solidFill>
                            <a:schemeClr val="tx1"/>
                          </a:solidFill>
                          <a:latin typeface="+mn-ea"/>
                          <a:ea typeface="+mn-ea"/>
                          <a:cs typeface="+mn-cs"/>
                        </a:rPr>
                        <a:t>◆公共交通機関・公共的施設等</a:t>
                      </a:r>
                      <a:endParaRPr kumimoji="1" lang="en-US" altLang="ja-JP" sz="850" b="1" u="sng"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・性同一性障がいで、体は男性だが、女性の服装をしている人が、航空機に搭乗しようとしたところ執拗に本人確認された。</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endParaRPr kumimoji="1" lang="en-US" altLang="ja-JP" sz="850" kern="1200" dirty="0" smtClean="0">
                        <a:solidFill>
                          <a:schemeClr val="tx1"/>
                        </a:solidFill>
                        <a:latin typeface="+mn-ea"/>
                        <a:ea typeface="+mn-ea"/>
                        <a:cs typeface="+mn-cs"/>
                      </a:endParaRPr>
                    </a:p>
                    <a:p>
                      <a:pPr marL="146050" indent="-146050" algn="l" defTabSz="914400" rtl="0" eaLnBrk="1" latinLnBrk="0" hangingPunct="1"/>
                      <a:r>
                        <a:rPr kumimoji="1" lang="ja-JP" altLang="en-US" sz="850" b="1" u="sng" kern="1200" dirty="0" smtClean="0">
                          <a:solidFill>
                            <a:schemeClr val="tx1"/>
                          </a:solidFill>
                          <a:latin typeface="+mn-ea"/>
                          <a:ea typeface="+mn-ea"/>
                          <a:cs typeface="+mn-cs"/>
                        </a:rPr>
                        <a:t>◆医療</a:t>
                      </a:r>
                      <a:endParaRPr kumimoji="1" lang="en-US" altLang="ja-JP" sz="850" b="1" u="sng"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・病院の診察券に性別欄があり苦痛。</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endParaRPr kumimoji="1" lang="en-US" altLang="ja-JP" sz="850" kern="1200" dirty="0" smtClean="0">
                        <a:solidFill>
                          <a:schemeClr val="tx1"/>
                        </a:solidFill>
                        <a:latin typeface="+mn-ea"/>
                        <a:ea typeface="+mn-ea"/>
                        <a:cs typeface="+mn-cs"/>
                      </a:endParaRPr>
                    </a:p>
                    <a:p>
                      <a:pPr marL="146050" indent="-146050" algn="l" defTabSz="914400" rtl="0" eaLnBrk="1" latinLnBrk="0" hangingPunct="1"/>
                      <a:r>
                        <a:rPr kumimoji="1" lang="ja-JP" altLang="en-US" sz="850" b="1" u="sng" kern="1200" dirty="0" smtClean="0">
                          <a:solidFill>
                            <a:schemeClr val="tx1"/>
                          </a:solidFill>
                          <a:latin typeface="+mn-ea"/>
                          <a:ea typeface="+mn-ea"/>
                          <a:cs typeface="+mn-cs"/>
                        </a:rPr>
                        <a:t>◆雇用</a:t>
                      </a:r>
                      <a:endParaRPr kumimoji="1" lang="en-US" altLang="ja-JP" sz="850" b="1" u="sng"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・受け入れてくれる仕事がなかなかない。</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・性同一性障がいで、体は男性だが心は女性の人が、女性的な服装をしていたところ、上司から、男性的な服装をするよう注意された。</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・採用面接に際して、「性別は女性だが、男性として生きている」と記載したところ、面接官から侮辱的なことを言われた。</a:t>
                      </a:r>
                      <a:endParaRPr kumimoji="1" lang="en-US" altLang="ja-JP" sz="850" kern="1200" dirty="0" smtClean="0">
                        <a:solidFill>
                          <a:schemeClr val="tx1"/>
                        </a:solidFill>
                        <a:latin typeface="+mn-ea"/>
                        <a:ea typeface="+mn-ea"/>
                        <a:cs typeface="+mn-cs"/>
                      </a:endParaRPr>
                    </a:p>
                    <a:p>
                      <a:pPr marL="92075" indent="-92075"/>
                      <a:endParaRPr kumimoji="1" lang="en-US" altLang="ja-JP" sz="850" dirty="0" smtClean="0">
                        <a:latin typeface="+mn-ea"/>
                        <a:ea typeface="+mn-ea"/>
                      </a:endParaRPr>
                    </a:p>
                    <a:p>
                      <a:pPr marL="92075" indent="-92075"/>
                      <a:endParaRPr kumimoji="1" lang="ja-JP" altLang="en-US" sz="850" dirty="0">
                        <a:latin typeface="+mn-ea"/>
                        <a:ea typeface="+mn-ea"/>
                      </a:endParaRPr>
                    </a:p>
                  </a:txBody>
                  <a:tcPr/>
                </a:tc>
                <a:tc>
                  <a:txBody>
                    <a:bodyPr/>
                    <a:lstStyle/>
                    <a:p>
                      <a:pPr marL="146050" indent="-146050" algn="l" defTabSz="914400" rtl="0" eaLnBrk="1" latinLnBrk="0" hangingPunct="1"/>
                      <a:r>
                        <a:rPr kumimoji="1" lang="ja-JP" altLang="en-US" sz="850" b="1" u="sng" kern="1200" dirty="0" smtClean="0">
                          <a:solidFill>
                            <a:schemeClr val="tx1"/>
                          </a:solidFill>
                          <a:latin typeface="+mn-ea"/>
                          <a:ea typeface="+mn-ea"/>
                          <a:cs typeface="+mn-cs"/>
                        </a:rPr>
                        <a:t>◆商品・サービス</a:t>
                      </a:r>
                      <a:endParaRPr kumimoji="1" lang="en-US" altLang="ja-JP" sz="850" b="1" u="sng"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・アトピー性皮膚炎の人が、公衆浴場で利用を断られる。</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・統合失調症であることを伝えたところ、海外旅行保険の契約拒否。</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endParaRPr kumimoji="1" lang="en-US" altLang="ja-JP" sz="850" b="1" u="sng" kern="1200" dirty="0" smtClean="0">
                        <a:solidFill>
                          <a:schemeClr val="tx1"/>
                        </a:solidFill>
                        <a:latin typeface="+mn-ea"/>
                        <a:ea typeface="+mn-ea"/>
                        <a:cs typeface="+mn-cs"/>
                      </a:endParaRPr>
                    </a:p>
                    <a:p>
                      <a:pPr marL="146050" indent="-146050" algn="l" defTabSz="914400" rtl="0" eaLnBrk="1" latinLnBrk="0" hangingPunct="1"/>
                      <a:r>
                        <a:rPr kumimoji="1" lang="ja-JP" altLang="en-US" sz="850" b="1" u="sng" kern="1200" dirty="0" smtClean="0">
                          <a:solidFill>
                            <a:schemeClr val="tx1"/>
                          </a:solidFill>
                          <a:latin typeface="+mn-ea"/>
                          <a:ea typeface="+mn-ea"/>
                          <a:cs typeface="+mn-cs"/>
                        </a:rPr>
                        <a:t>◆福祉サービス</a:t>
                      </a:r>
                      <a:endParaRPr kumimoji="1" lang="en-US" altLang="ja-JP" sz="850" b="1" u="sng"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a:t>
                      </a:r>
                      <a:r>
                        <a:rPr kumimoji="1" lang="en-US" altLang="ja-JP" sz="850" kern="1200" dirty="0" smtClean="0">
                          <a:solidFill>
                            <a:schemeClr val="tx1"/>
                          </a:solidFill>
                          <a:latin typeface="+mn-ea"/>
                          <a:ea typeface="+mn-ea"/>
                          <a:cs typeface="+mn-cs"/>
                        </a:rPr>
                        <a:t>HIV</a:t>
                      </a:r>
                      <a:r>
                        <a:rPr kumimoji="1" lang="ja-JP" altLang="en-US" sz="850" kern="1200" dirty="0" smtClean="0">
                          <a:solidFill>
                            <a:schemeClr val="tx1"/>
                          </a:solidFill>
                          <a:latin typeface="+mn-ea"/>
                          <a:ea typeface="+mn-ea"/>
                          <a:cs typeface="+mn-cs"/>
                        </a:rPr>
                        <a:t>感染者が、介護が必要となり、ショートステイ先を探すが、対応困難との理由で断られる。</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endParaRPr kumimoji="1" lang="en-US" altLang="ja-JP" sz="850" b="1" u="sng" kern="1200" dirty="0" smtClean="0">
                        <a:solidFill>
                          <a:schemeClr val="tx1"/>
                        </a:solidFill>
                        <a:latin typeface="+mn-ea"/>
                        <a:ea typeface="+mn-ea"/>
                        <a:cs typeface="+mn-cs"/>
                      </a:endParaRPr>
                    </a:p>
                    <a:p>
                      <a:pPr marL="146050" indent="-146050" algn="l" defTabSz="914400" rtl="0" eaLnBrk="1" latinLnBrk="0" hangingPunct="1"/>
                      <a:r>
                        <a:rPr kumimoji="1" lang="ja-JP" altLang="en-US" sz="850" b="1" u="sng" kern="1200" dirty="0" smtClean="0">
                          <a:solidFill>
                            <a:schemeClr val="tx1"/>
                          </a:solidFill>
                          <a:latin typeface="+mn-ea"/>
                          <a:ea typeface="+mn-ea"/>
                          <a:cs typeface="+mn-cs"/>
                        </a:rPr>
                        <a:t>◆雇用</a:t>
                      </a:r>
                      <a:endParaRPr kumimoji="1" lang="en-US" altLang="ja-JP" sz="850" b="1" u="sng"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・会社の研修で、「わが社は女性は戦力として期待していない」との発言。</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・採用に年齢の制限（上限）があって仕事が見つからない。</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・採用面接に際して、父親の職業を</a:t>
                      </a:r>
                      <a:r>
                        <a:rPr kumimoji="1" lang="ja-JP" altLang="en-US" sz="850" kern="1200" dirty="0" smtClean="0">
                          <a:solidFill>
                            <a:schemeClr val="tx1"/>
                          </a:solidFill>
                          <a:latin typeface="+mn-ea"/>
                          <a:ea typeface="+mn-ea"/>
                          <a:cs typeface="+mn-cs"/>
                        </a:rPr>
                        <a:t>聞く。</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r>
                        <a:rPr kumimoji="1" lang="ja-JP" altLang="en-US" sz="850" kern="1200" dirty="0" smtClean="0">
                          <a:solidFill>
                            <a:schemeClr val="tx1"/>
                          </a:solidFill>
                          <a:latin typeface="+mn-ea"/>
                          <a:ea typeface="+mn-ea"/>
                          <a:cs typeface="+mn-cs"/>
                        </a:rPr>
                        <a:t>　・肺結核にかかったところ、勤務先の歯科を解雇された。</a:t>
                      </a:r>
                      <a:endParaRPr kumimoji="1" lang="en-US" altLang="ja-JP" sz="850" kern="1200" dirty="0" smtClean="0">
                        <a:solidFill>
                          <a:schemeClr val="tx1"/>
                        </a:solidFill>
                        <a:latin typeface="+mn-ea"/>
                        <a:ea typeface="+mn-ea"/>
                        <a:cs typeface="+mn-cs"/>
                      </a:endParaRPr>
                    </a:p>
                    <a:p>
                      <a:pPr marL="146050" indent="-146050" algn="l" defTabSz="914400" rtl="0" eaLnBrk="1" latinLnBrk="0" hangingPunct="1"/>
                      <a:endParaRPr kumimoji="1" lang="en-US" altLang="ja-JP" sz="850" kern="1200" dirty="0" smtClean="0">
                        <a:solidFill>
                          <a:schemeClr val="tx1"/>
                        </a:solidFill>
                        <a:latin typeface="+mn-ea"/>
                        <a:ea typeface="+mn-ea"/>
                        <a:cs typeface="+mn-cs"/>
                      </a:endParaRPr>
                    </a:p>
                    <a:p>
                      <a:pPr marL="146050" indent="-146050" algn="l" defTabSz="914400" rtl="0" eaLnBrk="1" latinLnBrk="0" hangingPunct="1"/>
                      <a:endParaRPr kumimoji="1" lang="en-US" altLang="ja-JP" sz="850" b="1" u="sng" kern="1200" dirty="0" smtClean="0">
                        <a:solidFill>
                          <a:schemeClr val="tx1"/>
                        </a:solidFill>
                        <a:latin typeface="+mn-ea"/>
                        <a:ea typeface="+mn-ea"/>
                        <a:cs typeface="+mn-cs"/>
                      </a:endParaRPr>
                    </a:p>
                    <a:p>
                      <a:pPr marL="146050" indent="-146050" algn="l" defTabSz="914400" rtl="0" eaLnBrk="1" latinLnBrk="0" hangingPunct="1"/>
                      <a:endParaRPr kumimoji="1" lang="en-US" altLang="ja-JP" sz="850" kern="1200" dirty="0" smtClean="0">
                        <a:solidFill>
                          <a:schemeClr val="tx1"/>
                        </a:solidFill>
                        <a:latin typeface="+mn-ea"/>
                        <a:ea typeface="+mn-ea"/>
                        <a:cs typeface="+mn-cs"/>
                      </a:endParaRPr>
                    </a:p>
                  </a:txBody>
                  <a:tcPr/>
                </a:tc>
              </a:tr>
            </a:tbl>
          </a:graphicData>
        </a:graphic>
      </p:graphicFrame>
      <p:sp>
        <p:nvSpPr>
          <p:cNvPr id="6" name="テキスト ボックス 5"/>
          <p:cNvSpPr txBox="1"/>
          <p:nvPr/>
        </p:nvSpPr>
        <p:spPr>
          <a:xfrm>
            <a:off x="2411760" y="-6150"/>
            <a:ext cx="4320480" cy="307777"/>
          </a:xfrm>
          <a:prstGeom prst="rect">
            <a:avLst/>
          </a:prstGeom>
          <a:noFill/>
        </p:spPr>
        <p:txBody>
          <a:bodyPr wrap="square" rtlCol="0">
            <a:spAutoFit/>
          </a:bodyPr>
          <a:lstStyle/>
          <a:p>
            <a:pPr algn="ctr"/>
            <a:r>
              <a:rPr lang="ja-JP" altLang="en-US" sz="1400" b="1" dirty="0"/>
              <a:t>参考</a:t>
            </a:r>
            <a:r>
              <a:rPr lang="ja-JP" altLang="en-US" sz="1400" b="1" dirty="0" smtClean="0"/>
              <a:t>事例</a:t>
            </a:r>
            <a:endParaRPr kumimoji="1" lang="ja-JP" altLang="en-US" sz="1400" b="1" dirty="0"/>
          </a:p>
        </p:txBody>
      </p:sp>
      <p:sp>
        <p:nvSpPr>
          <p:cNvPr id="7" name="テキスト ボックス 6"/>
          <p:cNvSpPr txBox="1"/>
          <p:nvPr/>
        </p:nvSpPr>
        <p:spPr>
          <a:xfrm>
            <a:off x="3347864" y="6368906"/>
            <a:ext cx="5688632" cy="400110"/>
          </a:xfrm>
          <a:prstGeom prst="rect">
            <a:avLst/>
          </a:prstGeom>
          <a:noFill/>
        </p:spPr>
        <p:txBody>
          <a:bodyPr wrap="square" rtlCol="0">
            <a:spAutoFit/>
          </a:bodyPr>
          <a:lstStyle/>
          <a:p>
            <a:r>
              <a:rPr kumimoji="1" lang="en-US" altLang="ja-JP" sz="850" dirty="0" smtClean="0"/>
              <a:t>※</a:t>
            </a:r>
            <a:r>
              <a:rPr lang="ja-JP" altLang="en-US" sz="850" dirty="0" err="1"/>
              <a:t>障がい</a:t>
            </a:r>
            <a:r>
              <a:rPr lang="ja-JP" altLang="en-US" sz="850" dirty="0" smtClean="0"/>
              <a:t>者の事例は、大阪府における障がいを理由とする差別の解消に向けた取組みについて（提言）より抜粋した事例。</a:t>
            </a:r>
            <a:endParaRPr lang="en-US" altLang="ja-JP" sz="850" dirty="0" smtClean="0"/>
          </a:p>
          <a:p>
            <a:endParaRPr lang="en-US" altLang="ja-JP" sz="300" dirty="0" smtClean="0"/>
          </a:p>
          <a:p>
            <a:r>
              <a:rPr kumimoji="1" lang="en-US" altLang="ja-JP" sz="850" dirty="0" smtClean="0"/>
              <a:t>※</a:t>
            </a:r>
            <a:r>
              <a:rPr kumimoji="1" lang="ja-JP" altLang="en-US" sz="850" dirty="0" err="1" smtClean="0"/>
              <a:t>障がい</a:t>
            </a:r>
            <a:r>
              <a:rPr kumimoji="1" lang="ja-JP" altLang="en-US" sz="850" dirty="0" smtClean="0"/>
              <a:t>者以外の事例については、大阪府内で把握された相談の事例。</a:t>
            </a:r>
            <a:endParaRPr kumimoji="1" lang="ja-JP" altLang="en-US" sz="850" dirty="0"/>
          </a:p>
        </p:txBody>
      </p:sp>
      <p:sp>
        <p:nvSpPr>
          <p:cNvPr id="5" name="テキスト ボックス 4"/>
          <p:cNvSpPr txBox="1"/>
          <p:nvPr/>
        </p:nvSpPr>
        <p:spPr>
          <a:xfrm>
            <a:off x="8244408" y="57150"/>
            <a:ext cx="720080" cy="230832"/>
          </a:xfrm>
          <a:prstGeom prst="rect">
            <a:avLst/>
          </a:prstGeom>
          <a:noFill/>
          <a:ln>
            <a:solidFill>
              <a:schemeClr val="tx1"/>
            </a:solidFill>
          </a:ln>
        </p:spPr>
        <p:txBody>
          <a:bodyPr wrap="square" rtlCol="0">
            <a:spAutoFit/>
          </a:bodyPr>
          <a:lstStyle/>
          <a:p>
            <a:pPr algn="ctr"/>
            <a:r>
              <a:rPr kumimoji="1" lang="ja-JP" altLang="en-US" sz="900" dirty="0" smtClean="0"/>
              <a:t>参考資料</a:t>
            </a:r>
            <a:endParaRPr kumimoji="1" lang="ja-JP" altLang="en-US" sz="900" dirty="0"/>
          </a:p>
        </p:txBody>
      </p:sp>
    </p:spTree>
    <p:extLst>
      <p:ext uri="{BB962C8B-B14F-4D97-AF65-F5344CB8AC3E}">
        <p14:creationId xmlns:p14="http://schemas.microsoft.com/office/powerpoint/2010/main" val="225491772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TotalTime>
  <Words>95</Words>
  <PresentationFormat>画面に合わせる (4:3)</PresentationFormat>
  <Paragraphs>75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2014-05-30T04:04:06Z</cp:lastPrinted>
  <dcterms:created xsi:type="dcterms:W3CDTF">2014-05-29T09:49:06Z</dcterms:created>
  <dcterms:modified xsi:type="dcterms:W3CDTF">2014-10-23T02:06:00Z</dcterms:modified>
</cp:coreProperties>
</file>