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10693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6834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6094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6578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35246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2809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749426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069071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69842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9240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2014/10/23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1401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1A5AE-FD70-4FC2-9FF9-1DAB53A409E0}" type="datetimeFigureOut">
              <a:rPr kumimoji="1" lang="ja-JP" altLang="en-US" smtClean="0"/>
              <a:t>2014/10/23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327041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966" y="21382"/>
            <a:ext cx="8928992" cy="360040"/>
          </a:xfrm>
        </p:spPr>
        <p:txBody>
          <a:bodyPr>
            <a:norm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大阪府における障がいを理由とする差別の解消に向けた取組みに</a:t>
            </a:r>
            <a:r>
              <a:rPr lang="ja-JP" altLang="en-US" sz="1200" dirty="0" smtClean="0">
                <a:latin typeface="HGP創英角ｺﾞｼｯｸUB" panose="020B0900000000000000" pitchFamily="50" charset="-128"/>
                <a:ea typeface="HGP創英角ｺﾞｼｯｸUB" panose="020B0900000000000000" pitchFamily="50" charset="-128"/>
              </a:rPr>
              <a:t>ついて（提言）の概要</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08644" y="515899"/>
            <a:ext cx="4463355" cy="3201133"/>
          </a:xfrm>
          <a:ln>
            <a:solidFill>
              <a:schemeClr val="accent6">
                <a:lumMod val="60000"/>
                <a:lumOff val="40000"/>
              </a:schemeClr>
            </a:solidFill>
          </a:ln>
        </p:spPr>
        <p:txBody>
          <a:bodyPr>
            <a:noAutofit/>
          </a:bodyPr>
          <a:lstStyle/>
          <a:p>
            <a:pPr algn="l"/>
            <a:r>
              <a:rPr kumimoji="1"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第１　はじめに</a:t>
            </a:r>
            <a:endParaRPr kumimoji="1"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障がい者の権利の実現に向けた取組みの進展</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平成１８年　障害者権利条約が国連で採択</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平成２３年　障害者基本法の改正（差別の禁止を基本原則に）。</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平成２５年　障害者差別解消法の制定（２８年４月施行）</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これまで</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の府の取組み</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平成２４年　第４次大阪府障がい者計画の策定（基本理念：</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人が人</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間（ひと）として支えあいともに生きる自立支援社会</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づくり </a:t>
            </a:r>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平成２５年　障がい者に対する配慮や工夫の事例を募集・公表</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現状と課題</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・依然として、理解不足等により、障がい者が生活のなかで嫌</a:t>
            </a:r>
            <a:r>
              <a:rPr lang="ja-JP" altLang="en-US" sz="1000" dirty="0">
                <a:solidFill>
                  <a:schemeClr val="tx1"/>
                </a:solidFill>
                <a:latin typeface="HG丸ｺﾞｼｯｸM-PRO" panose="020F0600000000000000" pitchFamily="50" charset="-128"/>
                <a:ea typeface="HG丸ｺﾞｼｯｸM-PRO" panose="020F0600000000000000" pitchFamily="50" charset="-128"/>
              </a:rPr>
              <a:t>な</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思</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いを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しているほか、差別を受けたと感じている現状がある。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・障害者差別解消法に差別の具体的な規定なし。</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＝＞何が差別に当たるのか？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・相談、紛争の解決等のための体制整備が必要。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＝＞どこに相談して、どのように解決すればいいのか？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5580112" y="227867"/>
            <a:ext cx="3464768" cy="28803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ja-JP" altLang="en-US" sz="1000" dirty="0" smtClean="0">
                <a:latin typeface="HG丸ｺﾞｼｯｸM-PRO" panose="020F0600000000000000" pitchFamily="50" charset="-128"/>
                <a:ea typeface="HG丸ｺﾞｼｯｸM-PRO" panose="020F0600000000000000" pitchFamily="50" charset="-128"/>
              </a:rPr>
              <a:t>（大阪府障がい者施策推進協議会差別解消部会）</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104453" y="3717032"/>
            <a:ext cx="4467547" cy="3140968"/>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第２　検討経過</a:t>
            </a:r>
            <a:endParaRPr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　差別解消部会の設置</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・障がいを理由とする差別の解消についての事項を調査審議する</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た</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め</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平成２５年１１月に設置。</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・障がい当事者団体、教育・医療等の関係機関や学識経験者が参集。</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　開催状況</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・平成２５年１１月から平成２６年９月まで９回開催。</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・平成２６年３月　「これまでの議論の整理」取りまとめ。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・平成２６年９月　「提言」取りまとめ。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平成２６年</a:t>
            </a:r>
            <a:r>
              <a:rPr lang="ja-JP" altLang="en-US" sz="1000" dirty="0">
                <a:solidFill>
                  <a:schemeClr val="tx1"/>
                </a:solidFill>
                <a:latin typeface="HG丸ｺﾞｼｯｸM-PRO" panose="020F0600000000000000" pitchFamily="50" charset="-128"/>
                <a:ea typeface="HG丸ｺﾞｼｯｸM-PRO" panose="020F0600000000000000" pitchFamily="50" charset="-128"/>
              </a:rPr>
              <a:t>１０月</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に障</a:t>
            </a:r>
            <a:r>
              <a:rPr lang="ja-JP" altLang="en-US" sz="1000" dirty="0">
                <a:solidFill>
                  <a:schemeClr val="tx1"/>
                </a:solidFill>
                <a:latin typeface="HG丸ｺﾞｼｯｸM-PRO" panose="020F0600000000000000" pitchFamily="50" charset="-128"/>
                <a:ea typeface="HG丸ｺﾞｼｯｸM-PRO" panose="020F0600000000000000" pitchFamily="50" charset="-128"/>
              </a:rPr>
              <a:t>がい者施策推進協</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議会から府へ提言</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具体的な検討事項</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・何が差別に当たるのかについての府民共通の物差しとなる「ガイ</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ドラインの策定」のあり方</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・障がいを理由とする差別に関する「相談、紛争の防止・解決の体</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制整備」のあり方</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検討の過程では、条例化の必要性についても意見が出され、議論。</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サブタイトル 2"/>
          <p:cNvSpPr txBox="1">
            <a:spLocks/>
          </p:cNvSpPr>
          <p:nvPr/>
        </p:nvSpPr>
        <p:spPr>
          <a:xfrm>
            <a:off x="4634805" y="515899"/>
            <a:ext cx="4392488" cy="6342101"/>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第３　ガイドラインの策定のあり方①</a:t>
            </a:r>
            <a:r>
              <a:rPr lang="ja-JP" altLang="en-US" sz="1000" u="sng" dirty="0" smtClean="0">
                <a:solidFill>
                  <a:schemeClr val="tx1"/>
                </a:solidFill>
                <a:latin typeface="HGP創英角ｺﾞｼｯｸUB" panose="020B0900000000000000" pitchFamily="50" charset="-128"/>
                <a:ea typeface="HGP創英角ｺﾞｼｯｸUB" panose="020B0900000000000000" pitchFamily="50" charset="-128"/>
              </a:rPr>
              <a:t>（ガイドラインで取り扱う「障がいを理由と</a:t>
            </a:r>
            <a:endParaRPr lang="en-US" altLang="ja-JP" sz="10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u="sng" dirty="0" smtClean="0">
                <a:solidFill>
                  <a:schemeClr val="tx1"/>
                </a:solidFill>
                <a:latin typeface="HGP創英角ｺﾞｼｯｸUB" panose="020B0900000000000000" pitchFamily="50" charset="-128"/>
                <a:ea typeface="HGP創英角ｺﾞｼｯｸUB" panose="020B0900000000000000" pitchFamily="50" charset="-128"/>
              </a:rPr>
              <a:t>する差別」の検討）</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差別と思われる事例の募集</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障がい者団体からの募集、ＨＰによる一般公募、府・市町村の相談事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例の照会をあわせると、６９１件の事例が寄せられた。</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事例の検討</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・検討方法：分野</a:t>
            </a:r>
            <a:r>
              <a:rPr lang="ja-JP" altLang="en-US" sz="1000" dirty="0">
                <a:solidFill>
                  <a:schemeClr val="tx1"/>
                </a:solidFill>
                <a:latin typeface="HG丸ｺﾞｼｯｸM-PRO" panose="020F0600000000000000" pitchFamily="50" charset="-128"/>
                <a:ea typeface="HG丸ｺﾞｼｯｸM-PRO" panose="020F0600000000000000" pitchFamily="50" charset="-128"/>
              </a:rPr>
              <a:t>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に、募集事例等から、ガイドラインで取り扱う</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「不当な差別的取扱い」と「合理的配慮の不提供」の内容を議論。</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・対象分野：府民生活に深く関わる８分野（①商品・サービス　②福</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祉サービス　③公共交通機関、公共的施設・サービス等　④住宅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⑤情報・コミュニケーション　⑥教育　⑦医療　⑧雇用）</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策定に当たっての主</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な基本的な</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考え方</a:t>
            </a:r>
            <a:endParaRPr lang="ja-JP" altLang="en-US" sz="1000" dirty="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障がい当事者や関係事業者等の意見を幅広く聞いて、</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わかりやすい</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ガイドライン</a:t>
            </a:r>
            <a:r>
              <a:rPr lang="ja-JP" altLang="en-US" sz="1000" dirty="0">
                <a:solidFill>
                  <a:schemeClr val="tx1"/>
                </a:solidFill>
                <a:latin typeface="HG丸ｺﾞｼｯｸM-PRO" panose="020F0600000000000000" pitchFamily="50" charset="-128"/>
                <a:ea typeface="HG丸ｺﾞｼｯｸM-PRO" panose="020F0600000000000000" pitchFamily="50" charset="-128"/>
              </a:rPr>
              <a:t>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作成する。</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当面は大きな枠組みを作る。相談事例における解釈事例を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積み上げ</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て</a:t>
            </a:r>
            <a:r>
              <a:rPr lang="ja-JP" altLang="en-US" sz="1000" dirty="0">
                <a:solidFill>
                  <a:schemeClr val="tx1"/>
                </a:solidFill>
                <a:latin typeface="HG丸ｺﾞｼｯｸM-PRO" panose="020F0600000000000000" pitchFamily="50" charset="-128"/>
                <a:ea typeface="HG丸ｺﾞｼｯｸM-PRO" panose="020F0600000000000000" pitchFamily="50" charset="-128"/>
              </a:rPr>
              <a:t>、より細かな個別事例にも対応できるようにする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ガイドラインで取り扱う不当な差別的取扱いと合理的配慮の不提供の内容</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・不当</a:t>
            </a:r>
            <a:r>
              <a:rPr lang="ja-JP" altLang="en-US" sz="1000" dirty="0">
                <a:solidFill>
                  <a:schemeClr val="tx1"/>
                </a:solidFill>
                <a:latin typeface="HG丸ｺﾞｼｯｸM-PRO" panose="020F0600000000000000" pitchFamily="50" charset="-128"/>
                <a:ea typeface="HG丸ｺﾞｼｯｸM-PRO" panose="020F0600000000000000" pitchFamily="50" charset="-128"/>
              </a:rPr>
              <a:t>な差別的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取扱い：障</a:t>
            </a:r>
            <a:r>
              <a:rPr lang="ja-JP" altLang="en-US" sz="1000" dirty="0">
                <a:solidFill>
                  <a:schemeClr val="tx1"/>
                </a:solidFill>
                <a:latin typeface="HG丸ｺﾞｼｯｸM-PRO" panose="020F0600000000000000" pitchFamily="50" charset="-128"/>
                <a:ea typeface="HG丸ｺﾞｼｯｸM-PRO" panose="020F0600000000000000" pitchFamily="50" charset="-128"/>
              </a:rPr>
              <a:t>がいを理由として、正当な理由なく、</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サー</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ビスの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提供を拒否したり、制限したり、条件を付けたりすること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分野ごと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に不当な差別的取扱いの内容並びに差別</a:t>
            </a:r>
            <a:r>
              <a:rPr lang="ja-JP" altLang="en-US" sz="1000" dirty="0">
                <a:solidFill>
                  <a:schemeClr val="tx1"/>
                </a:solidFill>
                <a:latin typeface="HG丸ｺﾞｼｯｸM-PRO" panose="020F0600000000000000" pitchFamily="50" charset="-128"/>
                <a:ea typeface="HG丸ｺﾞｼｯｸM-PRO" panose="020F0600000000000000" pitchFamily="50" charset="-128"/>
              </a:rPr>
              <a:t>となりうる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事例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を記載する。また正当な理由</a:t>
            </a:r>
            <a:r>
              <a:rPr lang="ja-JP" altLang="en-US" sz="1000" dirty="0">
                <a:solidFill>
                  <a:schemeClr val="tx1"/>
                </a:solidFill>
                <a:latin typeface="HG丸ｺﾞｼｯｸM-PRO" panose="020F0600000000000000" pitchFamily="50" charset="-128"/>
                <a:ea typeface="HG丸ｺﾞｼｯｸM-PRO" panose="020F0600000000000000" pitchFamily="50" charset="-128"/>
              </a:rPr>
              <a:t>と考えられる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場合の例示について検</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討する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・合理的</a:t>
            </a:r>
            <a:r>
              <a:rPr lang="ja-JP" altLang="en-US" sz="1000" dirty="0">
                <a:solidFill>
                  <a:schemeClr val="tx1"/>
                </a:solidFill>
                <a:latin typeface="HG丸ｺﾞｼｯｸM-PRO" panose="020F0600000000000000" pitchFamily="50" charset="-128"/>
                <a:ea typeface="HG丸ｺﾞｼｯｸM-PRO" panose="020F0600000000000000" pitchFamily="50" charset="-128"/>
              </a:rPr>
              <a:t>配慮の不提供：障がい者から何らかの配慮を求める意思の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表</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明があった</a:t>
            </a:r>
            <a:r>
              <a:rPr lang="ja-JP" altLang="en-US" sz="1000" dirty="0">
                <a:solidFill>
                  <a:schemeClr val="tx1"/>
                </a:solidFill>
                <a:latin typeface="HG丸ｺﾞｼｯｸM-PRO" panose="020F0600000000000000" pitchFamily="50" charset="-128"/>
                <a:ea typeface="HG丸ｺﾞｼｯｸM-PRO" panose="020F0600000000000000" pitchFamily="50" charset="-128"/>
              </a:rPr>
              <a:t>場合に、負担になりすぎない範囲で、社会的障壁を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取り</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除くために</a:t>
            </a:r>
            <a:r>
              <a:rPr lang="ja-JP" altLang="en-US" sz="1000" dirty="0">
                <a:solidFill>
                  <a:schemeClr val="tx1"/>
                </a:solidFill>
                <a:latin typeface="HG丸ｺﾞｼｯｸM-PRO" panose="020F0600000000000000" pitchFamily="50" charset="-128"/>
                <a:ea typeface="HG丸ｺﾞｼｯｸM-PRO" panose="020F0600000000000000" pitchFamily="50" charset="-128"/>
              </a:rPr>
              <a:t>必要で合理的な配慮を行わないことで、障がい者の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権利</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利益</a:t>
            </a:r>
            <a:r>
              <a:rPr lang="ja-JP" altLang="en-US" sz="1000" dirty="0">
                <a:solidFill>
                  <a:schemeClr val="tx1"/>
                </a:solidFill>
                <a:latin typeface="HG丸ｺﾞｼｯｸM-PRO" panose="020F0600000000000000" pitchFamily="50" charset="-128"/>
                <a:ea typeface="HG丸ｺﾞｼｯｸM-PRO" panose="020F0600000000000000" pitchFamily="50" charset="-128"/>
              </a:rPr>
              <a:t>を侵害</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する</a:t>
            </a:r>
            <a:r>
              <a:rPr lang="ja-JP" altLang="en-US" sz="1000" dirty="0">
                <a:solidFill>
                  <a:schemeClr val="tx1"/>
                </a:solidFill>
                <a:latin typeface="HG丸ｺﾞｼｯｸM-PRO" panose="020F0600000000000000" pitchFamily="50" charset="-128"/>
                <a:ea typeface="HG丸ｺﾞｼｯｸM-PRO" panose="020F0600000000000000" pitchFamily="50" charset="-128"/>
              </a:rPr>
              <a:t>こと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分野ごとに望ましい合理的配慮の事例を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記載する。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差別解消法が対象と</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していない</a:t>
            </a:r>
            <a:r>
              <a:rPr lang="ja-JP" altLang="en-US" sz="1000" dirty="0">
                <a:solidFill>
                  <a:prstClr val="black"/>
                </a:solidFill>
                <a:latin typeface="HG丸ｺﾞｼｯｸM-PRO" panose="020F0600000000000000" pitchFamily="50" charset="-128"/>
                <a:ea typeface="HG丸ｺﾞｼｯｸM-PRO" panose="020F0600000000000000" pitchFamily="50" charset="-128"/>
              </a:rPr>
              <a:t>私人の行為等、虐待等、制度や</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サー</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ビス</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のあり方の見直しが必要と考えられるものはガイドライン</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の対</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象外</a:t>
            </a:r>
            <a:r>
              <a:rPr lang="ja-JP" altLang="en-US" sz="1000" dirty="0">
                <a:solidFill>
                  <a:prstClr val="black"/>
                </a:solidFill>
                <a:latin typeface="HG丸ｺﾞｼｯｸM-PRO" panose="020F0600000000000000" pitchFamily="50" charset="-128"/>
                <a:ea typeface="HG丸ｺﾞｼｯｸM-PRO" panose="020F0600000000000000" pitchFamily="50" charset="-128"/>
              </a:rPr>
              <a:t>とする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。なお、私人</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の行為等に対しては啓発を通じて対応する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その他主な留意事項等</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lvl="0" algn="l">
              <a:spcBef>
                <a:spcPts val="240"/>
              </a:spcBef>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・障</a:t>
            </a:r>
            <a:r>
              <a:rPr lang="ja-JP" altLang="en-US" sz="1000" dirty="0">
                <a:solidFill>
                  <a:prstClr val="black"/>
                </a:solidFill>
                <a:latin typeface="HG丸ｺﾞｼｯｸM-PRO" panose="020F0600000000000000" pitchFamily="50" charset="-128"/>
                <a:ea typeface="HG丸ｺﾞｼｯｸM-PRO" panose="020F0600000000000000" pitchFamily="50" charset="-128"/>
              </a:rPr>
              <a:t>がいに対する基本的な理解を進める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取組みを</a:t>
            </a:r>
            <a:r>
              <a:rPr lang="ja-JP" altLang="en-US" sz="1000" dirty="0">
                <a:solidFill>
                  <a:prstClr val="black"/>
                </a:solidFill>
                <a:latin typeface="HG丸ｺﾞｼｯｸM-PRO" panose="020F0600000000000000" pitchFamily="50" charset="-128"/>
                <a:ea typeface="HG丸ｺﾞｼｯｸM-PRO" panose="020F0600000000000000" pitchFamily="50" charset="-128"/>
              </a:rPr>
              <a:t>充実する。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雇用分野は改正障害者雇用促進法での対応に委ねる。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国の動向等を含め、今後の状況に応じて、適切に見直しを行う。</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8307213" y="55301"/>
            <a:ext cx="720080" cy="230832"/>
          </a:xfrm>
          <a:prstGeom prst="rect">
            <a:avLst/>
          </a:prstGeom>
          <a:noFill/>
          <a:ln>
            <a:solidFill>
              <a:schemeClr val="tx1"/>
            </a:solidFill>
          </a:ln>
        </p:spPr>
        <p:txBody>
          <a:bodyPr wrap="square" rtlCol="0">
            <a:spAutoFit/>
          </a:bodyPr>
          <a:lstStyle/>
          <a:p>
            <a:pPr algn="ctr"/>
            <a:r>
              <a:rPr kumimoji="1" lang="ja-JP" altLang="en-US" sz="900" dirty="0" smtClean="0"/>
              <a:t>資料２－１</a:t>
            </a:r>
            <a:endParaRPr kumimoji="1" lang="ja-JP" altLang="en-US" sz="900" dirty="0" smtClean="0"/>
          </a:p>
        </p:txBody>
      </p:sp>
    </p:spTree>
    <p:extLst>
      <p:ext uri="{BB962C8B-B14F-4D97-AF65-F5344CB8AC3E}">
        <p14:creationId xmlns:p14="http://schemas.microsoft.com/office/powerpoint/2010/main" val="306070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p:cNvSpPr txBox="1">
            <a:spLocks/>
          </p:cNvSpPr>
          <p:nvPr/>
        </p:nvSpPr>
        <p:spPr>
          <a:xfrm>
            <a:off x="179513" y="0"/>
            <a:ext cx="4392488" cy="1916832"/>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策定時期</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・十分な周知期間が必要なため、平成２６年度内を目標とする。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900" dirty="0" smtClean="0">
                <a:latin typeface="HG丸ｺﾞｼｯｸM-PRO" panose="020F0600000000000000" pitchFamily="50" charset="-128"/>
                <a:ea typeface="HG丸ｺﾞｼｯｸM-PRO" panose="020F0600000000000000" pitchFamily="50" charset="-128"/>
              </a:rPr>
              <a:t>（例）商品・サービス分野</a:t>
            </a:r>
            <a:endParaRPr lang="en-US" altLang="ja-JP" sz="9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6" name="サブタイトル 2"/>
          <p:cNvSpPr txBox="1">
            <a:spLocks/>
          </p:cNvSpPr>
          <p:nvPr/>
        </p:nvSpPr>
        <p:spPr>
          <a:xfrm>
            <a:off x="179510" y="1916832"/>
            <a:ext cx="4392491" cy="4104456"/>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smtClean="0">
                <a:latin typeface="HGP創英角ｺﾞｼｯｸUB" panose="020B0900000000000000" pitchFamily="50" charset="-128"/>
                <a:ea typeface="HGP創英角ｺﾞｼｯｸUB" panose="020B0900000000000000" pitchFamily="50" charset="-128"/>
              </a:rPr>
              <a:t>第４　ガイドライン策定のあり方②</a:t>
            </a:r>
            <a:r>
              <a:rPr lang="ja-JP" altLang="en-US" sz="1000" u="sng" dirty="0" smtClean="0">
                <a:latin typeface="HGP創英角ｺﾞｼｯｸUB" panose="020B0900000000000000" pitchFamily="50" charset="-128"/>
                <a:ea typeface="HGP創英角ｺﾞｼｯｸUB" panose="020B0900000000000000" pitchFamily="50" charset="-128"/>
              </a:rPr>
              <a:t>（ガイドラインの機能の検討）</a:t>
            </a:r>
            <a:r>
              <a:rPr lang="ja-JP" altLang="en-US" sz="1000" dirty="0" smtClean="0">
                <a:latin typeface="HGP創英角ｺﾞｼｯｸUB" panose="020B0900000000000000" pitchFamily="50" charset="-128"/>
                <a:ea typeface="HGP創英角ｺﾞｼｯｸUB" panose="020B0900000000000000" pitchFamily="50" charset="-128"/>
              </a:rPr>
              <a:t>　</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　○　ガイドラインの機能</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事業者も含め府民に対して</a:t>
            </a:r>
            <a:r>
              <a:rPr lang="ja-JP" altLang="en-US" sz="1000" dirty="0" smtClean="0">
                <a:latin typeface="HG丸ｺﾞｼｯｸM-PRO" panose="020F0600000000000000" pitchFamily="50" charset="-128"/>
                <a:ea typeface="HG丸ｺﾞｼｯｸM-PRO" panose="020F0600000000000000" pitchFamily="50" charset="-128"/>
              </a:rPr>
              <a:t>、ガイドラインにより、不当</a:t>
            </a:r>
            <a:r>
              <a:rPr lang="ja-JP" altLang="en-US" sz="1000" dirty="0">
                <a:latin typeface="HG丸ｺﾞｼｯｸM-PRO" panose="020F0600000000000000" pitchFamily="50" charset="-128"/>
                <a:ea typeface="HG丸ｺﾞｼｯｸM-PRO" panose="020F0600000000000000" pitchFamily="50" charset="-128"/>
              </a:rPr>
              <a:t>な</a:t>
            </a:r>
            <a:r>
              <a:rPr lang="ja-JP" altLang="en-US" sz="1000" dirty="0" smtClean="0">
                <a:latin typeface="HG丸ｺﾞｼｯｸM-PRO" panose="020F0600000000000000" pitchFamily="50" charset="-128"/>
                <a:ea typeface="HG丸ｺﾞｼｯｸM-PRO" panose="020F0600000000000000" pitchFamily="50" charset="-128"/>
              </a:rPr>
              <a:t>差別的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取扱い</a:t>
            </a:r>
            <a:r>
              <a:rPr lang="ja-JP" altLang="en-US" sz="1000" dirty="0">
                <a:latin typeface="HG丸ｺﾞｼｯｸM-PRO" panose="020F0600000000000000" pitchFamily="50" charset="-128"/>
                <a:ea typeface="HG丸ｺﾞｼｯｸM-PRO" panose="020F0600000000000000" pitchFamily="50" charset="-128"/>
              </a:rPr>
              <a:t>の個別事例を</a:t>
            </a:r>
            <a:r>
              <a:rPr lang="ja-JP" altLang="en-US" sz="1000" dirty="0" smtClean="0">
                <a:latin typeface="HG丸ｺﾞｼｯｸM-PRO" panose="020F0600000000000000" pitchFamily="50" charset="-128"/>
                <a:ea typeface="HG丸ｺﾞｼｯｸM-PRO" panose="020F0600000000000000" pitchFamily="50" charset="-128"/>
              </a:rPr>
              <a:t>判断</a:t>
            </a:r>
            <a:r>
              <a:rPr lang="ja-JP" altLang="en-US" sz="1000" dirty="0">
                <a:latin typeface="HG丸ｺﾞｼｯｸM-PRO" panose="020F0600000000000000" pitchFamily="50" charset="-128"/>
                <a:ea typeface="HG丸ｺﾞｼｯｸM-PRO" panose="020F0600000000000000" pitchFamily="50" charset="-128"/>
              </a:rPr>
              <a:t>する拠り所となる考え方や望ましい</a:t>
            </a:r>
            <a:r>
              <a:rPr lang="ja-JP" altLang="en-US" sz="1000" dirty="0" smtClean="0">
                <a:latin typeface="HG丸ｺﾞｼｯｸM-PRO" panose="020F0600000000000000" pitchFamily="50" charset="-128"/>
                <a:ea typeface="HG丸ｺﾞｼｯｸM-PRO" panose="020F0600000000000000" pitchFamily="50" charset="-128"/>
              </a:rPr>
              <a:t>合理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的配慮</a:t>
            </a:r>
            <a:r>
              <a:rPr lang="ja-JP" altLang="en-US" sz="1000" dirty="0">
                <a:latin typeface="HG丸ｺﾞｼｯｸM-PRO" panose="020F0600000000000000" pitchFamily="50" charset="-128"/>
                <a:ea typeface="HG丸ｺﾞｼｯｸM-PRO" panose="020F0600000000000000" pitchFamily="50" charset="-128"/>
              </a:rPr>
              <a:t>の事例を広く</a:t>
            </a:r>
            <a:r>
              <a:rPr lang="ja-JP" altLang="en-US" sz="1000" dirty="0" smtClean="0">
                <a:latin typeface="HG丸ｺﾞｼｯｸM-PRO" panose="020F0600000000000000" pitchFamily="50" charset="-128"/>
                <a:ea typeface="HG丸ｺﾞｼｯｸM-PRO" panose="020F0600000000000000" pitchFamily="50" charset="-128"/>
              </a:rPr>
              <a:t>啓発して</a:t>
            </a:r>
            <a:r>
              <a:rPr lang="ja-JP" altLang="en-US" sz="1000" dirty="0">
                <a:latin typeface="HG丸ｺﾞｼｯｸM-PRO" panose="020F0600000000000000" pitchFamily="50" charset="-128"/>
                <a:ea typeface="HG丸ｺﾞｼｯｸM-PRO" panose="020F0600000000000000" pitchFamily="50" charset="-128"/>
              </a:rPr>
              <a:t>いく</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・ガイドラインを相談・紛争の解決等に活用する。そのために、</a:t>
            </a:r>
            <a:r>
              <a:rPr lang="ja-JP" altLang="en-US" sz="1000" dirty="0" smtClean="0">
                <a:latin typeface="HG丸ｺﾞｼｯｸM-PRO" panose="020F0600000000000000" pitchFamily="50" charset="-128"/>
                <a:ea typeface="HG丸ｺﾞｼｯｸM-PRO" panose="020F0600000000000000" pitchFamily="50" charset="-128"/>
              </a:rPr>
              <a:t>第</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三者的</a:t>
            </a:r>
            <a:r>
              <a:rPr lang="ja-JP" altLang="en-US" sz="1000" dirty="0">
                <a:latin typeface="HG丸ｺﾞｼｯｸM-PRO" panose="020F0600000000000000" pitchFamily="50" charset="-128"/>
                <a:ea typeface="HG丸ｺﾞｼｯｸM-PRO" panose="020F0600000000000000" pitchFamily="50" charset="-128"/>
              </a:rPr>
              <a:t>立場で差別的取扱いを個別に判断していく府独自の体制</a:t>
            </a:r>
            <a:r>
              <a:rPr lang="ja-JP" altLang="en-US" sz="1000" dirty="0" smtClean="0">
                <a:latin typeface="HG丸ｺﾞｼｯｸM-PRO" panose="020F0600000000000000" pitchFamily="50" charset="-128"/>
                <a:ea typeface="HG丸ｺﾞｼｯｸM-PRO" panose="020F0600000000000000" pitchFamily="50" charset="-128"/>
              </a:rPr>
              <a:t>を</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整備</a:t>
            </a:r>
            <a:r>
              <a:rPr lang="ja-JP" altLang="en-US" sz="1000" dirty="0">
                <a:latin typeface="HG丸ｺﾞｼｯｸM-PRO" panose="020F0600000000000000" pitchFamily="50" charset="-128"/>
                <a:ea typeface="HG丸ｺﾞｼｯｸM-PRO" panose="020F0600000000000000" pitchFamily="50" charset="-128"/>
              </a:rPr>
              <a:t>し、ガイドラインをより規範性のあるものとする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・啓発と相談・紛争の解決等に対応できるように、ガイドライン</a:t>
            </a:r>
            <a:r>
              <a:rPr lang="ja-JP" altLang="en-US" sz="1000" dirty="0" smtClean="0">
                <a:latin typeface="HG丸ｺﾞｼｯｸM-PRO" panose="020F0600000000000000" pitchFamily="50" charset="-128"/>
                <a:ea typeface="HG丸ｺﾞｼｯｸM-PRO" panose="020F0600000000000000" pitchFamily="50" charset="-128"/>
              </a:rPr>
              <a:t>に</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盛り込む</a:t>
            </a:r>
            <a:r>
              <a:rPr lang="ja-JP" altLang="en-US" sz="1000" dirty="0">
                <a:latin typeface="HG丸ｺﾞｼｯｸM-PRO" panose="020F0600000000000000" pitchFamily="50" charset="-128"/>
                <a:ea typeface="HG丸ｺﾞｼｯｸM-PRO" panose="020F0600000000000000" pitchFamily="50" charset="-128"/>
              </a:rPr>
              <a:t>内容を整理する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・事業者も含め府民に対して、ガイドラインの内容とあわせて</a:t>
            </a:r>
            <a:r>
              <a:rPr lang="ja-JP" altLang="en-US" sz="1000" dirty="0" smtClean="0">
                <a:latin typeface="HG丸ｺﾞｼｯｸM-PRO" panose="020F0600000000000000" pitchFamily="50" charset="-128"/>
                <a:ea typeface="HG丸ｺﾞｼｯｸM-PRO" panose="020F0600000000000000" pitchFamily="50" charset="-128"/>
              </a:rPr>
              <a:t>、共</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生</a:t>
            </a:r>
            <a:r>
              <a:rPr lang="ja-JP" altLang="en-US" sz="1000" dirty="0">
                <a:latin typeface="HG丸ｺﾞｼｯｸM-PRO" panose="020F0600000000000000" pitchFamily="50" charset="-128"/>
                <a:ea typeface="HG丸ｺﾞｼｯｸM-PRO" panose="020F0600000000000000" pitchFamily="50" charset="-128"/>
              </a:rPr>
              <a:t>社会実現のため、広く障がい理解を進めていく</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条例化の検討</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・「ガイドラインは条例等を根拠とする実効性あるものとすべき」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「事</a:t>
            </a:r>
            <a:r>
              <a:rPr lang="ja-JP" altLang="en-US" sz="1000" dirty="0">
                <a:latin typeface="HG丸ｺﾞｼｯｸM-PRO" panose="020F0600000000000000" pitchFamily="50" charset="-128"/>
                <a:ea typeface="HG丸ｺﾞｼｯｸM-PRO" panose="020F0600000000000000" pitchFamily="50" charset="-128"/>
              </a:rPr>
              <a:t>業者としても条例により内容が明確化されて</a:t>
            </a:r>
            <a:r>
              <a:rPr lang="ja-JP" altLang="en-US" sz="1000" dirty="0" smtClean="0">
                <a:latin typeface="HG丸ｺﾞｼｯｸM-PRO" panose="020F0600000000000000" pitchFamily="50" charset="-128"/>
                <a:ea typeface="HG丸ｺﾞｼｯｸM-PRO" panose="020F0600000000000000" pitchFamily="50" charset="-128"/>
              </a:rPr>
              <a:t>いる方</a:t>
            </a:r>
            <a:r>
              <a:rPr lang="ja-JP" altLang="en-US" sz="1000" dirty="0">
                <a:latin typeface="HG丸ｺﾞｼｯｸM-PRO" panose="020F0600000000000000" pitchFamily="50" charset="-128"/>
                <a:ea typeface="HG丸ｺﾞｼｯｸM-PRO" panose="020F0600000000000000" pitchFamily="50" charset="-128"/>
              </a:rPr>
              <a:t>が</a:t>
            </a:r>
            <a:r>
              <a:rPr lang="ja-JP" altLang="en-US" sz="1000" dirty="0" smtClean="0">
                <a:latin typeface="HG丸ｺﾞｼｯｸM-PRO" panose="020F0600000000000000" pitchFamily="50" charset="-128"/>
                <a:ea typeface="HG丸ｺﾞｼｯｸM-PRO" panose="020F0600000000000000" pitchFamily="50" charset="-128"/>
              </a:rPr>
              <a:t>利用者</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に</a:t>
            </a:r>
            <a:r>
              <a:rPr lang="ja-JP" altLang="en-US" sz="1000" dirty="0">
                <a:latin typeface="HG丸ｺﾞｼｯｸM-PRO" panose="020F0600000000000000" pitchFamily="50" charset="-128"/>
                <a:ea typeface="HG丸ｺﾞｼｯｸM-PRO" panose="020F0600000000000000" pitchFamily="50" charset="-128"/>
              </a:rPr>
              <a:t>説明</a:t>
            </a:r>
            <a:r>
              <a:rPr lang="ja-JP" altLang="en-US" sz="1000" dirty="0" smtClean="0">
                <a:latin typeface="HG丸ｺﾞｼｯｸM-PRO" panose="020F0600000000000000" pitchFamily="50" charset="-128"/>
                <a:ea typeface="HG丸ｺﾞｼｯｸM-PRO" panose="020F0600000000000000" pitchFamily="50" charset="-128"/>
              </a:rPr>
              <a:t>しやすい」「条例</a:t>
            </a:r>
            <a:r>
              <a:rPr lang="ja-JP" altLang="en-US" sz="1000" dirty="0">
                <a:latin typeface="HG丸ｺﾞｼｯｸM-PRO" panose="020F0600000000000000" pitchFamily="50" charset="-128"/>
                <a:ea typeface="HG丸ｺﾞｼｯｸM-PRO" panose="020F0600000000000000" pitchFamily="50" charset="-128"/>
              </a:rPr>
              <a:t>自体が障がい理解の</a:t>
            </a:r>
            <a:r>
              <a:rPr lang="ja-JP" altLang="en-US" sz="1000" dirty="0" smtClean="0">
                <a:latin typeface="HG丸ｺﾞｼｯｸM-PRO" panose="020F0600000000000000" pitchFamily="50" charset="-128"/>
                <a:ea typeface="HG丸ｺﾞｼｯｸM-PRO" panose="020F0600000000000000" pitchFamily="50" charset="-128"/>
              </a:rPr>
              <a:t>啓発手段となり</a:t>
            </a:r>
            <a:r>
              <a:rPr lang="ja-JP" altLang="en-US" sz="1000" dirty="0" err="1" smtClean="0">
                <a:latin typeface="HG丸ｺﾞｼｯｸM-PRO" panose="020F0600000000000000" pitchFamily="50" charset="-128"/>
                <a:ea typeface="HG丸ｺﾞｼｯｸM-PRO" panose="020F0600000000000000" pitchFamily="50" charset="-128"/>
              </a:rPr>
              <a:t>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る」「どのような条例が必要か、もっと議論が必要」「議会の理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解が得られるように条例は内容をしっかりとしたものにする」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「ガイドラインと違って条例の記載内容には制約がある」と</a:t>
            </a:r>
            <a:r>
              <a:rPr lang="ja-JP" altLang="en-US" sz="1000" dirty="0" err="1" smtClean="0">
                <a:latin typeface="HG丸ｺﾞｼｯｸM-PRO" panose="020F0600000000000000" pitchFamily="50" charset="-128"/>
                <a:ea typeface="HG丸ｺﾞｼｯｸM-PRO" panose="020F0600000000000000" pitchFamily="50" charset="-128"/>
              </a:rPr>
              <a:t>いっ</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err="1" smtClean="0">
                <a:latin typeface="HG丸ｺﾞｼｯｸM-PRO" panose="020F0600000000000000" pitchFamily="50" charset="-128"/>
                <a:ea typeface="HG丸ｺﾞｼｯｸM-PRO" panose="020F0600000000000000" pitchFamily="50" charset="-128"/>
              </a:rPr>
              <a:t>た</a:t>
            </a:r>
            <a:r>
              <a:rPr lang="ja-JP" altLang="en-US" sz="1000" dirty="0" smtClean="0">
                <a:latin typeface="HG丸ｺﾞｼｯｸM-PRO" panose="020F0600000000000000" pitchFamily="50" charset="-128"/>
                <a:ea typeface="HG丸ｺﾞｼｯｸM-PRO" panose="020F0600000000000000" pitchFamily="50" charset="-128"/>
              </a:rPr>
              <a:t>条例化に関する意見あり。</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・今後、障害者差別解消法が制定された状況を踏まえて、条例化に</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ついても検討することが必要。</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4644009" y="0"/>
            <a:ext cx="4391346" cy="3429000"/>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solidFill>
                  <a:prstClr val="black"/>
                </a:solidFill>
                <a:latin typeface="HG丸ｺﾞｼｯｸM-PRO" panose="020F0600000000000000" pitchFamily="50" charset="-128"/>
                <a:ea typeface="HG丸ｺﾞｼｯｸM-PRO" panose="020F0600000000000000" pitchFamily="50" charset="-128"/>
              </a:rPr>
              <a:t>から地域での解決が困難な事案に対応する仕組みを講じる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b="1" dirty="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地域の相談活動を支援する仕組み</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専門性を有する人材を府に配置し、困難事案</a:t>
            </a:r>
            <a:r>
              <a:rPr lang="ja-JP" altLang="en-US" sz="1000" dirty="0">
                <a:latin typeface="HG丸ｺﾞｼｯｸM-PRO" panose="020F0600000000000000" pitchFamily="50" charset="-128"/>
                <a:ea typeface="HG丸ｺﾞｼｯｸM-PRO" panose="020F0600000000000000" pitchFamily="50" charset="-128"/>
              </a:rPr>
              <a:t>の</a:t>
            </a:r>
            <a:r>
              <a:rPr lang="ja-JP" altLang="en-US" sz="1000" dirty="0" smtClean="0">
                <a:latin typeface="HG丸ｺﾞｼｯｸM-PRO" panose="020F0600000000000000" pitchFamily="50" charset="-128"/>
                <a:ea typeface="HG丸ｺﾞｼｯｸM-PRO" panose="020F0600000000000000" pitchFamily="50" charset="-128"/>
              </a:rPr>
              <a:t>助言や調整等を行</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い、相談事案の解決を図る。個別の相談事案の内容に応じて、様々</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な分野等に対応した、より専門性の高い人材の活用等も検討する。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地域での解決が困難な事案に対応する仕組み</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学識経験者、当事者、事業者等で構成する合議体を府に設置し、関</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係者等の意見を聞きながら、不当な差別的取扱いに係る事案につい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て、助言やあっせん案の提示を行う</a:t>
            </a:r>
            <a:r>
              <a:rPr lang="ja-JP" altLang="en-US" sz="1000" dirty="0">
                <a:latin typeface="HG丸ｺﾞｼｯｸM-PRO" panose="020F0600000000000000" pitchFamily="50" charset="-128"/>
                <a:ea typeface="HG丸ｺﾞｼｯｸM-PRO" panose="020F0600000000000000" pitchFamily="50" charset="-128"/>
              </a:rPr>
              <a:t>。なお、今後の相談事案の</a:t>
            </a:r>
            <a:r>
              <a:rPr lang="ja-JP" altLang="en-US" sz="1000" dirty="0" smtClean="0">
                <a:latin typeface="HG丸ｺﾞｼｯｸM-PRO" panose="020F0600000000000000" pitchFamily="50" charset="-128"/>
                <a:ea typeface="HG丸ｺﾞｼｯｸM-PRO" panose="020F0600000000000000" pitchFamily="50" charset="-128"/>
              </a:rPr>
              <a:t>集積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や</a:t>
            </a:r>
            <a:r>
              <a:rPr lang="ja-JP" altLang="en-US" sz="1000" dirty="0">
                <a:latin typeface="HG丸ｺﾞｼｯｸM-PRO" panose="020F0600000000000000" pitchFamily="50" charset="-128"/>
                <a:ea typeface="HG丸ｺﾞｼｯｸM-PRO" panose="020F0600000000000000" pitchFamily="50" charset="-128"/>
              </a:rPr>
              <a:t>国の</a:t>
            </a:r>
            <a:r>
              <a:rPr lang="ja-JP" altLang="en-US" sz="1000" dirty="0" smtClean="0">
                <a:latin typeface="HG丸ｺﾞｼｯｸM-PRO" panose="020F0600000000000000" pitchFamily="50" charset="-128"/>
                <a:ea typeface="HG丸ｺﾞｼｯｸM-PRO" panose="020F0600000000000000" pitchFamily="50" charset="-128"/>
              </a:rPr>
              <a:t>動向</a:t>
            </a:r>
            <a:r>
              <a:rPr lang="ja-JP" altLang="en-US" sz="1000" dirty="0">
                <a:latin typeface="HG丸ｺﾞｼｯｸM-PRO" panose="020F0600000000000000" pitchFamily="50" charset="-128"/>
                <a:ea typeface="HG丸ｺﾞｼｯｸM-PRO" panose="020F0600000000000000" pitchFamily="50" charset="-128"/>
              </a:rPr>
              <a:t>等を</a:t>
            </a:r>
            <a:r>
              <a:rPr lang="ja-JP" altLang="en-US" sz="1000" dirty="0" smtClean="0">
                <a:latin typeface="HG丸ｺﾞｼｯｸM-PRO" panose="020F0600000000000000" pitchFamily="50" charset="-128"/>
                <a:ea typeface="HG丸ｺﾞｼｯｸM-PRO" panose="020F0600000000000000" pitchFamily="50" charset="-128"/>
              </a:rPr>
              <a:t>踏まえて対象事案</a:t>
            </a:r>
            <a:r>
              <a:rPr lang="ja-JP" altLang="en-US" sz="1000" dirty="0">
                <a:latin typeface="HG丸ｺﾞｼｯｸM-PRO" panose="020F0600000000000000" pitchFamily="50" charset="-128"/>
                <a:ea typeface="HG丸ｺﾞｼｯｸM-PRO" panose="020F0600000000000000" pitchFamily="50" charset="-128"/>
              </a:rPr>
              <a:t>の取扱いは将来の検討課題とする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合理的配慮の不提供　</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個別性が高いことから紛争を未然に防止することを目指す。事業者</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における合理的配慮に係る積極的な取組みを一層促す仕組みを検討</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a:latin typeface="HG丸ｺﾞｼｯｸM-PRO" panose="020F0600000000000000" pitchFamily="50" charset="-128"/>
                <a:ea typeface="HG丸ｺﾞｼｯｸM-PRO" panose="020F0600000000000000" pitchFamily="50" charset="-128"/>
              </a:rPr>
              <a:t>　</a:t>
            </a:r>
            <a:r>
              <a:rPr lang="ja-JP" altLang="en-US" sz="1000" smtClean="0">
                <a:latin typeface="HG丸ｺﾞｼｯｸM-PRO" panose="020F0600000000000000" pitchFamily="50" charset="-128"/>
                <a:ea typeface="HG丸ｺﾞｼｯｸM-PRO" panose="020F0600000000000000" pitchFamily="50" charset="-128"/>
              </a:rPr>
              <a:t>　　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障害者差別解消支援地域協議会</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国の動向を踏まえつつ、設置に向けた検討を行う。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　</a:t>
            </a:r>
            <a:r>
              <a:rPr lang="ja-JP" altLang="en-US" sz="1000" dirty="0" smtClean="0">
                <a:latin typeface="HGP創英角ｺﾞｼｯｸUB" panose="020B0900000000000000" pitchFamily="50" charset="-128"/>
                <a:ea typeface="HGP創英角ｺﾞｼｯｸUB" panose="020B0900000000000000" pitchFamily="50" charset="-128"/>
              </a:rPr>
              <a:t>条例の必要性の検討</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体制整備やその権限の根拠として条例が必要かどうかを検討する。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8" name="サブタイトル 2"/>
          <p:cNvSpPr txBox="1">
            <a:spLocks/>
          </p:cNvSpPr>
          <p:nvPr/>
        </p:nvSpPr>
        <p:spPr>
          <a:xfrm>
            <a:off x="4644010" y="3429000"/>
            <a:ext cx="4391344" cy="3429000"/>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smtClean="0">
                <a:latin typeface="HGP創英角ｺﾞｼｯｸUB" panose="020B0900000000000000" pitchFamily="50" charset="-128"/>
                <a:ea typeface="HGP創英角ｺﾞｼｯｸUB" panose="020B0900000000000000" pitchFamily="50" charset="-128"/>
              </a:rPr>
              <a:t>第６　まとめ</a:t>
            </a:r>
            <a:endParaRPr lang="en-US" altLang="ja-JP" sz="1100" u="sng"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　○　取組みの基本理念</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障害者差別解消法等の趣旨を踏まえ、差別の解消に向けた取組みを</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推進するとともに、もって、共生社会の実現を目指す。</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取組みの原則</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・障がい者は地域社会で共に暮らす一員であること。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・障がい理解を深めることがもっとも重要で、基礎となること。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・法的整備を含む現状を踏まえて、府ならではの取組みを行うこと。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・府、市町村、府民が相互に連携すること。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・広域的な仕組みを整備すること。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・定期的に検証し、改善を図ること。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取組みの３本柱</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・平成２６年度内を目途に「ガイドラインの策定」</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・既存の機関等を活用しつつ、府独自の「相談、紛争の防止・解決</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の体制整備」</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・障がい理解を深めるための「啓発活動の促進」</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今後</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b="1" dirty="0">
                <a:latin typeface="HG丸ｺﾞｼｯｸM-PRO" panose="020F0600000000000000" pitchFamily="50" charset="-128"/>
                <a:ea typeface="HG丸ｺﾞｼｯｸM-PRO" panose="020F0600000000000000" pitchFamily="50" charset="-128"/>
              </a:rPr>
              <a:t>　</a:t>
            </a:r>
            <a:r>
              <a:rPr lang="ja-JP" altLang="en-US" sz="1000" b="1"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・適宜部会を開催して、条例化の検討などを行っていく。</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9" name="サブタイトル 2"/>
          <p:cNvSpPr txBox="1">
            <a:spLocks/>
          </p:cNvSpPr>
          <p:nvPr/>
        </p:nvSpPr>
        <p:spPr>
          <a:xfrm>
            <a:off x="179509" y="6021288"/>
            <a:ext cx="4392491" cy="836712"/>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spcBef>
                <a:spcPts val="264"/>
              </a:spcBef>
              <a:buNone/>
            </a:pPr>
            <a:r>
              <a:rPr lang="ja-JP" altLang="en-US" sz="1100" u="sng" dirty="0">
                <a:solidFill>
                  <a:prstClr val="black"/>
                </a:solidFill>
                <a:latin typeface="HGP創英角ｺﾞｼｯｸUB" panose="020B0900000000000000" pitchFamily="50" charset="-128"/>
                <a:ea typeface="HGP創英角ｺﾞｼｯｸUB" panose="020B0900000000000000" pitchFamily="50" charset="-128"/>
              </a:rPr>
              <a:t>第５　相談、紛争の防止・解決の体制整備のあり方</a:t>
            </a:r>
            <a:endParaRPr lang="en-US" altLang="ja-JP" sz="1000" dirty="0">
              <a:solidFill>
                <a:prstClr val="black"/>
              </a:solidFill>
              <a:latin typeface="HGP創英角ｺﾞｼｯｸUB" panose="020B0900000000000000" pitchFamily="50" charset="-128"/>
              <a:ea typeface="HGP創英角ｺﾞｼｯｸUB" panose="020B0900000000000000" pitchFamily="50" charset="-128"/>
            </a:endParaRPr>
          </a:p>
          <a:p>
            <a:pPr marL="0" lvl="0" indent="0">
              <a:spcBef>
                <a:spcPts val="264"/>
              </a:spcBef>
              <a:buNone/>
            </a:pPr>
            <a:r>
              <a:rPr lang="ja-JP" altLang="en-US" sz="1000" dirty="0">
                <a:solidFill>
                  <a:prstClr val="black"/>
                </a:solidFill>
                <a:latin typeface="HGP創英角ｺﾞｼｯｸUB" panose="020B0900000000000000" pitchFamily="50" charset="-128"/>
                <a:ea typeface="HGP創英角ｺﾞｼｯｸUB" panose="020B0900000000000000" pitchFamily="50" charset="-128"/>
              </a:rPr>
              <a:t>　○　府における体制整備</a:t>
            </a:r>
            <a:endParaRPr lang="en-US" altLang="ja-JP" sz="1000" dirty="0">
              <a:solidFill>
                <a:prstClr val="black"/>
              </a:solidFill>
              <a:latin typeface="HGP創英角ｺﾞｼｯｸUB" panose="020B0900000000000000" pitchFamily="50" charset="-128"/>
              <a:ea typeface="HGP創英角ｺﾞｼｯｸUB" panose="020B0900000000000000" pitchFamily="50" charset="-128"/>
            </a:endParaRPr>
          </a:p>
          <a:p>
            <a:pPr marL="0" lvl="0" indent="0">
              <a:spcBef>
                <a:spcPts val="264"/>
              </a:spcBef>
              <a:buNone/>
            </a:pPr>
            <a:r>
              <a:rPr lang="ja-JP" altLang="en-US" sz="1000" dirty="0">
                <a:solidFill>
                  <a:prstClr val="black"/>
                </a:solidFill>
                <a:latin typeface="HG丸ｺﾞｼｯｸM-PRO" panose="020F0600000000000000" pitchFamily="50" charset="-128"/>
                <a:ea typeface="HG丸ｺﾞｼｯｸM-PRO" panose="020F0600000000000000" pitchFamily="50" charset="-128"/>
              </a:rPr>
              <a:t>　　　府・市町村の適切な役割分担のもと、府は広域的な立場から、</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市町</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264"/>
              </a:spcBef>
              <a:buNone/>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村</a:t>
            </a:r>
            <a:r>
              <a:rPr lang="ja-JP" altLang="en-US" sz="1000" dirty="0">
                <a:solidFill>
                  <a:prstClr val="black"/>
                </a:solidFill>
                <a:latin typeface="HG丸ｺﾞｼｯｸM-PRO" panose="020F0600000000000000" pitchFamily="50" charset="-128"/>
                <a:ea typeface="HG丸ｺﾞｼｯｸM-PRO" panose="020F0600000000000000" pitchFamily="50" charset="-128"/>
              </a:rPr>
              <a:t>等地域の相談活動を支援する仕組みやより専門的・中立的な</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立場</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4155133643"/>
              </p:ext>
            </p:extLst>
          </p:nvPr>
        </p:nvGraphicFramePr>
        <p:xfrm>
          <a:off x="283110" y="548680"/>
          <a:ext cx="4185293" cy="1328152"/>
        </p:xfrm>
        <a:graphic>
          <a:graphicData uri="http://schemas.openxmlformats.org/drawingml/2006/table">
            <a:tbl>
              <a:tblPr firstRow="1" bandRow="1">
                <a:tableStyleId>{5C22544A-7EE6-4342-B048-85BDC9FD1C3A}</a:tableStyleId>
              </a:tblPr>
              <a:tblGrid>
                <a:gridCol w="1124952"/>
                <a:gridCol w="3060341"/>
              </a:tblGrid>
              <a:tr h="216024">
                <a:tc gridSpan="2">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不当な差別的取扱い</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347464">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不当な差別的取扱いの内容</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障がいを理由として、</a:t>
                      </a:r>
                      <a:r>
                        <a:rPr kumimoji="1" lang="ja-JP" altLang="en-US" sz="800" u="none" dirty="0" smtClean="0">
                          <a:solidFill>
                            <a:sysClr val="windowText" lastClr="000000"/>
                          </a:solidFill>
                          <a:latin typeface="HG丸ｺﾞｼｯｸM-PRO" panose="020F0600000000000000" pitchFamily="50" charset="-128"/>
                          <a:ea typeface="HG丸ｺﾞｼｯｸM-PRO" panose="020F0600000000000000" pitchFamily="50" charset="-128"/>
                        </a:rPr>
                        <a:t>正当な理由なく、</a:t>
                      </a:r>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商品の販売又はサービスの提供を拒否したり、制限したり、条件を付けたりすること</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9560">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差別となりうる事例</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latin typeface="HG丸ｺﾞｼｯｸM-PRO" panose="020F0600000000000000" pitchFamily="50" charset="-128"/>
                          <a:ea typeface="HG丸ｺﾞｼｯｸM-PRO" panose="020F0600000000000000" pitchFamily="50" charset="-128"/>
                        </a:rPr>
                        <a:t>盲導犬に理解がなく、飲食店で入店を拒否される</a:t>
                      </a:r>
                      <a:endParaRPr kumimoji="1" lang="ja-JP" altLang="en-US" sz="8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gridSpan="2">
                  <a:txBody>
                    <a:bodyPr/>
                    <a:lstStyle/>
                    <a:p>
                      <a:r>
                        <a:rPr kumimoji="1" lang="ja-JP" altLang="en-US" sz="800" b="1" dirty="0" smtClean="0">
                          <a:solidFill>
                            <a:sysClr val="windowText" lastClr="000000"/>
                          </a:solidFill>
                          <a:latin typeface="HG丸ｺﾞｼｯｸM-PRO" panose="020F0600000000000000" pitchFamily="50" charset="-128"/>
                          <a:ea typeface="HG丸ｺﾞｼｯｸM-PRO" panose="020F0600000000000000" pitchFamily="50" charset="-128"/>
                        </a:rPr>
                        <a:t>合理的配慮の不提供</a:t>
                      </a:r>
                      <a:endParaRPr kumimoji="1" lang="ja-JP" altLang="en-US" sz="800" b="1"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275456">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望ましい合理的配慮の取組み例</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サービスカウンターに、聴覚障がい者用のハンドブックを配布している</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25726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1169</TotalTime>
  <Words>119</Words>
  <PresentationFormat>画面に合わせる (4:3)</PresentationFormat>
  <Paragraphs>155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大阪府における障がいを理由とする差別の解消に向けた取組みについて（提言）の概要</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2014-10-03T07:04:55Z</cp:lastPrinted>
  <dcterms:created xsi:type="dcterms:W3CDTF">2014-08-15T07:04:46Z</dcterms:created>
  <dcterms:modified xsi:type="dcterms:W3CDTF">2014-10-23T00:54:29Z</dcterms:modified>
</cp:coreProperties>
</file>