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27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1931719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407752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188028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4022944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655887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4102296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138979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1552210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2715549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1809091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D5B4F20-D4A4-45E8-BADD-A0B23AAAFCC9}" type="datetimeFigureOut">
              <a:rPr kumimoji="1" lang="ja-JP" altLang="en-US" smtClean="0"/>
              <a:t>2014/8/28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92280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5B4F20-D4A4-45E8-BADD-A0B23AAAFCC9}" type="datetimeFigureOut">
              <a:rPr kumimoji="1" lang="ja-JP" altLang="en-US" smtClean="0"/>
              <a:t>2014/8/28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065F3-A88E-46BE-B09A-F86A7731C0A6}" type="slidenum">
              <a:rPr kumimoji="1" lang="ja-JP" altLang="en-US" smtClean="0"/>
              <a:t>‹#›</a:t>
            </a:fld>
            <a:endParaRPr kumimoji="1" lang="ja-JP" altLang="en-US"/>
          </a:p>
        </p:txBody>
      </p:sp>
    </p:spTree>
    <p:extLst>
      <p:ext uri="{BB962C8B-B14F-4D97-AF65-F5344CB8AC3E}">
        <p14:creationId xmlns:p14="http://schemas.microsoft.com/office/powerpoint/2010/main" val="1300038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900354076"/>
              </p:ext>
            </p:extLst>
          </p:nvPr>
        </p:nvGraphicFramePr>
        <p:xfrm>
          <a:off x="140390" y="332656"/>
          <a:ext cx="8892478" cy="6480720"/>
        </p:xfrm>
        <a:graphic>
          <a:graphicData uri="http://schemas.openxmlformats.org/drawingml/2006/table">
            <a:tbl>
              <a:tblPr firstRow="1" bandRow="1">
                <a:tableStyleId>{5C22544A-7EE6-4342-B048-85BDC9FD1C3A}</a:tableStyleId>
              </a:tblPr>
              <a:tblGrid>
                <a:gridCol w="1270354"/>
                <a:gridCol w="1270354"/>
                <a:gridCol w="1270354"/>
                <a:gridCol w="1270354"/>
                <a:gridCol w="1270354"/>
                <a:gridCol w="1270354"/>
                <a:gridCol w="1270354"/>
              </a:tblGrid>
              <a:tr h="216024">
                <a:tc>
                  <a:txBody>
                    <a:bodyPr/>
                    <a:lstStyle/>
                    <a:p>
                      <a:pPr algn="ctr"/>
                      <a:endParaRPr kumimoji="1" lang="ja-JP" altLang="en-US" sz="800" b="1" dirty="0">
                        <a:solidFill>
                          <a:schemeClr val="tx1"/>
                        </a:solidFill>
                      </a:endParaRPr>
                    </a:p>
                  </a:txBody>
                  <a:tcPr/>
                </a:tc>
                <a:tc>
                  <a:txBody>
                    <a:bodyPr/>
                    <a:lstStyle/>
                    <a:p>
                      <a:pPr algn="ctr"/>
                      <a:r>
                        <a:rPr kumimoji="1" lang="ja-JP" altLang="en-US" sz="800" dirty="0" smtClean="0"/>
                        <a:t>外国人</a:t>
                      </a:r>
                      <a:endParaRPr kumimoji="1" lang="ja-JP" altLang="en-US" sz="800" b="1" dirty="0">
                        <a:solidFill>
                          <a:schemeClr val="tx1"/>
                        </a:solidFill>
                      </a:endParaRPr>
                    </a:p>
                  </a:txBody>
                  <a:tcPr anchor="ctr"/>
                </a:tc>
                <a:tc>
                  <a:txBody>
                    <a:bodyPr/>
                    <a:lstStyle/>
                    <a:p>
                      <a:pPr algn="ctr"/>
                      <a:r>
                        <a:rPr kumimoji="1" lang="ja-JP" altLang="en-US" sz="800" dirty="0" smtClean="0"/>
                        <a:t>同和問題</a:t>
                      </a:r>
                      <a:endParaRPr kumimoji="1" lang="ja-JP" altLang="en-US" sz="800" b="1" dirty="0">
                        <a:solidFill>
                          <a:schemeClr val="tx1"/>
                        </a:solidFill>
                      </a:endParaRPr>
                    </a:p>
                  </a:txBody>
                  <a:tcPr anchor="ctr"/>
                </a:tc>
                <a:tc>
                  <a:txBody>
                    <a:bodyPr/>
                    <a:lstStyle/>
                    <a:p>
                      <a:pPr algn="ctr"/>
                      <a:r>
                        <a:rPr kumimoji="1" lang="ja-JP" altLang="en-US" sz="800" dirty="0" smtClean="0"/>
                        <a:t>女性</a:t>
                      </a:r>
                      <a:endParaRPr kumimoji="1" lang="ja-JP" altLang="en-US" sz="800" b="1" dirty="0">
                        <a:solidFill>
                          <a:schemeClr val="tx1"/>
                        </a:solidFill>
                      </a:endParaRPr>
                    </a:p>
                  </a:txBody>
                  <a:tcPr anchor="ctr"/>
                </a:tc>
                <a:tc>
                  <a:txBody>
                    <a:bodyPr/>
                    <a:lstStyle/>
                    <a:p>
                      <a:pPr algn="ctr"/>
                      <a:r>
                        <a:rPr kumimoji="1" lang="ja-JP" altLang="en-US" sz="800" dirty="0" smtClean="0"/>
                        <a:t>セクシャル</a:t>
                      </a:r>
                      <a:endParaRPr kumimoji="1" lang="en-US" altLang="ja-JP" sz="800" dirty="0" smtClean="0"/>
                    </a:p>
                    <a:p>
                      <a:pPr algn="ctr"/>
                      <a:r>
                        <a:rPr kumimoji="1" lang="ja-JP" altLang="en-US" sz="800" dirty="0" smtClean="0"/>
                        <a:t>マイノリティ</a:t>
                      </a:r>
                      <a:endParaRPr kumimoji="1" lang="ja-JP" altLang="en-US" sz="800" b="1" dirty="0">
                        <a:solidFill>
                          <a:schemeClr val="tx1"/>
                        </a:solidFill>
                      </a:endParaRPr>
                    </a:p>
                  </a:txBody>
                  <a:tcPr anchor="ctr"/>
                </a:tc>
                <a:tc>
                  <a:txBody>
                    <a:bodyPr/>
                    <a:lstStyle/>
                    <a:p>
                      <a:pPr algn="ctr"/>
                      <a:r>
                        <a:rPr kumimoji="1" lang="ja-JP" altLang="en-US" sz="800" dirty="0" smtClean="0"/>
                        <a:t>疾病</a:t>
                      </a:r>
                      <a:endParaRPr kumimoji="1" lang="ja-JP" altLang="en-US" sz="800" b="1" dirty="0">
                        <a:solidFill>
                          <a:schemeClr val="tx1"/>
                        </a:solidFill>
                      </a:endParaRPr>
                    </a:p>
                  </a:txBody>
                  <a:tcPr anchor="ctr"/>
                </a:tc>
                <a:tc>
                  <a:txBody>
                    <a:bodyPr/>
                    <a:lstStyle/>
                    <a:p>
                      <a:pPr algn="ctr"/>
                      <a:r>
                        <a:rPr kumimoji="1" lang="ja-JP" altLang="en-US" sz="800" dirty="0" smtClean="0"/>
                        <a:t>その他</a:t>
                      </a:r>
                      <a:endParaRPr kumimoji="1" lang="ja-JP" altLang="en-US" sz="800" b="1" dirty="0">
                        <a:solidFill>
                          <a:schemeClr val="tx1"/>
                        </a:solidFill>
                      </a:endParaRPr>
                    </a:p>
                  </a:txBody>
                  <a:tcPr anchor="ctr"/>
                </a:tc>
              </a:tr>
              <a:tr h="651576">
                <a:tc>
                  <a:txBody>
                    <a:bodyPr/>
                    <a:lstStyle/>
                    <a:p>
                      <a:r>
                        <a:rPr kumimoji="1" lang="ja-JP" altLang="en-US" sz="800" dirty="0" smtClean="0"/>
                        <a:t>①公共交通機関</a:t>
                      </a:r>
                      <a:endParaRPr kumimoji="1" lang="en-US" altLang="ja-JP" sz="800" dirty="0" smtClean="0"/>
                    </a:p>
                    <a:p>
                      <a:r>
                        <a:rPr kumimoji="1" lang="ja-JP" altLang="en-US" sz="800" dirty="0" smtClean="0"/>
                        <a:t>　公共的施設</a:t>
                      </a:r>
                      <a:endParaRPr kumimoji="1" lang="ja-JP" altLang="en-US" sz="800" dirty="0"/>
                    </a:p>
                  </a:txBody>
                  <a:tcPr/>
                </a:tc>
                <a:tc>
                  <a:txBody>
                    <a:bodyPr/>
                    <a:lstStyle/>
                    <a:p>
                      <a:endParaRPr kumimoji="1" lang="en-US" altLang="ja-JP" sz="700" dirty="0" smtClean="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r>
              <a:tr h="320336">
                <a:tc>
                  <a:txBody>
                    <a:bodyPr/>
                    <a:lstStyle/>
                    <a:p>
                      <a:r>
                        <a:rPr kumimoji="1" lang="ja-JP" altLang="en-US" sz="800" dirty="0" smtClean="0"/>
                        <a:t>②情報</a:t>
                      </a:r>
                      <a:endParaRPr kumimoji="1" lang="en-US" altLang="ja-JP" sz="800" dirty="0" smtClean="0"/>
                    </a:p>
                    <a:p>
                      <a:r>
                        <a:rPr kumimoji="1" lang="ja-JP" altLang="en-US" sz="800" dirty="0" smtClean="0"/>
                        <a:t>　コミュニケーション</a:t>
                      </a:r>
                      <a:endParaRPr kumimoji="1" lang="ja-JP" altLang="en-US" sz="8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r>
              <a:tr h="284136">
                <a:tc>
                  <a:txBody>
                    <a:bodyPr/>
                    <a:lstStyle/>
                    <a:p>
                      <a:r>
                        <a:rPr kumimoji="1" lang="ja-JP" altLang="en-US" sz="800" dirty="0" smtClean="0"/>
                        <a:t>③福祉サービス</a:t>
                      </a:r>
                      <a:endParaRPr kumimoji="1" lang="ja-JP" altLang="en-US" sz="800" dirty="0"/>
                    </a:p>
                  </a:txBody>
                  <a:tcPr/>
                </a:tc>
                <a:tc>
                  <a:txBody>
                    <a:bodyPr/>
                    <a:lstStyle/>
                    <a:p>
                      <a:endParaRPr kumimoji="1" lang="ja-JP" altLang="en-US" sz="70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a:p>
                  </a:txBody>
                  <a:tcPr/>
                </a:tc>
                <a:tc>
                  <a:txBody>
                    <a:bodyPr/>
                    <a:lstStyle/>
                    <a:p>
                      <a:endParaRPr kumimoji="1" lang="ja-JP" altLang="en-US" sz="700"/>
                    </a:p>
                  </a:txBody>
                  <a:tcPr/>
                </a:tc>
                <a:tc>
                  <a:txBody>
                    <a:bodyPr/>
                    <a:lstStyle/>
                    <a:p>
                      <a:endParaRPr kumimoji="1" lang="ja-JP" altLang="en-US" sz="700"/>
                    </a:p>
                  </a:txBody>
                  <a:tcPr/>
                </a:tc>
              </a:tr>
              <a:tr h="360040">
                <a:tc>
                  <a:txBody>
                    <a:bodyPr/>
                    <a:lstStyle/>
                    <a:p>
                      <a:r>
                        <a:rPr kumimoji="1" lang="ja-JP" altLang="en-US" sz="800" dirty="0" smtClean="0"/>
                        <a:t>④商品販売</a:t>
                      </a:r>
                      <a:endParaRPr kumimoji="1" lang="en-US" altLang="ja-JP" sz="800" dirty="0" smtClean="0"/>
                    </a:p>
                    <a:p>
                      <a:r>
                        <a:rPr kumimoji="1" lang="ja-JP" altLang="en-US" sz="800" dirty="0" smtClean="0"/>
                        <a:t>　サービス提供</a:t>
                      </a:r>
                      <a:endParaRPr kumimoji="1" lang="ja-JP" altLang="en-US" sz="8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r>
              <a:tr h="1130032">
                <a:tc>
                  <a:txBody>
                    <a:bodyPr/>
                    <a:lstStyle/>
                    <a:p>
                      <a:r>
                        <a:rPr kumimoji="1" lang="ja-JP" altLang="en-US" sz="800" dirty="0" smtClean="0"/>
                        <a:t>⑤住宅</a:t>
                      </a:r>
                      <a:endParaRPr kumimoji="1" lang="en-US" altLang="ja-JP" sz="800" dirty="0" smtClean="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r>
              <a:tr h="651576">
                <a:tc>
                  <a:txBody>
                    <a:bodyPr/>
                    <a:lstStyle/>
                    <a:p>
                      <a:r>
                        <a:rPr kumimoji="1" lang="ja-JP" altLang="en-US" sz="800" dirty="0" smtClean="0"/>
                        <a:t>⑥医療</a:t>
                      </a:r>
                      <a:endParaRPr kumimoji="1" lang="ja-JP" altLang="en-US" sz="8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r>
              <a:tr h="500552">
                <a:tc>
                  <a:txBody>
                    <a:bodyPr/>
                    <a:lstStyle/>
                    <a:p>
                      <a:r>
                        <a:rPr kumimoji="1" lang="ja-JP" altLang="en-US" sz="800" dirty="0" smtClean="0"/>
                        <a:t>⑦教育</a:t>
                      </a:r>
                      <a:endParaRPr kumimoji="1" lang="ja-JP" altLang="en-US" sz="8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r>
              <a:tr h="2232248">
                <a:tc>
                  <a:txBody>
                    <a:bodyPr/>
                    <a:lstStyle/>
                    <a:p>
                      <a:r>
                        <a:rPr kumimoji="1" lang="ja-JP" altLang="en-US" sz="800" dirty="0" smtClean="0"/>
                        <a:t>⑧雇用</a:t>
                      </a:r>
                      <a:endParaRPr kumimoji="1" lang="ja-JP" altLang="en-US" sz="8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c>
                  <a:txBody>
                    <a:bodyPr/>
                    <a:lstStyle/>
                    <a:p>
                      <a:endParaRPr kumimoji="1" lang="ja-JP" altLang="en-US" sz="700" dirty="0"/>
                    </a:p>
                  </a:txBody>
                  <a:tcPr/>
                </a:tc>
              </a:tr>
            </a:tbl>
          </a:graphicData>
        </a:graphic>
      </p:graphicFrame>
      <p:sp>
        <p:nvSpPr>
          <p:cNvPr id="6" name="角丸四角形 5"/>
          <p:cNvSpPr/>
          <p:nvPr/>
        </p:nvSpPr>
        <p:spPr>
          <a:xfrm>
            <a:off x="1475656" y="2390765"/>
            <a:ext cx="1080120" cy="37451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1498516" y="2376106"/>
            <a:ext cx="1057260" cy="415498"/>
          </a:xfrm>
          <a:prstGeom prst="rect">
            <a:avLst/>
          </a:prstGeom>
          <a:noFill/>
        </p:spPr>
        <p:txBody>
          <a:bodyPr wrap="square" rtlCol="0">
            <a:spAutoFit/>
          </a:bodyPr>
          <a:lstStyle/>
          <a:p>
            <a:r>
              <a:rPr kumimoji="1" lang="ja-JP" altLang="en-US" sz="700" dirty="0" smtClean="0"/>
              <a:t>宅建業法に基づく行政指導</a:t>
            </a:r>
            <a:r>
              <a:rPr lang="ja-JP" altLang="en-US" sz="700" dirty="0" smtClean="0"/>
              <a:t>（大阪府）</a:t>
            </a:r>
            <a:endParaRPr lang="en-US" altLang="ja-JP" sz="700" dirty="0" smtClean="0"/>
          </a:p>
          <a:p>
            <a:r>
              <a:rPr lang="en-US" altLang="ja-JP" sz="700" dirty="0" smtClean="0"/>
              <a:t>※</a:t>
            </a:r>
            <a:r>
              <a:rPr lang="ja-JP" altLang="en-US" sz="700" dirty="0" smtClean="0"/>
              <a:t>入居拒否</a:t>
            </a:r>
            <a:endParaRPr lang="en-US" altLang="ja-JP" sz="700" dirty="0" smtClean="0"/>
          </a:p>
        </p:txBody>
      </p:sp>
      <p:sp>
        <p:nvSpPr>
          <p:cNvPr id="10" name="角丸四角形 9"/>
          <p:cNvSpPr/>
          <p:nvPr/>
        </p:nvSpPr>
        <p:spPr>
          <a:xfrm>
            <a:off x="1475656" y="2847018"/>
            <a:ext cx="1080120" cy="53240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p>
        </p:txBody>
      </p:sp>
      <p:sp>
        <p:nvSpPr>
          <p:cNvPr id="11" name="テキスト ボックス 10"/>
          <p:cNvSpPr txBox="1"/>
          <p:nvPr/>
        </p:nvSpPr>
        <p:spPr>
          <a:xfrm>
            <a:off x="1498516" y="2856199"/>
            <a:ext cx="1129268" cy="523220"/>
          </a:xfrm>
          <a:prstGeom prst="rect">
            <a:avLst/>
          </a:prstGeom>
          <a:noFill/>
        </p:spPr>
        <p:txBody>
          <a:bodyPr wrap="square" rtlCol="0">
            <a:spAutoFit/>
          </a:bodyPr>
          <a:lstStyle/>
          <a:p>
            <a:r>
              <a:rPr kumimoji="1" lang="ja-JP" altLang="en-US" sz="700" dirty="0" smtClean="0"/>
              <a:t>外国人の民間賃貸住宅入居円滑化ガイドライン（あんしん賃貸住宅推進協議会）</a:t>
            </a:r>
            <a:endParaRPr kumimoji="1" lang="ja-JP" altLang="en-US" sz="700" dirty="0"/>
          </a:p>
        </p:txBody>
      </p:sp>
      <p:sp>
        <p:nvSpPr>
          <p:cNvPr id="12" name="角丸四角形 11"/>
          <p:cNvSpPr/>
          <p:nvPr/>
        </p:nvSpPr>
        <p:spPr>
          <a:xfrm>
            <a:off x="1475656" y="3481723"/>
            <a:ext cx="1080120" cy="30835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テキスト ボックス 12"/>
          <p:cNvSpPr txBox="1"/>
          <p:nvPr/>
        </p:nvSpPr>
        <p:spPr>
          <a:xfrm>
            <a:off x="1498516" y="3469296"/>
            <a:ext cx="1129268" cy="307777"/>
          </a:xfrm>
          <a:prstGeom prst="rect">
            <a:avLst/>
          </a:prstGeom>
          <a:noFill/>
        </p:spPr>
        <p:txBody>
          <a:bodyPr wrap="square" rtlCol="0">
            <a:spAutoFit/>
          </a:bodyPr>
          <a:lstStyle/>
          <a:p>
            <a:r>
              <a:rPr kumimoji="1" lang="ja-JP" altLang="en-US" sz="700" dirty="0" smtClean="0"/>
              <a:t>よりよい外国人医療のためのリンク集（大阪府）</a:t>
            </a:r>
            <a:endParaRPr kumimoji="1" lang="ja-JP" altLang="en-US" sz="700" dirty="0"/>
          </a:p>
        </p:txBody>
      </p:sp>
      <p:sp>
        <p:nvSpPr>
          <p:cNvPr id="14" name="角丸四角形 13"/>
          <p:cNvSpPr/>
          <p:nvPr/>
        </p:nvSpPr>
        <p:spPr>
          <a:xfrm>
            <a:off x="1475656" y="4118466"/>
            <a:ext cx="1080120" cy="4160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テキスト ボックス 14"/>
          <p:cNvSpPr txBox="1"/>
          <p:nvPr/>
        </p:nvSpPr>
        <p:spPr>
          <a:xfrm>
            <a:off x="1498516" y="4099014"/>
            <a:ext cx="1129268" cy="415498"/>
          </a:xfrm>
          <a:prstGeom prst="rect">
            <a:avLst/>
          </a:prstGeom>
          <a:noFill/>
        </p:spPr>
        <p:txBody>
          <a:bodyPr wrap="square" rtlCol="0">
            <a:spAutoFit/>
          </a:bodyPr>
          <a:lstStyle/>
          <a:p>
            <a:r>
              <a:rPr kumimoji="1" lang="ja-JP" altLang="en-US" sz="700" dirty="0" smtClean="0"/>
              <a:t>外国人児童生徒教育推進のためのガイドライン（三重県）</a:t>
            </a:r>
            <a:endParaRPr kumimoji="1" lang="ja-JP" altLang="en-US" sz="700" dirty="0"/>
          </a:p>
        </p:txBody>
      </p:sp>
      <p:sp>
        <p:nvSpPr>
          <p:cNvPr id="16" name="角丸四角形 15"/>
          <p:cNvSpPr/>
          <p:nvPr/>
        </p:nvSpPr>
        <p:spPr>
          <a:xfrm>
            <a:off x="1475656" y="705396"/>
            <a:ext cx="1080120" cy="523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1498516" y="705976"/>
            <a:ext cx="1129268" cy="523220"/>
          </a:xfrm>
          <a:prstGeom prst="rect">
            <a:avLst/>
          </a:prstGeom>
          <a:noFill/>
        </p:spPr>
        <p:txBody>
          <a:bodyPr wrap="square" rtlCol="0">
            <a:spAutoFit/>
          </a:bodyPr>
          <a:lstStyle/>
          <a:p>
            <a:r>
              <a:rPr lang="ja-JP" altLang="en-US" sz="700" dirty="0"/>
              <a:t>・公共交通機関における外国語等による情報提供促進措置ガイドライン（国交省）　など</a:t>
            </a:r>
          </a:p>
        </p:txBody>
      </p:sp>
      <p:sp>
        <p:nvSpPr>
          <p:cNvPr id="18" name="角丸四角形 17"/>
          <p:cNvSpPr/>
          <p:nvPr/>
        </p:nvSpPr>
        <p:spPr>
          <a:xfrm>
            <a:off x="7833567" y="2376519"/>
            <a:ext cx="1099171" cy="3887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7812360" y="2349786"/>
            <a:ext cx="1134983" cy="461665"/>
          </a:xfrm>
          <a:prstGeom prst="rect">
            <a:avLst/>
          </a:prstGeom>
          <a:noFill/>
        </p:spPr>
        <p:txBody>
          <a:bodyPr wrap="square" rtlCol="0">
            <a:spAutoFit/>
          </a:bodyPr>
          <a:lstStyle/>
          <a:p>
            <a:r>
              <a:rPr lang="en-US" altLang="ja-JP" sz="600" dirty="0" smtClean="0"/>
              <a:t>【</a:t>
            </a:r>
            <a:r>
              <a:rPr lang="ja-JP" altLang="en-US" sz="600" dirty="0" smtClean="0"/>
              <a:t>高齢者、母子家庭、父子家庭</a:t>
            </a:r>
            <a:r>
              <a:rPr lang="en-US" altLang="ja-JP" sz="600" dirty="0" smtClean="0"/>
              <a:t>】</a:t>
            </a:r>
            <a:r>
              <a:rPr lang="ja-JP" altLang="en-US" sz="600" dirty="0" smtClean="0"/>
              <a:t>宅建業法に基づく行政指導（大阪府）</a:t>
            </a:r>
            <a:endParaRPr lang="en-US" altLang="ja-JP" sz="600" dirty="0" smtClean="0"/>
          </a:p>
          <a:p>
            <a:r>
              <a:rPr kumimoji="1" lang="en-US" altLang="ja-JP" sz="600" dirty="0" smtClean="0"/>
              <a:t>※</a:t>
            </a:r>
            <a:r>
              <a:rPr kumimoji="1" lang="ja-JP" altLang="en-US" sz="600" dirty="0" smtClean="0"/>
              <a:t>入居拒否</a:t>
            </a:r>
            <a:endParaRPr kumimoji="1" lang="ja-JP" altLang="en-US" sz="600" dirty="0"/>
          </a:p>
        </p:txBody>
      </p:sp>
      <p:sp>
        <p:nvSpPr>
          <p:cNvPr id="19" name="角丸四角形 18"/>
          <p:cNvSpPr/>
          <p:nvPr/>
        </p:nvSpPr>
        <p:spPr>
          <a:xfrm>
            <a:off x="1475656" y="4666571"/>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1498516" y="4667151"/>
            <a:ext cx="1057260" cy="200055"/>
          </a:xfrm>
          <a:prstGeom prst="rect">
            <a:avLst/>
          </a:prstGeom>
          <a:noFill/>
        </p:spPr>
        <p:txBody>
          <a:bodyPr wrap="square" rtlCol="0">
            <a:spAutoFit/>
          </a:bodyPr>
          <a:lstStyle/>
          <a:p>
            <a:r>
              <a:rPr kumimoji="1" lang="ja-JP" altLang="en-US" sz="700" dirty="0" smtClean="0"/>
              <a:t>労働基準法</a:t>
            </a:r>
            <a:endParaRPr kumimoji="1" lang="en-US" altLang="ja-JP" sz="700" dirty="0" smtClean="0"/>
          </a:p>
        </p:txBody>
      </p:sp>
      <p:sp>
        <p:nvSpPr>
          <p:cNvPr id="21" name="角丸四角形 20"/>
          <p:cNvSpPr/>
          <p:nvPr/>
        </p:nvSpPr>
        <p:spPr>
          <a:xfrm>
            <a:off x="1422698" y="2349787"/>
            <a:ext cx="7570365" cy="445382"/>
          </a:xfrm>
          <a:prstGeom prst="round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4045084" y="4666571"/>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3" name="テキスト ボックス 22"/>
          <p:cNvSpPr txBox="1"/>
          <p:nvPr/>
        </p:nvSpPr>
        <p:spPr>
          <a:xfrm>
            <a:off x="4067944" y="4667151"/>
            <a:ext cx="1057260" cy="200055"/>
          </a:xfrm>
          <a:prstGeom prst="rect">
            <a:avLst/>
          </a:prstGeom>
          <a:noFill/>
        </p:spPr>
        <p:txBody>
          <a:bodyPr wrap="square" rtlCol="0">
            <a:spAutoFit/>
          </a:bodyPr>
          <a:lstStyle/>
          <a:p>
            <a:r>
              <a:rPr kumimoji="1" lang="ja-JP" altLang="en-US" sz="700" dirty="0" smtClean="0"/>
              <a:t>労働基準法（賃金）</a:t>
            </a:r>
            <a:endParaRPr kumimoji="1" lang="en-US" altLang="ja-JP" sz="700" dirty="0" smtClean="0"/>
          </a:p>
        </p:txBody>
      </p:sp>
      <p:sp>
        <p:nvSpPr>
          <p:cNvPr id="24" name="角丸四角形 23"/>
          <p:cNvSpPr/>
          <p:nvPr/>
        </p:nvSpPr>
        <p:spPr>
          <a:xfrm>
            <a:off x="7831662" y="4666571"/>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5" name="テキスト ボックス 24"/>
          <p:cNvSpPr txBox="1"/>
          <p:nvPr/>
        </p:nvSpPr>
        <p:spPr>
          <a:xfrm>
            <a:off x="7807027" y="4644001"/>
            <a:ext cx="1166986" cy="276999"/>
          </a:xfrm>
          <a:prstGeom prst="rect">
            <a:avLst/>
          </a:prstGeom>
          <a:noFill/>
        </p:spPr>
        <p:txBody>
          <a:bodyPr wrap="square" rtlCol="0">
            <a:spAutoFit/>
          </a:bodyPr>
          <a:lstStyle/>
          <a:p>
            <a:r>
              <a:rPr kumimoji="1" lang="en-US" altLang="ja-JP" sz="600" dirty="0" smtClean="0"/>
              <a:t>【</a:t>
            </a:r>
            <a:r>
              <a:rPr kumimoji="1" lang="ja-JP" altLang="en-US" sz="600" dirty="0" smtClean="0"/>
              <a:t>信条、社会的身分</a:t>
            </a:r>
            <a:r>
              <a:rPr kumimoji="1" lang="en-US" altLang="ja-JP" sz="600" dirty="0" smtClean="0"/>
              <a:t>】</a:t>
            </a:r>
            <a:r>
              <a:rPr kumimoji="1" lang="ja-JP" altLang="en-US" sz="600" dirty="0" smtClean="0"/>
              <a:t>労働基準法</a:t>
            </a:r>
            <a:endParaRPr kumimoji="1" lang="en-US" altLang="ja-JP" sz="600" dirty="0" smtClean="0"/>
          </a:p>
        </p:txBody>
      </p:sp>
      <p:sp>
        <p:nvSpPr>
          <p:cNvPr id="28" name="角丸四角形 27"/>
          <p:cNvSpPr/>
          <p:nvPr/>
        </p:nvSpPr>
        <p:spPr>
          <a:xfrm>
            <a:off x="1422698" y="4632132"/>
            <a:ext cx="7570365" cy="307082"/>
          </a:xfrm>
          <a:prstGeom prst="round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1475656" y="5031177"/>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0" name="テキスト ボックス 29"/>
          <p:cNvSpPr txBox="1"/>
          <p:nvPr/>
        </p:nvSpPr>
        <p:spPr>
          <a:xfrm>
            <a:off x="1498516" y="5031757"/>
            <a:ext cx="1057260" cy="200055"/>
          </a:xfrm>
          <a:prstGeom prst="rect">
            <a:avLst/>
          </a:prstGeom>
          <a:noFill/>
        </p:spPr>
        <p:txBody>
          <a:bodyPr wrap="square" rtlCol="0">
            <a:spAutoFit/>
          </a:bodyPr>
          <a:lstStyle/>
          <a:p>
            <a:r>
              <a:rPr lang="ja-JP" altLang="en-US" sz="700" dirty="0"/>
              <a:t>職業安定法</a:t>
            </a:r>
            <a:endParaRPr kumimoji="1" lang="en-US" altLang="ja-JP" sz="700" dirty="0" smtClean="0"/>
          </a:p>
        </p:txBody>
      </p:sp>
      <p:sp>
        <p:nvSpPr>
          <p:cNvPr id="31" name="角丸四角形 30"/>
          <p:cNvSpPr/>
          <p:nvPr/>
        </p:nvSpPr>
        <p:spPr>
          <a:xfrm>
            <a:off x="2755330" y="5031177"/>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2778190" y="5031757"/>
            <a:ext cx="1057260" cy="200055"/>
          </a:xfrm>
          <a:prstGeom prst="rect">
            <a:avLst/>
          </a:prstGeom>
          <a:noFill/>
        </p:spPr>
        <p:txBody>
          <a:bodyPr wrap="square" rtlCol="0">
            <a:spAutoFit/>
          </a:bodyPr>
          <a:lstStyle/>
          <a:p>
            <a:r>
              <a:rPr lang="ja-JP" altLang="en-US" sz="700" dirty="0"/>
              <a:t>職業安定法</a:t>
            </a:r>
            <a:endParaRPr kumimoji="1" lang="en-US" altLang="ja-JP" sz="700" dirty="0" smtClean="0"/>
          </a:p>
        </p:txBody>
      </p:sp>
      <p:sp>
        <p:nvSpPr>
          <p:cNvPr id="33" name="角丸四角形 32"/>
          <p:cNvSpPr/>
          <p:nvPr/>
        </p:nvSpPr>
        <p:spPr>
          <a:xfrm>
            <a:off x="4059054" y="5031177"/>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4" name="テキスト ボックス 33"/>
          <p:cNvSpPr txBox="1"/>
          <p:nvPr/>
        </p:nvSpPr>
        <p:spPr>
          <a:xfrm>
            <a:off x="4081914" y="5031757"/>
            <a:ext cx="1057260" cy="200055"/>
          </a:xfrm>
          <a:prstGeom prst="rect">
            <a:avLst/>
          </a:prstGeom>
          <a:noFill/>
        </p:spPr>
        <p:txBody>
          <a:bodyPr wrap="square" rtlCol="0">
            <a:spAutoFit/>
          </a:bodyPr>
          <a:lstStyle/>
          <a:p>
            <a:r>
              <a:rPr lang="ja-JP" altLang="en-US" sz="700" dirty="0"/>
              <a:t>職業安定法</a:t>
            </a:r>
            <a:endParaRPr kumimoji="1" lang="en-US" altLang="ja-JP" sz="700" dirty="0" smtClean="0"/>
          </a:p>
        </p:txBody>
      </p:sp>
      <p:sp>
        <p:nvSpPr>
          <p:cNvPr id="35" name="角丸四角形 34"/>
          <p:cNvSpPr/>
          <p:nvPr/>
        </p:nvSpPr>
        <p:spPr>
          <a:xfrm>
            <a:off x="7831662" y="5031177"/>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6" name="テキスト ボックス 35"/>
          <p:cNvSpPr txBox="1"/>
          <p:nvPr/>
        </p:nvSpPr>
        <p:spPr>
          <a:xfrm>
            <a:off x="7807027" y="5008607"/>
            <a:ext cx="1166986" cy="276999"/>
          </a:xfrm>
          <a:prstGeom prst="rect">
            <a:avLst/>
          </a:prstGeom>
          <a:noFill/>
        </p:spPr>
        <p:txBody>
          <a:bodyPr wrap="square" rtlCol="0">
            <a:spAutoFit/>
          </a:bodyPr>
          <a:lstStyle/>
          <a:p>
            <a:r>
              <a:rPr lang="en-US" altLang="ja-JP" sz="600" dirty="0" smtClean="0"/>
              <a:t>【</a:t>
            </a:r>
            <a:r>
              <a:rPr lang="ja-JP" altLang="en-US" sz="600" dirty="0" smtClean="0"/>
              <a:t>信条、社会的身分、従前の職業、労働組合員</a:t>
            </a:r>
            <a:r>
              <a:rPr lang="en-US" altLang="ja-JP" sz="600" dirty="0" smtClean="0"/>
              <a:t>】</a:t>
            </a:r>
            <a:r>
              <a:rPr lang="ja-JP" altLang="en-US" sz="600" dirty="0" smtClean="0"/>
              <a:t>職業安</a:t>
            </a:r>
            <a:r>
              <a:rPr lang="ja-JP" altLang="en-US" sz="600" dirty="0"/>
              <a:t>定法</a:t>
            </a:r>
            <a:endParaRPr kumimoji="1" lang="en-US" altLang="ja-JP" sz="600" dirty="0" smtClean="0"/>
          </a:p>
        </p:txBody>
      </p:sp>
      <p:sp>
        <p:nvSpPr>
          <p:cNvPr id="37" name="角丸四角形 36"/>
          <p:cNvSpPr/>
          <p:nvPr/>
        </p:nvSpPr>
        <p:spPr>
          <a:xfrm>
            <a:off x="1422698" y="5016343"/>
            <a:ext cx="7570365" cy="253569"/>
          </a:xfrm>
          <a:prstGeom prst="round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1475656" y="5906185"/>
            <a:ext cx="1080120" cy="56471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9" name="テキスト ボックス 38"/>
          <p:cNvSpPr txBox="1"/>
          <p:nvPr/>
        </p:nvSpPr>
        <p:spPr>
          <a:xfrm>
            <a:off x="1498516" y="5888253"/>
            <a:ext cx="1057260" cy="618510"/>
          </a:xfrm>
          <a:prstGeom prst="rect">
            <a:avLst/>
          </a:prstGeom>
          <a:noFill/>
        </p:spPr>
        <p:txBody>
          <a:bodyPr wrap="square" rtlCol="0">
            <a:spAutoFit/>
          </a:bodyPr>
          <a:lstStyle/>
          <a:p>
            <a:r>
              <a:rPr lang="ja-JP" altLang="en-US" sz="700" dirty="0"/>
              <a:t>外国人</a:t>
            </a:r>
            <a:r>
              <a:rPr lang="ja-JP" altLang="en-US" sz="700" dirty="0" smtClean="0"/>
              <a:t>労働者の雇用管理の改善等に関して事業主が適切に対応するための指針（雇用対策法関係）</a:t>
            </a:r>
            <a:endParaRPr kumimoji="1" lang="en-US" altLang="ja-JP" sz="700" dirty="0" smtClean="0"/>
          </a:p>
        </p:txBody>
      </p:sp>
      <p:sp>
        <p:nvSpPr>
          <p:cNvPr id="41" name="角丸四角形 40"/>
          <p:cNvSpPr/>
          <p:nvPr/>
        </p:nvSpPr>
        <p:spPr>
          <a:xfrm>
            <a:off x="1475655" y="6568777"/>
            <a:ext cx="7517407"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0" name="テキスト ボックス 39"/>
          <p:cNvSpPr txBox="1"/>
          <p:nvPr/>
        </p:nvSpPr>
        <p:spPr>
          <a:xfrm>
            <a:off x="1498516" y="6569357"/>
            <a:ext cx="3112028" cy="200055"/>
          </a:xfrm>
          <a:prstGeom prst="rect">
            <a:avLst/>
          </a:prstGeom>
          <a:noFill/>
        </p:spPr>
        <p:txBody>
          <a:bodyPr wrap="square" rtlCol="0">
            <a:spAutoFit/>
          </a:bodyPr>
          <a:lstStyle/>
          <a:p>
            <a:r>
              <a:rPr lang="ja-JP" altLang="en-US" sz="700" dirty="0" smtClean="0"/>
              <a:t>個別労使紛争解決支援制度、労働審判制度　等</a:t>
            </a:r>
            <a:endParaRPr kumimoji="1" lang="en-US" altLang="ja-JP" sz="700" dirty="0" smtClean="0"/>
          </a:p>
        </p:txBody>
      </p:sp>
      <p:sp>
        <p:nvSpPr>
          <p:cNvPr id="42" name="角丸四角形 41"/>
          <p:cNvSpPr/>
          <p:nvPr/>
        </p:nvSpPr>
        <p:spPr>
          <a:xfrm>
            <a:off x="1475656" y="5374848"/>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3" name="テキスト ボックス 42"/>
          <p:cNvSpPr txBox="1"/>
          <p:nvPr/>
        </p:nvSpPr>
        <p:spPr>
          <a:xfrm>
            <a:off x="1498516" y="5375428"/>
            <a:ext cx="1057260" cy="200055"/>
          </a:xfrm>
          <a:prstGeom prst="rect">
            <a:avLst/>
          </a:prstGeom>
          <a:noFill/>
        </p:spPr>
        <p:txBody>
          <a:bodyPr wrap="square" rtlCol="0">
            <a:spAutoFit/>
          </a:bodyPr>
          <a:lstStyle/>
          <a:p>
            <a:r>
              <a:rPr kumimoji="1" lang="ja-JP" altLang="en-US" sz="700" dirty="0" smtClean="0"/>
              <a:t>採用と人権（大阪府）</a:t>
            </a:r>
            <a:endParaRPr kumimoji="1" lang="en-US" altLang="ja-JP" sz="700" dirty="0" smtClean="0"/>
          </a:p>
        </p:txBody>
      </p:sp>
      <p:sp>
        <p:nvSpPr>
          <p:cNvPr id="44" name="角丸四角形 43"/>
          <p:cNvSpPr/>
          <p:nvPr/>
        </p:nvSpPr>
        <p:spPr>
          <a:xfrm>
            <a:off x="2772386" y="5374848"/>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5" name="テキスト ボックス 44"/>
          <p:cNvSpPr txBox="1"/>
          <p:nvPr/>
        </p:nvSpPr>
        <p:spPr>
          <a:xfrm>
            <a:off x="2795246" y="5375428"/>
            <a:ext cx="1057260" cy="200055"/>
          </a:xfrm>
          <a:prstGeom prst="rect">
            <a:avLst/>
          </a:prstGeom>
          <a:noFill/>
        </p:spPr>
        <p:txBody>
          <a:bodyPr wrap="square" rtlCol="0">
            <a:spAutoFit/>
          </a:bodyPr>
          <a:lstStyle/>
          <a:p>
            <a:r>
              <a:rPr kumimoji="1" lang="ja-JP" altLang="en-US" sz="700" dirty="0" smtClean="0"/>
              <a:t>採用と人権（大阪府）</a:t>
            </a:r>
            <a:endParaRPr kumimoji="1" lang="en-US" altLang="ja-JP" sz="700" dirty="0" smtClean="0"/>
          </a:p>
        </p:txBody>
      </p:sp>
      <p:sp>
        <p:nvSpPr>
          <p:cNvPr id="46" name="角丸四角形 45"/>
          <p:cNvSpPr/>
          <p:nvPr/>
        </p:nvSpPr>
        <p:spPr>
          <a:xfrm>
            <a:off x="4059054" y="5374848"/>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7" name="テキスト ボックス 46"/>
          <p:cNvSpPr txBox="1"/>
          <p:nvPr/>
        </p:nvSpPr>
        <p:spPr>
          <a:xfrm>
            <a:off x="4081914" y="5375428"/>
            <a:ext cx="1057260" cy="200055"/>
          </a:xfrm>
          <a:prstGeom prst="rect">
            <a:avLst/>
          </a:prstGeom>
          <a:noFill/>
        </p:spPr>
        <p:txBody>
          <a:bodyPr wrap="square" rtlCol="0">
            <a:spAutoFit/>
          </a:bodyPr>
          <a:lstStyle/>
          <a:p>
            <a:r>
              <a:rPr kumimoji="1" lang="ja-JP" altLang="en-US" sz="700" dirty="0" smtClean="0"/>
              <a:t>採用と人権（大阪府）</a:t>
            </a:r>
            <a:endParaRPr kumimoji="1" lang="en-US" altLang="ja-JP" sz="700" dirty="0" smtClean="0"/>
          </a:p>
        </p:txBody>
      </p:sp>
      <p:sp>
        <p:nvSpPr>
          <p:cNvPr id="48" name="角丸四角形 47"/>
          <p:cNvSpPr/>
          <p:nvPr/>
        </p:nvSpPr>
        <p:spPr>
          <a:xfrm>
            <a:off x="7839030" y="5374848"/>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0" name="角丸四角形 49"/>
          <p:cNvSpPr/>
          <p:nvPr/>
        </p:nvSpPr>
        <p:spPr>
          <a:xfrm>
            <a:off x="1422698" y="5343389"/>
            <a:ext cx="7570365" cy="267696"/>
          </a:xfrm>
          <a:prstGeom prst="round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p:cNvSpPr/>
          <p:nvPr/>
        </p:nvSpPr>
        <p:spPr>
          <a:xfrm>
            <a:off x="1475655" y="5649652"/>
            <a:ext cx="7517407"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2" name="テキスト ボックス 51"/>
          <p:cNvSpPr txBox="1"/>
          <p:nvPr/>
        </p:nvSpPr>
        <p:spPr>
          <a:xfrm>
            <a:off x="1498516" y="5650232"/>
            <a:ext cx="3112028" cy="200055"/>
          </a:xfrm>
          <a:prstGeom prst="rect">
            <a:avLst/>
          </a:prstGeom>
          <a:noFill/>
        </p:spPr>
        <p:txBody>
          <a:bodyPr wrap="square" rtlCol="0">
            <a:spAutoFit/>
          </a:bodyPr>
          <a:lstStyle/>
          <a:p>
            <a:r>
              <a:rPr kumimoji="1" lang="ja-JP" altLang="en-US" sz="700" dirty="0" smtClean="0"/>
              <a:t>採用のためのチェックポイント（厚労省）</a:t>
            </a:r>
            <a:endParaRPr kumimoji="1" lang="en-US" altLang="ja-JP" sz="700" dirty="0" smtClean="0"/>
          </a:p>
        </p:txBody>
      </p:sp>
      <p:sp>
        <p:nvSpPr>
          <p:cNvPr id="53" name="角丸四角形 52"/>
          <p:cNvSpPr/>
          <p:nvPr/>
        </p:nvSpPr>
        <p:spPr>
          <a:xfrm>
            <a:off x="2774832" y="2390765"/>
            <a:ext cx="1080120" cy="37451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4" name="テキスト ボックス 53"/>
          <p:cNvSpPr txBox="1"/>
          <p:nvPr/>
        </p:nvSpPr>
        <p:spPr>
          <a:xfrm>
            <a:off x="2797692" y="2376106"/>
            <a:ext cx="1057260" cy="415498"/>
          </a:xfrm>
          <a:prstGeom prst="rect">
            <a:avLst/>
          </a:prstGeom>
          <a:noFill/>
        </p:spPr>
        <p:txBody>
          <a:bodyPr wrap="square" rtlCol="0">
            <a:spAutoFit/>
          </a:bodyPr>
          <a:lstStyle/>
          <a:p>
            <a:r>
              <a:rPr kumimoji="1" lang="ja-JP" altLang="en-US" sz="700" dirty="0" smtClean="0"/>
              <a:t>宅建業法に基づく行政指導</a:t>
            </a:r>
            <a:r>
              <a:rPr lang="ja-JP" altLang="en-US" sz="700" dirty="0" smtClean="0"/>
              <a:t>（大阪府）</a:t>
            </a:r>
            <a:endParaRPr lang="en-US" altLang="ja-JP" sz="700" dirty="0" smtClean="0"/>
          </a:p>
          <a:p>
            <a:r>
              <a:rPr kumimoji="1" lang="en-US" altLang="ja-JP" sz="700" dirty="0" smtClean="0"/>
              <a:t>※</a:t>
            </a:r>
            <a:r>
              <a:rPr kumimoji="1" lang="ja-JP" altLang="en-US" sz="700" dirty="0" smtClean="0"/>
              <a:t>地区の調査</a:t>
            </a:r>
            <a:endParaRPr kumimoji="1" lang="ja-JP" altLang="en-US" sz="700" dirty="0"/>
          </a:p>
        </p:txBody>
      </p:sp>
      <p:sp>
        <p:nvSpPr>
          <p:cNvPr id="55" name="角丸四角形 54"/>
          <p:cNvSpPr/>
          <p:nvPr/>
        </p:nvSpPr>
        <p:spPr>
          <a:xfrm>
            <a:off x="2774832" y="2899186"/>
            <a:ext cx="1080120" cy="4160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2797692" y="2879734"/>
            <a:ext cx="1057260" cy="415498"/>
          </a:xfrm>
          <a:prstGeom prst="rect">
            <a:avLst/>
          </a:prstGeom>
          <a:noFill/>
        </p:spPr>
        <p:txBody>
          <a:bodyPr wrap="square" rtlCol="0">
            <a:spAutoFit/>
          </a:bodyPr>
          <a:lstStyle/>
          <a:p>
            <a:r>
              <a:rPr kumimoji="1" lang="ja-JP" altLang="en-US" sz="700" dirty="0" smtClean="0"/>
              <a:t>自主規制ガイドライン（大阪不動産マーケティング協会）</a:t>
            </a:r>
            <a:endParaRPr kumimoji="1" lang="ja-JP" altLang="en-US" sz="700" dirty="0"/>
          </a:p>
        </p:txBody>
      </p:sp>
      <p:sp>
        <p:nvSpPr>
          <p:cNvPr id="57" name="角丸四角形 56"/>
          <p:cNvSpPr/>
          <p:nvPr/>
        </p:nvSpPr>
        <p:spPr>
          <a:xfrm>
            <a:off x="4059054" y="6180693"/>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8" name="テキスト ボックス 57"/>
          <p:cNvSpPr txBox="1"/>
          <p:nvPr/>
        </p:nvSpPr>
        <p:spPr>
          <a:xfrm>
            <a:off x="4081914" y="6181273"/>
            <a:ext cx="1057260" cy="200055"/>
          </a:xfrm>
          <a:prstGeom prst="rect">
            <a:avLst/>
          </a:prstGeom>
          <a:noFill/>
        </p:spPr>
        <p:txBody>
          <a:bodyPr wrap="square" rtlCol="0">
            <a:spAutoFit/>
          </a:bodyPr>
          <a:lstStyle/>
          <a:p>
            <a:r>
              <a:rPr lang="ja-JP" altLang="en-US" sz="700" dirty="0"/>
              <a:t>雇用</a:t>
            </a:r>
            <a:r>
              <a:rPr lang="ja-JP" altLang="en-US" sz="700" dirty="0" smtClean="0"/>
              <a:t>機会均等法</a:t>
            </a:r>
            <a:endParaRPr kumimoji="1" lang="en-US" altLang="ja-JP" sz="700" dirty="0" smtClean="0"/>
          </a:p>
        </p:txBody>
      </p:sp>
      <p:sp>
        <p:nvSpPr>
          <p:cNvPr id="59" name="角丸四角形 58"/>
          <p:cNvSpPr/>
          <p:nvPr/>
        </p:nvSpPr>
        <p:spPr>
          <a:xfrm>
            <a:off x="4059054" y="5886555"/>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0" name="テキスト ボックス 59"/>
          <p:cNvSpPr txBox="1"/>
          <p:nvPr/>
        </p:nvSpPr>
        <p:spPr>
          <a:xfrm>
            <a:off x="4032384" y="5899835"/>
            <a:ext cx="1193276" cy="200055"/>
          </a:xfrm>
          <a:prstGeom prst="rect">
            <a:avLst/>
          </a:prstGeom>
          <a:noFill/>
        </p:spPr>
        <p:txBody>
          <a:bodyPr wrap="square" rtlCol="0">
            <a:spAutoFit/>
          </a:bodyPr>
          <a:lstStyle/>
          <a:p>
            <a:r>
              <a:rPr kumimoji="1" lang="ja-JP" altLang="en-US" sz="700" dirty="0" smtClean="0"/>
              <a:t>男女共同参画社会基本法</a:t>
            </a:r>
            <a:endParaRPr kumimoji="1" lang="en-US" altLang="ja-JP" sz="700" dirty="0" smtClean="0"/>
          </a:p>
        </p:txBody>
      </p:sp>
      <p:sp>
        <p:nvSpPr>
          <p:cNvPr id="61" name="角丸四角形 60"/>
          <p:cNvSpPr/>
          <p:nvPr/>
        </p:nvSpPr>
        <p:spPr>
          <a:xfrm>
            <a:off x="5341228" y="6180693"/>
            <a:ext cx="1080120" cy="29020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2" name="テキスト ボックス 61"/>
          <p:cNvSpPr txBox="1"/>
          <p:nvPr/>
        </p:nvSpPr>
        <p:spPr>
          <a:xfrm>
            <a:off x="5364088" y="6181273"/>
            <a:ext cx="1057260" cy="307777"/>
          </a:xfrm>
          <a:prstGeom prst="rect">
            <a:avLst/>
          </a:prstGeom>
          <a:noFill/>
        </p:spPr>
        <p:txBody>
          <a:bodyPr wrap="square" rtlCol="0">
            <a:spAutoFit/>
          </a:bodyPr>
          <a:lstStyle/>
          <a:p>
            <a:r>
              <a:rPr lang="ja-JP" altLang="en-US" sz="700" dirty="0"/>
              <a:t>雇用</a:t>
            </a:r>
            <a:r>
              <a:rPr lang="ja-JP" altLang="en-US" sz="700" dirty="0" smtClean="0"/>
              <a:t>機会均等法</a:t>
            </a:r>
            <a:endParaRPr lang="en-US" altLang="ja-JP" sz="700" dirty="0" smtClean="0"/>
          </a:p>
          <a:p>
            <a:r>
              <a:rPr kumimoji="1" lang="en-US" altLang="ja-JP" sz="700" dirty="0" smtClean="0"/>
              <a:t>※</a:t>
            </a:r>
            <a:r>
              <a:rPr lang="ja-JP" altLang="en-US" sz="700" dirty="0" smtClean="0"/>
              <a:t>同性へのセクハラ</a:t>
            </a:r>
            <a:endParaRPr kumimoji="1" lang="en-US" altLang="ja-JP" sz="700" dirty="0" smtClean="0"/>
          </a:p>
        </p:txBody>
      </p:sp>
      <p:sp>
        <p:nvSpPr>
          <p:cNvPr id="63" name="角丸四角形 62"/>
          <p:cNvSpPr/>
          <p:nvPr/>
        </p:nvSpPr>
        <p:spPr>
          <a:xfrm>
            <a:off x="3988698" y="6147451"/>
            <a:ext cx="2499325" cy="359311"/>
          </a:xfrm>
          <a:prstGeom prst="round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角丸四角形 63"/>
          <p:cNvSpPr/>
          <p:nvPr/>
        </p:nvSpPr>
        <p:spPr>
          <a:xfrm>
            <a:off x="6542756" y="5904006"/>
            <a:ext cx="1197596" cy="2654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5" name="テキスト ボックス 64"/>
          <p:cNvSpPr txBox="1"/>
          <p:nvPr/>
        </p:nvSpPr>
        <p:spPr>
          <a:xfrm>
            <a:off x="6516217" y="5877272"/>
            <a:ext cx="1290810" cy="307777"/>
          </a:xfrm>
          <a:prstGeom prst="rect">
            <a:avLst/>
          </a:prstGeom>
          <a:noFill/>
        </p:spPr>
        <p:txBody>
          <a:bodyPr wrap="square" rtlCol="0">
            <a:spAutoFit/>
          </a:bodyPr>
          <a:lstStyle/>
          <a:p>
            <a:r>
              <a:rPr kumimoji="1" lang="ja-JP" altLang="en-US" sz="700" dirty="0" smtClean="0"/>
              <a:t>職場におけるエイズ問題に関するガイドライン（厚労省）</a:t>
            </a:r>
            <a:endParaRPr kumimoji="1" lang="ja-JP" altLang="en-US" sz="700" dirty="0"/>
          </a:p>
        </p:txBody>
      </p:sp>
      <p:sp>
        <p:nvSpPr>
          <p:cNvPr id="66" name="角丸四角形 65"/>
          <p:cNvSpPr/>
          <p:nvPr/>
        </p:nvSpPr>
        <p:spPr>
          <a:xfrm>
            <a:off x="6542756" y="6218430"/>
            <a:ext cx="1197596" cy="2654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7" name="テキスト ボックス 66"/>
          <p:cNvSpPr txBox="1"/>
          <p:nvPr/>
        </p:nvSpPr>
        <p:spPr>
          <a:xfrm>
            <a:off x="6516217" y="6191696"/>
            <a:ext cx="1224135" cy="307777"/>
          </a:xfrm>
          <a:prstGeom prst="rect">
            <a:avLst/>
          </a:prstGeom>
          <a:noFill/>
        </p:spPr>
        <p:txBody>
          <a:bodyPr wrap="square" rtlCol="0">
            <a:spAutoFit/>
          </a:bodyPr>
          <a:lstStyle/>
          <a:p>
            <a:r>
              <a:rPr kumimoji="1" lang="ja-JP" altLang="en-US" sz="700" dirty="0" smtClean="0"/>
              <a:t>難病</a:t>
            </a:r>
            <a:r>
              <a:rPr lang="ja-JP" altLang="en-US" sz="700" dirty="0" smtClean="0"/>
              <a:t>（特定疾患）を理解するために（厚労省）</a:t>
            </a:r>
            <a:endParaRPr kumimoji="1" lang="ja-JP" altLang="en-US" sz="700" dirty="0"/>
          </a:p>
        </p:txBody>
      </p:sp>
      <p:sp>
        <p:nvSpPr>
          <p:cNvPr id="68" name="テキスト ボックス 67"/>
          <p:cNvSpPr txBox="1"/>
          <p:nvPr/>
        </p:nvSpPr>
        <p:spPr>
          <a:xfrm>
            <a:off x="3068722" y="2699"/>
            <a:ext cx="3519502" cy="276999"/>
          </a:xfrm>
          <a:prstGeom prst="rect">
            <a:avLst/>
          </a:prstGeom>
          <a:noFill/>
        </p:spPr>
        <p:txBody>
          <a:bodyPr wrap="square" rtlCol="0">
            <a:spAutoFit/>
          </a:bodyPr>
          <a:lstStyle/>
          <a:p>
            <a:r>
              <a:rPr kumimoji="1" lang="ja-JP" altLang="en-US" sz="1200" dirty="0" smtClean="0"/>
              <a:t>現行制度等による対応</a:t>
            </a:r>
            <a:r>
              <a:rPr lang="ja-JP" altLang="en-US" sz="1200" dirty="0"/>
              <a:t>例</a:t>
            </a:r>
            <a:r>
              <a:rPr kumimoji="1" lang="ja-JP" altLang="en-US" sz="1200" dirty="0" smtClean="0"/>
              <a:t>（人権課題／分野）</a:t>
            </a:r>
            <a:endParaRPr kumimoji="1" lang="ja-JP" altLang="en-US" sz="1200" dirty="0"/>
          </a:p>
        </p:txBody>
      </p:sp>
      <p:sp>
        <p:nvSpPr>
          <p:cNvPr id="49" name="テキスト ボックス 48"/>
          <p:cNvSpPr txBox="1"/>
          <p:nvPr/>
        </p:nvSpPr>
        <p:spPr>
          <a:xfrm>
            <a:off x="7812360" y="5357976"/>
            <a:ext cx="1057260" cy="276999"/>
          </a:xfrm>
          <a:prstGeom prst="rect">
            <a:avLst/>
          </a:prstGeom>
          <a:noFill/>
        </p:spPr>
        <p:txBody>
          <a:bodyPr wrap="square" rtlCol="0">
            <a:spAutoFit/>
          </a:bodyPr>
          <a:lstStyle/>
          <a:p>
            <a:r>
              <a:rPr kumimoji="1" lang="en-US" altLang="ja-JP" sz="600" dirty="0" smtClean="0"/>
              <a:t>【</a:t>
            </a:r>
            <a:r>
              <a:rPr kumimoji="1" lang="ja-JP" altLang="en-US" sz="600" dirty="0" smtClean="0"/>
              <a:t>パートタイム労働者、高年齢者</a:t>
            </a:r>
            <a:r>
              <a:rPr kumimoji="1" lang="en-US" altLang="ja-JP" sz="600" dirty="0" smtClean="0"/>
              <a:t>】</a:t>
            </a:r>
            <a:r>
              <a:rPr kumimoji="1" lang="ja-JP" altLang="en-US" sz="600" dirty="0" smtClean="0"/>
              <a:t>採用と人権（大阪府）</a:t>
            </a:r>
            <a:endParaRPr kumimoji="1" lang="en-US" altLang="ja-JP" sz="600" dirty="0" smtClean="0"/>
          </a:p>
        </p:txBody>
      </p:sp>
      <p:sp>
        <p:nvSpPr>
          <p:cNvPr id="69" name="Text Box 2"/>
          <p:cNvSpPr txBox="1">
            <a:spLocks noChangeArrowheads="1"/>
          </p:cNvSpPr>
          <p:nvPr/>
        </p:nvSpPr>
        <p:spPr bwMode="auto">
          <a:xfrm>
            <a:off x="8028384" y="58326"/>
            <a:ext cx="989015" cy="171842"/>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資料</a:t>
            </a:r>
            <a:r>
              <a:rPr kumimoji="1" lang="ja-JP" altLang="en-US" sz="1000"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４</a:t>
            </a:r>
            <a:r>
              <a:rPr lang="ja-JP" altLang="en-US" sz="1000" dirty="0" smtClean="0">
                <a:latin typeface="ＭＳ ゴシック" pitchFamily="49" charset="-128"/>
                <a:ea typeface="ＭＳ ゴシック" pitchFamily="49" charset="-128"/>
                <a:cs typeface="ＭＳ Ｐゴシック" pitchFamily="50" charset="-128"/>
              </a:rPr>
              <a:t>－１</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1" name="角丸四角形 70"/>
          <p:cNvSpPr/>
          <p:nvPr/>
        </p:nvSpPr>
        <p:spPr>
          <a:xfrm>
            <a:off x="2743900" y="4666571"/>
            <a:ext cx="1080120" cy="2006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2" name="テキスト ボックス 71"/>
          <p:cNvSpPr txBox="1"/>
          <p:nvPr/>
        </p:nvSpPr>
        <p:spPr>
          <a:xfrm>
            <a:off x="2766760" y="4667151"/>
            <a:ext cx="1057260" cy="200055"/>
          </a:xfrm>
          <a:prstGeom prst="rect">
            <a:avLst/>
          </a:prstGeom>
          <a:noFill/>
        </p:spPr>
        <p:txBody>
          <a:bodyPr wrap="square" rtlCol="0">
            <a:spAutoFit/>
          </a:bodyPr>
          <a:lstStyle/>
          <a:p>
            <a:r>
              <a:rPr kumimoji="1" lang="ja-JP" altLang="en-US" sz="700" dirty="0" smtClean="0"/>
              <a:t>労働基準法</a:t>
            </a:r>
            <a:endParaRPr kumimoji="1" lang="en-US" altLang="ja-JP" sz="700" dirty="0" smtClean="0"/>
          </a:p>
        </p:txBody>
      </p:sp>
    </p:spTree>
    <p:extLst>
      <p:ext uri="{BB962C8B-B14F-4D97-AF65-F5344CB8AC3E}">
        <p14:creationId xmlns:p14="http://schemas.microsoft.com/office/powerpoint/2010/main" val="22978745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301</Words>
  <PresentationFormat>画面に合わせる (4:3)</PresentationFormat>
  <Paragraphs>52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2014-06-24T10:25:52Z</cp:lastPrinted>
  <dcterms:created xsi:type="dcterms:W3CDTF">2014-06-24T08:24:21Z</dcterms:created>
  <dcterms:modified xsi:type="dcterms:W3CDTF">2014-08-28T08:13:22Z</dcterms:modified>
</cp:coreProperties>
</file>