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939338" cy="143684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B2B06B1-3012-416A-A3B4-F44678A87919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32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126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7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00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68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95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87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89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60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86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84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38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099BF-CB1C-4A25-B52D-7B999921F8CD}" type="datetimeFigureOut">
              <a:rPr kumimoji="1" lang="ja-JP" altLang="en-US" smtClean="0"/>
              <a:t>2014/7/29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92755-E6AA-4A9A-8D2E-393C18A93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65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角丸四角形 51"/>
          <p:cNvSpPr/>
          <p:nvPr/>
        </p:nvSpPr>
        <p:spPr>
          <a:xfrm>
            <a:off x="5423396" y="6359064"/>
            <a:ext cx="1928341" cy="349536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50" dirty="0" smtClean="0"/>
              <a:t>人権施策推進審議会（人権審）</a:t>
            </a:r>
            <a:endParaRPr lang="en-US" altLang="ja-JP" sz="850" dirty="0" smtClean="0"/>
          </a:p>
          <a:p>
            <a:pPr algn="ctr"/>
            <a:r>
              <a:rPr lang="ja-JP" altLang="en-US" sz="850" dirty="0"/>
              <a:t>同和</a:t>
            </a:r>
            <a:r>
              <a:rPr lang="ja-JP" altLang="en-US" sz="850" dirty="0" smtClean="0"/>
              <a:t>問題解決推進審議会（同推審）</a:t>
            </a:r>
            <a:endParaRPr kumimoji="1" lang="ja-JP" altLang="en-US" sz="850" dirty="0"/>
          </a:p>
        </p:txBody>
      </p:sp>
      <p:sp>
        <p:nvSpPr>
          <p:cNvPr id="53" name="下矢印 52"/>
          <p:cNvSpPr/>
          <p:nvPr/>
        </p:nvSpPr>
        <p:spPr>
          <a:xfrm>
            <a:off x="5796136" y="6088976"/>
            <a:ext cx="1133487" cy="28388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0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4559612" y="599588"/>
            <a:ext cx="0" cy="62076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角丸四角形 8"/>
          <p:cNvSpPr/>
          <p:nvPr/>
        </p:nvSpPr>
        <p:spPr>
          <a:xfrm>
            <a:off x="471736" y="303829"/>
            <a:ext cx="4003873" cy="2639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err="1"/>
              <a:t>障</a:t>
            </a:r>
            <a:r>
              <a:rPr lang="ja-JP" altLang="en-US" sz="1200" dirty="0" err="1" smtClean="0"/>
              <a:t>がいを</a:t>
            </a:r>
            <a:r>
              <a:rPr lang="ja-JP" altLang="en-US" sz="1200" dirty="0"/>
              <a:t>理由とする差別（参考）</a:t>
            </a:r>
            <a:endParaRPr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19672" y="-34725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差別解消に</a:t>
            </a:r>
            <a:r>
              <a:rPr lang="ja-JP" altLang="en-US" sz="1600" dirty="0" smtClean="0"/>
              <a:t>関する考え方の整理と手法の検討について</a:t>
            </a:r>
            <a:endParaRPr kumimoji="1" lang="ja-JP" altLang="en-US" sz="1600" dirty="0"/>
          </a:p>
        </p:txBody>
      </p:sp>
      <p:sp>
        <p:nvSpPr>
          <p:cNvPr id="12" name="角丸四角形 11"/>
          <p:cNvSpPr/>
          <p:nvPr/>
        </p:nvSpPr>
        <p:spPr>
          <a:xfrm>
            <a:off x="4644008" y="296354"/>
            <a:ext cx="4407394" cy="2639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err="1"/>
              <a:t>障がい</a:t>
            </a:r>
            <a:r>
              <a:rPr lang="ja-JP" altLang="en-US" sz="1200" dirty="0" smtClean="0"/>
              <a:t>者以外</a:t>
            </a:r>
            <a:endParaRPr kumimoji="1" lang="ja-JP" altLang="en-US" sz="12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46678" y="599588"/>
            <a:ext cx="0" cy="62137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-22249" y="1362654"/>
            <a:ext cx="388183" cy="13462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ja-JP" sz="1300" b="1" dirty="0" smtClean="0"/>
              <a:t>25</a:t>
            </a:r>
            <a:r>
              <a:rPr lang="ja-JP" altLang="en-US" sz="1300" b="1" dirty="0" smtClean="0"/>
              <a:t>年度の取組み　</a:t>
            </a:r>
            <a:endParaRPr lang="en-US" altLang="ja-JP" sz="1300" b="1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7462" y="4653136"/>
            <a:ext cx="384721" cy="11216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00" b="1" dirty="0" smtClean="0"/>
              <a:t>今後の取組み</a:t>
            </a:r>
            <a:endParaRPr kumimoji="1" lang="ja-JP" altLang="en-US" sz="13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443161" y="695791"/>
            <a:ext cx="4013398" cy="54285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2075" indent="-92075"/>
            <a:r>
              <a:rPr lang="ja-JP" altLang="en-US" sz="900" b="1" dirty="0" smtClean="0"/>
              <a:t>○平成</a:t>
            </a:r>
            <a:r>
              <a:rPr lang="en-US" altLang="ja-JP" sz="900" b="1" dirty="0" smtClean="0"/>
              <a:t>25</a:t>
            </a:r>
            <a:r>
              <a:rPr lang="ja-JP" altLang="en-US" sz="900" b="1" dirty="0" smtClean="0"/>
              <a:t>年</a:t>
            </a:r>
            <a:r>
              <a:rPr lang="en-US" altLang="ja-JP" sz="900" b="1" dirty="0" smtClean="0"/>
              <a:t>11</a:t>
            </a:r>
            <a:r>
              <a:rPr lang="ja-JP" altLang="en-US" sz="900" b="1" dirty="0" smtClean="0"/>
              <a:t>月に</a:t>
            </a:r>
            <a:r>
              <a:rPr lang="ja-JP" altLang="en-US" sz="900" b="1" dirty="0" err="1" smtClean="0"/>
              <a:t>大阪府障がい</a:t>
            </a:r>
            <a:r>
              <a:rPr lang="ja-JP" altLang="en-US" sz="900" b="1" dirty="0" smtClean="0"/>
              <a:t>者施策推進協議会 差別解消部会を設置。</a:t>
            </a:r>
            <a:endParaRPr lang="en-US" altLang="ja-JP" sz="900" b="1" dirty="0" smtClean="0"/>
          </a:p>
          <a:p>
            <a:pPr marL="92075" indent="-92075"/>
            <a:r>
              <a:rPr lang="ja-JP" altLang="en-US" sz="900" b="1" dirty="0" smtClean="0"/>
              <a:t>○</a:t>
            </a:r>
            <a:r>
              <a:rPr lang="ja-JP" altLang="en-US" sz="900" b="1" dirty="0" err="1" smtClean="0"/>
              <a:t>障がい</a:t>
            </a:r>
            <a:r>
              <a:rPr lang="ja-JP" altLang="en-US" sz="900" b="1" dirty="0" smtClean="0"/>
              <a:t>者団体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からの募集、ホームページによる一般公募、大阪府及び市町村を通じた相談事例募集により、差別</a:t>
            </a:r>
            <a:r>
              <a:rPr lang="ja-JP" altLang="en-US" sz="900" b="1" dirty="0" smtClean="0"/>
              <a:t>と思われる事例を収集（５５２件）。</a:t>
            </a:r>
            <a:endParaRPr lang="en-US" altLang="ja-JP" sz="900" b="1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7544" y="1385947"/>
            <a:ext cx="40080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500" b="1" u="sng" dirty="0" smtClean="0"/>
          </a:p>
          <a:p>
            <a:r>
              <a:rPr lang="ja-JP" altLang="en-US" sz="900" b="1" u="sng" dirty="0" smtClean="0"/>
              <a:t>○ガイドライン （何が差別に当たる</a:t>
            </a:r>
            <a:r>
              <a:rPr lang="ja-JP" altLang="en-US" sz="900" b="1" u="sng" dirty="0"/>
              <a:t>の</a:t>
            </a:r>
            <a:r>
              <a:rPr lang="ja-JP" altLang="en-US" sz="900" b="1" u="sng" dirty="0" smtClean="0"/>
              <a:t>かについての共通の物差し） について</a:t>
            </a:r>
            <a:endParaRPr lang="en-US" altLang="ja-JP" sz="900" b="1" u="sng" dirty="0" smtClean="0"/>
          </a:p>
          <a:p>
            <a:endParaRPr lang="en-US" altLang="ja-JP" sz="200" b="1" dirty="0" smtClean="0"/>
          </a:p>
          <a:p>
            <a:pPr marL="182563" indent="-90488">
              <a:buFont typeface="Wingdings" panose="05000000000000000000" pitchFamily="2" charset="2"/>
              <a:buChar char="l"/>
            </a:pPr>
            <a:r>
              <a:rPr kumimoji="1" lang="ja-JP" altLang="en-US" sz="900" dirty="0" smtClean="0"/>
              <a:t>対象分野は、府民生活に深く関わる８分野（公共交通機関、商品・サービス、住宅、医療、雇用　等）</a:t>
            </a:r>
            <a:endParaRPr kumimoji="1" lang="en-US" altLang="ja-JP" sz="900" dirty="0" smtClean="0"/>
          </a:p>
          <a:p>
            <a:pPr marL="182563" indent="-90488">
              <a:buFont typeface="Wingdings" panose="05000000000000000000" pitchFamily="2" charset="2"/>
              <a:buChar char="l"/>
            </a:pPr>
            <a:endParaRPr kumimoji="1" lang="en-US" altLang="ja-JP" sz="200" dirty="0" smtClean="0"/>
          </a:p>
          <a:p>
            <a:pPr marL="182563" indent="-90488">
              <a:buFont typeface="Wingdings" panose="05000000000000000000" pitchFamily="2" charset="2"/>
              <a:buChar char="l"/>
            </a:pPr>
            <a:r>
              <a:rPr lang="ja-JP" altLang="en-US" sz="900" dirty="0" smtClean="0"/>
              <a:t>「</a:t>
            </a:r>
            <a:r>
              <a:rPr lang="ja-JP" altLang="en-US" sz="900" dirty="0" err="1" smtClean="0"/>
              <a:t>障がい</a:t>
            </a:r>
            <a:r>
              <a:rPr lang="ja-JP" altLang="en-US" sz="900" dirty="0" smtClean="0"/>
              <a:t>」「差別」「合理的配慮」等の概念は、障害者差別解消法等、国の考え方に準拠　</a:t>
            </a:r>
            <a:endParaRPr lang="en-US" altLang="ja-JP" sz="900" dirty="0" smtClean="0"/>
          </a:p>
          <a:p>
            <a:pPr marL="182563" indent="-90488">
              <a:buFont typeface="Wingdings" panose="05000000000000000000" pitchFamily="2" charset="2"/>
              <a:buChar char="l"/>
            </a:pPr>
            <a:endParaRPr lang="en-US" altLang="ja-JP" sz="200" dirty="0" smtClean="0"/>
          </a:p>
          <a:p>
            <a:pPr marL="182563" indent="-90488">
              <a:buFont typeface="Wingdings" panose="05000000000000000000" pitchFamily="2" charset="2"/>
              <a:buChar char="l"/>
            </a:pPr>
            <a:r>
              <a:rPr lang="ja-JP" altLang="en-US" sz="900" dirty="0" smtClean="0"/>
              <a:t>収集事例をもとに、不当な差別的取扱いと「正当な理由」、合理的配慮と「過度の負担」等について議論</a:t>
            </a:r>
            <a:endParaRPr lang="en-US" altLang="ja-JP" sz="900" dirty="0" smtClean="0"/>
          </a:p>
          <a:p>
            <a:pPr marL="182563" indent="-90488">
              <a:buFont typeface="Wingdings" panose="05000000000000000000" pitchFamily="2" charset="2"/>
              <a:buChar char="l"/>
            </a:pPr>
            <a:endParaRPr lang="en-US" altLang="ja-JP" sz="200" dirty="0"/>
          </a:p>
          <a:p>
            <a:pPr marL="182563" indent="-90488">
              <a:buFont typeface="Wingdings" panose="05000000000000000000" pitchFamily="2" charset="2"/>
              <a:buChar char="l"/>
            </a:pPr>
            <a:r>
              <a:rPr lang="ja-JP" altLang="en-US" sz="900" dirty="0" smtClean="0"/>
              <a:t>啓発、あるいは、啓発にとどまらず規範性を持たせるなど、ガイドラインの機能について議論</a:t>
            </a:r>
            <a:endParaRPr lang="en-US" altLang="ja-JP" sz="900" dirty="0" smtClean="0"/>
          </a:p>
          <a:p>
            <a:pPr marL="361950" indent="-361950"/>
            <a:endParaRPr lang="en-US" altLang="ja-JP" sz="500" dirty="0"/>
          </a:p>
          <a:p>
            <a:r>
              <a:rPr lang="ja-JP" altLang="en-US" sz="900" b="1" u="sng" dirty="0" smtClean="0"/>
              <a:t>○相談、紛争の防止・解決の体制整備について</a:t>
            </a:r>
            <a:endParaRPr lang="en-US" altLang="ja-JP" sz="900" b="1" u="sng" dirty="0" smtClean="0"/>
          </a:p>
          <a:p>
            <a:endParaRPr lang="en-US" altLang="ja-JP" sz="200" b="1" dirty="0" smtClean="0"/>
          </a:p>
          <a:p>
            <a:pPr marL="182563" indent="-90488">
              <a:buFont typeface="Wingdings" panose="05000000000000000000" pitchFamily="2" charset="2"/>
              <a:buChar char="l"/>
            </a:pPr>
            <a:r>
              <a:rPr lang="ja-JP" altLang="en-US" sz="900" dirty="0" smtClean="0"/>
              <a:t>府・市町村における既存の相談事業や、新たな紛争解決機関の必要性等について</a:t>
            </a:r>
            <a:r>
              <a:rPr lang="ja-JP" altLang="en-US" sz="900" dirty="0"/>
              <a:t>議論</a:t>
            </a:r>
            <a:endParaRPr lang="en-US" altLang="ja-JP" sz="9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0402" y="4927942"/>
            <a:ext cx="360040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/>
            <a:r>
              <a:rPr lang="ja-JP" altLang="en-US" sz="900" dirty="0" smtClean="0"/>
              <a:t>差別解消部会</a:t>
            </a:r>
            <a:endParaRPr lang="en-US" altLang="ja-JP" sz="900" dirty="0" smtClean="0"/>
          </a:p>
          <a:p>
            <a:pPr marL="92075" indent="-92075"/>
            <a:endParaRPr lang="en-US" altLang="ja-JP" sz="300" dirty="0" smtClean="0"/>
          </a:p>
          <a:p>
            <a:pPr marL="92075" indent="-92075"/>
            <a:r>
              <a:rPr kumimoji="1" lang="ja-JP" altLang="en-US" sz="950" dirty="0"/>
              <a:t>　</a:t>
            </a:r>
            <a:r>
              <a:rPr kumimoji="1" lang="en-US" altLang="ja-JP" sz="900" dirty="0" smtClean="0"/>
              <a:t>5</a:t>
            </a:r>
            <a:r>
              <a:rPr kumimoji="1" lang="ja-JP" altLang="en-US" sz="900" dirty="0" smtClean="0"/>
              <a:t>月～</a:t>
            </a:r>
            <a:r>
              <a:rPr lang="en-US" altLang="ja-JP" sz="900" dirty="0"/>
              <a:t>7</a:t>
            </a:r>
            <a:r>
              <a:rPr kumimoji="1" lang="ja-JP" altLang="en-US" sz="900" dirty="0" smtClean="0"/>
              <a:t>月　　</a:t>
            </a:r>
            <a:r>
              <a:rPr lang="ja-JP" altLang="en-US" sz="900" dirty="0"/>
              <a:t>　</a:t>
            </a:r>
            <a:r>
              <a:rPr kumimoji="1" lang="ja-JP" altLang="en-US" sz="900" dirty="0" smtClean="0"/>
              <a:t>ガイドラインの内容、位置づけ</a:t>
            </a:r>
            <a:endParaRPr kumimoji="1" lang="en-US" altLang="ja-JP" sz="900" dirty="0" smtClean="0"/>
          </a:p>
          <a:p>
            <a:pPr marL="92075" indent="-92075"/>
            <a:endParaRPr lang="en-US" altLang="ja-JP" sz="300" dirty="0"/>
          </a:p>
          <a:p>
            <a:pPr marL="92075" indent="-92075"/>
            <a:r>
              <a:rPr kumimoji="1" lang="ja-JP" altLang="en-US" sz="950" dirty="0" smtClean="0"/>
              <a:t>　</a:t>
            </a:r>
            <a:r>
              <a:rPr lang="en-US" altLang="ja-JP" sz="900" dirty="0" smtClean="0"/>
              <a:t>7</a:t>
            </a:r>
            <a:r>
              <a:rPr kumimoji="1" lang="ja-JP" altLang="en-US" sz="900" dirty="0" smtClean="0"/>
              <a:t>月～</a:t>
            </a:r>
            <a:r>
              <a:rPr lang="en-US" altLang="ja-JP" sz="900" dirty="0"/>
              <a:t>9</a:t>
            </a:r>
            <a:r>
              <a:rPr kumimoji="1" lang="ja-JP" altLang="en-US" sz="900" dirty="0" smtClean="0"/>
              <a:t>月　　　相談、紛争の解決・予防の体制等</a:t>
            </a:r>
            <a:endParaRPr kumimoji="1" lang="en-US" altLang="ja-JP" sz="900" dirty="0" smtClean="0"/>
          </a:p>
          <a:p>
            <a:pPr marL="92075" indent="-92075"/>
            <a:endParaRPr lang="en-US" altLang="ja-JP" sz="300" dirty="0" smtClean="0"/>
          </a:p>
          <a:p>
            <a:pPr marL="92075" indent="-92075"/>
            <a:endParaRPr lang="en-US" altLang="ja-JP" sz="300" dirty="0"/>
          </a:p>
          <a:p>
            <a:pPr marL="92075" indent="-92075"/>
            <a:r>
              <a:rPr kumimoji="1" lang="ja-JP" altLang="en-US" sz="950" dirty="0" smtClean="0"/>
              <a:t>　</a:t>
            </a:r>
            <a:r>
              <a:rPr kumimoji="1" lang="en-US" altLang="ja-JP" sz="900" b="1" dirty="0" smtClean="0"/>
              <a:t>9</a:t>
            </a:r>
            <a:r>
              <a:rPr kumimoji="1" lang="ja-JP" altLang="en-US" sz="900" b="1" dirty="0" smtClean="0"/>
              <a:t>月頃　 </a:t>
            </a:r>
            <a:r>
              <a:rPr lang="ja-JP" altLang="en-US" sz="900" b="1" dirty="0"/>
              <a:t>　</a:t>
            </a:r>
            <a:r>
              <a:rPr lang="ja-JP" altLang="en-US" sz="900" b="1" dirty="0" smtClean="0"/>
              <a:t>　部会による「提言」取りまとめ</a:t>
            </a:r>
            <a:endParaRPr lang="en-US" altLang="ja-JP" sz="900" b="1" dirty="0" smtClean="0"/>
          </a:p>
          <a:p>
            <a:pPr marL="92075" indent="-92075"/>
            <a:endParaRPr lang="en-US" altLang="ja-JP" sz="900" b="1" dirty="0"/>
          </a:p>
          <a:p>
            <a:pPr marL="92075" indent="-92075"/>
            <a:r>
              <a:rPr lang="ja-JP" altLang="en-US" sz="900" b="1" dirty="0" smtClean="0"/>
              <a:t>　</a:t>
            </a:r>
            <a:r>
              <a:rPr lang="en-US" altLang="ja-JP" sz="900" b="1" dirty="0"/>
              <a:t>26</a:t>
            </a:r>
            <a:r>
              <a:rPr lang="ja-JP" altLang="en-US" sz="900" b="1" dirty="0" smtClean="0"/>
              <a:t>年度内　 　 </a:t>
            </a:r>
            <a:r>
              <a:rPr lang="ja-JP" altLang="en-US" sz="900" b="1" dirty="0"/>
              <a:t>ガイドライン</a:t>
            </a:r>
            <a:r>
              <a:rPr lang="ja-JP" altLang="en-US" sz="900" b="1" dirty="0" smtClean="0"/>
              <a:t>の策定</a:t>
            </a:r>
            <a:endParaRPr lang="en-US" altLang="ja-JP" sz="900" b="1" dirty="0" smtClean="0"/>
          </a:p>
        </p:txBody>
      </p:sp>
      <p:sp>
        <p:nvSpPr>
          <p:cNvPr id="74" name="角丸四角形 73"/>
          <p:cNvSpPr/>
          <p:nvPr/>
        </p:nvSpPr>
        <p:spPr>
          <a:xfrm>
            <a:off x="602688" y="5543179"/>
            <a:ext cx="2745176" cy="227882"/>
          </a:xfrm>
          <a:prstGeom prst="round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直線コネクタ 84"/>
          <p:cNvCxnSpPr/>
          <p:nvPr/>
        </p:nvCxnSpPr>
        <p:spPr>
          <a:xfrm>
            <a:off x="22587" y="599588"/>
            <a:ext cx="0" cy="62137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9111487" y="599588"/>
            <a:ext cx="0" cy="620761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26788" y="599588"/>
            <a:ext cx="9084699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>
            <a:off x="22587" y="6813376"/>
            <a:ext cx="908890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540877" y="3752445"/>
            <a:ext cx="39156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/>
            <a:r>
              <a:rPr kumimoji="1" lang="ja-JP" altLang="en-US" sz="900" dirty="0" smtClean="0"/>
              <a:t>■「何が差別に当たるのか」及び「正当な理由があるとき」の一般論化、望ましい合理的配慮の事例について分野別に議論</a:t>
            </a:r>
            <a:endParaRPr kumimoji="1" lang="en-US" altLang="ja-JP" sz="900" dirty="0" smtClean="0"/>
          </a:p>
          <a:p>
            <a:pPr marL="85725" indent="-85725"/>
            <a:endParaRPr lang="en-US" altLang="ja-JP" sz="400" dirty="0"/>
          </a:p>
          <a:p>
            <a:pPr marL="85725" indent="-85725"/>
            <a:r>
              <a:rPr kumimoji="1" lang="ja-JP" altLang="en-US" sz="900" dirty="0" smtClean="0"/>
              <a:t>■ガイドラインの位置づけについて議論</a:t>
            </a:r>
            <a:endParaRPr kumimoji="1" lang="en-US" altLang="ja-JP" sz="900" dirty="0" smtClean="0"/>
          </a:p>
          <a:p>
            <a:pPr marL="85725" indent="-85725"/>
            <a:endParaRPr lang="en-US" altLang="ja-JP" sz="400" dirty="0"/>
          </a:p>
          <a:p>
            <a:pPr marL="85725" indent="-85725"/>
            <a:r>
              <a:rPr kumimoji="1" lang="ja-JP" altLang="en-US" sz="900" dirty="0" smtClean="0"/>
              <a:t>■相談、紛争の解決・予防の体制の具体的なあり方について議論</a:t>
            </a:r>
            <a:endParaRPr kumimoji="1" lang="ja-JP" altLang="en-US" sz="9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773166" y="3751087"/>
            <a:ext cx="43383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4775" indent="-104775"/>
            <a:r>
              <a:rPr lang="ja-JP" altLang="en-US" sz="900" dirty="0"/>
              <a:t>①</a:t>
            </a:r>
            <a:r>
              <a:rPr lang="ja-JP" altLang="en-US" sz="900" dirty="0" err="1" smtClean="0"/>
              <a:t>障</a:t>
            </a:r>
            <a:r>
              <a:rPr lang="ja-JP" altLang="en-US" sz="900" dirty="0" err="1"/>
              <a:t>がい</a:t>
            </a:r>
            <a:r>
              <a:rPr lang="ja-JP" altLang="en-US" sz="900" dirty="0"/>
              <a:t>者ガイドライン</a:t>
            </a:r>
            <a:r>
              <a:rPr lang="ja-JP" altLang="en-US" sz="900" dirty="0" smtClean="0"/>
              <a:t>の、他の人権課題への応用可能性を検討</a:t>
            </a:r>
            <a:endParaRPr kumimoji="1" lang="en-US" altLang="ja-JP" sz="300" dirty="0" smtClean="0"/>
          </a:p>
          <a:p>
            <a:pPr marL="104775" indent="-104775"/>
            <a:endParaRPr lang="en-US" altLang="ja-JP" sz="400" dirty="0" smtClean="0"/>
          </a:p>
          <a:p>
            <a:pPr marL="104775" indent="-104775"/>
            <a:r>
              <a:rPr lang="ja-JP" altLang="en-US" sz="900" dirty="0" smtClean="0"/>
              <a:t>②様々な人権課題に対応するため、個別の人権課題ごとではなく、人権課題横断的なガイドラインとしてとりまとめ</a:t>
            </a:r>
            <a:endParaRPr kumimoji="1" lang="en-US" altLang="ja-JP" sz="900" dirty="0" smtClean="0"/>
          </a:p>
          <a:p>
            <a:pPr marL="95250" indent="-95250"/>
            <a:endParaRPr lang="en-US" altLang="ja-JP" sz="400" dirty="0" smtClean="0"/>
          </a:p>
          <a:p>
            <a:pPr marL="95250" indent="-95250"/>
            <a:r>
              <a:rPr lang="ja-JP" altLang="en-US" sz="900" dirty="0" smtClean="0"/>
              <a:t>③</a:t>
            </a:r>
            <a:r>
              <a:rPr lang="ja-JP" altLang="en-US" sz="900" dirty="0"/>
              <a:t>私人（個人）の行為については、ガイドラインの検討とは別に、</a:t>
            </a:r>
            <a:r>
              <a:rPr lang="ja-JP" altLang="en-US" sz="900" dirty="0" smtClean="0"/>
              <a:t>啓発を通じて対応</a:t>
            </a:r>
            <a:endParaRPr lang="ja-JP" altLang="en-US" sz="900" dirty="0"/>
          </a:p>
        </p:txBody>
      </p:sp>
      <p:cxnSp>
        <p:nvCxnSpPr>
          <p:cNvPr id="57" name="直線コネクタ 56"/>
          <p:cNvCxnSpPr/>
          <p:nvPr/>
        </p:nvCxnSpPr>
        <p:spPr>
          <a:xfrm>
            <a:off x="26788" y="3448050"/>
            <a:ext cx="9084699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396861" y="3520058"/>
            <a:ext cx="1241861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50" b="1" u="sng" dirty="0"/>
              <a:t>○</a:t>
            </a:r>
            <a:r>
              <a:rPr lang="ja-JP" altLang="en-US" sz="950" b="1" u="sng" dirty="0" smtClean="0"/>
              <a:t>方向性</a:t>
            </a:r>
            <a:endParaRPr kumimoji="1" lang="ja-JP" altLang="en-US" sz="950" b="1" u="sng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6861" y="4725144"/>
            <a:ext cx="1241861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50" b="1" u="sng" dirty="0" smtClean="0"/>
              <a:t>○平成</a:t>
            </a:r>
            <a:r>
              <a:rPr lang="en-US" altLang="ja-JP" sz="950" b="1" u="sng" dirty="0" smtClean="0"/>
              <a:t>26</a:t>
            </a:r>
            <a:r>
              <a:rPr lang="ja-JP" altLang="en-US" sz="950" b="1" u="sng" dirty="0" smtClean="0"/>
              <a:t>年度～</a:t>
            </a:r>
            <a:endParaRPr kumimoji="1" lang="ja-JP" altLang="en-US" sz="950" b="1" u="sng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816600" y="4903068"/>
            <a:ext cx="4355976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50" dirty="0" smtClean="0"/>
              <a:t>　</a:t>
            </a:r>
            <a:r>
              <a:rPr lang="ja-JP" altLang="en-US" sz="900" dirty="0" smtClean="0"/>
              <a:t>有識者会議を設置するとともに、当事者団体や事業者団体等にヒアリングを行いながら、</a:t>
            </a:r>
            <a:r>
              <a:rPr lang="ja-JP" altLang="en-US" sz="900" dirty="0" err="1" smtClean="0"/>
              <a:t>障がい</a:t>
            </a:r>
            <a:r>
              <a:rPr lang="ja-JP" altLang="en-US" sz="900" dirty="0" smtClean="0"/>
              <a:t>者ガイドラインの応用可能性を検討。</a:t>
            </a:r>
            <a:endParaRPr kumimoji="1" lang="ja-JP" altLang="en-US" sz="9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26283" y="3520058"/>
            <a:ext cx="2221422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50" b="1" u="sng" dirty="0" smtClean="0"/>
              <a:t>○方向性</a:t>
            </a:r>
            <a:endParaRPr kumimoji="1" lang="ja-JP" altLang="en-US" sz="950" b="1" u="sng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626283" y="4725144"/>
            <a:ext cx="1241861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50" b="1" u="sng" dirty="0" smtClean="0"/>
              <a:t>○平成</a:t>
            </a:r>
            <a:r>
              <a:rPr lang="en-US" altLang="ja-JP" sz="950" b="1" u="sng" dirty="0" smtClean="0"/>
              <a:t>26</a:t>
            </a:r>
            <a:r>
              <a:rPr lang="ja-JP" altLang="en-US" sz="950" b="1" u="sng" dirty="0" smtClean="0"/>
              <a:t>年度～</a:t>
            </a:r>
            <a:endParaRPr kumimoji="1" lang="ja-JP" altLang="en-US" sz="950" b="1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97212" y="6142876"/>
            <a:ext cx="28163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/>
            <a:r>
              <a:rPr lang="en-US" altLang="ja-JP" sz="900" dirty="0" smtClean="0"/>
              <a:t>《</a:t>
            </a:r>
            <a:r>
              <a:rPr lang="ja-JP" altLang="en-US" sz="900" dirty="0" smtClean="0"/>
              <a:t>参考</a:t>
            </a:r>
            <a:r>
              <a:rPr lang="en-US" altLang="ja-JP" sz="900" dirty="0" smtClean="0"/>
              <a:t>》</a:t>
            </a:r>
            <a:r>
              <a:rPr lang="ja-JP" altLang="en-US" sz="900" dirty="0" smtClean="0"/>
              <a:t>　国のスケジュール</a:t>
            </a:r>
            <a:endParaRPr lang="en-US" altLang="ja-JP" sz="900" dirty="0"/>
          </a:p>
          <a:p>
            <a:pPr marL="92075" indent="-92075"/>
            <a:endParaRPr lang="en-US" altLang="ja-JP" sz="500" dirty="0" smtClean="0"/>
          </a:p>
          <a:p>
            <a:pPr marL="92075" indent="-92075"/>
            <a:r>
              <a:rPr lang="ja-JP" altLang="en-US" sz="900" dirty="0" smtClean="0"/>
              <a:t>　　基本方針 （閣議決定）　　　</a:t>
            </a:r>
            <a:r>
              <a:rPr lang="en-US" altLang="ja-JP" sz="900" dirty="0" smtClean="0"/>
              <a:t>9</a:t>
            </a:r>
            <a:r>
              <a:rPr lang="ja-JP" altLang="en-US" sz="900" dirty="0" smtClean="0"/>
              <a:t>月頃（予定）</a:t>
            </a:r>
            <a:endParaRPr lang="en-US" altLang="ja-JP" sz="300" dirty="0" smtClean="0"/>
          </a:p>
          <a:p>
            <a:pPr marL="92075" indent="-92075"/>
            <a:r>
              <a:rPr lang="ja-JP" altLang="en-US" sz="900" dirty="0" smtClean="0"/>
              <a:t>　</a:t>
            </a:r>
            <a:r>
              <a:rPr lang="ja-JP" altLang="en-US" sz="900" dirty="0"/>
              <a:t>　</a:t>
            </a:r>
            <a:r>
              <a:rPr lang="ja-JP" altLang="en-US" sz="900" dirty="0" smtClean="0"/>
              <a:t>対応指針 （主務大臣が策定）　　</a:t>
            </a:r>
            <a:r>
              <a:rPr lang="en-US" altLang="ja-JP" sz="900" dirty="0" smtClean="0"/>
              <a:t>26</a:t>
            </a:r>
            <a:r>
              <a:rPr lang="ja-JP" altLang="en-US" sz="900" dirty="0" smtClean="0"/>
              <a:t>年度中（予定）</a:t>
            </a:r>
            <a:endParaRPr lang="en-US" altLang="ja-JP" sz="900" dirty="0" smtClean="0"/>
          </a:p>
        </p:txBody>
      </p:sp>
      <p:sp>
        <p:nvSpPr>
          <p:cNvPr id="5" name="角丸四角形 4"/>
          <p:cNvSpPr/>
          <p:nvPr/>
        </p:nvSpPr>
        <p:spPr>
          <a:xfrm>
            <a:off x="523060" y="6130265"/>
            <a:ext cx="2890517" cy="578335"/>
          </a:xfrm>
          <a:prstGeom prst="roundRect">
            <a:avLst>
              <a:gd name="adj" fmla="val 9832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98202" y="1261031"/>
            <a:ext cx="40080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b="1" dirty="0" smtClean="0"/>
              <a:t>《</a:t>
            </a:r>
            <a:r>
              <a:rPr lang="ja-JP" altLang="en-US" sz="900" b="1" dirty="0" smtClean="0"/>
              <a:t>これまでの議論の整理　（</a:t>
            </a:r>
            <a:r>
              <a:rPr lang="en-US" altLang="ja-JP" sz="900" b="1" dirty="0"/>
              <a:t>26</a:t>
            </a:r>
            <a:r>
              <a:rPr lang="ja-JP" altLang="en-US" sz="900" b="1" dirty="0"/>
              <a:t>年</a:t>
            </a:r>
            <a:r>
              <a:rPr lang="en-US" altLang="ja-JP" sz="900" b="1" dirty="0"/>
              <a:t>3</a:t>
            </a:r>
            <a:r>
              <a:rPr lang="ja-JP" altLang="en-US" sz="900" b="1" dirty="0"/>
              <a:t>月）</a:t>
            </a:r>
            <a:r>
              <a:rPr lang="en-US" altLang="ja-JP" sz="900" b="1" dirty="0" smtClean="0"/>
              <a:t>》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4723469" y="696182"/>
            <a:ext cx="4248472" cy="86060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92075" indent="-92075"/>
            <a:r>
              <a:rPr lang="ja-JP" altLang="en-US" sz="900" b="1" dirty="0"/>
              <a:t>○平成</a:t>
            </a:r>
            <a:r>
              <a:rPr lang="en-US" altLang="ja-JP" sz="900" b="1" dirty="0"/>
              <a:t>25</a:t>
            </a:r>
            <a:r>
              <a:rPr lang="ja-JP" altLang="en-US" sz="900" b="1" dirty="0"/>
              <a:t>年</a:t>
            </a:r>
            <a:r>
              <a:rPr lang="en-US" altLang="ja-JP" sz="900" b="1" dirty="0"/>
              <a:t>11</a:t>
            </a:r>
            <a:r>
              <a:rPr lang="ja-JP" altLang="en-US" sz="900" b="1" dirty="0"/>
              <a:t>月に、差別解消方策に関する庁内検討ワーキングを設置</a:t>
            </a:r>
            <a:r>
              <a:rPr lang="ja-JP" altLang="en-US" sz="900" b="1" dirty="0" smtClean="0"/>
              <a:t>。</a:t>
            </a:r>
            <a:endParaRPr lang="en-US" altLang="ja-JP" sz="900" b="1" dirty="0"/>
          </a:p>
          <a:p>
            <a:pPr marL="92075" indent="-92075"/>
            <a:endParaRPr lang="en-US" altLang="ja-JP" sz="400" b="1" dirty="0" smtClean="0"/>
          </a:p>
          <a:p>
            <a:pPr marL="92075" indent="-92075"/>
            <a:r>
              <a:rPr lang="ja-JP" altLang="en-US" sz="900" b="1" dirty="0" smtClean="0"/>
              <a:t>○</a:t>
            </a:r>
            <a:r>
              <a:rPr lang="ja-JP" altLang="en-US" sz="900" b="1" dirty="0"/>
              <a:t>庁内相談機関、市町村、大阪府人権協会を通じて、差別的取扱い等の事例を収集（２６９件）</a:t>
            </a:r>
            <a:r>
              <a:rPr lang="ja-JP" altLang="en-US" sz="900" b="1" dirty="0" smtClean="0"/>
              <a:t>。</a:t>
            </a:r>
            <a:endParaRPr lang="en-US" altLang="ja-JP" sz="900" b="1" dirty="0"/>
          </a:p>
          <a:p>
            <a:pPr marL="92075" indent="-92075"/>
            <a:endParaRPr lang="en-US" altLang="ja-JP" sz="400" b="1" dirty="0" smtClean="0"/>
          </a:p>
          <a:p>
            <a:pPr marL="92075" indent="-92075"/>
            <a:r>
              <a:rPr lang="ja-JP" altLang="en-US" sz="900" b="1" dirty="0" smtClean="0"/>
              <a:t>○</a:t>
            </a:r>
            <a:r>
              <a:rPr lang="ja-JP" altLang="en-US" sz="900" b="1" dirty="0"/>
              <a:t>事例収集とあわせて、現行制度等での対応状況や、判例等を整理。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5345038" y="5874857"/>
            <a:ext cx="2035274" cy="24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 err="1"/>
              <a:t>障がい</a:t>
            </a:r>
            <a:r>
              <a:rPr lang="ja-JP" altLang="en-US" sz="800" dirty="0" smtClean="0"/>
              <a:t>者ガイドラインの応用可能性の検討</a:t>
            </a:r>
            <a:endParaRPr kumimoji="1" lang="ja-JP" altLang="en-US" sz="800" dirty="0"/>
          </a:p>
        </p:txBody>
      </p:sp>
      <p:sp>
        <p:nvSpPr>
          <p:cNvPr id="35" name="下矢印 34"/>
          <p:cNvSpPr/>
          <p:nvPr/>
        </p:nvSpPr>
        <p:spPr>
          <a:xfrm>
            <a:off x="5796136" y="5583926"/>
            <a:ext cx="1133487" cy="28621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000" dirty="0"/>
          </a:p>
        </p:txBody>
      </p:sp>
      <p:sp>
        <p:nvSpPr>
          <p:cNvPr id="36" name="角丸四角形 35"/>
          <p:cNvSpPr/>
          <p:nvPr/>
        </p:nvSpPr>
        <p:spPr>
          <a:xfrm>
            <a:off x="7884368" y="5287790"/>
            <a:ext cx="1152128" cy="408068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 smtClean="0"/>
              <a:t>有識者会議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（</a:t>
            </a:r>
            <a:r>
              <a:rPr lang="en-US" altLang="ja-JP" sz="900" dirty="0" smtClean="0"/>
              <a:t>26</a:t>
            </a:r>
            <a:r>
              <a:rPr lang="ja-JP" altLang="en-US" sz="900" dirty="0" smtClean="0"/>
              <a:t>年度内）</a:t>
            </a:r>
            <a:endParaRPr kumimoji="1" lang="ja-JP" altLang="en-US" sz="900" dirty="0"/>
          </a:p>
        </p:txBody>
      </p:sp>
      <p:sp>
        <p:nvSpPr>
          <p:cNvPr id="37" name="角丸四角形 36"/>
          <p:cNvSpPr/>
          <p:nvPr/>
        </p:nvSpPr>
        <p:spPr>
          <a:xfrm>
            <a:off x="7884368" y="5787997"/>
            <a:ext cx="1152128" cy="354879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当事者団体</a:t>
            </a:r>
            <a:r>
              <a:rPr kumimoji="1" lang="en-US" altLang="ja-JP" sz="900" dirty="0" smtClean="0"/>
              <a:t/>
            </a:r>
            <a:br>
              <a:rPr kumimoji="1" lang="en-US" altLang="ja-JP" sz="900" dirty="0" smtClean="0"/>
            </a:br>
            <a:r>
              <a:rPr kumimoji="1" lang="ja-JP" altLang="en-US" sz="900" dirty="0" smtClean="0"/>
              <a:t>事業者団体</a:t>
            </a:r>
            <a:endParaRPr kumimoji="1" lang="ja-JP" altLang="en-US" sz="900" dirty="0"/>
          </a:p>
        </p:txBody>
      </p:sp>
      <p:cxnSp>
        <p:nvCxnSpPr>
          <p:cNvPr id="38" name="直線矢印コネクタ 37"/>
          <p:cNvCxnSpPr>
            <a:stCxn id="36" idx="1"/>
          </p:cNvCxnSpPr>
          <p:nvPr/>
        </p:nvCxnSpPr>
        <p:spPr>
          <a:xfrm flipH="1">
            <a:off x="7380312" y="5491824"/>
            <a:ext cx="504056" cy="3981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37" idx="1"/>
            <a:endCxn id="34" idx="3"/>
          </p:cNvCxnSpPr>
          <p:nvPr/>
        </p:nvCxnSpPr>
        <p:spPr>
          <a:xfrm flipH="1">
            <a:off x="7380312" y="5965437"/>
            <a:ext cx="504056" cy="31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7596336" y="5643340"/>
            <a:ext cx="4320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/>
              <a:t>意見</a:t>
            </a:r>
            <a:endParaRPr kumimoji="1" lang="ja-JP" altLang="en-US" sz="7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80312" y="6019349"/>
            <a:ext cx="6667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/>
              <a:t>ヒアリング</a:t>
            </a:r>
            <a:endParaRPr kumimoji="1" lang="ja-JP" altLang="en-US" sz="700" dirty="0"/>
          </a:p>
        </p:txBody>
      </p:sp>
      <p:cxnSp>
        <p:nvCxnSpPr>
          <p:cNvPr id="47" name="直線矢印コネクタ 46"/>
          <p:cNvCxnSpPr>
            <a:stCxn id="74" idx="3"/>
            <a:endCxn id="34" idx="1"/>
          </p:cNvCxnSpPr>
          <p:nvPr/>
        </p:nvCxnSpPr>
        <p:spPr>
          <a:xfrm>
            <a:off x="3347864" y="5657120"/>
            <a:ext cx="1997174" cy="3399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622495" y="5931372"/>
            <a:ext cx="6667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/>
              <a:t>参考</a:t>
            </a:r>
            <a:endParaRPr kumimoji="1" lang="ja-JP" altLang="en-US" sz="700" dirty="0"/>
          </a:p>
        </p:txBody>
      </p:sp>
      <p:sp>
        <p:nvSpPr>
          <p:cNvPr id="50" name="角丸四角形 49"/>
          <p:cNvSpPr/>
          <p:nvPr/>
        </p:nvSpPr>
        <p:spPr>
          <a:xfrm>
            <a:off x="5167114" y="5355307"/>
            <a:ext cx="2376264" cy="2595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/>
              <a:t>収集事例、既存制度、判例</a:t>
            </a:r>
            <a:r>
              <a:rPr lang="ja-JP" altLang="en-US" sz="800" dirty="0" smtClean="0"/>
              <a:t>等の整理</a:t>
            </a:r>
            <a:endParaRPr kumimoji="1" lang="ja-JP" altLang="en-US" sz="800" dirty="0"/>
          </a:p>
        </p:txBody>
      </p:sp>
      <p:sp>
        <p:nvSpPr>
          <p:cNvPr id="51" name="角丸四角形 50"/>
          <p:cNvSpPr/>
          <p:nvPr/>
        </p:nvSpPr>
        <p:spPr>
          <a:xfrm>
            <a:off x="602688" y="5817789"/>
            <a:ext cx="2745176" cy="227882"/>
          </a:xfrm>
          <a:prstGeom prst="roundRect">
            <a:avLst/>
          </a:prstGeom>
          <a:noFill/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5" name="直線矢印コネクタ 54"/>
          <p:cNvCxnSpPr>
            <a:endCxn id="52" idx="1"/>
          </p:cNvCxnSpPr>
          <p:nvPr/>
        </p:nvCxnSpPr>
        <p:spPr>
          <a:xfrm>
            <a:off x="3347864" y="5931730"/>
            <a:ext cx="2075532" cy="6021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4610100" y="6448127"/>
            <a:ext cx="9890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/>
              <a:t>応用の検討</a:t>
            </a:r>
            <a:endParaRPr kumimoji="1" lang="ja-JP" altLang="en-US" sz="700" dirty="0"/>
          </a:p>
        </p:txBody>
      </p:sp>
      <p:sp>
        <p:nvSpPr>
          <p:cNvPr id="33" name="左カーブ矢印 32"/>
          <p:cNvSpPr/>
          <p:nvPr/>
        </p:nvSpPr>
        <p:spPr>
          <a:xfrm>
            <a:off x="2987824" y="5603727"/>
            <a:ext cx="205801" cy="400669"/>
          </a:xfrm>
          <a:prstGeom prst="curved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円形吹き出し 6"/>
          <p:cNvSpPr/>
          <p:nvPr/>
        </p:nvSpPr>
        <p:spPr>
          <a:xfrm>
            <a:off x="7436279" y="6290057"/>
            <a:ext cx="1653175" cy="337012"/>
          </a:xfrm>
          <a:prstGeom prst="wedgeEllipseCallout">
            <a:avLst>
              <a:gd name="adj1" fmla="val -62010"/>
              <a:gd name="adj2" fmla="val 2632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740352" y="6309767"/>
            <a:ext cx="1339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/>
              <a:t>諮問という形をとるかに</a:t>
            </a:r>
            <a:endParaRPr kumimoji="1" lang="en-US" altLang="ja-JP" sz="700" dirty="0" smtClean="0"/>
          </a:p>
          <a:p>
            <a:r>
              <a:rPr kumimoji="1" lang="ja-JP" altLang="en-US" sz="700" dirty="0" smtClean="0"/>
              <a:t>ついては、今後検討</a:t>
            </a:r>
            <a:endParaRPr kumimoji="1" lang="ja-JP" altLang="en-US" sz="700" dirty="0"/>
          </a:p>
        </p:txBody>
      </p:sp>
      <p:sp>
        <p:nvSpPr>
          <p:cNvPr id="25" name="下矢印 24"/>
          <p:cNvSpPr/>
          <p:nvPr/>
        </p:nvSpPr>
        <p:spPr>
          <a:xfrm>
            <a:off x="6156176" y="1700808"/>
            <a:ext cx="1280103" cy="360040"/>
          </a:xfrm>
          <a:prstGeom prst="downArrow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5239122" y="2204864"/>
            <a:ext cx="3115394" cy="432048"/>
          </a:xfrm>
          <a:prstGeom prst="roundRect">
            <a:avLst/>
          </a:prstGeom>
          <a:ln w="952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人権</a:t>
            </a:r>
            <a:r>
              <a:rPr lang="ja-JP" altLang="en-US" sz="1200" dirty="0" smtClean="0"/>
              <a:t>課題／分野別に、整理表にとりまとめ</a:t>
            </a:r>
            <a:endParaRPr lang="en-US" altLang="ja-JP" sz="1200" dirty="0" smtClean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352184" y="28378"/>
            <a:ext cx="665215" cy="1718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資料１</a:t>
            </a:r>
            <a:endParaRPr kumimoji="1" 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579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419</Words>
  <PresentationFormat>画面に合わせる (4:3)</PresentationFormat>
  <Paragraphs>71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2014-07-23T07:31:40Z</cp:lastPrinted>
  <dcterms:created xsi:type="dcterms:W3CDTF">2014-04-30T03:10:18Z</dcterms:created>
  <dcterms:modified xsi:type="dcterms:W3CDTF">2014-07-29T04:34:25Z</dcterms:modified>
</cp:coreProperties>
</file>