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8" r:id="rId2"/>
    <p:sldId id="294" r:id="rId3"/>
  </p:sldIdLst>
  <p:sldSz cx="9906000" cy="6858000" type="A4"/>
  <p:notesSz cx="6807200" cy="9939338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12" y="-3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784" y="-108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50375" cy="497367"/>
          </a:xfrm>
          <a:prstGeom prst="rect">
            <a:avLst/>
          </a:prstGeom>
        </p:spPr>
        <p:txBody>
          <a:bodyPr vert="horz" lIns="92215" tIns="46109" rIns="92215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4"/>
            <a:ext cx="2950374" cy="497367"/>
          </a:xfrm>
          <a:prstGeom prst="rect">
            <a:avLst/>
          </a:prstGeom>
        </p:spPr>
        <p:txBody>
          <a:bodyPr vert="horz" lIns="92215" tIns="46109" rIns="92215" bIns="46109" rtlCol="0"/>
          <a:lstStyle>
            <a:lvl1pPr algn="r">
              <a:defRPr sz="1200"/>
            </a:lvl1pPr>
          </a:lstStyle>
          <a:p>
            <a:fld id="{75C68039-B1E6-45BB-ACE9-5AA68693B277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372"/>
            <a:ext cx="2950375" cy="497366"/>
          </a:xfrm>
          <a:prstGeom prst="rect">
            <a:avLst/>
          </a:prstGeom>
        </p:spPr>
        <p:txBody>
          <a:bodyPr vert="horz" lIns="92215" tIns="46109" rIns="92215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15" tIns="46109" rIns="92215" bIns="46109" rtlCol="0" anchor="b"/>
          <a:lstStyle>
            <a:lvl1pPr algn="r">
              <a:defRPr sz="1200"/>
            </a:lvl1pPr>
          </a:lstStyle>
          <a:p>
            <a:fld id="{23AD75DB-1E94-4D80-AFCB-3E136DF2B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338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50375" cy="497367"/>
          </a:xfrm>
          <a:prstGeom prst="rect">
            <a:avLst/>
          </a:prstGeom>
        </p:spPr>
        <p:txBody>
          <a:bodyPr vert="horz" lIns="92215" tIns="46109" rIns="92215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4"/>
            <a:ext cx="2950374" cy="497367"/>
          </a:xfrm>
          <a:prstGeom prst="rect">
            <a:avLst/>
          </a:prstGeom>
        </p:spPr>
        <p:txBody>
          <a:bodyPr vert="horz" lIns="92215" tIns="46109" rIns="92215" bIns="46109" rtlCol="0"/>
          <a:lstStyle>
            <a:lvl1pPr algn="r">
              <a:defRPr sz="1200"/>
            </a:lvl1pPr>
          </a:lstStyle>
          <a:p>
            <a:fld id="{7CBD82BD-B66C-49B7-9234-DA0579F870B6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5" tIns="46109" rIns="92215" bIns="461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2" y="4720985"/>
            <a:ext cx="5446723" cy="4473102"/>
          </a:xfrm>
          <a:prstGeom prst="rect">
            <a:avLst/>
          </a:prstGeom>
        </p:spPr>
        <p:txBody>
          <a:bodyPr vert="horz" lIns="92215" tIns="46109" rIns="92215" bIns="461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372"/>
            <a:ext cx="2950375" cy="497366"/>
          </a:xfrm>
          <a:prstGeom prst="rect">
            <a:avLst/>
          </a:prstGeom>
        </p:spPr>
        <p:txBody>
          <a:bodyPr vert="horz" lIns="92215" tIns="46109" rIns="92215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15" tIns="46109" rIns="92215" bIns="46109" rtlCol="0" anchor="b"/>
          <a:lstStyle>
            <a:lvl1pPr algn="r">
              <a:defRPr sz="1200"/>
            </a:lvl1pPr>
          </a:lstStyle>
          <a:p>
            <a:fld id="{F9B6D959-5BA2-4BA0-9E45-B91D23920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7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ja-JP" altLang="en-US" sz="2000" dirty="0"/>
              <a:t>広域公園として、時代へ対応。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97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25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7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45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70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2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71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8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630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37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54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77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57644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17" indent="-359117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085" indent="-299263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05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87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6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518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40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61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83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607047"/>
            <a:ext cx="8420100" cy="1470025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大阪府都市計画審議会への中間報告の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際の委員からのご意見と対応案について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97416" y="44625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 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625544" y="25460"/>
            <a:ext cx="1224000" cy="5232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98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/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-1" y="-27384"/>
            <a:ext cx="9777537" cy="54437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000"/>
              </a:lnSpc>
            </a:pPr>
            <a:r>
              <a:rPr lang="ja-JP" altLang="en-US" sz="1800" dirty="0">
                <a:latin typeface="+mj-ea"/>
              </a:rPr>
              <a:t>　大阪府</a:t>
            </a:r>
            <a:r>
              <a:rPr lang="ja-JP" altLang="en-US" sz="1800" dirty="0" smtClean="0">
                <a:latin typeface="+mj-ea"/>
              </a:rPr>
              <a:t>都市計画審議会委員</a:t>
            </a:r>
            <a:r>
              <a:rPr lang="ja-JP" altLang="en-US" sz="1800" dirty="0">
                <a:latin typeface="+mj-ea"/>
              </a:rPr>
              <a:t>からの</a:t>
            </a:r>
            <a:r>
              <a:rPr lang="ja-JP" altLang="en-US" sz="1800" dirty="0" smtClean="0">
                <a:latin typeface="+mj-ea"/>
              </a:rPr>
              <a:t>ご意見と対応案</a:t>
            </a:r>
            <a:endParaRPr lang="en-US" altLang="ja-JP" sz="1800" dirty="0" smtClean="0">
              <a:latin typeface="+mj-ea"/>
            </a:endParaRPr>
          </a:p>
          <a:p>
            <a:pPr algn="l">
              <a:lnSpc>
                <a:spcPts val="2000"/>
              </a:lnSpc>
            </a:pPr>
            <a:r>
              <a:rPr lang="ja-JP" altLang="en-US" sz="1800" dirty="0" smtClean="0">
                <a:latin typeface="+mj-ea"/>
              </a:rPr>
              <a:t>　（平成３０年２月９日中間報告）</a:t>
            </a:r>
            <a:endParaRPr lang="en-US" altLang="ja-JP" sz="1800" dirty="0" smtClean="0">
              <a:latin typeface="+mj-ea"/>
            </a:endParaRPr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6537176" y="-63388"/>
            <a:ext cx="3309134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第３回部会（</a:t>
            </a:r>
            <a:r>
              <a:rPr lang="en-US" altLang="ja-JP" sz="1800" dirty="0" smtClean="0">
                <a:solidFill>
                  <a:prstClr val="black"/>
                </a:solidFill>
                <a:latin typeface="ＭＳ Ｐゴシック"/>
              </a:rPr>
              <a:t>H30.3.29</a:t>
            </a: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）</a:t>
            </a:r>
            <a:endParaRPr lang="ja-JP" altLang="en-US" sz="18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64468" y="1376772"/>
            <a:ext cx="9684000" cy="52565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2000" dirty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〇川田委員</a:t>
            </a:r>
            <a:r>
              <a:rPr lang="ja-JP" altLang="en-US" sz="2000" dirty="0">
                <a:solidFill>
                  <a:schemeClr val="tx1"/>
                </a:solidFill>
              </a:rPr>
              <a:t>・・・・・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基本方針は、自然と触れあって健康になっていくというような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切り口が入った方が良い。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⇒（対応案）引き続き、「自然とのふれあい」や「健康」を意識して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　　　　　　　検討を進めていく。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2000" dirty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〇吉田委員・・・・・自然災害だけではなく、</a:t>
            </a:r>
            <a:r>
              <a:rPr lang="ja-JP" altLang="en-US" sz="2000" dirty="0" smtClean="0">
                <a:solidFill>
                  <a:schemeClr val="tx1"/>
                </a:solidFill>
              </a:rPr>
              <a:t>有事の際にも府民の生命と財産を守る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という観点が大事。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⇒（対応案</a:t>
            </a:r>
            <a:r>
              <a:rPr lang="ja-JP" altLang="en-US" sz="2000" dirty="0" smtClean="0">
                <a:solidFill>
                  <a:schemeClr val="tx1"/>
                </a:solidFill>
              </a:rPr>
              <a:t>） 有事</a:t>
            </a:r>
            <a:r>
              <a:rPr lang="ja-JP" altLang="en-US" sz="2000" dirty="0" smtClean="0">
                <a:solidFill>
                  <a:schemeClr val="tx1"/>
                </a:solidFill>
              </a:rPr>
              <a:t>の際のマニュアルや他府県の事例などを踏まえ、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　　　　　　　</a:t>
            </a: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対応を検討</a:t>
            </a:r>
            <a:r>
              <a:rPr lang="ja-JP" altLang="en-US" sz="2000" dirty="0" smtClean="0">
                <a:solidFill>
                  <a:schemeClr val="tx1"/>
                </a:solidFill>
              </a:rPr>
              <a:t>する。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　　　</a:t>
            </a:r>
            <a:r>
              <a:rPr lang="ja-JP" altLang="en-US" sz="2000" dirty="0" smtClean="0">
                <a:solidFill>
                  <a:srgbClr val="0070C0"/>
                </a:solidFill>
              </a:rPr>
              <a:t>　（参考）武力攻撃事態等の発生に対する</a:t>
            </a:r>
            <a:r>
              <a:rPr lang="ja-JP" altLang="en-US" sz="2000" dirty="0">
                <a:solidFill>
                  <a:srgbClr val="0070C0"/>
                </a:solidFill>
              </a:rPr>
              <a:t>「</a:t>
            </a:r>
            <a:r>
              <a:rPr lang="ja-JP" altLang="en-US" sz="2000" dirty="0" smtClean="0">
                <a:solidFill>
                  <a:srgbClr val="0070C0"/>
                </a:solidFill>
              </a:rPr>
              <a:t>大阪府国民保護計画」</a:t>
            </a:r>
            <a:endParaRPr lang="en-US" altLang="ja-JP" sz="2000" dirty="0" smtClean="0">
              <a:solidFill>
                <a:srgbClr val="0070C0"/>
              </a:solidFill>
            </a:endParaRPr>
          </a:p>
          <a:p>
            <a:r>
              <a:rPr lang="ja-JP" altLang="en-US" sz="2000" dirty="0" smtClean="0">
                <a:solidFill>
                  <a:srgbClr val="0070C0"/>
                </a:solidFill>
              </a:rPr>
              <a:t>　　　　　　　　　　　　　　　　　</a:t>
            </a:r>
            <a:r>
              <a:rPr lang="ja-JP" altLang="en-US" sz="2000" dirty="0">
                <a:solidFill>
                  <a:srgbClr val="0070C0"/>
                </a:solidFill>
              </a:rPr>
              <a:t>　</a:t>
            </a:r>
            <a:r>
              <a:rPr lang="ja-JP" altLang="en-US" sz="2000" dirty="0" smtClean="0">
                <a:solidFill>
                  <a:srgbClr val="0070C0"/>
                </a:solidFill>
              </a:rPr>
              <a:t> に</a:t>
            </a:r>
            <a:r>
              <a:rPr lang="ja-JP" altLang="en-US" sz="2000" dirty="0">
                <a:solidFill>
                  <a:srgbClr val="0070C0"/>
                </a:solidFill>
              </a:rPr>
              <a:t>おいて</a:t>
            </a:r>
            <a:r>
              <a:rPr lang="ja-JP" altLang="en-US" sz="2000" dirty="0" smtClean="0">
                <a:solidFill>
                  <a:srgbClr val="0070C0"/>
                </a:solidFill>
              </a:rPr>
              <a:t>、公園は①</a:t>
            </a:r>
            <a:r>
              <a:rPr lang="ja-JP" altLang="en-US" sz="2000" dirty="0" smtClean="0">
                <a:solidFill>
                  <a:srgbClr val="0070C0"/>
                </a:solidFill>
              </a:rPr>
              <a:t>避難</a:t>
            </a:r>
            <a:r>
              <a:rPr lang="ja-JP" altLang="en-US" sz="2000" dirty="0">
                <a:solidFill>
                  <a:srgbClr val="0070C0"/>
                </a:solidFill>
              </a:rPr>
              <a:t>の際の一時的な集合</a:t>
            </a:r>
            <a:r>
              <a:rPr lang="ja-JP" altLang="en-US" sz="2000" dirty="0" smtClean="0">
                <a:solidFill>
                  <a:srgbClr val="0070C0"/>
                </a:solidFill>
              </a:rPr>
              <a:t>場所</a:t>
            </a:r>
            <a:r>
              <a:rPr lang="en-US" altLang="ja-JP" sz="2000" dirty="0">
                <a:solidFill>
                  <a:srgbClr val="0070C0"/>
                </a:solidFill>
              </a:rPr>
              <a:t/>
            </a:r>
            <a:br>
              <a:rPr lang="en-US" altLang="ja-JP" sz="2000" dirty="0">
                <a:solidFill>
                  <a:srgbClr val="0070C0"/>
                </a:solidFill>
              </a:rPr>
            </a:br>
            <a:r>
              <a:rPr lang="en-US" altLang="ja-JP" sz="2000" dirty="0" smtClean="0">
                <a:solidFill>
                  <a:srgbClr val="0070C0"/>
                </a:solidFill>
              </a:rPr>
              <a:t>                                                      </a:t>
            </a:r>
            <a:r>
              <a:rPr lang="ja-JP" altLang="en-US" sz="2000" dirty="0" smtClean="0">
                <a:solidFill>
                  <a:srgbClr val="0070C0"/>
                </a:solidFill>
              </a:rPr>
              <a:t>②救援</a:t>
            </a:r>
            <a:r>
              <a:rPr lang="ja-JP" altLang="en-US" sz="2000" dirty="0">
                <a:solidFill>
                  <a:srgbClr val="0070C0"/>
                </a:solidFill>
              </a:rPr>
              <a:t>（炊き出しや医療の提供など）の実施</a:t>
            </a:r>
            <a:r>
              <a:rPr lang="ja-JP" altLang="en-US" sz="2000" dirty="0" smtClean="0">
                <a:solidFill>
                  <a:srgbClr val="0070C0"/>
                </a:solidFill>
              </a:rPr>
              <a:t>場所</a:t>
            </a:r>
            <a:r>
              <a:rPr lang="en-US" altLang="ja-JP" sz="2000" dirty="0">
                <a:solidFill>
                  <a:srgbClr val="0070C0"/>
                </a:solidFill>
              </a:rPr>
              <a:t/>
            </a:r>
            <a:br>
              <a:rPr lang="en-US" altLang="ja-JP" sz="2000" dirty="0">
                <a:solidFill>
                  <a:srgbClr val="0070C0"/>
                </a:solidFill>
              </a:rPr>
            </a:br>
            <a:r>
              <a:rPr lang="en-US" altLang="ja-JP" sz="2000" dirty="0" smtClean="0">
                <a:solidFill>
                  <a:srgbClr val="0070C0"/>
                </a:solidFill>
              </a:rPr>
              <a:t>                                                      </a:t>
            </a:r>
            <a:r>
              <a:rPr lang="ja-JP" altLang="en-US" sz="2000" dirty="0" smtClean="0">
                <a:solidFill>
                  <a:srgbClr val="0070C0"/>
                </a:solidFill>
              </a:rPr>
              <a:t>③</a:t>
            </a:r>
            <a:r>
              <a:rPr lang="ja-JP" altLang="en-US" sz="2000" dirty="0">
                <a:solidFill>
                  <a:srgbClr val="0070C0"/>
                </a:solidFill>
              </a:rPr>
              <a:t>応急仮設住宅、臨時医療施設等の建設</a:t>
            </a:r>
            <a:r>
              <a:rPr lang="ja-JP" altLang="en-US" sz="2000" dirty="0" smtClean="0">
                <a:solidFill>
                  <a:srgbClr val="0070C0"/>
                </a:solidFill>
              </a:rPr>
              <a:t>用地</a:t>
            </a:r>
            <a:r>
              <a:rPr lang="en-US" altLang="ja-JP" sz="2000" dirty="0">
                <a:solidFill>
                  <a:srgbClr val="0070C0"/>
                </a:solidFill>
              </a:rPr>
              <a:t/>
            </a:r>
            <a:br>
              <a:rPr lang="en-US" altLang="ja-JP" sz="2000" dirty="0">
                <a:solidFill>
                  <a:srgbClr val="0070C0"/>
                </a:solidFill>
              </a:rPr>
            </a:br>
            <a:r>
              <a:rPr lang="en-US" altLang="ja-JP" sz="2000" dirty="0" smtClean="0">
                <a:solidFill>
                  <a:srgbClr val="0070C0"/>
                </a:solidFill>
              </a:rPr>
              <a:t>                                                       </a:t>
            </a:r>
            <a:r>
              <a:rPr lang="ja-JP" altLang="en-US" sz="2000" dirty="0" smtClean="0">
                <a:solidFill>
                  <a:srgbClr val="0070C0"/>
                </a:solidFill>
              </a:rPr>
              <a:t>として位置づけられている。</a:t>
            </a:r>
            <a:endParaRPr lang="en-US" altLang="ja-JP" sz="2000" dirty="0" smtClean="0">
              <a:solidFill>
                <a:srgbClr val="0070C0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             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5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6269</TotalTime>
  <Words>44</Words>
  <Application>Microsoft Office PowerPoint</Application>
  <PresentationFormat>A4 210 x 297 mm</PresentationFormat>
  <Paragraphs>20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大阪府都市計画審議会への中間報告の 際の委員からのご意見と対応案について</vt:lpstr>
      <vt:lpstr>PowerPoint プレゼンテーション</vt:lpstr>
    </vt:vector>
  </TitlesOfParts>
  <Company>ryokukei.co.ltd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all　staff</dc:creator>
  <cp:lastModifiedBy>HondaMai</cp:lastModifiedBy>
  <cp:revision>492</cp:revision>
  <cp:lastPrinted>2018-03-29T02:39:13Z</cp:lastPrinted>
  <dcterms:created xsi:type="dcterms:W3CDTF">2017-10-19T02:01:19Z</dcterms:created>
  <dcterms:modified xsi:type="dcterms:W3CDTF">2018-03-29T02:40:15Z</dcterms:modified>
</cp:coreProperties>
</file>