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1" r:id="rId3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7EBB"/>
    <a:srgbClr val="FF5050"/>
    <a:srgbClr val="9966FF"/>
    <a:srgbClr val="FF9933"/>
    <a:srgbClr val="FAC090"/>
    <a:srgbClr val="E8BFBE"/>
    <a:srgbClr val="FCD5B5"/>
    <a:srgbClr val="E6B9B8"/>
    <a:srgbClr val="000000"/>
    <a:srgbClr val="385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6838" autoAdjust="0"/>
    <p:restoredTop sz="98057" autoAdjust="0"/>
  </p:normalViewPr>
  <p:slideViewPr>
    <p:cSldViewPr>
      <p:cViewPr>
        <p:scale>
          <a:sx n="140" d="100"/>
          <a:sy n="140" d="100"/>
        </p:scale>
        <p:origin x="2700" y="-96"/>
      </p:cViewPr>
      <p:guideLst>
        <p:guide orient="horz" pos="2160"/>
        <p:guide pos="3120"/>
      </p:guideLst>
    </p:cSldViewPr>
  </p:slideViewPr>
  <p:notesTextViewPr>
    <p:cViewPr>
      <p:scale>
        <a:sx n="33" d="100"/>
        <a:sy n="33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G0000sv0ns502\d11544$\doc\&#20844;&#22290;&#35506;\&#22320;&#22495;&#12414;&#12385;&#12389;&#12367;&#12426;&#25903;&#25588;G\45_&#24220;&#21942;&#20844;&#22290;&#12510;&#12473;&#12479;&#12540;&#12503;&#12521;&#12531;\03_&#24120;&#21209;&#22996;&#21729;&#20250;\01_290927&#31532;1&#22238;&#22996;&#21729;&#20250;\&#12467;&#12531;&#12469;&#12523;&#20316;&#25104;pp\from&#12467;&#12531;&#12469;&#12523;0912\3&#9313;&#26469;&#22290;&#32773;&#25968;&#25512;&#31227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2277346015521732E-2"/>
          <c:y val="7.6943753911837248E-2"/>
          <c:w val="0.88564096623333655"/>
          <c:h val="0.6082178503387479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「公園の付加サービス」の充実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altLang="en-US" dirty="0" smtClean="0"/>
                      <a:t>39.3%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分類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39.28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「公園本来の管理」の充実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altLang="en-US" dirty="0" smtClean="0">
                        <a:solidFill>
                          <a:schemeClr val="bg1"/>
                        </a:solidFill>
                      </a:rPr>
                      <a:t>60.7%</a:t>
                    </a:r>
                    <a:endParaRPr lang="en-US" altLang="en-US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7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分類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60.72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1774848"/>
        <c:axId val="121776384"/>
      </c:barChart>
      <c:catAx>
        <c:axId val="121774848"/>
        <c:scaling>
          <c:orientation val="minMax"/>
        </c:scaling>
        <c:delete val="1"/>
        <c:axPos val="l"/>
        <c:majorTickMark val="out"/>
        <c:minorTickMark val="none"/>
        <c:tickLblPos val="nextTo"/>
        <c:crossAx val="121776384"/>
        <c:crosses val="autoZero"/>
        <c:auto val="1"/>
        <c:lblAlgn val="ctr"/>
        <c:lblOffset val="100"/>
        <c:noMultiLvlLbl val="0"/>
      </c:catAx>
      <c:valAx>
        <c:axId val="121776384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500"/>
            </a:pPr>
            <a:endParaRPr lang="ja-JP"/>
          </a:p>
        </c:txPr>
        <c:crossAx val="121774848"/>
        <c:crosses val="autoZero"/>
        <c:crossBetween val="between"/>
        <c:majorUnit val="0.5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34737159962059"/>
          <c:y val="8.385155118431209E-2"/>
          <c:w val="0.89655866352327407"/>
          <c:h val="0.63865378587102106"/>
        </c:manualLayout>
      </c:layout>
      <c:lineChart>
        <c:grouping val="standard"/>
        <c:varyColors val="0"/>
        <c:ser>
          <c:idx val="0"/>
          <c:order val="0"/>
          <c:spPr>
            <a:ln w="15875"/>
          </c:spPr>
          <c:marker>
            <c:symbol val="circle"/>
            <c:size val="3"/>
          </c:marker>
          <c:dLbls>
            <c:dLbl>
              <c:idx val="0"/>
              <c:layout>
                <c:manualLayout>
                  <c:x val="-8.3644511569582858E-2"/>
                  <c:y val="5.2692812352479829E-2"/>
                </c:manualLayout>
              </c:layout>
              <c:spPr/>
              <c:txPr>
                <a:bodyPr/>
                <a:lstStyle/>
                <a:p>
                  <a:pPr>
                    <a:defRPr sz="600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</c:dLbl>
            <c:dLbl>
              <c:idx val="2"/>
              <c:spPr/>
              <c:txPr>
                <a:bodyPr/>
                <a:lstStyle/>
                <a:p>
                  <a:pPr>
                    <a:defRPr sz="600"/>
                  </a:pPr>
                  <a:endParaRPr lang="ja-JP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delete val="1"/>
            </c:dLbl>
            <c:dLbl>
              <c:idx val="4"/>
              <c:layout>
                <c:manualLayout>
                  <c:x val="-1.5908889194103323E-2"/>
                  <c:y val="-8.9102495003673662E-2"/>
                </c:manualLayout>
              </c:layout>
              <c:spPr/>
              <c:txPr>
                <a:bodyPr/>
                <a:lstStyle/>
                <a:p>
                  <a:pPr>
                    <a:defRPr sz="600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5.2892404841446826E-2"/>
                  <c:y val="5.17000460265134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5.4925066025476768E-2"/>
                  <c:y val="7.41995349160769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5.2892404841446902E-2"/>
                  <c:y val="-6.22973643472744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5.7974057801521678E-2"/>
                  <c:y val="4.12002845447172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5.4925066025476768E-2"/>
                  <c:y val="2.92005571369500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3.3010177550553646E-2"/>
                  <c:y val="6.81996712121933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'公園入場者 (加工)'!$P$2:$T$2</c:f>
              <c:strCache>
                <c:ptCount val="5"/>
                <c:pt idx="0">
                  <c:v>H24</c:v>
                </c:pt>
                <c:pt idx="1">
                  <c:v>H25</c:v>
                </c:pt>
                <c:pt idx="2">
                  <c:v>H26</c:v>
                </c:pt>
                <c:pt idx="3">
                  <c:v>H27</c:v>
                </c:pt>
                <c:pt idx="4">
                  <c:v>H28</c:v>
                </c:pt>
              </c:strCache>
            </c:strRef>
          </c:cat>
          <c:val>
            <c:numRef>
              <c:f>'公園入場者 (加工)'!$P$22:$T$22</c:f>
              <c:numCache>
                <c:formatCode>#,##0_);[Red]\(#,##0\)</c:formatCode>
                <c:ptCount val="5"/>
                <c:pt idx="0">
                  <c:v>20694.784</c:v>
                </c:pt>
                <c:pt idx="1">
                  <c:v>21131.576000000008</c:v>
                </c:pt>
                <c:pt idx="2">
                  <c:v>21765.965</c:v>
                </c:pt>
                <c:pt idx="3">
                  <c:v>23031.645</c:v>
                </c:pt>
                <c:pt idx="4">
                  <c:v>23018.547999999999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1752960"/>
        <c:axId val="121914496"/>
      </c:lineChart>
      <c:catAx>
        <c:axId val="121752960"/>
        <c:scaling>
          <c:orientation val="minMax"/>
        </c:scaling>
        <c:delete val="0"/>
        <c:axPos val="b"/>
        <c:numFmt formatCode="#,##0_);[Red]\(#,##0\)" sourceLinked="1"/>
        <c:majorTickMark val="out"/>
        <c:minorTickMark val="none"/>
        <c:tickLblPos val="nextTo"/>
        <c:spPr>
          <a:ln w="6350"/>
        </c:spPr>
        <c:txPr>
          <a:bodyPr/>
          <a:lstStyle/>
          <a:p>
            <a:pPr>
              <a:defRPr sz="600"/>
            </a:pPr>
            <a:endParaRPr lang="ja-JP"/>
          </a:p>
        </c:txPr>
        <c:crossAx val="121914496"/>
        <c:crosses val="autoZero"/>
        <c:auto val="1"/>
        <c:lblAlgn val="ctr"/>
        <c:lblOffset val="100"/>
        <c:noMultiLvlLbl val="0"/>
      </c:catAx>
      <c:valAx>
        <c:axId val="121914496"/>
        <c:scaling>
          <c:orientation val="minMax"/>
          <c:max val="24000"/>
          <c:min val="20000"/>
        </c:scaling>
        <c:delete val="0"/>
        <c:axPos val="l"/>
        <c:majorGridlines>
          <c:spPr>
            <a:ln w="3175"/>
          </c:spPr>
        </c:majorGridlines>
        <c:minorGridlines>
          <c:spPr>
            <a:ln>
              <a:noFill/>
            </a:ln>
          </c:spPr>
        </c:minorGridlines>
        <c:numFmt formatCode="#,##0_);[Red]\(#,##0\)" sourceLinked="1"/>
        <c:majorTickMark val="out"/>
        <c:minorTickMark val="none"/>
        <c:tickLblPos val="nextTo"/>
        <c:spPr>
          <a:ln w="6350"/>
        </c:spPr>
        <c:txPr>
          <a:bodyPr/>
          <a:lstStyle/>
          <a:p>
            <a:pPr>
              <a:defRPr sz="500"/>
            </a:pPr>
            <a:endParaRPr lang="ja-JP"/>
          </a:p>
        </c:txPr>
        <c:crossAx val="121752960"/>
        <c:crosses val="autoZero"/>
        <c:crossBetween val="between"/>
        <c:majorUnit val="1000"/>
        <c:minorUnit val="500"/>
      </c:valAx>
      <c:spPr>
        <a:noFill/>
        <a:ln w="3175">
          <a:solidFill>
            <a:schemeClr val="tx1">
              <a:tint val="75000"/>
              <a:shade val="95000"/>
              <a:satMod val="105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900"/>
      </a:pPr>
      <a:endParaRPr lang="ja-JP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3" y="0"/>
            <a:ext cx="2949575" cy="496888"/>
          </a:xfrm>
          <a:prstGeom prst="rect">
            <a:avLst/>
          </a:prstGeom>
        </p:spPr>
        <p:txBody>
          <a:bodyPr vert="horz" lIns="91357" tIns="45676" rIns="91357" bIns="4567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50" y="0"/>
            <a:ext cx="2949575" cy="496888"/>
          </a:xfrm>
          <a:prstGeom prst="rect">
            <a:avLst/>
          </a:prstGeom>
        </p:spPr>
        <p:txBody>
          <a:bodyPr vert="horz" lIns="91357" tIns="45676" rIns="91357" bIns="45676" rtlCol="0"/>
          <a:lstStyle>
            <a:lvl1pPr algn="r">
              <a:defRPr sz="1200"/>
            </a:lvl1pPr>
          </a:lstStyle>
          <a:p>
            <a:fld id="{813BA151-27D8-4D6B-87B7-8AE609C04127}" type="datetimeFigureOut">
              <a:rPr kumimoji="1" lang="ja-JP" altLang="en-US" smtClean="0"/>
              <a:t>2018/1/28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57" tIns="45676" rIns="91357" bIns="4567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357" tIns="45676" rIns="91357" bIns="4567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3" y="9440875"/>
            <a:ext cx="2949575" cy="496887"/>
          </a:xfrm>
          <a:prstGeom prst="rect">
            <a:avLst/>
          </a:prstGeom>
        </p:spPr>
        <p:txBody>
          <a:bodyPr vert="horz" lIns="91357" tIns="45676" rIns="91357" bIns="4567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50" y="9440875"/>
            <a:ext cx="2949575" cy="496887"/>
          </a:xfrm>
          <a:prstGeom prst="rect">
            <a:avLst/>
          </a:prstGeom>
        </p:spPr>
        <p:txBody>
          <a:bodyPr vert="horz" lIns="91357" tIns="45676" rIns="91357" bIns="45676" rtlCol="0" anchor="b"/>
          <a:lstStyle>
            <a:lvl1pPr algn="r">
              <a:defRPr sz="1200"/>
            </a:lvl1pPr>
          </a:lstStyle>
          <a:p>
            <a:fld id="{9FF27316-C46A-404A-88DE-F12581D44E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204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27316-C46A-404A-88DE-F12581D44EF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9111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27316-C46A-404A-88DE-F12581D44EF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9111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2018/1/28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7412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2018/1/28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5652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2018/1/28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512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2018/1/28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4016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2018/1/28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929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2018/1/28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826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2018/1/28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551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2018/1/28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196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2018/1/28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5807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2018/1/28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4584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2018/1/28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647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2A31E-A840-47D3-BA68-7E344B64149D}" type="datetimeFigureOut">
              <a:rPr kumimoji="1" lang="ja-JP" altLang="en-US" smtClean="0"/>
              <a:t>2018/1/28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1624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1.emf"/><Relationship Id="rId4" Type="http://schemas.openxmlformats.org/officeDocument/2006/relationships/image" Target="../media/image2.png"/><Relationship Id="rId9" Type="http://schemas.openxmlformats.org/officeDocument/2006/relationships/package" Target="../embeddings/Microsoft_Excel_Worksheet1.xlsx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chart" Target="../charts/chart2.xml"/><Relationship Id="rId5" Type="http://schemas.openxmlformats.org/officeDocument/2006/relationships/image" Target="../media/image7.png"/><Relationship Id="rId10" Type="http://schemas.microsoft.com/office/2007/relationships/hdphoto" Target="../media/hdphoto1.wdp"/><Relationship Id="rId4" Type="http://schemas.openxmlformats.org/officeDocument/2006/relationships/chart" Target="../charts/chart1.xml"/><Relationship Id="rId9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正方形/長方形 86"/>
          <p:cNvSpPr/>
          <p:nvPr/>
        </p:nvSpPr>
        <p:spPr>
          <a:xfrm>
            <a:off x="7533337" y="5297650"/>
            <a:ext cx="2232000" cy="50400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正方形/長方形 85"/>
          <p:cNvSpPr/>
          <p:nvPr/>
        </p:nvSpPr>
        <p:spPr>
          <a:xfrm>
            <a:off x="7526238" y="4725144"/>
            <a:ext cx="2232000" cy="46800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正方形/長方形 76"/>
          <p:cNvSpPr/>
          <p:nvPr/>
        </p:nvSpPr>
        <p:spPr>
          <a:xfrm>
            <a:off x="7526238" y="4171909"/>
            <a:ext cx="2232000" cy="4680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7526238" y="3616449"/>
            <a:ext cx="2232000" cy="46800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9" name="Picture 5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80"/>
          <a:stretch/>
        </p:blipFill>
        <p:spPr bwMode="auto">
          <a:xfrm>
            <a:off x="2966578" y="6317203"/>
            <a:ext cx="1012069" cy="391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8" name="正方形/長方形 57"/>
          <p:cNvSpPr/>
          <p:nvPr/>
        </p:nvSpPr>
        <p:spPr>
          <a:xfrm>
            <a:off x="7428418" y="1384201"/>
            <a:ext cx="1131899" cy="6256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正方形/長方形 74"/>
          <p:cNvSpPr/>
          <p:nvPr/>
        </p:nvSpPr>
        <p:spPr>
          <a:xfrm>
            <a:off x="8756791" y="1393726"/>
            <a:ext cx="1024517" cy="6256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/>
          <p:cNvSpPr/>
          <p:nvPr/>
        </p:nvSpPr>
        <p:spPr>
          <a:xfrm>
            <a:off x="5871758" y="1388392"/>
            <a:ext cx="1358064" cy="6256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正方形/長方形 55"/>
          <p:cNvSpPr/>
          <p:nvPr/>
        </p:nvSpPr>
        <p:spPr>
          <a:xfrm>
            <a:off x="3609957" y="1388393"/>
            <a:ext cx="1991115" cy="6256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正方形/長方形 54"/>
          <p:cNvSpPr/>
          <p:nvPr/>
        </p:nvSpPr>
        <p:spPr>
          <a:xfrm>
            <a:off x="1785211" y="1395395"/>
            <a:ext cx="1623086" cy="6256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122292" y="1393726"/>
            <a:ext cx="1479909" cy="6256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48072" y="0"/>
            <a:ext cx="9814126" cy="36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「都市計画公園の</a:t>
            </a:r>
            <a:r>
              <a:rPr lang="ja-JP" altLang="en-US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あり方」（中間</a:t>
            </a:r>
            <a:r>
              <a:rPr lang="ja-JP" altLang="en-US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報告</a:t>
            </a:r>
            <a:r>
              <a:rPr lang="ja-JP" altLang="en-US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）　</a:t>
            </a:r>
            <a:r>
              <a:rPr lang="ja-JP" altLang="en-US" b="1" dirty="0" smtClean="0">
                <a:solidFill>
                  <a:srgbClr val="FFFFFF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≪案≫</a:t>
            </a:r>
            <a:endParaRPr kumimoji="1" lang="ja-JP" altLang="en-US" b="1" dirty="0">
              <a:solidFill>
                <a:srgbClr val="FFFFFF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3717" y="1388393"/>
            <a:ext cx="163378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○都市計画審議会</a:t>
            </a:r>
            <a:r>
              <a:rPr kumimoji="1"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kumimoji="1" lang="en-US" altLang="ja-JP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H29.2.20</a:t>
            </a:r>
            <a:r>
              <a:rPr kumimoji="1"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kumimoji="1"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・報告「都市計画公園の</a:t>
            </a:r>
            <a:endParaRPr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あり方について」</a:t>
            </a:r>
            <a:endParaRPr kumimoji="1" lang="ja-JP" altLang="en-US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84649" y="1388393"/>
            <a:ext cx="164796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○第１回常務委員会</a:t>
            </a:r>
            <a:r>
              <a:rPr kumimoji="1"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kumimoji="1" lang="en-US" altLang="ja-JP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H29.9.27</a:t>
            </a:r>
            <a:r>
              <a:rPr kumimoji="1"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kumimoji="1"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・公園緑地に関する計画と現状</a:t>
            </a:r>
            <a:endParaRPr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・公園緑地を取り巻く環境の変化</a:t>
            </a:r>
            <a:endParaRPr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・府営公園の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現状</a:t>
            </a:r>
            <a:endParaRPr kumimoji="1"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570559" y="1388393"/>
            <a:ext cx="210401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○第１回部会</a:t>
            </a:r>
            <a:r>
              <a:rPr kumimoji="1"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kumimoji="1" lang="en-US" altLang="ja-JP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H29.11.20</a:t>
            </a:r>
            <a:r>
              <a:rPr kumimoji="1"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lang="en-US" altLang="ja-JP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・府営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公園の意義</a:t>
            </a:r>
            <a:endParaRPr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・大阪府公園基本構想の目標と府の取組み</a:t>
            </a:r>
            <a:endParaRPr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・府営公園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に対するニーズ</a:t>
            </a:r>
            <a:endParaRPr kumimoji="1"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846124" y="1388393"/>
            <a:ext cx="1368000" cy="630942"/>
          </a:xfrm>
          <a:prstGeom prst="rect">
            <a:avLst/>
          </a:prstGeom>
          <a:noFill/>
          <a:ln w="3175"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kumimoji="1"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○第２回部会</a:t>
            </a:r>
            <a:r>
              <a:rPr kumimoji="1"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kumimoji="1" lang="en-US" altLang="ja-JP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H29.12.18</a:t>
            </a:r>
            <a:r>
              <a:rPr kumimoji="1"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kumimoji="1"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・府営公園の課題</a:t>
            </a:r>
            <a:endParaRPr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・基本方針・基本理念</a:t>
            </a:r>
            <a:endParaRPr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・中間報告（素案）</a:t>
            </a:r>
            <a:endParaRPr kumimoji="1"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405463" y="1388393"/>
            <a:ext cx="13597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○第２回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常務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委員会</a:t>
            </a:r>
            <a:endParaRPr lang="en-US" altLang="ja-JP" sz="9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lang="en-US" altLang="ja-JP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H30.1.29</a:t>
            </a:r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</a:p>
          <a:p>
            <a:endParaRPr lang="en-US" altLang="ja-JP" sz="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・中間報告（案）</a:t>
            </a:r>
            <a:endParaRPr kumimoji="1"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706941" y="1388393"/>
            <a:ext cx="12770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○都市計画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審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議会</a:t>
            </a:r>
            <a:endParaRPr lang="en-US" altLang="ja-JP" sz="9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lang="en-US" altLang="ja-JP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H30.2.9</a:t>
            </a:r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</a:p>
          <a:p>
            <a:endParaRPr kumimoji="1" lang="en-US" altLang="ja-JP" sz="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・中間報告（案）</a:t>
            </a:r>
            <a:endParaRPr kumimoji="1"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8890" y="2146186"/>
            <a:ext cx="14542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b="1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Ⅰ</a:t>
            </a:r>
            <a:r>
              <a:rPr lang="ja-JP" altLang="en-US" sz="1100" b="1" u="sng" dirty="0" err="1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．</a:t>
            </a:r>
            <a:r>
              <a:rPr lang="ja-JP" altLang="en-US" sz="1100" b="1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府営公園の意義</a:t>
            </a:r>
            <a:endParaRPr kumimoji="1" lang="ja-JP" altLang="en-US" sz="1100" b="1" u="sng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-119" y="431086"/>
            <a:ext cx="28648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■「都市計画公園のあり方」検討の必要性</a:t>
            </a:r>
            <a:endParaRPr kumimoji="1" lang="ja-JP" altLang="en-US" sz="1100" b="1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0" y="620688"/>
            <a:ext cx="9906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社会情勢が急激に変化する中で、主要な都市計画施設の一つとして、都市・まちづくりの課題改善のために、どのように積極的に活用できるかを検討。</a:t>
            </a:r>
            <a:endParaRPr kumimoji="1" lang="ja-JP" altLang="en-US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-15552" y="812329"/>
            <a:ext cx="8899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■検討経過</a:t>
            </a:r>
            <a:endParaRPr kumimoji="1" lang="ja-JP" altLang="en-US" sz="1100" b="1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303584" y="993616"/>
            <a:ext cx="990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kumimoji="1"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常務委員会</a:t>
            </a:r>
            <a:r>
              <a:rPr kumimoji="1"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</a:t>
            </a:r>
            <a:r>
              <a:rPr kumimoji="1"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都市・まちづくりの観点から都市計画公園の核となる府営公園を中心に、整備・管理・運営のあり方について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検討</a:t>
            </a:r>
            <a:endParaRPr lang="en-US" altLang="ja-JP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kumimoji="1"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部　会　　</a:t>
            </a:r>
            <a:r>
              <a:rPr kumimoji="1"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</a:t>
            </a:r>
            <a:r>
              <a:rPr kumimoji="1"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常務委員会での意見や各種提案について、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府営</a:t>
            </a:r>
            <a:r>
              <a:rPr kumimoji="1"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公園で、どのような対応ができるか検討</a:t>
            </a:r>
            <a:endParaRPr kumimoji="1" lang="ja-JP" altLang="en-US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6455" y="404664"/>
            <a:ext cx="9821173" cy="165937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" name="正方形/長方形 123"/>
          <p:cNvSpPr/>
          <p:nvPr/>
        </p:nvSpPr>
        <p:spPr>
          <a:xfrm>
            <a:off x="56456" y="2127876"/>
            <a:ext cx="7321905" cy="46982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ホームベース 32"/>
          <p:cNvSpPr/>
          <p:nvPr/>
        </p:nvSpPr>
        <p:spPr>
          <a:xfrm>
            <a:off x="1626966" y="1492317"/>
            <a:ext cx="140155" cy="431767"/>
          </a:xfrm>
          <a:prstGeom prst="homePlate">
            <a:avLst>
              <a:gd name="adj" fmla="val 77184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ホームベース 126"/>
          <p:cNvSpPr/>
          <p:nvPr/>
        </p:nvSpPr>
        <p:spPr>
          <a:xfrm>
            <a:off x="3440818" y="1492317"/>
            <a:ext cx="140155" cy="431767"/>
          </a:xfrm>
          <a:prstGeom prst="homePlate">
            <a:avLst>
              <a:gd name="adj" fmla="val 77184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ホームベース 127"/>
          <p:cNvSpPr/>
          <p:nvPr/>
        </p:nvSpPr>
        <p:spPr>
          <a:xfrm>
            <a:off x="5640293" y="1492317"/>
            <a:ext cx="140155" cy="431767"/>
          </a:xfrm>
          <a:prstGeom prst="homePlate">
            <a:avLst>
              <a:gd name="adj" fmla="val 77184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ホームベース 128"/>
          <p:cNvSpPr/>
          <p:nvPr/>
        </p:nvSpPr>
        <p:spPr>
          <a:xfrm>
            <a:off x="7251994" y="1492317"/>
            <a:ext cx="140155" cy="431767"/>
          </a:xfrm>
          <a:prstGeom prst="homePlate">
            <a:avLst>
              <a:gd name="adj" fmla="val 77184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0" name="ホームベース 129"/>
          <p:cNvSpPr/>
          <p:nvPr/>
        </p:nvSpPr>
        <p:spPr>
          <a:xfrm>
            <a:off x="8593527" y="1492317"/>
            <a:ext cx="140155" cy="431767"/>
          </a:xfrm>
          <a:prstGeom prst="homePlate">
            <a:avLst>
              <a:gd name="adj" fmla="val 77184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568577" y="2132856"/>
            <a:ext cx="15311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u="sng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２</a:t>
            </a:r>
            <a:r>
              <a:rPr kumimoji="1" lang="ja-JP" altLang="en-US" sz="1050" u="sng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．府営公園の成立ち</a:t>
            </a:r>
            <a:endParaRPr kumimoji="1" lang="ja-JP" altLang="en-US" sz="1050" u="sng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8649" y="3132279"/>
            <a:ext cx="1622303" cy="1260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テキスト ボックス 26"/>
          <p:cNvSpPr txBox="1"/>
          <p:nvPr/>
        </p:nvSpPr>
        <p:spPr>
          <a:xfrm>
            <a:off x="48072" y="2646437"/>
            <a:ext cx="46266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①「みどり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の風を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感じる大阪」を実現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する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ための、</a:t>
            </a:r>
            <a:r>
              <a:rPr kumimoji="1" lang="ja-JP" altLang="en-US" sz="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みどりのネット</a:t>
            </a:r>
            <a:r>
              <a:rPr lang="ja-JP" altLang="en-US" sz="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ワークの拠点</a:t>
            </a:r>
            <a:endParaRPr lang="en-US" altLang="ja-JP" sz="90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8890" y="2428748"/>
            <a:ext cx="166584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u="sng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１</a:t>
            </a:r>
            <a:r>
              <a:rPr kumimoji="1" lang="ja-JP" altLang="en-US" sz="1050" u="sng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．府営公園の位置付け</a:t>
            </a:r>
            <a:endParaRPr kumimoji="1" lang="ja-JP" altLang="en-US" sz="1050" u="sng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09260" y="3257897"/>
            <a:ext cx="25605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+mj-ea"/>
                <a:ea typeface="+mj-ea"/>
              </a:rPr>
              <a:t>・緑地を府域の４割以上確保</a:t>
            </a:r>
            <a:endParaRPr kumimoji="1" lang="en-US" altLang="ja-JP" sz="800" dirty="0" smtClean="0">
              <a:latin typeface="+mj-ea"/>
              <a:ea typeface="+mj-ea"/>
            </a:endParaRPr>
          </a:p>
          <a:p>
            <a:r>
              <a:rPr lang="ja-JP" altLang="en-US" sz="800" dirty="0" smtClean="0">
                <a:latin typeface="+mj-ea"/>
                <a:ea typeface="+mj-ea"/>
              </a:rPr>
              <a:t>・市街化区域の緑被率</a:t>
            </a:r>
            <a:r>
              <a:rPr lang="en-US" altLang="ja-JP" sz="800" dirty="0" smtClean="0">
                <a:latin typeface="+mj-ea"/>
                <a:ea typeface="+mj-ea"/>
              </a:rPr>
              <a:t>40</a:t>
            </a:r>
            <a:r>
              <a:rPr lang="ja-JP" altLang="en-US" sz="800" dirty="0" smtClean="0">
                <a:latin typeface="+mj-ea"/>
                <a:ea typeface="+mj-ea"/>
              </a:rPr>
              <a:t>％以上</a:t>
            </a:r>
            <a:endParaRPr lang="en-US" altLang="ja-JP" sz="800" dirty="0" smtClean="0">
              <a:latin typeface="+mj-ea"/>
              <a:ea typeface="+mj-ea"/>
            </a:endParaRPr>
          </a:p>
          <a:p>
            <a:r>
              <a:rPr kumimoji="1" lang="ja-JP" altLang="en-US" sz="800" dirty="0" smtClean="0">
                <a:latin typeface="+mj-ea"/>
                <a:ea typeface="+mj-ea"/>
              </a:rPr>
              <a:t>・みどりがあると感じる府民の割合</a:t>
            </a:r>
            <a:r>
              <a:rPr lang="ja-JP" altLang="en-US" sz="800" dirty="0" smtClean="0">
                <a:latin typeface="+mj-ea"/>
                <a:ea typeface="+mj-ea"/>
              </a:rPr>
              <a:t>５割⇒８割</a:t>
            </a:r>
            <a:endParaRPr lang="en-US" altLang="ja-JP" sz="800" dirty="0" smtClean="0">
              <a:latin typeface="+mj-ea"/>
              <a:ea typeface="+mj-ea"/>
            </a:endParaRPr>
          </a:p>
          <a:p>
            <a:r>
              <a:rPr kumimoji="1" lang="ja-JP" altLang="en-US" sz="800" dirty="0" smtClean="0">
                <a:latin typeface="+mj-ea"/>
                <a:ea typeface="+mj-ea"/>
              </a:rPr>
              <a:t>・最近みどりに触れた府民の割合</a:t>
            </a:r>
            <a:r>
              <a:rPr lang="ja-JP" altLang="en-US" sz="800" dirty="0">
                <a:latin typeface="+mj-ea"/>
                <a:ea typeface="+mj-ea"/>
              </a:rPr>
              <a:t>　</a:t>
            </a:r>
            <a:r>
              <a:rPr lang="ja-JP" altLang="en-US" sz="800" dirty="0" smtClean="0">
                <a:latin typeface="+mj-ea"/>
                <a:ea typeface="+mj-ea"/>
              </a:rPr>
              <a:t>５割⇒８割</a:t>
            </a:r>
            <a:endParaRPr kumimoji="1" lang="ja-JP" altLang="en-US" sz="800" dirty="0">
              <a:latin typeface="+mj-ea"/>
              <a:ea typeface="+mj-ea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185591" y="3071420"/>
            <a:ext cx="11384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b="1" u="sng" dirty="0" smtClean="0">
                <a:latin typeface="+mj-ea"/>
                <a:ea typeface="+mj-ea"/>
              </a:rPr>
              <a:t>計画期間</a:t>
            </a:r>
            <a:r>
              <a:rPr kumimoji="1" lang="ja-JP" altLang="en-US" sz="800" b="1" dirty="0" smtClean="0">
                <a:latin typeface="+mj-ea"/>
                <a:ea typeface="+mj-ea"/>
              </a:rPr>
              <a:t>：</a:t>
            </a:r>
            <a:r>
              <a:rPr kumimoji="1" lang="en-US" altLang="ja-JP" sz="800" b="1" dirty="0" smtClean="0">
                <a:latin typeface="+mj-ea"/>
                <a:ea typeface="+mj-ea"/>
              </a:rPr>
              <a:t>2025</a:t>
            </a:r>
            <a:r>
              <a:rPr kumimoji="1" lang="ja-JP" altLang="en-US" sz="800" b="1" dirty="0" smtClean="0">
                <a:latin typeface="+mj-ea"/>
                <a:ea typeface="+mj-ea"/>
              </a:rPr>
              <a:t>年まで</a:t>
            </a:r>
            <a:endParaRPr kumimoji="1" lang="ja-JP" altLang="en-US" sz="800" b="1" dirty="0">
              <a:latin typeface="+mj-ea"/>
              <a:ea typeface="+mj-ea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185591" y="3267188"/>
            <a:ext cx="3898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b="1" u="sng" dirty="0" smtClean="0">
                <a:latin typeface="+mj-ea"/>
                <a:ea typeface="+mj-ea"/>
              </a:rPr>
              <a:t>目標</a:t>
            </a:r>
            <a:endParaRPr kumimoji="1" lang="ja-JP" altLang="en-US" sz="800" b="1" dirty="0">
              <a:latin typeface="+mj-ea"/>
              <a:ea typeface="+mj-ea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349595" y="3770664"/>
            <a:ext cx="2980232" cy="596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ts val="7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ja-JP" altLang="en-US" sz="800" dirty="0">
                <a:solidFill>
                  <a:prstClr val="black"/>
                </a:solidFill>
                <a:latin typeface="+mj-ea"/>
                <a:ea typeface="+mj-ea"/>
              </a:rPr>
              <a:t>基本戦略</a:t>
            </a:r>
            <a:r>
              <a:rPr lang="en-US" altLang="ja-JP" sz="800" dirty="0">
                <a:solidFill>
                  <a:prstClr val="black"/>
                </a:solidFill>
                <a:latin typeface="+mj-ea"/>
                <a:ea typeface="+mj-ea"/>
              </a:rPr>
              <a:t>-</a:t>
            </a:r>
            <a:r>
              <a:rPr lang="ja-JP" altLang="en-US" sz="800" dirty="0">
                <a:solidFill>
                  <a:prstClr val="black"/>
                </a:solidFill>
                <a:latin typeface="+mj-ea"/>
                <a:ea typeface="+mj-ea"/>
              </a:rPr>
              <a:t>１</a:t>
            </a:r>
            <a:r>
              <a:rPr lang="ja-JP" altLang="en-US" sz="800" dirty="0" smtClean="0">
                <a:solidFill>
                  <a:prstClr val="black"/>
                </a:solidFill>
                <a:latin typeface="+mj-ea"/>
                <a:ea typeface="+mj-ea"/>
              </a:rPr>
              <a:t>：　みどり</a:t>
            </a:r>
            <a:r>
              <a:rPr lang="ja-JP" altLang="en-US" sz="800" dirty="0">
                <a:solidFill>
                  <a:prstClr val="black"/>
                </a:solidFill>
                <a:latin typeface="+mj-ea"/>
                <a:ea typeface="+mj-ea"/>
              </a:rPr>
              <a:t>豊かな自然環境の保全・</a:t>
            </a:r>
            <a:r>
              <a:rPr lang="ja-JP" altLang="en-US" sz="800" dirty="0" smtClean="0">
                <a:solidFill>
                  <a:prstClr val="black"/>
                </a:solidFill>
                <a:latin typeface="+mj-ea"/>
                <a:ea typeface="+mj-ea"/>
              </a:rPr>
              <a:t>再生</a:t>
            </a:r>
            <a:endParaRPr lang="en-US" altLang="ja-JP" sz="800" dirty="0" smtClean="0">
              <a:solidFill>
                <a:prstClr val="black"/>
              </a:solidFill>
              <a:latin typeface="+mj-ea"/>
              <a:ea typeface="+mj-ea"/>
            </a:endParaRPr>
          </a:p>
          <a:p>
            <a:pPr>
              <a:lnSpc>
                <a:spcPts val="7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ja-JP" altLang="en-US" sz="800" dirty="0">
                <a:solidFill>
                  <a:prstClr val="black"/>
                </a:solidFill>
                <a:latin typeface="+mj-ea"/>
                <a:ea typeface="+mj-ea"/>
              </a:rPr>
              <a:t>基本戦略</a:t>
            </a:r>
            <a:r>
              <a:rPr lang="en-US" altLang="ja-JP" sz="800" dirty="0">
                <a:solidFill>
                  <a:prstClr val="black"/>
                </a:solidFill>
                <a:latin typeface="+mj-ea"/>
                <a:ea typeface="+mj-ea"/>
              </a:rPr>
              <a:t>-</a:t>
            </a:r>
            <a:r>
              <a:rPr lang="ja-JP" altLang="en-US" sz="800" dirty="0">
                <a:solidFill>
                  <a:prstClr val="black"/>
                </a:solidFill>
                <a:latin typeface="+mj-ea"/>
                <a:ea typeface="+mj-ea"/>
              </a:rPr>
              <a:t>２</a:t>
            </a:r>
            <a:r>
              <a:rPr lang="ja-JP" altLang="en-US" sz="800" dirty="0" smtClean="0">
                <a:solidFill>
                  <a:prstClr val="black"/>
                </a:solidFill>
                <a:latin typeface="+mj-ea"/>
                <a:ea typeface="+mj-ea"/>
              </a:rPr>
              <a:t>：</a:t>
            </a:r>
            <a:r>
              <a:rPr lang="ja-JP" altLang="en-US" sz="800" dirty="0">
                <a:solidFill>
                  <a:prstClr val="black"/>
                </a:solidFill>
                <a:latin typeface="+mj-ea"/>
                <a:ea typeface="+mj-ea"/>
              </a:rPr>
              <a:t>　みどりの風を感じるネットワークの</a:t>
            </a:r>
            <a:r>
              <a:rPr lang="ja-JP" altLang="en-US" sz="800" dirty="0" smtClean="0">
                <a:solidFill>
                  <a:prstClr val="black"/>
                </a:solidFill>
                <a:latin typeface="+mj-ea"/>
                <a:ea typeface="+mj-ea"/>
              </a:rPr>
              <a:t>形成</a:t>
            </a:r>
            <a:endParaRPr lang="en-US" altLang="ja-JP" sz="800" dirty="0" smtClean="0">
              <a:solidFill>
                <a:prstClr val="black"/>
              </a:solidFill>
              <a:latin typeface="+mj-ea"/>
              <a:ea typeface="+mj-ea"/>
            </a:endParaRPr>
          </a:p>
          <a:p>
            <a:pPr>
              <a:lnSpc>
                <a:spcPts val="7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ja-JP" altLang="en-US" sz="800" dirty="0">
                <a:solidFill>
                  <a:prstClr val="black"/>
                </a:solidFill>
                <a:latin typeface="+mj-ea"/>
                <a:ea typeface="+mj-ea"/>
              </a:rPr>
              <a:t>基本戦略</a:t>
            </a:r>
            <a:r>
              <a:rPr lang="en-US" altLang="ja-JP" sz="800" dirty="0">
                <a:solidFill>
                  <a:prstClr val="black"/>
                </a:solidFill>
                <a:latin typeface="+mj-ea"/>
                <a:ea typeface="+mj-ea"/>
              </a:rPr>
              <a:t>-</a:t>
            </a:r>
            <a:r>
              <a:rPr lang="ja-JP" altLang="en-US" sz="800" dirty="0">
                <a:solidFill>
                  <a:prstClr val="black"/>
                </a:solidFill>
                <a:latin typeface="+mj-ea"/>
                <a:ea typeface="+mj-ea"/>
              </a:rPr>
              <a:t>３</a:t>
            </a:r>
            <a:r>
              <a:rPr lang="ja-JP" altLang="en-US" sz="800" dirty="0" smtClean="0">
                <a:solidFill>
                  <a:prstClr val="black"/>
                </a:solidFill>
                <a:latin typeface="+mj-ea"/>
                <a:ea typeface="+mj-ea"/>
              </a:rPr>
              <a:t>：</a:t>
            </a:r>
            <a:r>
              <a:rPr lang="ja-JP" altLang="en-US" sz="800" dirty="0">
                <a:solidFill>
                  <a:prstClr val="black"/>
                </a:solidFill>
                <a:latin typeface="+mj-ea"/>
                <a:ea typeface="+mj-ea"/>
              </a:rPr>
              <a:t>　街の中に多様なみどりを</a:t>
            </a:r>
            <a:r>
              <a:rPr lang="ja-JP" altLang="en-US" sz="800" dirty="0" smtClean="0">
                <a:solidFill>
                  <a:prstClr val="black"/>
                </a:solidFill>
                <a:latin typeface="+mj-ea"/>
                <a:ea typeface="+mj-ea"/>
              </a:rPr>
              <a:t>創出</a:t>
            </a:r>
            <a:endParaRPr lang="en-US" altLang="ja-JP" sz="800" dirty="0" smtClean="0">
              <a:solidFill>
                <a:prstClr val="black"/>
              </a:solidFill>
              <a:latin typeface="+mj-ea"/>
              <a:ea typeface="+mj-ea"/>
            </a:endParaRPr>
          </a:p>
          <a:p>
            <a:pPr>
              <a:lnSpc>
                <a:spcPts val="7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ja-JP" altLang="en-US" sz="800" dirty="0">
                <a:solidFill>
                  <a:prstClr val="black"/>
                </a:solidFill>
                <a:latin typeface="+mj-ea"/>
                <a:ea typeface="+mj-ea"/>
              </a:rPr>
              <a:t>基本戦略</a:t>
            </a:r>
            <a:r>
              <a:rPr lang="en-US" altLang="ja-JP" sz="800" dirty="0">
                <a:solidFill>
                  <a:prstClr val="black"/>
                </a:solidFill>
                <a:latin typeface="+mj-ea"/>
                <a:ea typeface="+mj-ea"/>
              </a:rPr>
              <a:t>-</a:t>
            </a:r>
            <a:r>
              <a:rPr lang="ja-JP" altLang="en-US" sz="800" dirty="0">
                <a:solidFill>
                  <a:prstClr val="black"/>
                </a:solidFill>
                <a:latin typeface="+mj-ea"/>
                <a:ea typeface="+mj-ea"/>
              </a:rPr>
              <a:t>４</a:t>
            </a:r>
            <a:r>
              <a:rPr lang="ja-JP" altLang="en-US" sz="800" dirty="0" smtClean="0">
                <a:solidFill>
                  <a:prstClr val="black"/>
                </a:solidFill>
                <a:latin typeface="+mj-ea"/>
                <a:ea typeface="+mj-ea"/>
              </a:rPr>
              <a:t>：</a:t>
            </a:r>
            <a:r>
              <a:rPr lang="ja-JP" altLang="en-US" sz="800" dirty="0">
                <a:solidFill>
                  <a:prstClr val="black"/>
                </a:solidFill>
                <a:latin typeface="+mj-ea"/>
                <a:ea typeface="+mj-ea"/>
              </a:rPr>
              <a:t>　みどりの行動の</a:t>
            </a:r>
            <a:r>
              <a:rPr lang="ja-JP" altLang="en-US" sz="800" dirty="0" smtClean="0">
                <a:solidFill>
                  <a:prstClr val="black"/>
                </a:solidFill>
                <a:latin typeface="+mj-ea"/>
                <a:ea typeface="+mj-ea"/>
              </a:rPr>
              <a:t>促進</a:t>
            </a:r>
            <a:endParaRPr lang="ja-JP" altLang="en-US" sz="800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141342" y="4903722"/>
            <a:ext cx="5455179" cy="6842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ts val="1800"/>
              </a:lnSpc>
              <a:spcBef>
                <a:spcPct val="30000"/>
              </a:spcBef>
              <a:defRPr/>
            </a:pPr>
            <a:endParaRPr lang="ja-JP" altLang="en-US" sz="700" b="1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93574" y="5509952"/>
            <a:ext cx="4469738" cy="433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ts val="1800"/>
              </a:lnSpc>
              <a:spcBef>
                <a:spcPct val="30000"/>
              </a:spcBef>
              <a:defRPr/>
            </a:pPr>
            <a:endParaRPr lang="ja-JP" altLang="en-US" sz="700" b="1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93574" y="6044515"/>
            <a:ext cx="4469738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ts val="1800"/>
              </a:lnSpc>
              <a:spcBef>
                <a:spcPct val="30000"/>
              </a:spcBef>
              <a:defRPr/>
            </a:pPr>
            <a:endParaRPr lang="ja-JP" altLang="en-US" sz="700" b="1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604156" y="6237311"/>
            <a:ext cx="2717915" cy="5040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ja-JP" altLang="en-US" sz="900" b="1" u="sng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公園毎の特性に応じて、時代の様々な社会要請に</a:t>
            </a:r>
            <a:endParaRPr lang="en-US" altLang="ja-JP" sz="900" b="1" u="sng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lnSpc>
                <a:spcPct val="150000"/>
              </a:lnSpc>
            </a:pPr>
            <a:r>
              <a:rPr lang="ja-JP" altLang="en-US" sz="900" b="1" u="sng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対応し、都市まちづくり</a:t>
            </a:r>
            <a:r>
              <a:rPr lang="ja-JP" altLang="en-US" sz="900" b="1" u="sng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lang="ja-JP" altLang="en-US" sz="900" b="1" u="sng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課題改善に貢献</a:t>
            </a:r>
            <a:endParaRPr lang="en-US" altLang="ja-JP" sz="900" b="1" u="sng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15330" y="2847171"/>
            <a:ext cx="185820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Ｈ</a:t>
            </a:r>
            <a:r>
              <a:rPr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21.12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みどりの大阪推進計画</a:t>
            </a: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46427" y="2875537"/>
            <a:ext cx="1827104" cy="18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148657" y="5028659"/>
            <a:ext cx="12511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u="sng" dirty="0" smtClean="0"/>
              <a:t>都市づくりの基本目標</a:t>
            </a:r>
            <a:endParaRPr kumimoji="1" lang="ja-JP" altLang="en-US" sz="800" b="1" u="sng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2832001" y="4804516"/>
            <a:ext cx="1285929" cy="215444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8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３層の都市構造のイメージ</a:t>
            </a:r>
            <a:endParaRPr kumimoji="1" lang="ja-JP" altLang="en-US" sz="8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2976071" y="4961641"/>
            <a:ext cx="1031051" cy="184666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6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①大阪都市圏</a:t>
            </a:r>
            <a:r>
              <a:rPr kumimoji="1" lang="ja-JP" altLang="en-US" sz="6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の都市構造</a:t>
            </a:r>
            <a:endParaRPr kumimoji="1" lang="ja-JP" altLang="en-US" sz="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pic>
        <p:nvPicPr>
          <p:cNvPr id="67" name="Picture 3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67" b="5461"/>
          <a:stretch/>
        </p:blipFill>
        <p:spPr bwMode="auto">
          <a:xfrm>
            <a:off x="2966492" y="5688133"/>
            <a:ext cx="1165052" cy="518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0612" y="5116142"/>
            <a:ext cx="1003287" cy="486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0" name="テキスト ボックス 69"/>
          <p:cNvSpPr txBox="1"/>
          <p:nvPr/>
        </p:nvSpPr>
        <p:spPr>
          <a:xfrm>
            <a:off x="153990" y="5181674"/>
            <a:ext cx="2952326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en-US" altLang="ja-JP" sz="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en-US" altLang="ja-JP" sz="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kumimoji="1" lang="ja-JP" altLang="en-US" sz="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国際競争に打ち勝つ強い大阪の形成</a:t>
            </a:r>
            <a:endParaRPr kumimoji="1" lang="en-US" altLang="ja-JP" sz="8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800" dirty="0"/>
              <a:t>　</a:t>
            </a:r>
            <a:r>
              <a:rPr lang="ja-JP" altLang="en-US" sz="800" dirty="0" smtClean="0"/>
              <a:t>　</a:t>
            </a:r>
            <a:r>
              <a:rPr lang="ja-JP" altLang="en-US" sz="800" dirty="0"/>
              <a:t>　</a:t>
            </a:r>
            <a:r>
              <a:rPr lang="ja-JP" altLang="en-US" sz="800" u="sng" dirty="0"/>
              <a:t>国内外の人を呼び込む都市魅力の</a:t>
            </a:r>
            <a:r>
              <a:rPr lang="ja-JP" altLang="en-US" sz="800" u="sng" dirty="0" smtClean="0"/>
              <a:t>創造</a:t>
            </a:r>
            <a:endParaRPr lang="en-US" altLang="ja-JP" sz="800" u="sng" dirty="0" smtClean="0"/>
          </a:p>
          <a:p>
            <a:r>
              <a:rPr lang="ja-JP" altLang="en-US" sz="800" dirty="0"/>
              <a:t>　</a:t>
            </a:r>
            <a:r>
              <a:rPr lang="ja-JP" altLang="en-US" sz="800" dirty="0" smtClean="0"/>
              <a:t>        ・</a:t>
            </a:r>
            <a:r>
              <a:rPr lang="ja-JP" altLang="en-US" sz="800" u="sng" dirty="0"/>
              <a:t>都市における実感できる豊かなみどりの</a:t>
            </a:r>
            <a:r>
              <a:rPr lang="ja-JP" altLang="en-US" sz="800" u="sng" dirty="0" smtClean="0"/>
              <a:t>形成</a:t>
            </a:r>
            <a:endParaRPr lang="en-US" altLang="ja-JP" sz="800" u="sng" dirty="0" smtClean="0"/>
          </a:p>
          <a:p>
            <a:r>
              <a:rPr lang="en-US" altLang="ja-JP" sz="400" u="sng" dirty="0"/>
              <a:t> </a:t>
            </a:r>
            <a:r>
              <a:rPr lang="en-US" altLang="ja-JP" sz="400" u="sng" dirty="0" smtClean="0"/>
              <a:t>           </a:t>
            </a:r>
            <a:endParaRPr lang="en-US" altLang="ja-JP" sz="400" u="sng" dirty="0"/>
          </a:p>
          <a:p>
            <a:r>
              <a:rPr lang="en-US" altLang="ja-JP" sz="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(2</a:t>
            </a:r>
            <a:r>
              <a:rPr lang="ja-JP" altLang="en-US" sz="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）安全・安心で生き生きと暮らせる大阪の実現</a:t>
            </a:r>
            <a:endParaRPr lang="en-US" altLang="ja-JP" sz="8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800" dirty="0"/>
              <a:t>　</a:t>
            </a:r>
            <a:r>
              <a:rPr lang="ja-JP" altLang="en-US" sz="800" dirty="0" smtClean="0"/>
              <a:t>        ・</a:t>
            </a:r>
            <a:r>
              <a:rPr lang="ja-JP" altLang="en-US" sz="800" dirty="0"/>
              <a:t>様々な自然災害に対し、減災の考え方に基づき</a:t>
            </a:r>
            <a:r>
              <a:rPr lang="ja-JP" altLang="en-US" sz="800" dirty="0" smtClean="0"/>
              <a:t>、</a:t>
            </a:r>
            <a:endParaRPr lang="en-US" altLang="ja-JP" sz="800" dirty="0" smtClean="0"/>
          </a:p>
          <a:p>
            <a:r>
              <a:rPr lang="en-US" altLang="ja-JP" sz="800" dirty="0"/>
              <a:t> </a:t>
            </a:r>
            <a:r>
              <a:rPr lang="en-US" altLang="ja-JP" sz="800" dirty="0" smtClean="0"/>
              <a:t>            </a:t>
            </a:r>
            <a:r>
              <a:rPr lang="en-US" altLang="ja-JP" sz="800" u="sng" dirty="0" smtClean="0"/>
              <a:t> </a:t>
            </a:r>
            <a:r>
              <a:rPr lang="ja-JP" altLang="en-US" sz="800" u="sng" dirty="0" smtClean="0"/>
              <a:t>ハード</a:t>
            </a:r>
            <a:r>
              <a:rPr lang="ja-JP" altLang="en-US" sz="800" u="sng" dirty="0"/>
              <a:t>とソフトを適切に組合せた都市の防災機能の</a:t>
            </a:r>
            <a:r>
              <a:rPr lang="ja-JP" altLang="en-US" sz="800" u="sng" dirty="0" smtClean="0"/>
              <a:t>強化</a:t>
            </a:r>
            <a:endParaRPr lang="en-US" altLang="ja-JP" sz="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3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(3)</a:t>
            </a:r>
            <a:r>
              <a:rPr kumimoji="1" lang="ja-JP" altLang="en-US" sz="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多様な魅力と風格のある大阪の創造</a:t>
            </a:r>
            <a:endParaRPr kumimoji="1" lang="en-US" altLang="ja-JP" sz="8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800" dirty="0"/>
              <a:t>　　</a:t>
            </a:r>
            <a:r>
              <a:rPr lang="ja-JP" altLang="en-US" sz="800" dirty="0" smtClean="0"/>
              <a:t>   </a:t>
            </a:r>
            <a:r>
              <a:rPr lang="ja-JP" altLang="en-US" sz="800" u="sng" dirty="0" smtClean="0"/>
              <a:t>地域資源を生かした質の高い都市づくり</a:t>
            </a:r>
            <a:r>
              <a:rPr lang="ja-JP" altLang="en-US" sz="800" dirty="0" smtClean="0"/>
              <a:t>の推進</a:t>
            </a:r>
            <a:endParaRPr lang="en-US" altLang="ja-JP" sz="800" dirty="0" smtClean="0"/>
          </a:p>
          <a:p>
            <a:r>
              <a:rPr lang="ja-JP" altLang="en-US" sz="800" dirty="0" smtClean="0"/>
              <a:t>　　　</a:t>
            </a:r>
            <a:r>
              <a:rPr lang="ja-JP" altLang="en-US" sz="800" dirty="0"/>
              <a:t> </a:t>
            </a:r>
            <a:r>
              <a:rPr lang="ja-JP" altLang="en-US" sz="800" dirty="0" smtClean="0"/>
              <a:t>・</a:t>
            </a:r>
            <a:r>
              <a:rPr lang="ja-JP" altLang="en-US" sz="800" u="sng" dirty="0" smtClean="0"/>
              <a:t>水・みどり、歴史・文化を活かした、多様な人が訪れ、</a:t>
            </a:r>
            <a:endParaRPr lang="en-US" altLang="ja-JP" sz="800" u="sng" dirty="0" smtClean="0"/>
          </a:p>
          <a:p>
            <a:r>
              <a:rPr lang="ja-JP" altLang="en-US" sz="800" dirty="0" smtClean="0"/>
              <a:t>　　　　</a:t>
            </a:r>
            <a:r>
              <a:rPr lang="ja-JP" altLang="en-US" sz="800" u="sng" dirty="0" smtClean="0"/>
              <a:t>多様</a:t>
            </a:r>
            <a:r>
              <a:rPr lang="ja-JP" altLang="en-US" sz="800" u="sng" dirty="0"/>
              <a:t>な世帯が住まう都市の</a:t>
            </a:r>
            <a:r>
              <a:rPr lang="ja-JP" altLang="en-US" sz="800" u="sng" dirty="0" smtClean="0"/>
              <a:t>形成</a:t>
            </a:r>
            <a:endParaRPr lang="en-US" altLang="ja-JP" sz="800" u="sng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3958907" y="5221023"/>
            <a:ext cx="646331" cy="276999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6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国営公園</a:t>
            </a:r>
            <a:endParaRPr kumimoji="1" lang="en-US" altLang="ja-JP" sz="600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r>
              <a:rPr kumimoji="1" lang="ja-JP" altLang="en-US" sz="6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万博記念公園</a:t>
            </a:r>
            <a:endParaRPr kumimoji="1" lang="ja-JP" altLang="en-US" sz="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3958907" y="5772497"/>
            <a:ext cx="601529" cy="26161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6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大規模公園</a:t>
            </a:r>
            <a:endParaRPr kumimoji="1" lang="en-US" altLang="ja-JP" sz="600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r>
              <a:rPr lang="ja-JP" altLang="en-US" sz="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en-US" altLang="ja-JP" sz="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lang="ja-JP" altLang="en-US" sz="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府営公園</a:t>
            </a:r>
            <a:r>
              <a:rPr lang="en-US" altLang="ja-JP" sz="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  <a:endParaRPr kumimoji="1" lang="ja-JP" altLang="en-US" sz="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3958907" y="6349189"/>
            <a:ext cx="646331" cy="184666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6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都市基幹公園</a:t>
            </a:r>
            <a:endParaRPr kumimoji="1" lang="ja-JP" altLang="en-US" sz="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2976071" y="5556473"/>
            <a:ext cx="1646605" cy="184666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6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②高次都市機能ネットワーク型の</a:t>
            </a:r>
            <a:r>
              <a:rPr kumimoji="1" lang="ja-JP" altLang="en-US" sz="6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都市構造</a:t>
            </a:r>
            <a:endParaRPr kumimoji="1" lang="ja-JP" altLang="en-US" sz="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2976071" y="6132537"/>
            <a:ext cx="1031051" cy="184666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6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③広域生活圏の</a:t>
            </a:r>
            <a:r>
              <a:rPr kumimoji="1" lang="ja-JP" altLang="en-US" sz="6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都市構造</a:t>
            </a:r>
            <a:endParaRPr kumimoji="1" lang="ja-JP" altLang="en-US" sz="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7597" y="4554756"/>
            <a:ext cx="4547769" cy="233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②大阪の都市づく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りの基本目標を実現するための重要な都市基盤（高次都市機能）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sz="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34939" y="4809743"/>
            <a:ext cx="2860128" cy="2333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100"/>
              </a:lnSpc>
            </a:pP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H28.2 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大阪府における都市計画のあり方（答申）</a:t>
            </a:r>
            <a:endParaRPr lang="en-US" altLang="ja-JP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193157" y="4838109"/>
            <a:ext cx="2520000" cy="17232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2898649" y="2875537"/>
            <a:ext cx="1095172" cy="215444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8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みどりのネットワーク図</a:t>
            </a:r>
            <a:endParaRPr kumimoji="1" lang="ja-JP" altLang="en-US" sz="800" b="1" dirty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9" name="オブジェクト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6136491"/>
              </p:ext>
            </p:extLst>
          </p:nvPr>
        </p:nvGraphicFramePr>
        <p:xfrm>
          <a:off x="4616450" y="2428875"/>
          <a:ext cx="2716213" cy="3795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8" name="ワークシート" r:id="rId9" imgW="4009972" imgH="4953011" progId="Excel.Sheet.12">
                  <p:embed/>
                </p:oleObj>
              </mc:Choice>
              <mc:Fallback>
                <p:oleObj name="ワークシート" r:id="rId9" imgW="4009972" imgH="495301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616450" y="2428875"/>
                        <a:ext cx="2716213" cy="37959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" name="正方形/長方形 77"/>
          <p:cNvSpPr/>
          <p:nvPr/>
        </p:nvSpPr>
        <p:spPr>
          <a:xfrm>
            <a:off x="7428417" y="2127876"/>
            <a:ext cx="2449211" cy="46982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7427201" y="2116982"/>
            <a:ext cx="10310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b="1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Ⅱ</a:t>
            </a:r>
            <a:r>
              <a:rPr lang="ja-JP" altLang="en-US" sz="1100" b="1" u="sng" dirty="0" err="1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．</a:t>
            </a:r>
            <a:r>
              <a:rPr lang="ja-JP" altLang="en-US" sz="1100" b="1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基本理念</a:t>
            </a:r>
            <a:endParaRPr kumimoji="1" lang="ja-JP" altLang="en-US" sz="1100" b="1" u="sng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7480379" y="2429600"/>
            <a:ext cx="2330475" cy="810578"/>
          </a:xfrm>
          <a:prstGeom prst="bevel">
            <a:avLst>
              <a:gd name="adj" fmla="val 6749"/>
            </a:avLst>
          </a:prstGeom>
          <a:ln w="190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200" b="1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多様な主体との協働の下、</a:t>
            </a:r>
            <a:endParaRPr lang="en-US" altLang="ja-JP" sz="1200" b="1" u="sng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b="1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大阪の成長と府民の安全・安心に貢献する公園</a:t>
            </a:r>
            <a:endParaRPr kumimoji="1" lang="ja-JP" altLang="en-US" sz="1200" b="1" u="sng" dirty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7526238" y="3632716"/>
            <a:ext cx="187266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≪都市魅力</a:t>
            </a: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≫</a:t>
            </a:r>
            <a:endParaRPr lang="en-US" altLang="ja-JP" sz="6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大阪</a:t>
            </a:r>
            <a:r>
              <a:rPr lang="ja-JP" altLang="en-US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の魅力を高める</a:t>
            </a:r>
            <a:r>
              <a:rPr lang="ja-JP" altLang="en-US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公園</a:t>
            </a:r>
            <a:endParaRPr lang="ja-JP" altLang="en-US" sz="1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7526238" y="4185607"/>
            <a:ext cx="190629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≪府民生活</a:t>
            </a: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≫　</a:t>
            </a:r>
            <a:endParaRPr lang="en-US" altLang="ja-JP" sz="12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府民の豊かな生活を育む</a:t>
            </a:r>
            <a:r>
              <a:rPr lang="ja-JP" altLang="en-US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公園</a:t>
            </a: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7533834" y="4736445"/>
            <a:ext cx="220535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≪</a:t>
            </a: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安全安心</a:t>
            </a: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≫　</a:t>
            </a:r>
            <a:endParaRPr lang="en-US" altLang="ja-JP" sz="12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府民</a:t>
            </a:r>
            <a:r>
              <a:rPr lang="ja-JP" altLang="en-US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の安全・安心を支える</a:t>
            </a:r>
            <a:r>
              <a:rPr lang="ja-JP" altLang="en-US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公園</a:t>
            </a:r>
            <a:endParaRPr lang="ja-JP" altLang="en-US" sz="1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7483326" y="5321750"/>
            <a:ext cx="248166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≪</a:t>
            </a: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都市環境</a:t>
            </a: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≫</a:t>
            </a:r>
            <a:endParaRPr lang="en-US" altLang="ja-JP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950" b="1" spc="-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都市の自然環境を次世代に継承</a:t>
            </a:r>
            <a:r>
              <a:rPr lang="ja-JP" altLang="en-US" sz="950" b="1" spc="-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する</a:t>
            </a:r>
            <a:r>
              <a:rPr lang="ja-JP" altLang="en-US" sz="950" b="1" spc="-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公園</a:t>
            </a:r>
            <a:endParaRPr lang="ja-JP" altLang="en-US" sz="950" b="1" spc="-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7375381" y="3284984"/>
            <a:ext cx="8899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【</a:t>
            </a:r>
            <a:r>
              <a:rPr kumimoji="1" lang="ja-JP" altLang="en-US" sz="105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目標像</a:t>
            </a:r>
            <a:r>
              <a:rPr kumimoji="1" lang="en-US" altLang="ja-JP" sz="105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】</a:t>
            </a:r>
            <a:endParaRPr kumimoji="1" lang="ja-JP" altLang="en-US" sz="1050" b="1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24" name="上矢印吹き出し 23"/>
          <p:cNvSpPr/>
          <p:nvPr/>
        </p:nvSpPr>
        <p:spPr>
          <a:xfrm>
            <a:off x="7480379" y="5897254"/>
            <a:ext cx="2330475" cy="868314"/>
          </a:xfrm>
          <a:prstGeom prst="upArrowCallout">
            <a:avLst>
              <a:gd name="adj1" fmla="val 41145"/>
              <a:gd name="adj2" fmla="val 34817"/>
              <a:gd name="adj3" fmla="val 26683"/>
              <a:gd name="adj4" fmla="val 62160"/>
            </a:avLst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ja-JP" altLang="en-US" sz="1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持続可能</a:t>
            </a:r>
            <a:r>
              <a:rPr lang="ja-JP" altLang="en-US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な公園の</a:t>
            </a:r>
            <a:endParaRPr lang="en-US" altLang="ja-JP" sz="12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整備</a:t>
            </a:r>
            <a:r>
              <a:rPr lang="ja-JP" altLang="en-US" sz="1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・管理・</a:t>
            </a:r>
            <a:r>
              <a:rPr lang="ja-JP" altLang="en-US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運営の仕組みづくり</a:t>
            </a:r>
            <a:endParaRPr lang="en-US" altLang="ja-JP" sz="12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7470854" y="3518926"/>
            <a:ext cx="2340000" cy="2358346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856864" y="-2"/>
            <a:ext cx="1020765" cy="360000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資料　２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092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角丸四角形 13"/>
          <p:cNvSpPr/>
          <p:nvPr/>
        </p:nvSpPr>
        <p:spPr>
          <a:xfrm>
            <a:off x="761678" y="4982978"/>
            <a:ext cx="4182128" cy="768747"/>
          </a:xfrm>
          <a:prstGeom prst="roundRect">
            <a:avLst/>
          </a:prstGeom>
          <a:solidFill>
            <a:srgbClr val="FF9933">
              <a:alpha val="50196"/>
            </a:srgb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角丸四角形 90"/>
          <p:cNvSpPr/>
          <p:nvPr/>
        </p:nvSpPr>
        <p:spPr>
          <a:xfrm>
            <a:off x="761678" y="5392032"/>
            <a:ext cx="4182128" cy="708633"/>
          </a:xfrm>
          <a:prstGeom prst="roundRect">
            <a:avLst/>
          </a:prstGeom>
          <a:solidFill>
            <a:srgbClr val="FF5050">
              <a:alpha val="30196"/>
            </a:srgb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角丸四角形 93"/>
          <p:cNvSpPr/>
          <p:nvPr/>
        </p:nvSpPr>
        <p:spPr>
          <a:xfrm>
            <a:off x="5637586" y="4978560"/>
            <a:ext cx="4007042" cy="684000"/>
          </a:xfrm>
          <a:prstGeom prst="roundRect">
            <a:avLst/>
          </a:prstGeom>
          <a:solidFill>
            <a:schemeClr val="tx2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" name="角丸四角形 103"/>
          <p:cNvSpPr/>
          <p:nvPr/>
        </p:nvSpPr>
        <p:spPr>
          <a:xfrm>
            <a:off x="5653258" y="5704680"/>
            <a:ext cx="3991370" cy="360000"/>
          </a:xfrm>
          <a:prstGeom prst="roundRect">
            <a:avLst/>
          </a:prstGeom>
          <a:solidFill>
            <a:srgbClr val="92D050">
              <a:alpha val="50196"/>
            </a:srgb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ホームベース 12"/>
          <p:cNvSpPr/>
          <p:nvPr/>
        </p:nvSpPr>
        <p:spPr>
          <a:xfrm>
            <a:off x="62470" y="650895"/>
            <a:ext cx="6864462" cy="1067018"/>
          </a:xfrm>
          <a:prstGeom prst="homePlate">
            <a:avLst>
              <a:gd name="adj" fmla="val 21434"/>
            </a:avLst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/>
          <p:cNvSpPr/>
          <p:nvPr/>
        </p:nvSpPr>
        <p:spPr>
          <a:xfrm>
            <a:off x="167096" y="4911435"/>
            <a:ext cx="9604074" cy="12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1001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0" y="-1"/>
            <a:ext cx="9900000" cy="36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「都市計画公園の</a:t>
            </a:r>
            <a:r>
              <a:rPr lang="ja-JP" altLang="en-US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あり方」（中間</a:t>
            </a:r>
            <a:r>
              <a:rPr lang="ja-JP" altLang="en-US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報告</a:t>
            </a:r>
            <a:r>
              <a:rPr lang="ja-JP" altLang="en-US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）　</a:t>
            </a:r>
            <a:r>
              <a:rPr lang="ja-JP" altLang="en-US" b="1" dirty="0" smtClean="0">
                <a:solidFill>
                  <a:srgbClr val="FFFFFF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≪案≫</a:t>
            </a:r>
            <a:endParaRPr kumimoji="1" lang="ja-JP" altLang="en-US" b="1" dirty="0">
              <a:solidFill>
                <a:srgbClr val="FFFFFF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25" name="正方形/長方形 124"/>
          <p:cNvSpPr/>
          <p:nvPr/>
        </p:nvSpPr>
        <p:spPr>
          <a:xfrm>
            <a:off x="17936" y="404663"/>
            <a:ext cx="9817852" cy="139556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17936" y="403930"/>
            <a:ext cx="24416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b="1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Ⅲ</a:t>
            </a:r>
            <a:r>
              <a:rPr lang="ja-JP" altLang="en-US" sz="1100" b="1" u="sng" dirty="0" err="1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．</a:t>
            </a:r>
            <a:r>
              <a:rPr lang="ja-JP" altLang="en-US" sz="1100" b="1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府営公園を取り巻く環境の変化</a:t>
            </a:r>
            <a:endParaRPr kumimoji="1" lang="ja-JP" altLang="en-US" sz="1100" b="1" u="sng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17936" y="1837426"/>
            <a:ext cx="18774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b="1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Ⅳ</a:t>
            </a:r>
            <a:r>
              <a:rPr lang="ja-JP" altLang="en-US" sz="1100" b="1" u="sng" dirty="0" err="1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．</a:t>
            </a:r>
            <a:r>
              <a:rPr lang="ja-JP" altLang="en-US" sz="1100" b="1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府営公園の現状と課題</a:t>
            </a:r>
            <a:endParaRPr kumimoji="1" lang="ja-JP" altLang="en-US" sz="1100" b="1" u="sng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17935" y="1837426"/>
            <a:ext cx="9817853" cy="280831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17936" y="4679558"/>
            <a:ext cx="9826657" cy="215684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531" y="4660508"/>
            <a:ext cx="10310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b="1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Ⅴ</a:t>
            </a:r>
            <a:r>
              <a:rPr lang="ja-JP" altLang="en-US" sz="1100" b="1" u="sng" dirty="0" err="1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．</a:t>
            </a:r>
            <a:r>
              <a:rPr lang="ja-JP" altLang="en-US" sz="1100" b="1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基本方針</a:t>
            </a:r>
            <a:endParaRPr kumimoji="1" lang="ja-JP" altLang="en-US" sz="1100" b="1" u="sng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2470" y="660420"/>
            <a:ext cx="2180405" cy="5001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○人口減少・少子高齢化の</a:t>
            </a: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進行</a:t>
            </a:r>
            <a:endParaRPr lang="en-US" altLang="ja-JP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・　子育て支援機能充実の必要性</a:t>
            </a:r>
            <a:endParaRPr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　高齢者の健康づくり支援の需要の高まり</a:t>
            </a:r>
            <a:endParaRPr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407238" y="660420"/>
            <a:ext cx="247375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○自然災害の発生リスクの高まりと甚大化</a:t>
            </a:r>
            <a:endParaRPr kumimoji="1" lang="en-US" altLang="ja-JP" sz="1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・ 南海トラフ地震の発生リスクの高まり</a:t>
            </a:r>
            <a:endParaRPr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 水害、土砂災害の甚大化　　　</a:t>
            </a:r>
            <a:endParaRPr lang="en-US" altLang="ja-JP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391062" y="1170082"/>
            <a:ext cx="14638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○投資余力の減少</a:t>
            </a:r>
            <a:endParaRPr kumimoji="1" lang="en-US" altLang="ja-JP" sz="1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　公園関連予算の縮減</a:t>
            </a:r>
            <a:endParaRPr lang="en-US" altLang="ja-JP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　技術職員の不足　</a:t>
            </a:r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lang="en-US" altLang="ja-JP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846922" y="1170082"/>
            <a:ext cx="1616148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○ライフスタイルの多様化</a:t>
            </a:r>
            <a:endParaRPr kumimoji="1" lang="en-US" altLang="ja-JP" sz="1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　地域コミュニティの弱体化</a:t>
            </a:r>
            <a:endParaRPr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　新たな公による地域づくり　</a:t>
            </a:r>
            <a:endParaRPr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lang="en-US" altLang="ja-JP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2470" y="1170082"/>
            <a:ext cx="229261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○みどりに対する府民意識の高まり</a:t>
            </a:r>
            <a:endParaRPr kumimoji="1" lang="en-US" altLang="ja-JP" sz="1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　みどりに関するイベント等への参加者の増加</a:t>
            </a:r>
            <a:endParaRPr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　民間開発に伴う都市の緑空間の創出　</a:t>
            </a:r>
            <a:endParaRPr lang="en-US" altLang="ja-JP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897216" y="598135"/>
            <a:ext cx="3259606" cy="11746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</a:t>
            </a:r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国の動き　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「新たな時代の都市マネジメントに対応した</a:t>
            </a:r>
            <a:endParaRPr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都市公園等のあり方検討会最終報告書（Ｈ</a:t>
            </a:r>
            <a:r>
              <a:rPr lang="en-US" altLang="ja-JP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28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月）」</a:t>
            </a:r>
            <a:endParaRPr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≪新たなステージで重視すべき観点≫　</a:t>
            </a:r>
          </a:p>
          <a:p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・</a:t>
            </a:r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ストック効果をより高める</a:t>
            </a:r>
          </a:p>
          <a:p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・</a:t>
            </a:r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民との連携を加速する</a:t>
            </a:r>
          </a:p>
          <a:p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　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・</a:t>
            </a:r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公園を一層柔軟に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使いこなす</a:t>
            </a:r>
            <a:endParaRPr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400"/>
              </a:lnSpc>
            </a:pPr>
            <a:endParaRPr lang="en-US" altLang="ja-JP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都市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緑地法等の一部を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改正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</a:t>
            </a:r>
            <a:endParaRPr lang="en-US" altLang="ja-JP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341244" y="1170082"/>
            <a:ext cx="182453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○グローバル化の進展</a:t>
            </a:r>
            <a:endParaRPr kumimoji="1" lang="en-US" altLang="ja-JP" sz="1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　国際的な都市間競争の激化</a:t>
            </a:r>
            <a:endParaRPr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訪日外国人旅行者の増加</a:t>
            </a:r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</a:t>
            </a:r>
            <a:endParaRPr lang="en-US" altLang="ja-JP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953000" y="660420"/>
            <a:ext cx="172034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○都市環境の悪化</a:t>
            </a:r>
            <a:endParaRPr kumimoji="1" lang="en-US" altLang="ja-JP" sz="1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・</a:t>
            </a:r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ヒートアイランド現象の顕在化　</a:t>
            </a:r>
            <a:endParaRPr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　生物多様性の低下</a:t>
            </a:r>
            <a:endParaRPr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96274" y="4958060"/>
            <a:ext cx="53939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000" b="1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　公園毎の</a:t>
            </a:r>
            <a:r>
              <a:rPr lang="ja-JP" altLang="en-US" sz="1000" b="1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特色を活かし</a:t>
            </a:r>
            <a:r>
              <a:rPr lang="ja-JP" altLang="en-US" sz="1000" b="1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育み、“都市の顔”となる公園づくり</a:t>
            </a:r>
            <a:r>
              <a:rPr lang="ja-JP" altLang="en-US" sz="1000" b="1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を</a:t>
            </a:r>
            <a:r>
              <a:rPr lang="ja-JP" altLang="en-US" sz="1000" b="1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推進</a:t>
            </a:r>
            <a:r>
              <a:rPr lang="en-US" altLang="ja-JP" sz="700" b="1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</a:t>
            </a:r>
            <a:endParaRPr lang="en-US" altLang="ja-JP" sz="7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701947" y="5362069"/>
            <a:ext cx="47840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000" b="1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　民間活力を積極的に導入し、都市の活力を生み出す公園づくりを推進</a:t>
            </a:r>
            <a:endParaRPr kumimoji="1" lang="ja-JP" altLang="en-US" sz="1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01946" y="5733256"/>
            <a:ext cx="438637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000" b="1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　公園を柔軟</a:t>
            </a:r>
            <a:r>
              <a:rPr lang="ja-JP" altLang="en-US" sz="1000" b="1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に</a:t>
            </a:r>
            <a:r>
              <a:rPr lang="ja-JP" altLang="en-US" sz="1000" b="1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使いこなし、地域</a:t>
            </a:r>
            <a:r>
              <a:rPr lang="ja-JP" altLang="en-US" sz="1000" b="1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社会</a:t>
            </a:r>
            <a:r>
              <a:rPr lang="ja-JP" altLang="en-US" sz="1000" b="1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に貢献する公園づくりを推進</a:t>
            </a:r>
            <a:r>
              <a:rPr lang="ja-JP" altLang="en-US" sz="700" b="1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endParaRPr kumimoji="1" lang="ja-JP" altLang="en-US" sz="7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653257" y="5693534"/>
            <a:ext cx="39913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⑥　</a:t>
            </a:r>
            <a:r>
              <a:rPr lang="ja-JP" altLang="en-US" sz="1000" b="1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多様な自然と</a:t>
            </a:r>
            <a:r>
              <a:rPr lang="ja-JP" altLang="en-US" sz="1000" b="1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ふれあい、都市の環境を保全する公園づくりを推進</a:t>
            </a:r>
            <a:endParaRPr kumimoji="1" lang="ja-JP" altLang="en-US" sz="9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653258" y="4950693"/>
            <a:ext cx="39011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④</a:t>
            </a:r>
            <a:r>
              <a:rPr lang="ja-JP" altLang="en-US" sz="1000" b="1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府民</a:t>
            </a:r>
            <a:r>
              <a:rPr lang="ja-JP" altLang="en-US" sz="1000" b="1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の命を</a:t>
            </a:r>
            <a:r>
              <a:rPr lang="ja-JP" altLang="en-US" sz="1000" b="1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守る公園づくりを推進</a:t>
            </a:r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endParaRPr lang="en-US" altLang="ja-JP" sz="7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653257" y="5278447"/>
            <a:ext cx="3834103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000" b="1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⑤</a:t>
            </a:r>
            <a:r>
              <a:rPr lang="ja-JP" altLang="en-US" sz="1000" b="1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誰</a:t>
            </a:r>
            <a:r>
              <a:rPr lang="ja-JP" altLang="en-US" sz="1000" b="1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もが安全・安心・快適に利用できる公園づくりを</a:t>
            </a:r>
            <a:r>
              <a:rPr lang="ja-JP" altLang="en-US" sz="1000" b="1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推進</a:t>
            </a:r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</a:t>
            </a:r>
            <a:endParaRPr lang="en-US" altLang="ja-JP" sz="700" spc="-1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2118149" y="1837426"/>
            <a:ext cx="435541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○公園に対する関心の高まり</a:t>
            </a:r>
            <a:endParaRPr kumimoji="1" lang="en-US" altLang="ja-JP" sz="10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　来園者が</a:t>
            </a:r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増加（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Ｈ２４年度</a:t>
            </a:r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約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２，０７０万人</a:t>
            </a:r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／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　⇒　Ｈ２８年度　約２，３００万人／年）</a:t>
            </a:r>
            <a:endParaRPr lang="ja-JP" altLang="en-US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・　イベント参加者が増加　（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Ｈ</a:t>
            </a:r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２０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</a:t>
            </a:r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３５．４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万人</a:t>
            </a:r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／年　⇒　Ｈ２８年度　１１６．６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万人</a:t>
            </a:r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／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kumimoji="1"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）</a:t>
            </a:r>
            <a:endParaRPr kumimoji="1" lang="ja-JP" altLang="en-US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6752890" y="3555314"/>
            <a:ext cx="252478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○防災公園の整備推進</a:t>
            </a:r>
            <a:endParaRPr lang="en-US" altLang="ja-JP" sz="10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　２０公園のうち１２公園が防災公園に指定</a:t>
            </a:r>
            <a:endParaRPr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（うち８公園は後方支援活動拠点に指定）</a:t>
            </a:r>
            <a:endParaRPr kumimoji="1" lang="ja-JP" altLang="en-US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118149" y="3205578"/>
            <a:ext cx="435541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〇ニーズの多様化</a:t>
            </a:r>
            <a:endParaRPr lang="en-US" altLang="ja-JP" sz="10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　管理の更なる充実（樹木</a:t>
            </a:r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管理</a:t>
            </a:r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施設清掃など）</a:t>
            </a:r>
            <a:endParaRPr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・　便益性</a:t>
            </a:r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の向上（便益施設の充実、多彩なイベントの開催など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→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多様な利活用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（ガーデンヨガ</a:t>
            </a:r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、各種ランニングイベント、フリーマーケットなど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　　　</a:t>
            </a:r>
            <a:endParaRPr kumimoji="1" lang="ja-JP" altLang="en-US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6752889" y="4050585"/>
            <a:ext cx="301827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○施設や樹木の着実な維持・更新</a:t>
            </a:r>
            <a:endParaRPr lang="en-US" altLang="ja-JP" sz="10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 </a:t>
            </a:r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長寿命化計画に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基づく戦略的な更新</a:t>
            </a:r>
            <a:endParaRPr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 定期的な点検による事故防止の取組み　など　</a:t>
            </a:r>
            <a:endParaRPr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313863" y="1849039"/>
            <a:ext cx="35517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</a:t>
            </a:r>
            <a:r>
              <a:rPr lang="ja-JP" altLang="en-US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多様</a:t>
            </a:r>
            <a:r>
              <a:rPr lang="ja-JP" altLang="en-US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な主体が公園づくりに参画</a:t>
            </a:r>
            <a:endParaRPr lang="en-US" altLang="ja-JP" sz="10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　学校や地域住民、民間企業等と連携した公園づくり（泉佐野丘陵緑地）</a:t>
            </a:r>
            <a:endParaRPr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　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近年、多数</a:t>
            </a:r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のボランティア団体が活動　（１４５団体）</a:t>
            </a:r>
            <a:endParaRPr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8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08" y="2174187"/>
            <a:ext cx="2075041" cy="2053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正方形/長方形 9"/>
          <p:cNvSpPr/>
          <p:nvPr/>
        </p:nvSpPr>
        <p:spPr>
          <a:xfrm>
            <a:off x="167096" y="4227820"/>
            <a:ext cx="1977591" cy="340678"/>
          </a:xfrm>
          <a:prstGeom prst="rect">
            <a:avLst/>
          </a:prstGeom>
          <a:noFill/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900" dirty="0" smtClean="0">
                <a:solidFill>
                  <a:schemeClr val="tx1"/>
                </a:solidFill>
                <a:latin typeface="+mn-ea"/>
              </a:rPr>
              <a:t>１９府営</a:t>
            </a:r>
            <a:r>
              <a:rPr kumimoji="1" lang="ja-JP" altLang="en-US" sz="900" dirty="0" smtClean="0">
                <a:solidFill>
                  <a:schemeClr val="tx1"/>
                </a:solidFill>
                <a:latin typeface="+mn-ea"/>
              </a:rPr>
              <a:t>公園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  <a:latin typeface="+mn-ea"/>
              </a:rPr>
              <a:t>開設面積：約９９５</a:t>
            </a:r>
            <a:r>
              <a:rPr lang="en-US" altLang="ja-JP" sz="900" dirty="0" smtClean="0">
                <a:solidFill>
                  <a:schemeClr val="tx1"/>
                </a:solidFill>
                <a:latin typeface="+mn-ea"/>
              </a:rPr>
              <a:t>ha</a:t>
            </a:r>
          </a:p>
          <a:p>
            <a:r>
              <a:rPr lang="ja-JP" altLang="en-US" sz="800" dirty="0" smtClean="0">
                <a:solidFill>
                  <a:schemeClr val="tx1"/>
                </a:solidFill>
                <a:latin typeface="+mn-ea"/>
              </a:rPr>
              <a:t>＋万博記念公園　約２６０</a:t>
            </a:r>
            <a:r>
              <a:rPr lang="en-US" altLang="ja-JP" sz="800" dirty="0" smtClean="0">
                <a:solidFill>
                  <a:schemeClr val="tx1"/>
                </a:solidFill>
                <a:latin typeface="+mn-ea"/>
              </a:rPr>
              <a:t>ha</a:t>
            </a:r>
          </a:p>
        </p:txBody>
      </p:sp>
      <p:grpSp>
        <p:nvGrpSpPr>
          <p:cNvPr id="26" name="グループ化 25"/>
          <p:cNvGrpSpPr/>
          <p:nvPr/>
        </p:nvGrpSpPr>
        <p:grpSpPr>
          <a:xfrm>
            <a:off x="2365280" y="3769761"/>
            <a:ext cx="2212719" cy="883375"/>
            <a:chOff x="2158591" y="3370081"/>
            <a:chExt cx="2084029" cy="757038"/>
          </a:xfrm>
        </p:grpSpPr>
        <p:graphicFrame>
          <p:nvGraphicFramePr>
            <p:cNvPr id="84" name="グラフ 83"/>
            <p:cNvGraphicFramePr/>
            <p:nvPr>
              <p:extLst>
                <p:ext uri="{D42A27DB-BD31-4B8C-83A1-F6EECF244321}">
                  <p14:modId xmlns:p14="http://schemas.microsoft.com/office/powerpoint/2010/main" val="1976535998"/>
                </p:ext>
              </p:extLst>
            </p:nvPr>
          </p:nvGraphicFramePr>
          <p:xfrm>
            <a:off x="2158591" y="3644547"/>
            <a:ext cx="2019589" cy="35342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85" name="正方形/長方形 84"/>
            <p:cNvSpPr/>
            <p:nvPr/>
          </p:nvSpPr>
          <p:spPr>
            <a:xfrm>
              <a:off x="2212598" y="3510302"/>
              <a:ext cx="102461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500" dirty="0" smtClean="0"/>
                <a:t>『</a:t>
              </a:r>
              <a:r>
                <a:rPr lang="ja-JP" altLang="en-US" sz="500" dirty="0"/>
                <a:t>公園の付加サービス</a:t>
              </a:r>
              <a:r>
                <a:rPr lang="en-US" altLang="ja-JP" sz="500" dirty="0" smtClean="0"/>
                <a:t>』</a:t>
              </a:r>
              <a:endParaRPr lang="en-US" altLang="ja-JP" sz="500" dirty="0"/>
            </a:p>
            <a:p>
              <a:r>
                <a:rPr lang="ja-JP" altLang="en-US" sz="500" dirty="0" smtClean="0"/>
                <a:t>イベント</a:t>
              </a:r>
              <a:r>
                <a:rPr lang="ja-JP" altLang="en-US" sz="500" dirty="0"/>
                <a:t>や飲食機会の</a:t>
              </a:r>
              <a:r>
                <a:rPr lang="ja-JP" altLang="en-US" sz="500" dirty="0" smtClean="0"/>
                <a:t>提供など</a:t>
              </a:r>
              <a:endParaRPr lang="ja-JP" altLang="en-US" sz="500" dirty="0"/>
            </a:p>
          </p:txBody>
        </p:sp>
        <p:sp>
          <p:nvSpPr>
            <p:cNvPr id="86" name="正方形/長方形 85"/>
            <p:cNvSpPr/>
            <p:nvPr/>
          </p:nvSpPr>
          <p:spPr>
            <a:xfrm>
              <a:off x="2158591" y="3390118"/>
              <a:ext cx="2030299" cy="617028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テキスト ボックス 86"/>
            <p:cNvSpPr txBox="1"/>
            <p:nvPr/>
          </p:nvSpPr>
          <p:spPr>
            <a:xfrm>
              <a:off x="2564960" y="3982051"/>
              <a:ext cx="1677660" cy="1450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ja-JP" altLang="en-US" sz="500" dirty="0" smtClean="0">
                  <a:latin typeface="+mn-ea"/>
                  <a:cs typeface="Meiryo UI" panose="020B0604030504040204" pitchFamily="50" charset="-128"/>
                </a:rPr>
                <a:t>出典：</a:t>
              </a:r>
              <a:r>
                <a:rPr lang="ja-JP" altLang="en-US" sz="500" dirty="0">
                  <a:latin typeface="+mn-ea"/>
                  <a:cs typeface="Meiryo UI" panose="020B0604030504040204" pitchFamily="50" charset="-128"/>
                </a:rPr>
                <a:t>おおさか</a:t>
              </a:r>
              <a:r>
                <a:rPr lang="en-US" altLang="ja-JP" sz="500" dirty="0">
                  <a:latin typeface="+mn-ea"/>
                  <a:cs typeface="Meiryo UI" panose="020B0604030504040204" pitchFamily="50" charset="-128"/>
                </a:rPr>
                <a:t>Q</a:t>
              </a:r>
              <a:r>
                <a:rPr lang="ja-JP" altLang="en-US" sz="500" dirty="0">
                  <a:latin typeface="+mn-ea"/>
                  <a:cs typeface="Meiryo UI" panose="020B0604030504040204" pitchFamily="50" charset="-128"/>
                </a:rPr>
                <a:t>ネット</a:t>
              </a:r>
              <a:r>
                <a:rPr lang="ja-JP" altLang="en-US" sz="500" dirty="0" smtClean="0">
                  <a:latin typeface="+mn-ea"/>
                  <a:cs typeface="Meiryo UI" panose="020B0604030504040204" pitchFamily="50" charset="-128"/>
                </a:rPr>
                <a:t>「</a:t>
              </a:r>
              <a:r>
                <a:rPr lang="ja-JP" altLang="en-US" sz="500" dirty="0">
                  <a:latin typeface="+mn-ea"/>
                  <a:cs typeface="Meiryo UI" panose="020B0604030504040204" pitchFamily="50" charset="-128"/>
                </a:rPr>
                <a:t>府営公園に</a:t>
              </a:r>
              <a:r>
                <a:rPr lang="ja-JP" altLang="en-US" sz="500" dirty="0" smtClean="0">
                  <a:latin typeface="+mn-ea"/>
                  <a:cs typeface="Meiryo UI" panose="020B0604030504040204" pitchFamily="50" charset="-128"/>
                </a:rPr>
                <a:t>関するアンケート」／</a:t>
              </a:r>
              <a:r>
                <a:rPr lang="en-US" altLang="ja-JP" sz="500" dirty="0" smtClean="0">
                  <a:latin typeface="+mn-ea"/>
                  <a:cs typeface="Meiryo UI" panose="020B0604030504040204" pitchFamily="50" charset="-128"/>
                </a:rPr>
                <a:t>H23</a:t>
              </a:r>
              <a:endParaRPr kumimoji="1" lang="ja-JP" altLang="en-US" sz="500" dirty="0"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88" name="正方形/長方形 87"/>
            <p:cNvSpPr/>
            <p:nvPr/>
          </p:nvSpPr>
          <p:spPr>
            <a:xfrm>
              <a:off x="3146770" y="3516408"/>
              <a:ext cx="96532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500" dirty="0"/>
                <a:t>『</a:t>
              </a:r>
              <a:r>
                <a:rPr lang="ja-JP" altLang="en-US" sz="500" dirty="0"/>
                <a:t>公園本来の管理</a:t>
              </a:r>
              <a:r>
                <a:rPr lang="en-US" altLang="ja-JP" sz="500" dirty="0" smtClean="0"/>
                <a:t>』</a:t>
              </a:r>
            </a:p>
            <a:p>
              <a:r>
                <a:rPr lang="ja-JP" altLang="en-US" sz="500" dirty="0" smtClean="0"/>
                <a:t>草花</a:t>
              </a:r>
              <a:r>
                <a:rPr lang="ja-JP" altLang="en-US" sz="500" dirty="0"/>
                <a:t>や樹木、美しい景観など</a:t>
              </a:r>
              <a:endParaRPr lang="en-US" altLang="ja-JP" sz="500" dirty="0"/>
            </a:p>
          </p:txBody>
        </p:sp>
        <p:sp>
          <p:nvSpPr>
            <p:cNvPr id="89" name="テキスト ボックス 88"/>
            <p:cNvSpPr txBox="1"/>
            <p:nvPr/>
          </p:nvSpPr>
          <p:spPr>
            <a:xfrm>
              <a:off x="2466915" y="3370081"/>
              <a:ext cx="1340980" cy="171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700" b="1" dirty="0" smtClean="0">
                  <a:latin typeface="+mn-ea"/>
                  <a:cs typeface="Meiryo UI" panose="020B0604030504040204" pitchFamily="50" charset="-128"/>
                </a:rPr>
                <a:t>【</a:t>
              </a:r>
              <a:r>
                <a:rPr lang="ja-JP" altLang="en-US" sz="700" b="1" dirty="0" smtClean="0">
                  <a:latin typeface="+mn-ea"/>
                  <a:cs typeface="Meiryo UI" panose="020B0604030504040204" pitchFamily="50" charset="-128"/>
                </a:rPr>
                <a:t>府営</a:t>
              </a:r>
              <a:r>
                <a:rPr lang="ja-JP" altLang="en-US" sz="700" b="1" dirty="0">
                  <a:latin typeface="+mn-ea"/>
                  <a:cs typeface="Meiryo UI" panose="020B0604030504040204" pitchFamily="50" charset="-128"/>
                </a:rPr>
                <a:t>公園の強化すべき</a:t>
              </a:r>
              <a:r>
                <a:rPr lang="ja-JP" altLang="en-US" sz="700" b="1" dirty="0" smtClean="0">
                  <a:latin typeface="+mn-ea"/>
                  <a:cs typeface="Meiryo UI" panose="020B0604030504040204" pitchFamily="50" charset="-128"/>
                </a:rPr>
                <a:t>取組み</a:t>
              </a:r>
              <a:r>
                <a:rPr lang="en-US" altLang="ja-JP" sz="700" b="1" dirty="0" smtClean="0">
                  <a:latin typeface="+mn-ea"/>
                  <a:cs typeface="Meiryo UI" panose="020B0604030504040204" pitchFamily="50" charset="-128"/>
                </a:rPr>
                <a:t>】</a:t>
              </a:r>
              <a:endParaRPr kumimoji="1" lang="ja-JP" altLang="en-US" sz="700" b="1" dirty="0">
                <a:latin typeface="+mn-ea"/>
                <a:cs typeface="Meiryo UI" panose="020B0604030504040204" pitchFamily="50" charset="-128"/>
              </a:endParaRPr>
            </a:p>
          </p:txBody>
        </p:sp>
      </p:grpSp>
      <p:sp>
        <p:nvSpPr>
          <p:cNvPr id="72" name="正方形/長方形 71"/>
          <p:cNvSpPr/>
          <p:nvPr/>
        </p:nvSpPr>
        <p:spPr>
          <a:xfrm>
            <a:off x="7368492" y="4699744"/>
            <a:ext cx="2436588" cy="230832"/>
          </a:xfrm>
          <a:prstGeom prst="rect">
            <a:avLst/>
          </a:prstGeom>
          <a:ln w="6350">
            <a:noFill/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900" b="1" u="sng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計画期間：概ね３０年を見据えた１０年間</a:t>
            </a:r>
            <a:endParaRPr lang="en-US" altLang="ja-JP" sz="900" b="1" u="sng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2648744" y="2310819"/>
            <a:ext cx="153118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700" b="1" dirty="0" smtClean="0">
                <a:latin typeface="+mn-ea"/>
                <a:cs typeface="Meiryo UI" panose="020B0604030504040204" pitchFamily="50" charset="-128"/>
              </a:rPr>
              <a:t>【</a:t>
            </a:r>
            <a:r>
              <a:rPr lang="ja-JP" altLang="en-US" sz="700" b="1" dirty="0" smtClean="0">
                <a:latin typeface="+mn-ea"/>
                <a:cs typeface="Meiryo UI" panose="020B0604030504040204" pitchFamily="50" charset="-128"/>
              </a:rPr>
              <a:t>府営</a:t>
            </a:r>
            <a:r>
              <a:rPr lang="ja-JP" altLang="en-US" sz="700" b="1" dirty="0">
                <a:latin typeface="+mn-ea"/>
                <a:cs typeface="Meiryo UI" panose="020B0604030504040204" pitchFamily="50" charset="-128"/>
              </a:rPr>
              <a:t>公園</a:t>
            </a:r>
            <a:r>
              <a:rPr lang="ja-JP" altLang="en-US" sz="700" b="1" dirty="0" smtClean="0">
                <a:latin typeface="+mn-ea"/>
                <a:cs typeface="Meiryo UI" panose="020B0604030504040204" pitchFamily="50" charset="-128"/>
              </a:rPr>
              <a:t>の年間来園者数</a:t>
            </a:r>
            <a:r>
              <a:rPr lang="ja-JP" altLang="en-US" sz="700" b="1" dirty="0">
                <a:latin typeface="+mn-ea"/>
                <a:cs typeface="Meiryo UI" panose="020B0604030504040204" pitchFamily="50" charset="-128"/>
              </a:rPr>
              <a:t>の推移</a:t>
            </a:r>
            <a:r>
              <a:rPr lang="en-US" altLang="ja-JP" sz="700" b="1" dirty="0" smtClean="0">
                <a:latin typeface="+mn-ea"/>
                <a:cs typeface="Meiryo UI" panose="020B0604030504040204" pitchFamily="50" charset="-128"/>
              </a:rPr>
              <a:t>】</a:t>
            </a:r>
            <a:endParaRPr kumimoji="1" lang="ja-JP" altLang="en-US" sz="700" b="1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81" name="正方形/長方形 80"/>
          <p:cNvSpPr/>
          <p:nvPr/>
        </p:nvSpPr>
        <p:spPr>
          <a:xfrm>
            <a:off x="2346423" y="2329869"/>
            <a:ext cx="2174529" cy="90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3676" y="2564904"/>
            <a:ext cx="1742636" cy="812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" name="正方形/長方形 91"/>
          <p:cNvSpPr/>
          <p:nvPr/>
        </p:nvSpPr>
        <p:spPr>
          <a:xfrm>
            <a:off x="4592960" y="2333976"/>
            <a:ext cx="1767759" cy="108823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正方形/長方形 94"/>
          <p:cNvSpPr/>
          <p:nvPr/>
        </p:nvSpPr>
        <p:spPr>
          <a:xfrm>
            <a:off x="6416432" y="2329868"/>
            <a:ext cx="1785436" cy="109234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6689700" y="2310819"/>
            <a:ext cx="136287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700" b="1" dirty="0" smtClean="0">
                <a:latin typeface="+mn-ea"/>
                <a:cs typeface="Meiryo UI" panose="020B0604030504040204" pitchFamily="50" charset="-128"/>
              </a:rPr>
              <a:t>【</a:t>
            </a:r>
            <a:r>
              <a:rPr lang="ja-JP" altLang="en-US" sz="700" b="1" dirty="0" smtClean="0">
                <a:latin typeface="+mn-ea"/>
                <a:cs typeface="Meiryo UI" panose="020B0604030504040204" pitchFamily="50" charset="-128"/>
              </a:rPr>
              <a:t>ボランティア団体の設立年度</a:t>
            </a:r>
            <a:r>
              <a:rPr lang="en-US" altLang="ja-JP" sz="700" b="1" dirty="0" smtClean="0">
                <a:latin typeface="+mn-ea"/>
                <a:cs typeface="Meiryo UI" panose="020B0604030504040204" pitchFamily="50" charset="-128"/>
              </a:rPr>
              <a:t>】</a:t>
            </a:r>
            <a:endParaRPr kumimoji="1" lang="ja-JP" altLang="en-US" sz="700" b="1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97" name="正方形/長方形 96"/>
          <p:cNvSpPr/>
          <p:nvPr/>
        </p:nvSpPr>
        <p:spPr>
          <a:xfrm>
            <a:off x="6416432" y="2420888"/>
            <a:ext cx="377026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00" dirty="0" smtClean="0">
                <a:latin typeface="+mn-ea"/>
                <a:cs typeface="Meiryo UI" panose="020B0604030504040204" pitchFamily="50" charset="-128"/>
              </a:rPr>
              <a:t>（団体）</a:t>
            </a:r>
            <a:endParaRPr lang="ja-JP" altLang="en-US" sz="500" dirty="0">
              <a:latin typeface="+mn-ea"/>
              <a:cs typeface="Meiryo UI" panose="020B0604030504040204" pitchFamily="50" charset="-128"/>
            </a:endParaRPr>
          </a:p>
        </p:txBody>
      </p:sp>
      <p:pic>
        <p:nvPicPr>
          <p:cNvPr id="3079" name="Picture 7" descr="D:\hondamai\Documents\My Pictures\ガーデンヨガ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2518" y="3793886"/>
            <a:ext cx="969236" cy="72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1" name="テキスト ボックス 100"/>
          <p:cNvSpPr txBox="1"/>
          <p:nvPr/>
        </p:nvSpPr>
        <p:spPr>
          <a:xfrm>
            <a:off x="5692389" y="4495119"/>
            <a:ext cx="995785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500" dirty="0" smtClean="0">
                <a:latin typeface="+mn-ea"/>
                <a:cs typeface="Meiryo UI" panose="020B0604030504040204" pitchFamily="50" charset="-128"/>
              </a:rPr>
              <a:t>服部緑地 植物園ガーデンヨガ</a:t>
            </a:r>
            <a:endParaRPr kumimoji="1" lang="ja-JP" altLang="en-US" sz="500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02" name="正方形/長方形 101"/>
          <p:cNvSpPr/>
          <p:nvPr/>
        </p:nvSpPr>
        <p:spPr>
          <a:xfrm>
            <a:off x="8239967" y="2333494"/>
            <a:ext cx="1539711" cy="108871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8193360" y="2308230"/>
            <a:ext cx="157780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600" b="1" dirty="0" smtClean="0">
                <a:latin typeface="+mn-ea"/>
                <a:cs typeface="Meiryo UI" panose="020B0604030504040204" pitchFamily="50" charset="-128"/>
              </a:rPr>
              <a:t>【</a:t>
            </a:r>
            <a:r>
              <a:rPr lang="ja-JP" altLang="en-US" sz="600" b="1" dirty="0" smtClean="0">
                <a:latin typeface="+mn-ea"/>
                <a:cs typeface="Meiryo UI" panose="020B0604030504040204" pitchFamily="50" charset="-128"/>
              </a:rPr>
              <a:t>泉佐野丘陵緑地での公園づくりのｲﾒｰｼﾞ</a:t>
            </a:r>
            <a:r>
              <a:rPr lang="en-US" altLang="ja-JP" sz="600" b="1" dirty="0" smtClean="0">
                <a:latin typeface="+mn-ea"/>
                <a:cs typeface="Meiryo UI" panose="020B0604030504040204" pitchFamily="50" charset="-128"/>
              </a:rPr>
              <a:t>】</a:t>
            </a:r>
            <a:endParaRPr kumimoji="1" lang="ja-JP" altLang="en-US" sz="600" b="1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07" name="上矢印吹き出し 106"/>
          <p:cNvSpPr/>
          <p:nvPr/>
        </p:nvSpPr>
        <p:spPr>
          <a:xfrm>
            <a:off x="167096" y="6135436"/>
            <a:ext cx="9604073" cy="671478"/>
          </a:xfrm>
          <a:prstGeom prst="upArrowCallout">
            <a:avLst>
              <a:gd name="adj1" fmla="val 2615"/>
              <a:gd name="adj2" fmla="val 154595"/>
              <a:gd name="adj3" fmla="val 29701"/>
              <a:gd name="adj4" fmla="val 70299"/>
            </a:avLst>
          </a:prstGeom>
          <a:gradFill flip="none" rotWithShape="1">
            <a:gsLst>
              <a:gs pos="0">
                <a:schemeClr val="accent4">
                  <a:shade val="51000"/>
                  <a:satMod val="130000"/>
                </a:schemeClr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200" b="1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523362" y="6223139"/>
            <a:ext cx="647019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"/>
              </a:lnSpc>
            </a:pPr>
            <a:r>
              <a:rPr lang="ja-JP" altLang="en-US" sz="9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endParaRPr lang="en-US" altLang="ja-JP" sz="900" b="1" dirty="0" smtClean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9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●多様な主体が公園づくりに参画しやすい環境づくり　　　　　</a:t>
            </a:r>
            <a:r>
              <a:rPr lang="ja-JP" altLang="en-US" sz="900" b="1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9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 ●公共性</a:t>
            </a:r>
            <a:r>
              <a:rPr lang="ja-JP" altLang="en-US" sz="900" b="1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を担保する仕組みを構築　　</a:t>
            </a:r>
            <a:r>
              <a:rPr lang="ja-JP" altLang="en-US" sz="9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</a:t>
            </a:r>
            <a:r>
              <a:rPr kumimoji="1" lang="ja-JP" altLang="en-US" sz="9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　　　　 　　　</a:t>
            </a:r>
            <a:endParaRPr kumimoji="1" lang="ja-JP" altLang="en-US" sz="700" b="1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03338" y="6503930"/>
            <a:ext cx="3494867" cy="161583"/>
          </a:xfrm>
          <a:prstGeom prst="rect">
            <a:avLst/>
          </a:prstGeom>
          <a:ln>
            <a:noFill/>
          </a:ln>
        </p:spPr>
        <p:txBody>
          <a:bodyPr wrap="none" tIns="0" bIns="0" anchor="ctr" anchorCtr="0">
            <a:spAutoFit/>
          </a:bodyPr>
          <a:lstStyle/>
          <a:p>
            <a:r>
              <a:rPr lang="ja-JP" altLang="en-US" sz="105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⑦</a:t>
            </a:r>
            <a:r>
              <a:rPr lang="ja-JP" altLang="en-US" sz="105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持続</a:t>
            </a:r>
            <a:r>
              <a:rPr lang="ja-JP" altLang="en-US" sz="105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可能な公園の整備・管理・運営の</a:t>
            </a:r>
            <a:r>
              <a:rPr lang="ja-JP" altLang="en-US" sz="105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仕組みづくりを推進</a:t>
            </a:r>
            <a:endParaRPr lang="en-US" altLang="ja-JP" sz="105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795462" y="5536282"/>
            <a:ext cx="349493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・民間</a:t>
            </a:r>
            <a:r>
              <a:rPr lang="ja-JP" altLang="en-US" sz="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が参入しやすい環境</a:t>
            </a:r>
            <a:r>
              <a:rPr lang="ja-JP" altLang="en-US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整備</a:t>
            </a:r>
            <a:r>
              <a:rPr lang="ja-JP" altLang="en-US" sz="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・便益施設やイベントの誘致　等</a:t>
            </a:r>
            <a:endParaRPr lang="ja-JP" altLang="en-US" sz="8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881169" y="6478736"/>
            <a:ext cx="304038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8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・公園審</a:t>
            </a:r>
            <a:r>
              <a:rPr lang="ja-JP" altLang="en-US" sz="8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議会の</a:t>
            </a:r>
            <a:r>
              <a:rPr lang="ja-JP" altLang="en-US" sz="8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設置</a:t>
            </a:r>
            <a:endParaRPr lang="en-US" altLang="ja-JP" sz="800" dirty="0" smtClean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8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</a:t>
            </a:r>
            <a:r>
              <a:rPr lang="ja-JP" altLang="en-US" sz="8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公園</a:t>
            </a:r>
            <a:r>
              <a:rPr lang="ja-JP" altLang="en-US" sz="8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毎の指標や評価手法の</a:t>
            </a:r>
            <a:r>
              <a:rPr lang="ja-JP" altLang="en-US" sz="8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確立　等</a:t>
            </a:r>
            <a:endParaRPr lang="ja-JP" altLang="en-US" sz="800" b="1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3875030" y="6478736"/>
            <a:ext cx="2161169" cy="3488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8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・公園の</a:t>
            </a:r>
            <a:r>
              <a:rPr lang="ja-JP" altLang="en-US" sz="8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管理運営に携わる人材・財源の</a:t>
            </a:r>
            <a:r>
              <a:rPr lang="ja-JP" altLang="en-US" sz="8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確保</a:t>
            </a:r>
            <a:endParaRPr lang="en-US" altLang="ja-JP" sz="800" dirty="0" smtClean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8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・協</a:t>
            </a:r>
            <a:r>
              <a:rPr lang="ja-JP" altLang="en-US" sz="8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議会の</a:t>
            </a:r>
            <a:r>
              <a:rPr lang="ja-JP" altLang="en-US" sz="8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設立・協働</a:t>
            </a:r>
            <a:r>
              <a:rPr lang="ja-JP" altLang="en-US" sz="8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を支える仕組みづくり　</a:t>
            </a:r>
            <a:r>
              <a:rPr lang="ja-JP" altLang="en-US" sz="8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等</a:t>
            </a:r>
            <a:endParaRPr lang="en-US" altLang="ja-JP" sz="800" dirty="0" smtClean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99" name="正方形/長方形 98"/>
          <p:cNvSpPr/>
          <p:nvPr/>
        </p:nvSpPr>
        <p:spPr>
          <a:xfrm>
            <a:off x="867470" y="5157772"/>
            <a:ext cx="409538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・公園毎のマネジメントプラン策定　　　　　・</a:t>
            </a:r>
            <a:r>
              <a:rPr lang="ja-JP" altLang="en-US" sz="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質の高いみどり空間の創出・保全・活用</a:t>
            </a:r>
            <a:r>
              <a:rPr lang="ja-JP" altLang="en-US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等</a:t>
            </a:r>
            <a:endParaRPr lang="ja-JP" altLang="en-US" sz="8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872285" y="5907469"/>
            <a:ext cx="373960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・地域課題に対応した新たな施設の導入　・ 施設のコンバージョン等</a:t>
            </a:r>
            <a:endParaRPr kumimoji="1" lang="ja-JP" altLang="en-US" sz="8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5712087" y="5464273"/>
            <a:ext cx="34120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</a:t>
            </a:r>
            <a:r>
              <a:rPr lang="ja-JP" altLang="en-US" sz="800" spc="-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ユニバーサルデザインの推進　　　・情報発信の強化　　等　</a:t>
            </a:r>
            <a:endParaRPr lang="en-US" altLang="ja-JP" sz="800" spc="-1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5712087" y="5125486"/>
            <a:ext cx="32448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・防災公園の拡張整備　　・防災施設の改修　　・防災意識啓発　等</a:t>
            </a:r>
            <a:endParaRPr lang="en-US" altLang="ja-JP" sz="8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5712087" y="5868327"/>
            <a:ext cx="384227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・みどりの保全　　・環境教育の場としての活用　　　・自然の重要性を発信　等</a:t>
            </a:r>
            <a:endParaRPr kumimoji="1" lang="ja-JP" altLang="en-US" sz="1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3" name="正方形/長方形 112"/>
          <p:cNvSpPr/>
          <p:nvPr/>
        </p:nvSpPr>
        <p:spPr>
          <a:xfrm>
            <a:off x="293678" y="4969035"/>
            <a:ext cx="468000" cy="590007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</a:t>
            </a: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魅力</a:t>
            </a:r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9" name="正方形/長方形 118"/>
          <p:cNvSpPr/>
          <p:nvPr/>
        </p:nvSpPr>
        <p:spPr>
          <a:xfrm>
            <a:off x="293678" y="5590542"/>
            <a:ext cx="468000" cy="490054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府民生活</a:t>
            </a:r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0" name="正方形/長方形 119"/>
          <p:cNvSpPr/>
          <p:nvPr/>
        </p:nvSpPr>
        <p:spPr>
          <a:xfrm>
            <a:off x="5173042" y="4962089"/>
            <a:ext cx="468000" cy="68400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安全安心</a:t>
            </a:r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1" name="正方形/長方形 120"/>
          <p:cNvSpPr/>
          <p:nvPr/>
        </p:nvSpPr>
        <p:spPr>
          <a:xfrm>
            <a:off x="5173043" y="5680282"/>
            <a:ext cx="468000" cy="39600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都市環境</a:t>
            </a:r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フリーフォーム 5"/>
          <p:cNvSpPr/>
          <p:nvPr/>
        </p:nvSpPr>
        <p:spPr>
          <a:xfrm>
            <a:off x="1055077" y="2919046"/>
            <a:ext cx="346668" cy="401934"/>
          </a:xfrm>
          <a:custGeom>
            <a:avLst/>
            <a:gdLst>
              <a:gd name="connsiteX0" fmla="*/ 0 w 346668"/>
              <a:gd name="connsiteY0" fmla="*/ 135653 h 401934"/>
              <a:gd name="connsiteX1" fmla="*/ 205991 w 346668"/>
              <a:gd name="connsiteY1" fmla="*/ 0 h 401934"/>
              <a:gd name="connsiteX2" fmla="*/ 226088 w 346668"/>
              <a:gd name="connsiteY2" fmla="*/ 65314 h 401934"/>
              <a:gd name="connsiteX3" fmla="*/ 291402 w 346668"/>
              <a:gd name="connsiteY3" fmla="*/ 90435 h 401934"/>
              <a:gd name="connsiteX4" fmla="*/ 346668 w 346668"/>
              <a:gd name="connsiteY4" fmla="*/ 165798 h 401934"/>
              <a:gd name="connsiteX5" fmla="*/ 281354 w 346668"/>
              <a:gd name="connsiteY5" fmla="*/ 195943 h 401934"/>
              <a:gd name="connsiteX6" fmla="*/ 246185 w 346668"/>
              <a:gd name="connsiteY6" fmla="*/ 241161 h 401934"/>
              <a:gd name="connsiteX7" fmla="*/ 261257 w 346668"/>
              <a:gd name="connsiteY7" fmla="*/ 351692 h 401934"/>
              <a:gd name="connsiteX8" fmla="*/ 266281 w 346668"/>
              <a:gd name="connsiteY8" fmla="*/ 366765 h 401934"/>
              <a:gd name="connsiteX9" fmla="*/ 190919 w 346668"/>
              <a:gd name="connsiteY9" fmla="*/ 391886 h 401934"/>
              <a:gd name="connsiteX10" fmla="*/ 75363 w 346668"/>
              <a:gd name="connsiteY10" fmla="*/ 401934 h 401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46668" h="401934">
                <a:moveTo>
                  <a:pt x="0" y="135653"/>
                </a:moveTo>
                <a:lnTo>
                  <a:pt x="205991" y="0"/>
                </a:lnTo>
                <a:lnTo>
                  <a:pt x="226088" y="65314"/>
                </a:lnTo>
                <a:lnTo>
                  <a:pt x="291402" y="90435"/>
                </a:lnTo>
                <a:lnTo>
                  <a:pt x="346668" y="165798"/>
                </a:lnTo>
                <a:lnTo>
                  <a:pt x="281354" y="195943"/>
                </a:lnTo>
                <a:lnTo>
                  <a:pt x="246185" y="241161"/>
                </a:lnTo>
                <a:lnTo>
                  <a:pt x="261257" y="351692"/>
                </a:lnTo>
                <a:lnTo>
                  <a:pt x="266281" y="366765"/>
                </a:lnTo>
                <a:lnTo>
                  <a:pt x="190919" y="391886"/>
                </a:lnTo>
                <a:lnTo>
                  <a:pt x="75363" y="401934"/>
                </a:lnTo>
              </a:path>
            </a:pathLst>
          </a:custGeom>
          <a:noFill/>
          <a:ln w="19050">
            <a:solidFill>
              <a:srgbClr val="385D8A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リーフォーム 7"/>
          <p:cNvSpPr/>
          <p:nvPr/>
        </p:nvSpPr>
        <p:spPr>
          <a:xfrm>
            <a:off x="1281166" y="2627644"/>
            <a:ext cx="276330" cy="318015"/>
          </a:xfrm>
          <a:custGeom>
            <a:avLst/>
            <a:gdLst>
              <a:gd name="connsiteX0" fmla="*/ 0 w 291403"/>
              <a:gd name="connsiteY0" fmla="*/ 296426 h 296426"/>
              <a:gd name="connsiteX1" fmla="*/ 231112 w 291403"/>
              <a:gd name="connsiteY1" fmla="*/ 105508 h 296426"/>
              <a:gd name="connsiteX2" fmla="*/ 291403 w 291403"/>
              <a:gd name="connsiteY2" fmla="*/ 0 h 296426"/>
              <a:gd name="connsiteX0" fmla="*/ 0 w 276330"/>
              <a:gd name="connsiteY0" fmla="*/ 331595 h 331595"/>
              <a:gd name="connsiteX1" fmla="*/ 216039 w 276330"/>
              <a:gd name="connsiteY1" fmla="*/ 105508 h 331595"/>
              <a:gd name="connsiteX2" fmla="*/ 276330 w 276330"/>
              <a:gd name="connsiteY2" fmla="*/ 0 h 331595"/>
              <a:gd name="connsiteX0" fmla="*/ 0 w 276330"/>
              <a:gd name="connsiteY0" fmla="*/ 318015 h 318015"/>
              <a:gd name="connsiteX1" fmla="*/ 216039 w 276330"/>
              <a:gd name="connsiteY1" fmla="*/ 105508 h 318015"/>
              <a:gd name="connsiteX2" fmla="*/ 276330 w 276330"/>
              <a:gd name="connsiteY2" fmla="*/ 0 h 318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6330" h="318015">
                <a:moveTo>
                  <a:pt x="0" y="318015"/>
                </a:moveTo>
                <a:lnTo>
                  <a:pt x="216039" y="105508"/>
                </a:lnTo>
                <a:lnTo>
                  <a:pt x="276330" y="0"/>
                </a:lnTo>
              </a:path>
            </a:pathLst>
          </a:custGeom>
          <a:noFill/>
          <a:ln w="19050">
            <a:solidFill>
              <a:srgbClr val="385D8A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フリーフォーム 10"/>
          <p:cNvSpPr/>
          <p:nvPr/>
        </p:nvSpPr>
        <p:spPr>
          <a:xfrm>
            <a:off x="1321806" y="3299988"/>
            <a:ext cx="185596" cy="122222"/>
          </a:xfrm>
          <a:custGeom>
            <a:avLst/>
            <a:gdLst>
              <a:gd name="connsiteX0" fmla="*/ 0 w 185596"/>
              <a:gd name="connsiteY0" fmla="*/ 0 h 122222"/>
              <a:gd name="connsiteX1" fmla="*/ 99588 w 185596"/>
              <a:gd name="connsiteY1" fmla="*/ 13580 h 122222"/>
              <a:gd name="connsiteX2" fmla="*/ 99588 w 185596"/>
              <a:gd name="connsiteY2" fmla="*/ 45267 h 122222"/>
              <a:gd name="connsiteX3" fmla="*/ 185596 w 185596"/>
              <a:gd name="connsiteY3" fmla="*/ 122222 h 122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596" h="122222">
                <a:moveTo>
                  <a:pt x="0" y="0"/>
                </a:moveTo>
                <a:lnTo>
                  <a:pt x="99588" y="13580"/>
                </a:lnTo>
                <a:lnTo>
                  <a:pt x="99588" y="45267"/>
                </a:lnTo>
                <a:lnTo>
                  <a:pt x="185596" y="122222"/>
                </a:lnTo>
              </a:path>
            </a:pathLst>
          </a:custGeom>
          <a:noFill/>
          <a:ln w="19050">
            <a:solidFill>
              <a:srgbClr val="385D8A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8" name="図 77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4" t="12447" r="-1" b="9307"/>
          <a:stretch/>
        </p:blipFill>
        <p:spPr bwMode="auto">
          <a:xfrm>
            <a:off x="8267511" y="2503084"/>
            <a:ext cx="1503658" cy="88708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3" name="テキスト ボックス 92"/>
          <p:cNvSpPr txBox="1"/>
          <p:nvPr/>
        </p:nvSpPr>
        <p:spPr>
          <a:xfrm>
            <a:off x="4729206" y="2320860"/>
            <a:ext cx="151355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700" b="1" dirty="0" smtClean="0">
                <a:latin typeface="+mn-ea"/>
                <a:cs typeface="Meiryo UI" panose="020B0604030504040204" pitchFamily="50" charset="-128"/>
              </a:rPr>
              <a:t>【</a:t>
            </a:r>
            <a:r>
              <a:rPr lang="ja-JP" altLang="en-US" sz="700" b="1" dirty="0" smtClean="0">
                <a:latin typeface="+mn-ea"/>
                <a:cs typeface="Meiryo UI" panose="020B0604030504040204" pitchFamily="50" charset="-128"/>
              </a:rPr>
              <a:t>イベント開催数・参加者数の推移</a:t>
            </a:r>
            <a:r>
              <a:rPr lang="en-US" altLang="ja-JP" sz="700" b="1" dirty="0" smtClean="0">
                <a:latin typeface="+mn-ea"/>
                <a:cs typeface="Meiryo UI" panose="020B0604030504040204" pitchFamily="50" charset="-128"/>
              </a:rPr>
              <a:t>】</a:t>
            </a:r>
            <a:endParaRPr kumimoji="1" lang="ja-JP" altLang="en-US" sz="700" b="1" dirty="0">
              <a:latin typeface="+mn-ea"/>
              <a:cs typeface="Meiryo UI" panose="020B0604030504040204" pitchFamily="50" charset="-128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3544" y="2492896"/>
            <a:ext cx="1656184" cy="88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 descr="\\10.19.37.24\kyoutsu\【31_公園管理】\065_久宝寺緑地コンビニ設置\写真\P1130032小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8231" y="3793886"/>
            <a:ext cx="1069355" cy="711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8" name="テキスト ボックス 97"/>
          <p:cNvSpPr txBox="1"/>
          <p:nvPr/>
        </p:nvSpPr>
        <p:spPr>
          <a:xfrm>
            <a:off x="4524699" y="4426097"/>
            <a:ext cx="11833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00" dirty="0" smtClean="0">
                <a:latin typeface="+mn-ea"/>
                <a:cs typeface="Meiryo UI" panose="020B0604030504040204" pitchFamily="50" charset="-128"/>
              </a:rPr>
              <a:t>久宝寺</a:t>
            </a:r>
            <a:r>
              <a:rPr lang="ja-JP" altLang="en-US" sz="500" dirty="0">
                <a:latin typeface="+mn-ea"/>
                <a:cs typeface="Meiryo UI" panose="020B0604030504040204" pitchFamily="50" charset="-128"/>
              </a:rPr>
              <a:t>緑地</a:t>
            </a:r>
            <a:r>
              <a:rPr lang="ja-JP" altLang="en-US" sz="500" dirty="0" smtClean="0">
                <a:latin typeface="+mn-ea"/>
                <a:cs typeface="Meiryo UI" panose="020B0604030504040204" pitchFamily="50" charset="-128"/>
              </a:rPr>
              <a:t> </a:t>
            </a:r>
            <a:endParaRPr lang="en-US" altLang="ja-JP" sz="500" dirty="0" smtClean="0">
              <a:latin typeface="+mn-ea"/>
              <a:cs typeface="Meiryo UI" panose="020B0604030504040204" pitchFamily="50" charset="-128"/>
            </a:endParaRPr>
          </a:p>
          <a:p>
            <a:r>
              <a:rPr lang="ja-JP" altLang="en-US" sz="500" dirty="0">
                <a:latin typeface="+mn-ea"/>
                <a:cs typeface="Meiryo UI" panose="020B0604030504040204" pitchFamily="50" charset="-128"/>
              </a:rPr>
              <a:t>便益</a:t>
            </a:r>
            <a:r>
              <a:rPr lang="ja-JP" altLang="en-US" sz="500" dirty="0" smtClean="0">
                <a:latin typeface="+mn-ea"/>
                <a:cs typeface="Meiryo UI" panose="020B0604030504040204" pitchFamily="50" charset="-128"/>
              </a:rPr>
              <a:t>施設・インフォメーションスペース</a:t>
            </a:r>
            <a:endParaRPr kumimoji="1" lang="ja-JP" altLang="en-US" sz="500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401745" y="2197932"/>
            <a:ext cx="764593" cy="1538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" dirty="0" smtClean="0">
                <a:solidFill>
                  <a:schemeClr val="bg1">
                    <a:lumMod val="65000"/>
                  </a:schemeClr>
                </a:solidFill>
              </a:rPr>
              <a:t>北部大阪都市計画区域</a:t>
            </a:r>
            <a:endParaRPr kumimoji="1" lang="ja-JP" altLang="en-US" sz="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167096" y="2856501"/>
            <a:ext cx="618965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400" dirty="0" smtClean="0">
                <a:solidFill>
                  <a:schemeClr val="bg1">
                    <a:lumMod val="65000"/>
                  </a:schemeClr>
                </a:solidFill>
              </a:rPr>
              <a:t>大阪都市計画区域</a:t>
            </a:r>
            <a:endParaRPr kumimoji="1" lang="ja-JP" altLang="en-US" sz="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1624014" y="2373258"/>
            <a:ext cx="71764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" dirty="0" smtClean="0">
                <a:solidFill>
                  <a:schemeClr val="bg1">
                    <a:lumMod val="65000"/>
                  </a:schemeClr>
                </a:solidFill>
              </a:rPr>
              <a:t>東部大阪</a:t>
            </a:r>
            <a:r>
              <a:rPr lang="ja-JP" altLang="en-US" sz="400" dirty="0" smtClean="0">
                <a:solidFill>
                  <a:schemeClr val="bg1">
                    <a:lumMod val="65000"/>
                  </a:schemeClr>
                </a:solidFill>
              </a:rPr>
              <a:t>都市</a:t>
            </a:r>
            <a:r>
              <a:rPr lang="ja-JP" altLang="en-US" sz="400" dirty="0">
                <a:solidFill>
                  <a:schemeClr val="bg1">
                    <a:lumMod val="65000"/>
                  </a:schemeClr>
                </a:solidFill>
              </a:rPr>
              <a:t>計画区域</a:t>
            </a:r>
            <a:endParaRPr kumimoji="1" lang="ja-JP" altLang="en-US" sz="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1694269" y="3834986"/>
            <a:ext cx="751072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" dirty="0" smtClean="0">
                <a:solidFill>
                  <a:schemeClr val="bg1">
                    <a:lumMod val="65000"/>
                  </a:schemeClr>
                </a:solidFill>
              </a:rPr>
              <a:t>南部大阪都市計画区域</a:t>
            </a:r>
            <a:endParaRPr kumimoji="1" lang="ja-JP" altLang="en-US" sz="4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24" name="直線コネクタ 23"/>
          <p:cNvCxnSpPr/>
          <p:nvPr/>
        </p:nvCxnSpPr>
        <p:spPr>
          <a:xfrm>
            <a:off x="1419331" y="3793142"/>
            <a:ext cx="364710" cy="76646"/>
          </a:xfrm>
          <a:prstGeom prst="line">
            <a:avLst/>
          </a:prstGeom>
          <a:ln>
            <a:solidFill>
              <a:srgbClr val="4A7EBB">
                <a:alpha val="50196"/>
              </a:srgbClr>
            </a:solidFill>
            <a:head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線コネクタ 113"/>
          <p:cNvCxnSpPr/>
          <p:nvPr/>
        </p:nvCxnSpPr>
        <p:spPr>
          <a:xfrm flipH="1" flipV="1">
            <a:off x="704528" y="2935195"/>
            <a:ext cx="451363" cy="184818"/>
          </a:xfrm>
          <a:prstGeom prst="line">
            <a:avLst/>
          </a:prstGeom>
          <a:ln>
            <a:solidFill>
              <a:srgbClr val="4A7EBB">
                <a:alpha val="50196"/>
              </a:srgbClr>
            </a:solidFill>
            <a:head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線コネクタ 114"/>
          <p:cNvCxnSpPr/>
          <p:nvPr/>
        </p:nvCxnSpPr>
        <p:spPr>
          <a:xfrm flipV="1">
            <a:off x="1603170" y="2492897"/>
            <a:ext cx="109470" cy="216023"/>
          </a:xfrm>
          <a:prstGeom prst="line">
            <a:avLst/>
          </a:prstGeom>
          <a:ln>
            <a:solidFill>
              <a:srgbClr val="4A7EBB">
                <a:alpha val="50196"/>
              </a:srgbClr>
            </a:solidFill>
            <a:head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線コネクタ 123"/>
          <p:cNvCxnSpPr/>
          <p:nvPr/>
        </p:nvCxnSpPr>
        <p:spPr>
          <a:xfrm flipV="1">
            <a:off x="1281166" y="2308230"/>
            <a:ext cx="226236" cy="400690"/>
          </a:xfrm>
          <a:prstGeom prst="line">
            <a:avLst/>
          </a:prstGeom>
          <a:ln>
            <a:solidFill>
              <a:srgbClr val="4A7EBB">
                <a:alpha val="50196"/>
              </a:srgbClr>
            </a:solidFill>
            <a:head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3" name="グラフ 1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8719164"/>
              </p:ext>
            </p:extLst>
          </p:nvPr>
        </p:nvGraphicFramePr>
        <p:xfrm>
          <a:off x="2422622" y="2492894"/>
          <a:ext cx="2016797" cy="8070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134" name="テキスト ボックス 1"/>
          <p:cNvSpPr txBox="1"/>
          <p:nvPr/>
        </p:nvSpPr>
        <p:spPr>
          <a:xfrm>
            <a:off x="2341244" y="2367639"/>
            <a:ext cx="492697" cy="17850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500" dirty="0"/>
              <a:t>（千人）</a:t>
            </a:r>
          </a:p>
        </p:txBody>
      </p:sp>
      <p:sp>
        <p:nvSpPr>
          <p:cNvPr id="12" name="下矢印 11"/>
          <p:cNvSpPr/>
          <p:nvPr/>
        </p:nvSpPr>
        <p:spPr>
          <a:xfrm>
            <a:off x="7977336" y="1448792"/>
            <a:ext cx="216000" cy="108000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95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6628</TotalTime>
  <Words>763</Words>
  <Application>Microsoft Office PowerPoint</Application>
  <PresentationFormat>A4 210 x 297 mm</PresentationFormat>
  <Paragraphs>193</Paragraphs>
  <Slides>2</Slides>
  <Notes>2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4" baseType="lpstr">
      <vt:lpstr>Office ​​テーマ</vt:lpstr>
      <vt:lpstr>ワークシート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大阪府庁;本多麻衣</dc:creator>
  <cp:lastModifiedBy>HOSTNAME</cp:lastModifiedBy>
  <cp:revision>414</cp:revision>
  <cp:lastPrinted>2018-01-28T05:10:04Z</cp:lastPrinted>
  <dcterms:created xsi:type="dcterms:W3CDTF">2017-12-11T01:30:04Z</dcterms:created>
  <dcterms:modified xsi:type="dcterms:W3CDTF">2018-01-28T11:10:32Z</dcterms:modified>
</cp:coreProperties>
</file>