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FF"/>
    <a:srgbClr val="00FF00"/>
    <a:srgbClr val="00F26D"/>
    <a:srgbClr val="00AC4E"/>
    <a:srgbClr val="FF99CC"/>
    <a:srgbClr val="FFCCFF"/>
    <a:srgbClr val="CCFFFF"/>
    <a:srgbClr val="FFFF99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1" autoAdjust="0"/>
    <p:restoredTop sz="91166" autoAdjust="0"/>
  </p:normalViewPr>
  <p:slideViewPr>
    <p:cSldViewPr>
      <p:cViewPr>
        <p:scale>
          <a:sx n="100" d="100"/>
          <a:sy n="100" d="100"/>
        </p:scale>
        <p:origin x="-390" y="-96"/>
      </p:cViewPr>
      <p:guideLst>
        <p:guide orient="horz" pos="2160"/>
        <p:guide pos="312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277346015521732E-2"/>
          <c:y val="7.6943753911837248E-2"/>
          <c:w val="0.88564096623333655"/>
          <c:h val="0.608217850338747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「公園の付加サービス」の充実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39.3%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「公園本来の管理」の充実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en-US" dirty="0" smtClean="0">
                        <a:solidFill>
                          <a:schemeClr val="bg1"/>
                        </a:solidFill>
                      </a:rPr>
                      <a:t>60.7%</a:t>
                    </a:r>
                    <a:endParaRPr lang="en-US" alt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076224"/>
        <c:axId val="103077760"/>
      </c:barChart>
      <c:catAx>
        <c:axId val="103076224"/>
        <c:scaling>
          <c:orientation val="minMax"/>
        </c:scaling>
        <c:delete val="1"/>
        <c:axPos val="l"/>
        <c:majorTickMark val="out"/>
        <c:minorTickMark val="none"/>
        <c:tickLblPos val="nextTo"/>
        <c:crossAx val="103077760"/>
        <c:crosses val="autoZero"/>
        <c:auto val="1"/>
        <c:lblAlgn val="ctr"/>
        <c:lblOffset val="100"/>
        <c:noMultiLvlLbl val="0"/>
      </c:catAx>
      <c:valAx>
        <c:axId val="10307776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500"/>
            </a:pPr>
            <a:endParaRPr lang="ja-JP"/>
          </a:p>
        </c:txPr>
        <c:crossAx val="103076224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813BA151-27D8-4D6B-87B7-8AE609C04127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7" tIns="45712" rIns="91427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9FF27316-C46A-404A-88DE-F12581D44E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7316-C46A-404A-88DE-F12581D44E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1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41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1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2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5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9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0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4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A31E-A840-47D3-BA68-7E344B64149D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62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475" y="4972783"/>
            <a:ext cx="1737217" cy="1719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176" y="1576554"/>
            <a:ext cx="1487008" cy="1219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ドーナツ 13"/>
          <p:cNvSpPr/>
          <p:nvPr/>
        </p:nvSpPr>
        <p:spPr>
          <a:xfrm>
            <a:off x="4768611" y="2953017"/>
            <a:ext cx="1232665" cy="842120"/>
          </a:xfrm>
          <a:prstGeom prst="donut">
            <a:avLst>
              <a:gd name="adj" fmla="val 6105"/>
            </a:avLst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906000" cy="332656"/>
          </a:xfrm>
          <a:prstGeom prst="rect">
            <a:avLst/>
          </a:prstGeom>
          <a:solidFill>
            <a:srgbClr val="00A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「都市計画公園の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あり方」（中間</a:t>
            </a:r>
            <a:r>
              <a:rPr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報告</a:t>
            </a:r>
            <a:r>
              <a:rPr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</a:t>
            </a:r>
            <a:r>
              <a:rPr lang="ja-JP" altLang="en-US" b="1" dirty="0" smtClean="0">
                <a:solidFill>
                  <a:srgbClr val="FFFF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≪素案≫</a:t>
            </a:r>
            <a:endParaRPr kumimoji="1" lang="ja-JP" altLang="en-US" b="1" dirty="0">
              <a:solidFill>
                <a:srgbClr val="FFFF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56456" y="332656"/>
            <a:ext cx="9792000" cy="672173"/>
            <a:chOff x="56456" y="322338"/>
            <a:chExt cx="9792000" cy="864222"/>
          </a:xfrm>
        </p:grpSpPr>
        <p:sp>
          <p:nvSpPr>
            <p:cNvPr id="5" name="正方形/長方形 4"/>
            <p:cNvSpPr/>
            <p:nvPr/>
          </p:nvSpPr>
          <p:spPr>
            <a:xfrm>
              <a:off x="56456" y="368768"/>
              <a:ext cx="9792000" cy="817792"/>
            </a:xfrm>
            <a:prstGeom prst="rect">
              <a:avLst/>
            </a:prstGeom>
            <a:noFill/>
            <a:ln w="254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6456" y="322338"/>
              <a:ext cx="954107" cy="356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u="sng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■検討経過</a:t>
              </a:r>
              <a:endParaRPr kumimoji="1" lang="ja-JP" altLang="en-US" sz="12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6332" y="632664"/>
              <a:ext cx="2133918" cy="4550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○都市計画審議会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kumimoji="1"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H29.2.20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・報告「都市計画公園のあり方について」</a:t>
              </a:r>
              <a:endParaRPr kumimoji="1"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105923" y="414920"/>
              <a:ext cx="1838965" cy="771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○第１回常務委員会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kumimoji="1"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H29.9.27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・公園緑地に関する計画と現状</a:t>
              </a:r>
              <a:endPara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・公園緑地を取り巻く環境の変化</a:t>
              </a:r>
              <a:endPara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・府営公園の</a:t>
              </a:r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現状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44888" y="414920"/>
              <a:ext cx="2133918" cy="771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○第１回部会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kumimoji="1"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H29.11.20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・府営公園の意義</a:t>
              </a:r>
              <a:endPara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・大阪府公園基本構想の目標と府の取組み</a:t>
              </a:r>
              <a:endPara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・府営公園</a:t>
              </a:r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に対するニーズ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001276" y="414920"/>
              <a:ext cx="1544012" cy="7716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○第２回部会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kumimoji="1"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H29.12.18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・府営公園の課題</a:t>
              </a:r>
              <a:endPara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・基本方針・基本理念</a:t>
              </a:r>
              <a:endPara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・中間報告（素案）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473280" y="414920"/>
              <a:ext cx="1223412" cy="613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○第２回常務委員会</a:t>
              </a:r>
              <a:endPara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kumimoji="1"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H30.1.29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・中間報告（案）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626132" y="414920"/>
              <a:ext cx="1107996" cy="613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○都市計画審議会</a:t>
              </a:r>
              <a:endPara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kumimoji="1"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H30.2.9</a:t>
              </a:r>
              <a:r>
                <a:rPr kumimoji="1"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・中間報告</a:t>
              </a:r>
              <a:endParaRPr kumimoji="1"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56456" y="108847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Ⅰ</a:t>
            </a:r>
            <a:r>
              <a:rPr lang="ja-JP" altLang="en-US" sz="12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2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公園緑地の現状と課題</a:t>
            </a:r>
            <a:endParaRPr kumimoji="1" lang="ja-JP" altLang="en-US" sz="12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163" y="1062437"/>
            <a:ext cx="9792000" cy="5760000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05923" y="1160412"/>
            <a:ext cx="20489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１．公園緑地を取り巻く環境の変化</a:t>
            </a:r>
            <a:endParaRPr kumimoji="1" lang="ja-JP" altLang="en-US" sz="1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17620" y="1124744"/>
            <a:ext cx="5775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○人口減少・少子高齢化の進展　 ○地域コミュニティの衰退 　○みどりに対する意識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の高まり　 ○都市環境の悪化   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○自然災害発生リスクの高まり　 ○投資余力の減少　　　 　　○外国人旅行者数の増加　　　等</a:t>
            </a:r>
            <a:endParaRPr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9534" y="1484784"/>
            <a:ext cx="9648000" cy="278247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2980" y="1487602"/>
            <a:ext cx="17379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２</a:t>
            </a:r>
            <a:r>
              <a:rPr kumimoji="1" lang="ja-JP" altLang="en-US" sz="1000" dirty="0" smtClean="0"/>
              <a:t>．公園緑地に関する計画等</a:t>
            </a:r>
            <a:endParaRPr kumimoji="1" lang="ja-JP" altLang="en-US" sz="1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6681191" y="1538405"/>
            <a:ext cx="3062731" cy="268268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2848568" y="1523790"/>
            <a:ext cx="3780000" cy="26972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167719" y="1691436"/>
            <a:ext cx="2638789" cy="25296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681192" y="1516676"/>
            <a:ext cx="305293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都市計画のあり方（答申）</a:t>
            </a:r>
            <a:endParaRPr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748138" y="1700808"/>
            <a:ext cx="12511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 smtClean="0"/>
              <a:t>都市づくりの基本目標</a:t>
            </a:r>
            <a:endParaRPr kumimoji="1" lang="ja-JP" altLang="en-US" sz="900" b="1" u="sng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72237" y="1930408"/>
            <a:ext cx="2416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・緑地を府域の４割以上確保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・市街化区域の緑被率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％以上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・みどりがあると感じる府民の割合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５割⇒８割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・最近みどりに触れた府民の割合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５割⇒８割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743675" y="3299986"/>
            <a:ext cx="1107996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３層の都市構造のイメージ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744797" y="3415427"/>
            <a:ext cx="1031051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①大阪都市圏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の都市構造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746485" y="3356992"/>
            <a:ext cx="1031051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③広域生活圏の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都市構造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7" b="5461"/>
          <a:stretch/>
        </p:blipFill>
        <p:spPr bwMode="auto">
          <a:xfrm>
            <a:off x="7722917" y="3555643"/>
            <a:ext cx="1165052" cy="518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430" y="3612401"/>
            <a:ext cx="1003287" cy="48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0"/>
          <a:stretch/>
        </p:blipFill>
        <p:spPr bwMode="auto">
          <a:xfrm>
            <a:off x="8688132" y="3520054"/>
            <a:ext cx="1012069" cy="534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正方形/長方形 48"/>
          <p:cNvSpPr/>
          <p:nvPr/>
        </p:nvSpPr>
        <p:spPr>
          <a:xfrm>
            <a:off x="2860330" y="1523791"/>
            <a:ext cx="3132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みどりの大阪推進計画</a:t>
            </a:r>
            <a:endParaRPr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848568" y="1714964"/>
            <a:ext cx="11384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計画期間</a:t>
            </a:r>
            <a:r>
              <a:rPr kumimoji="1" lang="ja-JP" altLang="en-US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kumimoji="1" lang="ja-JP" altLang="en-US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年まで</a:t>
            </a:r>
            <a:endParaRPr kumimoji="1" lang="ja-JP" altLang="en-US" sz="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848568" y="188441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目標</a:t>
            </a:r>
            <a:endParaRPr kumimoji="1" lang="ja-JP" altLang="en-US" sz="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67719" y="1691437"/>
            <a:ext cx="235736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大阪府公園基本構想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3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1989" y="1890995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基本理念</a:t>
            </a:r>
            <a:endParaRPr kumimoji="1" lang="ja-JP" altLang="en-US" sz="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79289" y="2393503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基本方針</a:t>
            </a:r>
            <a:endParaRPr kumimoji="1" lang="ja-JP" altLang="en-US" sz="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75687" y="2034431"/>
            <a:ext cx="2441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・都市の中の公園から、「みどり」の中の都市へ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・心と体をはぐくむ公園をめざして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・時を超えて活きる公園をめざして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62222" y="2537519"/>
            <a:ext cx="2544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・点・線・面の「みどり」のまちづくりをすすめる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・大都市地域に自然的大空間をつくる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・豊かな生活をはぐくむ公園をつくる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・それぞれ個性を持った魅力的な公園をつくる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・暮らしに息づく公園をはぐくむ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・「みどり」行政の総合化をめざす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25208" y="1875705"/>
            <a:ext cx="295232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国際競争に打ち勝つ強い大阪の形成</a:t>
            </a:r>
            <a:endParaRPr kumimoji="1"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</a:t>
            </a:r>
            <a:r>
              <a:rPr lang="ja-JP" altLang="en-US" sz="800" dirty="0"/>
              <a:t>　</a:t>
            </a:r>
            <a:r>
              <a:rPr lang="ja-JP" altLang="en-US" sz="800" u="sng" dirty="0"/>
              <a:t>国内外の人を呼び込む都市魅力の</a:t>
            </a:r>
            <a:r>
              <a:rPr lang="ja-JP" altLang="en-US" sz="800" u="sng" dirty="0" smtClean="0"/>
              <a:t>創造</a:t>
            </a:r>
            <a:endParaRPr lang="en-US" altLang="ja-JP" sz="800" u="sng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        ・</a:t>
            </a:r>
            <a:r>
              <a:rPr lang="ja-JP" altLang="en-US" sz="800" u="sng" dirty="0"/>
              <a:t>都市における実感できる豊かなみどりの</a:t>
            </a:r>
            <a:r>
              <a:rPr lang="ja-JP" altLang="en-US" sz="800" u="sng" dirty="0" smtClean="0"/>
              <a:t>形成</a:t>
            </a:r>
            <a:endParaRPr lang="en-US" altLang="ja-JP" sz="800" u="sng" dirty="0" smtClean="0"/>
          </a:p>
          <a:p>
            <a:r>
              <a:rPr lang="en-US" altLang="ja-JP" sz="400" u="sng" dirty="0"/>
              <a:t> </a:t>
            </a:r>
            <a:r>
              <a:rPr lang="en-US" altLang="ja-JP" sz="400" u="sng" dirty="0" smtClean="0"/>
              <a:t>           </a:t>
            </a:r>
            <a:endParaRPr lang="en-US" altLang="ja-JP" sz="400" u="sng" dirty="0"/>
          </a:p>
          <a:p>
            <a:r>
              <a:rPr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</a:t>
            </a:r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）安全・安心で生き生きと暮らせる大阪の実現</a:t>
            </a:r>
            <a:endParaRPr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        ・</a:t>
            </a:r>
            <a:r>
              <a:rPr lang="ja-JP" altLang="en-US" sz="800" dirty="0"/>
              <a:t>様々な自然災害に対し、減災の考え方に基づき</a:t>
            </a:r>
            <a:r>
              <a:rPr lang="ja-JP" altLang="en-US" sz="800" dirty="0" smtClean="0"/>
              <a:t>、</a:t>
            </a:r>
            <a:endParaRPr lang="en-US" altLang="ja-JP" sz="800" dirty="0" smtClean="0"/>
          </a:p>
          <a:p>
            <a:r>
              <a:rPr lang="en-US" altLang="ja-JP" sz="800" dirty="0"/>
              <a:t> </a:t>
            </a:r>
            <a:r>
              <a:rPr lang="en-US" altLang="ja-JP" sz="800" dirty="0" smtClean="0"/>
              <a:t>            </a:t>
            </a:r>
            <a:r>
              <a:rPr lang="en-US" altLang="ja-JP" sz="800" u="sng" dirty="0" smtClean="0"/>
              <a:t> </a:t>
            </a:r>
            <a:r>
              <a:rPr lang="ja-JP" altLang="en-US" sz="800" u="sng" dirty="0" smtClean="0"/>
              <a:t>ハード</a:t>
            </a:r>
            <a:r>
              <a:rPr lang="ja-JP" altLang="en-US" sz="800" u="sng" dirty="0"/>
              <a:t>とソフトを適切に組合せた都市の防災機能の</a:t>
            </a:r>
            <a:r>
              <a:rPr lang="ja-JP" altLang="en-US" sz="800" u="sng" dirty="0" smtClean="0"/>
              <a:t>強化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多様な魅力と風格のある大阪の創造</a:t>
            </a:r>
            <a:endParaRPr kumimoji="1"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/>
              <a:t>　　</a:t>
            </a:r>
            <a:r>
              <a:rPr lang="ja-JP" altLang="en-US" sz="800" dirty="0" smtClean="0"/>
              <a:t>   </a:t>
            </a:r>
            <a:r>
              <a:rPr lang="ja-JP" altLang="en-US" sz="800" u="sng" dirty="0" smtClean="0"/>
              <a:t>地域資源を生かした質の高い都市づくり</a:t>
            </a:r>
            <a:r>
              <a:rPr lang="ja-JP" altLang="en-US" sz="800" dirty="0" smtClean="0"/>
              <a:t>の推進</a:t>
            </a:r>
            <a:endParaRPr lang="en-US" altLang="ja-JP" sz="800" dirty="0" smtClean="0"/>
          </a:p>
          <a:p>
            <a:r>
              <a:rPr lang="ja-JP" altLang="en-US" sz="800" dirty="0" smtClean="0"/>
              <a:t>　　　</a:t>
            </a:r>
            <a:r>
              <a:rPr lang="ja-JP" altLang="en-US" sz="800" dirty="0"/>
              <a:t> </a:t>
            </a:r>
            <a:r>
              <a:rPr lang="ja-JP" altLang="en-US" sz="800" dirty="0" smtClean="0"/>
              <a:t>・</a:t>
            </a:r>
            <a:r>
              <a:rPr lang="ja-JP" altLang="en-US" sz="800" u="sng" dirty="0" smtClean="0"/>
              <a:t>水・みどり、歴史・文化を活かした、多様な人が訪れ、</a:t>
            </a:r>
            <a:endParaRPr lang="en-US" altLang="ja-JP" sz="800" u="sng" dirty="0" smtClean="0"/>
          </a:p>
          <a:p>
            <a:r>
              <a:rPr lang="ja-JP" altLang="en-US" sz="800" dirty="0" smtClean="0"/>
              <a:t>　　　　</a:t>
            </a:r>
            <a:r>
              <a:rPr lang="ja-JP" altLang="en-US" sz="800" u="sng" dirty="0" smtClean="0"/>
              <a:t>多様</a:t>
            </a:r>
            <a:r>
              <a:rPr lang="ja-JP" altLang="en-US" sz="800" u="sng" dirty="0"/>
              <a:t>な世帯が住まう都市の</a:t>
            </a:r>
            <a:r>
              <a:rPr lang="ja-JP" altLang="en-US" sz="800" u="sng" dirty="0" smtClean="0"/>
              <a:t>形成</a:t>
            </a:r>
            <a:endParaRPr lang="en-US" altLang="ja-JP" sz="800" u="sng" dirty="0"/>
          </a:p>
        </p:txBody>
      </p:sp>
      <p:sp>
        <p:nvSpPr>
          <p:cNvPr id="64" name="正方形/長方形 63"/>
          <p:cNvSpPr/>
          <p:nvPr/>
        </p:nvSpPr>
        <p:spPr>
          <a:xfrm>
            <a:off x="3829862" y="4321825"/>
            <a:ext cx="2812846" cy="244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24545" y="4518796"/>
            <a:ext cx="358377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(1)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公園緑地の現状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 府域全体に占める緑地面積（施設緑地＋地域制緑地）の割合　</a:t>
            </a:r>
            <a:r>
              <a:rPr lang="en-US" altLang="ja-JP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40.9</a:t>
            </a:r>
            <a:r>
              <a:rPr lang="ja-JP" altLang="en-US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％</a:t>
            </a:r>
            <a:endParaRPr lang="en-US" altLang="ja-JP" sz="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 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一人当たり都市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公園面積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5.3</a:t>
            </a:r>
            <a:r>
              <a:rPr lang="ja-JP" altLang="en-US" sz="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㎡</a:t>
            </a:r>
            <a:r>
              <a:rPr lang="en-US" altLang="ja-JP" sz="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lang="ja-JP" altLang="en-US" sz="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（国＋府＋市町村）</a:t>
            </a:r>
            <a:endParaRPr lang="en-US" altLang="ja-JP" sz="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105923" y="1121523"/>
            <a:ext cx="7671611" cy="32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29534" y="4320402"/>
            <a:ext cx="3660312" cy="244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38726" y="4307701"/>
            <a:ext cx="1255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３</a:t>
            </a:r>
            <a:r>
              <a:rPr kumimoji="1" lang="ja-JP" altLang="en-US" sz="1000" dirty="0" smtClean="0"/>
              <a:t>．</a:t>
            </a:r>
            <a:r>
              <a:rPr lang="ja-JP" altLang="en-US" sz="1000" dirty="0"/>
              <a:t>公園緑地</a:t>
            </a:r>
            <a:r>
              <a:rPr kumimoji="1" lang="ja-JP" altLang="en-US" sz="1000" dirty="0" smtClean="0"/>
              <a:t>の現状</a:t>
            </a:r>
            <a:endParaRPr kumimoji="1" lang="ja-JP" altLang="en-US" sz="1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8054" y="4942056"/>
            <a:ext cx="26780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府営公園の現状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 広域的な利用を目的に府域全体に配置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 現在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府営公園、開設面積約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995ha</a:t>
            </a:r>
          </a:p>
          <a:p>
            <a:pPr>
              <a:lnSpc>
                <a:spcPts val="11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（万博記念公園約</a:t>
            </a:r>
            <a:r>
              <a:rPr lang="en-US" altLang="ja-JP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260ha</a:t>
            </a:r>
            <a:r>
              <a:rPr lang="ja-JP" altLang="en-US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除く）</a:t>
            </a:r>
            <a:endParaRPr lang="en-US" altLang="ja-JP" sz="7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 府営公園の来園者数増加（約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百万人</a:t>
            </a:r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年）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 防災公園・戦略的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な維持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管理の推進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主な府民ニーズ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748138" y="5138142"/>
            <a:ext cx="2952063" cy="15850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公園の特性に合ったみどりの効果を最大限発揮</a:t>
            </a:r>
            <a:r>
              <a:rPr lang="ja-JP" altLang="en-US" sz="8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endParaRPr lang="en-US" altLang="ja-JP" sz="8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公園の本来機能の充実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（都市環境の保全、地域固有の景観の形成、自然生態の保全、憩い、　　</a:t>
            </a:r>
            <a:endParaRPr lang="en-US" altLang="ja-JP" sz="7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スポーツ・レクリエーションなど）</a:t>
            </a:r>
            <a:endParaRPr lang="en-US" altLang="ja-JP" sz="7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地域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まちづくりの課題改善に貢献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（子育て支援、高齢者の健康・医療・福祉、地域のにぎわいの創出、地域コミュニティの形成など）</a:t>
            </a:r>
            <a:endParaRPr lang="en-US" altLang="ja-JP" sz="7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災害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に強い都市づくりに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貢献</a:t>
            </a:r>
            <a:r>
              <a:rPr lang="en-US" altLang="ja-JP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防災機能の向上</a:t>
            </a:r>
            <a:r>
              <a:rPr lang="en-US" altLang="ja-JP" sz="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多様化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・高度化するニーズへの柔軟な対応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 公園の戦略的な維持管理運営と財源確保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864768" y="2697594"/>
            <a:ext cx="17498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b="1" dirty="0" smtClean="0"/>
              <a:t>【</a:t>
            </a:r>
            <a:r>
              <a:rPr lang="ja-JP" altLang="en-US" sz="800" b="1" dirty="0"/>
              <a:t>存在効果</a:t>
            </a:r>
            <a:r>
              <a:rPr lang="en-US" altLang="ja-JP" sz="800" b="1" dirty="0"/>
              <a:t>】</a:t>
            </a:r>
            <a:endParaRPr lang="en-US" altLang="ja-JP" sz="800" dirty="0"/>
          </a:p>
          <a:p>
            <a:pPr marL="36000" fontAlgn="ctr"/>
            <a:r>
              <a:rPr lang="ja-JP" altLang="en-US" sz="800" dirty="0" smtClean="0">
                <a:solidFill>
                  <a:srgbClr val="000000"/>
                </a:solidFill>
                <a:latin typeface="ＭＳ Ｐゴシック"/>
              </a:rPr>
              <a:t> ・</a:t>
            </a:r>
            <a:r>
              <a:rPr lang="ja-JP" altLang="en-US" sz="800" dirty="0">
                <a:solidFill>
                  <a:srgbClr val="000000"/>
                </a:solidFill>
                <a:latin typeface="ＭＳ Ｐゴシック"/>
              </a:rPr>
              <a:t>都市環境の保全、改善</a:t>
            </a:r>
            <a:endParaRPr lang="en-US" altLang="ja-JP" sz="800" dirty="0">
              <a:solidFill>
                <a:srgbClr val="000000"/>
              </a:solidFill>
              <a:latin typeface="ＭＳ Ｐゴシック"/>
            </a:endParaRPr>
          </a:p>
          <a:p>
            <a:pPr marL="36000" fontAlgn="ctr"/>
            <a:r>
              <a:rPr lang="ja-JP" altLang="en-US" sz="800" dirty="0" smtClean="0">
                <a:solidFill>
                  <a:srgbClr val="000000"/>
                </a:solidFill>
                <a:latin typeface="ＭＳ Ｐゴシック"/>
              </a:rPr>
              <a:t> ・</a:t>
            </a:r>
            <a:r>
              <a:rPr lang="ja-JP" altLang="en-US" sz="800" dirty="0">
                <a:solidFill>
                  <a:srgbClr val="000000"/>
                </a:solidFill>
                <a:latin typeface="ＭＳ Ｐゴシック"/>
              </a:rPr>
              <a:t>都市景観の形成</a:t>
            </a:r>
          </a:p>
          <a:p>
            <a:pPr marL="36000" fontAlgn="ctr"/>
            <a:r>
              <a:rPr lang="ja-JP" altLang="en-US" sz="800" dirty="0" smtClean="0">
                <a:solidFill>
                  <a:srgbClr val="000000"/>
                </a:solidFill>
                <a:latin typeface="ＭＳ Ｐゴシック"/>
              </a:rPr>
              <a:t> ・</a:t>
            </a:r>
            <a:r>
              <a:rPr lang="ja-JP" altLang="en-US" sz="800" dirty="0">
                <a:solidFill>
                  <a:srgbClr val="000000"/>
                </a:solidFill>
                <a:latin typeface="ＭＳ Ｐゴシック"/>
              </a:rPr>
              <a:t>水源かん養や生物多様性の確保</a:t>
            </a:r>
          </a:p>
          <a:p>
            <a:pPr marL="36000" fontAlgn="ctr"/>
            <a:r>
              <a:rPr lang="ja-JP" altLang="en-US" sz="800" dirty="0" smtClean="0">
                <a:solidFill>
                  <a:srgbClr val="000000"/>
                </a:solidFill>
                <a:latin typeface="ＭＳ Ｐゴシック"/>
              </a:rPr>
              <a:t> ・</a:t>
            </a:r>
            <a:r>
              <a:rPr lang="ja-JP" altLang="en-US" sz="800" dirty="0">
                <a:solidFill>
                  <a:srgbClr val="000000"/>
                </a:solidFill>
                <a:latin typeface="ＭＳ Ｐゴシック"/>
              </a:rPr>
              <a:t>防災機能の向上</a:t>
            </a:r>
            <a:endParaRPr lang="en-US" altLang="ja-JP" sz="800" dirty="0">
              <a:solidFill>
                <a:srgbClr val="000000"/>
              </a:solidFill>
              <a:latin typeface="ＭＳ Ｐゴシック"/>
            </a:endParaRPr>
          </a:p>
          <a:p>
            <a:pPr marL="36000"/>
            <a:endParaRPr lang="en-US" altLang="ja-JP" sz="300" b="1" dirty="0" smtClean="0"/>
          </a:p>
          <a:p>
            <a:pPr marL="36000"/>
            <a:r>
              <a:rPr lang="en-US" altLang="ja-JP" sz="800" b="1" dirty="0" smtClean="0"/>
              <a:t>【</a:t>
            </a:r>
            <a:r>
              <a:rPr lang="ja-JP" altLang="en-US" sz="800" b="1" dirty="0"/>
              <a:t>利用効果</a:t>
            </a:r>
            <a:r>
              <a:rPr lang="en-US" altLang="ja-JP" sz="800" b="1" dirty="0"/>
              <a:t>】</a:t>
            </a:r>
            <a:endParaRPr lang="en-US" altLang="ja-JP" sz="800" dirty="0"/>
          </a:p>
          <a:p>
            <a:pPr marL="36000" fontAlgn="ctr"/>
            <a:r>
              <a:rPr lang="ja-JP" altLang="en-US" sz="800" dirty="0" smtClean="0">
                <a:solidFill>
                  <a:srgbClr val="000000"/>
                </a:solidFill>
                <a:latin typeface="ＭＳ Ｐゴシック"/>
              </a:rPr>
              <a:t> ・スポーツ ・レクリエーション</a:t>
            </a:r>
            <a:endParaRPr lang="en-US" altLang="ja-JP" sz="800" dirty="0" smtClean="0">
              <a:solidFill>
                <a:srgbClr val="000000"/>
              </a:solidFill>
              <a:latin typeface="ＭＳ Ｐゴシック"/>
            </a:endParaRPr>
          </a:p>
          <a:p>
            <a:pPr marL="36000" fontAlgn="ctr"/>
            <a:r>
              <a:rPr lang="en-US" altLang="ja-JP" sz="800" dirty="0">
                <a:solidFill>
                  <a:srgbClr val="000000"/>
                </a:solidFill>
                <a:latin typeface="ＭＳ Ｐゴシック"/>
              </a:rPr>
              <a:t> </a:t>
            </a:r>
            <a:r>
              <a:rPr lang="ja-JP" altLang="en-US" sz="800" dirty="0" smtClean="0">
                <a:solidFill>
                  <a:srgbClr val="000000"/>
                </a:solidFill>
                <a:latin typeface="ＭＳ Ｐゴシック"/>
              </a:rPr>
              <a:t>・</a:t>
            </a:r>
            <a:r>
              <a:rPr lang="ja-JP" altLang="en-US" sz="800" dirty="0">
                <a:solidFill>
                  <a:srgbClr val="000000"/>
                </a:solidFill>
                <a:latin typeface="ＭＳ Ｐゴシック"/>
              </a:rPr>
              <a:t>やすらぎ・憩い</a:t>
            </a:r>
            <a:endParaRPr lang="en-US" altLang="ja-JP" sz="800" dirty="0">
              <a:solidFill>
                <a:srgbClr val="000000"/>
              </a:solidFill>
              <a:latin typeface="ＭＳ Ｐゴシック"/>
            </a:endParaRPr>
          </a:p>
          <a:p>
            <a:pPr marL="36000" fontAlgn="ctr"/>
            <a:endParaRPr lang="en-US" altLang="ja-JP" sz="200" b="1" dirty="0" smtClean="0"/>
          </a:p>
          <a:p>
            <a:pPr marL="36000" fontAlgn="ctr"/>
            <a:r>
              <a:rPr lang="en-US" altLang="ja-JP" sz="800" b="1" dirty="0" smtClean="0"/>
              <a:t>【</a:t>
            </a:r>
            <a:r>
              <a:rPr lang="ja-JP" altLang="en-US" sz="800" b="1" dirty="0"/>
              <a:t>媒体効果</a:t>
            </a:r>
            <a:r>
              <a:rPr lang="en-US" altLang="ja-JP" sz="800" b="1" dirty="0"/>
              <a:t>】</a:t>
            </a:r>
          </a:p>
          <a:p>
            <a:pPr marL="36000" fontAlgn="ctr"/>
            <a:r>
              <a:rPr lang="ja-JP" altLang="en-US" sz="800" dirty="0" smtClean="0"/>
              <a:t> ・</a:t>
            </a:r>
            <a:r>
              <a:rPr lang="ja-JP" altLang="en-US" sz="800" dirty="0"/>
              <a:t>商業、観光　</a:t>
            </a:r>
            <a:r>
              <a:rPr lang="ja-JP" altLang="en-US" sz="800" dirty="0" smtClean="0"/>
              <a:t>・交流</a:t>
            </a:r>
            <a:r>
              <a:rPr lang="en-US" altLang="ja-JP" sz="800" dirty="0" smtClean="0"/>
              <a:t> </a:t>
            </a:r>
            <a:r>
              <a:rPr lang="ja-JP" altLang="en-US" sz="800" dirty="0" smtClean="0"/>
              <a:t>・</a:t>
            </a:r>
            <a:r>
              <a:rPr lang="ja-JP" altLang="en-US" sz="800" dirty="0"/>
              <a:t>福祉</a:t>
            </a:r>
            <a:r>
              <a:rPr lang="ja-JP" altLang="en-US" sz="800" dirty="0" smtClean="0"/>
              <a:t>・</a:t>
            </a:r>
            <a:endParaRPr lang="en-US" altLang="ja-JP" sz="800" dirty="0" smtClean="0"/>
          </a:p>
          <a:p>
            <a:pPr marL="36000" fontAlgn="ctr"/>
            <a:r>
              <a:rPr lang="ja-JP" altLang="en-US" sz="800" dirty="0"/>
              <a:t>・</a:t>
            </a:r>
            <a:r>
              <a:rPr lang="ja-JP" altLang="en-US" sz="800" dirty="0" smtClean="0"/>
              <a:t>教育、文化</a:t>
            </a:r>
            <a:r>
              <a:rPr lang="en-US" altLang="ja-JP" sz="800" dirty="0" smtClean="0"/>
              <a:t> </a:t>
            </a:r>
            <a:r>
              <a:rPr lang="ja-JP" altLang="en-US" sz="800" dirty="0" smtClean="0"/>
              <a:t>・</a:t>
            </a:r>
            <a:r>
              <a:rPr lang="ja-JP" altLang="en-US" sz="800" dirty="0"/>
              <a:t>安心</a:t>
            </a:r>
            <a:endParaRPr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6638" y="2492896"/>
            <a:ext cx="12522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みどりの効果と役割分担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4880992" y="2870906"/>
            <a:ext cx="1034739" cy="178250"/>
          </a:xfrm>
          <a:prstGeom prst="roundRect">
            <a:avLst/>
          </a:prstGeom>
          <a:solidFill>
            <a:srgbClr val="FFFF99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80992" y="2864489"/>
            <a:ext cx="102944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府民・</a:t>
            </a:r>
            <a:r>
              <a:rPr lang="en-US" altLang="ja-JP" sz="600" dirty="0">
                <a:latin typeface="+mn-ea"/>
              </a:rPr>
              <a:t>NPO</a:t>
            </a:r>
            <a:r>
              <a:rPr lang="ja-JP" altLang="en-US" sz="600" dirty="0" smtClean="0">
                <a:latin typeface="+mn-ea"/>
              </a:rPr>
              <a:t>・企業等の役割</a:t>
            </a:r>
            <a:endParaRPr lang="ja-JP" altLang="en-US" sz="600" dirty="0">
              <a:latin typeface="+mn-ea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436646" y="4026847"/>
            <a:ext cx="208823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地域の特性などに応じたバランスのよいみどりづくり</a:t>
            </a:r>
            <a:endParaRPr lang="ja-JP" altLang="en-US" sz="7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4553785" y="3540745"/>
            <a:ext cx="568391" cy="178250"/>
          </a:xfrm>
          <a:prstGeom prst="roundRect">
            <a:avLst/>
          </a:prstGeom>
          <a:solidFill>
            <a:srgbClr val="CCFF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515118" y="3534328"/>
            <a:ext cx="64633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市町村</a:t>
            </a:r>
            <a:r>
              <a:rPr lang="ja-JP" altLang="en-US" sz="600" dirty="0" smtClean="0">
                <a:latin typeface="+mn-ea"/>
              </a:rPr>
              <a:t>の役割</a:t>
            </a:r>
            <a:endParaRPr lang="ja-JP" altLang="en-US" sz="600" dirty="0">
              <a:latin typeface="+mn-ea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748622" y="3540745"/>
            <a:ext cx="386363" cy="178250"/>
          </a:xfrm>
          <a:prstGeom prst="roundRect">
            <a:avLst/>
          </a:prstGeom>
          <a:solidFill>
            <a:srgbClr val="CCFFCC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5684692" y="3534328"/>
            <a:ext cx="49244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 smtClean="0">
                <a:latin typeface="+mn-ea"/>
              </a:rPr>
              <a:t>府の役割</a:t>
            </a:r>
            <a:endParaRPr lang="ja-JP" altLang="en-US" sz="600" dirty="0">
              <a:latin typeface="+mn-ea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187930" y="3097538"/>
            <a:ext cx="389727" cy="332241"/>
          </a:xfrm>
          <a:prstGeom prst="ellipse">
            <a:avLst/>
          </a:prstGeom>
          <a:solidFill>
            <a:srgbClr val="FF99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/楕円 83"/>
          <p:cNvSpPr/>
          <p:nvPr/>
        </p:nvSpPr>
        <p:spPr>
          <a:xfrm>
            <a:off x="5319246" y="3322657"/>
            <a:ext cx="389727" cy="325935"/>
          </a:xfrm>
          <a:prstGeom prst="ellipse">
            <a:avLst/>
          </a:prstGeom>
          <a:solidFill>
            <a:srgbClr val="00FF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/楕円 84"/>
          <p:cNvSpPr/>
          <p:nvPr/>
        </p:nvSpPr>
        <p:spPr>
          <a:xfrm>
            <a:off x="5067123" y="3323597"/>
            <a:ext cx="389727" cy="324996"/>
          </a:xfrm>
          <a:prstGeom prst="ellipse">
            <a:avLst/>
          </a:prstGeom>
          <a:solidFill>
            <a:schemeClr val="tx2">
              <a:lumMod val="40000"/>
              <a:lumOff val="60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5157939" y="3153274"/>
            <a:ext cx="46744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ソフト</a:t>
            </a:r>
            <a:endParaRPr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5366275" y="3388350"/>
            <a:ext cx="3808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</a:t>
            </a:r>
            <a:endParaRPr lang="ja-JP" altLang="en-US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5010719" y="3388350"/>
            <a:ext cx="46744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ハード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5529064" y="3743454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樹林、樹木、芝、草花などの</a:t>
            </a:r>
            <a:endParaRPr lang="en-US" altLang="ja-JP" sz="5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既存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みどり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en-US" sz="5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4232920" y="3754114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みどりづくりに必要な施設の</a:t>
            </a:r>
            <a:endParaRPr lang="en-US" altLang="ja-JP" sz="5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整備や改善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5575473" y="3055144"/>
            <a:ext cx="106632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管理・連帯活動を支える</a:t>
            </a:r>
            <a:endParaRPr lang="en-US" altLang="ja-JP" sz="5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しくみ、活動</a:t>
            </a:r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参画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endParaRPr lang="en-US" altLang="ja-JP" sz="5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</a:t>
            </a:r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誘導</a:t>
            </a:r>
            <a:r>
              <a:rPr lang="ja-JP" altLang="en-US" sz="5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するしくみ</a:t>
            </a:r>
            <a:endParaRPr lang="ja-JP" altLang="en-US" sz="5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92764" y="3298572"/>
            <a:ext cx="595035" cy="178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基本計画</a:t>
            </a:r>
            <a:endParaRPr kumimoji="1" lang="ja-JP" altLang="en-US" sz="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58162" y="3441194"/>
            <a:ext cx="1826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・大阪エコ・ネットワーク計画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・府営公園配置計画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・府営公園整備計画</a:t>
            </a:r>
            <a:endParaRPr kumimoji="1"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・府営公園新管理・運営計画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・「みどり」行政の総合化に向けて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680337" y="4323253"/>
            <a:ext cx="1255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５</a:t>
            </a:r>
            <a:r>
              <a:rPr kumimoji="1" lang="ja-JP" altLang="en-US" sz="1000" dirty="0" smtClean="0"/>
              <a:t>．府営公園の</a:t>
            </a:r>
            <a:r>
              <a:rPr lang="ja-JP" altLang="en-US" sz="1000" dirty="0"/>
              <a:t>課題</a:t>
            </a:r>
            <a:endParaRPr kumimoji="1" lang="ja-JP" altLang="en-US" sz="10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6681191" y="4321672"/>
            <a:ext cx="3096344" cy="244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835466" y="4318665"/>
            <a:ext cx="1255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４</a:t>
            </a:r>
            <a:r>
              <a:rPr kumimoji="1" lang="ja-JP" altLang="en-US" sz="1000" dirty="0" smtClean="0"/>
              <a:t>．府営公園の意義</a:t>
            </a:r>
            <a:endParaRPr kumimoji="1" lang="ja-JP" altLang="en-US" sz="1000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32338"/>
              </p:ext>
            </p:extLst>
          </p:nvPr>
        </p:nvGraphicFramePr>
        <p:xfrm>
          <a:off x="3891089" y="4580590"/>
          <a:ext cx="2679611" cy="1728884"/>
        </p:xfrm>
        <a:graphic>
          <a:graphicData uri="http://schemas.openxmlformats.org/drawingml/2006/table">
            <a:tbl>
              <a:tblPr/>
              <a:tblGrid>
                <a:gridCol w="208280"/>
                <a:gridCol w="959163"/>
                <a:gridCol w="1512168"/>
              </a:tblGrid>
              <a:tr h="13039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4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箕面・住吉・浜寺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住之江・二色の浜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枚岡・長野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服部・久宝寺・大泉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山田池・錦織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寝屋川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深北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石川河川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りんくう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蜻蛉池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せんなん里海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泉佐野丘陵　</a:t>
                      </a:r>
                      <a:r>
                        <a:rPr kumimoji="1" lang="ja-JP" altLang="en-US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6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景勝地の保全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機能代替地</a:t>
                      </a:r>
                      <a:r>
                        <a:rPr kumimoji="1" lang="ja-JP" altLang="en-US" sz="700" spc="-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・スポーツレクリエーション　</a:t>
                      </a:r>
                      <a:endParaRPr kumimoji="1" lang="en-US" altLang="ja-JP" sz="700" spc="-5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社寺・山林の保全 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都市の膨張抑制休養・厚生        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自然環境の保全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広域のレクリエーション需要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治水・多目的遊水地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親水機能に対する要請</a:t>
                      </a:r>
                      <a:endParaRPr kumimoji="1" lang="en-US" altLang="ja-JP" sz="7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埋立地の良好な環境と景観形成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spc="-5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spc="-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自然環境の保全／レクリエーション需要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里海の活用、保全、再生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事業跡地の有効活用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" name="テキスト ボックス 111"/>
          <p:cNvSpPr txBox="1"/>
          <p:nvPr/>
        </p:nvSpPr>
        <p:spPr>
          <a:xfrm>
            <a:off x="3806838" y="4749422"/>
            <a:ext cx="369332" cy="3859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大正</a:t>
            </a: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明治</a:t>
            </a: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844640" y="4961136"/>
            <a:ext cx="276999" cy="5007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～昭和　～</a:t>
            </a: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848053" y="5461846"/>
            <a:ext cx="276999" cy="3859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150650" y="4550333"/>
            <a:ext cx="157286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公園名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設置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720388" y="4031132"/>
            <a:ext cx="1184940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【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国営公園・万博記念公園</a:t>
            </a:r>
            <a:r>
              <a:rPr kumimoji="1" lang="en-US" altLang="ja-JP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】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663905" y="3982338"/>
            <a:ext cx="1434026" cy="26161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</a:t>
            </a:r>
            <a:r>
              <a:rPr kumimoji="1" lang="en-US" altLang="ja-JP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【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大規模公園</a:t>
            </a:r>
            <a:r>
              <a:rPr kumimoji="1" lang="en-US" altLang="ja-JP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】</a:t>
            </a:r>
          </a:p>
          <a:p>
            <a:pPr algn="ctr"/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服部・大泉・箕面・浜寺</a:t>
            </a:r>
            <a:r>
              <a:rPr lang="en-US" altLang="ja-JP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……</a:t>
            </a:r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住之江・住吉</a:t>
            </a:r>
            <a:r>
              <a:rPr lang="en-US" altLang="ja-JP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sz="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8841432" y="3980681"/>
            <a:ext cx="800219" cy="184666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【</a:t>
            </a:r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都市基幹公園</a:t>
            </a:r>
            <a:r>
              <a:rPr kumimoji="1" lang="en-US" altLang="ja-JP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】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cxnSp>
        <p:nvCxnSpPr>
          <p:cNvPr id="24" name="直線コネクタ 23"/>
          <p:cNvCxnSpPr>
            <a:stCxn id="84" idx="4"/>
          </p:cNvCxnSpPr>
          <p:nvPr/>
        </p:nvCxnSpPr>
        <p:spPr>
          <a:xfrm rot="16200000" flipH="1">
            <a:off x="5872630" y="3290071"/>
            <a:ext cx="325413" cy="1042453"/>
          </a:xfrm>
          <a:prstGeom prst="bentConnector2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23"/>
          <p:cNvCxnSpPr/>
          <p:nvPr/>
        </p:nvCxnSpPr>
        <p:spPr>
          <a:xfrm rot="10800000" flipV="1">
            <a:off x="4280493" y="3645024"/>
            <a:ext cx="987791" cy="328980"/>
          </a:xfrm>
          <a:prstGeom prst="bentConnector3">
            <a:avLst>
              <a:gd name="adj1" fmla="val -142"/>
            </a:avLst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下矢印 122"/>
          <p:cNvSpPr/>
          <p:nvPr/>
        </p:nvSpPr>
        <p:spPr>
          <a:xfrm>
            <a:off x="5334504" y="3908602"/>
            <a:ext cx="120984" cy="130805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5" name="直線コネクタ 23"/>
          <p:cNvCxnSpPr>
            <a:stCxn id="21" idx="6"/>
          </p:cNvCxnSpPr>
          <p:nvPr/>
        </p:nvCxnSpPr>
        <p:spPr>
          <a:xfrm>
            <a:off x="5577657" y="3263659"/>
            <a:ext cx="978906" cy="110418"/>
          </a:xfrm>
          <a:prstGeom prst="bentConnector3">
            <a:avLst>
              <a:gd name="adj1" fmla="val 16917"/>
            </a:avLst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3" name="正方形/長方形 1032"/>
          <p:cNvSpPr/>
          <p:nvPr/>
        </p:nvSpPr>
        <p:spPr>
          <a:xfrm>
            <a:off x="3873652" y="6362010"/>
            <a:ext cx="2680848" cy="338554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dist"/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各公園の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応じて、様々な社会要請に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en-US" altLang="ja-JP" sz="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dist"/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ニーズに合わせて整備・管理運営の内容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充実、発展</a:t>
            </a:r>
            <a:endParaRPr lang="en-US" altLang="ja-JP" sz="8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42" name="グラフ 1041"/>
          <p:cNvGraphicFramePr/>
          <p:nvPr>
            <p:extLst>
              <p:ext uri="{D42A27DB-BD31-4B8C-83A1-F6EECF244321}">
                <p14:modId xmlns:p14="http://schemas.microsoft.com/office/powerpoint/2010/main" val="3453100564"/>
              </p:ext>
            </p:extLst>
          </p:nvPr>
        </p:nvGraphicFramePr>
        <p:xfrm>
          <a:off x="186683" y="6185300"/>
          <a:ext cx="1846906" cy="35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9" name="正方形/長方形 148"/>
          <p:cNvSpPr/>
          <p:nvPr/>
        </p:nvSpPr>
        <p:spPr>
          <a:xfrm>
            <a:off x="168923" y="5977121"/>
            <a:ext cx="10246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500" dirty="0" smtClean="0"/>
              <a:t>『</a:t>
            </a:r>
            <a:r>
              <a:rPr lang="ja-JP" altLang="en-US" sz="500" dirty="0"/>
              <a:t>公園の付加サービス</a:t>
            </a:r>
            <a:r>
              <a:rPr lang="en-US" altLang="ja-JP" sz="500" dirty="0" smtClean="0"/>
              <a:t>』</a:t>
            </a:r>
            <a:endParaRPr lang="en-US" altLang="ja-JP" sz="500" dirty="0"/>
          </a:p>
          <a:p>
            <a:r>
              <a:rPr lang="ja-JP" altLang="en-US" sz="500" dirty="0" smtClean="0"/>
              <a:t>イベント</a:t>
            </a:r>
            <a:r>
              <a:rPr lang="ja-JP" altLang="en-US" sz="500" dirty="0"/>
              <a:t>や飲食機会の</a:t>
            </a:r>
            <a:r>
              <a:rPr lang="ja-JP" altLang="en-US" sz="500" dirty="0" smtClean="0"/>
              <a:t>提供など</a:t>
            </a:r>
            <a:endParaRPr lang="ja-JP" altLang="en-US" sz="500" dirty="0"/>
          </a:p>
        </p:txBody>
      </p:sp>
      <p:sp>
        <p:nvSpPr>
          <p:cNvPr id="1043" name="正方形/長方形 1042"/>
          <p:cNvSpPr/>
          <p:nvPr/>
        </p:nvSpPr>
        <p:spPr>
          <a:xfrm>
            <a:off x="186683" y="6007318"/>
            <a:ext cx="1812879" cy="7200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549211" y="6602432"/>
            <a:ext cx="147668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4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</a:t>
            </a:r>
            <a:r>
              <a:rPr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</a:t>
            </a:r>
            <a:r>
              <a:rPr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</a:t>
            </a:r>
            <a:r>
              <a:rPr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</a:t>
            </a:r>
            <a:r>
              <a:rPr lang="ja-JP" altLang="en-US" sz="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府営公園に</a:t>
            </a:r>
            <a:r>
              <a:rPr lang="ja-JP" altLang="en-US" sz="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関するアンケート」／</a:t>
            </a:r>
            <a:r>
              <a:rPr lang="en-US" altLang="ja-JP" sz="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H23</a:t>
            </a:r>
            <a:endParaRPr kumimoji="1" lang="ja-JP" altLang="en-US" sz="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4" name="正方形/長方形 1043"/>
          <p:cNvSpPr/>
          <p:nvPr/>
        </p:nvSpPr>
        <p:spPr>
          <a:xfrm>
            <a:off x="1083671" y="5970245"/>
            <a:ext cx="9653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500" dirty="0"/>
              <a:t>『</a:t>
            </a:r>
            <a:r>
              <a:rPr lang="ja-JP" altLang="en-US" sz="500" dirty="0"/>
              <a:t>公園本来の管理</a:t>
            </a:r>
            <a:r>
              <a:rPr lang="en-US" altLang="ja-JP" sz="500" dirty="0" smtClean="0"/>
              <a:t>』</a:t>
            </a:r>
          </a:p>
          <a:p>
            <a:r>
              <a:rPr lang="ja-JP" altLang="en-US" sz="500" dirty="0" smtClean="0"/>
              <a:t>草花</a:t>
            </a:r>
            <a:r>
              <a:rPr lang="ja-JP" altLang="en-US" sz="500" dirty="0"/>
              <a:t>や樹木、美しい景観など</a:t>
            </a:r>
            <a:endParaRPr lang="en-US" altLang="ja-JP" sz="500" dirty="0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99696" y="6467941"/>
            <a:ext cx="13628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公園の強化すべき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下矢印 155"/>
          <p:cNvSpPr/>
          <p:nvPr/>
        </p:nvSpPr>
        <p:spPr>
          <a:xfrm>
            <a:off x="8054094" y="4952210"/>
            <a:ext cx="316923" cy="161705"/>
          </a:xfrm>
          <a:prstGeom prst="downArrow">
            <a:avLst>
              <a:gd name="adj1" fmla="val 50000"/>
              <a:gd name="adj2" fmla="val 10204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6748138" y="4581128"/>
            <a:ext cx="2952063" cy="338554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○公園毎に異なる特性（立地、設置目的、利用状況など）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公園の特性に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応じて、各時代の社会的要請に対応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066957" y="12759"/>
            <a:ext cx="7825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３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67049" y="3352785"/>
            <a:ext cx="1107996" cy="276999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②高次都市機能</a:t>
            </a:r>
            <a:endParaRPr lang="en-US" altLang="ja-JP" sz="6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ネットワーク型の</a:t>
            </a:r>
            <a:r>
              <a:rPr kumimoji="1" lang="ja-JP" altLang="en-US" sz="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都市構造</a:t>
            </a:r>
            <a:endParaRPr kumimoji="1" lang="ja-JP" altLang="en-US" sz="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6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9812" y="44625"/>
            <a:ext cx="4399132" cy="2860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5954" y="132020"/>
            <a:ext cx="2492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計画期間：概ね</a:t>
            </a:r>
            <a:r>
              <a:rPr lang="en-US" altLang="ja-JP" sz="1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年後を見据えた</a:t>
            </a:r>
            <a:r>
              <a:rPr lang="en-US" altLang="ja-JP" sz="1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</a:t>
            </a:r>
            <a:endParaRPr kumimoji="1" lang="ja-JP" altLang="en-US" sz="1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693" y="11663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Ⅱ</a:t>
            </a:r>
            <a:r>
              <a:rPr lang="ja-JP" altLang="en-US" sz="12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2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基本理念</a:t>
            </a:r>
            <a:endParaRPr kumimoji="1" lang="ja-JP" altLang="en-US" sz="12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0472" y="4701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公園</a:t>
            </a:r>
            <a:r>
              <a:rPr lang="ja-JP" altLang="en-US" sz="1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マネジメントを一層強化することにより、質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向上を図り、</a:t>
            </a:r>
            <a:endParaRPr lang="en-US" altLang="ja-JP" sz="1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大阪の都市魅力の向上と府民の安全・安心を</a:t>
            </a:r>
            <a:r>
              <a:rPr kumimoji="1" lang="ja-JP" altLang="en-US" sz="1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支える。</a:t>
            </a:r>
            <a:endParaRPr kumimoji="1" lang="ja-JP" altLang="en-US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23594" y="908720"/>
            <a:ext cx="3600000" cy="41332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5" name="角丸四角形 14"/>
          <p:cNvSpPr/>
          <p:nvPr/>
        </p:nvSpPr>
        <p:spPr>
          <a:xfrm>
            <a:off x="323306" y="1412776"/>
            <a:ext cx="3600000" cy="43204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" name="角丸四角形 15"/>
          <p:cNvSpPr/>
          <p:nvPr/>
        </p:nvSpPr>
        <p:spPr>
          <a:xfrm>
            <a:off x="323306" y="1935882"/>
            <a:ext cx="3600000" cy="42155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7" name="角丸四角形 16"/>
          <p:cNvSpPr/>
          <p:nvPr/>
        </p:nvSpPr>
        <p:spPr>
          <a:xfrm>
            <a:off x="323306" y="2420927"/>
            <a:ext cx="3600000" cy="408467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398" y="90872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　≪都市魅力≫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大阪の魅力を高める公園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398" y="1412776"/>
            <a:ext cx="2108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≪府民生活≫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府民の豊かな生活を育む公園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398" y="1944439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③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≪安全安心≫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府民の安全、安心を支える公園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2398" y="2409393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④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≪都市環境≫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都市の貴重な自然環境を次世代につなぐ公園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0951" y="44625"/>
            <a:ext cx="5184575" cy="28609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88768" y="11663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Ⅲ</a:t>
            </a:r>
            <a:r>
              <a:rPr lang="ja-JP" altLang="en-US" sz="12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2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基本方針</a:t>
            </a:r>
            <a:endParaRPr kumimoji="1" lang="ja-JP" altLang="en-US" sz="12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625352" y="470693"/>
            <a:ext cx="4860000" cy="324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6456" y="2956302"/>
            <a:ext cx="9655714" cy="1984866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4625353" y="1230862"/>
            <a:ext cx="4860000" cy="46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25353" y="1272318"/>
            <a:ext cx="4929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③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公園の特性に応じて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、より多くの府民に利用され、地域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の活性化に貢献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できる</a:t>
            </a:r>
            <a:endParaRPr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よう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、にぎわいを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創出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18095" y="515295"/>
            <a:ext cx="4655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公園の特性に応じて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、都市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・まちづくりの課題改善に積極的に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活用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625353" y="840187"/>
            <a:ext cx="4860000" cy="324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25353" y="876966"/>
            <a:ext cx="42883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　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公園毎の特色を活かし育み、個性豊かで魅力的な公園づくりを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推進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625353" y="1753567"/>
            <a:ext cx="4860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25353" y="1767002"/>
            <a:ext cx="4544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④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防災公園の整備推進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18095" y="2098948"/>
            <a:ext cx="4860000" cy="324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18095" y="2113806"/>
            <a:ext cx="486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⑤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誰もが安全・安心・快適に利用できるようユニ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バーサルデザインを推進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619495" y="2464353"/>
            <a:ext cx="4860000" cy="324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19496" y="2484126"/>
            <a:ext cx="4653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⑥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公園の自然環境を実感できるよう、自然の保全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とふれあう機会を創出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9812" y="5085183"/>
            <a:ext cx="9655715" cy="1664679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0652" y="297790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Ⅳ</a:t>
            </a:r>
            <a:r>
              <a:rPr lang="ja-JP" altLang="en-US" sz="12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2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施策の方向性</a:t>
            </a:r>
            <a:endParaRPr kumimoji="1" lang="ja-JP" altLang="en-US" sz="12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32502" y="3178567"/>
            <a:ext cx="674995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　質の高い樹木管理により公園本来の魅力を向上</a:t>
            </a:r>
            <a:endParaRPr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防災公園の機能拡張に優先的に取組む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③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積極的に民間活力を導入し、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施設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の新設、更新、有効活用を促進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④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ニーズや利用状況に応じた施設の整備、柔軟な改変（仮設の施設の設置、ｺﾝﾊﾞｰｼﾞｮﾝ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等）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⑤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情報発信の強化、多言語化の対応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、バリアフリーの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推進</a:t>
            </a:r>
            <a:endParaRPr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⑥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老朽化した施設を計画的に更新・再生・再編し、府民の安全・安心を確保</a:t>
            </a:r>
            <a:endParaRPr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⑦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公園の管理運営を担う人材を育成するとともに、多様な主体の参画を促進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0651" y="5085184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Ⅴ</a:t>
            </a:r>
            <a:r>
              <a:rPr lang="ja-JP" altLang="en-US" sz="1200" b="1" u="sng" dirty="0" err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．</a:t>
            </a:r>
            <a:r>
              <a:rPr lang="ja-JP" altLang="en-US" sz="1200" b="1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実現に向けた取組</a:t>
            </a:r>
            <a:endParaRPr kumimoji="1" lang="ja-JP" altLang="en-US" sz="12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57477" y="5445660"/>
            <a:ext cx="94760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　府営公園の整備・管理・運営の基本的な指針となる「マスタープラン」を策定。</a:t>
            </a:r>
            <a:endParaRPr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　併せて、全ての府営公園において「マスタープラン」に沿った取組みが実践されるよう、公園毎の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条件や個性に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あった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整備・管理・運営のための方針「マネジメントプラン」を策定。</a:t>
            </a:r>
            <a:endParaRPr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公園の特性に応じた適切な成果指標を設定し、</a:t>
            </a:r>
            <a:r>
              <a:rPr kumimoji="1" lang="en-US" altLang="ja-JP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PDCA</a:t>
            </a:r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サイクルを着実に実施。</a:t>
            </a: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　公園審</a:t>
            </a:r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議会の設置など公共性を担保できる仕組みを構築。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049672" y="2975352"/>
            <a:ext cx="646331" cy="184666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今後の取組例</a:t>
            </a:r>
            <a:endParaRPr kumimoji="1" lang="ja-JP" altLang="en-US" sz="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049672" y="5107017"/>
            <a:ext cx="646331" cy="184666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今後の取組例</a:t>
            </a:r>
            <a:endParaRPr kumimoji="1" lang="ja-JP" altLang="en-US" sz="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698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846</Words>
  <Application>Microsoft Office PowerPoint</Application>
  <PresentationFormat>A4 210 x 297 mm</PresentationFormat>
  <Paragraphs>238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HondaMai</cp:lastModifiedBy>
  <cp:revision>114</cp:revision>
  <cp:lastPrinted>2017-12-28T03:57:23Z</cp:lastPrinted>
  <dcterms:created xsi:type="dcterms:W3CDTF">2017-12-11T01:30:04Z</dcterms:created>
  <dcterms:modified xsi:type="dcterms:W3CDTF">2018-01-05T02:38:56Z</dcterms:modified>
</cp:coreProperties>
</file>