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284" r:id="rId3"/>
    <p:sldId id="283" r:id="rId4"/>
    <p:sldId id="278" r:id="rId5"/>
    <p:sldId id="280" r:id="rId6"/>
    <p:sldId id="281" r:id="rId7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86" autoAdjust="0"/>
  </p:normalViewPr>
  <p:slideViewPr>
    <p:cSldViewPr>
      <p:cViewPr varScale="1">
        <p:scale>
          <a:sx n="74" d="100"/>
          <a:sy n="74" d="100"/>
        </p:scale>
        <p:origin x="-1092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784" y="-108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75C68039-B1E6-45BB-ACE9-5AA68693B277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23AD75DB-1E94-4D80-AFCB-3E136DF2B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338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7CBD82BD-B66C-49B7-9234-DA0579F870B6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F9B6D959-5BA2-4BA0-9E45-B91D23920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7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25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7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45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2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7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8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30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37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54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50F9-B1E8-4870-90DD-A4FD5747408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7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57644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004" y="1988840"/>
            <a:ext cx="9849544" cy="2406129"/>
          </a:xfrm>
        </p:spPr>
        <p:txBody>
          <a:bodyPr>
            <a:normAutofit/>
          </a:bodyPr>
          <a:lstStyle/>
          <a:p>
            <a:r>
              <a:rPr kumimoji="1" lang="ja-JP" altLang="en-US" sz="3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府営公園の課題と基本理念・基本方針（案）について</a:t>
            </a:r>
            <a:r>
              <a:rPr lang="ja-JP" altLang="en-US" sz="3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ja-JP" altLang="en-US" sz="3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97416" y="44625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endParaRPr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25544" y="25460"/>
            <a:ext cx="1224000" cy="5232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72009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-27384"/>
            <a:ext cx="7293258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400" dirty="0">
                <a:solidFill>
                  <a:prstClr val="black"/>
                </a:solidFill>
                <a:latin typeface="ＭＳ Ｐゴシック"/>
              </a:rPr>
              <a:t>府営公園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の課題（案）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730" y="476671"/>
            <a:ext cx="3972170" cy="22682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</a:rPr>
              <a:t>公園緑地を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取り巻く環境</a:t>
            </a:r>
            <a:r>
              <a:rPr lang="ja-JP" altLang="en-US" sz="1600" b="1" dirty="0">
                <a:solidFill>
                  <a:schemeClr val="tx1"/>
                </a:solidFill>
              </a:rPr>
              <a:t>の変化</a:t>
            </a: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人口減少・少子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高齢化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地域コミュニティの衰退</a:t>
            </a: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都市環境の悪化</a:t>
            </a: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みどりに対する意識の高まり</a:t>
            </a: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インバウンドの増加</a:t>
            </a: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自然災害発生リスクの高まり</a:t>
            </a:r>
          </a:p>
          <a:p>
            <a:pPr fontAlgn="ctr">
              <a:lnSpc>
                <a:spcPts val="15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投資余力の減少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99628" y="476671"/>
            <a:ext cx="5596557" cy="22682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>
              <a:lnSpc>
                <a:spcPts val="1700"/>
              </a:lnSpc>
            </a:pPr>
            <a:r>
              <a:rPr lang="ja-JP" altLang="en-US" sz="1600" b="1" dirty="0">
                <a:solidFill>
                  <a:schemeClr val="tx1"/>
                </a:solidFill>
              </a:rPr>
              <a:t>府営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公園の現状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>
              <a:lnSpc>
                <a:spcPts val="500"/>
              </a:lnSpc>
            </a:pPr>
            <a:endParaRPr lang="en-US" altLang="ja-JP" sz="100" dirty="0" smtClean="0">
              <a:solidFill>
                <a:schemeClr val="tx1"/>
              </a:solidFill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来園者数の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増加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・イベント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開催数の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増加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・ボランティア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団体数の増加</a:t>
            </a:r>
            <a:endParaRPr lang="en-US" altLang="ja-JP" sz="1400" dirty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・府民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アンケートより、約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</a:rPr>
              <a:t>6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割が公園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本来機能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の充実を求めている。</a:t>
            </a:r>
            <a:endParaRPr lang="en-US" altLang="ja-JP" sz="1400" dirty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・防災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公園の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指定、防災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施設の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整備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・公園毎・施設毎に大きく異なる利用率</a:t>
            </a:r>
            <a:endParaRPr lang="en-US" altLang="ja-JP" sz="1400" dirty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・施設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や樹木の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老朽化、長寿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命化計画に基づく維持管理の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推進</a:t>
            </a:r>
            <a:endParaRPr lang="en-US" altLang="ja-JP" sz="140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8084" y="4653136"/>
            <a:ext cx="9715456" cy="1872208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</a:rPr>
              <a:t>府営公園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の課題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fontAlgn="ctr">
              <a:spcBef>
                <a:spcPts val="600"/>
              </a:spcBef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①　公園の本来機能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の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充実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（都市環境の保全、地域固有の景観の形成、自然生態の保全、憩、スポーツ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・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レクリエーション　など）</a:t>
            </a:r>
            <a:endParaRPr lang="ja-JP" altLang="en-US" sz="1200" dirty="0">
              <a:solidFill>
                <a:srgbClr val="000000"/>
              </a:solidFill>
              <a:latin typeface="ＭＳ Ｐゴシック"/>
            </a:endParaRPr>
          </a:p>
          <a:p>
            <a:pPr fontAlgn="ctr">
              <a:spcBef>
                <a:spcPts val="600"/>
              </a:spcBef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②　地域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まちづくりの課題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改善に貢献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（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子育て支援、高齢者の健康・医療・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福祉、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地域のにぎわいの創出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、地域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コミュニティの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形成など）</a:t>
            </a:r>
            <a:endParaRPr lang="ja-JP" altLang="en-US" sz="1200" dirty="0">
              <a:solidFill>
                <a:srgbClr val="000000"/>
              </a:solidFill>
              <a:latin typeface="ＭＳ Ｐゴシック"/>
            </a:endParaRPr>
          </a:p>
          <a:p>
            <a:pPr fontAlgn="ctr">
              <a:spcBef>
                <a:spcPts val="600"/>
              </a:spcBef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③　災害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に強い都市づくりに貢献　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（防災機能の向上）</a:t>
            </a:r>
          </a:p>
          <a:p>
            <a:pPr fontAlgn="ctr">
              <a:spcBef>
                <a:spcPts val="600"/>
              </a:spcBef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④　多様化・高度化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する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ニーズへの柔軟な対応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spcBef>
                <a:spcPts val="600"/>
              </a:spcBef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⑤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公園の戦略的な維持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管理運営と財源確保　</a:t>
            </a:r>
            <a:endParaRPr lang="ja-JP" altLang="en-US" sz="120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14" name="右矢印 13"/>
          <p:cNvSpPr/>
          <p:nvPr/>
        </p:nvSpPr>
        <p:spPr>
          <a:xfrm rot="5400000">
            <a:off x="3270064" y="2735673"/>
            <a:ext cx="1673684" cy="2052227"/>
          </a:xfrm>
          <a:prstGeom prst="rightArrow">
            <a:avLst>
              <a:gd name="adj1" fmla="val 5874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296816" y="3212976"/>
            <a:ext cx="1620180" cy="94135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20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ＭＳ Ｐゴシック"/>
              </a:rPr>
              <a:t>公園の特性に</a:t>
            </a:r>
            <a:endParaRPr lang="en-US" altLang="ja-JP" sz="1200" dirty="0" smtClean="0">
              <a:solidFill>
                <a:schemeClr val="bg1"/>
              </a:solidFill>
              <a:latin typeface="ＭＳ Ｐゴシック"/>
            </a:endParaRPr>
          </a:p>
          <a:p>
            <a:pPr algn="ctr">
              <a:lnSpc>
                <a:spcPts val="20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ＭＳ Ｐゴシック"/>
              </a:rPr>
              <a:t>あった効果を</a:t>
            </a:r>
            <a:endParaRPr lang="en-US" altLang="ja-JP" sz="1200" dirty="0" smtClean="0">
              <a:solidFill>
                <a:schemeClr val="bg1"/>
              </a:solidFill>
              <a:latin typeface="ＭＳ Ｐゴシック"/>
            </a:endParaRPr>
          </a:p>
          <a:p>
            <a:pPr algn="ctr">
              <a:lnSpc>
                <a:spcPts val="20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ＭＳ Ｐゴシック"/>
              </a:rPr>
              <a:t>最大限発揮</a:t>
            </a:r>
            <a:endParaRPr lang="en-US" altLang="ja-JP" sz="1200" dirty="0" smtClean="0">
              <a:solidFill>
                <a:schemeClr val="bg1"/>
              </a:solidFill>
              <a:latin typeface="ＭＳ Ｐゴシック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0730" y="2925008"/>
            <a:ext cx="2964058" cy="15481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fontAlgn="ctr">
              <a:lnSpc>
                <a:spcPts val="1300"/>
              </a:lnSpc>
              <a:spcBef>
                <a:spcPts val="600"/>
              </a:spcBef>
            </a:pPr>
            <a:r>
              <a:rPr lang="ja-JP" altLang="en-US" sz="1600" b="1" dirty="0" smtClean="0">
                <a:solidFill>
                  <a:srgbClr val="000000"/>
                </a:solidFill>
                <a:latin typeface="+mn-ea"/>
              </a:rPr>
              <a:t>府営公園の特徴</a:t>
            </a:r>
            <a:endParaRPr lang="en-US" altLang="ja-JP" sz="1600" b="1" dirty="0" smtClean="0">
              <a:solidFill>
                <a:srgbClr val="000000"/>
              </a:solidFill>
              <a:latin typeface="+mn-ea"/>
            </a:endParaRPr>
          </a:p>
          <a:p>
            <a:pPr fontAlgn="ctr">
              <a:lnSpc>
                <a:spcPts val="18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・公園毎に異なる特性（立地、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8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設置目的、利用状況等）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8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・公園の特性に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応じて、各時代の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8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　社会的要請を受け入れてきた。</a:t>
            </a:r>
            <a:endParaRPr lang="ja-JP" altLang="en-US" sz="140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176498" y="2924944"/>
            <a:ext cx="4637042" cy="154817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fontAlgn="ctr">
              <a:lnSpc>
                <a:spcPts val="1500"/>
              </a:lnSpc>
              <a:spcAft>
                <a:spcPts val="600"/>
              </a:spcAft>
            </a:pPr>
            <a:r>
              <a:rPr lang="ja-JP" altLang="en-US" sz="1600" b="1" dirty="0" smtClean="0">
                <a:solidFill>
                  <a:schemeClr val="tx1"/>
                </a:solidFill>
              </a:rPr>
              <a:t>みどりの効果</a:t>
            </a:r>
            <a:r>
              <a:rPr lang="ja-JP" altLang="en-US" sz="800" dirty="0">
                <a:solidFill>
                  <a:schemeClr val="tx1"/>
                </a:solidFill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</a:rPr>
              <a:t>　　　　　　　　　　　　　　　　　　　　　　　出典</a:t>
            </a:r>
            <a:r>
              <a:rPr lang="ja-JP" altLang="en-US" sz="800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800" dirty="0">
                <a:solidFill>
                  <a:schemeClr val="tx1"/>
                </a:solidFill>
                <a:latin typeface="+mn-ea"/>
              </a:rPr>
              <a:t>H21.12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みどりの大阪推進計画</a:t>
            </a:r>
            <a:r>
              <a:rPr lang="ja-JP" altLang="en-US" sz="800" dirty="0" smtClean="0">
                <a:solidFill>
                  <a:schemeClr val="tx1"/>
                </a:solidFill>
                <a:latin typeface="+mn-ea"/>
              </a:rPr>
              <a:t>他</a:t>
            </a:r>
            <a:endParaRPr lang="en-US" altLang="ja-JP" sz="800" dirty="0" smtClean="0">
              <a:solidFill>
                <a:schemeClr val="tx1"/>
              </a:solidFill>
              <a:latin typeface="+mn-ea"/>
            </a:endParaRPr>
          </a:p>
          <a:p>
            <a:pPr marL="985838" indent="-985838" fontAlgn="ctr">
              <a:lnSpc>
                <a:spcPts val="1700"/>
              </a:lnSpc>
              <a:spcAft>
                <a:spcPts val="600"/>
              </a:spcAft>
            </a:pPr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存在効果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都市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環境の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保全、改善、都市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景観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の形成、水源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かん養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や生物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多様性の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</a:rPr>
              <a:t>確保、防災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</a:rPr>
              <a:t>機能の向上</a:t>
            </a:r>
            <a:endParaRPr lang="en-US" altLang="ja-JP" sz="1200" dirty="0" smtClean="0">
              <a:solidFill>
                <a:srgbClr val="000000"/>
              </a:solidFill>
              <a:latin typeface="ＭＳ Ｐゴシック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利用効果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スポーツ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、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レクリエーション、やすらぎ・憩い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</a:endParaRPr>
          </a:p>
          <a:p>
            <a:pPr fontAlgn="ctr">
              <a:lnSpc>
                <a:spcPts val="1700"/>
              </a:lnSpc>
              <a:spcAft>
                <a:spcPts val="600"/>
              </a:spcAft>
            </a:pPr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媒体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効果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商業</a:t>
            </a:r>
            <a:r>
              <a:rPr lang="ja-JP" altLang="en-US" sz="1400" dirty="0">
                <a:solidFill>
                  <a:schemeClr val="tx1"/>
                </a:solidFill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</a:rPr>
              <a:t>観光</a:t>
            </a:r>
            <a:r>
              <a:rPr lang="ja-JP" altLang="en-US" sz="1400" dirty="0">
                <a:solidFill>
                  <a:schemeClr val="tx1"/>
                </a:solidFill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</a:rPr>
              <a:t>交流、福祉、教育</a:t>
            </a:r>
            <a:r>
              <a:rPr lang="ja-JP" altLang="en-US" sz="1400" dirty="0">
                <a:solidFill>
                  <a:schemeClr val="tx1"/>
                </a:solidFill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</a:rPr>
              <a:t>文化、安心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79020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下矢印 16"/>
          <p:cNvSpPr/>
          <p:nvPr/>
        </p:nvSpPr>
        <p:spPr>
          <a:xfrm>
            <a:off x="3502615" y="3392996"/>
            <a:ext cx="278253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7293258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400" dirty="0">
                <a:solidFill>
                  <a:prstClr val="black"/>
                </a:solidFill>
                <a:latin typeface="ＭＳ Ｐゴシック"/>
              </a:rPr>
              <a:t>基本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理念（案）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6476" y="1592796"/>
            <a:ext cx="9325036" cy="1692188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 smtClean="0">
                <a:solidFill>
                  <a:schemeClr val="tx1"/>
                </a:solidFill>
              </a:rPr>
              <a:t>基本理念（案）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公園マネジメントを一層強化することにより、質の向上を図り、大阪の都市魅力の向上と府民の安全・安心を支える。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5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　　①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都市魅力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  <a:r>
              <a:rPr lang="ja-JP" altLang="en-US" sz="1400" dirty="0" smtClean="0">
                <a:solidFill>
                  <a:schemeClr val="tx1"/>
                </a:solidFill>
              </a:rPr>
              <a:t>　大阪の魅力を高める公園　（課題①、課題②、課題④に対応）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　　②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府民生活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  <a:r>
              <a:rPr lang="ja-JP" altLang="en-US" sz="1400" dirty="0" smtClean="0">
                <a:solidFill>
                  <a:schemeClr val="tx1"/>
                </a:solidFill>
              </a:rPr>
              <a:t>　府民の豊かな生活を育む公園　（課題①、課題②、課題④に対応）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　　③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安全安心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  <a:r>
              <a:rPr lang="ja-JP" altLang="en-US" sz="1400" dirty="0" smtClean="0">
                <a:solidFill>
                  <a:schemeClr val="tx1"/>
                </a:solidFill>
              </a:rPr>
              <a:t>　府民の安全、安心を支える公園　（課題③、課題⑤に対応）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　　④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都市環境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  <a:r>
              <a:rPr lang="ja-JP" altLang="en-US" sz="1400" dirty="0" smtClean="0">
                <a:solidFill>
                  <a:schemeClr val="tx1"/>
                </a:solidFill>
              </a:rPr>
              <a:t>　都市の貴重な自然環境を次世代につなぐ公園　（課題①、③に対応）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24608" y="4005064"/>
            <a:ext cx="6948772" cy="2592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 smtClean="0">
                <a:solidFill>
                  <a:schemeClr val="tx1"/>
                </a:solidFill>
              </a:rPr>
              <a:t>大阪の都市づくりの基本目標（大阪府における都市計画のあり方答申）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>
              <a:lnSpc>
                <a:spcPts val="4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（１）国際競争に打ち勝つ強い大阪の形成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1400" dirty="0" smtClean="0">
                <a:solidFill>
                  <a:schemeClr val="tx1"/>
                </a:solidFill>
              </a:rPr>
              <a:t>①　国際的なビジネス環境を整えた都市の形成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②　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国内外の人を呼び込む都市魅力の創</a:t>
            </a:r>
            <a:r>
              <a:rPr lang="ja-JP" altLang="en-US" sz="1200" u="sng" dirty="0" smtClean="0">
                <a:solidFill>
                  <a:schemeClr val="tx1"/>
                </a:solidFill>
              </a:rPr>
              <a:t>造</a:t>
            </a:r>
            <a:endParaRPr lang="en-US" altLang="ja-JP" sz="1200" u="sng" dirty="0" smtClean="0">
              <a:solidFill>
                <a:schemeClr val="tx1"/>
              </a:solidFill>
            </a:endParaRPr>
          </a:p>
          <a:p>
            <a:pPr>
              <a:lnSpc>
                <a:spcPts val="800"/>
              </a:lnSpc>
            </a:pP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（２）安全安心で生き生きと暮らせる大阪の実現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①　産業・暮らしを支える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都市環境の整備</a:t>
            </a:r>
            <a:endParaRPr lang="en-US" altLang="ja-JP" sz="1400" u="sng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②　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安全・安心を確保する都市づくり</a:t>
            </a:r>
            <a:r>
              <a:rPr lang="ja-JP" altLang="en-US" sz="1400" dirty="0" smtClean="0">
                <a:solidFill>
                  <a:schemeClr val="tx1"/>
                </a:solidFill>
              </a:rPr>
              <a:t>の推進　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8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2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　（３）多様な魅力と風格のある大阪の創造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①　既成市街地の再生と活性化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②　地域資源を生かした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質の高い都市づくり</a:t>
            </a:r>
            <a:r>
              <a:rPr lang="ja-JP" altLang="en-US" sz="1400" dirty="0" smtClean="0">
                <a:solidFill>
                  <a:schemeClr val="tx1"/>
                </a:solidFill>
              </a:rPr>
              <a:t>の推進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114683" y="3387742"/>
            <a:ext cx="1620180" cy="47067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7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ＭＳ Ｐゴシック"/>
              </a:rPr>
              <a:t>大阪の都市づくりに</a:t>
            </a:r>
            <a:endParaRPr lang="en-US" altLang="ja-JP" sz="1200" dirty="0" smtClean="0">
              <a:solidFill>
                <a:schemeClr val="bg1"/>
              </a:solidFill>
              <a:latin typeface="ＭＳ Ｐゴシック"/>
            </a:endParaRPr>
          </a:p>
          <a:p>
            <a:pPr algn="ctr">
              <a:lnSpc>
                <a:spcPts val="17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ＭＳ Ｐゴシック"/>
              </a:rPr>
              <a:t>貢献</a:t>
            </a:r>
            <a:endParaRPr lang="en-US" altLang="ja-JP" sz="1200" dirty="0" smtClean="0">
              <a:solidFill>
                <a:schemeClr val="bg1"/>
              </a:solidFill>
              <a:latin typeface="ＭＳ Ｐゴシック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31196" y="679290"/>
            <a:ext cx="9325036" cy="553466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</a:rPr>
              <a:t>計画期間　　</a:t>
            </a:r>
            <a:r>
              <a:rPr lang="ja-JP" altLang="en-US" sz="1600" dirty="0" smtClean="0">
                <a:solidFill>
                  <a:schemeClr val="tx1"/>
                </a:solidFill>
              </a:rPr>
              <a:t>　概ね３０年後を見据えた１０年間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9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79020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7293258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基本方針（案）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2171" y="1160828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基本理念①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都市魅力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大阪の魅力を高める公園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58193" y="2669947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基本理念②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府民生活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府民の豊かな生活を育む公園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8193" y="4005064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基本理念③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安全安心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府民の安全、安心を支える公園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58193" y="5373216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基本理念④　</a:t>
            </a:r>
            <a:r>
              <a:rPr lang="en-US" altLang="ja-JP" sz="1400" dirty="0" smtClean="0">
                <a:solidFill>
                  <a:schemeClr val="tx1"/>
                </a:solidFill>
              </a:rPr>
              <a:t>《</a:t>
            </a:r>
            <a:r>
              <a:rPr lang="ja-JP" altLang="en-US" sz="1400" dirty="0" smtClean="0">
                <a:solidFill>
                  <a:schemeClr val="tx1"/>
                </a:solidFill>
              </a:rPr>
              <a:t>都市環境</a:t>
            </a:r>
            <a:r>
              <a:rPr lang="en-US" altLang="ja-JP" sz="1400" dirty="0" smtClean="0">
                <a:solidFill>
                  <a:schemeClr val="tx1"/>
                </a:solidFill>
              </a:rPr>
              <a:t>》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都市の貴重な自然環境を次世代に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つなぐ公園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498131" y="1160828"/>
            <a:ext cx="4154223" cy="72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基本方針①</a:t>
            </a:r>
            <a:r>
              <a:rPr lang="ja-JP" altLang="en-US" sz="1400" dirty="0">
                <a:solidFill>
                  <a:schemeClr val="tx1"/>
                </a:solidFill>
              </a:rPr>
              <a:t>　公園の特性に応じて、都市・</a:t>
            </a:r>
            <a:r>
              <a:rPr lang="ja-JP" altLang="en-US" sz="1400" dirty="0" smtClean="0">
                <a:solidFill>
                  <a:schemeClr val="tx1"/>
                </a:solidFill>
              </a:rPr>
              <a:t>まちづくり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の</a:t>
            </a:r>
            <a:r>
              <a:rPr lang="ja-JP" altLang="en-US" sz="1400" dirty="0">
                <a:solidFill>
                  <a:schemeClr val="tx1"/>
                </a:solidFill>
              </a:rPr>
              <a:t>課題改善に積極的に活用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495030" y="2852936"/>
            <a:ext cx="4143101" cy="72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基本方針③　公園の特性に応じて、より</a:t>
            </a:r>
            <a:r>
              <a:rPr lang="ja-JP" altLang="en-US" sz="1400" dirty="0">
                <a:solidFill>
                  <a:schemeClr val="tx1"/>
                </a:solidFill>
              </a:rPr>
              <a:t>多くの</a:t>
            </a:r>
            <a:r>
              <a:rPr lang="ja-JP" altLang="en-US" sz="1400" dirty="0" smtClean="0">
                <a:solidFill>
                  <a:schemeClr val="tx1"/>
                </a:solidFill>
              </a:rPr>
              <a:t>府民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に</a:t>
            </a:r>
            <a:r>
              <a:rPr lang="ja-JP" altLang="en-US" sz="1400" dirty="0">
                <a:solidFill>
                  <a:schemeClr val="tx1"/>
                </a:solidFill>
              </a:rPr>
              <a:t>利用され、地域</a:t>
            </a:r>
            <a:r>
              <a:rPr lang="ja-JP" altLang="en-US" sz="1400" dirty="0" smtClean="0">
                <a:solidFill>
                  <a:schemeClr val="tx1"/>
                </a:solidFill>
              </a:rPr>
              <a:t>の活性化</a:t>
            </a:r>
            <a:r>
              <a:rPr lang="ja-JP" altLang="en-US" sz="1400" dirty="0">
                <a:solidFill>
                  <a:schemeClr val="tx1"/>
                </a:solidFill>
              </a:rPr>
              <a:t>に貢献</a:t>
            </a:r>
            <a:r>
              <a:rPr lang="ja-JP" altLang="en-US" sz="1400" dirty="0" smtClean="0">
                <a:solidFill>
                  <a:schemeClr val="tx1"/>
                </a:solidFill>
              </a:rPr>
              <a:t>できる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よう</a:t>
            </a:r>
            <a:r>
              <a:rPr lang="ja-JP" altLang="en-US" sz="1400" dirty="0">
                <a:solidFill>
                  <a:schemeClr val="tx1"/>
                </a:solidFill>
              </a:rPr>
              <a:t>、にぎわい</a:t>
            </a:r>
            <a:r>
              <a:rPr lang="ja-JP" altLang="en-US" sz="1400" dirty="0" smtClean="0">
                <a:solidFill>
                  <a:schemeClr val="tx1"/>
                </a:solidFill>
              </a:rPr>
              <a:t>を創出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498131" y="1985692"/>
            <a:ext cx="4168822" cy="72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基本方針②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公園</a:t>
            </a:r>
            <a:r>
              <a:rPr lang="ja-JP" altLang="en-US" sz="1400" dirty="0">
                <a:solidFill>
                  <a:schemeClr val="tx1"/>
                </a:solidFill>
              </a:rPr>
              <a:t>毎の特色を活かし育み、</a:t>
            </a:r>
            <a:r>
              <a:rPr lang="ja-JP" altLang="en-US" sz="1400" dirty="0" smtClean="0">
                <a:solidFill>
                  <a:schemeClr val="tx1"/>
                </a:solidFill>
              </a:rPr>
              <a:t>個性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豊か</a:t>
            </a:r>
            <a:r>
              <a:rPr lang="ja-JP" altLang="en-US" sz="1400" dirty="0">
                <a:solidFill>
                  <a:schemeClr val="tx1"/>
                </a:solidFill>
              </a:rPr>
              <a:t>で魅力的な公園づくりを</a:t>
            </a:r>
            <a:r>
              <a:rPr lang="ja-JP" altLang="en-US" sz="1400" dirty="0" smtClean="0">
                <a:solidFill>
                  <a:schemeClr val="tx1"/>
                </a:solidFill>
              </a:rPr>
              <a:t>推進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95030" y="4509120"/>
            <a:ext cx="4140000" cy="72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基本方針⑤　誰</a:t>
            </a:r>
            <a:r>
              <a:rPr lang="ja-JP" altLang="en-US" sz="1400" dirty="0">
                <a:solidFill>
                  <a:schemeClr val="tx1"/>
                </a:solidFill>
              </a:rPr>
              <a:t>もが安全・安心・快適に利用</a:t>
            </a:r>
            <a:r>
              <a:rPr lang="ja-JP" altLang="en-US" sz="1400" dirty="0" smtClean="0">
                <a:solidFill>
                  <a:schemeClr val="tx1"/>
                </a:solidFill>
              </a:rPr>
              <a:t>できる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よう</a:t>
            </a:r>
            <a:r>
              <a:rPr lang="ja-JP" altLang="en-US" sz="1400" dirty="0">
                <a:solidFill>
                  <a:schemeClr val="tx1"/>
                </a:solidFill>
              </a:rPr>
              <a:t>ユニバーサルデザインを</a:t>
            </a:r>
            <a:r>
              <a:rPr lang="ja-JP" altLang="en-US" sz="1400" dirty="0" smtClean="0">
                <a:solidFill>
                  <a:schemeClr val="tx1"/>
                </a:solidFill>
              </a:rPr>
              <a:t>推進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495030" y="3665800"/>
            <a:ext cx="4140000" cy="72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基本方針④　防災公園の整備推進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>
            <a:stCxn id="7" idx="3"/>
            <a:endCxn id="18" idx="1"/>
          </p:cNvCxnSpPr>
          <p:nvPr/>
        </p:nvCxnSpPr>
        <p:spPr>
          <a:xfrm>
            <a:off x="4282171" y="1520828"/>
            <a:ext cx="1212859" cy="1692108"/>
          </a:xfrm>
          <a:prstGeom prst="straightConnector1">
            <a:avLst/>
          </a:prstGeom>
          <a:ln w="95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1" idx="3"/>
            <a:endCxn id="22" idx="1"/>
          </p:cNvCxnSpPr>
          <p:nvPr/>
        </p:nvCxnSpPr>
        <p:spPr>
          <a:xfrm flipV="1">
            <a:off x="4298193" y="4025800"/>
            <a:ext cx="1196837" cy="339264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1" idx="3"/>
            <a:endCxn id="21" idx="1"/>
          </p:cNvCxnSpPr>
          <p:nvPr/>
        </p:nvCxnSpPr>
        <p:spPr>
          <a:xfrm>
            <a:off x="4298193" y="4365064"/>
            <a:ext cx="1196837" cy="504056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5498131" y="5373216"/>
            <a:ext cx="4140000" cy="72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基本方針⑥　公園の自然環境を実感できるよう、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自然の保全とふれあう機会を創出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/>
          <p:cNvCxnSpPr>
            <a:stCxn id="12" idx="3"/>
            <a:endCxn id="36" idx="1"/>
          </p:cNvCxnSpPr>
          <p:nvPr/>
        </p:nvCxnSpPr>
        <p:spPr>
          <a:xfrm>
            <a:off x="4298193" y="5733216"/>
            <a:ext cx="1199938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10" idx="3"/>
            <a:endCxn id="21" idx="1"/>
          </p:cNvCxnSpPr>
          <p:nvPr/>
        </p:nvCxnSpPr>
        <p:spPr>
          <a:xfrm>
            <a:off x="4298193" y="3029947"/>
            <a:ext cx="1196837" cy="1839173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7" idx="3"/>
            <a:endCxn id="16" idx="1"/>
          </p:cNvCxnSpPr>
          <p:nvPr/>
        </p:nvCxnSpPr>
        <p:spPr>
          <a:xfrm>
            <a:off x="4282171" y="1520828"/>
            <a:ext cx="1215960" cy="0"/>
          </a:xfrm>
          <a:prstGeom prst="straightConnector1">
            <a:avLst/>
          </a:prstGeom>
          <a:ln w="95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7" idx="3"/>
            <a:endCxn id="19" idx="1"/>
          </p:cNvCxnSpPr>
          <p:nvPr/>
        </p:nvCxnSpPr>
        <p:spPr>
          <a:xfrm>
            <a:off x="4282171" y="1520828"/>
            <a:ext cx="1215960" cy="824864"/>
          </a:xfrm>
          <a:prstGeom prst="straightConnector1">
            <a:avLst/>
          </a:prstGeom>
          <a:ln w="95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0" idx="3"/>
            <a:endCxn id="16" idx="1"/>
          </p:cNvCxnSpPr>
          <p:nvPr/>
        </p:nvCxnSpPr>
        <p:spPr>
          <a:xfrm flipV="1">
            <a:off x="4298193" y="1520828"/>
            <a:ext cx="1199938" cy="1509119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0" idx="3"/>
            <a:endCxn id="18" idx="1"/>
          </p:cNvCxnSpPr>
          <p:nvPr/>
        </p:nvCxnSpPr>
        <p:spPr>
          <a:xfrm>
            <a:off x="4298193" y="3029947"/>
            <a:ext cx="1196837" cy="182989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12" idx="3"/>
            <a:endCxn id="19" idx="1"/>
          </p:cNvCxnSpPr>
          <p:nvPr/>
        </p:nvCxnSpPr>
        <p:spPr>
          <a:xfrm flipV="1">
            <a:off x="4298193" y="2345692"/>
            <a:ext cx="1199938" cy="338752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79020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79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7293258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施策の方向性（案）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410053" y="1505160"/>
            <a:ext cx="4412108" cy="46329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防災公園の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機能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拡張に優先的に取組む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課題③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ja-JP" altLang="en-US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410886" y="2214355"/>
            <a:ext cx="4412940" cy="710589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③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積極的に民間活力を導入し、施設の新設、更新、有効活用を促進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課題②、④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en-US" altLang="ja-JP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400290" y="4923470"/>
            <a:ext cx="4423536" cy="62976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⑥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老朽化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した施設を計画的に更新・再生・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再編し、府民の安全・安心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を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確保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課題⑤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ja-JP" altLang="en-US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cxnSp>
        <p:nvCxnSpPr>
          <p:cNvPr id="21" name="直線矢印コネクタ 20"/>
          <p:cNvCxnSpPr>
            <a:stCxn id="46" idx="3"/>
            <a:endCxn id="29" idx="1"/>
          </p:cNvCxnSpPr>
          <p:nvPr/>
        </p:nvCxnSpPr>
        <p:spPr>
          <a:xfrm flipV="1">
            <a:off x="4231466" y="1736808"/>
            <a:ext cx="1178587" cy="20788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stCxn id="45" idx="3"/>
            <a:endCxn id="32" idx="1"/>
          </p:cNvCxnSpPr>
          <p:nvPr/>
        </p:nvCxnSpPr>
        <p:spPr>
          <a:xfrm>
            <a:off x="4208252" y="4715668"/>
            <a:ext cx="1192038" cy="52268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79670" y="765152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</a:t>
            </a:r>
            <a:r>
              <a:rPr lang="ja-JP" altLang="en-US" sz="1400" dirty="0">
                <a:solidFill>
                  <a:schemeClr val="tx1"/>
                </a:solidFill>
              </a:rPr>
              <a:t>①　公園の特性に応じて、都市・まちづくり　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　　　　　　　　の課題改善に積極的に活用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98509" y="2555548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基本方針③　より</a:t>
            </a:r>
            <a:r>
              <a:rPr lang="ja-JP" altLang="en-US" sz="1400" dirty="0">
                <a:solidFill>
                  <a:schemeClr val="tx1"/>
                </a:solidFill>
              </a:rPr>
              <a:t>多くの</a:t>
            </a:r>
            <a:r>
              <a:rPr lang="ja-JP" altLang="en-US" sz="1400" dirty="0" smtClean="0">
                <a:solidFill>
                  <a:schemeClr val="tx1"/>
                </a:solidFill>
              </a:rPr>
              <a:t>府民に</a:t>
            </a:r>
            <a:r>
              <a:rPr lang="ja-JP" altLang="en-US" sz="1400" dirty="0">
                <a:solidFill>
                  <a:schemeClr val="tx1"/>
                </a:solidFill>
              </a:rPr>
              <a:t>利用され、地域</a:t>
            </a:r>
            <a:r>
              <a:rPr lang="ja-JP" altLang="en-US" sz="1400" dirty="0" smtClean="0">
                <a:solidFill>
                  <a:schemeClr val="tx1"/>
                </a:solidFill>
              </a:rPr>
              <a:t>の活性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化</a:t>
            </a:r>
            <a:r>
              <a:rPr lang="ja-JP" altLang="en-US" sz="1400" dirty="0">
                <a:solidFill>
                  <a:schemeClr val="tx1"/>
                </a:solidFill>
              </a:rPr>
              <a:t>に貢献</a:t>
            </a:r>
            <a:r>
              <a:rPr lang="ja-JP" altLang="en-US" sz="1400" dirty="0" smtClean="0">
                <a:solidFill>
                  <a:schemeClr val="tx1"/>
                </a:solidFill>
              </a:rPr>
              <a:t>できるよう</a:t>
            </a:r>
            <a:r>
              <a:rPr lang="ja-JP" altLang="en-US" sz="1400" dirty="0">
                <a:solidFill>
                  <a:schemeClr val="tx1"/>
                </a:solidFill>
              </a:rPr>
              <a:t>、にぎわい</a:t>
            </a:r>
            <a:r>
              <a:rPr lang="ja-JP" altLang="en-US" sz="1400" dirty="0" smtClean="0">
                <a:solidFill>
                  <a:schemeClr val="tx1"/>
                </a:solidFill>
              </a:rPr>
              <a:t>を創出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8252" y="1696354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基本方針②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公園</a:t>
            </a:r>
            <a:r>
              <a:rPr lang="ja-JP" altLang="en-US" sz="1400" dirty="0">
                <a:solidFill>
                  <a:schemeClr val="tx1"/>
                </a:solidFill>
              </a:rPr>
              <a:t>毎の特色を活かし育み、</a:t>
            </a:r>
            <a:r>
              <a:rPr lang="ja-JP" altLang="en-US" sz="1400" dirty="0" smtClean="0">
                <a:solidFill>
                  <a:schemeClr val="tx1"/>
                </a:solidFill>
              </a:rPr>
              <a:t>個性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豊か</a:t>
            </a:r>
            <a:r>
              <a:rPr lang="ja-JP" altLang="en-US" sz="1400" dirty="0">
                <a:solidFill>
                  <a:schemeClr val="tx1"/>
                </a:solidFill>
              </a:rPr>
              <a:t>で魅力的な公園づくりを</a:t>
            </a:r>
            <a:r>
              <a:rPr lang="ja-JP" altLang="en-US" sz="1400" dirty="0" smtClean="0">
                <a:solidFill>
                  <a:schemeClr val="tx1"/>
                </a:solidFill>
              </a:rPr>
              <a:t>推進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8252" y="4355668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基本方針⑤　誰</a:t>
            </a:r>
            <a:r>
              <a:rPr lang="ja-JP" altLang="en-US" sz="1400" dirty="0">
                <a:solidFill>
                  <a:schemeClr val="tx1"/>
                </a:solidFill>
              </a:rPr>
              <a:t>もが安全・安心・快適に利用</a:t>
            </a:r>
            <a:r>
              <a:rPr lang="ja-JP" altLang="en-US" sz="1400" dirty="0" smtClean="0">
                <a:solidFill>
                  <a:schemeClr val="tx1"/>
                </a:solidFill>
              </a:rPr>
              <a:t>できる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よう</a:t>
            </a:r>
            <a:r>
              <a:rPr lang="ja-JP" altLang="en-US" sz="1400" dirty="0">
                <a:solidFill>
                  <a:schemeClr val="tx1"/>
                </a:solidFill>
              </a:rPr>
              <a:t>ユニバーサルデザインを</a:t>
            </a:r>
            <a:r>
              <a:rPr lang="ja-JP" altLang="en-US" sz="1400" dirty="0" smtClean="0">
                <a:solidFill>
                  <a:schemeClr val="tx1"/>
                </a:solidFill>
              </a:rPr>
              <a:t>推進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1466" y="3455648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基本方針④　防災公園の整備推進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8252" y="5229728"/>
            <a:ext cx="4140000" cy="7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基本方針</a:t>
            </a:r>
            <a:r>
              <a:rPr lang="ja-JP" altLang="en-US" sz="1400" dirty="0">
                <a:solidFill>
                  <a:schemeClr val="tx1"/>
                </a:solidFill>
              </a:rPr>
              <a:t>⑥</a:t>
            </a:r>
            <a:r>
              <a:rPr lang="ja-JP" altLang="en-US" sz="1400" dirty="0" smtClean="0">
                <a:solidFill>
                  <a:schemeClr val="tx1"/>
                </a:solidFill>
              </a:rPr>
              <a:t>　公園の自然環境を実感できるよう、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自然の保全とふれあう機会を創出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4" name="直線矢印コネクタ 53"/>
          <p:cNvCxnSpPr>
            <a:stCxn id="42" idx="3"/>
            <a:endCxn id="30" idx="1"/>
          </p:cNvCxnSpPr>
          <p:nvPr/>
        </p:nvCxnSpPr>
        <p:spPr>
          <a:xfrm flipV="1">
            <a:off x="4238509" y="2569650"/>
            <a:ext cx="1172377" cy="34589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5410053" y="728700"/>
            <a:ext cx="4396909" cy="57120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質の高い樹木管理により、公園本来の魅力を向上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課題①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ja-JP" altLang="en-US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cxnSp>
        <p:nvCxnSpPr>
          <p:cNvPr id="68" name="直線矢印コネクタ 67"/>
          <p:cNvCxnSpPr>
            <a:stCxn id="43" idx="3"/>
            <a:endCxn id="58" idx="1"/>
          </p:cNvCxnSpPr>
          <p:nvPr/>
        </p:nvCxnSpPr>
        <p:spPr>
          <a:xfrm flipV="1">
            <a:off x="4208252" y="1014301"/>
            <a:ext cx="1201801" cy="1042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/>
          <p:cNvSpPr/>
          <p:nvPr/>
        </p:nvSpPr>
        <p:spPr>
          <a:xfrm>
            <a:off x="5409221" y="5733256"/>
            <a:ext cx="4412940" cy="72008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⑦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公園の管理運営を担う人材を育成するとともに、多様な主体の参画を促進する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課題①、②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ja-JP" altLang="en-US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cxnSp>
        <p:nvCxnSpPr>
          <p:cNvPr id="144" name="直線矢印コネクタ 143"/>
          <p:cNvCxnSpPr>
            <a:stCxn id="47" idx="3"/>
            <a:endCxn id="58" idx="1"/>
          </p:cNvCxnSpPr>
          <p:nvPr/>
        </p:nvCxnSpPr>
        <p:spPr>
          <a:xfrm flipV="1">
            <a:off x="4208252" y="1014301"/>
            <a:ext cx="1201801" cy="4575427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正方形/長方形 154"/>
          <p:cNvSpPr/>
          <p:nvPr/>
        </p:nvSpPr>
        <p:spPr>
          <a:xfrm>
            <a:off x="5409221" y="3110148"/>
            <a:ext cx="4412940" cy="838574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④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ニーズや利用状況に応じた施設の整備、柔軟な改変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仮設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の施設の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設置、コンバージョン等）</a:t>
            </a:r>
            <a:endParaRPr lang="en-US" altLang="ja-JP" sz="1400" dirty="0" smtClean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課題②、④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en-US" altLang="ja-JP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cxnSp>
        <p:nvCxnSpPr>
          <p:cNvPr id="177" name="直線矢印コネクタ 176"/>
          <p:cNvCxnSpPr>
            <a:stCxn id="42" idx="3"/>
            <a:endCxn id="155" idx="1"/>
          </p:cNvCxnSpPr>
          <p:nvPr/>
        </p:nvCxnSpPr>
        <p:spPr>
          <a:xfrm>
            <a:off x="4238509" y="2915548"/>
            <a:ext cx="1170712" cy="6138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矢印コネクタ 226"/>
          <p:cNvCxnSpPr>
            <a:stCxn id="43" idx="3"/>
            <a:endCxn id="110" idx="1"/>
          </p:cNvCxnSpPr>
          <p:nvPr/>
        </p:nvCxnSpPr>
        <p:spPr>
          <a:xfrm>
            <a:off x="4208252" y="2056354"/>
            <a:ext cx="1200969" cy="4036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stCxn id="40" idx="3"/>
            <a:endCxn id="155" idx="1"/>
          </p:cNvCxnSpPr>
          <p:nvPr/>
        </p:nvCxnSpPr>
        <p:spPr>
          <a:xfrm>
            <a:off x="4219670" y="1125152"/>
            <a:ext cx="1189551" cy="240428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0" idx="3"/>
            <a:endCxn id="30" idx="1"/>
          </p:cNvCxnSpPr>
          <p:nvPr/>
        </p:nvCxnSpPr>
        <p:spPr>
          <a:xfrm>
            <a:off x="4219670" y="1125152"/>
            <a:ext cx="1191216" cy="144449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5409221" y="4167386"/>
            <a:ext cx="4412940" cy="5395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⑤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情報発信の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強化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、多言語化の対応、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バリアフリー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の推進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【</a:t>
            </a:r>
            <a:r>
              <a:rPr lang="ja-JP" altLang="en-US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課題①、</a:t>
            </a:r>
            <a:r>
              <a:rPr lang="ja-JP" altLang="en-US" sz="1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lang="en-US" altLang="ja-JP" sz="1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】</a:t>
            </a:r>
            <a:endParaRPr lang="ja-JP" altLang="en-US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</p:txBody>
      </p:sp>
      <p:cxnSp>
        <p:nvCxnSpPr>
          <p:cNvPr id="74" name="直線矢印コネクタ 73"/>
          <p:cNvCxnSpPr>
            <a:stCxn id="45" idx="3"/>
            <a:endCxn id="71" idx="1"/>
          </p:cNvCxnSpPr>
          <p:nvPr/>
        </p:nvCxnSpPr>
        <p:spPr>
          <a:xfrm flipV="1">
            <a:off x="4208252" y="4437152"/>
            <a:ext cx="1200969" cy="27851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>
            <a:stCxn id="42" idx="3"/>
            <a:endCxn id="71" idx="1"/>
          </p:cNvCxnSpPr>
          <p:nvPr/>
        </p:nvCxnSpPr>
        <p:spPr>
          <a:xfrm>
            <a:off x="4238509" y="2915548"/>
            <a:ext cx="1170712" cy="152160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>
            <a:stCxn id="47" idx="3"/>
            <a:endCxn id="110" idx="1"/>
          </p:cNvCxnSpPr>
          <p:nvPr/>
        </p:nvCxnSpPr>
        <p:spPr>
          <a:xfrm>
            <a:off x="4208252" y="5589728"/>
            <a:ext cx="1200969" cy="50356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79020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0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7293258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実現に向けた取り組み（案）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6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7594600" y="6479020"/>
            <a:ext cx="2311400" cy="365125"/>
          </a:xfrm>
        </p:spPr>
        <p:txBody>
          <a:bodyPr/>
          <a:lstStyle/>
          <a:p>
            <a:fld id="{54A9897A-2A4A-4D2B-BB25-9B10BB101CD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4508" y="710697"/>
            <a:ext cx="9381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府営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公園の整備・管理・運営の基本的な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指針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となる「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マスタープラン」を策定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0341" y="1952836"/>
            <a:ext cx="93814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併せて、全ての府営公園において「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マスター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プラン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」に沿った取組みが実践されるよう、</a:t>
            </a: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公園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毎の条件や特性にあった整備・管理・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ための方針「マネジメントプラン」を策定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4508" y="5592142"/>
            <a:ext cx="9381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 公園審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議会の設置など公共性を担保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できる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仕組み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を構築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341" y="4223990"/>
            <a:ext cx="9381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 公園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の特性に応じた適切な成果指標を設定し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 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PDCA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サイクルを着実に実施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15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8639</TotalTime>
  <Words>336</Words>
  <Application>Microsoft Office PowerPoint</Application>
  <PresentationFormat>A4 210 x 297 mm</PresentationFormat>
  <Paragraphs>127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府営公園の課題と基本理念・基本方針（案）について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ryokukei.co.ltd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　staff</dc:creator>
  <cp:lastModifiedBy>HondaMai</cp:lastModifiedBy>
  <cp:revision>548</cp:revision>
  <cp:lastPrinted>2017-12-18T00:02:14Z</cp:lastPrinted>
  <dcterms:created xsi:type="dcterms:W3CDTF">2017-10-19T02:01:19Z</dcterms:created>
  <dcterms:modified xsi:type="dcterms:W3CDTF">2018-01-05T02:36:33Z</dcterms:modified>
</cp:coreProperties>
</file>