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</p:sldIdLst>
  <p:sldSz cx="9906000" cy="6858000" type="A4"/>
  <p:notesSz cx="6807200" cy="9939338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873" autoAdjust="0"/>
  </p:normalViewPr>
  <p:slideViewPr>
    <p:cSldViewPr>
      <p:cViewPr varScale="1">
        <p:scale>
          <a:sx n="74" d="100"/>
          <a:sy n="74" d="100"/>
        </p:scale>
        <p:origin x="-1092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784" y="-108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-xlc40_main\share\2017\07&#37117;&#24066;&#20844;&#22290;&#12354;&#12426;&#26041;&#26908;&#35342;\&#22996;&#21729;&#20250;&#36039;&#26009;\&#37096;&#20250;&#31532;2&#22238;&#12395;&#21521;&#12369;&#12390;\&#21508;&#20844;&#22290;&#12450;&#12531;&#12465;&#12540;&#12488;&#32080;&#26524;\&#38598;&#35336;&#26412;&#3223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来園者の年令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これです!$AE$23:$AE$24</c:f>
              <c:strCache>
                <c:ptCount val="1"/>
                <c:pt idx="0">
                  <c:v>10歳代</c:v>
                </c:pt>
              </c:strCache>
            </c:strRef>
          </c:tx>
          <c:invertIfNegative val="0"/>
          <c:dPt>
            <c:idx val="6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これです!$AD$25:$AD$42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これです!$AE$25:$AE$42</c:f>
              <c:numCache>
                <c:formatCode>0.0_ </c:formatCode>
                <c:ptCount val="18"/>
                <c:pt idx="0">
                  <c:v>0.42553191489361702</c:v>
                </c:pt>
                <c:pt idx="1">
                  <c:v>9.1269841269841265</c:v>
                </c:pt>
                <c:pt idx="2">
                  <c:v>6.2091503267973858</c:v>
                </c:pt>
                <c:pt idx="3">
                  <c:v>7.4603174603174605</c:v>
                </c:pt>
                <c:pt idx="4">
                  <c:v>9.0452261306532673</c:v>
                </c:pt>
                <c:pt idx="5">
                  <c:v>0.39840637450199201</c:v>
                </c:pt>
                <c:pt idx="6">
                  <c:v>10.576923076923077</c:v>
                </c:pt>
                <c:pt idx="7">
                  <c:v>5.4187192118226601</c:v>
                </c:pt>
                <c:pt idx="8">
                  <c:v>2.5</c:v>
                </c:pt>
                <c:pt idx="9">
                  <c:v>5.5555555555555554</c:v>
                </c:pt>
                <c:pt idx="10">
                  <c:v>2.4509803921568629</c:v>
                </c:pt>
                <c:pt idx="11">
                  <c:v>7.6411960132890364</c:v>
                </c:pt>
                <c:pt idx="12">
                  <c:v>5.9602649006622519</c:v>
                </c:pt>
                <c:pt idx="13">
                  <c:v>19.852941176470587</c:v>
                </c:pt>
                <c:pt idx="14">
                  <c:v>0.75757575757575757</c:v>
                </c:pt>
                <c:pt idx="15">
                  <c:v>1.4888337468982631</c:v>
                </c:pt>
                <c:pt idx="16">
                  <c:v>0.51020408163265307</c:v>
                </c:pt>
                <c:pt idx="17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これです!$AF$23:$AF$24</c:f>
              <c:strCache>
                <c:ptCount val="1"/>
                <c:pt idx="0">
                  <c:v>20歳代</c:v>
                </c:pt>
              </c:strCache>
            </c:strRef>
          </c:tx>
          <c:invertIfNegative val="0"/>
          <c:dPt>
            <c:idx val="13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4921245197885083E-3"/>
                  <c:y val="-1.8416461872434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これです!$AD$25:$AD$42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これです!$AF$25:$AF$42</c:f>
              <c:numCache>
                <c:formatCode>0.0_ </c:formatCode>
                <c:ptCount val="18"/>
                <c:pt idx="0">
                  <c:v>11.914893617021278</c:v>
                </c:pt>
                <c:pt idx="1">
                  <c:v>6.3492063492063489</c:v>
                </c:pt>
                <c:pt idx="2">
                  <c:v>2.6143790849673203</c:v>
                </c:pt>
                <c:pt idx="3">
                  <c:v>5.5555555555555554</c:v>
                </c:pt>
                <c:pt idx="4">
                  <c:v>7.5376884422110546</c:v>
                </c:pt>
                <c:pt idx="5">
                  <c:v>4.7808764940239046</c:v>
                </c:pt>
                <c:pt idx="6">
                  <c:v>12.01923076923077</c:v>
                </c:pt>
                <c:pt idx="7">
                  <c:v>7.8817733990147785</c:v>
                </c:pt>
                <c:pt idx="8">
                  <c:v>3</c:v>
                </c:pt>
                <c:pt idx="9">
                  <c:v>4.0404040404040407</c:v>
                </c:pt>
                <c:pt idx="10">
                  <c:v>6.3725490196078427</c:v>
                </c:pt>
                <c:pt idx="11">
                  <c:v>8.6378737541528228</c:v>
                </c:pt>
                <c:pt idx="12">
                  <c:v>6.6225165562913908</c:v>
                </c:pt>
                <c:pt idx="13">
                  <c:v>1.4705882352941175</c:v>
                </c:pt>
                <c:pt idx="14">
                  <c:v>9.5959595959595951</c:v>
                </c:pt>
                <c:pt idx="15">
                  <c:v>15.136476426799009</c:v>
                </c:pt>
                <c:pt idx="16">
                  <c:v>15.306122448979592</c:v>
                </c:pt>
                <c:pt idx="17">
                  <c:v>10.25</c:v>
                </c:pt>
              </c:numCache>
            </c:numRef>
          </c:val>
        </c:ser>
        <c:ser>
          <c:idx val="2"/>
          <c:order val="2"/>
          <c:tx>
            <c:strRef>
              <c:f>これです!$AG$23:$AG$24</c:f>
              <c:strCache>
                <c:ptCount val="1"/>
                <c:pt idx="0">
                  <c:v>30歳代</c:v>
                </c:pt>
              </c:strCache>
            </c:strRef>
          </c:tx>
          <c:invertIfNegative val="0"/>
          <c:cat>
            <c:strRef>
              <c:f>これです!$AD$25:$AD$42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これです!$AG$25:$AG$42</c:f>
              <c:numCache>
                <c:formatCode>0.0_ </c:formatCode>
                <c:ptCount val="18"/>
                <c:pt idx="0">
                  <c:v>15.319148936170212</c:v>
                </c:pt>
                <c:pt idx="1">
                  <c:v>23.809523809523807</c:v>
                </c:pt>
                <c:pt idx="2">
                  <c:v>7.8431372549019605</c:v>
                </c:pt>
                <c:pt idx="3">
                  <c:v>10.317460317460316</c:v>
                </c:pt>
                <c:pt idx="4">
                  <c:v>13.06532663316583</c:v>
                </c:pt>
                <c:pt idx="5">
                  <c:v>11.553784860557768</c:v>
                </c:pt>
                <c:pt idx="6">
                  <c:v>21.634615384615387</c:v>
                </c:pt>
                <c:pt idx="7">
                  <c:v>25.123152709359609</c:v>
                </c:pt>
                <c:pt idx="8">
                  <c:v>16.5</c:v>
                </c:pt>
                <c:pt idx="9">
                  <c:v>16.161616161616163</c:v>
                </c:pt>
                <c:pt idx="10">
                  <c:v>19.117647058823529</c:v>
                </c:pt>
                <c:pt idx="11">
                  <c:v>33.222591362126245</c:v>
                </c:pt>
                <c:pt idx="12">
                  <c:v>17.880794701986755</c:v>
                </c:pt>
                <c:pt idx="13">
                  <c:v>20.588235294117645</c:v>
                </c:pt>
                <c:pt idx="14">
                  <c:v>17.171717171717169</c:v>
                </c:pt>
                <c:pt idx="15">
                  <c:v>22.8287841191067</c:v>
                </c:pt>
                <c:pt idx="16">
                  <c:v>19.387755102040817</c:v>
                </c:pt>
                <c:pt idx="17">
                  <c:v>20.75</c:v>
                </c:pt>
              </c:numCache>
            </c:numRef>
          </c:val>
        </c:ser>
        <c:ser>
          <c:idx val="3"/>
          <c:order val="3"/>
          <c:tx>
            <c:strRef>
              <c:f>これです!$AH$23:$AH$24</c:f>
              <c:strCache>
                <c:ptCount val="1"/>
                <c:pt idx="0">
                  <c:v>40歳代</c:v>
                </c:pt>
              </c:strCache>
            </c:strRef>
          </c:tx>
          <c:invertIfNegative val="0"/>
          <c:cat>
            <c:strRef>
              <c:f>これです!$AD$25:$AD$42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これです!$AH$25:$AH$42</c:f>
              <c:numCache>
                <c:formatCode>0.0_ </c:formatCode>
                <c:ptCount val="18"/>
                <c:pt idx="0">
                  <c:v>19.148936170212767</c:v>
                </c:pt>
                <c:pt idx="1">
                  <c:v>21.428571428571427</c:v>
                </c:pt>
                <c:pt idx="2">
                  <c:v>10.457516339869281</c:v>
                </c:pt>
                <c:pt idx="3">
                  <c:v>19.682539682539684</c:v>
                </c:pt>
                <c:pt idx="4">
                  <c:v>15.410385259631489</c:v>
                </c:pt>
                <c:pt idx="5">
                  <c:v>15.936254980079681</c:v>
                </c:pt>
                <c:pt idx="6">
                  <c:v>12.980769230769232</c:v>
                </c:pt>
                <c:pt idx="7">
                  <c:v>15.270935960591133</c:v>
                </c:pt>
                <c:pt idx="8">
                  <c:v>14.000000000000002</c:v>
                </c:pt>
                <c:pt idx="9">
                  <c:v>22.222222222222221</c:v>
                </c:pt>
                <c:pt idx="10">
                  <c:v>29.901960784313726</c:v>
                </c:pt>
                <c:pt idx="11">
                  <c:v>19.601328903654487</c:v>
                </c:pt>
                <c:pt idx="12">
                  <c:v>25.165562913907287</c:v>
                </c:pt>
                <c:pt idx="13">
                  <c:v>21.323529411764707</c:v>
                </c:pt>
                <c:pt idx="14">
                  <c:v>15.151515151515152</c:v>
                </c:pt>
                <c:pt idx="15">
                  <c:v>16.129032258064516</c:v>
                </c:pt>
                <c:pt idx="16">
                  <c:v>13.26530612244898</c:v>
                </c:pt>
                <c:pt idx="17">
                  <c:v>16.25</c:v>
                </c:pt>
              </c:numCache>
            </c:numRef>
          </c:val>
        </c:ser>
        <c:ser>
          <c:idx val="4"/>
          <c:order val="4"/>
          <c:tx>
            <c:strRef>
              <c:f>これです!$AI$23:$AI$24</c:f>
              <c:strCache>
                <c:ptCount val="1"/>
                <c:pt idx="0">
                  <c:v>50歳代</c:v>
                </c:pt>
              </c:strCache>
            </c:strRef>
          </c:tx>
          <c:invertIfNegative val="0"/>
          <c:cat>
            <c:strRef>
              <c:f>これです!$AD$25:$AD$42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これです!$AI$25:$AI$42</c:f>
              <c:numCache>
                <c:formatCode>0.0_ </c:formatCode>
                <c:ptCount val="18"/>
                <c:pt idx="0">
                  <c:v>11.063829787234042</c:v>
                </c:pt>
                <c:pt idx="1">
                  <c:v>8.3333333333333321</c:v>
                </c:pt>
                <c:pt idx="2">
                  <c:v>14.052287581699346</c:v>
                </c:pt>
                <c:pt idx="3">
                  <c:v>10</c:v>
                </c:pt>
                <c:pt idx="4">
                  <c:v>6.5326633165829149</c:v>
                </c:pt>
                <c:pt idx="5">
                  <c:v>9.1633466135458175</c:v>
                </c:pt>
                <c:pt idx="6">
                  <c:v>6.7307692307692308</c:v>
                </c:pt>
                <c:pt idx="7">
                  <c:v>7.8817733990147785</c:v>
                </c:pt>
                <c:pt idx="8">
                  <c:v>11</c:v>
                </c:pt>
                <c:pt idx="9">
                  <c:v>12.626262626262626</c:v>
                </c:pt>
                <c:pt idx="10">
                  <c:v>4.9019607843137258</c:v>
                </c:pt>
                <c:pt idx="11">
                  <c:v>7.9734219269102988</c:v>
                </c:pt>
                <c:pt idx="12">
                  <c:v>9.9337748344370862</c:v>
                </c:pt>
                <c:pt idx="13">
                  <c:v>11.029411764705882</c:v>
                </c:pt>
                <c:pt idx="14">
                  <c:v>25.252525252525253</c:v>
                </c:pt>
                <c:pt idx="15">
                  <c:v>13.399503722084367</c:v>
                </c:pt>
                <c:pt idx="16">
                  <c:v>26.530612244897959</c:v>
                </c:pt>
                <c:pt idx="17">
                  <c:v>14.000000000000002</c:v>
                </c:pt>
              </c:numCache>
            </c:numRef>
          </c:val>
        </c:ser>
        <c:ser>
          <c:idx val="5"/>
          <c:order val="5"/>
          <c:tx>
            <c:strRef>
              <c:f>これです!$AJ$23:$AJ$24</c:f>
              <c:strCache>
                <c:ptCount val="1"/>
                <c:pt idx="0">
                  <c:v>60歳代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7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これです!$AD$25:$AD$42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これです!$AJ$25:$AJ$42</c:f>
              <c:numCache>
                <c:formatCode>0.0_ </c:formatCode>
                <c:ptCount val="18"/>
                <c:pt idx="0">
                  <c:v>23.829787234042556</c:v>
                </c:pt>
                <c:pt idx="1">
                  <c:v>13.095238095238097</c:v>
                </c:pt>
                <c:pt idx="2">
                  <c:v>27.450980392156865</c:v>
                </c:pt>
                <c:pt idx="3">
                  <c:v>20.476190476190474</c:v>
                </c:pt>
                <c:pt idx="4">
                  <c:v>15.577889447236181</c:v>
                </c:pt>
                <c:pt idx="5">
                  <c:v>28.685258964143429</c:v>
                </c:pt>
                <c:pt idx="6">
                  <c:v>11.057692307692307</c:v>
                </c:pt>
                <c:pt idx="7">
                  <c:v>24.137931034482758</c:v>
                </c:pt>
                <c:pt idx="8">
                  <c:v>22.5</c:v>
                </c:pt>
                <c:pt idx="9">
                  <c:v>20.202020202020201</c:v>
                </c:pt>
                <c:pt idx="10">
                  <c:v>19.117647058823529</c:v>
                </c:pt>
                <c:pt idx="11">
                  <c:v>16.611295681063122</c:v>
                </c:pt>
                <c:pt idx="12">
                  <c:v>13.90728476821192</c:v>
                </c:pt>
                <c:pt idx="13">
                  <c:v>15.441176470588236</c:v>
                </c:pt>
                <c:pt idx="14">
                  <c:v>26.767676767676768</c:v>
                </c:pt>
                <c:pt idx="15">
                  <c:v>18.610421836228287</c:v>
                </c:pt>
                <c:pt idx="16">
                  <c:v>19.897959183673468</c:v>
                </c:pt>
                <c:pt idx="17">
                  <c:v>27</c:v>
                </c:pt>
              </c:numCache>
            </c:numRef>
          </c:val>
        </c:ser>
        <c:ser>
          <c:idx val="6"/>
          <c:order val="6"/>
          <c:tx>
            <c:strRef>
              <c:f>これです!$AK$23:$AK$24</c:f>
              <c:strCache>
                <c:ptCount val="1"/>
                <c:pt idx="0">
                  <c:v>70歳以上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これです!$AD$25:$AD$42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これです!$AK$25:$AK$42</c:f>
              <c:numCache>
                <c:formatCode>0.0_ </c:formatCode>
                <c:ptCount val="18"/>
                <c:pt idx="0">
                  <c:v>18.297872340425531</c:v>
                </c:pt>
                <c:pt idx="1">
                  <c:v>17.857142857142858</c:v>
                </c:pt>
                <c:pt idx="2">
                  <c:v>31.372549019607842</c:v>
                </c:pt>
                <c:pt idx="3">
                  <c:v>26.50793650793651</c:v>
                </c:pt>
                <c:pt idx="4">
                  <c:v>32.830820770519267</c:v>
                </c:pt>
                <c:pt idx="5">
                  <c:v>29.482071713147413</c:v>
                </c:pt>
                <c:pt idx="6">
                  <c:v>25</c:v>
                </c:pt>
                <c:pt idx="7">
                  <c:v>14.285714285714285</c:v>
                </c:pt>
                <c:pt idx="8">
                  <c:v>30.5</c:v>
                </c:pt>
                <c:pt idx="9">
                  <c:v>19.19191919191919</c:v>
                </c:pt>
                <c:pt idx="10">
                  <c:v>18.137254901960784</c:v>
                </c:pt>
                <c:pt idx="11">
                  <c:v>6.3122923588039868</c:v>
                </c:pt>
                <c:pt idx="12">
                  <c:v>20.52980132450331</c:v>
                </c:pt>
                <c:pt idx="13">
                  <c:v>10.294117647058822</c:v>
                </c:pt>
                <c:pt idx="14">
                  <c:v>5.3030303030303028</c:v>
                </c:pt>
                <c:pt idx="15">
                  <c:v>12.406947890818859</c:v>
                </c:pt>
                <c:pt idx="16">
                  <c:v>5.1020408163265305</c:v>
                </c:pt>
                <c:pt idx="17">
                  <c:v>11.5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329600"/>
        <c:axId val="109519232"/>
      </c:barChart>
      <c:catAx>
        <c:axId val="108329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1400"/>
            </a:pPr>
            <a:endParaRPr lang="ja-JP"/>
          </a:p>
        </c:txPr>
        <c:crossAx val="109519232"/>
        <c:crosses val="autoZero"/>
        <c:auto val="1"/>
        <c:lblAlgn val="ctr"/>
        <c:lblOffset val="100"/>
        <c:noMultiLvlLbl val="0"/>
      </c:catAx>
      <c:valAx>
        <c:axId val="109519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8329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 smtClean="0"/>
              <a:t>全体</a:t>
            </a:r>
            <a:endParaRPr lang="ja-JP" alt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958768087674129E-2"/>
          <c:y val="0.18135719817076362"/>
          <c:w val="0.67317097070168108"/>
          <c:h val="0.74320969244131896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これです!$W$22</c:f>
              <c:numCache>
                <c:formatCode>0.0_ </c:formatCode>
                <c:ptCount val="1"/>
                <c:pt idx="0">
                  <c:v>18.868331109893592</c:v>
                </c:pt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これです!$X$22</c:f>
              <c:numCache>
                <c:formatCode>0.0_ </c:formatCode>
                <c:ptCount val="1"/>
                <c:pt idx="0">
                  <c:v>18.947087734220439</c:v>
                </c:pt>
              </c:numCache>
            </c:numRef>
          </c:val>
        </c:ser>
        <c:ser>
          <c:idx val="2"/>
          <c:order val="2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これです!$Y$22</c:f>
              <c:numCache>
                <c:formatCode>0.0_ </c:formatCode>
                <c:ptCount val="1"/>
                <c:pt idx="0">
                  <c:v>17.185777232870354</c:v>
                </c:pt>
              </c:numCache>
            </c:numRef>
          </c:val>
        </c:ser>
        <c:ser>
          <c:idx val="3"/>
          <c:order val="3"/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これです!$Z$22</c:f>
              <c:numCache>
                <c:formatCode>0.0_ </c:formatCode>
                <c:ptCount val="1"/>
                <c:pt idx="0">
                  <c:v>27.595771353080934</c:v>
                </c:pt>
              </c:numCache>
            </c:numRef>
          </c:val>
        </c:ser>
        <c:ser>
          <c:idx val="4"/>
          <c:order val="4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これです!$AA$22</c:f>
              <c:numCache>
                <c:formatCode>0.0_ </c:formatCode>
                <c:ptCount val="1"/>
                <c:pt idx="0">
                  <c:v>7.0755755259181079</c:v>
                </c:pt>
              </c:numCache>
            </c:numRef>
          </c:val>
        </c:ser>
        <c:ser>
          <c:idx val="5"/>
          <c:order val="5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これです!$AB$22</c:f>
              <c:numCache>
                <c:formatCode>0.0_ </c:formatCode>
                <c:ptCount val="1"/>
                <c:pt idx="0">
                  <c:v>10.327457044016571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045760"/>
        <c:axId val="123047296"/>
      </c:barChart>
      <c:catAx>
        <c:axId val="123045760"/>
        <c:scaling>
          <c:orientation val="minMax"/>
        </c:scaling>
        <c:delete val="1"/>
        <c:axPos val="b"/>
        <c:majorTickMark val="out"/>
        <c:minorTickMark val="none"/>
        <c:tickLblPos val="nextTo"/>
        <c:crossAx val="123047296"/>
        <c:crosses val="autoZero"/>
        <c:auto val="1"/>
        <c:lblAlgn val="ctr"/>
        <c:lblOffset val="100"/>
        <c:noMultiLvlLbl val="0"/>
      </c:catAx>
      <c:valAx>
        <c:axId val="123047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3045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利用目的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最後の公園分類!$H$61</c:f>
              <c:strCache>
                <c:ptCount val="1"/>
                <c:pt idx="0">
                  <c:v>散策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最後の公園分類!$H$62:$H$79</c:f>
              <c:numCache>
                <c:formatCode>0.0_ </c:formatCode>
                <c:ptCount val="18"/>
                <c:pt idx="0">
                  <c:v>49.825783972125436</c:v>
                </c:pt>
                <c:pt idx="1">
                  <c:v>22.727272727272727</c:v>
                </c:pt>
                <c:pt idx="2">
                  <c:v>52.027027027027032</c:v>
                </c:pt>
                <c:pt idx="3">
                  <c:v>51.652173913043477</c:v>
                </c:pt>
                <c:pt idx="4">
                  <c:v>49.632352941176471</c:v>
                </c:pt>
                <c:pt idx="5">
                  <c:v>53.6</c:v>
                </c:pt>
                <c:pt idx="6">
                  <c:v>24.878048780487806</c:v>
                </c:pt>
                <c:pt idx="7">
                  <c:v>24.120603015075375</c:v>
                </c:pt>
                <c:pt idx="8">
                  <c:v>37.56345177664975</c:v>
                </c:pt>
                <c:pt idx="9">
                  <c:v>35.175879396984925</c:v>
                </c:pt>
                <c:pt idx="10">
                  <c:v>27.450980392156865</c:v>
                </c:pt>
                <c:pt idx="11">
                  <c:v>16.835016835016837</c:v>
                </c:pt>
                <c:pt idx="12">
                  <c:v>31.168831168831169</c:v>
                </c:pt>
                <c:pt idx="13">
                  <c:v>12.142857142857142</c:v>
                </c:pt>
                <c:pt idx="14">
                  <c:v>20.821114369501466</c:v>
                </c:pt>
                <c:pt idx="15">
                  <c:v>33.757961783439491</c:v>
                </c:pt>
                <c:pt idx="16">
                  <c:v>34.93150684931507</c:v>
                </c:pt>
                <c:pt idx="17">
                  <c:v>40.379403794037941</c:v>
                </c:pt>
              </c:numCache>
            </c:numRef>
          </c:val>
        </c:ser>
        <c:ser>
          <c:idx val="1"/>
          <c:order val="1"/>
          <c:tx>
            <c:strRef>
              <c:f>最後の公園分類!$I$61</c:f>
              <c:strCache>
                <c:ptCount val="1"/>
                <c:pt idx="0">
                  <c:v>花や緑を楽しむ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4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990617581554785E-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最後の公園分類!$I$62:$I$79</c:f>
              <c:numCache>
                <c:formatCode>0.0_ </c:formatCode>
                <c:ptCount val="18"/>
                <c:pt idx="0">
                  <c:v>32.752613240418114</c:v>
                </c:pt>
                <c:pt idx="1">
                  <c:v>14.685314685314685</c:v>
                </c:pt>
                <c:pt idx="2">
                  <c:v>4.7297297297297298</c:v>
                </c:pt>
                <c:pt idx="3">
                  <c:v>3.8260869565217388</c:v>
                </c:pt>
                <c:pt idx="4">
                  <c:v>2.7573529411764706</c:v>
                </c:pt>
                <c:pt idx="5">
                  <c:v>8.7999999999999989</c:v>
                </c:pt>
                <c:pt idx="6">
                  <c:v>4.8780487804878048</c:v>
                </c:pt>
                <c:pt idx="7">
                  <c:v>4.0201005025125625</c:v>
                </c:pt>
                <c:pt idx="8">
                  <c:v>8.6294416243654819</c:v>
                </c:pt>
                <c:pt idx="9">
                  <c:v>4.0201005025125625</c:v>
                </c:pt>
                <c:pt idx="10">
                  <c:v>10.784313725490197</c:v>
                </c:pt>
                <c:pt idx="11">
                  <c:v>3.7037037037037033</c:v>
                </c:pt>
                <c:pt idx="12">
                  <c:v>5.1948051948051948</c:v>
                </c:pt>
                <c:pt idx="13">
                  <c:v>20.714285714285715</c:v>
                </c:pt>
                <c:pt idx="14">
                  <c:v>37.536656891495603</c:v>
                </c:pt>
                <c:pt idx="15">
                  <c:v>20.70063694267516</c:v>
                </c:pt>
                <c:pt idx="16">
                  <c:v>0</c:v>
                </c:pt>
                <c:pt idx="17">
                  <c:v>6.5040650406504072</c:v>
                </c:pt>
              </c:numCache>
            </c:numRef>
          </c:val>
        </c:ser>
        <c:ser>
          <c:idx val="2"/>
          <c:order val="2"/>
          <c:tx>
            <c:strRef>
              <c:f>最後の公園分類!$J$61</c:f>
              <c:strCache>
                <c:ptCount val="1"/>
                <c:pt idx="0">
                  <c:v>遊具で遊ぶ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1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最後の公園分類!$J$62:$J$79</c:f>
              <c:numCache>
                <c:formatCode>0.0_ </c:formatCode>
                <c:ptCount val="18"/>
                <c:pt idx="0">
                  <c:v>0.34843205574912894</c:v>
                </c:pt>
                <c:pt idx="1">
                  <c:v>22.377622377622377</c:v>
                </c:pt>
                <c:pt idx="2">
                  <c:v>5.0675675675675675</c:v>
                </c:pt>
                <c:pt idx="3">
                  <c:v>5.2173913043478262</c:v>
                </c:pt>
                <c:pt idx="4">
                  <c:v>12.132352941176471</c:v>
                </c:pt>
                <c:pt idx="5">
                  <c:v>9.6</c:v>
                </c:pt>
                <c:pt idx="6">
                  <c:v>14.634146341463413</c:v>
                </c:pt>
                <c:pt idx="7">
                  <c:v>15.075376884422109</c:v>
                </c:pt>
                <c:pt idx="8">
                  <c:v>16.243654822335024</c:v>
                </c:pt>
                <c:pt idx="9">
                  <c:v>31.155778894472363</c:v>
                </c:pt>
                <c:pt idx="10">
                  <c:v>27.941176470588236</c:v>
                </c:pt>
                <c:pt idx="11">
                  <c:v>38.047138047138048</c:v>
                </c:pt>
                <c:pt idx="12">
                  <c:v>45.454545454545453</c:v>
                </c:pt>
                <c:pt idx="13">
                  <c:v>25.714285714285712</c:v>
                </c:pt>
                <c:pt idx="14">
                  <c:v>19.35483870967742</c:v>
                </c:pt>
                <c:pt idx="15">
                  <c:v>15.923566878980891</c:v>
                </c:pt>
                <c:pt idx="16">
                  <c:v>13.698630136986301</c:v>
                </c:pt>
                <c:pt idx="17">
                  <c:v>15.447154471544716</c:v>
                </c:pt>
              </c:numCache>
            </c:numRef>
          </c:val>
        </c:ser>
        <c:ser>
          <c:idx val="3"/>
          <c:order val="3"/>
          <c:tx>
            <c:strRef>
              <c:f>最後の公園分類!$K$61</c:f>
              <c:strCache>
                <c:ptCount val="1"/>
                <c:pt idx="0">
                  <c:v>ジョギング</c:v>
                </c:pt>
              </c:strCache>
            </c:strRef>
          </c:tx>
          <c:invertIfNegative val="0"/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最後の公園分類!$K$62:$K$79</c:f>
              <c:numCache>
                <c:formatCode>0.0_ </c:formatCode>
                <c:ptCount val="18"/>
                <c:pt idx="0">
                  <c:v>3.8327526132404177</c:v>
                </c:pt>
                <c:pt idx="1">
                  <c:v>4.895104895104895</c:v>
                </c:pt>
                <c:pt idx="2">
                  <c:v>2.7027027027027026</c:v>
                </c:pt>
                <c:pt idx="3">
                  <c:v>4.3478260869565215</c:v>
                </c:pt>
                <c:pt idx="4">
                  <c:v>3.125</c:v>
                </c:pt>
                <c:pt idx="5">
                  <c:v>9.6</c:v>
                </c:pt>
                <c:pt idx="6">
                  <c:v>6.8292682926829276</c:v>
                </c:pt>
                <c:pt idx="7">
                  <c:v>3.0150753768844218</c:v>
                </c:pt>
                <c:pt idx="8">
                  <c:v>1.5228426395939088</c:v>
                </c:pt>
                <c:pt idx="9">
                  <c:v>2.0100502512562812</c:v>
                </c:pt>
                <c:pt idx="10">
                  <c:v>4.4117647058823533</c:v>
                </c:pt>
                <c:pt idx="11">
                  <c:v>0</c:v>
                </c:pt>
                <c:pt idx="12">
                  <c:v>8.4415584415584419</c:v>
                </c:pt>
                <c:pt idx="13">
                  <c:v>1.4285714285714286</c:v>
                </c:pt>
                <c:pt idx="14">
                  <c:v>1.7595307917888565</c:v>
                </c:pt>
                <c:pt idx="15">
                  <c:v>1.5923566878980893</c:v>
                </c:pt>
                <c:pt idx="16">
                  <c:v>0</c:v>
                </c:pt>
                <c:pt idx="17">
                  <c:v>9.2140921409214087</c:v>
                </c:pt>
              </c:numCache>
            </c:numRef>
          </c:val>
        </c:ser>
        <c:ser>
          <c:idx val="4"/>
          <c:order val="4"/>
          <c:tx>
            <c:strRef>
              <c:f>最後の公園分類!$L$61</c:f>
              <c:strCache>
                <c:ptCount val="1"/>
                <c:pt idx="0">
                  <c:v>運動施設の利用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7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最後の公園分類!$L$62:$L$79</c:f>
              <c:numCache>
                <c:formatCode>0.0_ </c:formatCode>
                <c:ptCount val="18"/>
                <c:pt idx="0">
                  <c:v>0</c:v>
                </c:pt>
                <c:pt idx="1">
                  <c:v>3.8461538461538463</c:v>
                </c:pt>
                <c:pt idx="2">
                  <c:v>0</c:v>
                </c:pt>
                <c:pt idx="3">
                  <c:v>21.043478260869566</c:v>
                </c:pt>
                <c:pt idx="4">
                  <c:v>22.058823529411764</c:v>
                </c:pt>
                <c:pt idx="5">
                  <c:v>0</c:v>
                </c:pt>
                <c:pt idx="6">
                  <c:v>16.585365853658537</c:v>
                </c:pt>
                <c:pt idx="7">
                  <c:v>21.105527638190953</c:v>
                </c:pt>
                <c:pt idx="8">
                  <c:v>15.228426395939088</c:v>
                </c:pt>
                <c:pt idx="9">
                  <c:v>8.5427135678391952</c:v>
                </c:pt>
                <c:pt idx="10">
                  <c:v>1.4705882352941175</c:v>
                </c:pt>
                <c:pt idx="11">
                  <c:v>2.3569023569023568</c:v>
                </c:pt>
                <c:pt idx="12">
                  <c:v>0.64935064935064934</c:v>
                </c:pt>
                <c:pt idx="13">
                  <c:v>1.4285714285714286</c:v>
                </c:pt>
                <c:pt idx="14">
                  <c:v>5.8651026392961878</c:v>
                </c:pt>
                <c:pt idx="15">
                  <c:v>3.5031847133757963</c:v>
                </c:pt>
                <c:pt idx="16">
                  <c:v>0</c:v>
                </c:pt>
                <c:pt idx="17">
                  <c:v>8.1300813008130071</c:v>
                </c:pt>
              </c:numCache>
            </c:numRef>
          </c:val>
        </c:ser>
        <c:ser>
          <c:idx val="5"/>
          <c:order val="5"/>
          <c:tx>
            <c:strRef>
              <c:f>最後の公園分類!$M$61</c:f>
              <c:strCache>
                <c:ptCount val="1"/>
                <c:pt idx="0">
                  <c:v>イベントに参加</c:v>
                </c:pt>
              </c:strCache>
            </c:strRef>
          </c:tx>
          <c:invertIfNegative val="0"/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最後の公園分類!$M$62:$M$79</c:f>
              <c:numCache>
                <c:formatCode>0.0_ </c:formatCode>
                <c:ptCount val="18"/>
                <c:pt idx="0">
                  <c:v>1.7421602787456445</c:v>
                </c:pt>
                <c:pt idx="1">
                  <c:v>3.4965034965034967</c:v>
                </c:pt>
                <c:pt idx="2">
                  <c:v>4.3918918918918921</c:v>
                </c:pt>
                <c:pt idx="3">
                  <c:v>4.5217391304347831</c:v>
                </c:pt>
                <c:pt idx="4">
                  <c:v>0.73529411764705876</c:v>
                </c:pt>
                <c:pt idx="5">
                  <c:v>0.8</c:v>
                </c:pt>
                <c:pt idx="6">
                  <c:v>0.48780487804878048</c:v>
                </c:pt>
                <c:pt idx="7">
                  <c:v>11.557788944723619</c:v>
                </c:pt>
                <c:pt idx="8">
                  <c:v>2.5380710659898478</c:v>
                </c:pt>
                <c:pt idx="9">
                  <c:v>3.0150753768844218</c:v>
                </c:pt>
                <c:pt idx="10">
                  <c:v>0.98039215686274506</c:v>
                </c:pt>
                <c:pt idx="11">
                  <c:v>11.111111111111111</c:v>
                </c:pt>
                <c:pt idx="12">
                  <c:v>5.1948051948051948</c:v>
                </c:pt>
                <c:pt idx="13">
                  <c:v>24.285714285714285</c:v>
                </c:pt>
                <c:pt idx="14">
                  <c:v>0.87976539589442826</c:v>
                </c:pt>
                <c:pt idx="15">
                  <c:v>2.547770700636943</c:v>
                </c:pt>
                <c:pt idx="16">
                  <c:v>7.5342465753424657</c:v>
                </c:pt>
                <c:pt idx="17">
                  <c:v>0</c:v>
                </c:pt>
              </c:numCache>
            </c:numRef>
          </c:val>
        </c:ser>
        <c:ser>
          <c:idx val="6"/>
          <c:order val="6"/>
          <c:tx>
            <c:strRef>
              <c:f>最後の公園分類!$N$61</c:f>
              <c:strCache>
                <c:ptCount val="1"/>
                <c:pt idx="0">
                  <c:v>バーベキュー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最後の公園分類!$N$62:$N$79</c:f>
              <c:numCache>
                <c:formatCode>0.0_ 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22.635135135135133</c:v>
                </c:pt>
                <c:pt idx="3">
                  <c:v>0.69565217391304346</c:v>
                </c:pt>
                <c:pt idx="4">
                  <c:v>0</c:v>
                </c:pt>
                <c:pt idx="5">
                  <c:v>0</c:v>
                </c:pt>
                <c:pt idx="6">
                  <c:v>15.609756097560975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21.232876712328768</c:v>
                </c:pt>
                <c:pt idx="17">
                  <c:v>15.718157181571815</c:v>
                </c:pt>
              </c:numCache>
            </c:numRef>
          </c:val>
        </c:ser>
        <c:ser>
          <c:idx val="7"/>
          <c:order val="7"/>
          <c:tx>
            <c:strRef>
              <c:f>最後の公園分類!$O$61</c:f>
              <c:strCache>
                <c:ptCount val="1"/>
                <c:pt idx="0">
                  <c:v>その他</c:v>
                </c:pt>
              </c:strCache>
            </c:strRef>
          </c:tx>
          <c:invertIfNegative val="0"/>
          <c:cat>
            <c:strRef>
              <c:f>最後の公園分類!$G$62:$G$79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二色の浜公園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最後の公園分類!$O$62:$O$79</c:f>
              <c:numCache>
                <c:formatCode>0.0_ </c:formatCode>
                <c:ptCount val="18"/>
                <c:pt idx="0">
                  <c:v>11.498257839721255</c:v>
                </c:pt>
                <c:pt idx="1">
                  <c:v>27.972027972027973</c:v>
                </c:pt>
                <c:pt idx="2">
                  <c:v>8.4459459459459456</c:v>
                </c:pt>
                <c:pt idx="3">
                  <c:v>8.695652173913043</c:v>
                </c:pt>
                <c:pt idx="4">
                  <c:v>9.5588235294117645</c:v>
                </c:pt>
                <c:pt idx="5">
                  <c:v>17.599999999999998</c:v>
                </c:pt>
                <c:pt idx="6">
                  <c:v>16.097560975609753</c:v>
                </c:pt>
                <c:pt idx="7">
                  <c:v>21.105527638190953</c:v>
                </c:pt>
                <c:pt idx="8">
                  <c:v>18.274111675126903</c:v>
                </c:pt>
                <c:pt idx="9">
                  <c:v>16.08040201005025</c:v>
                </c:pt>
                <c:pt idx="10">
                  <c:v>26.96078431372549</c:v>
                </c:pt>
                <c:pt idx="11">
                  <c:v>27.946127946127948</c:v>
                </c:pt>
                <c:pt idx="12">
                  <c:v>3.8961038961038961</c:v>
                </c:pt>
                <c:pt idx="13">
                  <c:v>14.285714285714285</c:v>
                </c:pt>
                <c:pt idx="14">
                  <c:v>13.791641796209309</c:v>
                </c:pt>
                <c:pt idx="15">
                  <c:v>21.97452229299363</c:v>
                </c:pt>
                <c:pt idx="16">
                  <c:v>22.602739726027394</c:v>
                </c:pt>
                <c:pt idx="17">
                  <c:v>4.6070460704607044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106432"/>
        <c:axId val="123107968"/>
      </c:barChart>
      <c:catAx>
        <c:axId val="123106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/>
            </a:pPr>
            <a:endParaRPr lang="ja-JP"/>
          </a:p>
        </c:txPr>
        <c:crossAx val="123107968"/>
        <c:crosses val="autoZero"/>
        <c:auto val="1"/>
        <c:lblAlgn val="ctr"/>
        <c:lblOffset val="100"/>
        <c:noMultiLvlLbl val="0"/>
      </c:catAx>
      <c:valAx>
        <c:axId val="1231079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31064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95126845146205E-2"/>
          <c:y val="0.93096727698202775"/>
          <c:w val="0.88399209386639144"/>
          <c:h val="5.1833959252472209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ja-JP" altLang="en-US" sz="1800" dirty="0" smtClean="0"/>
              <a:t>全体</a:t>
            </a:r>
            <a:endParaRPr lang="ja-JP" altLang="en-US" sz="1800" dirty="0"/>
          </a:p>
        </c:rich>
      </c:tx>
      <c:layout>
        <c:manualLayout>
          <c:xMode val="edge"/>
          <c:yMode val="edge"/>
          <c:x val="0.40514247595285124"/>
          <c:y val="4.49629528343004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6958768087674129E-2"/>
          <c:y val="0.17738667498162988"/>
          <c:w val="0.67317097070168108"/>
          <c:h val="0.747180190179937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'地区別 (同一グラフ)'!$Y$47</c:f>
              <c:strCache>
                <c:ptCount val="1"/>
                <c:pt idx="0">
                  <c:v>10歳代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7506324288734102"/>
                  <c:y val="2.0350302957791014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1100" dirty="0" smtClean="0"/>
                      <a:t>5.3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(同一グラフ)'!$X$48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(同一グラフ)'!$Y$48</c:f>
              <c:numCache>
                <c:formatCode>0.0%</c:formatCode>
                <c:ptCount val="1"/>
                <c:pt idx="0">
                  <c:v>5.3127116803963634E-2</c:v>
                </c:pt>
              </c:numCache>
            </c:numRef>
          </c:val>
        </c:ser>
        <c:ser>
          <c:idx val="1"/>
          <c:order val="1"/>
          <c:tx>
            <c:strRef>
              <c:f>'地区別 (同一グラフ)'!$Z$47</c:f>
              <c:strCache>
                <c:ptCount val="1"/>
                <c:pt idx="0">
                  <c:v>20歳代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25148639349699753"/>
                  <c:y val="3.3917171596318358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1100" dirty="0" smtClean="0"/>
                      <a:t>7.7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(同一グラフ)'!$X$48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(同一グラフ)'!$Z$48</c:f>
              <c:numCache>
                <c:formatCode>0.0%</c:formatCode>
                <c:ptCount val="1"/>
                <c:pt idx="0">
                  <c:v>7.7270052104844125E-2</c:v>
                </c:pt>
              </c:numCache>
            </c:numRef>
          </c:val>
        </c:ser>
        <c:ser>
          <c:idx val="2"/>
          <c:order val="2"/>
          <c:tx>
            <c:strRef>
              <c:f>'地区別 (同一グラフ)'!$AA$47</c:f>
              <c:strCache>
                <c:ptCount val="1"/>
                <c:pt idx="0">
                  <c:v>30歳代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1050" smtClean="0"/>
                      <a:t>18.5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(同一グラフ)'!$X$48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(同一グラフ)'!$AA$48</c:f>
              <c:numCache>
                <c:formatCode>0.0%</c:formatCode>
                <c:ptCount val="1"/>
                <c:pt idx="0">
                  <c:v>0.18459738382071661</c:v>
                </c:pt>
              </c:numCache>
            </c:numRef>
          </c:val>
        </c:ser>
        <c:ser>
          <c:idx val="3"/>
          <c:order val="3"/>
          <c:tx>
            <c:strRef>
              <c:f>'地区別 (同一グラフ)'!$AB$47</c:f>
              <c:strCache>
                <c:ptCount val="1"/>
                <c:pt idx="0">
                  <c:v>40歳代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1050" smtClean="0"/>
                      <a:t>18.0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(同一グラフ)'!$X$48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(同一グラフ)'!$AB$48</c:f>
              <c:numCache>
                <c:formatCode>0.0%</c:formatCode>
                <c:ptCount val="1"/>
                <c:pt idx="0">
                  <c:v>0.17962575934453098</c:v>
                </c:pt>
              </c:numCache>
            </c:numRef>
          </c:val>
        </c:ser>
        <c:ser>
          <c:idx val="4"/>
          <c:order val="4"/>
          <c:tx>
            <c:strRef>
              <c:f>'地区別 (同一グラフ)'!$AC$47</c:f>
              <c:strCache>
                <c:ptCount val="1"/>
                <c:pt idx="0">
                  <c:v>50歳代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1050" smtClean="0"/>
                      <a:t>11.7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(同一グラフ)'!$X$48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(同一グラフ)'!$AC$48</c:f>
              <c:numCache>
                <c:formatCode>0.0%</c:formatCode>
                <c:ptCount val="1"/>
                <c:pt idx="0">
                  <c:v>0.11689193134350928</c:v>
                </c:pt>
              </c:numCache>
            </c:numRef>
          </c:val>
        </c:ser>
        <c:ser>
          <c:idx val="5"/>
          <c:order val="5"/>
          <c:tx>
            <c:strRef>
              <c:f>'地区別 (同一グラフ)'!$AD$47</c:f>
              <c:strCache>
                <c:ptCount val="1"/>
                <c:pt idx="0">
                  <c:v>60歳代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1050" smtClean="0"/>
                      <a:t>20.2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(同一グラフ)'!$X$48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(同一グラフ)'!$AD$48</c:f>
              <c:numCache>
                <c:formatCode>0.0%</c:formatCode>
                <c:ptCount val="1"/>
                <c:pt idx="0">
                  <c:v>0.20242580551081565</c:v>
                </c:pt>
              </c:numCache>
            </c:numRef>
          </c:val>
        </c:ser>
        <c:ser>
          <c:idx val="6"/>
          <c:order val="6"/>
          <c:tx>
            <c:strRef>
              <c:f>'地区別 (同一グラフ)'!$AE$47</c:f>
              <c:strCache>
                <c:ptCount val="1"/>
                <c:pt idx="0">
                  <c:v>70歳以上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1050" smtClean="0"/>
                      <a:t>18.6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(同一グラフ)'!$X$48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(同一グラフ)'!$AE$48</c:f>
              <c:numCache>
                <c:formatCode>0.0%</c:formatCode>
                <c:ptCount val="1"/>
                <c:pt idx="0">
                  <c:v>0.18606195107161971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09604864"/>
        <c:axId val="109606400"/>
      </c:barChart>
      <c:catAx>
        <c:axId val="109604864"/>
        <c:scaling>
          <c:orientation val="minMax"/>
        </c:scaling>
        <c:delete val="1"/>
        <c:axPos val="b"/>
        <c:majorTickMark val="out"/>
        <c:minorTickMark val="none"/>
        <c:tickLblPos val="nextTo"/>
        <c:crossAx val="109606400"/>
        <c:crosses val="autoZero"/>
        <c:auto val="1"/>
        <c:lblAlgn val="ctr"/>
        <c:lblOffset val="100"/>
        <c:noMultiLvlLbl val="0"/>
      </c:catAx>
      <c:valAx>
        <c:axId val="1096064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9604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来園までの所要時間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'地区別 (同一グラフ)'!$K$24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6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7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68.3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 w="25400">
                <a:noFill/>
              </a:ln>
            </c:spPr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'地区別 (同一グラフ)'!$J$25:$J$42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(同一グラフ)'!$K$25:$K$42</c:f>
              <c:numCache>
                <c:formatCode>0.0%</c:formatCode>
                <c:ptCount val="18"/>
                <c:pt idx="0">
                  <c:v>0.10638297872340426</c:v>
                </c:pt>
                <c:pt idx="1">
                  <c:v>0.46184738955823296</c:v>
                </c:pt>
                <c:pt idx="2">
                  <c:v>0.48039215686274511</c:v>
                </c:pt>
                <c:pt idx="3">
                  <c:v>0.49206349206349204</c:v>
                </c:pt>
                <c:pt idx="4">
                  <c:v>0.46722689075630253</c:v>
                </c:pt>
                <c:pt idx="5">
                  <c:v>0.34538152610441769</c:v>
                </c:pt>
                <c:pt idx="6">
                  <c:v>0.43269230769230771</c:v>
                </c:pt>
                <c:pt idx="7">
                  <c:v>0.44827586206896552</c:v>
                </c:pt>
                <c:pt idx="8">
                  <c:v>0.68341708542713564</c:v>
                </c:pt>
                <c:pt idx="9">
                  <c:v>0.37313432835820898</c:v>
                </c:pt>
                <c:pt idx="10">
                  <c:v>0.41176470588235292</c:v>
                </c:pt>
                <c:pt idx="11">
                  <c:v>0.39867109634551495</c:v>
                </c:pt>
                <c:pt idx="12">
                  <c:v>0.38961038961038963</c:v>
                </c:pt>
                <c:pt idx="13">
                  <c:v>0.21582733812949639</c:v>
                </c:pt>
                <c:pt idx="14">
                  <c:v>8.2228116710875335E-2</c:v>
                </c:pt>
                <c:pt idx="15">
                  <c:v>9.3827160493827166E-2</c:v>
                </c:pt>
                <c:pt idx="16">
                  <c:v>0.105</c:v>
                </c:pt>
                <c:pt idx="17">
                  <c:v>0.3383838383838384</c:v>
                </c:pt>
              </c:numCache>
            </c:numRef>
          </c:val>
        </c:ser>
        <c:ser>
          <c:idx val="1"/>
          <c:order val="1"/>
          <c:tx>
            <c:strRef>
              <c:f>'地区別 (同一グラフ)'!$L$24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'地区別 (同一グラフ)'!$J$25:$J$42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(同一グラフ)'!$L$25:$L$42</c:f>
              <c:numCache>
                <c:formatCode>0.0%</c:formatCode>
                <c:ptCount val="18"/>
                <c:pt idx="0">
                  <c:v>0.31489361702127661</c:v>
                </c:pt>
                <c:pt idx="1">
                  <c:v>0.31325301204819278</c:v>
                </c:pt>
                <c:pt idx="2">
                  <c:v>0.34640522875816993</c:v>
                </c:pt>
                <c:pt idx="3">
                  <c:v>0.28888888888888886</c:v>
                </c:pt>
                <c:pt idx="4">
                  <c:v>0.36470588235294116</c:v>
                </c:pt>
                <c:pt idx="5">
                  <c:v>0.30120481927710846</c:v>
                </c:pt>
                <c:pt idx="6">
                  <c:v>0.35096153846153844</c:v>
                </c:pt>
                <c:pt idx="7">
                  <c:v>0.25615763546798032</c:v>
                </c:pt>
                <c:pt idx="8">
                  <c:v>0.21608040201005024</c:v>
                </c:pt>
                <c:pt idx="9">
                  <c:v>0.38308457711442784</c:v>
                </c:pt>
                <c:pt idx="10">
                  <c:v>0.35294117647058826</c:v>
                </c:pt>
                <c:pt idx="11">
                  <c:v>0.41528239202657807</c:v>
                </c:pt>
                <c:pt idx="12">
                  <c:v>0.35714285714285715</c:v>
                </c:pt>
                <c:pt idx="13">
                  <c:v>0.33812949640287771</c:v>
                </c:pt>
                <c:pt idx="14">
                  <c:v>0.43501326259946949</c:v>
                </c:pt>
                <c:pt idx="15">
                  <c:v>0.40246913580246912</c:v>
                </c:pt>
                <c:pt idx="16">
                  <c:v>0.33500000000000002</c:v>
                </c:pt>
                <c:pt idx="17">
                  <c:v>0.31313131313131315</c:v>
                </c:pt>
              </c:numCache>
            </c:numRef>
          </c:val>
        </c:ser>
        <c:ser>
          <c:idx val="2"/>
          <c:order val="2"/>
          <c:tx>
            <c:strRef>
              <c:f>'地区別 (同一グラフ)'!$M$24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ln w="19050">
                <a:noFill/>
              </a:ln>
            </c:spPr>
          </c:dPt>
          <c:dPt>
            <c:idx val="13"/>
            <c:invertIfNegative val="0"/>
            <c:bubble3D val="0"/>
            <c:spPr>
              <a:ln w="19050">
                <a:noFill/>
              </a:ln>
            </c:spPr>
          </c:dPt>
          <c:dPt>
            <c:idx val="14"/>
            <c:invertIfNegative val="0"/>
            <c:bubble3D val="0"/>
            <c:spPr>
              <a:ln w="19050">
                <a:noFill/>
              </a:ln>
            </c:spPr>
          </c:dPt>
          <c:dPt>
            <c:idx val="15"/>
            <c:invertIfNegative val="0"/>
            <c:bubble3D val="0"/>
            <c:spPr>
              <a:ln w="19050">
                <a:noFill/>
              </a:ln>
            </c:spPr>
          </c:dPt>
          <c:dPt>
            <c:idx val="16"/>
            <c:invertIfNegative val="0"/>
            <c:bubble3D val="0"/>
            <c:spPr>
              <a:ln w="19050">
                <a:noFill/>
              </a:ln>
            </c:spPr>
          </c:dPt>
          <c:dPt>
            <c:idx val="17"/>
            <c:invertIfNegative val="0"/>
            <c:bubble3D val="0"/>
            <c:spPr>
              <a:ln w="19050">
                <a:noFill/>
              </a:ln>
            </c:spPr>
          </c:dPt>
          <c:cat>
            <c:strRef>
              <c:f>'地区別 (同一グラフ)'!$J$25:$J$42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(同一グラフ)'!$M$25:$M$42</c:f>
              <c:numCache>
                <c:formatCode>0.0%</c:formatCode>
                <c:ptCount val="18"/>
                <c:pt idx="0">
                  <c:v>0.37446808510638296</c:v>
                </c:pt>
                <c:pt idx="1">
                  <c:v>0.19678714859437751</c:v>
                </c:pt>
                <c:pt idx="2">
                  <c:v>0.15032679738562091</c:v>
                </c:pt>
                <c:pt idx="3">
                  <c:v>0.21428571428571427</c:v>
                </c:pt>
                <c:pt idx="4">
                  <c:v>0.14957983193277311</c:v>
                </c:pt>
                <c:pt idx="5">
                  <c:v>0.2971887550200803</c:v>
                </c:pt>
                <c:pt idx="6">
                  <c:v>0.11538461538461539</c:v>
                </c:pt>
                <c:pt idx="7">
                  <c:v>0.26600985221674878</c:v>
                </c:pt>
                <c:pt idx="8">
                  <c:v>8.5427135678391955E-2</c:v>
                </c:pt>
                <c:pt idx="9">
                  <c:v>0.22885572139303484</c:v>
                </c:pt>
                <c:pt idx="10">
                  <c:v>0.20098039215686275</c:v>
                </c:pt>
                <c:pt idx="11">
                  <c:v>0.13289036544850499</c:v>
                </c:pt>
                <c:pt idx="12">
                  <c:v>0.20779220779220781</c:v>
                </c:pt>
                <c:pt idx="13">
                  <c:v>0.33093525179856115</c:v>
                </c:pt>
                <c:pt idx="14">
                  <c:v>0.40848806366047746</c:v>
                </c:pt>
                <c:pt idx="15">
                  <c:v>0.38518518518518519</c:v>
                </c:pt>
                <c:pt idx="16">
                  <c:v>0.43</c:v>
                </c:pt>
                <c:pt idx="17">
                  <c:v>0.23737373737373738</c:v>
                </c:pt>
              </c:numCache>
            </c:numRef>
          </c:val>
        </c:ser>
        <c:ser>
          <c:idx val="3"/>
          <c:order val="3"/>
          <c:tx>
            <c:strRef>
              <c:f>'地区別 (同一グラフ)'!$N$24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4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6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7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4.582966856368608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16.2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8.0007190147482025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10.9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5275353309456515E-3"/>
                  <c:y val="2.6666963456243417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10.0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'地区別 (同一グラフ)'!$J$25:$J$42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(同一グラフ)'!$N$25:$N$42</c:f>
              <c:numCache>
                <c:formatCode>0.0%</c:formatCode>
                <c:ptCount val="18"/>
                <c:pt idx="0">
                  <c:v>0.16170212765957448</c:v>
                </c:pt>
                <c:pt idx="1">
                  <c:v>2.4096385542168676E-2</c:v>
                </c:pt>
                <c:pt idx="2">
                  <c:v>2.2875816993464051E-2</c:v>
                </c:pt>
                <c:pt idx="3">
                  <c:v>4.7619047619047623E-3</c:v>
                </c:pt>
                <c:pt idx="4">
                  <c:v>1.8487394957983194E-2</c:v>
                </c:pt>
                <c:pt idx="5">
                  <c:v>4.4176706827309238E-2</c:v>
                </c:pt>
                <c:pt idx="6">
                  <c:v>8.1730769230769232E-2</c:v>
                </c:pt>
                <c:pt idx="7">
                  <c:v>2.9556650246305417E-2</c:v>
                </c:pt>
                <c:pt idx="8">
                  <c:v>1.507537688442211E-2</c:v>
                </c:pt>
                <c:pt idx="9">
                  <c:v>1.4925373134328358E-2</c:v>
                </c:pt>
                <c:pt idx="10">
                  <c:v>3.4313725490196081E-2</c:v>
                </c:pt>
                <c:pt idx="11">
                  <c:v>4.9833887043189369E-2</c:v>
                </c:pt>
                <c:pt idx="12">
                  <c:v>3.896103896103896E-2</c:v>
                </c:pt>
                <c:pt idx="13">
                  <c:v>0.10071942446043165</c:v>
                </c:pt>
                <c:pt idx="14">
                  <c:v>6.1007957559681698E-2</c:v>
                </c:pt>
                <c:pt idx="15">
                  <c:v>0.10864197530864197</c:v>
                </c:pt>
                <c:pt idx="16">
                  <c:v>0.1</c:v>
                </c:pt>
                <c:pt idx="17">
                  <c:v>0.10353535353535354</c:v>
                </c:pt>
              </c:numCache>
            </c:numRef>
          </c:val>
        </c:ser>
        <c:ser>
          <c:idx val="4"/>
          <c:order val="4"/>
          <c:tx>
            <c:strRef>
              <c:f>'地区別 (同一グラフ)'!$O$24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5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16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1.5276556187895456E-3"/>
                  <c:y val="-3.200287605899281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4.3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'地区別 (同一グラフ)'!$J$25:$J$42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(同一グラフ)'!$O$25:$O$42</c:f>
              <c:numCache>
                <c:formatCode>0.0%</c:formatCode>
                <c:ptCount val="18"/>
                <c:pt idx="0">
                  <c:v>4.2553191489361701E-2</c:v>
                </c:pt>
                <c:pt idx="1">
                  <c:v>4.0160642570281121E-3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1.2048192771084338E-2</c:v>
                </c:pt>
                <c:pt idx="6">
                  <c:v>1.9230769230769232E-2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3.3222591362126247E-3</c:v>
                </c:pt>
                <c:pt idx="12">
                  <c:v>6.4935064935064939E-3</c:v>
                </c:pt>
                <c:pt idx="13">
                  <c:v>1.4388489208633094E-2</c:v>
                </c:pt>
                <c:pt idx="14">
                  <c:v>1.3262599469496022E-2</c:v>
                </c:pt>
                <c:pt idx="15">
                  <c:v>9.876543209876543E-3</c:v>
                </c:pt>
                <c:pt idx="16">
                  <c:v>0.03</c:v>
                </c:pt>
                <c:pt idx="17">
                  <c:v>7.575757575757576E-3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692800"/>
        <c:axId val="109694336"/>
      </c:barChart>
      <c:catAx>
        <c:axId val="109692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1050"/>
            </a:pPr>
            <a:endParaRPr lang="ja-JP"/>
          </a:p>
        </c:txPr>
        <c:crossAx val="109694336"/>
        <c:crosses val="autoZero"/>
        <c:auto val="1"/>
        <c:lblAlgn val="ctr"/>
        <c:lblOffset val="100"/>
        <c:noMultiLvlLbl val="0"/>
      </c:catAx>
      <c:valAx>
        <c:axId val="1096943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96928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00"/>
            </a:pPr>
            <a:r>
              <a:rPr lang="ja-JP" altLang="en-US" sz="1700" dirty="0" smtClean="0"/>
              <a:t>全体</a:t>
            </a:r>
            <a:endParaRPr lang="ja-JP" altLang="en-US" sz="1700" dirty="0"/>
          </a:p>
        </c:rich>
      </c:tx>
      <c:layout>
        <c:manualLayout>
          <c:xMode val="edge"/>
          <c:yMode val="edge"/>
          <c:x val="0.40514247595285124"/>
          <c:y val="3.5368409326677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6958768087674129E-2"/>
          <c:y val="0.17738667498162988"/>
          <c:w val="0.67317097070168108"/>
          <c:h val="0.747180190179937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'地区別 (同一グラフ)'!$K$47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050" b="1"/>
                    </a:pPr>
                    <a:r>
                      <a:rPr lang="en-US" altLang="en-US" sz="1050" smtClean="0"/>
                      <a:t>35.1</a:t>
                    </a:r>
                    <a:endParaRPr lang="en-US" altLang="en-US" sz="105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(同一グラフ)'!$J$48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(同一グラフ)'!$K$48</c:f>
              <c:numCache>
                <c:formatCode>0.0%</c:formatCode>
                <c:ptCount val="1"/>
                <c:pt idx="0">
                  <c:v>0.35145148128730597</c:v>
                </c:pt>
              </c:numCache>
            </c:numRef>
          </c:val>
        </c:ser>
        <c:ser>
          <c:idx val="1"/>
          <c:order val="1"/>
          <c:tx>
            <c:strRef>
              <c:f>'地区別 (同一グラフ)'!$L$47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050" b="1"/>
                    </a:pPr>
                    <a:r>
                      <a:rPr lang="en-US" altLang="en-US" sz="1050" smtClean="0"/>
                      <a:t>33.8</a:t>
                    </a:r>
                    <a:endParaRPr lang="en-US" altLang="en-US" sz="105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(同一グラフ)'!$J$48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(同一グラフ)'!$L$48</c:f>
              <c:numCache>
                <c:formatCode>0.0%</c:formatCode>
                <c:ptCount val="1"/>
                <c:pt idx="0">
                  <c:v>0.33804140194315152</c:v>
                </c:pt>
              </c:numCache>
            </c:numRef>
          </c:val>
        </c:ser>
        <c:ser>
          <c:idx val="2"/>
          <c:order val="2"/>
          <c:tx>
            <c:strRef>
              <c:f>'地区別 (同一グラフ)'!$M$47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050" b="1"/>
                    </a:pPr>
                    <a:r>
                      <a:rPr lang="en-US" altLang="en-US" sz="1050" smtClean="0"/>
                      <a:t>24.5</a:t>
                    </a:r>
                    <a:endParaRPr lang="en-US" altLang="en-US" sz="105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(同一グラフ)'!$J$48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(同一グラフ)'!$M$48</c:f>
              <c:numCache>
                <c:formatCode>0.0%</c:formatCode>
                <c:ptCount val="1"/>
                <c:pt idx="0">
                  <c:v>0.24510882557851538</c:v>
                </c:pt>
              </c:numCache>
            </c:numRef>
          </c:val>
        </c:ser>
        <c:ser>
          <c:idx val="3"/>
          <c:order val="3"/>
          <c:tx>
            <c:strRef>
              <c:f>'地区別 (同一グラフ)'!$N$47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3139990792033624"/>
                  <c:y val="2.7609570241044903E-2"/>
                </c:manualLayout>
              </c:layout>
              <c:tx>
                <c:rich>
                  <a:bodyPr/>
                  <a:lstStyle/>
                  <a:p>
                    <a:pPr>
                      <a:defRPr sz="1050" b="1"/>
                    </a:pPr>
                    <a:r>
                      <a:rPr lang="en-US" altLang="en-US" sz="1050" dirty="0" smtClean="0"/>
                      <a:t>5.6</a:t>
                    </a:r>
                    <a:endParaRPr lang="en-US" altLang="en-US" sz="105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(同一グラフ)'!$J$48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(同一グラフ)'!$N$48</c:f>
              <c:numCache>
                <c:formatCode>0.0%</c:formatCode>
                <c:ptCount val="1"/>
                <c:pt idx="0">
                  <c:v>5.6355659366486816E-2</c:v>
                </c:pt>
              </c:numCache>
            </c:numRef>
          </c:val>
        </c:ser>
        <c:ser>
          <c:idx val="4"/>
          <c:order val="4"/>
          <c:tx>
            <c:strRef>
              <c:f>'地区別 (同一グラフ)'!$O$47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2357684939034351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050" b="1"/>
                    </a:pPr>
                    <a:r>
                      <a:rPr lang="en-US" altLang="en-US" sz="1050" dirty="0" smtClean="0"/>
                      <a:t>0.9</a:t>
                    </a:r>
                    <a:endParaRPr lang="en-US" altLang="en-US" sz="105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(同一グラフ)'!$J$48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(同一グラフ)'!$O$48</c:f>
              <c:numCache>
                <c:formatCode>0.0%</c:formatCode>
                <c:ptCount val="1"/>
                <c:pt idx="0">
                  <c:v>9.0426318245403169E-3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15093888"/>
        <c:axId val="115095424"/>
      </c:barChart>
      <c:catAx>
        <c:axId val="115093888"/>
        <c:scaling>
          <c:orientation val="minMax"/>
        </c:scaling>
        <c:delete val="1"/>
        <c:axPos val="b"/>
        <c:majorTickMark val="out"/>
        <c:minorTickMark val="none"/>
        <c:tickLblPos val="nextTo"/>
        <c:crossAx val="115095424"/>
        <c:crosses val="autoZero"/>
        <c:auto val="1"/>
        <c:lblAlgn val="ctr"/>
        <c:lblOffset val="100"/>
        <c:noMultiLvlLbl val="0"/>
      </c:catAx>
      <c:valAx>
        <c:axId val="115095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5093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滞在時間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'地区別 (同一グラフ)'!$S$24</c:f>
              <c:strCache>
                <c:ptCount val="1"/>
                <c:pt idx="0">
                  <c:v>1時間程度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7"/>
            <c:invertIfNegative val="0"/>
            <c:bubble3D val="0"/>
            <c:spPr>
              <a:ln w="2540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numFmt formatCode="0.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numFmt formatCode="0.0%" sourceLinked="0"/>
              <c:spPr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58.8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numFmt formatCode="0%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(同一グラフ)'!$R$25:$R$42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(同一グラフ)'!$S$25:$S$42</c:f>
              <c:numCache>
                <c:formatCode>0.0%</c:formatCode>
                <c:ptCount val="18"/>
                <c:pt idx="0">
                  <c:v>0.40425531914893614</c:v>
                </c:pt>
                <c:pt idx="1">
                  <c:v>0.20399999999999999</c:v>
                </c:pt>
                <c:pt idx="2">
                  <c:v>0.33224755700325731</c:v>
                </c:pt>
                <c:pt idx="3">
                  <c:v>0.4149443561208267</c:v>
                </c:pt>
                <c:pt idx="4">
                  <c:v>0.2897822445561139</c:v>
                </c:pt>
                <c:pt idx="5">
                  <c:v>0.2289156626506024</c:v>
                </c:pt>
                <c:pt idx="6">
                  <c:v>0.24019607843137256</c:v>
                </c:pt>
                <c:pt idx="7">
                  <c:v>0.41871921182266009</c:v>
                </c:pt>
                <c:pt idx="8">
                  <c:v>0.58762886597938147</c:v>
                </c:pt>
                <c:pt idx="9">
                  <c:v>0.2537313432835821</c:v>
                </c:pt>
                <c:pt idx="10">
                  <c:v>0.27093596059113301</c:v>
                </c:pt>
                <c:pt idx="11">
                  <c:v>0.18394648829431437</c:v>
                </c:pt>
                <c:pt idx="12">
                  <c:v>0.24836601307189543</c:v>
                </c:pt>
                <c:pt idx="13">
                  <c:v>0.21739130434782608</c:v>
                </c:pt>
                <c:pt idx="14">
                  <c:v>0.24802110817941952</c:v>
                </c:pt>
                <c:pt idx="15">
                  <c:v>0.20987654320987653</c:v>
                </c:pt>
                <c:pt idx="16">
                  <c:v>0.35204081632653061</c:v>
                </c:pt>
                <c:pt idx="17">
                  <c:v>0.29591836734693877</c:v>
                </c:pt>
              </c:numCache>
            </c:numRef>
          </c:val>
        </c:ser>
        <c:ser>
          <c:idx val="1"/>
          <c:order val="1"/>
          <c:tx>
            <c:strRef>
              <c:f>'地区別 (同一グラフ)'!$T$24</c:f>
              <c:strCache>
                <c:ptCount val="1"/>
                <c:pt idx="0">
                  <c:v>2～3時間程度</c:v>
                </c:pt>
              </c:strCache>
            </c:strRef>
          </c:tx>
          <c:invertIfNegative val="0"/>
          <c:cat>
            <c:strRef>
              <c:f>'地区別 (同一グラフ)'!$R$25:$R$42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(同一グラフ)'!$T$25:$T$42</c:f>
              <c:numCache>
                <c:formatCode>0.0%</c:formatCode>
                <c:ptCount val="18"/>
                <c:pt idx="0">
                  <c:v>0.43404255319148938</c:v>
                </c:pt>
                <c:pt idx="1">
                  <c:v>0.48</c:v>
                </c:pt>
                <c:pt idx="2">
                  <c:v>0.46254071661237783</c:v>
                </c:pt>
                <c:pt idx="3">
                  <c:v>0.36089030206677264</c:v>
                </c:pt>
                <c:pt idx="4">
                  <c:v>0.47068676716917923</c:v>
                </c:pt>
                <c:pt idx="5">
                  <c:v>0.52208835341365467</c:v>
                </c:pt>
                <c:pt idx="6">
                  <c:v>0.44607843137254904</c:v>
                </c:pt>
                <c:pt idx="7">
                  <c:v>0.22167487684729065</c:v>
                </c:pt>
                <c:pt idx="8">
                  <c:v>0.31958762886597936</c:v>
                </c:pt>
                <c:pt idx="9">
                  <c:v>0.3383084577114428</c:v>
                </c:pt>
                <c:pt idx="10">
                  <c:v>0.3251231527093596</c:v>
                </c:pt>
                <c:pt idx="11">
                  <c:v>0.451505016722408</c:v>
                </c:pt>
                <c:pt idx="12">
                  <c:v>0.41830065359477125</c:v>
                </c:pt>
                <c:pt idx="13">
                  <c:v>0.44927536231884058</c:v>
                </c:pt>
                <c:pt idx="14">
                  <c:v>0.37730870712401055</c:v>
                </c:pt>
                <c:pt idx="15">
                  <c:v>0.48148148148148145</c:v>
                </c:pt>
                <c:pt idx="16">
                  <c:v>0.48979591836734693</c:v>
                </c:pt>
                <c:pt idx="17">
                  <c:v>0.38520408163265307</c:v>
                </c:pt>
              </c:numCache>
            </c:numRef>
          </c:val>
        </c:ser>
        <c:ser>
          <c:idx val="2"/>
          <c:order val="2"/>
          <c:tx>
            <c:strRef>
              <c:f>'地区別 (同一グラフ)'!$U$24</c:f>
              <c:strCache>
                <c:ptCount val="1"/>
                <c:pt idx="0">
                  <c:v>半日程度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4"/>
            <c:invertIfNegative val="0"/>
            <c:bubble3D val="0"/>
            <c:spPr>
              <a:ln w="15875">
                <a:solidFill>
                  <a:schemeClr val="tx1"/>
                </a:solidFill>
              </a:ln>
            </c:spPr>
          </c:dPt>
          <c:dLbls>
            <c:dLbl>
              <c:idx val="9"/>
              <c:layout>
                <c:manualLayout>
                  <c:x val="4.5194968246087038E-3"/>
                  <c:y val="-1.6071439870247402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37.8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32.0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27.7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'地区別 (同一グラフ)'!$R$25:$R$42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(同一グラフ)'!$U$25:$U$42</c:f>
              <c:numCache>
                <c:formatCode>0.0%</c:formatCode>
                <c:ptCount val="18"/>
                <c:pt idx="0">
                  <c:v>0.14042553191489363</c:v>
                </c:pt>
                <c:pt idx="1">
                  <c:v>0.28799999999999998</c:v>
                </c:pt>
                <c:pt idx="2">
                  <c:v>0.19543973941368079</c:v>
                </c:pt>
                <c:pt idx="3">
                  <c:v>0.14785373608903021</c:v>
                </c:pt>
                <c:pt idx="4">
                  <c:v>0.18090452261306533</c:v>
                </c:pt>
                <c:pt idx="5">
                  <c:v>0.22088353413654618</c:v>
                </c:pt>
                <c:pt idx="6">
                  <c:v>0.28921568627450983</c:v>
                </c:pt>
                <c:pt idx="7">
                  <c:v>0.30541871921182268</c:v>
                </c:pt>
                <c:pt idx="8">
                  <c:v>5.6701030927835051E-2</c:v>
                </c:pt>
                <c:pt idx="9">
                  <c:v>0.37810945273631841</c:v>
                </c:pt>
                <c:pt idx="10">
                  <c:v>0.32019704433497537</c:v>
                </c:pt>
                <c:pt idx="11">
                  <c:v>0.31772575250836121</c:v>
                </c:pt>
                <c:pt idx="12">
                  <c:v>0.22222222222222221</c:v>
                </c:pt>
                <c:pt idx="13">
                  <c:v>0.28985507246376813</c:v>
                </c:pt>
                <c:pt idx="14">
                  <c:v>0.27704485488126651</c:v>
                </c:pt>
                <c:pt idx="15">
                  <c:v>0.3037037037037037</c:v>
                </c:pt>
                <c:pt idx="16">
                  <c:v>0.14795918367346939</c:v>
                </c:pt>
                <c:pt idx="17">
                  <c:v>0.20408163265306123</c:v>
                </c:pt>
              </c:numCache>
            </c:numRef>
          </c:val>
        </c:ser>
        <c:ser>
          <c:idx val="3"/>
          <c:order val="3"/>
          <c:tx>
            <c:strRef>
              <c:f>'地区別 (同一グラフ)'!$V$24</c:f>
              <c:strCache>
                <c:ptCount val="1"/>
                <c:pt idx="0">
                  <c:v>終日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Lbls>
            <c:dLbl>
              <c:idx val="9"/>
              <c:layout>
                <c:manualLayout>
                  <c:x val="3.0129978830724324E-3"/>
                  <c:y val="-2.9464306428786859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3.0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064989415362162E-3"/>
                  <c:y val="-3.4821453052202654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8.4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6.0259957661448647E-3"/>
                  <c:y val="-4.2857172987326338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11.1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3.0129978830724324E-3"/>
                  <c:y val="-4.8214319610742136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9.8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1.5063803195724261E-3"/>
                  <c:y val="-5.0892892922450028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11.5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'地区別 (同一グラフ)'!$R$25:$R$42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'地区別 (同一グラフ)'!$V$25:$V$42</c:f>
              <c:numCache>
                <c:formatCode>0.0%</c:formatCode>
                <c:ptCount val="18"/>
                <c:pt idx="0">
                  <c:v>2.1276595744680851E-2</c:v>
                </c:pt>
                <c:pt idx="1">
                  <c:v>2.8000000000000001E-2</c:v>
                </c:pt>
                <c:pt idx="2">
                  <c:v>9.7719869706840382E-3</c:v>
                </c:pt>
                <c:pt idx="3">
                  <c:v>7.6311605723370424E-2</c:v>
                </c:pt>
                <c:pt idx="4">
                  <c:v>5.8626465661641543E-2</c:v>
                </c:pt>
                <c:pt idx="5">
                  <c:v>2.8112449799196786E-2</c:v>
                </c:pt>
                <c:pt idx="6">
                  <c:v>2.4509803921568627E-2</c:v>
                </c:pt>
                <c:pt idx="7">
                  <c:v>5.4187192118226604E-2</c:v>
                </c:pt>
                <c:pt idx="8">
                  <c:v>3.608247422680412E-2</c:v>
                </c:pt>
                <c:pt idx="9">
                  <c:v>2.9850746268656716E-2</c:v>
                </c:pt>
                <c:pt idx="10">
                  <c:v>8.3743842364532015E-2</c:v>
                </c:pt>
                <c:pt idx="11">
                  <c:v>4.6822742474916385E-2</c:v>
                </c:pt>
                <c:pt idx="12">
                  <c:v>0.1111111111111111</c:v>
                </c:pt>
                <c:pt idx="13">
                  <c:v>4.3478260869565216E-2</c:v>
                </c:pt>
                <c:pt idx="14">
                  <c:v>9.7625329815303433E-2</c:v>
                </c:pt>
                <c:pt idx="15">
                  <c:v>4.9382716049382715E-3</c:v>
                </c:pt>
                <c:pt idx="16">
                  <c:v>1.020408163265306E-2</c:v>
                </c:pt>
                <c:pt idx="17">
                  <c:v>0.11479591836734694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222336"/>
        <c:axId val="106223872"/>
      </c:barChart>
      <c:catAx>
        <c:axId val="106222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1200"/>
            </a:pPr>
            <a:endParaRPr lang="ja-JP"/>
          </a:p>
        </c:txPr>
        <c:crossAx val="106223872"/>
        <c:crosses val="autoZero"/>
        <c:auto val="1"/>
        <c:lblAlgn val="ctr"/>
        <c:lblOffset val="100"/>
        <c:noMultiLvlLbl val="0"/>
      </c:catAx>
      <c:valAx>
        <c:axId val="106223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62223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00"/>
            </a:pPr>
            <a:r>
              <a:rPr lang="ja-JP" altLang="en-US" sz="1700" dirty="0" smtClean="0"/>
              <a:t>全体</a:t>
            </a:r>
            <a:endParaRPr lang="ja-JP" altLang="en-US" sz="1700" dirty="0"/>
          </a:p>
        </c:rich>
      </c:tx>
      <c:layout>
        <c:manualLayout>
          <c:xMode val="edge"/>
          <c:yMode val="edge"/>
          <c:x val="0.40514247595285124"/>
          <c:y val="3.5368409326677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6958768087674129E-2"/>
          <c:y val="0.17738667498162988"/>
          <c:w val="0.67317097070168108"/>
          <c:h val="0.747180190179937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'地区別 (同一グラフ)'!$S$47</c:f>
              <c:strCache>
                <c:ptCount val="1"/>
                <c:pt idx="0">
                  <c:v>1時間程度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050" b="1"/>
                    </a:pPr>
                    <a:r>
                      <a:rPr lang="en-US" altLang="en-US" sz="1050" smtClean="0"/>
                      <a:t>30.0</a:t>
                    </a:r>
                    <a:endParaRPr lang="en-US" altLang="en-US" sz="105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(同一グラフ)'!$R$48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(同一グラフ)'!$S$48</c:f>
              <c:numCache>
                <c:formatCode>0.0%</c:formatCode>
                <c:ptCount val="1"/>
                <c:pt idx="0">
                  <c:v>0.30005095779803709</c:v>
                </c:pt>
              </c:numCache>
            </c:numRef>
          </c:val>
        </c:ser>
        <c:ser>
          <c:idx val="1"/>
          <c:order val="1"/>
          <c:tx>
            <c:strRef>
              <c:f>'地区別 (同一グラフ)'!$T$47</c:f>
              <c:strCache>
                <c:ptCount val="1"/>
                <c:pt idx="0">
                  <c:v>2～3時間程度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1050" smtClean="0"/>
                      <a:t>41.3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(同一グラフ)'!$R$48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(同一グラフ)'!$T$48</c:f>
              <c:numCache>
                <c:formatCode>0.0%</c:formatCode>
                <c:ptCount val="1"/>
                <c:pt idx="0">
                  <c:v>0.41299402562231152</c:v>
                </c:pt>
              </c:numCache>
            </c:numRef>
          </c:val>
        </c:ser>
        <c:ser>
          <c:idx val="2"/>
          <c:order val="2"/>
          <c:tx>
            <c:strRef>
              <c:f>'地区別 (同一グラフ)'!$U$47</c:f>
              <c:strCache>
                <c:ptCount val="1"/>
                <c:pt idx="0">
                  <c:v>半日程度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sz="1050" smtClean="0"/>
                      <a:t>23.8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(同一グラフ)'!$R$48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(同一グラフ)'!$U$48</c:f>
              <c:numCache>
                <c:formatCode>0.0%</c:formatCode>
                <c:ptCount val="1"/>
                <c:pt idx="0">
                  <c:v>0.23809674554214055</c:v>
                </c:pt>
              </c:numCache>
            </c:numRef>
          </c:val>
        </c:ser>
        <c:ser>
          <c:idx val="3"/>
          <c:order val="3"/>
          <c:tx>
            <c:strRef>
              <c:f>'地区別 (同一グラフ)'!$V$47</c:f>
              <c:strCache>
                <c:ptCount val="1"/>
                <c:pt idx="0">
                  <c:v>終日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7.5000371288966054E-3"/>
                  <c:y val="-3.5067129818208325E-3"/>
                </c:manualLayout>
              </c:layout>
              <c:tx>
                <c:rich>
                  <a:bodyPr/>
                  <a:lstStyle/>
                  <a:p>
                    <a:pPr>
                      <a:defRPr sz="1050" b="1"/>
                    </a:pPr>
                    <a:r>
                      <a:rPr lang="en-US" altLang="en-US" sz="1050" dirty="0" smtClean="0"/>
                      <a:t>4.9</a:t>
                    </a:r>
                    <a:endParaRPr lang="en-US" altLang="en-US" sz="105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'地区別 (同一グラフ)'!$R$48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'地区別 (同一グラフ)'!$V$48</c:f>
              <c:numCache>
                <c:formatCode>0.0%</c:formatCode>
                <c:ptCount val="1"/>
                <c:pt idx="0">
                  <c:v>4.8858271037510899E-2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15182592"/>
        <c:axId val="115196672"/>
      </c:barChart>
      <c:catAx>
        <c:axId val="115182592"/>
        <c:scaling>
          <c:orientation val="minMax"/>
        </c:scaling>
        <c:delete val="1"/>
        <c:axPos val="b"/>
        <c:majorTickMark val="out"/>
        <c:minorTickMark val="none"/>
        <c:tickLblPos val="nextTo"/>
        <c:crossAx val="115196672"/>
        <c:crosses val="autoZero"/>
        <c:auto val="1"/>
        <c:lblAlgn val="ctr"/>
        <c:lblOffset val="100"/>
        <c:noMultiLvlLbl val="0"/>
      </c:catAx>
      <c:valAx>
        <c:axId val="1151966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5182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同伴者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これです!$Q$2</c:f>
              <c:strCache>
                <c:ptCount val="1"/>
                <c:pt idx="0">
                  <c:v>1人で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7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これです!$P$3:$P$20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これです!$Q$3:$Q$20</c:f>
              <c:numCache>
                <c:formatCode>0.0_ </c:formatCode>
                <c:ptCount val="18"/>
                <c:pt idx="0">
                  <c:v>17.021276595744681</c:v>
                </c:pt>
                <c:pt idx="1">
                  <c:v>16.46586345381526</c:v>
                </c:pt>
                <c:pt idx="2">
                  <c:v>39.344262295081968</c:v>
                </c:pt>
                <c:pt idx="3">
                  <c:v>35.987261146496813</c:v>
                </c:pt>
                <c:pt idx="4">
                  <c:v>34.170854271356781</c:v>
                </c:pt>
                <c:pt idx="5">
                  <c:v>38.07531380753138</c:v>
                </c:pt>
                <c:pt idx="6">
                  <c:v>27.804878048780491</c:v>
                </c:pt>
                <c:pt idx="7">
                  <c:v>39.698492462311556</c:v>
                </c:pt>
                <c:pt idx="8">
                  <c:v>32.142857142857146</c:v>
                </c:pt>
                <c:pt idx="9">
                  <c:v>17.346938775510203</c:v>
                </c:pt>
                <c:pt idx="10">
                  <c:v>21.359223300970871</c:v>
                </c:pt>
                <c:pt idx="11">
                  <c:v>6</c:v>
                </c:pt>
                <c:pt idx="12">
                  <c:v>20.779220779220779</c:v>
                </c:pt>
                <c:pt idx="13">
                  <c:v>9.2857142857142865</c:v>
                </c:pt>
                <c:pt idx="14">
                  <c:v>14.64088397790055</c:v>
                </c:pt>
                <c:pt idx="15">
                  <c:v>19.642857142857142</c:v>
                </c:pt>
                <c:pt idx="16">
                  <c:v>33.684210526315788</c:v>
                </c:pt>
                <c:pt idx="17">
                  <c:v>26.515151515151516</c:v>
                </c:pt>
              </c:numCache>
            </c:numRef>
          </c:val>
        </c:ser>
        <c:ser>
          <c:idx val="1"/>
          <c:order val="1"/>
          <c:tx>
            <c:strRef>
              <c:f>これです!$R$2</c:f>
              <c:strCache>
                <c:ptCount val="1"/>
                <c:pt idx="0">
                  <c:v>友人と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6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これです!$P$3:$P$20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これです!$R$3:$R$20</c:f>
              <c:numCache>
                <c:formatCode>0.0_ </c:formatCode>
                <c:ptCount val="18"/>
                <c:pt idx="0">
                  <c:v>37.872340425531917</c:v>
                </c:pt>
                <c:pt idx="1">
                  <c:v>32.53012048192771</c:v>
                </c:pt>
                <c:pt idx="2">
                  <c:v>22.950819672131146</c:v>
                </c:pt>
                <c:pt idx="3">
                  <c:v>25.955414012738853</c:v>
                </c:pt>
                <c:pt idx="4">
                  <c:v>32.328308207705192</c:v>
                </c:pt>
                <c:pt idx="5">
                  <c:v>36.401673640167367</c:v>
                </c:pt>
                <c:pt idx="6">
                  <c:v>37.560975609756099</c:v>
                </c:pt>
                <c:pt idx="7">
                  <c:v>31.155778894472363</c:v>
                </c:pt>
                <c:pt idx="8">
                  <c:v>26.020408163265309</c:v>
                </c:pt>
                <c:pt idx="9">
                  <c:v>25.510204081632654</c:v>
                </c:pt>
                <c:pt idx="10">
                  <c:v>24.271844660194176</c:v>
                </c:pt>
                <c:pt idx="11">
                  <c:v>21</c:v>
                </c:pt>
                <c:pt idx="12">
                  <c:v>8.4415584415584419</c:v>
                </c:pt>
                <c:pt idx="13">
                  <c:v>27.142857142857142</c:v>
                </c:pt>
                <c:pt idx="14">
                  <c:v>25.966850828729282</c:v>
                </c:pt>
                <c:pt idx="15">
                  <c:v>37.755102040816325</c:v>
                </c:pt>
                <c:pt idx="16">
                  <c:v>35.789473684210527</c:v>
                </c:pt>
                <c:pt idx="17">
                  <c:v>26.01010101010101</c:v>
                </c:pt>
              </c:numCache>
            </c:numRef>
          </c:val>
        </c:ser>
        <c:ser>
          <c:idx val="2"/>
          <c:order val="2"/>
          <c:tx>
            <c:strRef>
              <c:f>これです!$S$2</c:f>
              <c:strCache>
                <c:ptCount val="1"/>
                <c:pt idx="0">
                  <c:v>家族で（大人のみ）</c:v>
                </c:pt>
              </c:strCache>
            </c:strRef>
          </c:tx>
          <c:invertIfNegative val="0"/>
          <c:dPt>
            <c:idx val="1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4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7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3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これです!$P$3:$P$20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これです!$S$3:$S$20</c:f>
              <c:numCache>
                <c:formatCode>0.0_ </c:formatCode>
                <c:ptCount val="18"/>
                <c:pt idx="0">
                  <c:v>19.148936170212767</c:v>
                </c:pt>
                <c:pt idx="1">
                  <c:v>10.441767068273093</c:v>
                </c:pt>
                <c:pt idx="2">
                  <c:v>18.360655737704917</c:v>
                </c:pt>
                <c:pt idx="3">
                  <c:v>15.764331210191083</c:v>
                </c:pt>
                <c:pt idx="4">
                  <c:v>11.557788944723619</c:v>
                </c:pt>
                <c:pt idx="5">
                  <c:v>8.3682008368200833</c:v>
                </c:pt>
                <c:pt idx="6">
                  <c:v>5.3658536585365857</c:v>
                </c:pt>
                <c:pt idx="7">
                  <c:v>3.5175879396984926</c:v>
                </c:pt>
                <c:pt idx="8">
                  <c:v>13.77551020408163</c:v>
                </c:pt>
                <c:pt idx="9">
                  <c:v>19.897959183673468</c:v>
                </c:pt>
                <c:pt idx="10">
                  <c:v>10.194174757281553</c:v>
                </c:pt>
                <c:pt idx="11">
                  <c:v>15.666666666666668</c:v>
                </c:pt>
                <c:pt idx="12">
                  <c:v>19.480519480519483</c:v>
                </c:pt>
                <c:pt idx="13">
                  <c:v>17.142857142857142</c:v>
                </c:pt>
                <c:pt idx="14">
                  <c:v>30.939226519337016</c:v>
                </c:pt>
                <c:pt idx="15">
                  <c:v>14.285714285714285</c:v>
                </c:pt>
                <c:pt idx="16">
                  <c:v>11.578947368421053</c:v>
                </c:pt>
                <c:pt idx="17">
                  <c:v>21.969696969696969</c:v>
                </c:pt>
              </c:numCache>
            </c:numRef>
          </c:val>
        </c:ser>
        <c:ser>
          <c:idx val="3"/>
          <c:order val="3"/>
          <c:tx>
            <c:strRef>
              <c:f>これです!$T$2</c:f>
              <c:strCache>
                <c:ptCount val="1"/>
                <c:pt idx="0">
                  <c:v>家族で（子供連れ）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これです!$P$3:$P$20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これです!$T$3:$T$20</c:f>
              <c:numCache>
                <c:formatCode>0.0_ </c:formatCode>
                <c:ptCount val="18"/>
                <c:pt idx="0">
                  <c:v>19.148936170212767</c:v>
                </c:pt>
                <c:pt idx="1">
                  <c:v>33.333333333333329</c:v>
                </c:pt>
                <c:pt idx="2">
                  <c:v>16.393442622950818</c:v>
                </c:pt>
                <c:pt idx="3">
                  <c:v>15.127388535031846</c:v>
                </c:pt>
                <c:pt idx="4">
                  <c:v>16.415410385259634</c:v>
                </c:pt>
                <c:pt idx="5">
                  <c:v>12.552301255230125</c:v>
                </c:pt>
                <c:pt idx="6">
                  <c:v>25.853658536585368</c:v>
                </c:pt>
                <c:pt idx="7">
                  <c:v>24.120603015075375</c:v>
                </c:pt>
                <c:pt idx="8">
                  <c:v>23.469387755102041</c:v>
                </c:pt>
                <c:pt idx="9">
                  <c:v>30.102040816326532</c:v>
                </c:pt>
                <c:pt idx="10">
                  <c:v>35.922330097087382</c:v>
                </c:pt>
                <c:pt idx="11">
                  <c:v>49.333333333333336</c:v>
                </c:pt>
                <c:pt idx="12">
                  <c:v>48.701298701298704</c:v>
                </c:pt>
                <c:pt idx="13">
                  <c:v>36.428571428571423</c:v>
                </c:pt>
                <c:pt idx="14">
                  <c:v>26.519337016574585</c:v>
                </c:pt>
                <c:pt idx="15">
                  <c:v>25</c:v>
                </c:pt>
                <c:pt idx="16">
                  <c:v>15.789473684210526</c:v>
                </c:pt>
                <c:pt idx="17">
                  <c:v>24.747474747474747</c:v>
                </c:pt>
              </c:numCache>
            </c:numRef>
          </c:val>
        </c:ser>
        <c:ser>
          <c:idx val="4"/>
          <c:order val="4"/>
          <c:tx>
            <c:strRef>
              <c:f>これです!$U$2</c:f>
              <c:strCache>
                <c:ptCount val="1"/>
                <c:pt idx="0">
                  <c:v>その他</c:v>
                </c:pt>
              </c:strCache>
            </c:strRef>
          </c:tx>
          <c:invertIfNegative val="0"/>
          <c:cat>
            <c:strRef>
              <c:f>これです!$P$3:$P$20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これです!$U$3:$U$20</c:f>
              <c:numCache>
                <c:formatCode>0.0_ </c:formatCode>
                <c:ptCount val="18"/>
                <c:pt idx="0">
                  <c:v>6.8085106382978724</c:v>
                </c:pt>
                <c:pt idx="1">
                  <c:v>7.2289156626506017</c:v>
                </c:pt>
                <c:pt idx="2">
                  <c:v>2.9508196721311477</c:v>
                </c:pt>
                <c:pt idx="3">
                  <c:v>7.1656050955414008</c:v>
                </c:pt>
                <c:pt idx="4">
                  <c:v>5.5276381909547743</c:v>
                </c:pt>
                <c:pt idx="5">
                  <c:v>4.6025104602510458</c:v>
                </c:pt>
                <c:pt idx="6">
                  <c:v>3.4146341463414638</c:v>
                </c:pt>
                <c:pt idx="7">
                  <c:v>1.5075376884422109</c:v>
                </c:pt>
                <c:pt idx="8">
                  <c:v>4.591836734693878</c:v>
                </c:pt>
                <c:pt idx="9">
                  <c:v>7.1428571428571423</c:v>
                </c:pt>
                <c:pt idx="10">
                  <c:v>8.2524271844660202</c:v>
                </c:pt>
                <c:pt idx="11">
                  <c:v>8</c:v>
                </c:pt>
                <c:pt idx="12">
                  <c:v>2.5974025974025974</c:v>
                </c:pt>
                <c:pt idx="13">
                  <c:v>10</c:v>
                </c:pt>
                <c:pt idx="14">
                  <c:v>1.9337016574585635</c:v>
                </c:pt>
                <c:pt idx="15">
                  <c:v>3.3163265306122449</c:v>
                </c:pt>
                <c:pt idx="16">
                  <c:v>3.1578947368421053</c:v>
                </c:pt>
                <c:pt idx="17">
                  <c:v>0.75757575757575757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319936"/>
        <c:axId val="115321472"/>
      </c:barChart>
      <c:catAx>
        <c:axId val="115319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1400"/>
            </a:pPr>
            <a:endParaRPr lang="ja-JP"/>
          </a:p>
        </c:txPr>
        <c:crossAx val="115321472"/>
        <c:crosses val="autoZero"/>
        <c:auto val="1"/>
        <c:lblAlgn val="ctr"/>
        <c:lblOffset val="100"/>
        <c:noMultiLvlLbl val="0"/>
      </c:catAx>
      <c:valAx>
        <c:axId val="1153214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53199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全体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958768087674129E-2"/>
          <c:y val="0.17374139142794642"/>
          <c:w val="0.67317097070168108"/>
          <c:h val="0.75499066786350644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これです!$Q$2:$U$2</c:f>
              <c:strCache>
                <c:ptCount val="5"/>
                <c:pt idx="0">
                  <c:v>1人で</c:v>
                </c:pt>
                <c:pt idx="1">
                  <c:v>友人と</c:v>
                </c:pt>
                <c:pt idx="2">
                  <c:v>家族で（大人のみ）</c:v>
                </c:pt>
                <c:pt idx="3">
                  <c:v>家族で（子供連れ）</c:v>
                </c:pt>
                <c:pt idx="4">
                  <c:v>その他</c:v>
                </c:pt>
              </c:strCache>
            </c:strRef>
          </c:cat>
          <c:val>
            <c:numRef>
              <c:f>これです!$Q$22</c:f>
              <c:numCache>
                <c:formatCode>0.0_ </c:formatCode>
                <c:ptCount val="1"/>
                <c:pt idx="0">
                  <c:v>24.998069973756511</c:v>
                </c:pt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これです!$Q$2:$U$2</c:f>
              <c:strCache>
                <c:ptCount val="5"/>
                <c:pt idx="0">
                  <c:v>1人で</c:v>
                </c:pt>
                <c:pt idx="1">
                  <c:v>友人と</c:v>
                </c:pt>
                <c:pt idx="2">
                  <c:v>家族で（大人のみ）</c:v>
                </c:pt>
                <c:pt idx="3">
                  <c:v>家族で（子供連れ）</c:v>
                </c:pt>
                <c:pt idx="4">
                  <c:v>その他</c:v>
                </c:pt>
              </c:strCache>
            </c:strRef>
          </c:cat>
          <c:val>
            <c:numRef>
              <c:f>これです!$R$22</c:f>
              <c:numCache>
                <c:formatCode>0.0_ </c:formatCode>
                <c:ptCount val="1"/>
                <c:pt idx="0">
                  <c:v>28.592435055433079</c:v>
                </c:pt>
              </c:numCache>
            </c:numRef>
          </c:val>
        </c:ser>
        <c:ser>
          <c:idx val="2"/>
          <c:order val="2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これです!$Q$2:$U$2</c:f>
              <c:strCache>
                <c:ptCount val="5"/>
                <c:pt idx="0">
                  <c:v>1人で</c:v>
                </c:pt>
                <c:pt idx="1">
                  <c:v>友人と</c:v>
                </c:pt>
                <c:pt idx="2">
                  <c:v>家族で（大人のみ）</c:v>
                </c:pt>
                <c:pt idx="3">
                  <c:v>家族で（子供連れ）</c:v>
                </c:pt>
                <c:pt idx="4">
                  <c:v>その他</c:v>
                </c:pt>
              </c:strCache>
            </c:strRef>
          </c:cat>
          <c:val>
            <c:numRef>
              <c:f>これです!$S$22</c:f>
              <c:numCache>
                <c:formatCode>0.0_ </c:formatCode>
                <c:ptCount val="1"/>
                <c:pt idx="0">
                  <c:v>14.858688563578323</c:v>
                </c:pt>
              </c:numCache>
            </c:numRef>
          </c:val>
        </c:ser>
        <c:ser>
          <c:idx val="3"/>
          <c:order val="3"/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これです!$Q$2:$U$2</c:f>
              <c:strCache>
                <c:ptCount val="5"/>
                <c:pt idx="0">
                  <c:v>1人で</c:v>
                </c:pt>
                <c:pt idx="1">
                  <c:v>友人と</c:v>
                </c:pt>
                <c:pt idx="2">
                  <c:v>家族で（大人のみ）</c:v>
                </c:pt>
                <c:pt idx="3">
                  <c:v>家族で（子供連れ）</c:v>
                </c:pt>
                <c:pt idx="4">
                  <c:v>その他</c:v>
                </c:pt>
              </c:strCache>
            </c:strRef>
          </c:cat>
          <c:val>
            <c:numRef>
              <c:f>これです!$T$22</c:f>
              <c:numCache>
                <c:formatCode>0.0_ </c:formatCode>
                <c:ptCount val="1"/>
                <c:pt idx="0">
                  <c:v>26.608795635203254</c:v>
                </c:pt>
              </c:numCache>
            </c:numRef>
          </c:val>
        </c:ser>
        <c:ser>
          <c:idx val="4"/>
          <c:order val="4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これです!$Q$2:$U$2</c:f>
              <c:strCache>
                <c:ptCount val="5"/>
                <c:pt idx="0">
                  <c:v>1人で</c:v>
                </c:pt>
                <c:pt idx="1">
                  <c:v>友人と</c:v>
                </c:pt>
                <c:pt idx="2">
                  <c:v>家族で（大人のみ）</c:v>
                </c:pt>
                <c:pt idx="3">
                  <c:v>家族で（子供連れ）</c:v>
                </c:pt>
                <c:pt idx="4">
                  <c:v>その他</c:v>
                </c:pt>
              </c:strCache>
            </c:strRef>
          </c:cat>
          <c:val>
            <c:numRef>
              <c:f>これです!$U$22</c:f>
              <c:numCache>
                <c:formatCode>0.0_ </c:formatCode>
                <c:ptCount val="1"/>
                <c:pt idx="0">
                  <c:v>4.9420107720288238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859520"/>
        <c:axId val="122861056"/>
      </c:barChart>
      <c:catAx>
        <c:axId val="122859520"/>
        <c:scaling>
          <c:orientation val="minMax"/>
        </c:scaling>
        <c:delete val="1"/>
        <c:axPos val="b"/>
        <c:majorTickMark val="out"/>
        <c:minorTickMark val="none"/>
        <c:tickLblPos val="nextTo"/>
        <c:crossAx val="122861056"/>
        <c:crosses val="autoZero"/>
        <c:auto val="1"/>
        <c:lblAlgn val="ctr"/>
        <c:lblOffset val="100"/>
        <c:noMultiLvlLbl val="0"/>
      </c:catAx>
      <c:valAx>
        <c:axId val="1228610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2859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来園頻度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これです!$W$2</c:f>
              <c:strCache>
                <c:ptCount val="1"/>
                <c:pt idx="0">
                  <c:v>ほぼ毎日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6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これです!$V$3:$V$20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これです!$W$3:$W$20</c:f>
              <c:numCache>
                <c:formatCode>0.0_ </c:formatCode>
                <c:ptCount val="18"/>
                <c:pt idx="0">
                  <c:v>5.9322033898305087</c:v>
                </c:pt>
                <c:pt idx="1">
                  <c:v>19.920318725099602</c:v>
                </c:pt>
                <c:pt idx="2">
                  <c:v>34.201954397394132</c:v>
                </c:pt>
                <c:pt idx="3">
                  <c:v>27.61904761904762</c:v>
                </c:pt>
                <c:pt idx="4">
                  <c:v>36.622073578595312</c:v>
                </c:pt>
                <c:pt idx="5">
                  <c:v>18.725099601593627</c:v>
                </c:pt>
                <c:pt idx="6">
                  <c:v>30.288461538461537</c:v>
                </c:pt>
                <c:pt idx="7">
                  <c:v>20.689655172413794</c:v>
                </c:pt>
                <c:pt idx="8">
                  <c:v>29.292929292929294</c:v>
                </c:pt>
                <c:pt idx="9">
                  <c:v>15.5</c:v>
                </c:pt>
                <c:pt idx="10">
                  <c:v>17.560975609756095</c:v>
                </c:pt>
                <c:pt idx="11">
                  <c:v>2.9900332225913622</c:v>
                </c:pt>
                <c:pt idx="12">
                  <c:v>27.27272727272727</c:v>
                </c:pt>
                <c:pt idx="13">
                  <c:v>0.7142857142857143</c:v>
                </c:pt>
                <c:pt idx="14">
                  <c:v>15.25</c:v>
                </c:pt>
                <c:pt idx="15">
                  <c:v>9.8765432098765427</c:v>
                </c:pt>
                <c:pt idx="16">
                  <c:v>12.060301507537687</c:v>
                </c:pt>
                <c:pt idx="17">
                  <c:v>15.113350125944585</c:v>
                </c:pt>
              </c:numCache>
            </c:numRef>
          </c:val>
        </c:ser>
        <c:ser>
          <c:idx val="1"/>
          <c:order val="1"/>
          <c:tx>
            <c:strRef>
              <c:f>これです!$X$2</c:f>
              <c:strCache>
                <c:ptCount val="1"/>
                <c:pt idx="0">
                  <c:v>週に1回程度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これです!$V$3:$V$20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これです!$X$3:$X$20</c:f>
              <c:numCache>
                <c:formatCode>0.0_ </c:formatCode>
                <c:ptCount val="18"/>
                <c:pt idx="0">
                  <c:v>15.254237288135593</c:v>
                </c:pt>
                <c:pt idx="1">
                  <c:v>21.91235059760956</c:v>
                </c:pt>
                <c:pt idx="2">
                  <c:v>26.058631921824105</c:v>
                </c:pt>
                <c:pt idx="3">
                  <c:v>20.317460317460316</c:v>
                </c:pt>
                <c:pt idx="4">
                  <c:v>25.083612040133779</c:v>
                </c:pt>
                <c:pt idx="5">
                  <c:v>24.701195219123505</c:v>
                </c:pt>
                <c:pt idx="6">
                  <c:v>14.903846153846153</c:v>
                </c:pt>
                <c:pt idx="7">
                  <c:v>17.733990147783253</c:v>
                </c:pt>
                <c:pt idx="8">
                  <c:v>31.818181818181817</c:v>
                </c:pt>
                <c:pt idx="9">
                  <c:v>22.5</c:v>
                </c:pt>
                <c:pt idx="10">
                  <c:v>19.024390243902438</c:v>
                </c:pt>
                <c:pt idx="11">
                  <c:v>10.299003322259136</c:v>
                </c:pt>
                <c:pt idx="12">
                  <c:v>8.4415584415584419</c:v>
                </c:pt>
                <c:pt idx="13">
                  <c:v>2.1428571428571428</c:v>
                </c:pt>
                <c:pt idx="14">
                  <c:v>15</c:v>
                </c:pt>
                <c:pt idx="15">
                  <c:v>15.802469135802468</c:v>
                </c:pt>
                <c:pt idx="16">
                  <c:v>28.643216080402013</c:v>
                </c:pt>
                <c:pt idx="17">
                  <c:v>21.410579345088159</c:v>
                </c:pt>
              </c:numCache>
            </c:numRef>
          </c:val>
        </c:ser>
        <c:ser>
          <c:idx val="2"/>
          <c:order val="2"/>
          <c:tx>
            <c:strRef>
              <c:f>これです!$Y$2</c:f>
              <c:strCache>
                <c:ptCount val="1"/>
                <c:pt idx="0">
                  <c:v>月に1回程度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5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これです!$V$3:$V$20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これです!$Y$3:$Y$20</c:f>
              <c:numCache>
                <c:formatCode>0.0_ </c:formatCode>
                <c:ptCount val="18"/>
                <c:pt idx="0">
                  <c:v>9.7457627118644066</c:v>
                </c:pt>
                <c:pt idx="1">
                  <c:v>18.326693227091635</c:v>
                </c:pt>
                <c:pt idx="2">
                  <c:v>18.566775244299674</c:v>
                </c:pt>
                <c:pt idx="3">
                  <c:v>18.253968253968253</c:v>
                </c:pt>
                <c:pt idx="4">
                  <c:v>13.879598662207357</c:v>
                </c:pt>
                <c:pt idx="5">
                  <c:v>16.334661354581673</c:v>
                </c:pt>
                <c:pt idx="6">
                  <c:v>15.865384615384615</c:v>
                </c:pt>
                <c:pt idx="7">
                  <c:v>11.822660098522167</c:v>
                </c:pt>
                <c:pt idx="8">
                  <c:v>19.19191919191919</c:v>
                </c:pt>
                <c:pt idx="9">
                  <c:v>22.5</c:v>
                </c:pt>
                <c:pt idx="10">
                  <c:v>13.170731707317074</c:v>
                </c:pt>
                <c:pt idx="11">
                  <c:v>15.614617940199334</c:v>
                </c:pt>
                <c:pt idx="12">
                  <c:v>16.883116883116884</c:v>
                </c:pt>
                <c:pt idx="13">
                  <c:v>18.571428571428573</c:v>
                </c:pt>
                <c:pt idx="14">
                  <c:v>20.75</c:v>
                </c:pt>
                <c:pt idx="15">
                  <c:v>26.666666666666668</c:v>
                </c:pt>
                <c:pt idx="16">
                  <c:v>19.597989949748744</c:v>
                </c:pt>
                <c:pt idx="17">
                  <c:v>13.602015113350127</c:v>
                </c:pt>
              </c:numCache>
            </c:numRef>
          </c:val>
        </c:ser>
        <c:ser>
          <c:idx val="3"/>
          <c:order val="3"/>
          <c:tx>
            <c:strRef>
              <c:f>これです!$Z$2</c:f>
              <c:strCache>
                <c:ptCount val="1"/>
                <c:pt idx="0">
                  <c:v>年に数回
程度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c:spPr>
          </c:dPt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2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これです!$V$3:$V$20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これです!$Z$3:$Z$20</c:f>
              <c:numCache>
                <c:formatCode>0.0_ </c:formatCode>
                <c:ptCount val="18"/>
                <c:pt idx="0">
                  <c:v>25</c:v>
                </c:pt>
                <c:pt idx="1">
                  <c:v>26.693227091633464</c:v>
                </c:pt>
                <c:pt idx="2">
                  <c:v>16.938110749185668</c:v>
                </c:pt>
                <c:pt idx="3">
                  <c:v>20.634920634920633</c:v>
                </c:pt>
                <c:pt idx="4">
                  <c:v>13.545150501672239</c:v>
                </c:pt>
                <c:pt idx="5">
                  <c:v>23.107569721115535</c:v>
                </c:pt>
                <c:pt idx="6">
                  <c:v>29.326923076923077</c:v>
                </c:pt>
                <c:pt idx="7">
                  <c:v>31.527093596059114</c:v>
                </c:pt>
                <c:pt idx="8">
                  <c:v>12.626262626262626</c:v>
                </c:pt>
                <c:pt idx="9">
                  <c:v>31.5</c:v>
                </c:pt>
                <c:pt idx="10">
                  <c:v>35.609756097560975</c:v>
                </c:pt>
                <c:pt idx="11">
                  <c:v>43.189368770764119</c:v>
                </c:pt>
                <c:pt idx="12">
                  <c:v>32.467532467532465</c:v>
                </c:pt>
                <c:pt idx="13">
                  <c:v>35.714285714285715</c:v>
                </c:pt>
                <c:pt idx="14">
                  <c:v>29.5</c:v>
                </c:pt>
                <c:pt idx="15">
                  <c:v>25.679012345679013</c:v>
                </c:pt>
                <c:pt idx="16">
                  <c:v>25.125628140703515</c:v>
                </c:pt>
                <c:pt idx="17">
                  <c:v>38.539042821158695</c:v>
                </c:pt>
              </c:numCache>
            </c:numRef>
          </c:val>
        </c:ser>
        <c:ser>
          <c:idx val="4"/>
          <c:order val="4"/>
          <c:tx>
            <c:strRef>
              <c:f>これです!$AA$2</c:f>
              <c:strCache>
                <c:ptCount val="1"/>
                <c:pt idx="0">
                  <c:v>数年に1回
程度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これです!$V$3:$V$20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これです!$AA$3:$AA$20</c:f>
              <c:numCache>
                <c:formatCode>0.0_ </c:formatCode>
                <c:ptCount val="18"/>
                <c:pt idx="0">
                  <c:v>21.610169491525426</c:v>
                </c:pt>
                <c:pt idx="1">
                  <c:v>7.569721115537849</c:v>
                </c:pt>
                <c:pt idx="2">
                  <c:v>0.97719869706840379</c:v>
                </c:pt>
                <c:pt idx="3">
                  <c:v>5.0793650793650791</c:v>
                </c:pt>
                <c:pt idx="4">
                  <c:v>2.6755852842809364</c:v>
                </c:pt>
                <c:pt idx="5">
                  <c:v>7.569721115537849</c:v>
                </c:pt>
                <c:pt idx="6">
                  <c:v>5.2884615384615383</c:v>
                </c:pt>
                <c:pt idx="7">
                  <c:v>5.9113300492610836</c:v>
                </c:pt>
                <c:pt idx="8">
                  <c:v>2.5252525252525251</c:v>
                </c:pt>
                <c:pt idx="9">
                  <c:v>4.5</c:v>
                </c:pt>
                <c:pt idx="10">
                  <c:v>8.2926829268292686</c:v>
                </c:pt>
                <c:pt idx="11">
                  <c:v>8.6378737541528228</c:v>
                </c:pt>
                <c:pt idx="12">
                  <c:v>4.5454545454545459</c:v>
                </c:pt>
                <c:pt idx="13">
                  <c:v>20</c:v>
                </c:pt>
                <c:pt idx="14">
                  <c:v>3</c:v>
                </c:pt>
                <c:pt idx="15">
                  <c:v>10.123456790123457</c:v>
                </c:pt>
                <c:pt idx="16">
                  <c:v>5.5276381909547743</c:v>
                </c:pt>
                <c:pt idx="17">
                  <c:v>3.5264483627204033</c:v>
                </c:pt>
              </c:numCache>
            </c:numRef>
          </c:val>
        </c:ser>
        <c:ser>
          <c:idx val="5"/>
          <c:order val="5"/>
          <c:tx>
            <c:strRef>
              <c:f>これです!$AB$2</c:f>
              <c:strCache>
                <c:ptCount val="1"/>
                <c:pt idx="0">
                  <c:v>はじめて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1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ln w="19050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これです!$V$3:$V$20</c:f>
              <c:strCache>
                <c:ptCount val="18"/>
                <c:pt idx="0">
                  <c:v>箕面公園</c:v>
                </c:pt>
                <c:pt idx="1">
                  <c:v>服部緑地</c:v>
                </c:pt>
                <c:pt idx="2">
                  <c:v>山田池公園</c:v>
                </c:pt>
                <c:pt idx="3">
                  <c:v>寝屋川公園</c:v>
                </c:pt>
                <c:pt idx="4">
                  <c:v>深北緑地</c:v>
                </c:pt>
                <c:pt idx="5">
                  <c:v>枚岡公園</c:v>
                </c:pt>
                <c:pt idx="6">
                  <c:v>久宝寺緑地</c:v>
                </c:pt>
                <c:pt idx="7">
                  <c:v>住之江公園</c:v>
                </c:pt>
                <c:pt idx="8">
                  <c:v>住吉公園</c:v>
                </c:pt>
                <c:pt idx="9">
                  <c:v>大泉緑地</c:v>
                </c:pt>
                <c:pt idx="10">
                  <c:v>浜寺公園</c:v>
                </c:pt>
                <c:pt idx="11">
                  <c:v>石川河川公園</c:v>
                </c:pt>
                <c:pt idx="12">
                  <c:v>錦織公園</c:v>
                </c:pt>
                <c:pt idx="13">
                  <c:v>長野公園</c:v>
                </c:pt>
                <c:pt idx="14">
                  <c:v>蜻蛉池公園</c:v>
                </c:pt>
                <c:pt idx="15">
                  <c:v>二色浜公園</c:v>
                </c:pt>
                <c:pt idx="16">
                  <c:v>りんくう公園</c:v>
                </c:pt>
                <c:pt idx="17">
                  <c:v>せんなん里海公園</c:v>
                </c:pt>
              </c:strCache>
            </c:strRef>
          </c:cat>
          <c:val>
            <c:numRef>
              <c:f>これです!$AB$3:$AB$20</c:f>
              <c:numCache>
                <c:formatCode>0.0_ </c:formatCode>
                <c:ptCount val="18"/>
                <c:pt idx="0">
                  <c:v>22.457627118644069</c:v>
                </c:pt>
                <c:pt idx="1">
                  <c:v>5.5776892430278879</c:v>
                </c:pt>
                <c:pt idx="2">
                  <c:v>3.2573289902280131</c:v>
                </c:pt>
                <c:pt idx="3">
                  <c:v>8.0952380952380949</c:v>
                </c:pt>
                <c:pt idx="4">
                  <c:v>8.1939799331103682</c:v>
                </c:pt>
                <c:pt idx="5">
                  <c:v>9.5617529880478092</c:v>
                </c:pt>
                <c:pt idx="6">
                  <c:v>4.3269230769230766</c:v>
                </c:pt>
                <c:pt idx="7">
                  <c:v>12.315270935960591</c:v>
                </c:pt>
                <c:pt idx="8">
                  <c:v>4.5454545454545459</c:v>
                </c:pt>
                <c:pt idx="9">
                  <c:v>3.5000000000000004</c:v>
                </c:pt>
                <c:pt idx="10">
                  <c:v>6.3414634146341466</c:v>
                </c:pt>
                <c:pt idx="11">
                  <c:v>19.269102990033225</c:v>
                </c:pt>
                <c:pt idx="12">
                  <c:v>10.38961038961039</c:v>
                </c:pt>
                <c:pt idx="13">
                  <c:v>22.857142857142858</c:v>
                </c:pt>
                <c:pt idx="14">
                  <c:v>16.5</c:v>
                </c:pt>
                <c:pt idx="15">
                  <c:v>11.851851851851853</c:v>
                </c:pt>
                <c:pt idx="16">
                  <c:v>9.0452261306532673</c:v>
                </c:pt>
                <c:pt idx="17">
                  <c:v>7.8085642317380355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299712"/>
        <c:axId val="123301248"/>
      </c:barChart>
      <c:catAx>
        <c:axId val="123299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1400"/>
            </a:pPr>
            <a:endParaRPr lang="ja-JP"/>
          </a:p>
        </c:txPr>
        <c:crossAx val="123301248"/>
        <c:crosses val="autoZero"/>
        <c:auto val="1"/>
        <c:lblAlgn val="ctr"/>
        <c:lblOffset val="100"/>
        <c:noMultiLvlLbl val="0"/>
      </c:catAx>
      <c:valAx>
        <c:axId val="1233012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3299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0142944638797484"/>
          <c:w val="0.87165249088423014"/>
          <c:h val="8.2750101213524205E-2"/>
        </c:manualLayout>
      </c:layout>
      <c:overlay val="0"/>
      <c:txPr>
        <a:bodyPr/>
        <a:lstStyle/>
        <a:p>
          <a:pPr>
            <a:defRPr sz="105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0.7491</cdr:x>
      <cdr:y>0.07005</cdr:y>
    </cdr:from>
    <cdr:to>
      <cdr:x>0.80322</cdr:x>
      <cdr:y>0.12297</cdr:y>
    </cdr:to>
    <cdr:sp macro="" textlink="">
      <cdr:nvSpPr>
        <cdr:cNvPr id="2" name="正方形/長方形 1"/>
        <cdr:cNvSpPr/>
      </cdr:nvSpPr>
      <cdr:spPr>
        <a:xfrm xmlns:a="http://schemas.openxmlformats.org/drawingml/2006/main">
          <a:off x="6227539" y="333580"/>
          <a:ext cx="449952" cy="2520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</a:rPr>
            <a:t>1.0</a:t>
          </a:r>
          <a:endParaRPr lang="ja-JP" sz="12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0.79614</cdr:x>
      <cdr:y>0.07005</cdr:y>
    </cdr:from>
    <cdr:to>
      <cdr:x>0.85026</cdr:x>
      <cdr:y>0.12297</cdr:y>
    </cdr:to>
    <cdr:sp macro="" textlink="">
      <cdr:nvSpPr>
        <cdr:cNvPr id="3" name="正方形/長方形 2"/>
        <cdr:cNvSpPr/>
      </cdr:nvSpPr>
      <cdr:spPr>
        <a:xfrm xmlns:a="http://schemas.openxmlformats.org/drawingml/2006/main">
          <a:off x="6618625" y="333580"/>
          <a:ext cx="449952" cy="2520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</a:rPr>
            <a:t>3</a:t>
          </a:r>
          <a:r>
            <a:rPr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.0</a:t>
          </a:r>
          <a:endParaRPr lang="ja-JP" sz="12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75C68039-B1E6-45BB-ACE9-5AA68693B277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23AD75DB-1E94-4D80-AFCB-3E136DF2B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338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7CBD82BD-B66C-49B7-9234-DA0579F870B6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F9B6D959-5BA2-4BA0-9E45-B91D23920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7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25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7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45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70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2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71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8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630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37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54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77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57644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17" indent="-359117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085" indent="-299263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05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87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6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518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40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61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83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emf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0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65448" y="2420888"/>
            <a:ext cx="7952048" cy="24061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　府営公園の成立ち</a:t>
            </a:r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　府営公園ごとのニーズ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97416" y="44625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 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endParaRPr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625544" y="25460"/>
            <a:ext cx="1224000" cy="5232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21332" y="800708"/>
            <a:ext cx="8420100" cy="1470025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>
            <a:lvl1pPr algn="ctr" defTabSz="957644" rtl="0" eaLnBrk="1" latinLnBrk="0" hangingPunct="1">
              <a:spcBef>
                <a:spcPct val="0"/>
              </a:spcBef>
              <a:buNone/>
              <a:defRPr kumimoji="1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u="sng" dirty="0" smtClean="0"/>
              <a:t>第１回部会における主なご意見</a:t>
            </a:r>
            <a:endParaRPr lang="ja-JP" alt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04799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–</a:t>
            </a:r>
            <a:r>
              <a:rPr lang="ja-JP" altLang="en-US" sz="2800" dirty="0">
                <a:latin typeface="+mj-ea"/>
              </a:rPr>
              <a:t>まとめ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79020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06886" y="572899"/>
            <a:ext cx="9597516" cy="557075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■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来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園者の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年令層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・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60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代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以上　：　山田池公園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(59%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枚岡公園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(58%)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住吉公園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(53%)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・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30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～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50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代　：　石川河川公園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(61%)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蜻蛉池公園（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58%)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りんくう公園（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59%)</a:t>
            </a:r>
            <a:endParaRPr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・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20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代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以下　：　久宝寺緑地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(23%)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長野公園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(21%)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二色の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浜公園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(17%)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pPr>
              <a:lnSpc>
                <a:spcPts val="400"/>
              </a:lnSpc>
            </a:pP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endParaRPr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■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来園までの所要時間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・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15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分以内　　：　住吉公園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(68%)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寝屋川公園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(49%)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山田池公園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(48%)</a:t>
            </a: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・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1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時間以上　：　箕面公園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(20%)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りんくう公園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(13%)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二色の浜公園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(12%)</a:t>
            </a:r>
          </a:p>
          <a:p>
            <a:pPr>
              <a:lnSpc>
                <a:spcPts val="400"/>
              </a:lnSpc>
            </a:pP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endParaRPr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■滞在時間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・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1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時間程度以内　：　</a:t>
            </a:r>
            <a:r>
              <a:rPr lang="zh-TW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住吉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r>
              <a:rPr lang="en-US" altLang="zh-TW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59%)</a:t>
            </a:r>
            <a:r>
              <a:rPr lang="zh-TW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、住之江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r>
              <a:rPr lang="en-US" altLang="zh-TW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42%)</a:t>
            </a:r>
            <a:r>
              <a:rPr lang="zh-TW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、寝屋川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r>
              <a:rPr lang="en-US" altLang="zh-TW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42%)</a:t>
            </a:r>
            <a:endParaRPr lang="en-US" altLang="zh-TW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・半日以上　：　</a:t>
            </a:r>
            <a:r>
              <a:rPr lang="zh-TW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大泉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緑地</a:t>
            </a:r>
            <a:r>
              <a:rPr lang="en-US" altLang="zh-TW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41%)</a:t>
            </a:r>
            <a:r>
              <a:rPr lang="zh-TW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、浜寺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r>
              <a:rPr lang="en-US" altLang="zh-TW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(40%)</a:t>
            </a:r>
            <a:r>
              <a:rPr lang="zh-TW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、蜻蛉池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</a:t>
            </a:r>
            <a:r>
              <a:rPr lang="en-US" altLang="zh-TW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38%)</a:t>
            </a:r>
            <a:endParaRPr lang="en-US" altLang="zh-TW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400"/>
              </a:lnSpc>
            </a:pPr>
            <a:endParaRPr lang="zh-TW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■同伴者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・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1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人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で　：　住之江公園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(40%)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山田池公園（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39%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）、枚岡公園（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38%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）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・家族連れ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子供と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)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：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石川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河川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(49%)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錦織公園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(49%)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、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　　　　　　　　　　　　　　長野公園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(36%)</a:t>
            </a:r>
            <a:r>
              <a:rPr lang="ja-JP" alt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endParaRPr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■来園頻度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・週に一回程度以上　：　深北緑地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(62%)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住吉公園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(61%)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山田池公園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(60%)</a:t>
            </a: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・年に数回程度以下　：　長野公園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(79%)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石川河川公園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(61%)</a:t>
            </a:r>
            <a:r>
              <a:rPr lang="ja-JP" alt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、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　　　　　　　　　　　　　　　　箕面公園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(59%)</a:t>
            </a:r>
          </a:p>
          <a:p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pPr>
              <a:lnSpc>
                <a:spcPts val="400"/>
              </a:lnSpc>
            </a:pP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pPr>
              <a:lnSpc>
                <a:spcPts val="400"/>
              </a:lnSpc>
            </a:pP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  <a:p>
            <a:pPr>
              <a:lnSpc>
                <a:spcPts val="400"/>
              </a:lnSpc>
            </a:pP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2570" y="5390056"/>
            <a:ext cx="972664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　○　公園毎に利用者層（年齢、</a:t>
            </a:r>
            <a:r>
              <a:rPr lang="ja-JP" altLang="en-US" sz="1400" dirty="0"/>
              <a:t>同伴者</a:t>
            </a:r>
            <a:r>
              <a:rPr lang="ja-JP" altLang="en-US" sz="1400" dirty="0" smtClean="0"/>
              <a:t>）</a:t>
            </a:r>
            <a:r>
              <a:rPr lang="ja-JP" altLang="en-US" sz="1400" dirty="0"/>
              <a:t>、</a:t>
            </a:r>
            <a:r>
              <a:rPr lang="ja-JP" altLang="en-US" sz="1400" dirty="0" smtClean="0"/>
              <a:t>所要時間が大きく異なる。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○</a:t>
            </a:r>
            <a:r>
              <a:rPr lang="ja-JP" altLang="en-US" sz="1400" dirty="0"/>
              <a:t>　公園の種類や施設の</a:t>
            </a:r>
            <a:r>
              <a:rPr lang="ja-JP" altLang="en-US" sz="1400" dirty="0" smtClean="0"/>
              <a:t>内容等に</a:t>
            </a:r>
            <a:r>
              <a:rPr lang="ja-JP" altLang="en-US" sz="1400" dirty="0"/>
              <a:t>よって、利用</a:t>
            </a:r>
            <a:r>
              <a:rPr lang="ja-JP" altLang="en-US" sz="1400" dirty="0" smtClean="0"/>
              <a:t>目的や滞在時間も異なっている。</a:t>
            </a:r>
            <a:endParaRPr lang="en-US" altLang="ja-JP" sz="1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762008" y="827660"/>
            <a:ext cx="4068452" cy="1156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400" dirty="0" smtClean="0">
                <a:latin typeface="+mj-ea"/>
              </a:rPr>
              <a:t>　</a:t>
            </a:r>
            <a:r>
              <a:rPr lang="ja-JP" altLang="en-US" sz="1400" b="1" dirty="0" smtClean="0">
                <a:latin typeface="+mj-ea"/>
              </a:rPr>
              <a:t>・やすらぎ、憩い</a:t>
            </a:r>
            <a:r>
              <a:rPr lang="ja-JP" altLang="en-US" sz="1400" b="1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（散策、花や緑を楽しむ）</a:t>
            </a:r>
            <a:endParaRPr lang="en-US" altLang="ja-JP" sz="1400" dirty="0" smtClean="0">
              <a:latin typeface="+mj-ea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　</a:t>
            </a:r>
            <a:r>
              <a:rPr lang="ja-JP" altLang="en-US" sz="1100" dirty="0" smtClean="0">
                <a:latin typeface="+mj-ea"/>
              </a:rPr>
              <a:t>箕面公園</a:t>
            </a:r>
            <a:r>
              <a:rPr lang="en-US" altLang="ja-JP" sz="1100" dirty="0" smtClean="0">
                <a:latin typeface="+mj-ea"/>
              </a:rPr>
              <a:t>(82.6%)</a:t>
            </a:r>
            <a:r>
              <a:rPr lang="ja-JP" altLang="en-US" sz="1100" dirty="0" smtClean="0">
                <a:latin typeface="+mj-ea"/>
              </a:rPr>
              <a:t>　　・枚岡公園</a:t>
            </a:r>
            <a:r>
              <a:rPr lang="en-US" altLang="ja-JP" sz="1100" dirty="0" smtClean="0">
                <a:latin typeface="+mj-ea"/>
              </a:rPr>
              <a:t>(62.4%)</a:t>
            </a:r>
            <a:r>
              <a:rPr lang="ja-JP" altLang="en-US" sz="1100" dirty="0" smtClean="0">
                <a:latin typeface="+mj-ea"/>
              </a:rPr>
              <a:t>　　・蜻蛉池公園</a:t>
            </a:r>
            <a:r>
              <a:rPr lang="en-US" altLang="ja-JP" sz="1100" dirty="0" smtClean="0">
                <a:latin typeface="+mj-ea"/>
              </a:rPr>
              <a:t>(58.4%)</a:t>
            </a:r>
            <a:endParaRPr lang="ja-JP" altLang="en-US" sz="1100" dirty="0">
              <a:latin typeface="+mj-ea"/>
            </a:endParaRPr>
          </a:p>
        </p:txBody>
      </p:sp>
      <p:pic>
        <p:nvPicPr>
          <p:cNvPr id="9" name="Picture 3" descr="D:\hondamai\Documents\My Pictures\mino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857" y="1383801"/>
            <a:ext cx="1121899" cy="76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5" descr="D:\hondamai\Documents\My Pictures\hirao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940" y="1383748"/>
            <a:ext cx="1105267" cy="76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D:\hondamai\Documents\My Pictures\tonnb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229" y="1383801"/>
            <a:ext cx="1024144" cy="76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タイトル 1"/>
          <p:cNvSpPr txBox="1">
            <a:spLocks/>
          </p:cNvSpPr>
          <p:nvPr/>
        </p:nvSpPr>
        <p:spPr>
          <a:xfrm>
            <a:off x="5762008" y="2168860"/>
            <a:ext cx="4068452" cy="1156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400" dirty="0" smtClean="0">
                <a:latin typeface="+mj-ea"/>
              </a:rPr>
              <a:t>　</a:t>
            </a:r>
            <a:r>
              <a:rPr lang="ja-JP" altLang="en-US" sz="1400" b="1" dirty="0" smtClean="0">
                <a:latin typeface="+mj-ea"/>
              </a:rPr>
              <a:t>・スポーツ、レクリエーション</a:t>
            </a:r>
            <a:endParaRPr lang="en-US" altLang="ja-JP" sz="1400" b="1" dirty="0" smtClean="0">
              <a:latin typeface="+mj-ea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 smtClean="0">
                <a:latin typeface="+mj-ea"/>
              </a:rPr>
              <a:t>　　（ジョギング、遊具で遊ぶ、運動施設の利用）</a:t>
            </a:r>
            <a:endParaRPr lang="en-US" altLang="ja-JP" sz="1400" dirty="0" smtClean="0">
              <a:latin typeface="+mj-ea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　</a:t>
            </a:r>
            <a:r>
              <a:rPr lang="ja-JP" altLang="en-US" sz="1200" dirty="0" smtClean="0">
                <a:latin typeface="+mj-ea"/>
              </a:rPr>
              <a:t>錦織</a:t>
            </a:r>
            <a:r>
              <a:rPr lang="ja-JP" altLang="en-US" sz="1100" dirty="0" smtClean="0">
                <a:latin typeface="+mj-ea"/>
              </a:rPr>
              <a:t>公園</a:t>
            </a:r>
            <a:r>
              <a:rPr lang="en-US" altLang="ja-JP" sz="1100" dirty="0" smtClean="0">
                <a:latin typeface="+mj-ea"/>
              </a:rPr>
              <a:t>(54.5%)</a:t>
            </a:r>
            <a:r>
              <a:rPr lang="ja-JP" altLang="en-US" sz="1100" dirty="0" smtClean="0">
                <a:latin typeface="+mj-ea"/>
              </a:rPr>
              <a:t>　　・大泉緑地</a:t>
            </a:r>
            <a:r>
              <a:rPr lang="en-US" altLang="ja-JP" sz="1100" dirty="0" smtClean="0">
                <a:latin typeface="+mj-ea"/>
              </a:rPr>
              <a:t>(41.7%)</a:t>
            </a:r>
            <a:r>
              <a:rPr lang="ja-JP" altLang="en-US" sz="1100" dirty="0" smtClean="0">
                <a:latin typeface="+mj-ea"/>
              </a:rPr>
              <a:t>　・石川河川公園 </a:t>
            </a:r>
            <a:r>
              <a:rPr lang="en-US" altLang="ja-JP" sz="1100" dirty="0" smtClean="0">
                <a:latin typeface="+mj-ea"/>
              </a:rPr>
              <a:t>(58.4%)</a:t>
            </a:r>
            <a:endParaRPr lang="ja-JP" altLang="en-US" sz="1100" dirty="0">
              <a:latin typeface="+mj-ea"/>
            </a:endParaRPr>
          </a:p>
        </p:txBody>
      </p:sp>
      <p:pic>
        <p:nvPicPr>
          <p:cNvPr id="15" name="Picture 12" descr="D:\hondamai\Documents\My Pictures\imag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32"/>
          <a:stretch/>
        </p:blipFill>
        <p:spPr bwMode="auto">
          <a:xfrm>
            <a:off x="5996945" y="2981560"/>
            <a:ext cx="1237668" cy="72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5" descr="D:\hondamai\Documents\My Pictures\re_IMG_407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626" y="2981560"/>
            <a:ext cx="962010" cy="72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D:\hondamai\Documents\My Pictures\isikawa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8"/>
          <a:stretch/>
        </p:blipFill>
        <p:spPr bwMode="auto">
          <a:xfrm>
            <a:off x="8324032" y="2981560"/>
            <a:ext cx="1163198" cy="72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タイトル 1"/>
          <p:cNvSpPr txBox="1">
            <a:spLocks/>
          </p:cNvSpPr>
          <p:nvPr/>
        </p:nvSpPr>
        <p:spPr>
          <a:xfrm>
            <a:off x="5740440" y="3789040"/>
            <a:ext cx="4068452" cy="1156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400" dirty="0" smtClean="0">
                <a:latin typeface="+mj-ea"/>
              </a:rPr>
              <a:t>　</a:t>
            </a:r>
            <a:r>
              <a:rPr lang="ja-JP" altLang="en-US" sz="1400" b="1" dirty="0" smtClean="0">
                <a:latin typeface="+mj-ea"/>
              </a:rPr>
              <a:t>・交流など</a:t>
            </a:r>
            <a:r>
              <a:rPr lang="ja-JP" altLang="en-US" sz="1400" b="1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（イベント、バーベキュー）</a:t>
            </a:r>
            <a:endParaRPr lang="en-US" altLang="ja-JP" sz="1400" dirty="0" smtClean="0">
              <a:latin typeface="+mj-ea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　</a:t>
            </a:r>
            <a:r>
              <a:rPr lang="ja-JP" altLang="en-US" sz="1200" dirty="0" smtClean="0">
                <a:latin typeface="+mj-ea"/>
              </a:rPr>
              <a:t>りんくう</a:t>
            </a:r>
            <a:r>
              <a:rPr lang="ja-JP" altLang="en-US" sz="1100" dirty="0" smtClean="0">
                <a:latin typeface="+mj-ea"/>
              </a:rPr>
              <a:t>公園</a:t>
            </a:r>
            <a:r>
              <a:rPr lang="en-US" altLang="ja-JP" sz="1100" dirty="0" smtClean="0">
                <a:latin typeface="+mj-ea"/>
              </a:rPr>
              <a:t>(28.8%)</a:t>
            </a:r>
            <a:r>
              <a:rPr lang="ja-JP" altLang="en-US" sz="1100" dirty="0" smtClean="0">
                <a:latin typeface="+mj-ea"/>
              </a:rPr>
              <a:t>　・山田池公園</a:t>
            </a:r>
            <a:r>
              <a:rPr lang="en-US" altLang="ja-JP" sz="1100" dirty="0" smtClean="0">
                <a:latin typeface="+mj-ea"/>
              </a:rPr>
              <a:t>(27.0%)</a:t>
            </a:r>
            <a:r>
              <a:rPr lang="ja-JP" altLang="en-US" sz="1100" dirty="0" smtClean="0">
                <a:latin typeface="+mj-ea"/>
              </a:rPr>
              <a:t>　　・長野公園</a:t>
            </a:r>
            <a:r>
              <a:rPr lang="en-US" altLang="ja-JP" sz="1100" dirty="0" smtClean="0">
                <a:latin typeface="+mj-ea"/>
              </a:rPr>
              <a:t>(58.4%)</a:t>
            </a:r>
            <a:endParaRPr lang="ja-JP" altLang="en-US" sz="1100" dirty="0">
              <a:latin typeface="+mj-ea"/>
            </a:endParaRPr>
          </a:p>
        </p:txBody>
      </p:sp>
      <p:pic>
        <p:nvPicPr>
          <p:cNvPr id="19" name="Picture 2" descr="D:\hondamai\Documents\My Pictures\bbqsmall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8"/>
          <a:stretch/>
        </p:blipFill>
        <p:spPr bwMode="auto">
          <a:xfrm>
            <a:off x="6032869" y="4320118"/>
            <a:ext cx="1131935" cy="72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7" descr="D:\hondamai\Documents\My Pictures\bbqimg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77"/>
          <a:stretch/>
        </p:blipFill>
        <p:spPr bwMode="auto">
          <a:xfrm>
            <a:off x="7238158" y="4320118"/>
            <a:ext cx="1384358" cy="72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D:\hondamai\Documents\My Pictures\20161012_2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358" y="4327180"/>
            <a:ext cx="952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5911217" y="577571"/>
            <a:ext cx="3888000" cy="5133629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■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</a:rPr>
              <a:t>利用目的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206885" y="5985284"/>
            <a:ext cx="9592331" cy="720080"/>
          </a:xfrm>
          <a:prstGeom prst="homePlate">
            <a:avLst/>
          </a:prstGeom>
          <a:solidFill>
            <a:srgbClr val="FFFF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216412" y="6187345"/>
            <a:ext cx="9582806" cy="37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spc="-50" dirty="0">
                <a:solidFill>
                  <a:schemeClr val="tx1"/>
                </a:solidFill>
                <a:latin typeface="ＭＳ 明朝"/>
                <a:ea typeface="ＭＳ 明朝"/>
              </a:rPr>
              <a:t>○</a:t>
            </a:r>
            <a:r>
              <a:rPr lang="ja-JP" altLang="en-US" sz="1600" b="1" spc="-50" dirty="0" smtClean="0">
                <a:solidFill>
                  <a:schemeClr val="tx1"/>
                </a:solidFill>
              </a:rPr>
              <a:t>公園毎に異なる特性</a:t>
            </a:r>
            <a:r>
              <a:rPr lang="ja-JP" altLang="en-US" sz="1400" b="1" spc="-50" dirty="0" smtClean="0">
                <a:solidFill>
                  <a:schemeClr val="tx1"/>
                </a:solidFill>
              </a:rPr>
              <a:t>（立地、設置目的、利用状況など）　　○</a:t>
            </a:r>
            <a:r>
              <a:rPr kumimoji="1" lang="ja-JP" altLang="en-US" sz="1600" b="1" spc="-50" dirty="0" smtClean="0">
                <a:solidFill>
                  <a:schemeClr val="tx1"/>
                </a:solidFill>
              </a:rPr>
              <a:t>公園の特性に応じて、各時代の社会的要請に対応</a:t>
            </a:r>
            <a:endParaRPr kumimoji="1" lang="ja-JP" altLang="en-US" sz="1600" b="1" spc="-50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16411" y="5301208"/>
            <a:ext cx="9592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689431"/>
              </p:ext>
            </p:extLst>
          </p:nvPr>
        </p:nvGraphicFramePr>
        <p:xfrm>
          <a:off x="89503" y="620688"/>
          <a:ext cx="9726994" cy="593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83"/>
                <a:gridCol w="1487174"/>
                <a:gridCol w="2357714"/>
                <a:gridCol w="5513423"/>
              </a:tblGrid>
              <a:tr h="298691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公園名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設置目的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主な整備の方針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6858">
                <a:tc rowSpan="13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明治・大正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・昭和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箕面公園</a:t>
                      </a:r>
                      <a:endParaRPr kumimoji="1" lang="en-US" altLang="ja-JP" sz="14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住吉公園</a:t>
                      </a:r>
                      <a:endParaRPr kumimoji="1" lang="en-US" altLang="ja-JP" sz="14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浜寺公園</a:t>
                      </a:r>
                      <a:endParaRPr kumimoji="1" lang="en-US" altLang="ja-JP" sz="14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景勝地の保全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3">
                  <a:txBody>
                    <a:bodyPr/>
                    <a:lstStyle/>
                    <a:p>
                      <a:r>
                        <a:rPr kumimoji="1" lang="ja-JP" altLang="en-US" sz="1400" b="1" i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明治</a:t>
                      </a:r>
                      <a:endParaRPr kumimoji="1" lang="en-US" altLang="ja-JP" sz="1400" b="1" i="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（全体）景勝地を活かす施設整備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b="1" i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400" b="1" i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400" b="1" i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大正</a:t>
                      </a:r>
                      <a:endParaRPr kumimoji="1" lang="en-US" altLang="ja-JP" sz="1400" b="1" i="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（箕面）昆虫植物の保護・啓発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（浜寺）海浜レクリエーションの機能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昭和</a:t>
                      </a:r>
                      <a:endParaRPr kumimoji="1" lang="en-US" altLang="ja-JP" sz="14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＜前期＞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（住之江）スポーツ需要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（二色の浜）海浜レクリエーション機能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＜中期：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年代＞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（全体）野外レクリエーション・都市環境の改善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（浜寺・泉北臨海緑地）公害対策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（枚岡・長野）自然散策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（久宝寺）スポーツ需要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＜後期：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年代～＞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（全体）余暇活動の充足→施設、機能の増加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みどりに対する関心の高まり→イベントの開催等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altLang="ja-JP" sz="14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4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4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endParaRPr kumimoji="1" lang="en-US" altLang="ja-JP" sz="14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全体）防災対応、ユニバーサルデザイン施設、自然観察の場としての施設整備のほか、ボランティア対応、施設の安全点検等、ソフト施策の充実を求められ、より柔軟な対応を可能とする指定管理者制度を導入する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（泉佐野丘陵緑地）これまでのマスタープラン型の整備方針ではなく、自治体・企業・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府民が協働で作るシナリオ型公園の整備を進める。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5"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住之江公園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二色の浜公園</a:t>
                      </a:r>
                      <a:endParaRPr kumimoji="1" lang="ja-JP" altLang="en-US" sz="14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機能代替地</a:t>
                      </a:r>
                      <a:endParaRPr kumimoji="1" lang="en-US" altLang="ja-JP" sz="12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スポーツレクリエーション需要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75"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枚岡公園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長野公園</a:t>
                      </a:r>
                      <a:endParaRPr kumimoji="1" lang="ja-JP" altLang="en-US" sz="14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社寺・山林の保全</a:t>
                      </a:r>
                      <a:endParaRPr kumimoji="1" lang="ja-JP" altLang="en-US" sz="1200" spc="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6858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服部緑地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久宝寺緑地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大泉緑地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都市の膨張抑制</a:t>
                      </a:r>
                      <a:endParaRPr kumimoji="1" lang="en-US" altLang="ja-JP" sz="12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2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休養・厚生利用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86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万博記念公園</a:t>
                      </a:r>
                      <a:endParaRPr kumimoji="1" lang="ja-JP" altLang="en-US" sz="14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事業跡地の有効活用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775"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山田池公園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錦織公園</a:t>
                      </a:r>
                      <a:endParaRPr kumimoji="1" lang="ja-JP" altLang="en-US" sz="14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自然環境の保全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691"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寝屋川公園</a:t>
                      </a:r>
                      <a:endParaRPr kumimoji="1" lang="ja-JP" altLang="en-US" sz="14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広域のレクリエーション需要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691"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深北緑地</a:t>
                      </a:r>
                      <a:endParaRPr kumimoji="1" lang="ja-JP" altLang="en-US" sz="14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治水・多目的遊水地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691"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石川河川公園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親水機能に対する要請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6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りんくう公園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-7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埋立地の良好な景観形成</a:t>
                      </a:r>
                      <a:endParaRPr kumimoji="1" lang="ja-JP" altLang="en-US" sz="1200" spc="-7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480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蜻蛉池公園</a:t>
                      </a:r>
                      <a:endParaRPr kumimoji="1" lang="en-US" altLang="ja-JP" sz="14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自然環境の保全</a:t>
                      </a:r>
                      <a:endParaRPr kumimoji="1" lang="en-US" altLang="ja-JP" sz="1200" spc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レクリエーション需要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86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-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せんなん里海公園</a:t>
                      </a:r>
                      <a:endParaRPr kumimoji="1" lang="ja-JP" altLang="en-US" sz="1400" spc="-1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里海の活用、保全、再生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86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spc="-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泉佐野丘陵緑地</a:t>
                      </a:r>
                      <a:endParaRPr kumimoji="1" lang="ja-JP" altLang="en-US" sz="1400" spc="-1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spc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事業跡地の有効活用</a:t>
                      </a:r>
                      <a:endParaRPr kumimoji="1" lang="ja-JP" altLang="en-US" sz="1200" spc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" y="0"/>
            <a:ext cx="9705526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府営公園の成立ち　</a:t>
            </a:r>
            <a:r>
              <a:rPr lang="en-US" altLang="ja-JP" sz="2400" dirty="0">
                <a:latin typeface="+mj-ea"/>
              </a:rPr>
              <a:t> -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設置</a:t>
            </a:r>
            <a:r>
              <a:rPr lang="ja-JP" altLang="en-US" sz="2400" dirty="0">
                <a:solidFill>
                  <a:prstClr val="black"/>
                </a:solidFill>
                <a:latin typeface="ＭＳ Ｐゴシック"/>
              </a:rPr>
              <a:t>目的と主な整備の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方針</a:t>
            </a:r>
            <a:r>
              <a:rPr lang="en-US" altLang="ja-JP" sz="2400" dirty="0">
                <a:latin typeface="+mj-ea"/>
              </a:rPr>
              <a:t>-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3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90420" y="6492875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40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-</a:t>
            </a:r>
            <a:r>
              <a:rPr lang="ja-JP" altLang="en-US" sz="2800" dirty="0" smtClean="0">
                <a:latin typeface="+mj-ea"/>
              </a:rPr>
              <a:t>アンケートの概要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058" y="567884"/>
            <a:ext cx="975359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800" dirty="0" smtClean="0"/>
              <a:t>■</a:t>
            </a:r>
            <a:r>
              <a:rPr lang="ja-JP" altLang="en-US" sz="1800" dirty="0" smtClean="0">
                <a:latin typeface="+mn-ea"/>
              </a:rPr>
              <a:t>「</a:t>
            </a:r>
            <a:r>
              <a:rPr lang="ja-JP" altLang="ja-JP" sz="1800" dirty="0">
                <a:latin typeface="+mn-ea"/>
              </a:rPr>
              <a:t>利用者満足度調査</a:t>
            </a:r>
            <a:r>
              <a:rPr lang="ja-JP" altLang="en-US" sz="1800" dirty="0" smtClean="0">
                <a:latin typeface="+mj-ea"/>
                <a:ea typeface="+mj-ea"/>
              </a:rPr>
              <a:t>」</a:t>
            </a:r>
            <a:r>
              <a:rPr lang="ja-JP" altLang="en-US" sz="1800" dirty="0" smtClean="0"/>
              <a:t>（公園毎にアンケート配布・回収）</a:t>
            </a:r>
            <a:endParaRPr lang="en-US" altLang="ja-JP" sz="1800" dirty="0" smtClean="0"/>
          </a:p>
          <a:p>
            <a:pPr>
              <a:lnSpc>
                <a:spcPct val="150000"/>
              </a:lnSpc>
            </a:pPr>
            <a:r>
              <a:rPr lang="ja-JP" altLang="en-US" sz="1600" dirty="0" smtClean="0"/>
              <a:t>　・</a:t>
            </a:r>
            <a:r>
              <a:rPr lang="ja-JP" altLang="en-US" sz="1600" dirty="0"/>
              <a:t>実施期間　平成</a:t>
            </a:r>
            <a:r>
              <a:rPr lang="en-US" altLang="ja-JP" sz="1600" dirty="0" smtClean="0"/>
              <a:t>26</a:t>
            </a:r>
            <a:r>
              <a:rPr lang="ja-JP" altLang="en-US" sz="1600" dirty="0" smtClean="0"/>
              <a:t>年、平成</a:t>
            </a:r>
            <a:r>
              <a:rPr lang="en-US" altLang="ja-JP" sz="1600" dirty="0" smtClean="0"/>
              <a:t>28</a:t>
            </a:r>
            <a:r>
              <a:rPr lang="ja-JP" altLang="en-US" sz="1600" dirty="0" smtClean="0"/>
              <a:t>年の夏季～秋季</a:t>
            </a:r>
            <a:endParaRPr lang="ja-JP" altLang="en-US" sz="1600" dirty="0"/>
          </a:p>
          <a:p>
            <a:pPr>
              <a:lnSpc>
                <a:spcPct val="150000"/>
              </a:lnSpc>
            </a:pPr>
            <a:r>
              <a:rPr lang="ja-JP" altLang="en-US" sz="1600" dirty="0" smtClean="0"/>
              <a:t>　・</a:t>
            </a:r>
            <a:r>
              <a:rPr lang="ja-JP" altLang="en-US" sz="1600" dirty="0"/>
              <a:t>回答者数　</a:t>
            </a:r>
            <a:r>
              <a:rPr lang="ja-JP" altLang="en-US" sz="1600" dirty="0" smtClean="0"/>
              <a:t>各公園概ね</a:t>
            </a:r>
            <a:r>
              <a:rPr lang="en-US" altLang="ja-JP" sz="1600" dirty="0" smtClean="0"/>
              <a:t>200</a:t>
            </a:r>
            <a:r>
              <a:rPr lang="ja-JP" altLang="en-US" sz="1600" dirty="0" smtClean="0"/>
              <a:t>サンプル</a:t>
            </a:r>
            <a:endParaRPr lang="en-US" altLang="ja-JP" sz="1600" dirty="0" smtClean="0"/>
          </a:p>
          <a:p>
            <a:pPr>
              <a:lnSpc>
                <a:spcPct val="150000"/>
              </a:lnSpc>
            </a:pPr>
            <a:r>
              <a:rPr kumimoji="1" lang="ja-JP" altLang="en-US" sz="1600" dirty="0" smtClean="0"/>
              <a:t>　・対象公園　</a:t>
            </a:r>
            <a:r>
              <a:rPr lang="en-US" altLang="ja-JP" sz="1600" dirty="0"/>
              <a:t>18</a:t>
            </a:r>
            <a:r>
              <a:rPr kumimoji="1" lang="ja-JP" altLang="en-US" sz="1600" dirty="0" smtClean="0"/>
              <a:t>府営公園（泉佐野丘陵緑地を除く）</a:t>
            </a:r>
            <a:endParaRPr kumimoji="1" lang="en-US" altLang="ja-JP" sz="1600" dirty="0" smtClean="0"/>
          </a:p>
          <a:p>
            <a:pPr>
              <a:lnSpc>
                <a:spcPct val="150000"/>
              </a:lnSpc>
            </a:pPr>
            <a:r>
              <a:rPr lang="ja-JP" altLang="en-US" sz="1600" dirty="0" smtClean="0"/>
              <a:t>　・質問項目　 </a:t>
            </a:r>
            <a:r>
              <a:rPr lang="ja-JP" altLang="en-US" sz="1600" dirty="0"/>
              <a:t>①来園までの所要時間</a:t>
            </a:r>
            <a:r>
              <a:rPr lang="ja-JP" altLang="en-US" sz="1400" dirty="0"/>
              <a:t>（</a:t>
            </a:r>
            <a:r>
              <a:rPr lang="en-US" altLang="ja-JP" sz="1400" dirty="0"/>
              <a:t>1.15</a:t>
            </a:r>
            <a:r>
              <a:rPr lang="ja-JP" altLang="en-US" sz="1400" dirty="0"/>
              <a:t>分以内、</a:t>
            </a:r>
            <a:r>
              <a:rPr lang="en-US" altLang="ja-JP" sz="1400" dirty="0"/>
              <a:t>2.30</a:t>
            </a:r>
            <a:r>
              <a:rPr lang="ja-JP" altLang="en-US" sz="1400" dirty="0"/>
              <a:t>分以内、</a:t>
            </a:r>
            <a:r>
              <a:rPr lang="en-US" altLang="ja-JP" sz="1400" dirty="0"/>
              <a:t>3.1</a:t>
            </a:r>
            <a:r>
              <a:rPr lang="ja-JP" altLang="en-US" sz="1400" dirty="0"/>
              <a:t>時間以内、</a:t>
            </a:r>
            <a:r>
              <a:rPr lang="en-US" altLang="ja-JP" sz="1400" dirty="0"/>
              <a:t>4.2</a:t>
            </a:r>
            <a:r>
              <a:rPr lang="ja-JP" altLang="en-US" sz="1400" dirty="0"/>
              <a:t>時間以内、</a:t>
            </a:r>
            <a:r>
              <a:rPr lang="en-US" altLang="ja-JP" sz="1400" dirty="0"/>
              <a:t>5.2</a:t>
            </a:r>
            <a:r>
              <a:rPr lang="ja-JP" altLang="en-US" sz="1400" dirty="0"/>
              <a:t>時間以上）</a:t>
            </a:r>
            <a:endParaRPr lang="en-US" altLang="ja-JP" sz="1400" dirty="0"/>
          </a:p>
          <a:p>
            <a:pPr>
              <a:lnSpc>
                <a:spcPct val="150000"/>
              </a:lnSpc>
            </a:pPr>
            <a:r>
              <a:rPr lang="ja-JP" altLang="en-US" sz="1600" dirty="0" smtClean="0"/>
              <a:t>　　　　　　　　　②</a:t>
            </a:r>
            <a:r>
              <a:rPr lang="ja-JP" altLang="en-US" sz="1600" dirty="0"/>
              <a:t>滞在時間（</a:t>
            </a:r>
            <a:r>
              <a:rPr lang="en-US" altLang="ja-JP" sz="1600" dirty="0"/>
              <a:t>1.1</a:t>
            </a:r>
            <a:r>
              <a:rPr lang="ja-JP" altLang="en-US" sz="1600" dirty="0"/>
              <a:t>時間程度、</a:t>
            </a:r>
            <a:r>
              <a:rPr lang="en-US" altLang="ja-JP" sz="1600" dirty="0"/>
              <a:t>2.2</a:t>
            </a:r>
            <a:r>
              <a:rPr lang="ja-JP" altLang="en-US" sz="1600" dirty="0"/>
              <a:t>～</a:t>
            </a:r>
            <a:r>
              <a:rPr lang="en-US" altLang="ja-JP" sz="1600" dirty="0"/>
              <a:t>3</a:t>
            </a:r>
            <a:r>
              <a:rPr lang="ja-JP" altLang="en-US" sz="1600" dirty="0"/>
              <a:t>時間程度、</a:t>
            </a:r>
            <a:r>
              <a:rPr lang="en-US" altLang="ja-JP" sz="1600" dirty="0"/>
              <a:t>3.</a:t>
            </a:r>
            <a:r>
              <a:rPr lang="ja-JP" altLang="en-US" sz="1600" dirty="0"/>
              <a:t>半日程度、</a:t>
            </a:r>
            <a:r>
              <a:rPr lang="en-US" altLang="ja-JP" sz="1600" dirty="0"/>
              <a:t>4.</a:t>
            </a:r>
            <a:r>
              <a:rPr lang="ja-JP" altLang="en-US" sz="1600" dirty="0"/>
              <a:t>終日）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③同伴者（</a:t>
            </a:r>
            <a:r>
              <a:rPr lang="en-US" altLang="ja-JP" sz="1600" dirty="0"/>
              <a:t>1.</a:t>
            </a:r>
            <a:r>
              <a:rPr lang="ja-JP" altLang="en-US" sz="1600" dirty="0"/>
              <a:t>１人で、</a:t>
            </a:r>
            <a:r>
              <a:rPr lang="en-US" altLang="ja-JP" sz="1600" dirty="0"/>
              <a:t>2.</a:t>
            </a:r>
            <a:r>
              <a:rPr lang="ja-JP" altLang="en-US" sz="1600" dirty="0"/>
              <a:t>友人と、</a:t>
            </a:r>
            <a:r>
              <a:rPr lang="en-US" altLang="ja-JP" sz="1600" dirty="0"/>
              <a:t>3.</a:t>
            </a:r>
            <a:r>
              <a:rPr lang="ja-JP" altLang="en-US" sz="1600" dirty="0"/>
              <a:t>家族で（大人のみ）、</a:t>
            </a:r>
            <a:r>
              <a:rPr lang="en-US" altLang="ja-JP" sz="1600" dirty="0"/>
              <a:t>4.</a:t>
            </a:r>
            <a:r>
              <a:rPr lang="ja-JP" altLang="en-US" sz="1600" dirty="0"/>
              <a:t>家族で（子供連れ）、</a:t>
            </a:r>
            <a:r>
              <a:rPr lang="en-US" altLang="ja-JP" sz="1600" dirty="0"/>
              <a:t>5.</a:t>
            </a:r>
            <a:r>
              <a:rPr lang="ja-JP" altLang="en-US" sz="1600" dirty="0" smtClean="0"/>
              <a:t>その他</a:t>
            </a:r>
            <a:r>
              <a:rPr lang="ja-JP" altLang="en-US" sz="1600" dirty="0"/>
              <a:t>）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</a:t>
            </a:r>
            <a:r>
              <a:rPr kumimoji="1" lang="ja-JP" altLang="en-US" sz="1600" dirty="0" smtClean="0"/>
              <a:t>　</a:t>
            </a:r>
            <a:r>
              <a:rPr lang="ja-JP" altLang="en-US" sz="1600" dirty="0" smtClean="0"/>
              <a:t>④</a:t>
            </a:r>
            <a:r>
              <a:rPr kumimoji="1" lang="ja-JP" altLang="en-US" sz="1600" dirty="0" smtClean="0"/>
              <a:t>利用頻度</a:t>
            </a:r>
            <a:r>
              <a:rPr kumimoji="1" lang="ja-JP" altLang="en-US" sz="1400" dirty="0" smtClean="0"/>
              <a:t>（</a:t>
            </a:r>
            <a:r>
              <a:rPr kumimoji="1" lang="en-US" altLang="ja-JP" sz="1400" dirty="0" smtClean="0"/>
              <a:t>1.</a:t>
            </a:r>
            <a:r>
              <a:rPr kumimoji="1" lang="ja-JP" altLang="en-US" sz="1400" dirty="0" smtClean="0"/>
              <a:t>ほぼ毎日、</a:t>
            </a:r>
            <a:r>
              <a:rPr kumimoji="1" lang="en-US" altLang="ja-JP" sz="1400" dirty="0" smtClean="0"/>
              <a:t>2.</a:t>
            </a:r>
            <a:r>
              <a:rPr kumimoji="1" lang="ja-JP" altLang="en-US" sz="1400" dirty="0" smtClean="0"/>
              <a:t>週に</a:t>
            </a:r>
            <a:r>
              <a:rPr kumimoji="1" lang="en-US" altLang="ja-JP" sz="1400" dirty="0" smtClean="0"/>
              <a:t>1</a:t>
            </a:r>
            <a:r>
              <a:rPr kumimoji="1" lang="ja-JP" altLang="en-US" sz="1400" dirty="0" smtClean="0"/>
              <a:t>回程度、</a:t>
            </a:r>
            <a:r>
              <a:rPr kumimoji="1" lang="en-US" altLang="ja-JP" sz="1400" dirty="0" smtClean="0"/>
              <a:t>3.</a:t>
            </a:r>
            <a:r>
              <a:rPr kumimoji="1" lang="ja-JP" altLang="en-US" sz="1400" dirty="0" smtClean="0"/>
              <a:t>月に</a:t>
            </a:r>
            <a:r>
              <a:rPr kumimoji="1" lang="en-US" altLang="ja-JP" sz="1400" dirty="0" smtClean="0"/>
              <a:t>1</a:t>
            </a:r>
            <a:r>
              <a:rPr kumimoji="1" lang="ja-JP" altLang="en-US" sz="1400" dirty="0" smtClean="0"/>
              <a:t>回程度、</a:t>
            </a:r>
            <a:r>
              <a:rPr kumimoji="1" lang="en-US" altLang="ja-JP" sz="1400" dirty="0" smtClean="0"/>
              <a:t>4.</a:t>
            </a:r>
            <a:r>
              <a:rPr kumimoji="1" lang="ja-JP" altLang="en-US" sz="1400" dirty="0" smtClean="0"/>
              <a:t>年に数回程度、</a:t>
            </a:r>
            <a:r>
              <a:rPr kumimoji="1" lang="en-US" altLang="ja-JP" sz="1400" dirty="0" smtClean="0"/>
              <a:t>5.</a:t>
            </a:r>
            <a:r>
              <a:rPr kumimoji="1" lang="ja-JP" altLang="en-US" sz="1400" dirty="0" smtClean="0"/>
              <a:t>数年に</a:t>
            </a:r>
            <a:r>
              <a:rPr kumimoji="1" lang="en-US" altLang="ja-JP" sz="1400" dirty="0" smtClean="0"/>
              <a:t>1</a:t>
            </a:r>
            <a:r>
              <a:rPr kumimoji="1" lang="ja-JP" altLang="en-US" sz="1400" dirty="0" smtClean="0"/>
              <a:t>回程度、</a:t>
            </a:r>
            <a:r>
              <a:rPr kumimoji="1" lang="en-US" altLang="ja-JP" sz="1400" dirty="0" smtClean="0"/>
              <a:t>6.</a:t>
            </a:r>
            <a:r>
              <a:rPr kumimoji="1" lang="ja-JP" altLang="en-US" sz="1400" dirty="0" smtClean="0"/>
              <a:t>はじめて）</a:t>
            </a:r>
            <a:endParaRPr kumimoji="1"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　　　　　　　 　</a:t>
            </a:r>
            <a:r>
              <a:rPr lang="ja-JP" altLang="en-US" sz="1600" dirty="0" smtClean="0"/>
              <a:t>⑤利用目的</a:t>
            </a:r>
            <a:r>
              <a:rPr lang="ja-JP" altLang="en-US" sz="1400" dirty="0"/>
              <a:t>（</a:t>
            </a:r>
            <a:r>
              <a:rPr lang="en-US" altLang="ja-JP" sz="1400" dirty="0"/>
              <a:t>1.</a:t>
            </a:r>
            <a:r>
              <a:rPr lang="ja-JP" altLang="en-US" sz="1400" dirty="0"/>
              <a:t>散歩、</a:t>
            </a:r>
            <a:r>
              <a:rPr lang="en-US" altLang="ja-JP" sz="1400" dirty="0"/>
              <a:t>2.</a:t>
            </a:r>
            <a:r>
              <a:rPr lang="ja-JP" altLang="en-US" sz="1400" dirty="0"/>
              <a:t>通勤・通学路や生活路での利用、</a:t>
            </a:r>
            <a:r>
              <a:rPr lang="en-US" altLang="ja-JP" sz="1400" dirty="0"/>
              <a:t>3.</a:t>
            </a:r>
            <a:r>
              <a:rPr lang="ja-JP" altLang="en-US" sz="1400" dirty="0"/>
              <a:t>休憩する、</a:t>
            </a:r>
            <a:r>
              <a:rPr lang="en-US" altLang="ja-JP" sz="1400" dirty="0"/>
              <a:t>4.</a:t>
            </a:r>
            <a:r>
              <a:rPr lang="ja-JP" altLang="en-US" sz="1400" dirty="0"/>
              <a:t>遊具で遊ぶ、</a:t>
            </a:r>
            <a:r>
              <a:rPr lang="en-US" altLang="ja-JP" sz="1400" dirty="0"/>
              <a:t>5.</a:t>
            </a:r>
            <a:r>
              <a:rPr lang="ja-JP" altLang="en-US" sz="1400" dirty="0"/>
              <a:t>運動</a:t>
            </a:r>
            <a:r>
              <a:rPr lang="ja-JP" altLang="en-US" sz="1400" dirty="0" smtClean="0"/>
              <a:t>施設の</a:t>
            </a:r>
            <a:r>
              <a:rPr lang="ja-JP" altLang="en-US" sz="1400" dirty="0"/>
              <a:t>利用</a:t>
            </a:r>
            <a:r>
              <a:rPr lang="ja-JP" altLang="en-US" sz="1400" dirty="0" smtClean="0"/>
              <a:t>、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  </a:t>
            </a:r>
            <a:r>
              <a:rPr lang="en-US" altLang="ja-JP" sz="1400" dirty="0" smtClean="0"/>
              <a:t>6</a:t>
            </a:r>
            <a:r>
              <a:rPr lang="en-US" altLang="ja-JP" sz="1400" dirty="0"/>
              <a:t>.</a:t>
            </a:r>
            <a:r>
              <a:rPr lang="ja-JP" altLang="en-US" sz="1400" dirty="0"/>
              <a:t>花や緑を楽しむ、</a:t>
            </a:r>
            <a:r>
              <a:rPr lang="en-US" altLang="ja-JP" sz="1400" dirty="0"/>
              <a:t>7.</a:t>
            </a:r>
            <a:r>
              <a:rPr lang="ja-JP" altLang="en-US" sz="1400" dirty="0"/>
              <a:t>イベントに参加、</a:t>
            </a:r>
            <a:r>
              <a:rPr lang="en-US" altLang="ja-JP" sz="1400" dirty="0"/>
              <a:t>8.</a:t>
            </a:r>
            <a:r>
              <a:rPr lang="ja-JP" altLang="en-US" sz="1400" dirty="0"/>
              <a:t>ボランティア活動、</a:t>
            </a:r>
            <a:r>
              <a:rPr lang="en-US" altLang="ja-JP" sz="1400" dirty="0"/>
              <a:t>9.</a:t>
            </a:r>
            <a:r>
              <a:rPr lang="ja-JP" altLang="en-US" sz="1400" dirty="0"/>
              <a:t>ジョギング</a:t>
            </a:r>
            <a:r>
              <a:rPr lang="ja-JP" altLang="en-US" sz="1400" dirty="0" smtClean="0"/>
              <a:t>、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</a:t>
            </a:r>
            <a:r>
              <a:rPr lang="en-US" altLang="ja-JP" sz="1400" dirty="0" smtClean="0"/>
              <a:t>10</a:t>
            </a:r>
            <a:r>
              <a:rPr lang="en-US" altLang="ja-JP" sz="1400" dirty="0"/>
              <a:t>.</a:t>
            </a:r>
            <a:r>
              <a:rPr lang="ja-JP" altLang="en-US" sz="1400" dirty="0" smtClean="0"/>
              <a:t>各公園固有</a:t>
            </a:r>
            <a:r>
              <a:rPr lang="ja-JP" altLang="en-US" sz="1400" dirty="0"/>
              <a:t>の施設、</a:t>
            </a:r>
            <a:r>
              <a:rPr lang="en-US" altLang="ja-JP" sz="1400" dirty="0"/>
              <a:t>11.</a:t>
            </a:r>
            <a:r>
              <a:rPr lang="ja-JP" altLang="en-US" sz="1400" dirty="0" smtClean="0"/>
              <a:t>その他</a:t>
            </a:r>
            <a:r>
              <a:rPr lang="ja-JP" altLang="en-US" sz="1400" dirty="0"/>
              <a:t>）</a:t>
            </a:r>
            <a:endParaRPr lang="en-US" altLang="ja-JP" sz="1400" dirty="0"/>
          </a:p>
          <a:p>
            <a:pPr>
              <a:lnSpc>
                <a:spcPct val="150000"/>
              </a:lnSpc>
            </a:pPr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　　　　　　　⑥主な利用場所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1.</a:t>
            </a:r>
            <a:r>
              <a:rPr lang="ja-JP" altLang="en-US" sz="1400" dirty="0" smtClean="0"/>
              <a:t>園路、</a:t>
            </a:r>
            <a:r>
              <a:rPr lang="en-US" altLang="ja-JP" sz="1400" dirty="0" smtClean="0"/>
              <a:t>2.</a:t>
            </a:r>
            <a:r>
              <a:rPr lang="ja-JP" altLang="en-US" sz="1400" dirty="0" smtClean="0"/>
              <a:t>広場、</a:t>
            </a:r>
            <a:r>
              <a:rPr lang="en-US" altLang="ja-JP" sz="1400" dirty="0" smtClean="0"/>
              <a:t>3.</a:t>
            </a:r>
            <a:r>
              <a:rPr lang="ja-JP" altLang="en-US" sz="1400" dirty="0" smtClean="0"/>
              <a:t>遊戯広場、</a:t>
            </a:r>
            <a:r>
              <a:rPr lang="en-US" altLang="ja-JP" sz="1400" dirty="0" smtClean="0"/>
              <a:t>4.</a:t>
            </a:r>
            <a:r>
              <a:rPr lang="ja-JP" altLang="en-US" sz="1400" dirty="0" smtClean="0"/>
              <a:t>バーベキュー場、</a:t>
            </a:r>
            <a:r>
              <a:rPr lang="en-US" altLang="ja-JP" sz="1400" dirty="0" smtClean="0"/>
              <a:t>5.</a:t>
            </a:r>
            <a:r>
              <a:rPr lang="ja-JP" altLang="en-US" sz="1400" dirty="0" smtClean="0"/>
              <a:t>テニスコート、</a:t>
            </a:r>
            <a:r>
              <a:rPr lang="en-US" altLang="ja-JP" sz="1400" dirty="0" smtClean="0"/>
              <a:t>6.</a:t>
            </a:r>
            <a:r>
              <a:rPr lang="ja-JP" altLang="en-US" sz="1400" dirty="0" smtClean="0"/>
              <a:t>野球場、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en-US" altLang="ja-JP" sz="1400" dirty="0"/>
              <a:t> </a:t>
            </a:r>
            <a:r>
              <a:rPr lang="en-US" altLang="ja-JP" sz="1400" dirty="0" smtClean="0"/>
              <a:t>                                                                   7.</a:t>
            </a:r>
            <a:r>
              <a:rPr lang="ja-JP" altLang="en-US" sz="1400" dirty="0" smtClean="0"/>
              <a:t>陸上競技場、</a:t>
            </a:r>
            <a:r>
              <a:rPr lang="en-US" altLang="ja-JP" sz="1400" dirty="0" smtClean="0"/>
              <a:t>8.</a:t>
            </a:r>
            <a:r>
              <a:rPr lang="ja-JP" altLang="en-US" sz="1400" dirty="0" smtClean="0"/>
              <a:t>その他スポーツ施設、</a:t>
            </a:r>
            <a:r>
              <a:rPr lang="en-US" altLang="ja-JP" sz="1400" dirty="0" smtClean="0"/>
              <a:t>9.</a:t>
            </a:r>
            <a:r>
              <a:rPr lang="ja-JP" altLang="en-US" sz="1400" dirty="0" smtClean="0"/>
              <a:t>各公園固有の施設、</a:t>
            </a:r>
            <a:r>
              <a:rPr lang="en-US" altLang="ja-JP" sz="1400" dirty="0" smtClean="0"/>
              <a:t>10.</a:t>
            </a:r>
            <a:r>
              <a:rPr lang="ja-JP" altLang="en-US" sz="1400" dirty="0" smtClean="0"/>
              <a:t>その他）</a:t>
            </a:r>
            <a:endParaRPr lang="en-US" altLang="ja-JP" sz="14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27905" y="6596390"/>
            <a:ext cx="52517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100" dirty="0" smtClean="0"/>
              <a:t>出典</a:t>
            </a:r>
            <a:r>
              <a:rPr lang="ja-JP" altLang="en-US" sz="1100" dirty="0"/>
              <a:t>：公の施設等へのＰＤＣＡマネジメントサイクル導入に向けた</a:t>
            </a:r>
            <a:r>
              <a:rPr lang="ja-JP" altLang="en-US" sz="1100" dirty="0" smtClean="0"/>
              <a:t>取組み</a:t>
            </a:r>
            <a:r>
              <a:rPr lang="en-US" altLang="ja-JP" sz="1100" dirty="0" smtClean="0"/>
              <a:t>HP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H26</a:t>
            </a:r>
            <a:r>
              <a:rPr lang="ja-JP" altLang="en-US" sz="1100" dirty="0" err="1" smtClean="0"/>
              <a:t>、</a:t>
            </a:r>
            <a:r>
              <a:rPr lang="en-US" altLang="ja-JP" sz="1100" dirty="0" smtClean="0"/>
              <a:t>H27</a:t>
            </a:r>
            <a:endParaRPr kumimoji="1" lang="ja-JP" altLang="en-US" sz="11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05483" y="6544632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66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969495"/>
              </p:ext>
            </p:extLst>
          </p:nvPr>
        </p:nvGraphicFramePr>
        <p:xfrm>
          <a:off x="512578" y="523874"/>
          <a:ext cx="8511354" cy="482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–</a:t>
            </a:r>
            <a:r>
              <a:rPr lang="ja-JP" altLang="en-US" sz="2800" dirty="0" smtClean="0">
                <a:latin typeface="+mj-ea"/>
              </a:rPr>
              <a:t>来園者の</a:t>
            </a:r>
            <a:r>
              <a:rPr lang="ja-JP" altLang="en-US" sz="2800" dirty="0">
                <a:latin typeface="+mj-ea"/>
              </a:rPr>
              <a:t>年令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08884" y="6608305"/>
            <a:ext cx="52517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100" dirty="0" smtClean="0"/>
              <a:t>出典</a:t>
            </a:r>
            <a:r>
              <a:rPr lang="ja-JP" altLang="en-US" sz="1100" dirty="0"/>
              <a:t>：公の施設等へのＰＤＣＡマネジメントサイクル導入に向けた</a:t>
            </a:r>
            <a:r>
              <a:rPr lang="ja-JP" altLang="en-US" sz="1100" dirty="0" smtClean="0"/>
              <a:t>取組み</a:t>
            </a:r>
            <a:r>
              <a:rPr lang="en-US" altLang="ja-JP" sz="1100" dirty="0" smtClean="0"/>
              <a:t>HP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H26</a:t>
            </a:r>
            <a:r>
              <a:rPr lang="ja-JP" altLang="en-US" sz="1100" dirty="0" err="1" smtClean="0"/>
              <a:t>、</a:t>
            </a:r>
            <a:r>
              <a:rPr lang="en-US" altLang="ja-JP" sz="1100" dirty="0" smtClean="0"/>
              <a:t>H27</a:t>
            </a:r>
            <a:endParaRPr kumimoji="1" lang="ja-JP" altLang="en-US" sz="1100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607684" y="6492875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8630" y="5445224"/>
            <a:ext cx="9162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○全体的に、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歳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代以上の来園者が約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割を占める。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東部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区域の山田池公園と枚岡公園、住吉公園で来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園者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歳代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以上の来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園者が多い。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○久宝寺緑地と長野公園で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歳代、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歳代の来園者が多い。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371" y="3631969"/>
            <a:ext cx="10096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60" y="3465004"/>
            <a:ext cx="6876764" cy="143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48281"/>
              </p:ext>
            </p:extLst>
          </p:nvPr>
        </p:nvGraphicFramePr>
        <p:xfrm>
          <a:off x="8121352" y="440668"/>
          <a:ext cx="161599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04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–</a:t>
            </a:r>
            <a:r>
              <a:rPr lang="ja-JP" altLang="en-US" sz="2800" dirty="0" smtClean="0">
                <a:latin typeface="+mj-ea"/>
              </a:rPr>
              <a:t>来園までの所要時間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790920" y="6596390"/>
            <a:ext cx="52517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100" dirty="0" smtClean="0"/>
              <a:t>出典</a:t>
            </a:r>
            <a:r>
              <a:rPr lang="ja-JP" altLang="en-US" sz="1100" dirty="0"/>
              <a:t>：公の施設等へのＰＤＣＡマネジメントサイクル導入に向けた</a:t>
            </a:r>
            <a:r>
              <a:rPr lang="ja-JP" altLang="en-US" sz="1100" dirty="0" smtClean="0"/>
              <a:t>取組み</a:t>
            </a:r>
            <a:r>
              <a:rPr lang="en-US" altLang="ja-JP" sz="1100" dirty="0" smtClean="0"/>
              <a:t>HP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H26</a:t>
            </a:r>
            <a:r>
              <a:rPr lang="ja-JP" altLang="en-US" sz="1100" dirty="0" err="1" smtClean="0"/>
              <a:t>、</a:t>
            </a:r>
            <a:r>
              <a:rPr lang="en-US" altLang="ja-JP" sz="1100" dirty="0" smtClean="0"/>
              <a:t>H27</a:t>
            </a:r>
            <a:endParaRPr kumimoji="1" lang="ja-JP" altLang="en-US" sz="1100" dirty="0"/>
          </a:p>
        </p:txBody>
      </p:sp>
      <p:sp>
        <p:nvSpPr>
          <p:cNvPr id="22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3143" y="6492875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3566" y="5412122"/>
            <a:ext cx="9905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○全体的に、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分以内の割合が約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割を占める。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○箕面公園（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）と南部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公園（りんくう公園（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）、二色の浜公園（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）等）で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時間以上の所要時間が多い。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○所要時間が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分以内の公園は、住吉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公園（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）が突出しており、大阪市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及び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東部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の公園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は比較的高い。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されている。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122642"/>
              </p:ext>
            </p:extLst>
          </p:nvPr>
        </p:nvGraphicFramePr>
        <p:xfrm>
          <a:off x="638631" y="611144"/>
          <a:ext cx="8313392" cy="476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グラフ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971600"/>
              </p:ext>
            </p:extLst>
          </p:nvPr>
        </p:nvGraphicFramePr>
        <p:xfrm>
          <a:off x="8244635" y="523875"/>
          <a:ext cx="1615992" cy="3590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3897052"/>
            <a:ext cx="7092788" cy="1156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434" y="5046847"/>
            <a:ext cx="4149774" cy="22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412" y="4020277"/>
            <a:ext cx="10096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8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–</a:t>
            </a:r>
            <a:r>
              <a:rPr lang="ja-JP" altLang="en-US" sz="2800" dirty="0" smtClean="0">
                <a:latin typeface="+mj-ea"/>
              </a:rPr>
              <a:t>滞在時間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00871" y="6596390"/>
            <a:ext cx="52517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100" dirty="0" smtClean="0"/>
              <a:t>出典</a:t>
            </a:r>
            <a:r>
              <a:rPr lang="ja-JP" altLang="en-US" sz="1100" dirty="0"/>
              <a:t>：公の施設等へのＰＤＣＡマネジメントサイクル導入に向けた</a:t>
            </a:r>
            <a:r>
              <a:rPr lang="ja-JP" altLang="en-US" sz="1100" dirty="0" smtClean="0"/>
              <a:t>取組み</a:t>
            </a:r>
            <a:r>
              <a:rPr lang="en-US" altLang="ja-JP" sz="1100" dirty="0" smtClean="0"/>
              <a:t>HP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H26</a:t>
            </a:r>
            <a:r>
              <a:rPr lang="ja-JP" altLang="en-US" sz="1100" dirty="0" err="1" smtClean="0"/>
              <a:t>、</a:t>
            </a:r>
            <a:r>
              <a:rPr lang="en-US" altLang="ja-JP" sz="1100" dirty="0" smtClean="0"/>
              <a:t>H27</a:t>
            </a:r>
            <a:endParaRPr kumimoji="1" lang="ja-JP" altLang="en-US" sz="1100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0942" y="5442319"/>
            <a:ext cx="9614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○全体的に、府営公園での滞在時間は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時間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以内が約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割を占める。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半日以上滞在する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割合は、大泉緑地（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）、浜寺公園（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）、蜻蛉池公園（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）で高い。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○１時間程度の割合は、住吉公園で極端に高く（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）、住之江公園（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42%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）、寝屋川公園（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42%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）の順に高い。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7010855"/>
              </p:ext>
            </p:extLst>
          </p:nvPr>
        </p:nvGraphicFramePr>
        <p:xfrm>
          <a:off x="737929" y="523874"/>
          <a:ext cx="8430142" cy="4741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3571021"/>
            <a:ext cx="7092788" cy="1264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419697"/>
              </p:ext>
            </p:extLst>
          </p:nvPr>
        </p:nvGraphicFramePr>
        <p:xfrm>
          <a:off x="8261911" y="499109"/>
          <a:ext cx="1615992" cy="3265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424" y="3577591"/>
            <a:ext cx="10096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13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569799"/>
              </p:ext>
            </p:extLst>
          </p:nvPr>
        </p:nvGraphicFramePr>
        <p:xfrm>
          <a:off x="409327" y="523680"/>
          <a:ext cx="8691301" cy="4813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–</a:t>
            </a:r>
            <a:r>
              <a:rPr lang="ja-JP" altLang="en-US" sz="2800" dirty="0" smtClean="0">
                <a:latin typeface="+mj-ea"/>
              </a:rPr>
              <a:t>同伴者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00871" y="6596390"/>
            <a:ext cx="52517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100" dirty="0" smtClean="0"/>
              <a:t>出典</a:t>
            </a:r>
            <a:r>
              <a:rPr lang="ja-JP" altLang="en-US" sz="1100" dirty="0"/>
              <a:t>：公の施設等へのＰＤＣＡマネジメントサイクル導入に向けた</a:t>
            </a:r>
            <a:r>
              <a:rPr lang="ja-JP" altLang="en-US" sz="1100" dirty="0" smtClean="0"/>
              <a:t>取組み</a:t>
            </a:r>
            <a:r>
              <a:rPr lang="en-US" altLang="ja-JP" sz="1100" dirty="0" smtClean="0"/>
              <a:t>HP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H26</a:t>
            </a:r>
            <a:r>
              <a:rPr lang="ja-JP" altLang="en-US" sz="1100" dirty="0" err="1" smtClean="0"/>
              <a:t>、</a:t>
            </a:r>
            <a:r>
              <a:rPr lang="en-US" altLang="ja-JP" sz="1100" dirty="0" smtClean="0"/>
              <a:t>H27</a:t>
            </a:r>
            <a:endParaRPr kumimoji="1" lang="ja-JP" altLang="en-US" sz="1100" dirty="0"/>
          </a:p>
        </p:txBody>
      </p:sp>
      <p:sp>
        <p:nvSpPr>
          <p:cNvPr id="2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4508" y="5229200"/>
            <a:ext cx="92530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○東部大阪（山田池公園（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39%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）、枚岡公園（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））と住之江公園（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）で、「一人」が多い。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○箕面公園（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）、二色の浜公園（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）、久宝寺緑地（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）で、「友人と」が多い。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○蜻蛉池公園（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）、せんなん里海公園（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）、錦織公園（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）で、「大人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のみの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家族」が多い。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○石川河川公園（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）、錦織公園（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）、長野公園（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）で、「子供連れ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家族」が多い。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48" y="3447350"/>
            <a:ext cx="7092788" cy="147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578888"/>
              </p:ext>
            </p:extLst>
          </p:nvPr>
        </p:nvGraphicFramePr>
        <p:xfrm>
          <a:off x="8085348" y="523875"/>
          <a:ext cx="1820652" cy="3049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7" name="図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88" y="3585794"/>
            <a:ext cx="1016453" cy="109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2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391605"/>
              </p:ext>
            </p:extLst>
          </p:nvPr>
        </p:nvGraphicFramePr>
        <p:xfrm>
          <a:off x="274984" y="520663"/>
          <a:ext cx="8777646" cy="481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–</a:t>
            </a:r>
            <a:r>
              <a:rPr lang="ja-JP" altLang="en-US" sz="2800" dirty="0" smtClean="0">
                <a:latin typeface="+mj-ea"/>
              </a:rPr>
              <a:t>来園頻度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00871" y="6596390"/>
            <a:ext cx="52517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100" dirty="0" smtClean="0"/>
              <a:t>出典</a:t>
            </a:r>
            <a:r>
              <a:rPr lang="ja-JP" altLang="en-US" sz="1100" dirty="0"/>
              <a:t>：公の施設等へのＰＤＣＡマネジメントサイクル導入に向けた</a:t>
            </a:r>
            <a:r>
              <a:rPr lang="ja-JP" altLang="en-US" sz="1100" dirty="0" smtClean="0"/>
              <a:t>取組み</a:t>
            </a:r>
            <a:r>
              <a:rPr lang="en-US" altLang="ja-JP" sz="1100" dirty="0" smtClean="0"/>
              <a:t>HP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H26</a:t>
            </a:r>
            <a:r>
              <a:rPr lang="ja-JP" altLang="en-US" sz="1100" dirty="0" err="1" smtClean="0"/>
              <a:t>、</a:t>
            </a:r>
            <a:r>
              <a:rPr lang="en-US" altLang="ja-JP" sz="1100" dirty="0" smtClean="0"/>
              <a:t>H27</a:t>
            </a:r>
            <a:endParaRPr kumimoji="1" lang="ja-JP" altLang="en-US" sz="1100" dirty="0"/>
          </a:p>
        </p:txBody>
      </p:sp>
      <p:sp>
        <p:nvSpPr>
          <p:cNvPr id="2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605275" y="6514618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8631" y="5337212"/>
            <a:ext cx="89410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○全体的に、週に１回以上の来園者が、全体の４割弱を占める。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○深北緑地（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62%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）、住吉公園（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）、山田池公園（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、で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、週に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回程度以上来園する方が多い。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○長野公園（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79%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、石川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河川公園（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箕面公園（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）で、年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に数回程度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以下の方が多い。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○箕面公園（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）、長野公園（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）、石川河川公園（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）で初めての来園者が多い。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32" y="3320988"/>
            <a:ext cx="7200800" cy="1548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図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212" y="3574359"/>
            <a:ext cx="1016453" cy="109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750459"/>
              </p:ext>
            </p:extLst>
          </p:nvPr>
        </p:nvGraphicFramePr>
        <p:xfrm>
          <a:off x="8110265" y="536687"/>
          <a:ext cx="1795736" cy="305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4612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50384"/>
              </p:ext>
            </p:extLst>
          </p:nvPr>
        </p:nvGraphicFramePr>
        <p:xfrm>
          <a:off x="524509" y="523875"/>
          <a:ext cx="8339854" cy="4430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6725232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800" dirty="0" smtClean="0">
                <a:latin typeface="+mj-ea"/>
              </a:rPr>
              <a:t>　府営公園ごとのニーズ</a:t>
            </a:r>
            <a:r>
              <a:rPr lang="ja-JP" altLang="en-US" sz="2800" dirty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–</a:t>
            </a:r>
            <a:r>
              <a:rPr lang="ja-JP" altLang="en-US" sz="2800" dirty="0" smtClean="0">
                <a:latin typeface="+mj-ea"/>
              </a:rPr>
              <a:t>利用目的</a:t>
            </a:r>
            <a:r>
              <a:rPr lang="en-US" altLang="ja-JP" sz="2800" dirty="0" smtClean="0">
                <a:latin typeface="+mj-ea"/>
              </a:rPr>
              <a:t>-</a:t>
            </a:r>
            <a:endParaRPr lang="ja-JP" altLang="en-US" sz="2800" dirty="0"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27906" y="6579312"/>
            <a:ext cx="52517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100" dirty="0" smtClean="0"/>
              <a:t>出典</a:t>
            </a:r>
            <a:r>
              <a:rPr lang="ja-JP" altLang="en-US" sz="1100" dirty="0"/>
              <a:t>：公の施設等へのＰＤＣＡマネジメントサイクル導入に向けた</a:t>
            </a:r>
            <a:r>
              <a:rPr lang="ja-JP" altLang="en-US" sz="1100" dirty="0" smtClean="0"/>
              <a:t>取組み</a:t>
            </a:r>
            <a:r>
              <a:rPr lang="en-US" altLang="ja-JP" sz="1100" dirty="0" smtClean="0"/>
              <a:t>HP</a:t>
            </a:r>
            <a:r>
              <a:rPr lang="ja-JP" altLang="en-US" sz="1100" dirty="0" smtClean="0"/>
              <a:t>／</a:t>
            </a:r>
            <a:r>
              <a:rPr lang="en-US" altLang="ja-JP" sz="1100" dirty="0" smtClean="0"/>
              <a:t>H26</a:t>
            </a:r>
            <a:r>
              <a:rPr lang="ja-JP" altLang="en-US" sz="1100" dirty="0" err="1" smtClean="0"/>
              <a:t>、</a:t>
            </a:r>
            <a:r>
              <a:rPr lang="en-US" altLang="ja-JP" sz="1100" dirty="0" smtClean="0"/>
              <a:t>H27</a:t>
            </a:r>
            <a:endParaRPr kumimoji="1" lang="ja-JP" altLang="en-US" sz="1100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527554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0532" y="4833156"/>
            <a:ext cx="88611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○全体的に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、散策（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遊具で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遊ぶ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1600" dirty="0">
                <a:solidFill>
                  <a:schemeClr val="accent3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）を目的とする来園が多い。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○東部地域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の公園で、散策（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）利用が多い。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○枚岡公園（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）、箕面公園（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）、山田池公園（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）で「散策（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 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）」が多い。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○深北緑地（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）、寝屋川公園（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）、住之江公園（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）で、運動施設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の利用（</a:t>
            </a:r>
            <a:r>
              <a:rPr lang="ja-JP" altLang="en-US" sz="1600" dirty="0">
                <a:solidFill>
                  <a:schemeClr val="accent5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○蜻蛉池公園（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）、服部緑地（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）、長野公園（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）で、花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や緑を</a:t>
            </a:r>
            <a:r>
              <a:rPr lang="ja-JP" altLang="en-US" sz="16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楽し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）利用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が多い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○錦織公園（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46%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）、石川河川公園（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）、大泉緑地（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）で、遊具で遊ぶ（</a:t>
            </a:r>
            <a:r>
              <a:rPr lang="ja-JP" altLang="en-US" sz="1600" dirty="0" smtClean="0">
                <a:solidFill>
                  <a:schemeClr val="accent3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）利用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○山田池公園（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）やりんくう公園（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21%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）で、バーベキュー施設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16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）の利用が多い。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3550456"/>
            <a:ext cx="705678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図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16" y="3574359"/>
            <a:ext cx="1016453" cy="109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43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8742</TotalTime>
  <Words>1133</Words>
  <Application>Microsoft Office PowerPoint</Application>
  <PresentationFormat>A4 210 x 297 mm</PresentationFormat>
  <Paragraphs>277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①　府営公園の成立ち  ②　府営公園ごとのニーズ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ryokukei.co.ltd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all　staff</dc:creator>
  <cp:lastModifiedBy>HondaMai</cp:lastModifiedBy>
  <cp:revision>549</cp:revision>
  <cp:lastPrinted>2018-01-05T01:41:10Z</cp:lastPrinted>
  <dcterms:created xsi:type="dcterms:W3CDTF">2017-10-19T02:01:19Z</dcterms:created>
  <dcterms:modified xsi:type="dcterms:W3CDTF">2018-01-05T02:34:48Z</dcterms:modified>
</cp:coreProperties>
</file>