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2" r:id="rId2"/>
    <p:sldId id="293" r:id="rId3"/>
    <p:sldId id="295" r:id="rId4"/>
    <p:sldId id="294" r:id="rId5"/>
    <p:sldId id="296" r:id="rId6"/>
    <p:sldId id="285" r:id="rId7"/>
    <p:sldId id="282" r:id="rId8"/>
    <p:sldId id="298" r:id="rId9"/>
    <p:sldId id="297" r:id="rId10"/>
    <p:sldId id="286" r:id="rId11"/>
    <p:sldId id="287" r:id="rId12"/>
    <p:sldId id="289" r:id="rId13"/>
    <p:sldId id="292" r:id="rId14"/>
    <p:sldId id="299" r:id="rId15"/>
    <p:sldId id="283" r:id="rId16"/>
    <p:sldId id="281" r:id="rId17"/>
  </p:sldIdLst>
  <p:sldSz cx="9906000" cy="6858000" type="A4"/>
  <p:notesSz cx="6807200" cy="9939338"/>
  <p:defaultTextStyle>
    <a:defPPr>
      <a:defRPr lang="ja-JP"/>
    </a:defPPr>
    <a:lvl1pPr marL="0" algn="l" defTabSz="957644" rtl="0" eaLnBrk="1" latinLnBrk="0" hangingPunct="1">
      <a:defRPr kumimoji="1" sz="1900" kern="1200">
        <a:solidFill>
          <a:schemeClr val="tx1"/>
        </a:solidFill>
        <a:latin typeface="+mn-lt"/>
        <a:ea typeface="+mn-ea"/>
        <a:cs typeface="+mn-cs"/>
      </a:defRPr>
    </a:lvl1pPr>
    <a:lvl2pPr marL="478822" algn="l" defTabSz="957644" rtl="0" eaLnBrk="1" latinLnBrk="0" hangingPunct="1">
      <a:defRPr kumimoji="1" sz="1900" kern="1200">
        <a:solidFill>
          <a:schemeClr val="tx1"/>
        </a:solidFill>
        <a:latin typeface="+mn-lt"/>
        <a:ea typeface="+mn-ea"/>
        <a:cs typeface="+mn-cs"/>
      </a:defRPr>
    </a:lvl2pPr>
    <a:lvl3pPr marL="957644" algn="l" defTabSz="957644" rtl="0" eaLnBrk="1" latinLnBrk="0" hangingPunct="1">
      <a:defRPr kumimoji="1" sz="1900" kern="1200">
        <a:solidFill>
          <a:schemeClr val="tx1"/>
        </a:solidFill>
        <a:latin typeface="+mn-lt"/>
        <a:ea typeface="+mn-ea"/>
        <a:cs typeface="+mn-cs"/>
      </a:defRPr>
    </a:lvl3pPr>
    <a:lvl4pPr marL="1436465" algn="l" defTabSz="957644" rtl="0" eaLnBrk="1" latinLnBrk="0" hangingPunct="1">
      <a:defRPr kumimoji="1" sz="1900" kern="1200">
        <a:solidFill>
          <a:schemeClr val="tx1"/>
        </a:solidFill>
        <a:latin typeface="+mn-lt"/>
        <a:ea typeface="+mn-ea"/>
        <a:cs typeface="+mn-cs"/>
      </a:defRPr>
    </a:lvl4pPr>
    <a:lvl5pPr marL="1915286" algn="l" defTabSz="957644" rtl="0" eaLnBrk="1" latinLnBrk="0" hangingPunct="1">
      <a:defRPr kumimoji="1" sz="1900" kern="1200">
        <a:solidFill>
          <a:schemeClr val="tx1"/>
        </a:solidFill>
        <a:latin typeface="+mn-lt"/>
        <a:ea typeface="+mn-ea"/>
        <a:cs typeface="+mn-cs"/>
      </a:defRPr>
    </a:lvl5pPr>
    <a:lvl6pPr marL="2394107" algn="l" defTabSz="957644" rtl="0" eaLnBrk="1" latinLnBrk="0" hangingPunct="1">
      <a:defRPr kumimoji="1" sz="1900" kern="1200">
        <a:solidFill>
          <a:schemeClr val="tx1"/>
        </a:solidFill>
        <a:latin typeface="+mn-lt"/>
        <a:ea typeface="+mn-ea"/>
        <a:cs typeface="+mn-cs"/>
      </a:defRPr>
    </a:lvl6pPr>
    <a:lvl7pPr marL="2872929" algn="l" defTabSz="957644" rtl="0" eaLnBrk="1" latinLnBrk="0" hangingPunct="1">
      <a:defRPr kumimoji="1" sz="1900" kern="1200">
        <a:solidFill>
          <a:schemeClr val="tx1"/>
        </a:solidFill>
        <a:latin typeface="+mn-lt"/>
        <a:ea typeface="+mn-ea"/>
        <a:cs typeface="+mn-cs"/>
      </a:defRPr>
    </a:lvl7pPr>
    <a:lvl8pPr marL="3351750" algn="l" defTabSz="957644" rtl="0" eaLnBrk="1" latinLnBrk="0" hangingPunct="1">
      <a:defRPr kumimoji="1" sz="1900" kern="1200">
        <a:solidFill>
          <a:schemeClr val="tx1"/>
        </a:solidFill>
        <a:latin typeface="+mn-lt"/>
        <a:ea typeface="+mn-ea"/>
        <a:cs typeface="+mn-cs"/>
      </a:defRPr>
    </a:lvl8pPr>
    <a:lvl9pPr marL="3830572" algn="l" defTabSz="957644" rtl="0" eaLnBrk="1" latinLnBrk="0" hangingPunct="1">
      <a:defRPr kumimoji="1" sz="1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0F0"/>
    <a:srgbClr val="FF99FF"/>
    <a:srgbClr val="FFCCFF"/>
    <a:srgbClr val="CC3300"/>
    <a:srgbClr val="FFFFFF"/>
    <a:srgbClr val="FDEADA"/>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35" autoAdjust="0"/>
    <p:restoredTop sz="78092" autoAdjust="0"/>
  </p:normalViewPr>
  <p:slideViewPr>
    <p:cSldViewPr snapToGrid="0">
      <p:cViewPr>
        <p:scale>
          <a:sx n="66" d="100"/>
          <a:sy n="66" d="100"/>
        </p:scale>
        <p:origin x="-1446" y="-28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784" y="-108"/>
      </p:cViewPr>
      <p:guideLst>
        <p:guide orient="horz" pos="3130"/>
        <p:guide pos="2143"/>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Ts-xlc40_main\share\2017\07&#37117;&#24066;&#20844;&#22290;&#12354;&#12426;&#26041;&#26908;&#35342;\&#31532;2&#22238;study\&#36039;&#26009;\&#12450;&#12531;&#12465;&#12540;&#12488;&#23646;&#246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Ts-xlc40_main\share\2017\07&#37117;&#24066;&#20844;&#22290;&#12354;&#12426;&#26041;&#26908;&#35342;\&#31532;2&#22238;study\&#36039;&#26009;\&#12356;&#12394;&#12385;&#12419;&#12435;&#12288;&#34892;&#12365;&#12383;&#12367;&#12394;&#1235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sz="1600" dirty="0" smtClean="0"/>
              <a:t>回答者の年齢</a:t>
            </a:r>
            <a:endParaRPr lang="ja-JP" altLang="en-US" sz="1600" dirty="0"/>
          </a:p>
        </c:rich>
      </c:tx>
      <c:layout/>
      <c:overlay val="0"/>
    </c:title>
    <c:autoTitleDeleted val="0"/>
    <c:plotArea>
      <c:layout/>
      <c:pieChart>
        <c:varyColors val="1"/>
        <c:ser>
          <c:idx val="0"/>
          <c:order val="0"/>
          <c:dLbls>
            <c:dLbl>
              <c:idx val="7"/>
              <c:layout>
                <c:manualLayout>
                  <c:x val="-0.24990799697183505"/>
                  <c:y val="6.2870523073315768E-2"/>
                </c:manualLayout>
              </c:layout>
              <c:showLegendKey val="0"/>
              <c:showVal val="1"/>
              <c:showCatName val="1"/>
              <c:showSerName val="0"/>
              <c:showPercent val="0"/>
              <c:showBubbleSize val="0"/>
            </c:dLbl>
            <c:dLbl>
              <c:idx val="8"/>
              <c:layout>
                <c:manualLayout>
                  <c:x val="-0.21900806152407626"/>
                  <c:y val="-2.1406967209892006E-2"/>
                </c:manualLayout>
              </c:layout>
              <c:showLegendKey val="0"/>
              <c:showVal val="1"/>
              <c:showCatName val="1"/>
              <c:showSerName val="0"/>
              <c:showPercent val="0"/>
              <c:showBubbleSize val="0"/>
            </c:dLbl>
            <c:txPr>
              <a:bodyPr/>
              <a:lstStyle/>
              <a:p>
                <a:pPr>
                  <a:defRPr sz="1200" b="1"/>
                </a:pPr>
                <a:endParaRPr lang="ja-JP"/>
              </a:p>
            </c:txPr>
            <c:showLegendKey val="0"/>
            <c:showVal val="1"/>
            <c:showCatName val="1"/>
            <c:showSerName val="0"/>
            <c:showPercent val="0"/>
            <c:showBubbleSize val="0"/>
            <c:showLeaderLines val="1"/>
          </c:dLbls>
          <c:cat>
            <c:strRef>
              <c:f>Sheet1!$L$45:$T$45</c:f>
              <c:strCache>
                <c:ptCount val="9"/>
                <c:pt idx="0">
                  <c:v>年齢</c:v>
                </c:pt>
                <c:pt idx="1">
                  <c:v>10代</c:v>
                </c:pt>
                <c:pt idx="2">
                  <c:v>20代</c:v>
                </c:pt>
                <c:pt idx="3">
                  <c:v>30代</c:v>
                </c:pt>
                <c:pt idx="4">
                  <c:v>40代</c:v>
                </c:pt>
                <c:pt idx="5">
                  <c:v>50代</c:v>
                </c:pt>
                <c:pt idx="6">
                  <c:v>60代</c:v>
                </c:pt>
                <c:pt idx="7">
                  <c:v>70代</c:v>
                </c:pt>
                <c:pt idx="8">
                  <c:v>80代</c:v>
                </c:pt>
              </c:strCache>
            </c:strRef>
          </c:cat>
          <c:val>
            <c:numRef>
              <c:f>Sheet1!$L$46:$T$46</c:f>
              <c:numCache>
                <c:formatCode>0.0%</c:formatCode>
                <c:ptCount val="9"/>
                <c:pt idx="1">
                  <c:v>6.2923523717328175E-3</c:v>
                </c:pt>
                <c:pt idx="2">
                  <c:v>6.1955469506292354E-2</c:v>
                </c:pt>
                <c:pt idx="3">
                  <c:v>0.30300096805421106</c:v>
                </c:pt>
                <c:pt idx="4">
                  <c:v>0.30203291384317521</c:v>
                </c:pt>
                <c:pt idx="5">
                  <c:v>0.1287512100677638</c:v>
                </c:pt>
                <c:pt idx="6">
                  <c:v>0.1403678606001936</c:v>
                </c:pt>
                <c:pt idx="7">
                  <c:v>5.2758954501452078E-2</c:v>
                </c:pt>
                <c:pt idx="8">
                  <c:v>4.8402710551790898E-3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solidFill>
        <a:schemeClr val="tx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sz="1600"/>
              <a:t>府営公園に行かない理由（％）</a:t>
            </a:r>
          </a:p>
        </c:rich>
      </c:tx>
      <c:layout/>
      <c:overlay val="0"/>
    </c:title>
    <c:autoTitleDeleted val="0"/>
    <c:plotArea>
      <c:layout>
        <c:manualLayout>
          <c:layoutTarget val="inner"/>
          <c:xMode val="edge"/>
          <c:yMode val="edge"/>
          <c:x val="0.33482766056698859"/>
          <c:y val="0.23052987844121312"/>
          <c:w val="0.42512473122841282"/>
          <c:h val="0.76753346647920451"/>
        </c:manualLayout>
      </c:layout>
      <c:pieChart>
        <c:varyColors val="1"/>
        <c:ser>
          <c:idx val="0"/>
          <c:order val="0"/>
          <c:dLbls>
            <c:dLbl>
              <c:idx val="0"/>
              <c:layout>
                <c:manualLayout>
                  <c:x val="5.4596573598930651E-2"/>
                  <c:y val="-3.588559725145346E-2"/>
                </c:manualLayout>
              </c:layout>
              <c:showLegendKey val="0"/>
              <c:showVal val="1"/>
              <c:showCatName val="1"/>
              <c:showSerName val="0"/>
              <c:showPercent val="0"/>
              <c:showBubbleSize val="0"/>
            </c:dLbl>
            <c:dLbl>
              <c:idx val="1"/>
              <c:layout>
                <c:manualLayout>
                  <c:x val="-0.20549144282359516"/>
                  <c:y val="-6.9355714193937795E-2"/>
                </c:manualLayout>
              </c:layout>
              <c:spPr/>
              <c:txPr>
                <a:bodyPr/>
                <a:lstStyle/>
                <a:p>
                  <a:pPr>
                    <a:defRPr sz="1200">
                      <a:solidFill>
                        <a:schemeClr val="bg1"/>
                      </a:solidFill>
                    </a:defRPr>
                  </a:pPr>
                  <a:endParaRPr lang="ja-JP"/>
                </a:p>
              </c:txPr>
              <c:showLegendKey val="0"/>
              <c:showVal val="1"/>
              <c:showCatName val="1"/>
              <c:showSerName val="0"/>
              <c:showPercent val="0"/>
              <c:showBubbleSize val="0"/>
            </c:dLbl>
            <c:dLbl>
              <c:idx val="2"/>
              <c:layout>
                <c:manualLayout>
                  <c:x val="0.15615576119429658"/>
                  <c:y val="-0.13709533780370942"/>
                </c:manualLayout>
              </c:layout>
              <c:tx>
                <c:rich>
                  <a:bodyPr/>
                  <a:lstStyle/>
                  <a:p>
                    <a:pPr>
                      <a:defRPr sz="1200">
                        <a:solidFill>
                          <a:schemeClr val="bg1"/>
                        </a:solidFill>
                      </a:defRPr>
                    </a:pPr>
                    <a:r>
                      <a:rPr lang="ja-JP" altLang="en-US" dirty="0" smtClean="0">
                        <a:solidFill>
                          <a:schemeClr val="bg1"/>
                        </a:solidFill>
                      </a:rPr>
                      <a:t>他</a:t>
                    </a:r>
                    <a:r>
                      <a:rPr lang="ja-JP" altLang="en-US" dirty="0">
                        <a:solidFill>
                          <a:schemeClr val="bg1"/>
                        </a:solidFill>
                      </a:rPr>
                      <a:t>の公園で満足</a:t>
                    </a:r>
                    <a:r>
                      <a:rPr lang="ja-JP" altLang="en-US" dirty="0" smtClean="0">
                        <a:solidFill>
                          <a:schemeClr val="bg1"/>
                        </a:solidFill>
                      </a:rPr>
                      <a:t>して</a:t>
                    </a:r>
                    <a:endParaRPr lang="en-US" altLang="ja-JP" dirty="0" smtClean="0">
                      <a:solidFill>
                        <a:schemeClr val="bg1"/>
                      </a:solidFill>
                    </a:endParaRPr>
                  </a:p>
                  <a:p>
                    <a:pPr>
                      <a:defRPr sz="1200">
                        <a:solidFill>
                          <a:schemeClr val="bg1"/>
                        </a:solidFill>
                      </a:defRPr>
                    </a:pPr>
                    <a:r>
                      <a:rPr lang="ja-JP" altLang="en-US" dirty="0" smtClean="0">
                        <a:solidFill>
                          <a:schemeClr val="bg1"/>
                        </a:solidFill>
                      </a:rPr>
                      <a:t>いる</a:t>
                    </a:r>
                    <a:r>
                      <a:rPr lang="ja-JP" altLang="en-US" dirty="0">
                        <a:solidFill>
                          <a:schemeClr val="bg1"/>
                        </a:solidFill>
                      </a:rPr>
                      <a:t>から</a:t>
                    </a:r>
                    <a:r>
                      <a:rPr lang="en-US" altLang="ja-JP" dirty="0">
                        <a:solidFill>
                          <a:schemeClr val="bg1"/>
                        </a:solidFill>
                      </a:rPr>
                      <a:t>, 13.7%</a:t>
                    </a:r>
                    <a:endParaRPr lang="ja-JP" altLang="en-US" dirty="0">
                      <a:solidFill>
                        <a:schemeClr val="bg1"/>
                      </a:solidFill>
                    </a:endParaRPr>
                  </a:p>
                </c:rich>
              </c:tx>
              <c:spPr/>
              <c:showLegendKey val="0"/>
              <c:showVal val="1"/>
              <c:showCatName val="1"/>
              <c:showSerName val="0"/>
              <c:showPercent val="0"/>
              <c:showBubbleSize val="0"/>
            </c:dLbl>
            <c:dLbl>
              <c:idx val="3"/>
              <c:layout>
                <c:manualLayout>
                  <c:x val="0.17142757552416757"/>
                  <c:y val="3.8963901668139393E-2"/>
                </c:manualLayout>
              </c:layout>
              <c:tx>
                <c:rich>
                  <a:bodyPr/>
                  <a:lstStyle/>
                  <a:p>
                    <a:pPr>
                      <a:defRPr sz="1100">
                        <a:solidFill>
                          <a:schemeClr val="bg1"/>
                        </a:solidFill>
                      </a:defRPr>
                    </a:pPr>
                    <a:r>
                      <a:rPr lang="ja-JP" altLang="en-US" sz="1100" dirty="0" smtClean="0">
                        <a:solidFill>
                          <a:schemeClr val="bg1"/>
                        </a:solidFill>
                      </a:rPr>
                      <a:t>時間</a:t>
                    </a:r>
                    <a:r>
                      <a:rPr lang="ja-JP" altLang="en-US" sz="1100" dirty="0">
                        <a:solidFill>
                          <a:schemeClr val="bg1"/>
                        </a:solidFill>
                      </a:rPr>
                      <a:t>がなく同伴者</a:t>
                    </a:r>
                    <a:r>
                      <a:rPr lang="ja-JP" altLang="en-US" sz="1100" dirty="0" smtClean="0">
                        <a:solidFill>
                          <a:schemeClr val="bg1"/>
                        </a:solidFill>
                      </a:rPr>
                      <a:t>が</a:t>
                    </a:r>
                    <a:endParaRPr lang="en-US" altLang="ja-JP" sz="1100" dirty="0" smtClean="0">
                      <a:solidFill>
                        <a:schemeClr val="bg1"/>
                      </a:solidFill>
                    </a:endParaRPr>
                  </a:p>
                  <a:p>
                    <a:pPr>
                      <a:defRPr sz="1100">
                        <a:solidFill>
                          <a:schemeClr val="bg1"/>
                        </a:solidFill>
                      </a:defRPr>
                    </a:pPr>
                    <a:r>
                      <a:rPr lang="ja-JP" altLang="en-US" sz="1100" dirty="0" smtClean="0">
                        <a:solidFill>
                          <a:schemeClr val="bg1"/>
                        </a:solidFill>
                      </a:rPr>
                      <a:t>いない</a:t>
                    </a:r>
                    <a:r>
                      <a:rPr lang="ja-JP" altLang="en-US" sz="1100" dirty="0">
                        <a:solidFill>
                          <a:schemeClr val="bg1"/>
                        </a:solidFill>
                      </a:rPr>
                      <a:t>から</a:t>
                    </a:r>
                    <a:r>
                      <a:rPr lang="en-US" altLang="ja-JP" sz="1100" dirty="0">
                        <a:solidFill>
                          <a:schemeClr val="bg1"/>
                        </a:solidFill>
                      </a:rPr>
                      <a:t>, 11.5%</a:t>
                    </a:r>
                    <a:endParaRPr lang="ja-JP" altLang="en-US" sz="1100" dirty="0">
                      <a:solidFill>
                        <a:schemeClr val="bg1"/>
                      </a:solidFill>
                    </a:endParaRPr>
                  </a:p>
                </c:rich>
              </c:tx>
              <c:spPr/>
              <c:showLegendKey val="0"/>
              <c:showVal val="1"/>
              <c:showCatName val="1"/>
              <c:showSerName val="0"/>
              <c:showPercent val="0"/>
              <c:showBubbleSize val="0"/>
            </c:dLbl>
            <c:dLbl>
              <c:idx val="4"/>
              <c:layout>
                <c:manualLayout>
                  <c:x val="-0.12048118201389517"/>
                  <c:y val="0.17310980683466673"/>
                </c:manualLayout>
              </c:layout>
              <c:showLegendKey val="0"/>
              <c:showVal val="1"/>
              <c:showCatName val="1"/>
              <c:showSerName val="0"/>
              <c:showPercent val="0"/>
              <c:showBubbleSize val="0"/>
            </c:dLbl>
            <c:dLbl>
              <c:idx val="5"/>
              <c:layout>
                <c:manualLayout>
                  <c:x val="-0.12078705036018259"/>
                  <c:y val="0.10857735942108489"/>
                </c:manualLayout>
              </c:layout>
              <c:showLegendKey val="0"/>
              <c:showVal val="1"/>
              <c:showCatName val="1"/>
              <c:showSerName val="0"/>
              <c:showPercent val="0"/>
              <c:showBubbleSize val="0"/>
            </c:dLbl>
            <c:dLbl>
              <c:idx val="6"/>
              <c:layout>
                <c:manualLayout>
                  <c:x val="-0.14738419363482197"/>
                  <c:y val="3.8634605419616157E-2"/>
                </c:manualLayout>
              </c:layout>
              <c:showLegendKey val="0"/>
              <c:showVal val="1"/>
              <c:showCatName val="1"/>
              <c:showSerName val="0"/>
              <c:showPercent val="0"/>
              <c:showBubbleSize val="0"/>
            </c:dLbl>
            <c:dLbl>
              <c:idx val="7"/>
              <c:layout>
                <c:manualLayout>
                  <c:x val="-8.7717963886613612E-2"/>
                  <c:y val="-6.1282570418810189E-2"/>
                </c:manualLayout>
              </c:layout>
              <c:showLegendKey val="0"/>
              <c:showVal val="1"/>
              <c:showCatName val="1"/>
              <c:showSerName val="0"/>
              <c:showPercent val="0"/>
              <c:showBubbleSize val="0"/>
            </c:dLbl>
            <c:txPr>
              <a:bodyPr/>
              <a:lstStyle/>
              <a:p>
                <a:pPr>
                  <a:defRPr sz="1200"/>
                </a:pPr>
                <a:endParaRPr lang="ja-JP"/>
              </a:p>
            </c:txPr>
            <c:showLegendKey val="0"/>
            <c:showVal val="1"/>
            <c:showCatName val="1"/>
            <c:showSerName val="0"/>
            <c:showPercent val="0"/>
            <c:showBubbleSize val="0"/>
            <c:showLeaderLines val="1"/>
          </c:dLbls>
          <c:cat>
            <c:strRef>
              <c:f>Sheet1!$A$78:$H$78</c:f>
              <c:strCache>
                <c:ptCount val="8"/>
                <c:pt idx="0">
                  <c:v>その他</c:v>
                </c:pt>
                <c:pt idx="1">
                  <c:v>公園が自宅から遠いから</c:v>
                </c:pt>
                <c:pt idx="2">
                  <c:v>他の公園で満足しているから</c:v>
                </c:pt>
                <c:pt idx="3">
                  <c:v>時間がなく同伴者がいないから</c:v>
                </c:pt>
                <c:pt idx="4">
                  <c:v>イベントや遊具など公園の情報がわからないから</c:v>
                </c:pt>
                <c:pt idx="5">
                  <c:v>清掃、施設サービス等が不満だから</c:v>
                </c:pt>
                <c:pt idx="6">
                  <c:v>花などに興味がなく、行きたいイベントがないから</c:v>
                </c:pt>
                <c:pt idx="7">
                  <c:v>公園での散策等に興味がないから</c:v>
                </c:pt>
              </c:strCache>
            </c:strRef>
          </c:cat>
          <c:val>
            <c:numRef>
              <c:f>Sheet1!$A$80:$H$80</c:f>
              <c:numCache>
                <c:formatCode>0.0%</c:formatCode>
                <c:ptCount val="8"/>
                <c:pt idx="0">
                  <c:v>1.8426863625980356E-2</c:v>
                </c:pt>
                <c:pt idx="1">
                  <c:v>0.57389781466534684</c:v>
                </c:pt>
                <c:pt idx="2">
                  <c:v>0.13698317216173</c:v>
                </c:pt>
                <c:pt idx="3">
                  <c:v>0.11474910530724131</c:v>
                </c:pt>
                <c:pt idx="4">
                  <c:v>5.2387116424274731E-2</c:v>
                </c:pt>
                <c:pt idx="5">
                  <c:v>4.4772709967258052E-2</c:v>
                </c:pt>
                <c:pt idx="6">
                  <c:v>4.0280210157618214E-2</c:v>
                </c:pt>
                <c:pt idx="7">
                  <c:v>1.8503007690550521E-2</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50375" cy="497367"/>
          </a:xfrm>
          <a:prstGeom prst="rect">
            <a:avLst/>
          </a:prstGeom>
        </p:spPr>
        <p:txBody>
          <a:bodyPr vert="horz" lIns="92222" tIns="46111" rIns="92222" bIns="4611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2" y="3"/>
            <a:ext cx="2950374" cy="497367"/>
          </a:xfrm>
          <a:prstGeom prst="rect">
            <a:avLst/>
          </a:prstGeom>
        </p:spPr>
        <p:txBody>
          <a:bodyPr vert="horz" lIns="92222" tIns="46111" rIns="92222" bIns="46111" rtlCol="0"/>
          <a:lstStyle>
            <a:lvl1pPr algn="r">
              <a:defRPr sz="1200"/>
            </a:lvl1pPr>
          </a:lstStyle>
          <a:p>
            <a:fld id="{FFB88BB3-8BF1-4FF0-B844-6F3AC58E6D15}" type="datetimeFigureOut">
              <a:rPr kumimoji="1" lang="ja-JP" altLang="en-US" smtClean="0"/>
              <a:t>2018/1/5</a:t>
            </a:fld>
            <a:endParaRPr kumimoji="1" lang="ja-JP" altLang="en-US"/>
          </a:p>
        </p:txBody>
      </p:sp>
      <p:sp>
        <p:nvSpPr>
          <p:cNvPr id="4" name="フッター プレースホルダー 3"/>
          <p:cNvSpPr>
            <a:spLocks noGrp="1"/>
          </p:cNvSpPr>
          <p:nvPr>
            <p:ph type="ftr" sz="quarter" idx="2"/>
          </p:nvPr>
        </p:nvSpPr>
        <p:spPr>
          <a:xfrm>
            <a:off x="2" y="9440373"/>
            <a:ext cx="2950375" cy="497366"/>
          </a:xfrm>
          <a:prstGeom prst="rect">
            <a:avLst/>
          </a:prstGeom>
        </p:spPr>
        <p:txBody>
          <a:bodyPr vert="horz" lIns="92222" tIns="46111" rIns="92222" bIns="461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2" y="9440373"/>
            <a:ext cx="2950374" cy="497366"/>
          </a:xfrm>
          <a:prstGeom prst="rect">
            <a:avLst/>
          </a:prstGeom>
        </p:spPr>
        <p:txBody>
          <a:bodyPr vert="horz" lIns="92222" tIns="46111" rIns="92222" bIns="46111" rtlCol="0" anchor="b"/>
          <a:lstStyle>
            <a:lvl1pPr algn="r">
              <a:defRPr sz="1200"/>
            </a:lvl1pPr>
          </a:lstStyle>
          <a:p>
            <a:fld id="{108141F4-2355-4038-95FC-1A67BE902002}" type="slidenum">
              <a:rPr kumimoji="1" lang="ja-JP" altLang="en-US" smtClean="0"/>
              <a:t>‹#›</a:t>
            </a:fld>
            <a:endParaRPr kumimoji="1" lang="ja-JP" altLang="en-US"/>
          </a:p>
        </p:txBody>
      </p:sp>
    </p:spTree>
    <p:extLst>
      <p:ext uri="{BB962C8B-B14F-4D97-AF65-F5344CB8AC3E}">
        <p14:creationId xmlns:p14="http://schemas.microsoft.com/office/powerpoint/2010/main" val="9564401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50375" cy="497367"/>
          </a:xfrm>
          <a:prstGeom prst="rect">
            <a:avLst/>
          </a:prstGeom>
        </p:spPr>
        <p:txBody>
          <a:bodyPr vert="horz" lIns="92222" tIns="46111" rIns="92222" bIns="461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2" y="3"/>
            <a:ext cx="2950374" cy="497367"/>
          </a:xfrm>
          <a:prstGeom prst="rect">
            <a:avLst/>
          </a:prstGeom>
        </p:spPr>
        <p:txBody>
          <a:bodyPr vert="horz" lIns="92222" tIns="46111" rIns="92222" bIns="46111" rtlCol="0"/>
          <a:lstStyle>
            <a:lvl1pPr algn="r">
              <a:defRPr sz="1200"/>
            </a:lvl1pPr>
          </a:lstStyle>
          <a:p>
            <a:fld id="{1A96B1FB-8310-47AB-B083-5DDF2F13FEC8}" type="datetimeFigureOut">
              <a:rPr kumimoji="1" lang="ja-JP" altLang="en-US" smtClean="0"/>
              <a:t>2018/1/5</a:t>
            </a:fld>
            <a:endParaRPr kumimoji="1" lang="ja-JP" altLang="en-US"/>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22" tIns="46111" rIns="92222" bIns="46111" rtlCol="0" anchor="ctr"/>
          <a:lstStyle/>
          <a:p>
            <a:endParaRPr lang="ja-JP" altLang="en-US"/>
          </a:p>
        </p:txBody>
      </p:sp>
      <p:sp>
        <p:nvSpPr>
          <p:cNvPr id="5" name="ノート プレースホルダー 4"/>
          <p:cNvSpPr>
            <a:spLocks noGrp="1"/>
          </p:cNvSpPr>
          <p:nvPr>
            <p:ph type="body" sz="quarter" idx="3"/>
          </p:nvPr>
        </p:nvSpPr>
        <p:spPr>
          <a:xfrm>
            <a:off x="680241" y="4720985"/>
            <a:ext cx="5446723" cy="4473102"/>
          </a:xfrm>
          <a:prstGeom prst="rect">
            <a:avLst/>
          </a:prstGeom>
        </p:spPr>
        <p:txBody>
          <a:bodyPr vert="horz" lIns="92222" tIns="46111" rIns="92222" bIns="461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373"/>
            <a:ext cx="2950375" cy="497366"/>
          </a:xfrm>
          <a:prstGeom prst="rect">
            <a:avLst/>
          </a:prstGeom>
        </p:spPr>
        <p:txBody>
          <a:bodyPr vert="horz" lIns="92222" tIns="46111" rIns="92222" bIns="461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2" y="9440373"/>
            <a:ext cx="2950374" cy="497366"/>
          </a:xfrm>
          <a:prstGeom prst="rect">
            <a:avLst/>
          </a:prstGeom>
        </p:spPr>
        <p:txBody>
          <a:bodyPr vert="horz" lIns="92222" tIns="46111" rIns="92222" bIns="46111" rtlCol="0" anchor="b"/>
          <a:lstStyle>
            <a:lvl1pPr algn="r">
              <a:defRPr sz="1200"/>
            </a:lvl1pPr>
          </a:lstStyle>
          <a:p>
            <a:fld id="{7C856F99-7B49-4D39-B70A-1ECA9B46FDAD}" type="slidenum">
              <a:rPr kumimoji="1" lang="ja-JP" altLang="en-US" smtClean="0"/>
              <a:t>‹#›</a:t>
            </a:fld>
            <a:endParaRPr kumimoji="1" lang="ja-JP" altLang="en-US"/>
          </a:p>
        </p:txBody>
      </p:sp>
    </p:spTree>
    <p:extLst>
      <p:ext uri="{BB962C8B-B14F-4D97-AF65-F5344CB8AC3E}">
        <p14:creationId xmlns:p14="http://schemas.microsoft.com/office/powerpoint/2010/main" val="26081303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chor="ctr"/>
          <a:lstStyle/>
          <a:p>
            <a:pPr algn="ctr"/>
            <a:endParaRPr lang="ja-JP" altLang="en-US" sz="2000"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1</a:t>
            </a:fld>
            <a:endParaRPr kumimoji="1" lang="ja-JP" altLang="en-US"/>
          </a:p>
        </p:txBody>
      </p:sp>
    </p:spTree>
    <p:extLst>
      <p:ext uri="{BB962C8B-B14F-4D97-AF65-F5344CB8AC3E}">
        <p14:creationId xmlns:p14="http://schemas.microsoft.com/office/powerpoint/2010/main" val="2011975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10</a:t>
            </a:fld>
            <a:endParaRPr kumimoji="1" lang="ja-JP" altLang="en-US"/>
          </a:p>
        </p:txBody>
      </p:sp>
    </p:spTree>
    <p:extLst>
      <p:ext uri="{BB962C8B-B14F-4D97-AF65-F5344CB8AC3E}">
        <p14:creationId xmlns:p14="http://schemas.microsoft.com/office/powerpoint/2010/main" val="4096361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2000"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11</a:t>
            </a:fld>
            <a:endParaRPr kumimoji="1" lang="ja-JP" altLang="en-US"/>
          </a:p>
        </p:txBody>
      </p:sp>
    </p:spTree>
    <p:extLst>
      <p:ext uri="{BB962C8B-B14F-4D97-AF65-F5344CB8AC3E}">
        <p14:creationId xmlns:p14="http://schemas.microsoft.com/office/powerpoint/2010/main" val="4096361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12</a:t>
            </a:fld>
            <a:endParaRPr kumimoji="1" lang="ja-JP" altLang="en-US"/>
          </a:p>
        </p:txBody>
      </p:sp>
    </p:spTree>
    <p:extLst>
      <p:ext uri="{BB962C8B-B14F-4D97-AF65-F5344CB8AC3E}">
        <p14:creationId xmlns:p14="http://schemas.microsoft.com/office/powerpoint/2010/main" val="4096361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2000"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13</a:t>
            </a:fld>
            <a:endParaRPr kumimoji="1" lang="ja-JP" altLang="en-US"/>
          </a:p>
        </p:txBody>
      </p:sp>
    </p:spTree>
    <p:extLst>
      <p:ext uri="{BB962C8B-B14F-4D97-AF65-F5344CB8AC3E}">
        <p14:creationId xmlns:p14="http://schemas.microsoft.com/office/powerpoint/2010/main" val="4096361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2000"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14</a:t>
            </a:fld>
            <a:endParaRPr kumimoji="1" lang="ja-JP" altLang="en-US"/>
          </a:p>
        </p:txBody>
      </p:sp>
    </p:spTree>
    <p:extLst>
      <p:ext uri="{BB962C8B-B14F-4D97-AF65-F5344CB8AC3E}">
        <p14:creationId xmlns:p14="http://schemas.microsoft.com/office/powerpoint/2010/main" val="4096361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2</a:t>
            </a:fld>
            <a:endParaRPr kumimoji="1" lang="ja-JP" altLang="en-US"/>
          </a:p>
        </p:txBody>
      </p:sp>
    </p:spTree>
    <p:extLst>
      <p:ext uri="{BB962C8B-B14F-4D97-AF65-F5344CB8AC3E}">
        <p14:creationId xmlns:p14="http://schemas.microsoft.com/office/powerpoint/2010/main" val="4096361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3</a:t>
            </a:fld>
            <a:endParaRPr kumimoji="1" lang="ja-JP" altLang="en-US"/>
          </a:p>
        </p:txBody>
      </p:sp>
    </p:spTree>
    <p:extLst>
      <p:ext uri="{BB962C8B-B14F-4D97-AF65-F5344CB8AC3E}">
        <p14:creationId xmlns:p14="http://schemas.microsoft.com/office/powerpoint/2010/main" val="2488243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4</a:t>
            </a:fld>
            <a:endParaRPr kumimoji="1" lang="ja-JP" altLang="en-US"/>
          </a:p>
        </p:txBody>
      </p:sp>
    </p:spTree>
    <p:extLst>
      <p:ext uri="{BB962C8B-B14F-4D97-AF65-F5344CB8AC3E}">
        <p14:creationId xmlns:p14="http://schemas.microsoft.com/office/powerpoint/2010/main" val="2488243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5</a:t>
            </a:fld>
            <a:endParaRPr kumimoji="1" lang="ja-JP" altLang="en-US"/>
          </a:p>
        </p:txBody>
      </p:sp>
    </p:spTree>
    <p:extLst>
      <p:ext uri="{BB962C8B-B14F-4D97-AF65-F5344CB8AC3E}">
        <p14:creationId xmlns:p14="http://schemas.microsoft.com/office/powerpoint/2010/main" val="2488243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2000"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6</a:t>
            </a:fld>
            <a:endParaRPr kumimoji="1" lang="ja-JP" altLang="en-US"/>
          </a:p>
        </p:txBody>
      </p:sp>
    </p:spTree>
    <p:extLst>
      <p:ext uri="{BB962C8B-B14F-4D97-AF65-F5344CB8AC3E}">
        <p14:creationId xmlns:p14="http://schemas.microsoft.com/office/powerpoint/2010/main" val="4096361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7</a:t>
            </a:fld>
            <a:endParaRPr kumimoji="1" lang="ja-JP" altLang="en-US"/>
          </a:p>
        </p:txBody>
      </p:sp>
    </p:spTree>
    <p:extLst>
      <p:ext uri="{BB962C8B-B14F-4D97-AF65-F5344CB8AC3E}">
        <p14:creationId xmlns:p14="http://schemas.microsoft.com/office/powerpoint/2010/main" val="4096361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8</a:t>
            </a:fld>
            <a:endParaRPr kumimoji="1" lang="ja-JP" altLang="en-US"/>
          </a:p>
        </p:txBody>
      </p:sp>
    </p:spTree>
    <p:extLst>
      <p:ext uri="{BB962C8B-B14F-4D97-AF65-F5344CB8AC3E}">
        <p14:creationId xmlns:p14="http://schemas.microsoft.com/office/powerpoint/2010/main" val="4096361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C856F99-7B49-4D39-B70A-1ECA9B46FDAD}" type="slidenum">
              <a:rPr kumimoji="1" lang="ja-JP" altLang="en-US" smtClean="0"/>
              <a:t>9</a:t>
            </a:fld>
            <a:endParaRPr kumimoji="1" lang="ja-JP" altLang="en-US"/>
          </a:p>
        </p:txBody>
      </p:sp>
    </p:spTree>
    <p:extLst>
      <p:ext uri="{BB962C8B-B14F-4D97-AF65-F5344CB8AC3E}">
        <p14:creationId xmlns:p14="http://schemas.microsoft.com/office/powerpoint/2010/main" val="2488243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822" indent="0" algn="ctr">
              <a:buNone/>
              <a:defRPr>
                <a:solidFill>
                  <a:schemeClr val="tx1">
                    <a:tint val="75000"/>
                  </a:schemeClr>
                </a:solidFill>
              </a:defRPr>
            </a:lvl2pPr>
            <a:lvl3pPr marL="957644" indent="0" algn="ctr">
              <a:buNone/>
              <a:defRPr>
                <a:solidFill>
                  <a:schemeClr val="tx1">
                    <a:tint val="75000"/>
                  </a:schemeClr>
                </a:solidFill>
              </a:defRPr>
            </a:lvl3pPr>
            <a:lvl4pPr marL="1436465" indent="0" algn="ctr">
              <a:buNone/>
              <a:defRPr>
                <a:solidFill>
                  <a:schemeClr val="tx1">
                    <a:tint val="75000"/>
                  </a:schemeClr>
                </a:solidFill>
              </a:defRPr>
            </a:lvl4pPr>
            <a:lvl5pPr marL="1915286" indent="0" algn="ctr">
              <a:buNone/>
              <a:defRPr>
                <a:solidFill>
                  <a:schemeClr val="tx1">
                    <a:tint val="75000"/>
                  </a:schemeClr>
                </a:solidFill>
              </a:defRPr>
            </a:lvl5pPr>
            <a:lvl6pPr marL="2394107" indent="0" algn="ctr">
              <a:buNone/>
              <a:defRPr>
                <a:solidFill>
                  <a:schemeClr val="tx1">
                    <a:tint val="75000"/>
                  </a:schemeClr>
                </a:solidFill>
              </a:defRPr>
            </a:lvl6pPr>
            <a:lvl7pPr marL="2872929" indent="0" algn="ctr">
              <a:buNone/>
              <a:defRPr>
                <a:solidFill>
                  <a:schemeClr val="tx1">
                    <a:tint val="75000"/>
                  </a:schemeClr>
                </a:solidFill>
              </a:defRPr>
            </a:lvl7pPr>
            <a:lvl8pPr marL="3351750" indent="0" algn="ctr">
              <a:buNone/>
              <a:defRPr>
                <a:solidFill>
                  <a:schemeClr val="tx1">
                    <a:tint val="75000"/>
                  </a:schemeClr>
                </a:solidFill>
              </a:defRPr>
            </a:lvl8pPr>
            <a:lvl9pPr marL="383057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0C09C9-2E42-4426-8D47-5CD039964CAB}"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2326252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ABE194-29CF-4378-8B46-2A3F79B7808A}"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279773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2"/>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2"/>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B00DC39-CB34-4CCC-9FDC-77103BF0C16C}"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92709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2D25D8C-4C6D-49A8-B1A1-2B146215C391}"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2702458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4"/>
            <a:ext cx="8420100" cy="1362075"/>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822" indent="0">
              <a:buNone/>
              <a:defRPr sz="1900">
                <a:solidFill>
                  <a:schemeClr val="tx1">
                    <a:tint val="75000"/>
                  </a:schemeClr>
                </a:solidFill>
              </a:defRPr>
            </a:lvl2pPr>
            <a:lvl3pPr marL="957644" indent="0">
              <a:buNone/>
              <a:defRPr sz="1600">
                <a:solidFill>
                  <a:schemeClr val="tx1">
                    <a:tint val="75000"/>
                  </a:schemeClr>
                </a:solidFill>
              </a:defRPr>
            </a:lvl3pPr>
            <a:lvl4pPr marL="1436465" indent="0">
              <a:buNone/>
              <a:defRPr sz="1500">
                <a:solidFill>
                  <a:schemeClr val="tx1">
                    <a:tint val="75000"/>
                  </a:schemeClr>
                </a:solidFill>
              </a:defRPr>
            </a:lvl4pPr>
            <a:lvl5pPr marL="1915286" indent="0">
              <a:buNone/>
              <a:defRPr sz="1500">
                <a:solidFill>
                  <a:schemeClr val="tx1">
                    <a:tint val="75000"/>
                  </a:schemeClr>
                </a:solidFill>
              </a:defRPr>
            </a:lvl5pPr>
            <a:lvl6pPr marL="2394107" indent="0">
              <a:buNone/>
              <a:defRPr sz="1500">
                <a:solidFill>
                  <a:schemeClr val="tx1">
                    <a:tint val="75000"/>
                  </a:schemeClr>
                </a:solidFill>
              </a:defRPr>
            </a:lvl6pPr>
            <a:lvl7pPr marL="2872929" indent="0">
              <a:buNone/>
              <a:defRPr sz="1500">
                <a:solidFill>
                  <a:schemeClr val="tx1">
                    <a:tint val="75000"/>
                  </a:schemeClr>
                </a:solidFill>
              </a:defRPr>
            </a:lvl7pPr>
            <a:lvl8pPr marL="3351750" indent="0">
              <a:buNone/>
              <a:defRPr sz="1500">
                <a:solidFill>
                  <a:schemeClr val="tx1">
                    <a:tint val="75000"/>
                  </a:schemeClr>
                </a:solidFill>
              </a:defRPr>
            </a:lvl8pPr>
            <a:lvl9pPr marL="3830572"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5B6B93E-C6C0-44B0-9E67-5BC462F4C0B8}"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4018701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4"/>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666D6FF-28BF-49CE-AA47-42F6F1213FA8}" type="datetime1">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3302820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822" indent="0">
              <a:buNone/>
              <a:defRPr sz="2100" b="1"/>
            </a:lvl2pPr>
            <a:lvl3pPr marL="957644" indent="0">
              <a:buNone/>
              <a:defRPr sz="1900" b="1"/>
            </a:lvl3pPr>
            <a:lvl4pPr marL="1436465" indent="0">
              <a:buNone/>
              <a:defRPr sz="1600" b="1"/>
            </a:lvl4pPr>
            <a:lvl5pPr marL="1915286" indent="0">
              <a:buNone/>
              <a:defRPr sz="1600" b="1"/>
            </a:lvl5pPr>
            <a:lvl6pPr marL="2394107" indent="0">
              <a:buNone/>
              <a:defRPr sz="1600" b="1"/>
            </a:lvl6pPr>
            <a:lvl7pPr marL="2872929" indent="0">
              <a:buNone/>
              <a:defRPr sz="1600" b="1"/>
            </a:lvl7pPr>
            <a:lvl8pPr marL="3351750" indent="0">
              <a:buNone/>
              <a:defRPr sz="1600" b="1"/>
            </a:lvl8pPr>
            <a:lvl9pPr marL="3830572"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500" b="1"/>
            </a:lvl1pPr>
            <a:lvl2pPr marL="478822" indent="0">
              <a:buNone/>
              <a:defRPr sz="2100" b="1"/>
            </a:lvl2pPr>
            <a:lvl3pPr marL="957644" indent="0">
              <a:buNone/>
              <a:defRPr sz="1900" b="1"/>
            </a:lvl3pPr>
            <a:lvl4pPr marL="1436465" indent="0">
              <a:buNone/>
              <a:defRPr sz="1600" b="1"/>
            </a:lvl4pPr>
            <a:lvl5pPr marL="1915286" indent="0">
              <a:buNone/>
              <a:defRPr sz="1600" b="1"/>
            </a:lvl5pPr>
            <a:lvl6pPr marL="2394107" indent="0">
              <a:buNone/>
              <a:defRPr sz="1600" b="1"/>
            </a:lvl6pPr>
            <a:lvl7pPr marL="2872929" indent="0">
              <a:buNone/>
              <a:defRPr sz="1600" b="1"/>
            </a:lvl7pPr>
            <a:lvl8pPr marL="3351750" indent="0">
              <a:buNone/>
              <a:defRPr sz="1600" b="1"/>
            </a:lvl8pPr>
            <a:lvl9pPr marL="3830572"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1B70633-7848-48AC-88B3-C9F4304E0F07}" type="datetime1">
              <a:rPr kumimoji="1" lang="ja-JP" altLang="en-US" smtClean="0"/>
              <a:t>2018/1/5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599715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E38F235-C124-4A98-AE02-7A4AEDDC39B1}" type="datetime1">
              <a:rPr kumimoji="1" lang="ja-JP" altLang="en-US" smtClean="0"/>
              <a:t>2018/1/5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1174383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91994F6-FDC2-4AEC-83D4-E950045D472A}" type="datetime1">
              <a:rPr kumimoji="1" lang="ja-JP" altLang="en-US" smtClean="0"/>
              <a:t>2018/1/5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364063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4"/>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1" y="1435103"/>
            <a:ext cx="3259006" cy="4691063"/>
          </a:xfrm>
        </p:spPr>
        <p:txBody>
          <a:bodyPr/>
          <a:lstStyle>
            <a:lvl1pPr marL="0" indent="0">
              <a:buNone/>
              <a:defRPr sz="1500"/>
            </a:lvl1pPr>
            <a:lvl2pPr marL="478822" indent="0">
              <a:buNone/>
              <a:defRPr sz="1300"/>
            </a:lvl2pPr>
            <a:lvl3pPr marL="957644" indent="0">
              <a:buNone/>
              <a:defRPr sz="1000"/>
            </a:lvl3pPr>
            <a:lvl4pPr marL="1436465" indent="0">
              <a:buNone/>
              <a:defRPr sz="1000"/>
            </a:lvl4pPr>
            <a:lvl5pPr marL="1915286" indent="0">
              <a:buNone/>
              <a:defRPr sz="1000"/>
            </a:lvl5pPr>
            <a:lvl6pPr marL="2394107" indent="0">
              <a:buNone/>
              <a:defRPr sz="1000"/>
            </a:lvl6pPr>
            <a:lvl7pPr marL="2872929" indent="0">
              <a:buNone/>
              <a:defRPr sz="1000"/>
            </a:lvl7pPr>
            <a:lvl8pPr marL="3351750" indent="0">
              <a:buNone/>
              <a:defRPr sz="1000"/>
            </a:lvl8pPr>
            <a:lvl9pPr marL="3830572"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04637F3-564C-4BE4-9895-FC3D2A9800CE}" type="datetime1">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1135837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822" indent="0">
              <a:buNone/>
              <a:defRPr sz="2900"/>
            </a:lvl2pPr>
            <a:lvl3pPr marL="957644" indent="0">
              <a:buNone/>
              <a:defRPr sz="2500"/>
            </a:lvl3pPr>
            <a:lvl4pPr marL="1436465" indent="0">
              <a:buNone/>
              <a:defRPr sz="2100"/>
            </a:lvl4pPr>
            <a:lvl5pPr marL="1915286" indent="0">
              <a:buNone/>
              <a:defRPr sz="2100"/>
            </a:lvl5pPr>
            <a:lvl6pPr marL="2394107" indent="0">
              <a:buNone/>
              <a:defRPr sz="2100"/>
            </a:lvl6pPr>
            <a:lvl7pPr marL="2872929" indent="0">
              <a:buNone/>
              <a:defRPr sz="2100"/>
            </a:lvl7pPr>
            <a:lvl8pPr marL="3351750" indent="0">
              <a:buNone/>
              <a:defRPr sz="2100"/>
            </a:lvl8pPr>
            <a:lvl9pPr marL="3830572"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822" indent="0">
              <a:buNone/>
              <a:defRPr sz="1300"/>
            </a:lvl2pPr>
            <a:lvl3pPr marL="957644" indent="0">
              <a:buNone/>
              <a:defRPr sz="1000"/>
            </a:lvl3pPr>
            <a:lvl4pPr marL="1436465" indent="0">
              <a:buNone/>
              <a:defRPr sz="1000"/>
            </a:lvl4pPr>
            <a:lvl5pPr marL="1915286" indent="0">
              <a:buNone/>
              <a:defRPr sz="1000"/>
            </a:lvl5pPr>
            <a:lvl6pPr marL="2394107" indent="0">
              <a:buNone/>
              <a:defRPr sz="1000"/>
            </a:lvl6pPr>
            <a:lvl7pPr marL="2872929" indent="0">
              <a:buNone/>
              <a:defRPr sz="1000"/>
            </a:lvl7pPr>
            <a:lvl8pPr marL="3351750" indent="0">
              <a:buNone/>
              <a:defRPr sz="1000"/>
            </a:lvl8pPr>
            <a:lvl9pPr marL="3830572"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F584DFA-44FE-4293-B0E1-547574CFC6C8}" type="datetime1">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851544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64" tIns="47883" rIns="95764" bIns="4788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5764" tIns="47883" rIns="95764" bIns="4788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lIns="95764" tIns="47883" rIns="95764" bIns="47883" rtlCol="0" anchor="ctr"/>
          <a:lstStyle>
            <a:lvl1pPr algn="l">
              <a:defRPr sz="1300">
                <a:solidFill>
                  <a:schemeClr val="tx1">
                    <a:tint val="75000"/>
                  </a:schemeClr>
                </a:solidFill>
              </a:defRPr>
            </a:lvl1pPr>
          </a:lstStyle>
          <a:p>
            <a:fld id="{80C4B866-7BAF-4EFF-8C07-3E68E9754E01}" type="datetime1">
              <a:rPr kumimoji="1" lang="ja-JP" altLang="en-US" smtClean="0"/>
              <a:t>2018/1/5</a:t>
            </a:fld>
            <a:endParaRPr kumimoji="1" lang="ja-JP" altLang="en-US"/>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lIns="95764" tIns="47883" rIns="95764" bIns="47883"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lIns="95764" tIns="47883" rIns="95764" bIns="47883" rtlCol="0" anchor="ctr"/>
          <a:lstStyle>
            <a:lvl1pPr algn="r">
              <a:defRPr sz="1300">
                <a:solidFill>
                  <a:schemeClr val="tx1">
                    <a:tint val="75000"/>
                  </a:schemeClr>
                </a:solidFill>
              </a:defRPr>
            </a:lvl1p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1370771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644" rtl="0" eaLnBrk="1" latinLnBrk="0" hangingPunct="1">
        <a:spcBef>
          <a:spcPct val="0"/>
        </a:spcBef>
        <a:buNone/>
        <a:defRPr kumimoji="1" sz="4600" kern="1200">
          <a:solidFill>
            <a:schemeClr val="tx1"/>
          </a:solidFill>
          <a:latin typeface="+mj-lt"/>
          <a:ea typeface="+mj-ea"/>
          <a:cs typeface="+mj-cs"/>
        </a:defRPr>
      </a:lvl1pPr>
    </p:titleStyle>
    <p:bodyStyle>
      <a:lvl1pPr marL="359117" indent="-359117" algn="l" defTabSz="957644"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085" indent="-299263" algn="l" defTabSz="957644"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054" indent="-239411" algn="l" defTabSz="957644"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5874"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4696"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518"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340"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161"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9983"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644" rtl="0" eaLnBrk="1" latinLnBrk="0" hangingPunct="1">
        <a:defRPr kumimoji="1" sz="1900" kern="1200">
          <a:solidFill>
            <a:schemeClr val="tx1"/>
          </a:solidFill>
          <a:latin typeface="+mn-lt"/>
          <a:ea typeface="+mn-ea"/>
          <a:cs typeface="+mn-cs"/>
        </a:defRPr>
      </a:lvl1pPr>
      <a:lvl2pPr marL="478822" algn="l" defTabSz="957644" rtl="0" eaLnBrk="1" latinLnBrk="0" hangingPunct="1">
        <a:defRPr kumimoji="1" sz="1900" kern="1200">
          <a:solidFill>
            <a:schemeClr val="tx1"/>
          </a:solidFill>
          <a:latin typeface="+mn-lt"/>
          <a:ea typeface="+mn-ea"/>
          <a:cs typeface="+mn-cs"/>
        </a:defRPr>
      </a:lvl2pPr>
      <a:lvl3pPr marL="957644" algn="l" defTabSz="957644" rtl="0" eaLnBrk="1" latinLnBrk="0" hangingPunct="1">
        <a:defRPr kumimoji="1" sz="1900" kern="1200">
          <a:solidFill>
            <a:schemeClr val="tx1"/>
          </a:solidFill>
          <a:latin typeface="+mn-lt"/>
          <a:ea typeface="+mn-ea"/>
          <a:cs typeface="+mn-cs"/>
        </a:defRPr>
      </a:lvl3pPr>
      <a:lvl4pPr marL="1436465" algn="l" defTabSz="957644" rtl="0" eaLnBrk="1" latinLnBrk="0" hangingPunct="1">
        <a:defRPr kumimoji="1" sz="1900" kern="1200">
          <a:solidFill>
            <a:schemeClr val="tx1"/>
          </a:solidFill>
          <a:latin typeface="+mn-lt"/>
          <a:ea typeface="+mn-ea"/>
          <a:cs typeface="+mn-cs"/>
        </a:defRPr>
      </a:lvl4pPr>
      <a:lvl5pPr marL="1915286" algn="l" defTabSz="957644" rtl="0" eaLnBrk="1" latinLnBrk="0" hangingPunct="1">
        <a:defRPr kumimoji="1" sz="1900" kern="1200">
          <a:solidFill>
            <a:schemeClr val="tx1"/>
          </a:solidFill>
          <a:latin typeface="+mn-lt"/>
          <a:ea typeface="+mn-ea"/>
          <a:cs typeface="+mn-cs"/>
        </a:defRPr>
      </a:lvl5pPr>
      <a:lvl6pPr marL="2394107" algn="l" defTabSz="957644" rtl="0" eaLnBrk="1" latinLnBrk="0" hangingPunct="1">
        <a:defRPr kumimoji="1" sz="1900" kern="1200">
          <a:solidFill>
            <a:schemeClr val="tx1"/>
          </a:solidFill>
          <a:latin typeface="+mn-lt"/>
          <a:ea typeface="+mn-ea"/>
          <a:cs typeface="+mn-cs"/>
        </a:defRPr>
      </a:lvl6pPr>
      <a:lvl7pPr marL="2872929" algn="l" defTabSz="957644" rtl="0" eaLnBrk="1" latinLnBrk="0" hangingPunct="1">
        <a:defRPr kumimoji="1" sz="1900" kern="1200">
          <a:solidFill>
            <a:schemeClr val="tx1"/>
          </a:solidFill>
          <a:latin typeface="+mn-lt"/>
          <a:ea typeface="+mn-ea"/>
          <a:cs typeface="+mn-cs"/>
        </a:defRPr>
      </a:lvl7pPr>
      <a:lvl8pPr marL="3351750" algn="l" defTabSz="957644" rtl="0" eaLnBrk="1" latinLnBrk="0" hangingPunct="1">
        <a:defRPr kumimoji="1" sz="1900" kern="1200">
          <a:solidFill>
            <a:schemeClr val="tx1"/>
          </a:solidFill>
          <a:latin typeface="+mn-lt"/>
          <a:ea typeface="+mn-ea"/>
          <a:cs typeface="+mn-cs"/>
        </a:defRPr>
      </a:lvl8pPr>
      <a:lvl9pPr marL="3830572" algn="l" defTabSz="95764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16496" y="2130429"/>
            <a:ext cx="9001000" cy="1470025"/>
          </a:xfrm>
        </p:spPr>
        <p:txBody>
          <a:bodyPr>
            <a:normAutofit/>
          </a:bodyPr>
          <a:lstStyle/>
          <a:p>
            <a:r>
              <a:rPr kumimoji="1" lang="ja-JP" altLang="en-US" sz="3600" dirty="0" smtClean="0"/>
              <a:t>府営公園</a:t>
            </a:r>
            <a:r>
              <a:rPr lang="ja-JP" altLang="en-US" sz="3600" dirty="0" smtClean="0"/>
              <a:t>に対するニーズ</a:t>
            </a:r>
            <a:endParaRPr kumimoji="1" lang="ja-JP" altLang="en-US" sz="3600" dirty="0"/>
          </a:p>
        </p:txBody>
      </p:sp>
      <p:sp>
        <p:nvSpPr>
          <p:cNvPr id="3" name="正方形/長方形 2"/>
          <p:cNvSpPr/>
          <p:nvPr/>
        </p:nvSpPr>
        <p:spPr>
          <a:xfrm>
            <a:off x="8625544" y="25460"/>
            <a:ext cx="1224000" cy="52322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8697416" y="44625"/>
            <a:ext cx="1210588" cy="461665"/>
          </a:xfrm>
          <a:prstGeom prst="rect">
            <a:avLst/>
          </a:prstGeom>
          <a:noFill/>
        </p:spPr>
        <p:txBody>
          <a:bodyPr wrap="none" rtlCol="0">
            <a:spAutoFit/>
          </a:bodyPr>
          <a:lstStyle/>
          <a:p>
            <a:r>
              <a:rPr kumimoji="1" lang="ja-JP" altLang="en-US" sz="2400" dirty="0">
                <a:latin typeface="HG丸ｺﾞｼｯｸM-PRO" panose="020F0600000000000000" pitchFamily="50" charset="-128"/>
                <a:ea typeface="HG丸ｺﾞｼｯｸM-PRO" panose="020F0600000000000000" pitchFamily="50" charset="-128"/>
              </a:rPr>
              <a:t>資料 </a:t>
            </a:r>
            <a:r>
              <a:rPr kumimoji="1" lang="ja-JP" altLang="en-US" sz="2400" dirty="0" smtClean="0">
                <a:latin typeface="HG丸ｺﾞｼｯｸM-PRO" panose="020F0600000000000000" pitchFamily="50" charset="-128"/>
                <a:ea typeface="HG丸ｺﾞｼｯｸM-PRO" panose="020F0600000000000000" pitchFamily="50" charset="-128"/>
              </a:rPr>
              <a:t>４</a:t>
            </a:r>
            <a:endParaRPr kumimoji="1" lang="en-US" altLang="ja-JP"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74635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rot="20454547">
            <a:off x="3307134" y="1637996"/>
            <a:ext cx="1149802" cy="25486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1"/>
          <p:cNvSpPr txBox="1">
            <a:spLocks/>
          </p:cNvSpPr>
          <p:nvPr/>
        </p:nvSpPr>
        <p:spPr>
          <a:xfrm>
            <a:off x="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重視する項目</a:t>
            </a:r>
            <a:endParaRPr lang="ja-JP" altLang="en-US" sz="2800" dirty="0">
              <a:latin typeface="+mj-ea"/>
            </a:endParaRPr>
          </a:p>
        </p:txBody>
      </p:sp>
      <p:sp>
        <p:nvSpPr>
          <p:cNvPr id="5" name="テキスト ボックス 4"/>
          <p:cNvSpPr txBox="1"/>
          <p:nvPr/>
        </p:nvSpPr>
        <p:spPr>
          <a:xfrm>
            <a:off x="782597" y="5333722"/>
            <a:ext cx="8442399" cy="646331"/>
          </a:xfrm>
          <a:prstGeom prst="rect">
            <a:avLst/>
          </a:prstGeom>
          <a:noFill/>
        </p:spPr>
        <p:txBody>
          <a:bodyPr wrap="square" rtlCol="0">
            <a:spAutoFit/>
          </a:bodyPr>
          <a:lstStyle/>
          <a:p>
            <a:r>
              <a:rPr lang="ja-JP" altLang="en-US" sz="1800" dirty="0" smtClean="0"/>
              <a:t>○ほとんど利用したことがない層は他に比べて</a:t>
            </a:r>
            <a:r>
              <a:rPr kumimoji="1" lang="ja-JP" altLang="en-US" sz="1800" dirty="0" smtClean="0"/>
              <a:t>、「付加サービスの充実」を重視</a:t>
            </a:r>
            <a:r>
              <a:rPr lang="ja-JP" altLang="en-US" sz="1800" dirty="0" smtClean="0"/>
              <a:t>する</a:t>
            </a:r>
            <a:endParaRPr lang="en-US" altLang="ja-JP" sz="1800" dirty="0" smtClean="0"/>
          </a:p>
          <a:p>
            <a:r>
              <a:rPr lang="ja-JP" altLang="en-US" sz="1800" dirty="0"/>
              <a:t>　</a:t>
            </a:r>
            <a:r>
              <a:rPr lang="ja-JP" altLang="en-US" sz="1800" dirty="0" smtClean="0"/>
              <a:t>傾向があるが、それでも公園本来の管理を重視（５８％）。</a:t>
            </a:r>
            <a:endParaRPr lang="en-US" altLang="ja-JP" sz="1800" dirty="0" smtClean="0"/>
          </a:p>
        </p:txBody>
      </p:sp>
      <p:sp>
        <p:nvSpPr>
          <p:cNvPr id="7" name="テキスト ボックス 6"/>
          <p:cNvSpPr txBox="1"/>
          <p:nvPr/>
        </p:nvSpPr>
        <p:spPr>
          <a:xfrm>
            <a:off x="5887628" y="6180002"/>
            <a:ext cx="3692036" cy="261610"/>
          </a:xfrm>
          <a:prstGeom prst="rect">
            <a:avLst/>
          </a:prstGeom>
          <a:noFill/>
        </p:spPr>
        <p:txBody>
          <a:bodyPr wrap="none" rtlCol="0">
            <a:spAutoFit/>
          </a:bodyPr>
          <a:lstStyle/>
          <a:p>
            <a:pPr algn="r"/>
            <a:r>
              <a:rPr kumimoji="1" lang="ja-JP" altLang="en-US" sz="1100" dirty="0" smtClean="0"/>
              <a:t>出典</a:t>
            </a:r>
            <a:r>
              <a:rPr lang="ja-JP" altLang="en-US" sz="1100" dirty="0"/>
              <a:t>：おおさか</a:t>
            </a:r>
            <a:r>
              <a:rPr lang="en-US" altLang="ja-JP" sz="1100" dirty="0"/>
              <a:t>Q</a:t>
            </a:r>
            <a:r>
              <a:rPr lang="ja-JP" altLang="en-US" sz="1100" dirty="0"/>
              <a:t>ネット</a:t>
            </a:r>
            <a:r>
              <a:rPr lang="ja-JP" altLang="en-US" sz="1100" dirty="0" smtClean="0"/>
              <a:t>「</a:t>
            </a:r>
            <a:r>
              <a:rPr lang="ja-JP" altLang="en-US" sz="1100" dirty="0"/>
              <a:t>府営公園に</a:t>
            </a:r>
            <a:r>
              <a:rPr lang="ja-JP" altLang="en-US" sz="1100" dirty="0" smtClean="0"/>
              <a:t>関するアンケート」／</a:t>
            </a:r>
            <a:r>
              <a:rPr lang="en-US" altLang="ja-JP" sz="1100" dirty="0" smtClean="0"/>
              <a:t>H23</a:t>
            </a:r>
            <a:endParaRPr kumimoji="1" lang="ja-JP" altLang="en-US" sz="1100" dirty="0"/>
          </a:p>
        </p:txBody>
      </p:sp>
      <p:sp>
        <p:nvSpPr>
          <p:cNvPr id="8"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72" y="1277133"/>
            <a:ext cx="9745085" cy="3904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正方形/長方形 10"/>
          <p:cNvSpPr/>
          <p:nvPr/>
        </p:nvSpPr>
        <p:spPr>
          <a:xfrm>
            <a:off x="6491876" y="3640683"/>
            <a:ext cx="2883363" cy="343132"/>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224205" y="1948193"/>
            <a:ext cx="1822525" cy="43215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７１％</a:t>
            </a:r>
            <a:endParaRPr kumimoji="1" lang="ja-JP" altLang="en-US" dirty="0"/>
          </a:p>
        </p:txBody>
      </p:sp>
      <p:sp>
        <p:nvSpPr>
          <p:cNvPr id="13" name="正方形/長方形 12"/>
          <p:cNvSpPr/>
          <p:nvPr/>
        </p:nvSpPr>
        <p:spPr>
          <a:xfrm>
            <a:off x="7333682" y="1961055"/>
            <a:ext cx="1822525" cy="43215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２９</a:t>
            </a:r>
            <a:r>
              <a:rPr kumimoji="1" lang="ja-JP" altLang="en-US" dirty="0" smtClean="0"/>
              <a:t>％</a:t>
            </a:r>
            <a:endParaRPr kumimoji="1" lang="ja-JP" altLang="en-US" dirty="0"/>
          </a:p>
        </p:txBody>
      </p:sp>
      <p:sp>
        <p:nvSpPr>
          <p:cNvPr id="14" name="正方形/長方形 13"/>
          <p:cNvSpPr/>
          <p:nvPr/>
        </p:nvSpPr>
        <p:spPr>
          <a:xfrm>
            <a:off x="3549307" y="2811779"/>
            <a:ext cx="1822525" cy="43215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６</a:t>
            </a:r>
            <a:r>
              <a:rPr kumimoji="1" lang="ja-JP" altLang="en-US" dirty="0" smtClean="0"/>
              <a:t>１％</a:t>
            </a:r>
            <a:endParaRPr kumimoji="1" lang="ja-JP" altLang="en-US" dirty="0"/>
          </a:p>
        </p:txBody>
      </p:sp>
      <p:sp>
        <p:nvSpPr>
          <p:cNvPr id="15" name="正方形/長方形 14"/>
          <p:cNvSpPr/>
          <p:nvPr/>
        </p:nvSpPr>
        <p:spPr>
          <a:xfrm>
            <a:off x="7108718" y="2795613"/>
            <a:ext cx="1822525" cy="43215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３９</a:t>
            </a:r>
            <a:r>
              <a:rPr kumimoji="1" lang="ja-JP" altLang="en-US" dirty="0" smtClean="0"/>
              <a:t>％</a:t>
            </a:r>
            <a:endParaRPr kumimoji="1" lang="ja-JP" altLang="en-US" dirty="0"/>
          </a:p>
        </p:txBody>
      </p:sp>
      <p:sp>
        <p:nvSpPr>
          <p:cNvPr id="21" name="正方形/長方形 20"/>
          <p:cNvSpPr/>
          <p:nvPr/>
        </p:nvSpPr>
        <p:spPr>
          <a:xfrm>
            <a:off x="6956324" y="3601143"/>
            <a:ext cx="1822525" cy="43215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４２</a:t>
            </a:r>
            <a:r>
              <a:rPr kumimoji="1" lang="ja-JP" altLang="en-US" dirty="0" smtClean="0"/>
              <a:t>％</a:t>
            </a:r>
            <a:endParaRPr kumimoji="1" lang="ja-JP" altLang="en-US" dirty="0"/>
          </a:p>
        </p:txBody>
      </p:sp>
      <p:sp>
        <p:nvSpPr>
          <p:cNvPr id="10" name="スライド番号プレースホルダー 9"/>
          <p:cNvSpPr>
            <a:spLocks noGrp="1"/>
          </p:cNvSpPr>
          <p:nvPr>
            <p:ph type="sldNum" sz="quarter" idx="12"/>
          </p:nvPr>
        </p:nvSpPr>
        <p:spPr/>
        <p:txBody>
          <a:bodyPr/>
          <a:lstStyle/>
          <a:p>
            <a:r>
              <a:rPr kumimoji="1" lang="ja-JP" altLang="en-US" dirty="0" smtClean="0"/>
              <a:t>９</a:t>
            </a:r>
            <a:endParaRPr kumimoji="1" lang="ja-JP" altLang="en-US" dirty="0"/>
          </a:p>
        </p:txBody>
      </p:sp>
      <p:sp>
        <p:nvSpPr>
          <p:cNvPr id="23" name="正方形/長方形 22"/>
          <p:cNvSpPr/>
          <p:nvPr/>
        </p:nvSpPr>
        <p:spPr>
          <a:xfrm>
            <a:off x="2548905" y="3644229"/>
            <a:ext cx="3924000" cy="324000"/>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５８</a:t>
            </a:r>
            <a:r>
              <a:rPr kumimoji="1" lang="ja-JP" altLang="en-US" dirty="0" smtClean="0"/>
              <a:t>％</a:t>
            </a:r>
            <a:endParaRPr kumimoji="1" lang="ja-JP" altLang="en-US" dirty="0"/>
          </a:p>
        </p:txBody>
      </p:sp>
    </p:spTree>
    <p:extLst>
      <p:ext uri="{BB962C8B-B14F-4D97-AF65-F5344CB8AC3E}">
        <p14:creationId xmlns:p14="http://schemas.microsoft.com/office/powerpoint/2010/main" val="28121217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rot="20454547">
            <a:off x="3527662" y="1596699"/>
            <a:ext cx="1131836" cy="2406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1"/>
          <p:cNvSpPr txBox="1">
            <a:spLocks/>
          </p:cNvSpPr>
          <p:nvPr/>
        </p:nvSpPr>
        <p:spPr>
          <a:xfrm>
            <a:off x="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充実してほしい管理の内容</a:t>
            </a:r>
            <a:endParaRPr lang="ja-JP" altLang="en-US" sz="2800" dirty="0">
              <a:latin typeface="+mj-ea"/>
            </a:endParaRPr>
          </a:p>
        </p:txBody>
      </p:sp>
      <p:sp>
        <p:nvSpPr>
          <p:cNvPr id="5" name="テキスト ボックス 4"/>
          <p:cNvSpPr txBox="1"/>
          <p:nvPr/>
        </p:nvSpPr>
        <p:spPr>
          <a:xfrm>
            <a:off x="782597" y="5885254"/>
            <a:ext cx="8442399" cy="369332"/>
          </a:xfrm>
          <a:prstGeom prst="rect">
            <a:avLst/>
          </a:prstGeom>
          <a:noFill/>
        </p:spPr>
        <p:txBody>
          <a:bodyPr wrap="square" rtlCol="0">
            <a:spAutoFit/>
          </a:bodyPr>
          <a:lstStyle/>
          <a:p>
            <a:r>
              <a:rPr kumimoji="1" lang="ja-JP" altLang="en-US" sz="1800" dirty="0" smtClean="0"/>
              <a:t>○利用頻度に関わらず、樹木の手入れや</a:t>
            </a:r>
            <a:r>
              <a:rPr lang="ja-JP" altLang="en-US" sz="1800" dirty="0"/>
              <a:t>ゴミ拾い</a:t>
            </a:r>
            <a:r>
              <a:rPr lang="ja-JP" altLang="en-US" sz="1800" dirty="0" smtClean="0"/>
              <a:t>を丁寧に行うことを重視</a:t>
            </a:r>
            <a:r>
              <a:rPr kumimoji="1" lang="ja-JP" altLang="en-US" sz="1800" dirty="0" smtClean="0"/>
              <a:t>。</a:t>
            </a:r>
            <a:endParaRPr kumimoji="1" lang="ja-JP" altLang="en-US" sz="1800" dirty="0"/>
          </a:p>
        </p:txBody>
      </p:sp>
      <p:sp>
        <p:nvSpPr>
          <p:cNvPr id="7" name="テキスト ボックス 6"/>
          <p:cNvSpPr txBox="1"/>
          <p:nvPr/>
        </p:nvSpPr>
        <p:spPr>
          <a:xfrm>
            <a:off x="5887628" y="6267086"/>
            <a:ext cx="3692036" cy="261610"/>
          </a:xfrm>
          <a:prstGeom prst="rect">
            <a:avLst/>
          </a:prstGeom>
          <a:noFill/>
        </p:spPr>
        <p:txBody>
          <a:bodyPr wrap="none" rtlCol="0">
            <a:spAutoFit/>
          </a:bodyPr>
          <a:lstStyle/>
          <a:p>
            <a:pPr algn="r"/>
            <a:r>
              <a:rPr kumimoji="1" lang="ja-JP" altLang="en-US" sz="1100" dirty="0" smtClean="0"/>
              <a:t>出典</a:t>
            </a:r>
            <a:r>
              <a:rPr lang="ja-JP" altLang="en-US" sz="1100" dirty="0"/>
              <a:t>：おおさか</a:t>
            </a:r>
            <a:r>
              <a:rPr lang="en-US" altLang="ja-JP" sz="1100" dirty="0"/>
              <a:t>Q</a:t>
            </a:r>
            <a:r>
              <a:rPr lang="ja-JP" altLang="en-US" sz="1100" dirty="0"/>
              <a:t>ネット</a:t>
            </a:r>
            <a:r>
              <a:rPr lang="ja-JP" altLang="en-US" sz="1100" dirty="0" smtClean="0"/>
              <a:t>「</a:t>
            </a:r>
            <a:r>
              <a:rPr lang="ja-JP" altLang="en-US" sz="1100" dirty="0"/>
              <a:t>府営公園に</a:t>
            </a:r>
            <a:r>
              <a:rPr lang="ja-JP" altLang="en-US" sz="1100" dirty="0" smtClean="0"/>
              <a:t>関するアンケート」／</a:t>
            </a:r>
            <a:r>
              <a:rPr lang="en-US" altLang="ja-JP" sz="1100" dirty="0" smtClean="0"/>
              <a:t>H23</a:t>
            </a:r>
            <a:endParaRPr kumimoji="1" lang="ja-JP" altLang="en-US" sz="1100" dirty="0"/>
          </a:p>
        </p:txBody>
      </p:sp>
      <p:sp>
        <p:nvSpPr>
          <p:cNvPr id="8"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994" y="978716"/>
            <a:ext cx="9234319" cy="4878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正方形/長方形 10"/>
          <p:cNvSpPr/>
          <p:nvPr/>
        </p:nvSpPr>
        <p:spPr>
          <a:xfrm>
            <a:off x="4108094" y="3704470"/>
            <a:ext cx="2205620" cy="3240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6306968" y="3726244"/>
            <a:ext cx="2205620" cy="3240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p:cNvSpPr/>
          <p:nvPr/>
        </p:nvSpPr>
        <p:spPr>
          <a:xfrm>
            <a:off x="4328394" y="3686562"/>
            <a:ext cx="1794048" cy="4080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３６％</a:t>
            </a:r>
            <a:endParaRPr kumimoji="1" lang="ja-JP" altLang="en-US" dirty="0"/>
          </a:p>
        </p:txBody>
      </p:sp>
      <p:sp>
        <p:nvSpPr>
          <p:cNvPr id="14" name="正方形/長方形 13"/>
          <p:cNvSpPr/>
          <p:nvPr/>
        </p:nvSpPr>
        <p:spPr>
          <a:xfrm>
            <a:off x="6541782" y="3679308"/>
            <a:ext cx="1794048" cy="4080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３６％</a:t>
            </a:r>
            <a:endParaRPr kumimoji="1" lang="ja-JP" altLang="en-US" dirty="0"/>
          </a:p>
        </p:txBody>
      </p:sp>
      <p:sp>
        <p:nvSpPr>
          <p:cNvPr id="15" name="正方形/長方形 14"/>
          <p:cNvSpPr/>
          <p:nvPr/>
        </p:nvSpPr>
        <p:spPr>
          <a:xfrm>
            <a:off x="4675164" y="1914233"/>
            <a:ext cx="1794048" cy="4080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３２％</a:t>
            </a:r>
            <a:endParaRPr kumimoji="1" lang="ja-JP" altLang="en-US" dirty="0"/>
          </a:p>
        </p:txBody>
      </p:sp>
      <p:sp>
        <p:nvSpPr>
          <p:cNvPr id="16" name="正方形/長方形 15"/>
          <p:cNvSpPr/>
          <p:nvPr/>
        </p:nvSpPr>
        <p:spPr>
          <a:xfrm>
            <a:off x="6888552" y="1892465"/>
            <a:ext cx="1794048" cy="4080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２９</a:t>
            </a:r>
            <a:r>
              <a:rPr kumimoji="1" lang="ja-JP" altLang="en-US" dirty="0" smtClean="0"/>
              <a:t>％</a:t>
            </a:r>
            <a:endParaRPr kumimoji="1" lang="ja-JP" altLang="en-US" dirty="0"/>
          </a:p>
        </p:txBody>
      </p:sp>
      <p:sp>
        <p:nvSpPr>
          <p:cNvPr id="17" name="正方形/長方形 16"/>
          <p:cNvSpPr/>
          <p:nvPr/>
        </p:nvSpPr>
        <p:spPr>
          <a:xfrm>
            <a:off x="4437252" y="2808468"/>
            <a:ext cx="1794048" cy="4080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３７％</a:t>
            </a:r>
            <a:endParaRPr kumimoji="1" lang="ja-JP" altLang="en-US" dirty="0"/>
          </a:p>
        </p:txBody>
      </p:sp>
      <p:sp>
        <p:nvSpPr>
          <p:cNvPr id="18" name="正方形/長方形 17"/>
          <p:cNvSpPr/>
          <p:nvPr/>
        </p:nvSpPr>
        <p:spPr>
          <a:xfrm>
            <a:off x="6650640" y="2786700"/>
            <a:ext cx="1794048" cy="4080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３２％</a:t>
            </a:r>
            <a:endParaRPr kumimoji="1" lang="ja-JP" altLang="en-US" dirty="0"/>
          </a:p>
        </p:txBody>
      </p:sp>
      <p:sp>
        <p:nvSpPr>
          <p:cNvPr id="20" name="正方形/長方形 19"/>
          <p:cNvSpPr/>
          <p:nvPr/>
        </p:nvSpPr>
        <p:spPr>
          <a:xfrm>
            <a:off x="5739422" y="529637"/>
            <a:ext cx="3988592" cy="523220"/>
          </a:xfrm>
          <a:prstGeom prst="rect">
            <a:avLst/>
          </a:prstGeom>
        </p:spPr>
        <p:txBody>
          <a:bodyPr wrap="none">
            <a:spAutoFit/>
          </a:bodyPr>
          <a:lstStyle/>
          <a:p>
            <a:r>
              <a:rPr lang="ja-JP" altLang="en-US" sz="1400" dirty="0" smtClean="0"/>
              <a:t>対象者：</a:t>
            </a:r>
            <a:r>
              <a:rPr lang="en-US" altLang="ja-JP" sz="1400" dirty="0" smtClean="0"/>
              <a:t>『</a:t>
            </a:r>
            <a:r>
              <a:rPr lang="ja-JP" altLang="en-US" sz="1400" dirty="0"/>
              <a:t>公園</a:t>
            </a:r>
            <a:r>
              <a:rPr lang="ja-JP" altLang="en-US" sz="1400" dirty="0" smtClean="0"/>
              <a:t>の本来の管理</a:t>
            </a:r>
            <a:r>
              <a:rPr lang="en-US" altLang="ja-JP" sz="1400" dirty="0" smtClean="0"/>
              <a:t>』</a:t>
            </a:r>
            <a:r>
              <a:rPr lang="ja-JP" altLang="en-US" sz="1400" dirty="0"/>
              <a:t>の充実を希望する</a:t>
            </a:r>
            <a:r>
              <a:rPr lang="ja-JP" altLang="en-US" sz="1400" dirty="0" smtClean="0"/>
              <a:t>層</a:t>
            </a:r>
            <a:endParaRPr lang="en-US" altLang="ja-JP" sz="1400" dirty="0" smtClean="0"/>
          </a:p>
          <a:p>
            <a:r>
              <a:rPr lang="ja-JP" altLang="en-US" sz="1400" dirty="0"/>
              <a:t>１</a:t>
            </a:r>
            <a:r>
              <a:rPr lang="ja-JP" altLang="en-US" sz="1400" dirty="0" smtClean="0"/>
              <a:t>つ選択</a:t>
            </a:r>
            <a:endParaRPr lang="ja-JP" altLang="en-US" sz="1400" dirty="0"/>
          </a:p>
        </p:txBody>
      </p:sp>
      <p:sp>
        <p:nvSpPr>
          <p:cNvPr id="6" name="スライド番号プレースホルダー 5"/>
          <p:cNvSpPr>
            <a:spLocks noGrp="1"/>
          </p:cNvSpPr>
          <p:nvPr>
            <p:ph type="sldNum" sz="quarter" idx="12"/>
          </p:nvPr>
        </p:nvSpPr>
        <p:spPr>
          <a:xfrm>
            <a:off x="7099300" y="6414410"/>
            <a:ext cx="2311400" cy="365125"/>
          </a:xfrm>
        </p:spPr>
        <p:txBody>
          <a:bodyPr/>
          <a:lstStyle/>
          <a:p>
            <a:r>
              <a:rPr kumimoji="1" lang="en-US" altLang="ja-JP" sz="1600" dirty="0" smtClean="0"/>
              <a:t>10</a:t>
            </a:r>
            <a:endParaRPr kumimoji="1" lang="ja-JP" altLang="en-US" sz="1600" dirty="0"/>
          </a:p>
        </p:txBody>
      </p:sp>
      <p:sp>
        <p:nvSpPr>
          <p:cNvPr id="22" name="正方形/長方形 21"/>
          <p:cNvSpPr/>
          <p:nvPr/>
        </p:nvSpPr>
        <p:spPr>
          <a:xfrm>
            <a:off x="6321482" y="3711730"/>
            <a:ext cx="2205620" cy="3240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p:nvPr/>
        </p:nvSpPr>
        <p:spPr>
          <a:xfrm>
            <a:off x="4216952" y="2801966"/>
            <a:ext cx="2232000" cy="3240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p:nvPr/>
        </p:nvSpPr>
        <p:spPr>
          <a:xfrm>
            <a:off x="4667729" y="1905464"/>
            <a:ext cx="1980000" cy="3240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正方形/長方形 24"/>
          <p:cNvSpPr/>
          <p:nvPr/>
        </p:nvSpPr>
        <p:spPr>
          <a:xfrm>
            <a:off x="6506008" y="2808468"/>
            <a:ext cx="2016000" cy="3240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正方形/長方形 25"/>
          <p:cNvSpPr/>
          <p:nvPr/>
        </p:nvSpPr>
        <p:spPr>
          <a:xfrm>
            <a:off x="6650640" y="1922254"/>
            <a:ext cx="1800000" cy="3240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885189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1"/>
          <p:cNvSpPr txBox="1">
            <a:spLocks/>
          </p:cNvSpPr>
          <p:nvPr/>
        </p:nvSpPr>
        <p:spPr>
          <a:xfrm>
            <a:off x="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a:t>
            </a:r>
            <a:r>
              <a:rPr lang="ja-JP" altLang="en-US" sz="2800" dirty="0" smtClean="0"/>
              <a:t>充実を希望するイベント等</a:t>
            </a:r>
            <a:endParaRPr lang="ja-JP" altLang="en-US" sz="2800" dirty="0">
              <a:latin typeface="+mj-ea"/>
            </a:endParaRPr>
          </a:p>
        </p:txBody>
      </p:sp>
      <p:sp>
        <p:nvSpPr>
          <p:cNvPr id="5" name="テキスト ボックス 4"/>
          <p:cNvSpPr txBox="1"/>
          <p:nvPr/>
        </p:nvSpPr>
        <p:spPr>
          <a:xfrm>
            <a:off x="782597" y="5406292"/>
            <a:ext cx="8666202" cy="646331"/>
          </a:xfrm>
          <a:prstGeom prst="rect">
            <a:avLst/>
          </a:prstGeom>
          <a:noFill/>
        </p:spPr>
        <p:txBody>
          <a:bodyPr wrap="square" rtlCol="0">
            <a:spAutoFit/>
          </a:bodyPr>
          <a:lstStyle/>
          <a:p>
            <a:r>
              <a:rPr lang="ja-JP" altLang="en-US" sz="1800" dirty="0" smtClean="0"/>
              <a:t>○ほとんど利用したことがない層は「文化的なイベント」を重視する傾向が高い（約２割）。</a:t>
            </a:r>
            <a:endParaRPr kumimoji="1" lang="en-US" altLang="ja-JP" sz="1800" dirty="0" smtClean="0"/>
          </a:p>
          <a:p>
            <a:r>
              <a:rPr lang="ja-JP" altLang="en-US" sz="1800" dirty="0"/>
              <a:t>○</a:t>
            </a:r>
            <a:r>
              <a:rPr kumimoji="1" lang="ja-JP" altLang="en-US" sz="1800" dirty="0" smtClean="0"/>
              <a:t>何れの層においても、「飲食施設の充実」の割合が高い（約３割）。</a:t>
            </a:r>
            <a:endParaRPr kumimoji="1" lang="ja-JP" altLang="en-US" sz="1800" dirty="0"/>
          </a:p>
        </p:txBody>
      </p:sp>
      <p:sp>
        <p:nvSpPr>
          <p:cNvPr id="7" name="テキスト ボックス 6"/>
          <p:cNvSpPr txBox="1"/>
          <p:nvPr/>
        </p:nvSpPr>
        <p:spPr>
          <a:xfrm>
            <a:off x="5887628" y="6165488"/>
            <a:ext cx="3692036" cy="261610"/>
          </a:xfrm>
          <a:prstGeom prst="rect">
            <a:avLst/>
          </a:prstGeom>
          <a:noFill/>
        </p:spPr>
        <p:txBody>
          <a:bodyPr wrap="none" rtlCol="0">
            <a:spAutoFit/>
          </a:bodyPr>
          <a:lstStyle/>
          <a:p>
            <a:pPr algn="r"/>
            <a:r>
              <a:rPr kumimoji="1" lang="ja-JP" altLang="en-US" sz="1100" dirty="0" smtClean="0"/>
              <a:t>出典</a:t>
            </a:r>
            <a:r>
              <a:rPr lang="ja-JP" altLang="en-US" sz="1100" dirty="0"/>
              <a:t>：おおさか</a:t>
            </a:r>
            <a:r>
              <a:rPr lang="en-US" altLang="ja-JP" sz="1100" dirty="0"/>
              <a:t>Q</a:t>
            </a:r>
            <a:r>
              <a:rPr lang="ja-JP" altLang="en-US" sz="1100" dirty="0"/>
              <a:t>ネット</a:t>
            </a:r>
            <a:r>
              <a:rPr lang="ja-JP" altLang="en-US" sz="1100" dirty="0" smtClean="0"/>
              <a:t>「</a:t>
            </a:r>
            <a:r>
              <a:rPr lang="ja-JP" altLang="en-US" sz="1100" dirty="0"/>
              <a:t>府営公園に</a:t>
            </a:r>
            <a:r>
              <a:rPr lang="ja-JP" altLang="en-US" sz="1100" dirty="0" smtClean="0"/>
              <a:t>関するアンケート」／</a:t>
            </a:r>
            <a:r>
              <a:rPr lang="en-US" altLang="ja-JP" sz="1100" dirty="0" smtClean="0"/>
              <a:t>H23</a:t>
            </a:r>
            <a:endParaRPr kumimoji="1" lang="ja-JP" altLang="en-US" sz="1100" dirty="0"/>
          </a:p>
        </p:txBody>
      </p:sp>
      <p:sp>
        <p:nvSpPr>
          <p:cNvPr id="8"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sp>
        <p:nvSpPr>
          <p:cNvPr id="9" name="正方形/長方形 8"/>
          <p:cNvSpPr/>
          <p:nvPr/>
        </p:nvSpPr>
        <p:spPr>
          <a:xfrm>
            <a:off x="5724908" y="544151"/>
            <a:ext cx="3940502" cy="523220"/>
          </a:xfrm>
          <a:prstGeom prst="rect">
            <a:avLst/>
          </a:prstGeom>
        </p:spPr>
        <p:txBody>
          <a:bodyPr wrap="none">
            <a:spAutoFit/>
          </a:bodyPr>
          <a:lstStyle/>
          <a:p>
            <a:r>
              <a:rPr lang="ja-JP" altLang="en-US" sz="1400" dirty="0" smtClean="0"/>
              <a:t>対象：</a:t>
            </a:r>
            <a:r>
              <a:rPr lang="en-US" altLang="ja-JP" sz="1400" dirty="0" smtClean="0"/>
              <a:t>『</a:t>
            </a:r>
            <a:r>
              <a:rPr lang="ja-JP" altLang="en-US" sz="1400" dirty="0"/>
              <a:t>公園の付加サービス</a:t>
            </a:r>
            <a:r>
              <a:rPr lang="en-US" altLang="ja-JP" sz="1400" dirty="0"/>
              <a:t>』</a:t>
            </a:r>
            <a:r>
              <a:rPr lang="ja-JP" altLang="en-US" sz="1400" dirty="0"/>
              <a:t>の充実を希望する</a:t>
            </a:r>
            <a:r>
              <a:rPr lang="ja-JP" altLang="en-US" sz="1400" dirty="0" smtClean="0"/>
              <a:t>層</a:t>
            </a:r>
            <a:endParaRPr lang="en-US" altLang="ja-JP" sz="1400" dirty="0" smtClean="0"/>
          </a:p>
          <a:p>
            <a:r>
              <a:rPr lang="ja-JP" altLang="en-US" sz="1400" dirty="0" smtClean="0"/>
              <a:t>１つ選択</a:t>
            </a:r>
            <a:endParaRPr lang="ja-JP" altLang="en-US" sz="1400" dirty="0"/>
          </a:p>
        </p:txBody>
      </p:sp>
      <p:pic>
        <p:nvPicPr>
          <p:cNvPr id="3074"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717" y="1046182"/>
            <a:ext cx="9051082" cy="4353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正方形/長方形 5"/>
          <p:cNvSpPr/>
          <p:nvPr/>
        </p:nvSpPr>
        <p:spPr>
          <a:xfrm>
            <a:off x="3164114" y="3468911"/>
            <a:ext cx="1260000" cy="27577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887628" y="3461652"/>
            <a:ext cx="1729668" cy="292507"/>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817096" y="2674040"/>
            <a:ext cx="1729668" cy="292507"/>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673080" y="1881952"/>
            <a:ext cx="1729668" cy="292507"/>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964916" y="3402769"/>
            <a:ext cx="1794048" cy="4080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１９</a:t>
            </a:r>
            <a:r>
              <a:rPr kumimoji="1" lang="ja-JP" altLang="en-US" dirty="0" smtClean="0"/>
              <a:t>％</a:t>
            </a:r>
            <a:endParaRPr kumimoji="1" lang="ja-JP" altLang="en-US" dirty="0"/>
          </a:p>
        </p:txBody>
      </p:sp>
      <p:sp>
        <p:nvSpPr>
          <p:cNvPr id="16" name="正方形/長方形 15"/>
          <p:cNvSpPr/>
          <p:nvPr/>
        </p:nvSpPr>
        <p:spPr>
          <a:xfrm>
            <a:off x="5962060" y="3395515"/>
            <a:ext cx="1794048" cy="4080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２７</a:t>
            </a:r>
            <a:r>
              <a:rPr kumimoji="1" lang="ja-JP" altLang="en-US" dirty="0" smtClean="0"/>
              <a:t>％</a:t>
            </a:r>
            <a:endParaRPr kumimoji="1" lang="ja-JP" altLang="en-US" dirty="0"/>
          </a:p>
        </p:txBody>
      </p:sp>
      <p:sp>
        <p:nvSpPr>
          <p:cNvPr id="17" name="正方形/長方形 16"/>
          <p:cNvSpPr/>
          <p:nvPr/>
        </p:nvSpPr>
        <p:spPr>
          <a:xfrm>
            <a:off x="5715659" y="1824460"/>
            <a:ext cx="1794048" cy="4080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２７</a:t>
            </a:r>
            <a:r>
              <a:rPr kumimoji="1" lang="ja-JP" altLang="en-US" dirty="0" smtClean="0"/>
              <a:t>％</a:t>
            </a:r>
            <a:endParaRPr kumimoji="1" lang="ja-JP" altLang="en-US" dirty="0"/>
          </a:p>
        </p:txBody>
      </p:sp>
      <p:sp>
        <p:nvSpPr>
          <p:cNvPr id="18" name="正方形/長方形 17"/>
          <p:cNvSpPr/>
          <p:nvPr/>
        </p:nvSpPr>
        <p:spPr>
          <a:xfrm>
            <a:off x="5797539" y="2616265"/>
            <a:ext cx="1794048" cy="4080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２６</a:t>
            </a:r>
            <a:r>
              <a:rPr kumimoji="1" lang="ja-JP" altLang="en-US" dirty="0" smtClean="0"/>
              <a:t>％</a:t>
            </a:r>
            <a:endParaRPr kumimoji="1" lang="ja-JP" altLang="en-US" dirty="0"/>
          </a:p>
        </p:txBody>
      </p:sp>
      <p:sp>
        <p:nvSpPr>
          <p:cNvPr id="10" name="スライド番号プレースホルダー 9"/>
          <p:cNvSpPr>
            <a:spLocks noGrp="1"/>
          </p:cNvSpPr>
          <p:nvPr>
            <p:ph type="sldNum" sz="quarter" idx="12"/>
          </p:nvPr>
        </p:nvSpPr>
        <p:spPr/>
        <p:txBody>
          <a:bodyPr/>
          <a:lstStyle/>
          <a:p>
            <a:r>
              <a:rPr kumimoji="1" lang="en-US" altLang="ja-JP" dirty="0" smtClean="0"/>
              <a:t>11</a:t>
            </a:r>
            <a:endParaRPr kumimoji="1" lang="ja-JP" altLang="en-US" dirty="0"/>
          </a:p>
        </p:txBody>
      </p:sp>
    </p:spTree>
    <p:extLst>
      <p:ext uri="{BB962C8B-B14F-4D97-AF65-F5344CB8AC3E}">
        <p14:creationId xmlns:p14="http://schemas.microsoft.com/office/powerpoint/2010/main" val="12327591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rot="20454547">
            <a:off x="3527662" y="1988577"/>
            <a:ext cx="1131836" cy="2406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1"/>
          <p:cNvSpPr txBox="1">
            <a:spLocks/>
          </p:cNvSpPr>
          <p:nvPr/>
        </p:nvSpPr>
        <p:spPr>
          <a:xfrm>
            <a:off x="2" y="0"/>
            <a:ext cx="6487884"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a:t>
            </a:r>
            <a:r>
              <a:rPr lang="ja-JP" altLang="en-US" sz="2800" dirty="0">
                <a:latin typeface="+mj-ea"/>
              </a:rPr>
              <a:t>今後府営公園に充実するとよい施設</a:t>
            </a:r>
          </a:p>
        </p:txBody>
      </p:sp>
      <p:sp>
        <p:nvSpPr>
          <p:cNvPr id="5" name="テキスト ボックス 4"/>
          <p:cNvSpPr txBox="1"/>
          <p:nvPr/>
        </p:nvSpPr>
        <p:spPr>
          <a:xfrm>
            <a:off x="638631" y="5406292"/>
            <a:ext cx="8941034" cy="923330"/>
          </a:xfrm>
          <a:prstGeom prst="rect">
            <a:avLst/>
          </a:prstGeom>
          <a:noFill/>
        </p:spPr>
        <p:txBody>
          <a:bodyPr wrap="square" rtlCol="0">
            <a:spAutoFit/>
          </a:bodyPr>
          <a:lstStyle/>
          <a:p>
            <a:r>
              <a:rPr lang="ja-JP" altLang="en-US" sz="1800" dirty="0" smtClean="0"/>
              <a:t>○利用</a:t>
            </a:r>
            <a:r>
              <a:rPr lang="ja-JP" altLang="en-US" sz="1800" dirty="0"/>
              <a:t>頻度にかかわらず</a:t>
            </a:r>
            <a:r>
              <a:rPr lang="ja-JP" altLang="en-US" sz="1800" dirty="0" smtClean="0"/>
              <a:t>、「</a:t>
            </a:r>
            <a:r>
              <a:rPr lang="ja-JP" altLang="en-US" sz="1800" dirty="0"/>
              <a:t>遊具や屋内ジャングルジムなどの子供と楽しめる施設」</a:t>
            </a:r>
            <a:r>
              <a:rPr lang="ja-JP" altLang="en-US" sz="1800" dirty="0" smtClean="0"/>
              <a:t>、</a:t>
            </a:r>
            <a:endParaRPr lang="en-US" altLang="ja-JP" sz="1800" dirty="0" smtClean="0"/>
          </a:p>
          <a:p>
            <a:r>
              <a:rPr lang="ja-JP" altLang="en-US" sz="1800" dirty="0"/>
              <a:t>　</a:t>
            </a:r>
            <a:r>
              <a:rPr lang="ja-JP" altLang="en-US" sz="1800" dirty="0" smtClean="0"/>
              <a:t>「</a:t>
            </a:r>
            <a:r>
              <a:rPr lang="ja-JP" altLang="en-US" sz="1800" dirty="0"/>
              <a:t>樹林や草原などの自然のみどり」の割合が高い</a:t>
            </a:r>
            <a:r>
              <a:rPr lang="ja-JP" altLang="en-US" sz="1800" dirty="0" smtClean="0"/>
              <a:t>。</a:t>
            </a:r>
            <a:endParaRPr lang="en-US" altLang="ja-JP" sz="1800" dirty="0" smtClean="0"/>
          </a:p>
          <a:p>
            <a:r>
              <a:rPr lang="ja-JP" altLang="en-US" sz="1800" dirty="0" smtClean="0"/>
              <a:t>○ほとんど利用したことが無い層は、レストランやカフェなどの飲食施設の割合が高い。</a:t>
            </a:r>
            <a:endParaRPr lang="ja-JP" altLang="en-US" sz="1800" dirty="0"/>
          </a:p>
        </p:txBody>
      </p:sp>
      <p:sp>
        <p:nvSpPr>
          <p:cNvPr id="7" name="テキスト ボックス 6"/>
          <p:cNvSpPr txBox="1"/>
          <p:nvPr/>
        </p:nvSpPr>
        <p:spPr>
          <a:xfrm>
            <a:off x="5887628" y="6281600"/>
            <a:ext cx="3692036" cy="261610"/>
          </a:xfrm>
          <a:prstGeom prst="rect">
            <a:avLst/>
          </a:prstGeom>
          <a:noFill/>
        </p:spPr>
        <p:txBody>
          <a:bodyPr wrap="none" rtlCol="0">
            <a:spAutoFit/>
          </a:bodyPr>
          <a:lstStyle/>
          <a:p>
            <a:pPr algn="r"/>
            <a:r>
              <a:rPr kumimoji="1" lang="ja-JP" altLang="en-US" sz="1100" dirty="0" smtClean="0"/>
              <a:t>出典</a:t>
            </a:r>
            <a:r>
              <a:rPr lang="ja-JP" altLang="en-US" sz="1100" dirty="0"/>
              <a:t>：おおさか</a:t>
            </a:r>
            <a:r>
              <a:rPr lang="en-US" altLang="ja-JP" sz="1100" dirty="0"/>
              <a:t>Q</a:t>
            </a:r>
            <a:r>
              <a:rPr lang="ja-JP" altLang="en-US" sz="1100" dirty="0"/>
              <a:t>ネット</a:t>
            </a:r>
            <a:r>
              <a:rPr lang="ja-JP" altLang="en-US" sz="1100" dirty="0" smtClean="0"/>
              <a:t>「</a:t>
            </a:r>
            <a:r>
              <a:rPr lang="ja-JP" altLang="en-US" sz="1100" dirty="0"/>
              <a:t>府営公園に</a:t>
            </a:r>
            <a:r>
              <a:rPr lang="ja-JP" altLang="en-US" sz="1100" dirty="0" smtClean="0"/>
              <a:t>関するアンケート」／</a:t>
            </a:r>
            <a:r>
              <a:rPr lang="en-US" altLang="ja-JP" sz="1100" dirty="0" smtClean="0"/>
              <a:t>H23</a:t>
            </a:r>
            <a:endParaRPr kumimoji="1" lang="ja-JP" altLang="en-US" sz="1100" dirty="0"/>
          </a:p>
        </p:txBody>
      </p:sp>
      <p:sp>
        <p:nvSpPr>
          <p:cNvPr id="8"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pic>
        <p:nvPicPr>
          <p:cNvPr id="6146"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631" y="1219200"/>
            <a:ext cx="8941034" cy="4136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正方形/長方形 10"/>
          <p:cNvSpPr/>
          <p:nvPr/>
        </p:nvSpPr>
        <p:spPr>
          <a:xfrm>
            <a:off x="5777234" y="1991679"/>
            <a:ext cx="1804057" cy="281027"/>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２９％</a:t>
            </a:r>
            <a:endParaRPr kumimoji="1" lang="ja-JP" altLang="en-US" dirty="0"/>
          </a:p>
        </p:txBody>
      </p:sp>
      <p:sp>
        <p:nvSpPr>
          <p:cNvPr id="12" name="正方形/長方形 11"/>
          <p:cNvSpPr/>
          <p:nvPr/>
        </p:nvSpPr>
        <p:spPr>
          <a:xfrm>
            <a:off x="5896039" y="2782708"/>
            <a:ext cx="1743310" cy="282086"/>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２７％</a:t>
            </a:r>
            <a:endParaRPr kumimoji="1" lang="ja-JP" altLang="en-US" dirty="0"/>
          </a:p>
        </p:txBody>
      </p:sp>
      <p:sp>
        <p:nvSpPr>
          <p:cNvPr id="13" name="正方形/長方形 12"/>
          <p:cNvSpPr/>
          <p:nvPr/>
        </p:nvSpPr>
        <p:spPr>
          <a:xfrm>
            <a:off x="6294891" y="3522937"/>
            <a:ext cx="1502426" cy="261937"/>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２３％</a:t>
            </a:r>
            <a:endParaRPr kumimoji="1" lang="ja-JP" altLang="en-US" dirty="0"/>
          </a:p>
        </p:txBody>
      </p:sp>
      <p:sp>
        <p:nvSpPr>
          <p:cNvPr id="14" name="正方形/長方形 13"/>
          <p:cNvSpPr/>
          <p:nvPr/>
        </p:nvSpPr>
        <p:spPr>
          <a:xfrm>
            <a:off x="3008784" y="3512862"/>
            <a:ext cx="1479055" cy="27201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２３％</a:t>
            </a:r>
            <a:endParaRPr kumimoji="1" lang="ja-JP" altLang="en-US" dirty="0"/>
          </a:p>
        </p:txBody>
      </p:sp>
      <p:sp>
        <p:nvSpPr>
          <p:cNvPr id="15" name="正方形/長方形 14"/>
          <p:cNvSpPr/>
          <p:nvPr/>
        </p:nvSpPr>
        <p:spPr>
          <a:xfrm>
            <a:off x="2972780" y="2776762"/>
            <a:ext cx="1479055" cy="272012"/>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3044788" y="2020678"/>
            <a:ext cx="1479055" cy="272012"/>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4485697" y="3522937"/>
            <a:ext cx="1259391" cy="261937"/>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２０％</a:t>
            </a:r>
            <a:endParaRPr kumimoji="1" lang="ja-JP" altLang="en-US" dirty="0"/>
          </a:p>
        </p:txBody>
      </p:sp>
      <p:sp>
        <p:nvSpPr>
          <p:cNvPr id="23" name="正方形/長方形 22"/>
          <p:cNvSpPr/>
          <p:nvPr/>
        </p:nvSpPr>
        <p:spPr>
          <a:xfrm>
            <a:off x="2972779" y="2776762"/>
            <a:ext cx="1479055" cy="27201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２５％</a:t>
            </a:r>
            <a:endParaRPr kumimoji="1" lang="ja-JP" altLang="en-US" dirty="0"/>
          </a:p>
        </p:txBody>
      </p:sp>
      <p:sp>
        <p:nvSpPr>
          <p:cNvPr id="24" name="正方形/長方形 23"/>
          <p:cNvSpPr/>
          <p:nvPr/>
        </p:nvSpPr>
        <p:spPr>
          <a:xfrm>
            <a:off x="3044787" y="2020678"/>
            <a:ext cx="1479055" cy="27201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２３％</a:t>
            </a:r>
            <a:endParaRPr kumimoji="1" lang="ja-JP" altLang="en-US" dirty="0"/>
          </a:p>
        </p:txBody>
      </p:sp>
      <p:sp>
        <p:nvSpPr>
          <p:cNvPr id="25" name="正方形/長方形 24"/>
          <p:cNvSpPr/>
          <p:nvPr/>
        </p:nvSpPr>
        <p:spPr>
          <a:xfrm>
            <a:off x="8582776" y="551273"/>
            <a:ext cx="992579" cy="523220"/>
          </a:xfrm>
          <a:prstGeom prst="rect">
            <a:avLst/>
          </a:prstGeom>
        </p:spPr>
        <p:txBody>
          <a:bodyPr wrap="none">
            <a:spAutoFit/>
          </a:bodyPr>
          <a:lstStyle/>
          <a:p>
            <a:r>
              <a:rPr lang="ja-JP" altLang="en-US" sz="1400" dirty="0" smtClean="0"/>
              <a:t>対象：全員</a:t>
            </a:r>
            <a:endParaRPr lang="en-US" altLang="ja-JP" sz="1400" dirty="0" smtClean="0"/>
          </a:p>
          <a:p>
            <a:r>
              <a:rPr lang="ja-JP" altLang="en-US" sz="1400" dirty="0" smtClean="0"/>
              <a:t>１つ選択</a:t>
            </a:r>
            <a:endParaRPr lang="ja-JP" altLang="en-US" sz="1400" dirty="0"/>
          </a:p>
        </p:txBody>
      </p:sp>
      <p:sp>
        <p:nvSpPr>
          <p:cNvPr id="6" name="スライド番号プレースホルダー 5"/>
          <p:cNvSpPr>
            <a:spLocks noGrp="1"/>
          </p:cNvSpPr>
          <p:nvPr>
            <p:ph type="sldNum" sz="quarter" idx="12"/>
          </p:nvPr>
        </p:nvSpPr>
        <p:spPr>
          <a:xfrm>
            <a:off x="7099300" y="6428924"/>
            <a:ext cx="2311400" cy="365125"/>
          </a:xfrm>
        </p:spPr>
        <p:txBody>
          <a:bodyPr/>
          <a:lstStyle/>
          <a:p>
            <a:r>
              <a:rPr kumimoji="1" lang="en-US" altLang="ja-JP" sz="1600" dirty="0" smtClean="0"/>
              <a:t>12</a:t>
            </a:r>
            <a:endParaRPr kumimoji="1" lang="ja-JP" altLang="en-US" sz="1600" dirty="0"/>
          </a:p>
        </p:txBody>
      </p:sp>
    </p:spTree>
    <p:extLst>
      <p:ext uri="{BB962C8B-B14F-4D97-AF65-F5344CB8AC3E}">
        <p14:creationId xmlns:p14="http://schemas.microsoft.com/office/powerpoint/2010/main" val="812582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161" y="728424"/>
            <a:ext cx="7919741" cy="4627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正方形/長方形 2"/>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1"/>
          <p:cNvSpPr txBox="1">
            <a:spLocks/>
          </p:cNvSpPr>
          <p:nvPr/>
        </p:nvSpPr>
        <p:spPr>
          <a:xfrm>
            <a:off x="2" y="0"/>
            <a:ext cx="6487884"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a:t>
            </a:r>
            <a:r>
              <a:rPr lang="ja-JP" altLang="en-US" sz="2800" dirty="0">
                <a:latin typeface="+mj-ea"/>
              </a:rPr>
              <a:t>今後府営公園に充実するとよい施設</a:t>
            </a:r>
          </a:p>
        </p:txBody>
      </p:sp>
      <p:sp>
        <p:nvSpPr>
          <p:cNvPr id="5" name="テキスト ボックス 4"/>
          <p:cNvSpPr txBox="1"/>
          <p:nvPr/>
        </p:nvSpPr>
        <p:spPr>
          <a:xfrm>
            <a:off x="638631" y="5565946"/>
            <a:ext cx="8941034" cy="830997"/>
          </a:xfrm>
          <a:prstGeom prst="rect">
            <a:avLst/>
          </a:prstGeom>
          <a:noFill/>
        </p:spPr>
        <p:txBody>
          <a:bodyPr wrap="square" rtlCol="0">
            <a:spAutoFit/>
          </a:bodyPr>
          <a:lstStyle/>
          <a:p>
            <a:r>
              <a:rPr lang="ja-JP" altLang="en-US" sz="1600" dirty="0" smtClean="0"/>
              <a:t>○「本来の管理」の充実を希望する層は、自然のみどりや子供と遊べる施設などの公園の本来機能の充実の割合が高いが、　１０％が飲食施設の充実を希望。</a:t>
            </a:r>
            <a:endParaRPr lang="en-US" altLang="ja-JP" sz="1600" dirty="0" smtClean="0"/>
          </a:p>
          <a:p>
            <a:r>
              <a:rPr lang="ja-JP" altLang="en-US" sz="1600" dirty="0" smtClean="0"/>
              <a:t>○「公園の付加サービス」の充実を希望する層は、子供と遊べる施設や飲食施設の割合が高い。</a:t>
            </a:r>
            <a:endParaRPr lang="ja-JP" altLang="en-US" sz="1600" dirty="0"/>
          </a:p>
        </p:txBody>
      </p:sp>
      <p:sp>
        <p:nvSpPr>
          <p:cNvPr id="7" name="テキスト ボックス 6"/>
          <p:cNvSpPr txBox="1"/>
          <p:nvPr/>
        </p:nvSpPr>
        <p:spPr>
          <a:xfrm>
            <a:off x="5887628" y="6354170"/>
            <a:ext cx="3692036" cy="261610"/>
          </a:xfrm>
          <a:prstGeom prst="rect">
            <a:avLst/>
          </a:prstGeom>
          <a:noFill/>
        </p:spPr>
        <p:txBody>
          <a:bodyPr wrap="none" rtlCol="0">
            <a:spAutoFit/>
          </a:bodyPr>
          <a:lstStyle/>
          <a:p>
            <a:pPr algn="r"/>
            <a:r>
              <a:rPr kumimoji="1" lang="ja-JP" altLang="en-US" sz="1100" dirty="0" smtClean="0"/>
              <a:t>出典</a:t>
            </a:r>
            <a:r>
              <a:rPr lang="ja-JP" altLang="en-US" sz="1100" dirty="0"/>
              <a:t>：おおさか</a:t>
            </a:r>
            <a:r>
              <a:rPr lang="en-US" altLang="ja-JP" sz="1100" dirty="0"/>
              <a:t>Q</a:t>
            </a:r>
            <a:r>
              <a:rPr lang="ja-JP" altLang="en-US" sz="1100" dirty="0"/>
              <a:t>ネット</a:t>
            </a:r>
            <a:r>
              <a:rPr lang="ja-JP" altLang="en-US" sz="1100" dirty="0" smtClean="0"/>
              <a:t>「</a:t>
            </a:r>
            <a:r>
              <a:rPr lang="ja-JP" altLang="en-US" sz="1100" dirty="0"/>
              <a:t>府営公園に</a:t>
            </a:r>
            <a:r>
              <a:rPr lang="ja-JP" altLang="en-US" sz="1100" dirty="0" smtClean="0"/>
              <a:t>関するアンケート」／</a:t>
            </a:r>
            <a:r>
              <a:rPr lang="en-US" altLang="ja-JP" sz="1100" dirty="0" smtClean="0"/>
              <a:t>H23</a:t>
            </a:r>
            <a:endParaRPr kumimoji="1" lang="ja-JP" altLang="en-US" sz="1100" dirty="0"/>
          </a:p>
        </p:txBody>
      </p:sp>
      <p:sp>
        <p:nvSpPr>
          <p:cNvPr id="8"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sp>
        <p:nvSpPr>
          <p:cNvPr id="13" name="正方形/長方形 12"/>
          <p:cNvSpPr/>
          <p:nvPr/>
        </p:nvSpPr>
        <p:spPr>
          <a:xfrm>
            <a:off x="4804237" y="3013217"/>
            <a:ext cx="1971776" cy="49589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３８</a:t>
            </a:r>
            <a:r>
              <a:rPr kumimoji="1" lang="ja-JP" altLang="en-US" dirty="0" smtClean="0"/>
              <a:t>％</a:t>
            </a:r>
            <a:endParaRPr kumimoji="1" lang="ja-JP" altLang="en-US" dirty="0"/>
          </a:p>
        </p:txBody>
      </p:sp>
      <p:sp>
        <p:nvSpPr>
          <p:cNvPr id="14" name="正方形/長方形 13"/>
          <p:cNvSpPr/>
          <p:nvPr/>
        </p:nvSpPr>
        <p:spPr>
          <a:xfrm>
            <a:off x="4805635" y="1759426"/>
            <a:ext cx="579169" cy="47940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１０％</a:t>
            </a:r>
            <a:endParaRPr kumimoji="1" lang="ja-JP" altLang="en-US" sz="1200" dirty="0"/>
          </a:p>
        </p:txBody>
      </p:sp>
      <p:sp>
        <p:nvSpPr>
          <p:cNvPr id="16" name="正方形/長方形 15"/>
          <p:cNvSpPr/>
          <p:nvPr/>
        </p:nvSpPr>
        <p:spPr>
          <a:xfrm>
            <a:off x="2870620" y="1759425"/>
            <a:ext cx="1936149" cy="464895"/>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３７％</a:t>
            </a:r>
            <a:endParaRPr kumimoji="1" lang="ja-JP" altLang="en-US" dirty="0"/>
          </a:p>
        </p:txBody>
      </p:sp>
      <p:sp>
        <p:nvSpPr>
          <p:cNvPr id="18" name="正方形/長方形 17"/>
          <p:cNvSpPr/>
          <p:nvPr/>
        </p:nvSpPr>
        <p:spPr>
          <a:xfrm>
            <a:off x="8582776" y="551273"/>
            <a:ext cx="992579" cy="523220"/>
          </a:xfrm>
          <a:prstGeom prst="rect">
            <a:avLst/>
          </a:prstGeom>
        </p:spPr>
        <p:txBody>
          <a:bodyPr wrap="none">
            <a:spAutoFit/>
          </a:bodyPr>
          <a:lstStyle/>
          <a:p>
            <a:r>
              <a:rPr lang="ja-JP" altLang="en-US" sz="1400" dirty="0" smtClean="0"/>
              <a:t>対象：全員</a:t>
            </a:r>
            <a:endParaRPr lang="en-US" altLang="ja-JP" sz="1400" dirty="0" smtClean="0"/>
          </a:p>
          <a:p>
            <a:r>
              <a:rPr lang="ja-JP" altLang="en-US" sz="1400" dirty="0" smtClean="0"/>
              <a:t>１つ選択</a:t>
            </a:r>
            <a:endParaRPr lang="ja-JP" altLang="en-US" sz="1400" dirty="0"/>
          </a:p>
        </p:txBody>
      </p:sp>
      <p:sp>
        <p:nvSpPr>
          <p:cNvPr id="22" name="正方形/長方形 21"/>
          <p:cNvSpPr/>
          <p:nvPr/>
        </p:nvSpPr>
        <p:spPr>
          <a:xfrm>
            <a:off x="5721179" y="1759424"/>
            <a:ext cx="1152000" cy="464895"/>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２２％</a:t>
            </a:r>
            <a:endParaRPr kumimoji="1" lang="ja-JP" altLang="en-US" dirty="0"/>
          </a:p>
        </p:txBody>
      </p:sp>
      <p:sp>
        <p:nvSpPr>
          <p:cNvPr id="25" name="正方形/長方形 24"/>
          <p:cNvSpPr/>
          <p:nvPr/>
        </p:nvSpPr>
        <p:spPr>
          <a:xfrm>
            <a:off x="3188804" y="2996952"/>
            <a:ext cx="900000" cy="464895"/>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２２％</a:t>
            </a:r>
            <a:endParaRPr kumimoji="1" lang="ja-JP" altLang="en-US" dirty="0"/>
          </a:p>
        </p:txBody>
      </p:sp>
      <p:sp>
        <p:nvSpPr>
          <p:cNvPr id="6" name="スライド番号プレースホルダー 5"/>
          <p:cNvSpPr>
            <a:spLocks noGrp="1"/>
          </p:cNvSpPr>
          <p:nvPr>
            <p:ph type="sldNum" sz="quarter" idx="12"/>
          </p:nvPr>
        </p:nvSpPr>
        <p:spPr>
          <a:xfrm>
            <a:off x="7099300" y="6486980"/>
            <a:ext cx="2311400" cy="365125"/>
          </a:xfrm>
        </p:spPr>
        <p:txBody>
          <a:bodyPr/>
          <a:lstStyle/>
          <a:p>
            <a:r>
              <a:rPr kumimoji="1" lang="en-US" altLang="ja-JP" sz="1600" dirty="0" smtClean="0"/>
              <a:t>13</a:t>
            </a:r>
            <a:endParaRPr kumimoji="1" lang="ja-JP" altLang="en-US" sz="1600" dirty="0"/>
          </a:p>
        </p:txBody>
      </p:sp>
    </p:spTree>
    <p:extLst>
      <p:ext uri="{BB962C8B-B14F-4D97-AF65-F5344CB8AC3E}">
        <p14:creationId xmlns:p14="http://schemas.microsoft.com/office/powerpoint/2010/main" val="18724217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1"/>
          <p:cNvSpPr txBox="1">
            <a:spLocks/>
          </p:cNvSpPr>
          <p:nvPr/>
        </p:nvSpPr>
        <p:spPr>
          <a:xfrm>
            <a:off x="2" y="0"/>
            <a:ext cx="6953248" cy="5238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600" dirty="0" smtClean="0">
                <a:latin typeface="+mj-ea"/>
              </a:rPr>
              <a:t>　</a:t>
            </a:r>
            <a:r>
              <a:rPr lang="ja-JP" altLang="en-US" sz="2600" dirty="0"/>
              <a:t>公園での苦情・要望状況</a:t>
            </a:r>
          </a:p>
        </p:txBody>
      </p:sp>
      <p:sp>
        <p:nvSpPr>
          <p:cNvPr id="7"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sp>
        <p:nvSpPr>
          <p:cNvPr id="16" name="タイトル 1"/>
          <p:cNvSpPr txBox="1">
            <a:spLocks/>
          </p:cNvSpPr>
          <p:nvPr/>
        </p:nvSpPr>
        <p:spPr>
          <a:xfrm>
            <a:off x="137309" y="5672220"/>
            <a:ext cx="9768691" cy="409266"/>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○オーパス関係の苦情を除けば、「ゴミ」や「便所のトラブル」など公園を清潔に保つことが重要視されている。</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1753692" y="519064"/>
            <a:ext cx="4233851" cy="400110"/>
          </a:xfrm>
          <a:prstGeom prst="rect">
            <a:avLst/>
          </a:prstGeom>
          <a:noFill/>
          <a:ln>
            <a:noFill/>
          </a:ln>
        </p:spPr>
        <p:txBody>
          <a:bodyPr wrap="none" rtlCol="0">
            <a:spAutoFit/>
          </a:bodyPr>
          <a:lstStyle/>
          <a:p>
            <a:pPr algn="ct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苦情</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・要望の</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状況（平成</a:t>
            </a: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タイトル 1"/>
          <p:cNvSpPr txBox="1">
            <a:spLocks/>
          </p:cNvSpPr>
          <p:nvPr/>
        </p:nvSpPr>
        <p:spPr>
          <a:xfrm>
            <a:off x="6599509" y="523875"/>
            <a:ext cx="2515553" cy="444972"/>
          </a:xfrm>
          <a:prstGeom prst="rect">
            <a:avLst/>
          </a:prstGeom>
          <a:ln>
            <a:solidFill>
              <a:schemeClr val="tx1"/>
            </a:solid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全体件数：</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2,463</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921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9364" b="7473"/>
          <a:stretch/>
        </p:blipFill>
        <p:spPr bwMode="auto">
          <a:xfrm>
            <a:off x="357188" y="1291771"/>
            <a:ext cx="9199562" cy="4380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p:cNvSpPr>
            <a:spLocks noGrp="1"/>
          </p:cNvSpPr>
          <p:nvPr>
            <p:ph type="sldNum" sz="quarter" idx="12"/>
          </p:nvPr>
        </p:nvSpPr>
        <p:spPr/>
        <p:txBody>
          <a:bodyPr/>
          <a:lstStyle/>
          <a:p>
            <a:r>
              <a:rPr kumimoji="1" lang="en-US" altLang="ja-JP" sz="1600" dirty="0" smtClean="0"/>
              <a:t>14</a:t>
            </a:r>
            <a:endParaRPr kumimoji="1" lang="ja-JP" altLang="en-US" sz="1600" dirty="0"/>
          </a:p>
        </p:txBody>
      </p:sp>
    </p:spTree>
    <p:extLst>
      <p:ext uri="{BB962C8B-B14F-4D97-AF65-F5344CB8AC3E}">
        <p14:creationId xmlns:p14="http://schemas.microsoft.com/office/powerpoint/2010/main" val="36302232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p:cNvSpPr txBox="1">
            <a:spLocks/>
          </p:cNvSpPr>
          <p:nvPr/>
        </p:nvSpPr>
        <p:spPr>
          <a:xfrm>
            <a:off x="2" y="0"/>
            <a:ext cx="7059232"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まとめ（アンケート結果から見た課題）</a:t>
            </a:r>
            <a:endParaRPr lang="ja-JP" altLang="en-US" sz="2800" dirty="0">
              <a:latin typeface="+mj-ea"/>
            </a:endParaRPr>
          </a:p>
        </p:txBody>
      </p:sp>
      <p:sp>
        <p:nvSpPr>
          <p:cNvPr id="7" name="テキスト ボックス 6"/>
          <p:cNvSpPr txBox="1"/>
          <p:nvPr/>
        </p:nvSpPr>
        <p:spPr>
          <a:xfrm>
            <a:off x="77459" y="928914"/>
            <a:ext cx="9751083" cy="3788229"/>
          </a:xfrm>
          <a:prstGeom prst="roundRect">
            <a:avLst>
              <a:gd name="adj" fmla="val 9847"/>
            </a:avLst>
          </a:prstGeom>
          <a:ln/>
        </p:spPr>
        <p:style>
          <a:lnRef idx="2">
            <a:schemeClr val="accent1"/>
          </a:lnRef>
          <a:fillRef idx="1">
            <a:schemeClr val="lt1"/>
          </a:fillRef>
          <a:effectRef idx="0">
            <a:schemeClr val="accent1"/>
          </a:effectRef>
          <a:fontRef idx="minor">
            <a:schemeClr val="dk1"/>
          </a:fontRef>
        </p:style>
        <p:txBody>
          <a:bodyPr wrap="square" rtlCol="0">
            <a:noAutofit/>
          </a:bodyPr>
          <a:lstStyle/>
          <a:p>
            <a:pPr>
              <a:lnSpc>
                <a:spcPct val="150000"/>
              </a:lnSpc>
            </a:pPr>
            <a:r>
              <a:rPr lang="ja-JP" altLang="en-US" sz="1800" dirty="0" smtClean="0"/>
              <a:t>○　遠方からでも来園してもらえるような、</a:t>
            </a:r>
            <a:r>
              <a:rPr lang="ja-JP" altLang="en-US" sz="1800" u="sng" dirty="0" smtClean="0"/>
              <a:t>魅力的</a:t>
            </a:r>
            <a:r>
              <a:rPr lang="ja-JP" altLang="en-US" sz="1800" u="sng" dirty="0"/>
              <a:t>な</a:t>
            </a:r>
            <a:r>
              <a:rPr lang="ja-JP" altLang="en-US" sz="1800" u="sng" dirty="0" smtClean="0"/>
              <a:t>公園づくり</a:t>
            </a:r>
            <a:r>
              <a:rPr lang="ja-JP" altLang="en-US" sz="1800" dirty="0" smtClean="0"/>
              <a:t>と</a:t>
            </a:r>
            <a:r>
              <a:rPr lang="ja-JP" altLang="en-US" sz="1800" u="sng" dirty="0" smtClean="0"/>
              <a:t>情報発信</a:t>
            </a:r>
            <a:r>
              <a:rPr lang="ja-JP" altLang="en-US" sz="1800" dirty="0" smtClean="0"/>
              <a:t>。</a:t>
            </a:r>
            <a:endParaRPr lang="en-US" altLang="ja-JP" sz="1600" dirty="0" smtClean="0"/>
          </a:p>
          <a:p>
            <a:pPr>
              <a:lnSpc>
                <a:spcPct val="150000"/>
              </a:lnSpc>
            </a:pPr>
            <a:r>
              <a:rPr lang="ja-JP" altLang="en-US" sz="1600" dirty="0" smtClean="0"/>
              <a:t>　　　・利用しない方の６割は、「公園が遠い」ことが理由。　⇔　広域公園としての機能。</a:t>
            </a:r>
            <a:endParaRPr lang="en-US" altLang="ja-JP" sz="1600" dirty="0" smtClean="0"/>
          </a:p>
          <a:p>
            <a:pPr>
              <a:lnSpc>
                <a:spcPct val="150000"/>
              </a:lnSpc>
            </a:pPr>
            <a:r>
              <a:rPr lang="ja-JP" altLang="en-US" sz="1600" dirty="0"/>
              <a:t>　</a:t>
            </a:r>
            <a:r>
              <a:rPr lang="ja-JP" altLang="en-US" sz="1600" dirty="0" smtClean="0"/>
              <a:t>　　・施設名</a:t>
            </a:r>
            <a:r>
              <a:rPr lang="ja-JP" altLang="en-US" sz="1600" dirty="0"/>
              <a:t>が十分に浸透しているとは</a:t>
            </a:r>
            <a:r>
              <a:rPr lang="ja-JP" altLang="en-US" sz="1600" dirty="0" smtClean="0"/>
              <a:t>言えない公園の存在。</a:t>
            </a:r>
            <a:endParaRPr lang="en-US" altLang="ja-JP" sz="1600" dirty="0"/>
          </a:p>
          <a:p>
            <a:pPr>
              <a:lnSpc>
                <a:spcPct val="150000"/>
              </a:lnSpc>
            </a:pPr>
            <a:r>
              <a:rPr lang="ja-JP" altLang="en-US" sz="1600" dirty="0"/>
              <a:t>　　　・「知らなかったので行ったことはない。」が半数近くを占める。</a:t>
            </a:r>
            <a:endParaRPr lang="en-US" altLang="ja-JP" sz="1600" dirty="0"/>
          </a:p>
          <a:p>
            <a:pPr>
              <a:lnSpc>
                <a:spcPct val="150000"/>
              </a:lnSpc>
            </a:pPr>
            <a:endParaRPr lang="en-US" altLang="ja-JP" sz="1600" dirty="0" smtClean="0"/>
          </a:p>
          <a:p>
            <a:pPr>
              <a:lnSpc>
                <a:spcPct val="150000"/>
              </a:lnSpc>
            </a:pPr>
            <a:r>
              <a:rPr lang="ja-JP" altLang="en-US" sz="1800" dirty="0" smtClean="0"/>
              <a:t>○　</a:t>
            </a:r>
            <a:r>
              <a:rPr lang="ja-JP" altLang="en-US" sz="1800" u="sng" dirty="0" smtClean="0"/>
              <a:t>「公園本来の管理の充実」を重視</a:t>
            </a:r>
            <a:r>
              <a:rPr lang="ja-JP" altLang="en-US" sz="1800" dirty="0" smtClean="0"/>
              <a:t>しつつ、</a:t>
            </a:r>
            <a:r>
              <a:rPr lang="ja-JP" altLang="en-US" sz="1800" u="sng" dirty="0" smtClean="0"/>
              <a:t>同時に「公園の付加サービスの充実」</a:t>
            </a:r>
            <a:r>
              <a:rPr lang="ja-JP" altLang="en-US" sz="1800" dirty="0" smtClean="0"/>
              <a:t>を図る</a:t>
            </a:r>
            <a:r>
              <a:rPr kumimoji="1" lang="ja-JP" altLang="en-US" sz="1800" dirty="0" smtClean="0"/>
              <a:t>。</a:t>
            </a:r>
            <a:endParaRPr kumimoji="1" lang="en-US" altLang="ja-JP" sz="1600" dirty="0" smtClean="0"/>
          </a:p>
          <a:p>
            <a:pPr>
              <a:lnSpc>
                <a:spcPct val="150000"/>
              </a:lnSpc>
            </a:pPr>
            <a:r>
              <a:rPr lang="ja-JP" altLang="en-US" sz="1600" dirty="0"/>
              <a:t>　</a:t>
            </a:r>
            <a:r>
              <a:rPr lang="ja-JP" altLang="en-US" sz="1600" dirty="0" smtClean="0"/>
              <a:t>　　≪特に重視する項目≫</a:t>
            </a:r>
            <a:endParaRPr lang="en-US" altLang="ja-JP" sz="1600" dirty="0" smtClean="0"/>
          </a:p>
          <a:p>
            <a:pPr>
              <a:lnSpc>
                <a:spcPct val="150000"/>
              </a:lnSpc>
            </a:pPr>
            <a:r>
              <a:rPr lang="ja-JP" altLang="en-US" sz="1600" dirty="0"/>
              <a:t>　</a:t>
            </a:r>
            <a:r>
              <a:rPr lang="ja-JP" altLang="en-US" sz="1600" dirty="0" smtClean="0"/>
              <a:t>　　　・公園の管理：樹木</a:t>
            </a:r>
            <a:r>
              <a:rPr lang="ja-JP" altLang="en-US" sz="1600" dirty="0"/>
              <a:t>の手入れ、ゴミ拾い、トイレの</a:t>
            </a:r>
            <a:r>
              <a:rPr lang="ja-JP" altLang="en-US" sz="1600" dirty="0" smtClean="0"/>
              <a:t>清掃、遊具</a:t>
            </a:r>
            <a:r>
              <a:rPr lang="ja-JP" altLang="en-US" sz="1600" dirty="0"/>
              <a:t>やスポーツジムの整備、など</a:t>
            </a:r>
            <a:endParaRPr lang="en-US" altLang="ja-JP" sz="1600" dirty="0" smtClean="0"/>
          </a:p>
          <a:p>
            <a:pPr>
              <a:lnSpc>
                <a:spcPct val="150000"/>
              </a:lnSpc>
            </a:pPr>
            <a:r>
              <a:rPr lang="ja-JP" altLang="en-US" sz="1600" dirty="0"/>
              <a:t>　</a:t>
            </a:r>
            <a:r>
              <a:rPr lang="ja-JP" altLang="en-US" sz="1600" dirty="0" smtClean="0"/>
              <a:t>　　　・公園の付加サービス：文化的</a:t>
            </a:r>
            <a:r>
              <a:rPr lang="ja-JP" altLang="en-US" sz="1600" dirty="0"/>
              <a:t>なイベントの</a:t>
            </a:r>
            <a:r>
              <a:rPr lang="ja-JP" altLang="en-US" sz="1600" dirty="0" smtClean="0"/>
              <a:t>開催、飲食施設など</a:t>
            </a:r>
            <a:endParaRPr kumimoji="1" lang="en-US" altLang="ja-JP" sz="1600" dirty="0" smtClean="0"/>
          </a:p>
          <a:p>
            <a:pPr>
              <a:lnSpc>
                <a:spcPct val="150000"/>
              </a:lnSpc>
            </a:pPr>
            <a:endParaRPr kumimoji="1" lang="en-US" altLang="ja-JP" sz="700" dirty="0"/>
          </a:p>
        </p:txBody>
      </p:sp>
      <p:sp>
        <p:nvSpPr>
          <p:cNvPr id="8"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sp>
        <p:nvSpPr>
          <p:cNvPr id="2" name="スライド番号プレースホルダー 1"/>
          <p:cNvSpPr>
            <a:spLocks noGrp="1"/>
          </p:cNvSpPr>
          <p:nvPr>
            <p:ph type="sldNum" sz="quarter" idx="12"/>
          </p:nvPr>
        </p:nvSpPr>
        <p:spPr/>
        <p:txBody>
          <a:bodyPr/>
          <a:lstStyle/>
          <a:p>
            <a:r>
              <a:rPr lang="en-US" altLang="ja-JP" sz="1600" dirty="0"/>
              <a:t>15</a:t>
            </a:r>
            <a:endParaRPr kumimoji="1" lang="ja-JP" altLang="en-US" sz="1600" dirty="0"/>
          </a:p>
        </p:txBody>
      </p:sp>
      <p:sp>
        <p:nvSpPr>
          <p:cNvPr id="6" name="下矢印 5"/>
          <p:cNvSpPr/>
          <p:nvPr/>
        </p:nvSpPr>
        <p:spPr>
          <a:xfrm>
            <a:off x="3947886" y="4862286"/>
            <a:ext cx="2177143" cy="449943"/>
          </a:xfrm>
          <a:prstGeom prst="downArrow">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20918" y="5421079"/>
            <a:ext cx="9233456" cy="93617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公園利用者のニーズに答えるために必要な視点は何か。</a:t>
            </a:r>
            <a:endParaRPr kumimoji="1" lang="ja-JP" altLang="en-US" dirty="0">
              <a:solidFill>
                <a:schemeClr val="tx1"/>
              </a:solidFill>
            </a:endParaRPr>
          </a:p>
        </p:txBody>
      </p:sp>
    </p:spTree>
    <p:extLst>
      <p:ext uri="{BB962C8B-B14F-4D97-AF65-F5344CB8AC3E}">
        <p14:creationId xmlns:p14="http://schemas.microsoft.com/office/powerpoint/2010/main" val="406469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1"/>
          <p:cNvSpPr txBox="1">
            <a:spLocks/>
          </p:cNvSpPr>
          <p:nvPr/>
        </p:nvSpPr>
        <p:spPr>
          <a:xfrm>
            <a:off x="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アンケートの概要</a:t>
            </a:r>
            <a:endParaRPr lang="ja-JP" altLang="en-US" sz="2800" dirty="0">
              <a:latin typeface="+mj-ea"/>
            </a:endParaRPr>
          </a:p>
        </p:txBody>
      </p:sp>
      <p:sp>
        <p:nvSpPr>
          <p:cNvPr id="8"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sp>
        <p:nvSpPr>
          <p:cNvPr id="13" name="テキスト ボックス 12"/>
          <p:cNvSpPr txBox="1"/>
          <p:nvPr/>
        </p:nvSpPr>
        <p:spPr>
          <a:xfrm>
            <a:off x="2" y="553370"/>
            <a:ext cx="9753598" cy="3170099"/>
          </a:xfrm>
          <a:prstGeom prst="rect">
            <a:avLst/>
          </a:prstGeom>
          <a:noFill/>
        </p:spPr>
        <p:txBody>
          <a:bodyPr wrap="square" rtlCol="0">
            <a:spAutoFit/>
          </a:bodyPr>
          <a:lstStyle/>
          <a:p>
            <a:pPr>
              <a:lnSpc>
                <a:spcPts val="2400"/>
              </a:lnSpc>
            </a:pPr>
            <a:r>
              <a:rPr lang="ja-JP" altLang="en-US" sz="1800" dirty="0"/>
              <a:t>■</a:t>
            </a:r>
            <a:r>
              <a:rPr lang="ja-JP" altLang="en-US" sz="1800" dirty="0" smtClean="0"/>
              <a:t>おおさか</a:t>
            </a:r>
            <a:r>
              <a:rPr lang="en-US" altLang="ja-JP" sz="1800" dirty="0"/>
              <a:t>Q</a:t>
            </a:r>
            <a:r>
              <a:rPr lang="ja-JP" altLang="en-US" sz="1800" dirty="0"/>
              <a:t>ネット</a:t>
            </a:r>
            <a:r>
              <a:rPr lang="ja-JP" altLang="en-US" sz="1800" dirty="0" smtClean="0"/>
              <a:t>「</a:t>
            </a:r>
            <a:r>
              <a:rPr lang="ja-JP" altLang="en-US" sz="1800" dirty="0"/>
              <a:t>府営公園に</a:t>
            </a:r>
            <a:r>
              <a:rPr lang="ja-JP" altLang="en-US" sz="1800" dirty="0" smtClean="0"/>
              <a:t>関するアンケート」（</a:t>
            </a:r>
            <a:r>
              <a:rPr lang="ja-JP" altLang="en-US" sz="1800" dirty="0"/>
              <a:t>インターネットアンケート</a:t>
            </a:r>
            <a:r>
              <a:rPr lang="ja-JP" altLang="en-US" sz="1800" dirty="0" smtClean="0"/>
              <a:t>）</a:t>
            </a:r>
            <a:endParaRPr lang="en-US" altLang="ja-JP" sz="1800" dirty="0" smtClean="0"/>
          </a:p>
          <a:p>
            <a:pPr>
              <a:lnSpc>
                <a:spcPts val="2400"/>
              </a:lnSpc>
            </a:pPr>
            <a:r>
              <a:rPr kumimoji="1" lang="ja-JP" altLang="en-US" sz="1600" dirty="0" smtClean="0"/>
              <a:t>　・実施期間　平成</a:t>
            </a:r>
            <a:r>
              <a:rPr kumimoji="1" lang="en-US" altLang="ja-JP" sz="1600" dirty="0" smtClean="0"/>
              <a:t>25</a:t>
            </a:r>
            <a:r>
              <a:rPr kumimoji="1" lang="ja-JP" altLang="en-US" sz="1600" dirty="0" smtClean="0"/>
              <a:t>年</a:t>
            </a:r>
            <a:r>
              <a:rPr kumimoji="1" lang="en-US" altLang="ja-JP" sz="1600" dirty="0" smtClean="0"/>
              <a:t>10</a:t>
            </a:r>
            <a:r>
              <a:rPr kumimoji="1" lang="ja-JP" altLang="en-US" sz="1600" dirty="0" smtClean="0"/>
              <a:t>月</a:t>
            </a:r>
            <a:r>
              <a:rPr kumimoji="1" lang="en-US" altLang="ja-JP" sz="1600" dirty="0" smtClean="0"/>
              <a:t>3</a:t>
            </a:r>
            <a:r>
              <a:rPr kumimoji="1" lang="ja-JP" altLang="en-US" sz="1600" dirty="0" smtClean="0"/>
              <a:t>日～平成</a:t>
            </a:r>
            <a:r>
              <a:rPr kumimoji="1" lang="en-US" altLang="ja-JP" sz="1600" dirty="0" smtClean="0"/>
              <a:t>25</a:t>
            </a:r>
            <a:r>
              <a:rPr kumimoji="1" lang="ja-JP" altLang="en-US" sz="1600" dirty="0" smtClean="0"/>
              <a:t>年</a:t>
            </a:r>
            <a:r>
              <a:rPr kumimoji="1" lang="en-US" altLang="ja-JP" sz="1600" dirty="0" smtClean="0"/>
              <a:t>10</a:t>
            </a:r>
            <a:r>
              <a:rPr kumimoji="1" lang="ja-JP" altLang="en-US" sz="1600" dirty="0" smtClean="0"/>
              <a:t>月</a:t>
            </a:r>
            <a:r>
              <a:rPr kumimoji="1" lang="en-US" altLang="ja-JP" sz="1600" dirty="0" smtClean="0"/>
              <a:t>9</a:t>
            </a:r>
            <a:r>
              <a:rPr kumimoji="1" lang="ja-JP" altLang="en-US" sz="1600" dirty="0" smtClean="0"/>
              <a:t>日</a:t>
            </a:r>
            <a:endParaRPr kumimoji="1" lang="en-US" altLang="ja-JP" sz="1600" dirty="0" smtClean="0"/>
          </a:p>
          <a:p>
            <a:pPr>
              <a:lnSpc>
                <a:spcPts val="2400"/>
              </a:lnSpc>
            </a:pPr>
            <a:r>
              <a:rPr lang="ja-JP" altLang="en-US" sz="1600" dirty="0" smtClean="0"/>
              <a:t>　・回答者数　</a:t>
            </a:r>
            <a:r>
              <a:rPr lang="en-US" altLang="ja-JP" sz="1600" dirty="0" smtClean="0"/>
              <a:t>1,878</a:t>
            </a:r>
            <a:r>
              <a:rPr lang="ja-JP" altLang="en-US" sz="1600" dirty="0" smtClean="0"/>
              <a:t>／</a:t>
            </a:r>
            <a:r>
              <a:rPr lang="en-US" altLang="ja-JP" sz="1600" dirty="0" smtClean="0"/>
              <a:t>2,628</a:t>
            </a:r>
            <a:r>
              <a:rPr lang="ja-JP" altLang="en-US" sz="1600" dirty="0" smtClean="0"/>
              <a:t>名（回答率：</a:t>
            </a:r>
            <a:r>
              <a:rPr lang="en-US" altLang="ja-JP" sz="1600" dirty="0" smtClean="0"/>
              <a:t>71.5</a:t>
            </a:r>
            <a:r>
              <a:rPr lang="ja-JP" altLang="en-US" sz="1600" dirty="0" smtClean="0"/>
              <a:t>％）</a:t>
            </a:r>
            <a:endParaRPr lang="en-US" altLang="ja-JP" sz="1600" dirty="0" smtClean="0"/>
          </a:p>
          <a:p>
            <a:pPr>
              <a:lnSpc>
                <a:spcPts val="2400"/>
              </a:lnSpc>
            </a:pPr>
            <a:r>
              <a:rPr kumimoji="1" lang="ja-JP" altLang="en-US" sz="1600" dirty="0" smtClean="0"/>
              <a:t>　・対象公園　１４府営公園（服部、箕面、寝屋川、深北、久宝寺、枚岡、石川河川、大泉、住之江、住吉、</a:t>
            </a:r>
            <a:endParaRPr kumimoji="1" lang="en-US" altLang="ja-JP" sz="1600" dirty="0" smtClean="0"/>
          </a:p>
          <a:p>
            <a:pPr>
              <a:lnSpc>
                <a:spcPts val="2400"/>
              </a:lnSpc>
            </a:pPr>
            <a:r>
              <a:rPr lang="ja-JP" altLang="en-US" sz="1600" dirty="0"/>
              <a:t>　</a:t>
            </a:r>
            <a:r>
              <a:rPr lang="ja-JP" altLang="en-US" sz="1600" dirty="0" smtClean="0"/>
              <a:t>　　　　　　　　　　　　　　　　　</a:t>
            </a:r>
            <a:r>
              <a:rPr kumimoji="1" lang="ja-JP" altLang="en-US" sz="1600" dirty="0" smtClean="0"/>
              <a:t>浜寺、蜻蛉池、せんなん里海）</a:t>
            </a:r>
            <a:endParaRPr kumimoji="1" lang="en-US" altLang="ja-JP" sz="1600" dirty="0" smtClean="0"/>
          </a:p>
          <a:p>
            <a:pPr>
              <a:lnSpc>
                <a:spcPts val="2400"/>
              </a:lnSpc>
            </a:pPr>
            <a:r>
              <a:rPr lang="ja-JP" altLang="en-US" sz="1600" dirty="0"/>
              <a:t>　</a:t>
            </a:r>
            <a:r>
              <a:rPr lang="ja-JP" altLang="en-US" sz="1600" dirty="0" smtClean="0"/>
              <a:t>・質問項目（公園毎に質問）</a:t>
            </a:r>
            <a:endParaRPr lang="en-US" altLang="ja-JP" sz="1400" dirty="0"/>
          </a:p>
          <a:p>
            <a:pPr>
              <a:lnSpc>
                <a:spcPts val="1600"/>
              </a:lnSpc>
            </a:pPr>
            <a:r>
              <a:rPr lang="ja-JP" altLang="en-US" sz="1400" dirty="0" smtClean="0"/>
              <a:t>　　　　　 ①利用したことがあるか</a:t>
            </a:r>
            <a:endParaRPr lang="en-US" altLang="ja-JP" sz="1400" dirty="0" smtClean="0"/>
          </a:p>
          <a:p>
            <a:pPr>
              <a:lnSpc>
                <a:spcPts val="1600"/>
              </a:lnSpc>
            </a:pPr>
            <a:r>
              <a:rPr lang="ja-JP" altLang="en-US" sz="1400" dirty="0"/>
              <a:t>　</a:t>
            </a:r>
            <a:r>
              <a:rPr lang="ja-JP" altLang="en-US" sz="1400" dirty="0" smtClean="0"/>
              <a:t>　　　　　（・普段からよく利用 ・利用したことがありまた利用したい ・利用したことがあるがまた利用したいとは思わない。</a:t>
            </a:r>
            <a:endParaRPr lang="en-US" altLang="ja-JP" sz="1400" dirty="0" smtClean="0"/>
          </a:p>
          <a:p>
            <a:pPr>
              <a:lnSpc>
                <a:spcPts val="1600"/>
              </a:lnSpc>
            </a:pPr>
            <a:r>
              <a:rPr lang="ja-JP" altLang="en-US" sz="1400" dirty="0"/>
              <a:t>　</a:t>
            </a:r>
            <a:r>
              <a:rPr lang="ja-JP" altLang="en-US" sz="1400" dirty="0" smtClean="0"/>
              <a:t>　　　　　</a:t>
            </a:r>
            <a:r>
              <a:rPr lang="en-US" altLang="ja-JP" sz="1400" dirty="0" smtClean="0"/>
              <a:t>  </a:t>
            </a:r>
            <a:r>
              <a:rPr lang="ja-JP" altLang="en-US" sz="1400" dirty="0" smtClean="0"/>
              <a:t>・●●公園のことは知っているが行ったことが無い。 ・●●公園のことは知らなかったので行ったことが無い。）</a:t>
            </a:r>
            <a:endParaRPr lang="en-US" altLang="ja-JP" sz="1400" dirty="0"/>
          </a:p>
          <a:p>
            <a:pPr>
              <a:lnSpc>
                <a:spcPts val="1600"/>
              </a:lnSpc>
            </a:pPr>
            <a:r>
              <a:rPr kumimoji="1" lang="ja-JP" altLang="en-US" sz="1400" dirty="0" smtClean="0"/>
              <a:t>　　　　　 ②利用しない理由（・散歩や運動に興味がない　・自宅が遠い　・行く時間がない。　等）</a:t>
            </a:r>
            <a:endParaRPr kumimoji="1" lang="en-US" altLang="ja-JP" sz="1400" dirty="0" smtClean="0"/>
          </a:p>
          <a:p>
            <a:pPr>
              <a:lnSpc>
                <a:spcPts val="1600"/>
              </a:lnSpc>
            </a:pPr>
            <a:r>
              <a:rPr lang="ja-JP" altLang="en-US" sz="1400" dirty="0"/>
              <a:t>　</a:t>
            </a:r>
            <a:r>
              <a:rPr lang="ja-JP" altLang="en-US" sz="1400" dirty="0" smtClean="0"/>
              <a:t>　　　　 </a:t>
            </a:r>
            <a:r>
              <a:rPr kumimoji="1" lang="ja-JP" altLang="en-US" sz="1400" dirty="0" smtClean="0"/>
              <a:t>③散歩や運動に対する興味の有無（・大変興味がある ・興味がある</a:t>
            </a:r>
            <a:r>
              <a:rPr lang="ja-JP" altLang="en-US" sz="1400" dirty="0"/>
              <a:t> </a:t>
            </a:r>
            <a:r>
              <a:rPr lang="ja-JP" altLang="en-US" sz="1400" dirty="0" smtClean="0"/>
              <a:t>・</a:t>
            </a:r>
            <a:r>
              <a:rPr kumimoji="1" lang="ja-JP" altLang="en-US" sz="1400" dirty="0" smtClean="0"/>
              <a:t>あまり興味がない ・全く興味がない ・分からない）</a:t>
            </a:r>
            <a:endParaRPr kumimoji="1" lang="en-US" altLang="ja-JP" sz="1400" dirty="0" smtClean="0"/>
          </a:p>
          <a:p>
            <a:pPr>
              <a:lnSpc>
                <a:spcPts val="1600"/>
              </a:lnSpc>
            </a:pPr>
            <a:r>
              <a:rPr lang="ja-JP" altLang="en-US" sz="1400" dirty="0"/>
              <a:t>　</a:t>
            </a:r>
            <a:r>
              <a:rPr lang="ja-JP" altLang="en-US" sz="1400" dirty="0" smtClean="0"/>
              <a:t>　　　　 </a:t>
            </a:r>
            <a:r>
              <a:rPr kumimoji="1" lang="ja-JP" altLang="en-US" sz="1400" dirty="0" smtClean="0"/>
              <a:t>④情報入手の方法（・施設のＨＰ・チラシパンフ等 ・府政だより ・市町村の広報 ・新聞、雑誌、テレビ等 ・口コミ ・その他）</a:t>
            </a:r>
            <a:endParaRPr kumimoji="1" lang="ja-JP" altLang="en-US" sz="1400" dirty="0"/>
          </a:p>
        </p:txBody>
      </p:sp>
      <p:graphicFrame>
        <p:nvGraphicFramePr>
          <p:cNvPr id="15" name="グラフ 14"/>
          <p:cNvGraphicFramePr>
            <a:graphicFrameLocks/>
          </p:cNvGraphicFramePr>
          <p:nvPr>
            <p:extLst>
              <p:ext uri="{D42A27DB-BD31-4B8C-83A1-F6EECF244321}">
                <p14:modId xmlns:p14="http://schemas.microsoft.com/office/powerpoint/2010/main" val="3924962866"/>
              </p:ext>
            </p:extLst>
          </p:nvPr>
        </p:nvGraphicFramePr>
        <p:xfrm>
          <a:off x="214696" y="3658940"/>
          <a:ext cx="4662890" cy="2797734"/>
        </p:xfrm>
        <a:graphic>
          <a:graphicData uri="http://schemas.openxmlformats.org/drawingml/2006/chart">
            <c:chart xmlns:c="http://schemas.openxmlformats.org/drawingml/2006/chart" xmlns:r="http://schemas.openxmlformats.org/officeDocument/2006/relationships" r:id="rId3"/>
          </a:graphicData>
        </a:graphic>
      </p:graphicFrame>
      <p:sp>
        <p:nvSpPr>
          <p:cNvPr id="6" name="正方形/長方形 5"/>
          <p:cNvSpPr/>
          <p:nvPr/>
        </p:nvSpPr>
        <p:spPr>
          <a:xfrm>
            <a:off x="7422978" y="4854319"/>
            <a:ext cx="945595" cy="22477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dirty="0" smtClean="0"/>
              <a:t>男性</a:t>
            </a:r>
            <a:endParaRPr kumimoji="1" lang="ja-JP" altLang="en-US" sz="1600" dirty="0"/>
          </a:p>
        </p:txBody>
      </p:sp>
      <p:sp>
        <p:nvSpPr>
          <p:cNvPr id="14" name="正方形/長方形 13"/>
          <p:cNvSpPr/>
          <p:nvPr/>
        </p:nvSpPr>
        <p:spPr>
          <a:xfrm>
            <a:off x="6295961" y="5035035"/>
            <a:ext cx="945595" cy="22477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600" dirty="0"/>
              <a:t>女</a:t>
            </a:r>
            <a:r>
              <a:rPr kumimoji="1" lang="ja-JP" altLang="en-US" sz="1600" dirty="0" smtClean="0"/>
              <a:t>性</a:t>
            </a:r>
            <a:endParaRPr kumimoji="1" lang="ja-JP" altLang="en-US" sz="1600" dirty="0"/>
          </a:p>
        </p:txBody>
      </p:sp>
      <p:pic>
        <p:nvPicPr>
          <p:cNvPr id="1024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7690" y="3661327"/>
            <a:ext cx="4584700" cy="275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正方形/長方形 19"/>
          <p:cNvSpPr/>
          <p:nvPr/>
        </p:nvSpPr>
        <p:spPr>
          <a:xfrm>
            <a:off x="6275282" y="3657603"/>
            <a:ext cx="2055928" cy="31931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600" b="1" dirty="0">
                <a:solidFill>
                  <a:schemeClr val="tx1"/>
                </a:solidFill>
              </a:rPr>
              <a:t>回答</a:t>
            </a:r>
            <a:r>
              <a:rPr lang="ja-JP" altLang="en-US" sz="1600" b="1" dirty="0" smtClean="0">
                <a:solidFill>
                  <a:schemeClr val="tx1"/>
                </a:solidFill>
              </a:rPr>
              <a:t>者の性別</a:t>
            </a:r>
            <a:endParaRPr kumimoji="1" lang="ja-JP" altLang="en-US" sz="1600" b="1" dirty="0">
              <a:solidFill>
                <a:schemeClr val="tx1"/>
              </a:solidFill>
            </a:endParaRPr>
          </a:p>
        </p:txBody>
      </p:sp>
      <p:sp>
        <p:nvSpPr>
          <p:cNvPr id="21" name="正方形/長方形 20"/>
          <p:cNvSpPr/>
          <p:nvPr/>
        </p:nvSpPr>
        <p:spPr>
          <a:xfrm>
            <a:off x="7402287" y="4397831"/>
            <a:ext cx="899905" cy="44268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b="1" dirty="0" smtClean="0">
                <a:solidFill>
                  <a:schemeClr val="bg1"/>
                </a:solidFill>
              </a:rPr>
              <a:t>男性</a:t>
            </a:r>
            <a:endParaRPr kumimoji="1" lang="ja-JP" altLang="en-US" sz="1600" b="1" dirty="0">
              <a:solidFill>
                <a:schemeClr val="bg1"/>
              </a:solidFill>
            </a:endParaRPr>
          </a:p>
        </p:txBody>
      </p:sp>
      <p:sp>
        <p:nvSpPr>
          <p:cNvPr id="22" name="正方形/長方形 21"/>
          <p:cNvSpPr/>
          <p:nvPr/>
        </p:nvSpPr>
        <p:spPr>
          <a:xfrm>
            <a:off x="6260768" y="4929229"/>
            <a:ext cx="899905" cy="44268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600" b="1" dirty="0">
                <a:solidFill>
                  <a:schemeClr val="bg1"/>
                </a:solidFill>
              </a:rPr>
              <a:t>女</a:t>
            </a:r>
            <a:r>
              <a:rPr kumimoji="1" lang="ja-JP" altLang="en-US" sz="1600" b="1" dirty="0" smtClean="0">
                <a:solidFill>
                  <a:schemeClr val="bg1"/>
                </a:solidFill>
              </a:rPr>
              <a:t>性</a:t>
            </a:r>
            <a:endParaRPr kumimoji="1" lang="ja-JP" altLang="en-US" sz="1600" b="1" dirty="0">
              <a:solidFill>
                <a:schemeClr val="bg1"/>
              </a:solidFill>
            </a:endParaRPr>
          </a:p>
        </p:txBody>
      </p:sp>
      <p:sp>
        <p:nvSpPr>
          <p:cNvPr id="5" name="スライド番号プレースホルダー 4"/>
          <p:cNvSpPr>
            <a:spLocks noGrp="1"/>
          </p:cNvSpPr>
          <p:nvPr>
            <p:ph type="sldNum" sz="quarter" idx="12"/>
          </p:nvPr>
        </p:nvSpPr>
        <p:spPr>
          <a:xfrm>
            <a:off x="7099300" y="6443438"/>
            <a:ext cx="2311400" cy="365125"/>
          </a:xfrm>
        </p:spPr>
        <p:txBody>
          <a:bodyPr anchor="b"/>
          <a:lstStyle/>
          <a:p>
            <a:r>
              <a:rPr lang="ja-JP" altLang="en-US" sz="1600" dirty="0"/>
              <a:t>１</a:t>
            </a:r>
            <a:endParaRPr kumimoji="1" lang="ja-JP" altLang="en-US" sz="1600" dirty="0"/>
          </a:p>
        </p:txBody>
      </p:sp>
    </p:spTree>
    <p:extLst>
      <p:ext uri="{BB962C8B-B14F-4D97-AF65-F5344CB8AC3E}">
        <p14:creationId xmlns:p14="http://schemas.microsoft.com/office/powerpoint/2010/main" val="1762578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p:cNvSpPr txBox="1">
            <a:spLocks/>
          </p:cNvSpPr>
          <p:nvPr/>
        </p:nvSpPr>
        <p:spPr>
          <a:xfrm>
            <a:off x="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公園を</a:t>
            </a:r>
            <a:r>
              <a:rPr lang="ja-JP" altLang="en-US" sz="2800" dirty="0" smtClean="0"/>
              <a:t>利用</a:t>
            </a:r>
            <a:r>
              <a:rPr lang="ja-JP" altLang="en-US" sz="2800" dirty="0"/>
              <a:t>したことがある</a:t>
            </a:r>
            <a:r>
              <a:rPr lang="ja-JP" altLang="en-US" sz="2800" dirty="0" smtClean="0"/>
              <a:t>か</a:t>
            </a:r>
            <a:endParaRPr lang="en-US" altLang="ja-JP" sz="2800" dirty="0"/>
          </a:p>
        </p:txBody>
      </p:sp>
      <p:sp>
        <p:nvSpPr>
          <p:cNvPr id="6" name="テキスト ボックス 5"/>
          <p:cNvSpPr txBox="1"/>
          <p:nvPr/>
        </p:nvSpPr>
        <p:spPr>
          <a:xfrm>
            <a:off x="4945062" y="6238058"/>
            <a:ext cx="4634602" cy="261610"/>
          </a:xfrm>
          <a:prstGeom prst="rect">
            <a:avLst/>
          </a:prstGeom>
          <a:noFill/>
        </p:spPr>
        <p:txBody>
          <a:bodyPr wrap="none" rtlCol="0">
            <a:spAutoFit/>
          </a:bodyPr>
          <a:lstStyle/>
          <a:p>
            <a:pPr algn="r"/>
            <a:r>
              <a:rPr kumimoji="1" lang="ja-JP" altLang="en-US" sz="1100" dirty="0" smtClean="0"/>
              <a:t>出典</a:t>
            </a:r>
            <a:r>
              <a:rPr lang="ja-JP" altLang="en-US" sz="1100" dirty="0"/>
              <a:t>：おおさか</a:t>
            </a:r>
            <a:r>
              <a:rPr lang="en-US" altLang="ja-JP" sz="1100" dirty="0"/>
              <a:t>Q</a:t>
            </a:r>
            <a:r>
              <a:rPr lang="ja-JP" altLang="en-US" sz="1100" dirty="0" smtClean="0"/>
              <a:t>ネット「</a:t>
            </a:r>
            <a:r>
              <a:rPr lang="ja-JP" altLang="en-US" sz="1100" dirty="0"/>
              <a:t>公の</a:t>
            </a:r>
            <a:r>
              <a:rPr lang="ja-JP" altLang="en-US" sz="1100" dirty="0" smtClean="0"/>
              <a:t>施設に</a:t>
            </a:r>
            <a:r>
              <a:rPr lang="ja-JP" altLang="en-US" sz="1100" dirty="0"/>
              <a:t>関するアンケート２（府営公園）」</a:t>
            </a:r>
            <a:r>
              <a:rPr lang="ja-JP" altLang="en-US" sz="1100" dirty="0" smtClean="0"/>
              <a:t>／</a:t>
            </a:r>
            <a:r>
              <a:rPr lang="en-US" altLang="ja-JP" sz="1100" dirty="0" smtClean="0"/>
              <a:t>H25</a:t>
            </a:r>
            <a:endParaRPr kumimoji="1" lang="ja-JP" altLang="en-US" sz="1100" dirty="0"/>
          </a:p>
        </p:txBody>
      </p:sp>
      <p:sp>
        <p:nvSpPr>
          <p:cNvPr id="7" name="テキスト ボックス 6"/>
          <p:cNvSpPr txBox="1"/>
          <p:nvPr/>
        </p:nvSpPr>
        <p:spPr>
          <a:xfrm>
            <a:off x="402513" y="5620610"/>
            <a:ext cx="8874838" cy="646331"/>
          </a:xfrm>
          <a:prstGeom prst="rect">
            <a:avLst/>
          </a:prstGeom>
          <a:noFill/>
        </p:spPr>
        <p:txBody>
          <a:bodyPr wrap="square" rtlCol="0">
            <a:spAutoFit/>
          </a:bodyPr>
          <a:lstStyle/>
          <a:p>
            <a:r>
              <a:rPr lang="ja-JP" altLang="en-US" sz="1800" dirty="0" smtClean="0"/>
              <a:t>○「普段からよく利用」、「利用したことがありまた利用したい」と全体の２割強に上る。</a:t>
            </a:r>
            <a:endParaRPr lang="en-US" altLang="ja-JP" sz="1800" dirty="0" smtClean="0"/>
          </a:p>
          <a:p>
            <a:r>
              <a:rPr lang="ja-JP" altLang="en-US" sz="1800" dirty="0"/>
              <a:t>○</a:t>
            </a:r>
            <a:r>
              <a:rPr lang="ja-JP" altLang="en-US" sz="1800" dirty="0" smtClean="0"/>
              <a:t>「知らなかったので行ったことはない。」が半数近くを占める。</a:t>
            </a:r>
            <a:endParaRPr lang="en-US" altLang="ja-JP" sz="1800" dirty="0" smtClean="0"/>
          </a:p>
        </p:txBody>
      </p:sp>
      <p:sp>
        <p:nvSpPr>
          <p:cNvPr id="15"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pic>
        <p:nvPicPr>
          <p:cNvPr id="1029"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6113" r="4558"/>
          <a:stretch/>
        </p:blipFill>
        <p:spPr bwMode="auto">
          <a:xfrm>
            <a:off x="1683661" y="551548"/>
            <a:ext cx="6821714" cy="493985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p:cNvSpPr>
            <a:spLocks noGrp="1"/>
          </p:cNvSpPr>
          <p:nvPr>
            <p:ph type="sldNum" sz="quarter" idx="12"/>
          </p:nvPr>
        </p:nvSpPr>
        <p:spPr>
          <a:xfrm>
            <a:off x="7099300" y="6414410"/>
            <a:ext cx="2311400" cy="365125"/>
          </a:xfrm>
        </p:spPr>
        <p:txBody>
          <a:bodyPr anchor="b"/>
          <a:lstStyle/>
          <a:p>
            <a:r>
              <a:rPr lang="ja-JP" altLang="en-US" sz="1600" dirty="0"/>
              <a:t>２</a:t>
            </a:r>
            <a:endParaRPr kumimoji="1" lang="ja-JP" altLang="en-US" sz="1600" dirty="0"/>
          </a:p>
        </p:txBody>
      </p:sp>
    </p:spTree>
    <p:extLst>
      <p:ext uri="{BB962C8B-B14F-4D97-AF65-F5344CB8AC3E}">
        <p14:creationId xmlns:p14="http://schemas.microsoft.com/office/powerpoint/2010/main" val="665969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グラフ 11"/>
          <p:cNvGraphicFramePr>
            <a:graphicFrameLocks/>
          </p:cNvGraphicFramePr>
          <p:nvPr>
            <p:extLst>
              <p:ext uri="{D42A27DB-BD31-4B8C-83A1-F6EECF244321}">
                <p14:modId xmlns:p14="http://schemas.microsoft.com/office/powerpoint/2010/main" val="2125112864"/>
              </p:ext>
            </p:extLst>
          </p:nvPr>
        </p:nvGraphicFramePr>
        <p:xfrm>
          <a:off x="-253136" y="523874"/>
          <a:ext cx="8233722" cy="5198966"/>
        </p:xfrm>
        <a:graphic>
          <a:graphicData uri="http://schemas.openxmlformats.org/drawingml/2006/chart">
            <c:chart xmlns:c="http://schemas.openxmlformats.org/drawingml/2006/chart" xmlns:r="http://schemas.openxmlformats.org/officeDocument/2006/relationships" r:id="rId3"/>
          </a:graphicData>
        </a:graphic>
      </p:graphicFrame>
      <p:sp>
        <p:nvSpPr>
          <p:cNvPr id="4" name="正方形/長方形 3"/>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p:cNvSpPr txBox="1">
            <a:spLocks/>
          </p:cNvSpPr>
          <p:nvPr/>
        </p:nvSpPr>
        <p:spPr>
          <a:xfrm>
            <a:off x="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公園に行かない理由</a:t>
            </a:r>
            <a:endParaRPr lang="ja-JP" altLang="en-US" sz="2800" dirty="0">
              <a:latin typeface="+mj-ea"/>
            </a:endParaRPr>
          </a:p>
        </p:txBody>
      </p:sp>
      <p:sp>
        <p:nvSpPr>
          <p:cNvPr id="6" name="テキスト ボックス 5"/>
          <p:cNvSpPr txBox="1"/>
          <p:nvPr/>
        </p:nvSpPr>
        <p:spPr>
          <a:xfrm>
            <a:off x="4945062" y="6209030"/>
            <a:ext cx="4634602" cy="261610"/>
          </a:xfrm>
          <a:prstGeom prst="rect">
            <a:avLst/>
          </a:prstGeom>
          <a:noFill/>
        </p:spPr>
        <p:txBody>
          <a:bodyPr wrap="none" rtlCol="0">
            <a:spAutoFit/>
          </a:bodyPr>
          <a:lstStyle/>
          <a:p>
            <a:pPr algn="r"/>
            <a:r>
              <a:rPr kumimoji="1" lang="ja-JP" altLang="en-US" sz="1100" dirty="0" smtClean="0"/>
              <a:t>出典</a:t>
            </a:r>
            <a:r>
              <a:rPr lang="ja-JP" altLang="en-US" sz="1100" dirty="0"/>
              <a:t>：おおさか</a:t>
            </a:r>
            <a:r>
              <a:rPr lang="en-US" altLang="ja-JP" sz="1100" dirty="0"/>
              <a:t>Q</a:t>
            </a:r>
            <a:r>
              <a:rPr lang="ja-JP" altLang="en-US" sz="1100" dirty="0" smtClean="0"/>
              <a:t>ネット「</a:t>
            </a:r>
            <a:r>
              <a:rPr lang="ja-JP" altLang="en-US" sz="1100" dirty="0"/>
              <a:t>公の</a:t>
            </a:r>
            <a:r>
              <a:rPr lang="ja-JP" altLang="en-US" sz="1100" dirty="0" smtClean="0"/>
              <a:t>施設に</a:t>
            </a:r>
            <a:r>
              <a:rPr lang="ja-JP" altLang="en-US" sz="1100" dirty="0"/>
              <a:t>関するアンケート２（府営公園）」</a:t>
            </a:r>
            <a:r>
              <a:rPr lang="ja-JP" altLang="en-US" sz="1100" dirty="0" smtClean="0"/>
              <a:t>／</a:t>
            </a:r>
            <a:r>
              <a:rPr lang="en-US" altLang="ja-JP" sz="1100" dirty="0" smtClean="0"/>
              <a:t>H25</a:t>
            </a:r>
            <a:endParaRPr kumimoji="1" lang="ja-JP" altLang="en-US" sz="1100" dirty="0"/>
          </a:p>
        </p:txBody>
      </p:sp>
      <p:sp>
        <p:nvSpPr>
          <p:cNvPr id="7" name="テキスト ボックス 6"/>
          <p:cNvSpPr txBox="1"/>
          <p:nvPr/>
        </p:nvSpPr>
        <p:spPr>
          <a:xfrm>
            <a:off x="402513" y="5722208"/>
            <a:ext cx="8874838" cy="369332"/>
          </a:xfrm>
          <a:prstGeom prst="rect">
            <a:avLst/>
          </a:prstGeom>
          <a:noFill/>
        </p:spPr>
        <p:txBody>
          <a:bodyPr wrap="square" rtlCol="0">
            <a:spAutoFit/>
          </a:bodyPr>
          <a:lstStyle/>
          <a:p>
            <a:r>
              <a:rPr lang="ja-JP" altLang="en-US" sz="1800" dirty="0" smtClean="0"/>
              <a:t>○「公園が自宅から遠いから」が全体の６割を占める。</a:t>
            </a:r>
            <a:endParaRPr lang="en-US" altLang="ja-JP" sz="1800" dirty="0" smtClean="0"/>
          </a:p>
        </p:txBody>
      </p:sp>
      <p:sp>
        <p:nvSpPr>
          <p:cNvPr id="15"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sp>
        <p:nvSpPr>
          <p:cNvPr id="9" name="テキスト ボックス 6"/>
          <p:cNvSpPr txBox="1"/>
          <p:nvPr/>
        </p:nvSpPr>
        <p:spPr>
          <a:xfrm>
            <a:off x="5447199" y="727071"/>
            <a:ext cx="4487837" cy="60016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dirty="0" smtClean="0"/>
              <a:t>・対象者</a:t>
            </a:r>
            <a:r>
              <a:rPr lang="ja-JP" altLang="en-US" dirty="0"/>
              <a:t>　</a:t>
            </a:r>
            <a:r>
              <a:rPr lang="ja-JP" altLang="en-US" sz="1100" dirty="0" smtClean="0"/>
              <a:t>「これまでに利用したことはあるが、また利用したいと思わない」</a:t>
            </a:r>
            <a:endParaRPr lang="en-US" altLang="ja-JP" sz="1100" dirty="0" smtClean="0"/>
          </a:p>
          <a:p>
            <a:r>
              <a:rPr lang="ja-JP" altLang="en-US" dirty="0"/>
              <a:t>　</a:t>
            </a:r>
            <a:r>
              <a:rPr lang="ja-JP" altLang="en-US" sz="1100" dirty="0" smtClean="0"/>
              <a:t>＋　「●●公園は知っているがこれまでに利用したことが無い」</a:t>
            </a:r>
            <a:endParaRPr lang="en-US" altLang="ja-JP" sz="1100" dirty="0" smtClean="0"/>
          </a:p>
          <a:p>
            <a:r>
              <a:rPr lang="ja-JP" altLang="en-US" dirty="0" smtClean="0"/>
              <a:t>・当てはまるものすべてを選択</a:t>
            </a:r>
            <a:endParaRPr lang="ja-JP" altLang="en-US" sz="1100" dirty="0"/>
          </a:p>
        </p:txBody>
      </p:sp>
      <p:sp>
        <p:nvSpPr>
          <p:cNvPr id="2" name="スライド番号プレースホルダー 1"/>
          <p:cNvSpPr>
            <a:spLocks noGrp="1"/>
          </p:cNvSpPr>
          <p:nvPr>
            <p:ph type="sldNum" sz="quarter" idx="12"/>
          </p:nvPr>
        </p:nvSpPr>
        <p:spPr>
          <a:xfrm>
            <a:off x="7099300" y="6399896"/>
            <a:ext cx="2311400" cy="365125"/>
          </a:xfrm>
        </p:spPr>
        <p:txBody>
          <a:bodyPr/>
          <a:lstStyle/>
          <a:p>
            <a:r>
              <a:rPr lang="ja-JP" altLang="en-US" sz="1600" dirty="0"/>
              <a:t>３</a:t>
            </a:r>
            <a:endParaRPr kumimoji="1" lang="ja-JP" altLang="en-US" sz="1600" dirty="0"/>
          </a:p>
        </p:txBody>
      </p:sp>
    </p:spTree>
    <p:extLst>
      <p:ext uri="{BB962C8B-B14F-4D97-AF65-F5344CB8AC3E}">
        <p14:creationId xmlns:p14="http://schemas.microsoft.com/office/powerpoint/2010/main" val="1727272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正方形/長方形 3"/>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p:cNvSpPr txBox="1">
            <a:spLocks/>
          </p:cNvSpPr>
          <p:nvPr/>
        </p:nvSpPr>
        <p:spPr>
          <a:xfrm>
            <a:off x="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施設名認知度</a:t>
            </a:r>
            <a:endParaRPr lang="ja-JP" altLang="en-US" sz="2800" dirty="0">
              <a:latin typeface="+mj-ea"/>
            </a:endParaRPr>
          </a:p>
        </p:txBody>
      </p:sp>
      <p:sp>
        <p:nvSpPr>
          <p:cNvPr id="6" name="テキスト ボックス 5"/>
          <p:cNvSpPr txBox="1"/>
          <p:nvPr/>
        </p:nvSpPr>
        <p:spPr>
          <a:xfrm>
            <a:off x="5086127" y="6223544"/>
            <a:ext cx="4493538" cy="261610"/>
          </a:xfrm>
          <a:prstGeom prst="rect">
            <a:avLst/>
          </a:prstGeom>
          <a:noFill/>
        </p:spPr>
        <p:txBody>
          <a:bodyPr wrap="none" rtlCol="0">
            <a:spAutoFit/>
          </a:bodyPr>
          <a:lstStyle/>
          <a:p>
            <a:pPr algn="r"/>
            <a:r>
              <a:rPr kumimoji="1" lang="ja-JP" altLang="en-US" sz="1100" dirty="0" smtClean="0"/>
              <a:t>出典</a:t>
            </a:r>
            <a:r>
              <a:rPr lang="ja-JP" altLang="en-US" sz="1100" dirty="0"/>
              <a:t>：おおさか</a:t>
            </a:r>
            <a:r>
              <a:rPr lang="en-US" altLang="ja-JP" sz="1100" dirty="0"/>
              <a:t>Q</a:t>
            </a:r>
            <a:r>
              <a:rPr lang="ja-JP" altLang="en-US" sz="1100" dirty="0" smtClean="0"/>
              <a:t>ネット「</a:t>
            </a:r>
            <a:r>
              <a:rPr lang="ja-JP" altLang="en-US" sz="1100" dirty="0"/>
              <a:t>公の</a:t>
            </a:r>
            <a:r>
              <a:rPr lang="ja-JP" altLang="en-US" sz="1100" dirty="0" smtClean="0"/>
              <a:t>施設に</a:t>
            </a:r>
            <a:r>
              <a:rPr lang="ja-JP" altLang="en-US" sz="1100" dirty="0"/>
              <a:t>関するアンケート２（府営公園）」</a:t>
            </a:r>
            <a:r>
              <a:rPr lang="ja-JP" altLang="en-US" sz="1100" dirty="0" smtClean="0"/>
              <a:t>／</a:t>
            </a:r>
            <a:r>
              <a:rPr lang="en-US" altLang="ja-JP" sz="1100" dirty="0" smtClean="0"/>
              <a:t>H25</a:t>
            </a:r>
            <a:endParaRPr kumimoji="1" lang="ja-JP" altLang="en-US" sz="1100" dirty="0"/>
          </a:p>
        </p:txBody>
      </p:sp>
      <p:sp>
        <p:nvSpPr>
          <p:cNvPr id="15" name="タイトル 1"/>
          <p:cNvSpPr txBox="1">
            <a:spLocks/>
          </p:cNvSpPr>
          <p:nvPr/>
        </p:nvSpPr>
        <p:spPr>
          <a:xfrm>
            <a:off x="4487840"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sp>
        <p:nvSpPr>
          <p:cNvPr id="10" name="テキスト ボックス 9"/>
          <p:cNvSpPr txBox="1"/>
          <p:nvPr/>
        </p:nvSpPr>
        <p:spPr>
          <a:xfrm>
            <a:off x="1219200" y="5837601"/>
            <a:ext cx="8489035" cy="369332"/>
          </a:xfrm>
          <a:prstGeom prst="rect">
            <a:avLst/>
          </a:prstGeom>
          <a:noFill/>
        </p:spPr>
        <p:txBody>
          <a:bodyPr wrap="square" rtlCol="0">
            <a:spAutoFit/>
          </a:bodyPr>
          <a:lstStyle/>
          <a:p>
            <a:r>
              <a:rPr lang="ja-JP" altLang="en-US" sz="1800" dirty="0" smtClean="0"/>
              <a:t>○施設名</a:t>
            </a:r>
            <a:r>
              <a:rPr lang="ja-JP" altLang="en-US" sz="1800" dirty="0"/>
              <a:t>を</a:t>
            </a:r>
            <a:r>
              <a:rPr lang="ja-JP" altLang="en-US" sz="1800" dirty="0" smtClean="0"/>
              <a:t>十分に認知されていない公園も存在。</a:t>
            </a:r>
            <a:endParaRPr lang="en-US" altLang="ja-JP" sz="1800" dirty="0" smtClean="0"/>
          </a:p>
        </p:txBody>
      </p:sp>
      <p:sp>
        <p:nvSpPr>
          <p:cNvPr id="2" name="スライド番号プレースホルダー 1"/>
          <p:cNvSpPr>
            <a:spLocks noGrp="1"/>
          </p:cNvSpPr>
          <p:nvPr>
            <p:ph type="sldNum" sz="quarter" idx="12"/>
          </p:nvPr>
        </p:nvSpPr>
        <p:spPr>
          <a:xfrm>
            <a:off x="7099300" y="6443438"/>
            <a:ext cx="2311400" cy="365125"/>
          </a:xfrm>
        </p:spPr>
        <p:txBody>
          <a:bodyPr/>
          <a:lstStyle/>
          <a:p>
            <a:r>
              <a:rPr lang="ja-JP" altLang="en-US" sz="1600" dirty="0"/>
              <a:t>４</a:t>
            </a:r>
            <a:endParaRPr kumimoji="1" lang="ja-JP" altLang="en-US" sz="1600"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3086" y="899854"/>
            <a:ext cx="7852228" cy="472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2176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4148" y="3328837"/>
            <a:ext cx="4769452" cy="2866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正方形/長方形 2"/>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1"/>
          <p:cNvSpPr txBox="1">
            <a:spLocks/>
          </p:cNvSpPr>
          <p:nvPr/>
        </p:nvSpPr>
        <p:spPr>
          <a:xfrm>
            <a:off x="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アンケートの概要</a:t>
            </a:r>
            <a:endParaRPr lang="ja-JP" altLang="en-US" sz="2800" dirty="0">
              <a:latin typeface="+mj-ea"/>
            </a:endParaRPr>
          </a:p>
        </p:txBody>
      </p:sp>
      <p:sp>
        <p:nvSpPr>
          <p:cNvPr id="8"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sp>
        <p:nvSpPr>
          <p:cNvPr id="13" name="テキスト ボックス 12"/>
          <p:cNvSpPr txBox="1"/>
          <p:nvPr/>
        </p:nvSpPr>
        <p:spPr>
          <a:xfrm>
            <a:off x="58058" y="567884"/>
            <a:ext cx="9753598" cy="2862322"/>
          </a:xfrm>
          <a:prstGeom prst="rect">
            <a:avLst/>
          </a:prstGeom>
          <a:noFill/>
        </p:spPr>
        <p:txBody>
          <a:bodyPr wrap="square" rtlCol="0">
            <a:spAutoFit/>
          </a:bodyPr>
          <a:lstStyle/>
          <a:p>
            <a:pPr>
              <a:lnSpc>
                <a:spcPts val="2400"/>
              </a:lnSpc>
            </a:pPr>
            <a:r>
              <a:rPr lang="ja-JP" altLang="en-US" sz="1800" dirty="0"/>
              <a:t>■</a:t>
            </a:r>
            <a:r>
              <a:rPr lang="ja-JP" altLang="en-US" sz="1800" dirty="0" smtClean="0"/>
              <a:t>おおさか</a:t>
            </a:r>
            <a:r>
              <a:rPr lang="en-US" altLang="ja-JP" sz="1800" dirty="0"/>
              <a:t>Q</a:t>
            </a:r>
            <a:r>
              <a:rPr lang="ja-JP" altLang="en-US" sz="1800" dirty="0"/>
              <a:t>ネット</a:t>
            </a:r>
            <a:r>
              <a:rPr lang="ja-JP" altLang="en-US" sz="1800" dirty="0" smtClean="0"/>
              <a:t>「</a:t>
            </a:r>
            <a:r>
              <a:rPr lang="ja-JP" altLang="en-US" sz="1800" dirty="0"/>
              <a:t>府営公園に</a:t>
            </a:r>
            <a:r>
              <a:rPr lang="ja-JP" altLang="en-US" sz="1800" dirty="0" smtClean="0"/>
              <a:t>関するアンケート」（</a:t>
            </a:r>
            <a:r>
              <a:rPr lang="ja-JP" altLang="en-US" sz="1800" dirty="0"/>
              <a:t>インターネットアンケート</a:t>
            </a:r>
            <a:r>
              <a:rPr lang="ja-JP" altLang="en-US" sz="1800" dirty="0" smtClean="0"/>
              <a:t>）</a:t>
            </a:r>
            <a:endParaRPr lang="en-US" altLang="ja-JP" sz="1800" dirty="0" smtClean="0"/>
          </a:p>
          <a:p>
            <a:pPr>
              <a:lnSpc>
                <a:spcPts val="2400"/>
              </a:lnSpc>
            </a:pPr>
            <a:r>
              <a:rPr lang="ja-JP" altLang="en-US" sz="1600" dirty="0" smtClean="0"/>
              <a:t>　・</a:t>
            </a:r>
            <a:r>
              <a:rPr lang="ja-JP" altLang="en-US" sz="1600" dirty="0"/>
              <a:t>実施期間　平成</a:t>
            </a:r>
            <a:r>
              <a:rPr lang="en-US" altLang="ja-JP" sz="1600" dirty="0"/>
              <a:t>23</a:t>
            </a:r>
            <a:r>
              <a:rPr lang="ja-JP" altLang="en-US" sz="1600" dirty="0"/>
              <a:t>年</a:t>
            </a:r>
            <a:r>
              <a:rPr lang="en-US" altLang="ja-JP" sz="1600" dirty="0"/>
              <a:t>6</a:t>
            </a:r>
            <a:r>
              <a:rPr lang="ja-JP" altLang="en-US" sz="1600" dirty="0"/>
              <a:t>月</a:t>
            </a:r>
            <a:r>
              <a:rPr lang="en-US" altLang="ja-JP" sz="1600" dirty="0"/>
              <a:t>24</a:t>
            </a:r>
            <a:r>
              <a:rPr lang="ja-JP" altLang="en-US" sz="1600" dirty="0"/>
              <a:t>～平成</a:t>
            </a:r>
            <a:r>
              <a:rPr lang="en-US" altLang="ja-JP" sz="1600" dirty="0"/>
              <a:t>23</a:t>
            </a:r>
            <a:r>
              <a:rPr lang="ja-JP" altLang="en-US" sz="1600" dirty="0"/>
              <a:t>年</a:t>
            </a:r>
            <a:r>
              <a:rPr lang="en-US" altLang="ja-JP" sz="1600" dirty="0"/>
              <a:t>7</a:t>
            </a:r>
            <a:r>
              <a:rPr lang="ja-JP" altLang="en-US" sz="1600" dirty="0"/>
              <a:t>月</a:t>
            </a:r>
            <a:r>
              <a:rPr lang="en-US" altLang="ja-JP" sz="1600" dirty="0"/>
              <a:t>3</a:t>
            </a:r>
            <a:r>
              <a:rPr lang="ja-JP" altLang="en-US" sz="1600" dirty="0"/>
              <a:t>日</a:t>
            </a:r>
          </a:p>
          <a:p>
            <a:pPr>
              <a:lnSpc>
                <a:spcPts val="2400"/>
              </a:lnSpc>
            </a:pPr>
            <a:r>
              <a:rPr lang="ja-JP" altLang="en-US" sz="1600" dirty="0" smtClean="0"/>
              <a:t>　・</a:t>
            </a:r>
            <a:r>
              <a:rPr lang="ja-JP" altLang="en-US" sz="1600" dirty="0"/>
              <a:t>回答者数　</a:t>
            </a:r>
            <a:r>
              <a:rPr lang="en-US" altLang="ja-JP" sz="1600" dirty="0"/>
              <a:t>2,068</a:t>
            </a:r>
            <a:r>
              <a:rPr lang="ja-JP" altLang="en-US" sz="1600" dirty="0"/>
              <a:t>／</a:t>
            </a:r>
            <a:r>
              <a:rPr lang="en-US" altLang="ja-JP" sz="1600" dirty="0"/>
              <a:t>2537</a:t>
            </a:r>
            <a:r>
              <a:rPr lang="ja-JP" altLang="en-US" sz="1600" dirty="0"/>
              <a:t>名（回答率：</a:t>
            </a:r>
            <a:r>
              <a:rPr lang="en-US" altLang="ja-JP" sz="1600" dirty="0"/>
              <a:t>81.6</a:t>
            </a:r>
            <a:r>
              <a:rPr lang="ja-JP" altLang="en-US" sz="1600" dirty="0"/>
              <a:t>％）</a:t>
            </a:r>
          </a:p>
          <a:p>
            <a:pPr>
              <a:lnSpc>
                <a:spcPts val="2400"/>
              </a:lnSpc>
            </a:pPr>
            <a:r>
              <a:rPr kumimoji="1" lang="ja-JP" altLang="en-US" sz="1600" dirty="0" smtClean="0"/>
              <a:t>　・対象公園　１８府営公園（泉佐野丘陵を除く全て）</a:t>
            </a:r>
            <a:endParaRPr kumimoji="1" lang="en-US" altLang="ja-JP" sz="1600" dirty="0" smtClean="0"/>
          </a:p>
          <a:p>
            <a:pPr>
              <a:lnSpc>
                <a:spcPts val="2400"/>
              </a:lnSpc>
            </a:pPr>
            <a:r>
              <a:rPr lang="ja-JP" altLang="en-US" sz="1600" dirty="0"/>
              <a:t>　</a:t>
            </a:r>
            <a:r>
              <a:rPr lang="ja-JP" altLang="en-US" sz="1600" dirty="0" smtClean="0"/>
              <a:t>・質問項目　 ①利用したことがあるか</a:t>
            </a:r>
            <a:r>
              <a:rPr lang="ja-JP" altLang="en-US" sz="1400" dirty="0" smtClean="0"/>
              <a:t>（ア．よく利用する　イ．たまに利用する。　ウ．ほとんど利用したことが無い）</a:t>
            </a:r>
            <a:endParaRPr lang="en-US" altLang="ja-JP" sz="1600" dirty="0" smtClean="0"/>
          </a:p>
          <a:p>
            <a:pPr>
              <a:lnSpc>
                <a:spcPts val="2400"/>
              </a:lnSpc>
            </a:pPr>
            <a:r>
              <a:rPr lang="ja-JP" altLang="en-US" sz="1600" dirty="0"/>
              <a:t>　</a:t>
            </a:r>
            <a:r>
              <a:rPr lang="ja-JP" altLang="en-US" sz="1600" dirty="0" smtClean="0"/>
              <a:t>　　　　　　　　</a:t>
            </a:r>
            <a:r>
              <a:rPr kumimoji="1" lang="ja-JP" altLang="en-US" sz="1600" dirty="0" smtClean="0"/>
              <a:t>②利用する頻度が高いもの</a:t>
            </a:r>
            <a:r>
              <a:rPr kumimoji="1" lang="ja-JP" altLang="en-US" sz="1400" dirty="0" smtClean="0"/>
              <a:t>（ア．軽い運動、イ．ピクニック、ウ．遊び場、エ．スポーツ、オ．イベント参加　等）</a:t>
            </a:r>
            <a:endParaRPr kumimoji="1" lang="en-US" altLang="ja-JP" sz="1600" dirty="0" smtClean="0"/>
          </a:p>
          <a:p>
            <a:pPr>
              <a:lnSpc>
                <a:spcPts val="2400"/>
              </a:lnSpc>
            </a:pPr>
            <a:r>
              <a:rPr lang="ja-JP" altLang="en-US" sz="1600" dirty="0"/>
              <a:t>　</a:t>
            </a:r>
            <a:r>
              <a:rPr lang="ja-JP" altLang="en-US" sz="1600" dirty="0" smtClean="0"/>
              <a:t>　　　　　　　</a:t>
            </a:r>
            <a:r>
              <a:rPr kumimoji="1" lang="ja-JP" altLang="en-US" sz="1600" dirty="0" smtClean="0"/>
              <a:t>　③誰と公園を利用するか</a:t>
            </a:r>
            <a:r>
              <a:rPr kumimoji="1" lang="ja-JP" altLang="en-US" sz="1400" dirty="0" smtClean="0"/>
              <a:t>（ア．家族と　イ．子どもと　ウ．一人で　エ．友達と　等）</a:t>
            </a:r>
            <a:endParaRPr kumimoji="1" lang="en-US" altLang="ja-JP" sz="1400" dirty="0" smtClean="0"/>
          </a:p>
          <a:p>
            <a:pPr>
              <a:lnSpc>
                <a:spcPts val="2400"/>
              </a:lnSpc>
            </a:pPr>
            <a:r>
              <a:rPr lang="ja-JP" altLang="en-US" sz="1600" dirty="0" smtClean="0"/>
              <a:t>　　　　　　　　</a:t>
            </a:r>
            <a:r>
              <a:rPr kumimoji="1" lang="ja-JP" altLang="en-US" sz="1600" dirty="0" smtClean="0"/>
              <a:t>　④公園を魅力的にするために取り組むべきこと</a:t>
            </a:r>
            <a:r>
              <a:rPr kumimoji="1" lang="ja-JP" altLang="en-US" sz="1400" dirty="0" smtClean="0"/>
              <a:t>（ア．公園本来の管理イ．付加サービスの充実）</a:t>
            </a:r>
            <a:endParaRPr kumimoji="1" lang="en-US" altLang="ja-JP" sz="1400" dirty="0" smtClean="0"/>
          </a:p>
          <a:p>
            <a:pPr>
              <a:lnSpc>
                <a:spcPts val="2400"/>
              </a:lnSpc>
            </a:pPr>
            <a:r>
              <a:rPr lang="ja-JP" altLang="en-US" sz="1400" dirty="0" smtClean="0"/>
              <a:t>　　　　　　　　　 　</a:t>
            </a:r>
            <a:r>
              <a:rPr lang="ja-JP" altLang="en-US" sz="1600" dirty="0" smtClean="0"/>
              <a:t>⑤特に充実すべき内容　等</a:t>
            </a:r>
            <a:endParaRPr kumimoji="1" lang="ja-JP" altLang="en-US" sz="1400" dirty="0"/>
          </a:p>
        </p:txBody>
      </p:sp>
      <p:sp>
        <p:nvSpPr>
          <p:cNvPr id="10" name="正方形/長方形 9"/>
          <p:cNvSpPr/>
          <p:nvPr/>
        </p:nvSpPr>
        <p:spPr>
          <a:xfrm>
            <a:off x="6275282" y="3352809"/>
            <a:ext cx="2055928" cy="31931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600" b="1" dirty="0">
                <a:solidFill>
                  <a:schemeClr val="tx1"/>
                </a:solidFill>
              </a:rPr>
              <a:t>回答</a:t>
            </a:r>
            <a:r>
              <a:rPr lang="ja-JP" altLang="en-US" sz="1600" b="1" dirty="0" smtClean="0">
                <a:solidFill>
                  <a:schemeClr val="tx1"/>
                </a:solidFill>
              </a:rPr>
              <a:t>者の性別</a:t>
            </a:r>
            <a:endParaRPr kumimoji="1" lang="ja-JP" altLang="en-US" sz="1600" b="1" dirty="0">
              <a:solidFill>
                <a:schemeClr val="tx1"/>
              </a:solidFill>
            </a:endParaRPr>
          </a:p>
        </p:txBody>
      </p:sp>
      <p:sp>
        <p:nvSpPr>
          <p:cNvPr id="11" name="正方形/長方形 10"/>
          <p:cNvSpPr/>
          <p:nvPr/>
        </p:nvSpPr>
        <p:spPr>
          <a:xfrm>
            <a:off x="7416801" y="3918869"/>
            <a:ext cx="899905" cy="44268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b="1" dirty="0" smtClean="0">
                <a:solidFill>
                  <a:schemeClr val="bg1"/>
                </a:solidFill>
              </a:rPr>
              <a:t>男性</a:t>
            </a:r>
            <a:endParaRPr kumimoji="1" lang="ja-JP" altLang="en-US" sz="1600" b="1" dirty="0">
              <a:solidFill>
                <a:schemeClr val="bg1"/>
              </a:solidFill>
            </a:endParaRPr>
          </a:p>
        </p:txBody>
      </p:sp>
      <p:sp>
        <p:nvSpPr>
          <p:cNvPr id="12" name="正方形/長方形 11"/>
          <p:cNvSpPr/>
          <p:nvPr/>
        </p:nvSpPr>
        <p:spPr>
          <a:xfrm>
            <a:off x="6275282" y="4682491"/>
            <a:ext cx="899905" cy="44268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600" b="1" dirty="0">
                <a:solidFill>
                  <a:schemeClr val="bg1"/>
                </a:solidFill>
              </a:rPr>
              <a:t>女</a:t>
            </a:r>
            <a:r>
              <a:rPr kumimoji="1" lang="ja-JP" altLang="en-US" sz="1600" b="1" dirty="0" smtClean="0">
                <a:solidFill>
                  <a:schemeClr val="bg1"/>
                </a:solidFill>
              </a:rPr>
              <a:t>性</a:t>
            </a:r>
            <a:endParaRPr kumimoji="1" lang="ja-JP" altLang="en-US" sz="1600" b="1" dirty="0">
              <a:solidFill>
                <a:schemeClr val="bg1"/>
              </a:solidFill>
            </a:endParaRPr>
          </a:p>
        </p:txBody>
      </p:sp>
      <p:sp>
        <p:nvSpPr>
          <p:cNvPr id="5" name="スライド番号プレースホルダー 4"/>
          <p:cNvSpPr>
            <a:spLocks noGrp="1"/>
          </p:cNvSpPr>
          <p:nvPr>
            <p:ph type="sldNum" sz="quarter" idx="12"/>
          </p:nvPr>
        </p:nvSpPr>
        <p:spPr>
          <a:xfrm>
            <a:off x="7099300" y="6414410"/>
            <a:ext cx="2311400" cy="365125"/>
          </a:xfrm>
        </p:spPr>
        <p:txBody>
          <a:bodyPr/>
          <a:lstStyle/>
          <a:p>
            <a:r>
              <a:rPr lang="ja-JP" altLang="en-US" sz="1600" dirty="0"/>
              <a:t>５</a:t>
            </a:r>
            <a:endParaRPr kumimoji="1" lang="ja-JP" altLang="en-US" sz="1600" dirty="0"/>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58" y="3352809"/>
            <a:ext cx="4584700" cy="275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正方形/長方形 26"/>
          <p:cNvSpPr/>
          <p:nvPr/>
        </p:nvSpPr>
        <p:spPr>
          <a:xfrm>
            <a:off x="1188025" y="3352813"/>
            <a:ext cx="2055928" cy="31931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600" b="1" dirty="0">
                <a:solidFill>
                  <a:schemeClr val="tx1"/>
                </a:solidFill>
              </a:rPr>
              <a:t>回答</a:t>
            </a:r>
            <a:r>
              <a:rPr lang="ja-JP" altLang="en-US" sz="1600" b="1" dirty="0" smtClean="0">
                <a:solidFill>
                  <a:schemeClr val="tx1"/>
                </a:solidFill>
              </a:rPr>
              <a:t>者の</a:t>
            </a:r>
            <a:r>
              <a:rPr lang="ja-JP" altLang="en-US" sz="1600" b="1" dirty="0">
                <a:solidFill>
                  <a:schemeClr val="tx1"/>
                </a:solidFill>
              </a:rPr>
              <a:t>年齢</a:t>
            </a:r>
            <a:endParaRPr kumimoji="1" lang="ja-JP" altLang="en-US" sz="1600" b="1" dirty="0">
              <a:solidFill>
                <a:schemeClr val="tx1"/>
              </a:solidFill>
            </a:endParaRPr>
          </a:p>
        </p:txBody>
      </p:sp>
      <p:sp>
        <p:nvSpPr>
          <p:cNvPr id="28" name="テキスト ボックス 27"/>
          <p:cNvSpPr txBox="1"/>
          <p:nvPr/>
        </p:nvSpPr>
        <p:spPr>
          <a:xfrm>
            <a:off x="5887628" y="6121946"/>
            <a:ext cx="3692036" cy="261610"/>
          </a:xfrm>
          <a:prstGeom prst="rect">
            <a:avLst/>
          </a:prstGeom>
          <a:noFill/>
        </p:spPr>
        <p:txBody>
          <a:bodyPr wrap="none" rtlCol="0">
            <a:spAutoFit/>
          </a:bodyPr>
          <a:lstStyle/>
          <a:p>
            <a:pPr algn="r"/>
            <a:r>
              <a:rPr kumimoji="1" lang="ja-JP" altLang="en-US" sz="1100" dirty="0" smtClean="0"/>
              <a:t>出典</a:t>
            </a:r>
            <a:r>
              <a:rPr lang="ja-JP" altLang="en-US" sz="1100" dirty="0"/>
              <a:t>：おおさか</a:t>
            </a:r>
            <a:r>
              <a:rPr lang="en-US" altLang="ja-JP" sz="1100" dirty="0"/>
              <a:t>Q</a:t>
            </a:r>
            <a:r>
              <a:rPr lang="ja-JP" altLang="en-US" sz="1100" dirty="0"/>
              <a:t>ネット</a:t>
            </a:r>
            <a:r>
              <a:rPr lang="ja-JP" altLang="en-US" sz="1100" dirty="0" smtClean="0"/>
              <a:t>「</a:t>
            </a:r>
            <a:r>
              <a:rPr lang="ja-JP" altLang="en-US" sz="1100" dirty="0"/>
              <a:t>府営公園に</a:t>
            </a:r>
            <a:r>
              <a:rPr lang="ja-JP" altLang="en-US" sz="1100" dirty="0" smtClean="0"/>
              <a:t>関するアンケート」／</a:t>
            </a:r>
            <a:r>
              <a:rPr lang="en-US" altLang="ja-JP" sz="1100" dirty="0" smtClean="0"/>
              <a:t>H23</a:t>
            </a:r>
            <a:endParaRPr kumimoji="1" lang="ja-JP" altLang="en-US" sz="1100" dirty="0"/>
          </a:p>
        </p:txBody>
      </p:sp>
    </p:spTree>
    <p:extLst>
      <p:ext uri="{BB962C8B-B14F-4D97-AF65-F5344CB8AC3E}">
        <p14:creationId xmlns:p14="http://schemas.microsoft.com/office/powerpoint/2010/main" val="4023259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4514"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1"/>
          <p:cNvSpPr txBox="1">
            <a:spLocks/>
          </p:cNvSpPr>
          <p:nvPr/>
        </p:nvSpPr>
        <p:spPr>
          <a:xfrm>
            <a:off x="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利用頻度</a:t>
            </a:r>
            <a:endParaRPr lang="ja-JP" altLang="en-US" sz="2800" dirty="0">
              <a:latin typeface="+mj-ea"/>
            </a:endParaRPr>
          </a:p>
        </p:txBody>
      </p:sp>
      <p:sp>
        <p:nvSpPr>
          <p:cNvPr id="7" name="テキスト ボックス 6"/>
          <p:cNvSpPr txBox="1"/>
          <p:nvPr/>
        </p:nvSpPr>
        <p:spPr>
          <a:xfrm>
            <a:off x="5887628" y="6121946"/>
            <a:ext cx="3692036" cy="261610"/>
          </a:xfrm>
          <a:prstGeom prst="rect">
            <a:avLst/>
          </a:prstGeom>
          <a:noFill/>
        </p:spPr>
        <p:txBody>
          <a:bodyPr wrap="none" rtlCol="0">
            <a:spAutoFit/>
          </a:bodyPr>
          <a:lstStyle/>
          <a:p>
            <a:pPr algn="r"/>
            <a:r>
              <a:rPr kumimoji="1" lang="ja-JP" altLang="en-US" sz="1100" dirty="0" smtClean="0"/>
              <a:t>出典</a:t>
            </a:r>
            <a:r>
              <a:rPr lang="ja-JP" altLang="en-US" sz="1100" dirty="0"/>
              <a:t>：おおさか</a:t>
            </a:r>
            <a:r>
              <a:rPr lang="en-US" altLang="ja-JP" sz="1100" dirty="0"/>
              <a:t>Q</a:t>
            </a:r>
            <a:r>
              <a:rPr lang="ja-JP" altLang="en-US" sz="1100" dirty="0"/>
              <a:t>ネット</a:t>
            </a:r>
            <a:r>
              <a:rPr lang="ja-JP" altLang="en-US" sz="1100" dirty="0" smtClean="0"/>
              <a:t>「</a:t>
            </a:r>
            <a:r>
              <a:rPr lang="ja-JP" altLang="en-US" sz="1100" dirty="0"/>
              <a:t>府営公園に</a:t>
            </a:r>
            <a:r>
              <a:rPr lang="ja-JP" altLang="en-US" sz="1100" dirty="0" smtClean="0"/>
              <a:t>関するアンケート」／</a:t>
            </a:r>
            <a:r>
              <a:rPr lang="en-US" altLang="ja-JP" sz="1100" dirty="0" smtClean="0"/>
              <a:t>H23</a:t>
            </a:r>
            <a:endParaRPr kumimoji="1" lang="ja-JP" altLang="en-US" sz="1100" dirty="0"/>
          </a:p>
        </p:txBody>
      </p:sp>
      <p:sp>
        <p:nvSpPr>
          <p:cNvPr id="8"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pic>
        <p:nvPicPr>
          <p:cNvPr id="819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193" t="4090" r="10775" b="2604"/>
          <a:stretch/>
        </p:blipFill>
        <p:spPr bwMode="auto">
          <a:xfrm>
            <a:off x="2259272" y="943447"/>
            <a:ext cx="5767089" cy="4369288"/>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テキスト ボックス 11"/>
          <p:cNvSpPr txBox="1"/>
          <p:nvPr/>
        </p:nvSpPr>
        <p:spPr>
          <a:xfrm>
            <a:off x="387998" y="5736722"/>
            <a:ext cx="9518001" cy="369332"/>
          </a:xfrm>
          <a:prstGeom prst="rect">
            <a:avLst/>
          </a:prstGeom>
          <a:noFill/>
        </p:spPr>
        <p:txBody>
          <a:bodyPr wrap="square" rtlCol="0">
            <a:spAutoFit/>
          </a:bodyPr>
          <a:lstStyle/>
          <a:p>
            <a:r>
              <a:rPr lang="ja-JP" altLang="en-US" sz="1800" dirty="0" smtClean="0"/>
              <a:t>○「ほとんど利用したことが無い」、「たまに利用する」が全体の９割に上る。</a:t>
            </a:r>
            <a:endParaRPr lang="en-US" altLang="ja-JP" sz="1800" dirty="0" smtClean="0"/>
          </a:p>
        </p:txBody>
      </p:sp>
      <p:sp>
        <p:nvSpPr>
          <p:cNvPr id="5" name="スライド番号プレースホルダー 4"/>
          <p:cNvSpPr>
            <a:spLocks noGrp="1"/>
          </p:cNvSpPr>
          <p:nvPr>
            <p:ph type="sldNum" sz="quarter" idx="12"/>
          </p:nvPr>
        </p:nvSpPr>
        <p:spPr/>
        <p:txBody>
          <a:bodyPr/>
          <a:lstStyle/>
          <a:p>
            <a:r>
              <a:rPr lang="ja-JP" altLang="en-US" sz="1600" dirty="0"/>
              <a:t>６</a:t>
            </a:r>
            <a:endParaRPr kumimoji="1" lang="ja-JP" altLang="en-US" sz="1600" dirty="0"/>
          </a:p>
        </p:txBody>
      </p:sp>
      <p:sp>
        <p:nvSpPr>
          <p:cNvPr id="9" name="正方形/長方形 8"/>
          <p:cNvSpPr/>
          <p:nvPr/>
        </p:nvSpPr>
        <p:spPr>
          <a:xfrm>
            <a:off x="6987626" y="573179"/>
            <a:ext cx="1944763" cy="307777"/>
          </a:xfrm>
          <a:prstGeom prst="rect">
            <a:avLst/>
          </a:prstGeom>
        </p:spPr>
        <p:txBody>
          <a:bodyPr wrap="none">
            <a:spAutoFit/>
          </a:bodyPr>
          <a:lstStyle/>
          <a:p>
            <a:r>
              <a:rPr lang="ja-JP" altLang="en-US" sz="1400" dirty="0"/>
              <a:t>対象者</a:t>
            </a:r>
            <a:r>
              <a:rPr lang="ja-JP" altLang="en-US" sz="1400" dirty="0" smtClean="0"/>
              <a:t>：全員、１つ選択</a:t>
            </a:r>
            <a:endParaRPr lang="ja-JP" altLang="en-US" sz="1400" dirty="0"/>
          </a:p>
        </p:txBody>
      </p:sp>
    </p:spTree>
    <p:extLst>
      <p:ext uri="{BB962C8B-B14F-4D97-AF65-F5344CB8AC3E}">
        <p14:creationId xmlns:p14="http://schemas.microsoft.com/office/powerpoint/2010/main" val="13914651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4514"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1"/>
          <p:cNvSpPr txBox="1">
            <a:spLocks/>
          </p:cNvSpPr>
          <p:nvPr/>
        </p:nvSpPr>
        <p:spPr>
          <a:xfrm>
            <a:off x="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強化すべき取組み</a:t>
            </a:r>
            <a:endParaRPr lang="ja-JP" altLang="en-US" sz="2800" dirty="0">
              <a:latin typeface="+mj-ea"/>
            </a:endParaRPr>
          </a:p>
        </p:txBody>
      </p:sp>
      <p:sp>
        <p:nvSpPr>
          <p:cNvPr id="7" name="テキスト ボックス 6"/>
          <p:cNvSpPr txBox="1"/>
          <p:nvPr/>
        </p:nvSpPr>
        <p:spPr>
          <a:xfrm>
            <a:off x="5887628" y="6325142"/>
            <a:ext cx="3692036" cy="261610"/>
          </a:xfrm>
          <a:prstGeom prst="rect">
            <a:avLst/>
          </a:prstGeom>
          <a:noFill/>
        </p:spPr>
        <p:txBody>
          <a:bodyPr wrap="none" rtlCol="0">
            <a:spAutoFit/>
          </a:bodyPr>
          <a:lstStyle/>
          <a:p>
            <a:pPr algn="r"/>
            <a:r>
              <a:rPr kumimoji="1" lang="ja-JP" altLang="en-US" sz="1100" dirty="0" smtClean="0"/>
              <a:t>出典</a:t>
            </a:r>
            <a:r>
              <a:rPr lang="ja-JP" altLang="en-US" sz="1100" dirty="0"/>
              <a:t>：おおさか</a:t>
            </a:r>
            <a:r>
              <a:rPr lang="en-US" altLang="ja-JP" sz="1100" dirty="0"/>
              <a:t>Q</a:t>
            </a:r>
            <a:r>
              <a:rPr lang="ja-JP" altLang="en-US" sz="1100" dirty="0"/>
              <a:t>ネット</a:t>
            </a:r>
            <a:r>
              <a:rPr lang="ja-JP" altLang="en-US" sz="1100" dirty="0" smtClean="0"/>
              <a:t>「</a:t>
            </a:r>
            <a:r>
              <a:rPr lang="ja-JP" altLang="en-US" sz="1100" dirty="0"/>
              <a:t>府営公園に</a:t>
            </a:r>
            <a:r>
              <a:rPr lang="ja-JP" altLang="en-US" sz="1100" dirty="0" smtClean="0"/>
              <a:t>関するアンケート」／</a:t>
            </a:r>
            <a:r>
              <a:rPr lang="en-US" altLang="ja-JP" sz="1100" dirty="0" smtClean="0"/>
              <a:t>H23</a:t>
            </a:r>
            <a:endParaRPr kumimoji="1" lang="ja-JP" altLang="en-US" sz="1100" dirty="0"/>
          </a:p>
        </p:txBody>
      </p:sp>
      <p:sp>
        <p:nvSpPr>
          <p:cNvPr id="8"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pic>
        <p:nvPicPr>
          <p:cNvPr id="819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989" t="3655" r="14572" b="940"/>
          <a:stretch/>
        </p:blipFill>
        <p:spPr bwMode="auto">
          <a:xfrm>
            <a:off x="2002949" y="831932"/>
            <a:ext cx="5573485" cy="4537618"/>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正方形/長方形 5"/>
          <p:cNvSpPr/>
          <p:nvPr/>
        </p:nvSpPr>
        <p:spPr>
          <a:xfrm>
            <a:off x="5386968" y="5474754"/>
            <a:ext cx="4626664" cy="523220"/>
          </a:xfrm>
          <a:prstGeom prst="rect">
            <a:avLst/>
          </a:prstGeom>
        </p:spPr>
        <p:txBody>
          <a:bodyPr wrap="square">
            <a:spAutoFit/>
          </a:bodyPr>
          <a:lstStyle/>
          <a:p>
            <a:r>
              <a:rPr lang="ja-JP" altLang="en-US" sz="1400" dirty="0" smtClean="0"/>
              <a:t>・</a:t>
            </a:r>
            <a:r>
              <a:rPr lang="en-US" altLang="ja-JP" sz="1400" dirty="0" smtClean="0"/>
              <a:t>『</a:t>
            </a:r>
            <a:r>
              <a:rPr lang="ja-JP" altLang="en-US" sz="1400" dirty="0"/>
              <a:t>公園本来の管理</a:t>
            </a:r>
            <a:r>
              <a:rPr lang="en-US" altLang="ja-JP" sz="1400" dirty="0" smtClean="0"/>
              <a:t>』</a:t>
            </a:r>
            <a:r>
              <a:rPr lang="ja-JP" altLang="en-US" sz="1400" dirty="0" smtClean="0"/>
              <a:t>＝草花</a:t>
            </a:r>
            <a:r>
              <a:rPr lang="ja-JP" altLang="en-US" sz="1400" dirty="0"/>
              <a:t>や樹木、美しい</a:t>
            </a:r>
            <a:r>
              <a:rPr lang="ja-JP" altLang="en-US" sz="1400" dirty="0" smtClean="0"/>
              <a:t>景観など</a:t>
            </a:r>
            <a:endParaRPr lang="en-US" altLang="ja-JP" sz="1400" dirty="0" smtClean="0"/>
          </a:p>
          <a:p>
            <a:r>
              <a:rPr lang="ja-JP" altLang="en-US" sz="1400" dirty="0" smtClean="0"/>
              <a:t>・</a:t>
            </a:r>
            <a:r>
              <a:rPr lang="en-US" altLang="ja-JP" sz="1400" dirty="0" smtClean="0"/>
              <a:t>『</a:t>
            </a:r>
            <a:r>
              <a:rPr lang="ja-JP" altLang="en-US" sz="1400" dirty="0"/>
              <a:t>公園の付加サービス</a:t>
            </a:r>
            <a:r>
              <a:rPr lang="en-US" altLang="ja-JP" sz="1400" dirty="0" smtClean="0"/>
              <a:t>』</a:t>
            </a:r>
            <a:r>
              <a:rPr lang="ja-JP" altLang="en-US" sz="1400" dirty="0" smtClean="0"/>
              <a:t>＝イベント</a:t>
            </a:r>
            <a:r>
              <a:rPr lang="ja-JP" altLang="en-US" sz="1400" dirty="0"/>
              <a:t>や飲食機会の</a:t>
            </a:r>
            <a:r>
              <a:rPr lang="ja-JP" altLang="en-US" sz="1400" dirty="0" smtClean="0"/>
              <a:t>提供など</a:t>
            </a:r>
            <a:endParaRPr lang="ja-JP" altLang="en-US" sz="1400" dirty="0"/>
          </a:p>
        </p:txBody>
      </p:sp>
      <p:sp>
        <p:nvSpPr>
          <p:cNvPr id="12" name="テキスト ボックス 11"/>
          <p:cNvSpPr txBox="1"/>
          <p:nvPr/>
        </p:nvSpPr>
        <p:spPr>
          <a:xfrm>
            <a:off x="387998" y="5997974"/>
            <a:ext cx="9518001" cy="369332"/>
          </a:xfrm>
          <a:prstGeom prst="rect">
            <a:avLst/>
          </a:prstGeom>
          <a:noFill/>
        </p:spPr>
        <p:txBody>
          <a:bodyPr wrap="square" rtlCol="0">
            <a:spAutoFit/>
          </a:bodyPr>
          <a:lstStyle/>
          <a:p>
            <a:r>
              <a:rPr lang="ja-JP" altLang="en-US" sz="1800" dirty="0" smtClean="0"/>
              <a:t>○</a:t>
            </a:r>
            <a:r>
              <a:rPr lang="ja-JP" altLang="en-US" sz="1800" dirty="0"/>
              <a:t>「公園の付加サービス」（４割）よりも、「公園本来の管理」（６割）を重視する傾向</a:t>
            </a:r>
            <a:r>
              <a:rPr lang="ja-JP" altLang="en-US" sz="1800" dirty="0" smtClean="0"/>
              <a:t>が強い</a:t>
            </a:r>
            <a:r>
              <a:rPr lang="ja-JP" altLang="en-US" sz="1800" dirty="0"/>
              <a:t>。</a:t>
            </a:r>
            <a:endParaRPr lang="en-US" altLang="ja-JP" sz="1800" dirty="0" smtClean="0"/>
          </a:p>
        </p:txBody>
      </p:sp>
      <p:sp>
        <p:nvSpPr>
          <p:cNvPr id="5" name="スライド番号プレースホルダー 4"/>
          <p:cNvSpPr>
            <a:spLocks noGrp="1"/>
          </p:cNvSpPr>
          <p:nvPr>
            <p:ph type="sldNum" sz="quarter" idx="12"/>
          </p:nvPr>
        </p:nvSpPr>
        <p:spPr>
          <a:xfrm>
            <a:off x="7099300" y="6472466"/>
            <a:ext cx="2311400" cy="365125"/>
          </a:xfrm>
        </p:spPr>
        <p:txBody>
          <a:bodyPr/>
          <a:lstStyle/>
          <a:p>
            <a:r>
              <a:rPr lang="ja-JP" altLang="en-US" dirty="0"/>
              <a:t>７</a:t>
            </a:r>
            <a:endParaRPr kumimoji="1" lang="ja-JP" altLang="en-US" dirty="0"/>
          </a:p>
        </p:txBody>
      </p:sp>
      <p:sp>
        <p:nvSpPr>
          <p:cNvPr id="10" name="正方形/長方形 9"/>
          <p:cNvSpPr/>
          <p:nvPr/>
        </p:nvSpPr>
        <p:spPr>
          <a:xfrm>
            <a:off x="6987626" y="529637"/>
            <a:ext cx="1944763" cy="307777"/>
          </a:xfrm>
          <a:prstGeom prst="rect">
            <a:avLst/>
          </a:prstGeom>
        </p:spPr>
        <p:txBody>
          <a:bodyPr wrap="none">
            <a:spAutoFit/>
          </a:bodyPr>
          <a:lstStyle/>
          <a:p>
            <a:r>
              <a:rPr lang="ja-JP" altLang="en-US" sz="1400" dirty="0" smtClean="0"/>
              <a:t>対象者：全員、１つ選択</a:t>
            </a:r>
            <a:endParaRPr lang="ja-JP" altLang="en-US" sz="1400" dirty="0"/>
          </a:p>
        </p:txBody>
      </p:sp>
    </p:spTree>
    <p:extLst>
      <p:ext uri="{BB962C8B-B14F-4D97-AF65-F5344CB8AC3E}">
        <p14:creationId xmlns:p14="http://schemas.microsoft.com/office/powerpoint/2010/main" val="3607286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p:cNvSpPr txBox="1">
            <a:spLocks/>
          </p:cNvSpPr>
          <p:nvPr/>
        </p:nvSpPr>
        <p:spPr>
          <a:xfrm>
            <a:off x="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mj-ea"/>
              </a:rPr>
              <a:t>　公園を利用する目的</a:t>
            </a:r>
            <a:endParaRPr lang="ja-JP" altLang="en-US" sz="2800" dirty="0">
              <a:latin typeface="+mj-ea"/>
            </a:endParaRPr>
          </a:p>
        </p:txBody>
      </p:sp>
      <p:sp>
        <p:nvSpPr>
          <p:cNvPr id="7" name="テキスト ボックス 6"/>
          <p:cNvSpPr txBox="1"/>
          <p:nvPr/>
        </p:nvSpPr>
        <p:spPr>
          <a:xfrm>
            <a:off x="402513" y="5620610"/>
            <a:ext cx="8874838" cy="646331"/>
          </a:xfrm>
          <a:prstGeom prst="rect">
            <a:avLst/>
          </a:prstGeom>
          <a:noFill/>
        </p:spPr>
        <p:txBody>
          <a:bodyPr wrap="square" rtlCol="0">
            <a:spAutoFit/>
          </a:bodyPr>
          <a:lstStyle/>
          <a:p>
            <a:r>
              <a:rPr lang="ja-JP" altLang="en-US" sz="1800" dirty="0" smtClean="0"/>
              <a:t>○「子供の遊び場」、「自然鑑賞」、「ピクニック」、「軽い運動」合わせて８割を占める。</a:t>
            </a:r>
            <a:endParaRPr lang="en-US" altLang="ja-JP" sz="1800" dirty="0" smtClean="0"/>
          </a:p>
          <a:p>
            <a:r>
              <a:rPr lang="ja-JP" altLang="en-US" sz="1800" dirty="0" smtClean="0"/>
              <a:t>　　　⇒　公園本来の管理を充実することを重視していることが伺える。</a:t>
            </a:r>
            <a:endParaRPr lang="en-US" altLang="ja-JP" sz="1800" dirty="0" smtClean="0"/>
          </a:p>
        </p:txBody>
      </p:sp>
      <p:sp>
        <p:nvSpPr>
          <p:cNvPr id="15" name="タイトル 1"/>
          <p:cNvSpPr txBox="1">
            <a:spLocks/>
          </p:cNvSpPr>
          <p:nvPr/>
        </p:nvSpPr>
        <p:spPr>
          <a:xfrm>
            <a:off x="4487839" y="0"/>
            <a:ext cx="5418161"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000" dirty="0" smtClean="0">
                <a:latin typeface="+mj-ea"/>
              </a:rPr>
              <a:t>　府営公園に対するニーズ</a:t>
            </a:r>
            <a:endParaRPr lang="ja-JP" altLang="en-US" sz="2000" dirty="0">
              <a:latin typeface="+mj-ea"/>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794" y="653146"/>
            <a:ext cx="8114005" cy="487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テキスト ボックス 23"/>
          <p:cNvSpPr txBox="1"/>
          <p:nvPr/>
        </p:nvSpPr>
        <p:spPr>
          <a:xfrm>
            <a:off x="5887628" y="6223544"/>
            <a:ext cx="3692036" cy="261610"/>
          </a:xfrm>
          <a:prstGeom prst="rect">
            <a:avLst/>
          </a:prstGeom>
          <a:noFill/>
        </p:spPr>
        <p:txBody>
          <a:bodyPr wrap="none" rtlCol="0">
            <a:spAutoFit/>
          </a:bodyPr>
          <a:lstStyle/>
          <a:p>
            <a:pPr algn="r"/>
            <a:r>
              <a:rPr kumimoji="1" lang="ja-JP" altLang="en-US" sz="1100" dirty="0" smtClean="0"/>
              <a:t>出典</a:t>
            </a:r>
            <a:r>
              <a:rPr lang="ja-JP" altLang="en-US" sz="1100" dirty="0"/>
              <a:t>：おおさか</a:t>
            </a:r>
            <a:r>
              <a:rPr lang="en-US" altLang="ja-JP" sz="1100" dirty="0"/>
              <a:t>Q</a:t>
            </a:r>
            <a:r>
              <a:rPr lang="ja-JP" altLang="en-US" sz="1100" dirty="0"/>
              <a:t>ネット</a:t>
            </a:r>
            <a:r>
              <a:rPr lang="ja-JP" altLang="en-US" sz="1100" dirty="0" smtClean="0"/>
              <a:t>「</a:t>
            </a:r>
            <a:r>
              <a:rPr lang="ja-JP" altLang="en-US" sz="1100" dirty="0"/>
              <a:t>府営公園に</a:t>
            </a:r>
            <a:r>
              <a:rPr lang="ja-JP" altLang="en-US" sz="1100" dirty="0" smtClean="0"/>
              <a:t>関するアンケート」／</a:t>
            </a:r>
            <a:r>
              <a:rPr lang="en-US" altLang="ja-JP" sz="1100" dirty="0" smtClean="0"/>
              <a:t>H23</a:t>
            </a:r>
            <a:endParaRPr kumimoji="1" lang="ja-JP" altLang="en-US" sz="1100" dirty="0"/>
          </a:p>
        </p:txBody>
      </p:sp>
      <p:sp>
        <p:nvSpPr>
          <p:cNvPr id="2" name="スライド番号プレースホルダー 1"/>
          <p:cNvSpPr>
            <a:spLocks noGrp="1"/>
          </p:cNvSpPr>
          <p:nvPr>
            <p:ph type="sldNum" sz="quarter" idx="12"/>
          </p:nvPr>
        </p:nvSpPr>
        <p:spPr/>
        <p:txBody>
          <a:bodyPr/>
          <a:lstStyle/>
          <a:p>
            <a:r>
              <a:rPr lang="ja-JP" altLang="en-US" sz="1600" dirty="0"/>
              <a:t>８</a:t>
            </a:r>
            <a:endParaRPr kumimoji="1" lang="ja-JP" altLang="en-US" sz="1600" dirty="0"/>
          </a:p>
        </p:txBody>
      </p:sp>
      <p:sp>
        <p:nvSpPr>
          <p:cNvPr id="10" name="正方形/長方形 9"/>
          <p:cNvSpPr/>
          <p:nvPr/>
        </p:nvSpPr>
        <p:spPr>
          <a:xfrm>
            <a:off x="5887628" y="722647"/>
            <a:ext cx="3256371" cy="738664"/>
          </a:xfrm>
          <a:prstGeom prst="rect">
            <a:avLst/>
          </a:prstGeom>
        </p:spPr>
        <p:txBody>
          <a:bodyPr wrap="square">
            <a:spAutoFit/>
          </a:bodyPr>
          <a:lstStyle/>
          <a:p>
            <a:r>
              <a:rPr lang="ja-JP" altLang="en-US" sz="1400" dirty="0" smtClean="0"/>
              <a:t>・対象者：「公園をよく利用する」</a:t>
            </a:r>
            <a:endParaRPr lang="en-US" altLang="ja-JP" sz="1400" dirty="0" smtClean="0"/>
          </a:p>
          <a:p>
            <a:r>
              <a:rPr lang="ja-JP" altLang="en-US" sz="1400" dirty="0"/>
              <a:t>　</a:t>
            </a:r>
            <a:r>
              <a:rPr lang="ja-JP" altLang="en-US" sz="1400" dirty="0" smtClean="0"/>
              <a:t>　　　　　＋「公園をたまに利用する」</a:t>
            </a:r>
            <a:endParaRPr lang="en-US" altLang="ja-JP" sz="1400" dirty="0" smtClean="0"/>
          </a:p>
          <a:p>
            <a:r>
              <a:rPr lang="ja-JP" altLang="en-US" sz="1400" dirty="0" smtClean="0"/>
              <a:t>・頻度</a:t>
            </a:r>
            <a:r>
              <a:rPr lang="ja-JP" altLang="en-US" sz="1400" dirty="0"/>
              <a:t>の高いもの</a:t>
            </a:r>
            <a:r>
              <a:rPr lang="ja-JP" altLang="en-US" sz="1400" dirty="0" smtClean="0"/>
              <a:t>を３つ以内で選択</a:t>
            </a:r>
            <a:endParaRPr lang="ja-JP" altLang="en-US" sz="1400" dirty="0"/>
          </a:p>
        </p:txBody>
      </p:sp>
    </p:spTree>
    <p:extLst>
      <p:ext uri="{BB962C8B-B14F-4D97-AF65-F5344CB8AC3E}">
        <p14:creationId xmlns:p14="http://schemas.microsoft.com/office/powerpoint/2010/main" val="3406010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5573</TotalTime>
  <Words>859</Words>
  <Application>Microsoft Office PowerPoint</Application>
  <PresentationFormat>A4 210 x 297 mm</PresentationFormat>
  <Paragraphs>194</Paragraphs>
  <Slides>16</Slides>
  <Notes>14</Notes>
  <HiddenSlides>1</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府営公園に対するニーズ</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ryokukei.co.ltd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all　staff</dc:creator>
  <cp:lastModifiedBy>HondaMai</cp:lastModifiedBy>
  <cp:revision>360</cp:revision>
  <cp:lastPrinted>2017-11-18T06:44:42Z</cp:lastPrinted>
  <dcterms:created xsi:type="dcterms:W3CDTF">2017-10-19T02:01:19Z</dcterms:created>
  <dcterms:modified xsi:type="dcterms:W3CDTF">2018-01-05T02:28:30Z</dcterms:modified>
</cp:coreProperties>
</file>