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70" r:id="rId2"/>
    <p:sldId id="269" r:id="rId3"/>
    <p:sldId id="294" r:id="rId4"/>
    <p:sldId id="284" r:id="rId5"/>
    <p:sldId id="290" r:id="rId6"/>
    <p:sldId id="291" r:id="rId7"/>
    <p:sldId id="295" r:id="rId8"/>
    <p:sldId id="267" r:id="rId9"/>
    <p:sldId id="293" r:id="rId10"/>
    <p:sldId id="286" r:id="rId11"/>
    <p:sldId id="287" r:id="rId12"/>
    <p:sldId id="292" r:id="rId13"/>
  </p:sldIdLst>
  <p:sldSz cx="9906000" cy="6858000" type="A4"/>
  <p:notesSz cx="6735763" cy="9866313"/>
  <p:defaultTextStyle>
    <a:defPPr>
      <a:defRPr lang="ja-JP"/>
    </a:defPPr>
    <a:lvl1pPr marL="0" algn="l" defTabSz="957644" rtl="0" eaLnBrk="1" latinLnBrk="0" hangingPunct="1">
      <a:defRPr kumimoji="1" sz="1900" kern="1200">
        <a:solidFill>
          <a:schemeClr val="tx1"/>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006600"/>
    <a:srgbClr val="FFCC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572" autoAdjust="0"/>
  </p:normalViewPr>
  <p:slideViewPr>
    <p:cSldViewPr>
      <p:cViewPr>
        <p:scale>
          <a:sx n="100" d="100"/>
          <a:sy n="100" d="100"/>
        </p:scale>
        <p:origin x="-504" y="960"/>
      </p:cViewPr>
      <p:guideLst>
        <p:guide orient="horz" pos="2160"/>
        <p:guide pos="3120"/>
      </p:guideLst>
    </p:cSldViewPr>
  </p:slideViewPr>
  <p:notesTextViewPr>
    <p:cViewPr>
      <p:scale>
        <a:sx n="1" d="1"/>
        <a:sy n="1" d="1"/>
      </p:scale>
      <p:origin x="0" y="0"/>
    </p:cViewPr>
  </p:notesTextViewPr>
  <p:notesViewPr>
    <p:cSldViewPr>
      <p:cViewPr>
        <p:scale>
          <a:sx n="75" d="100"/>
          <a:sy n="75" d="100"/>
        </p:scale>
        <p:origin x="-2760"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773F7-0A0B-4567-866C-CE74735CE9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B4BE5926-1823-4229-A87F-C8E201F17460}">
      <dgm:prSet phldrT="[テキスト]" custT="1"/>
      <dgm:spPr>
        <a:solidFill>
          <a:schemeClr val="accent6">
            <a:lumMod val="75000"/>
          </a:schemeClr>
        </a:solidFill>
      </dgm:spPr>
      <dgm: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健康と生きがいを支える公園（総合公園）</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dgm:t>
    </dgm:pt>
    <dgm:pt modelId="{3CF6DA26-31DB-4E12-AA89-B58E21AB0BD1}" type="parTrans" cxnId="{4E805346-9536-4DD4-9C6A-F26E64780817}">
      <dgm:prSet/>
      <dgm:spPr/>
      <dgm:t>
        <a:bodyPr/>
        <a:lstStyle/>
        <a:p>
          <a:endParaRPr lang="ja-JP" altLang="en-US"/>
        </a:p>
      </dgm:t>
    </dgm:pt>
    <dgm:pt modelId="{9D44E8D8-DE92-476A-A86C-0B855E2FEBA6}" type="sibTrans" cxnId="{4E805346-9536-4DD4-9C6A-F26E64780817}">
      <dgm:prSet/>
      <dgm:spPr/>
      <dgm:t>
        <a:bodyPr/>
        <a:lstStyle/>
        <a:p>
          <a:endParaRPr lang="ja-JP" altLang="en-US"/>
        </a:p>
      </dgm:t>
    </dgm:pt>
    <dgm:pt modelId="{3DD87F5B-C883-4F75-8ABF-79B9C3FE87DA}">
      <dgm:prSet phldrT="[テキスト]" custT="1"/>
      <dgm:spPr>
        <a:solidFill>
          <a:srgbClr val="006600"/>
        </a:solidFill>
      </dgm:spPr>
      <dgm: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山に親しむ公園（風致公園）</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dgm:t>
    </dgm:pt>
    <dgm:pt modelId="{624AE7FE-7308-49EB-A30C-EA9FA3557D26}" type="parTrans" cxnId="{C78BD57E-CB2B-422E-ABC2-458D859953B5}">
      <dgm:prSet/>
      <dgm:spPr/>
      <dgm:t>
        <a:bodyPr/>
        <a:lstStyle/>
        <a:p>
          <a:endParaRPr lang="ja-JP" altLang="en-US"/>
        </a:p>
      </dgm:t>
    </dgm:pt>
    <dgm:pt modelId="{CAFFD2BE-08D4-4E04-BAA8-7AD98D9538BA}" type="sibTrans" cxnId="{C78BD57E-CB2B-422E-ABC2-458D859953B5}">
      <dgm:prSet/>
      <dgm:spPr/>
      <dgm:t>
        <a:bodyPr/>
        <a:lstStyle/>
        <a:p>
          <a:endParaRPr lang="ja-JP" altLang="en-US"/>
        </a:p>
      </dgm:t>
    </dgm:pt>
    <dgm:pt modelId="{C97C3126-58ED-45C9-9D91-27808E311659}">
      <dgm:prSet phldrT="[テキスト]" custT="1"/>
      <dgm:spPr/>
      <dgm: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海に親しむ公園（海浜レクリエーション公園）</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dgm:t>
    </dgm:pt>
    <dgm:pt modelId="{8B98F8E8-C2A7-4DA8-AE71-0D728DD3DA49}" type="parTrans" cxnId="{B18C9213-4A12-4895-8C77-BA9DD33D6514}">
      <dgm:prSet/>
      <dgm:spPr/>
      <dgm:t>
        <a:bodyPr/>
        <a:lstStyle/>
        <a:p>
          <a:endParaRPr lang="ja-JP" altLang="en-US"/>
        </a:p>
      </dgm:t>
    </dgm:pt>
    <dgm:pt modelId="{4E8FD0AB-B25D-47B1-B287-4A6993525C2A}" type="sibTrans" cxnId="{B18C9213-4A12-4895-8C77-BA9DD33D6514}">
      <dgm:prSet/>
      <dgm:spPr/>
      <dgm:t>
        <a:bodyPr/>
        <a:lstStyle/>
        <a:p>
          <a:endParaRPr lang="ja-JP" altLang="en-US"/>
        </a:p>
      </dgm:t>
    </dgm:pt>
    <dgm:pt modelId="{A0642D70-965F-41CA-96A0-B9CAF08B3553}">
      <dgm:prSet phldrT="[テキスト]" custT="1"/>
      <dgm:spPr>
        <a:solidFill>
          <a:srgbClr val="FF3399"/>
        </a:solidFill>
      </dgm:spPr>
      <dgm: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市街地に広大な森林をつくる公園（都市林公園）</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dgm:t>
    </dgm:pt>
    <dgm:pt modelId="{6E16CFB8-856D-48E4-ACD9-FE26ECBF8169}" type="parTrans" cxnId="{2621751D-7664-4B39-BDC7-09B54AD58429}">
      <dgm:prSet/>
      <dgm:spPr/>
      <dgm:t>
        <a:bodyPr/>
        <a:lstStyle/>
        <a:p>
          <a:endParaRPr lang="ja-JP" altLang="en-US"/>
        </a:p>
      </dgm:t>
    </dgm:pt>
    <dgm:pt modelId="{4BD4A373-FABF-4023-8055-E62CF396B482}" type="sibTrans" cxnId="{2621751D-7664-4B39-BDC7-09B54AD58429}">
      <dgm:prSet/>
      <dgm:spPr/>
      <dgm:t>
        <a:bodyPr/>
        <a:lstStyle/>
        <a:p>
          <a:endParaRPr lang="ja-JP" altLang="en-US"/>
        </a:p>
      </dgm:t>
    </dgm:pt>
    <dgm:pt modelId="{554D2008-11DF-40EF-9F59-9A745F761906}">
      <dgm:prSet custT="1"/>
      <dgm:spPr>
        <a:ln>
          <a:solidFill>
            <a:schemeClr val="accent6">
              <a:lumMod val="75000"/>
            </a:schemeClr>
          </a:solidFill>
        </a:ln>
      </dgm:spPr>
      <dgm:t>
        <a:bodyPr/>
        <a:lstStyle/>
        <a:p>
          <a:r>
            <a:rPr lang="ja-JP" altLang="en-US" sz="1200" dirty="0" smtClean="0"/>
            <a:t>「みどり」の拠点としての役割を果たしつつ、府民の健康と生きがいを支える多様な機能を導入する。</a:t>
          </a:r>
          <a:endParaRPr lang="ja-JP" altLang="en-US" sz="1200" dirty="0"/>
        </a:p>
      </dgm:t>
    </dgm:pt>
    <dgm:pt modelId="{1572B3F6-FBAC-4A19-8AC5-40354C909B70}" type="parTrans" cxnId="{ED7E6EEC-9275-4029-A834-F1DDD3145A14}">
      <dgm:prSet/>
      <dgm:spPr/>
      <dgm:t>
        <a:bodyPr/>
        <a:lstStyle/>
        <a:p>
          <a:endParaRPr lang="ja-JP" altLang="en-US"/>
        </a:p>
      </dgm:t>
    </dgm:pt>
    <dgm:pt modelId="{12A5E5E4-A221-4C0E-BD1D-E1E51A517BBE}" type="sibTrans" cxnId="{ED7E6EEC-9275-4029-A834-F1DDD3145A14}">
      <dgm:prSet/>
      <dgm:spPr/>
      <dgm:t>
        <a:bodyPr/>
        <a:lstStyle/>
        <a:p>
          <a:endParaRPr lang="ja-JP" altLang="en-US"/>
        </a:p>
      </dgm:t>
    </dgm:pt>
    <dgm:pt modelId="{43EC3FED-92C1-4A89-A071-2DFF269BBE1E}">
      <dgm:prSet custT="1"/>
      <dgm:spPr>
        <a:ln>
          <a:solidFill>
            <a:schemeClr val="accent6">
              <a:lumMod val="75000"/>
            </a:schemeClr>
          </a:solidFill>
        </a:ln>
      </dgm:spPr>
      <dgm:t>
        <a:bodyPr/>
        <a:lstStyle/>
        <a:p>
          <a:r>
            <a:rPr lang="ja-JP" altLang="en-US" sz="1200" dirty="0" smtClean="0"/>
            <a:t>憩う、スポーツ、芸術、文化等について第一級の機能を導入する。</a:t>
          </a:r>
          <a:endParaRPr lang="ja-JP" altLang="en-US" sz="1200" dirty="0"/>
        </a:p>
      </dgm:t>
    </dgm:pt>
    <dgm:pt modelId="{2D6111C5-772D-49A1-887C-7DB53AAF8C02}" type="parTrans" cxnId="{188F80BF-AE9D-4ADB-A732-0C91321A9F42}">
      <dgm:prSet/>
      <dgm:spPr/>
      <dgm:t>
        <a:bodyPr/>
        <a:lstStyle/>
        <a:p>
          <a:endParaRPr lang="ja-JP" altLang="en-US"/>
        </a:p>
      </dgm:t>
    </dgm:pt>
    <dgm:pt modelId="{C578B4B7-C3F4-49BA-B74B-E8327875FBC5}" type="sibTrans" cxnId="{188F80BF-AE9D-4ADB-A732-0C91321A9F42}">
      <dgm:prSet/>
      <dgm:spPr/>
      <dgm:t>
        <a:bodyPr/>
        <a:lstStyle/>
        <a:p>
          <a:endParaRPr lang="ja-JP" altLang="en-US"/>
        </a:p>
      </dgm:t>
    </dgm:pt>
    <dgm:pt modelId="{491055A9-FCFD-46BE-BA0C-3DBB496F2539}">
      <dgm:prSet custT="1"/>
      <dgm:spPr>
        <a:ln>
          <a:solidFill>
            <a:schemeClr val="accent6">
              <a:lumMod val="75000"/>
            </a:schemeClr>
          </a:solidFill>
        </a:ln>
      </dgm:spPr>
      <dgm:t>
        <a:bodyPr/>
        <a:lstStyle/>
        <a:p>
          <a:r>
            <a:rPr lang="ja-JP" altLang="en-US" sz="1200" dirty="0" smtClean="0"/>
            <a:t>各公園が多様な機能を分担し、相互に機能補完する。</a:t>
          </a:r>
          <a:endParaRPr lang="ja-JP" altLang="en-US" sz="1200" dirty="0"/>
        </a:p>
      </dgm:t>
    </dgm:pt>
    <dgm:pt modelId="{D1B62C0A-2D7C-4B6D-A157-31D5374E1A69}" type="parTrans" cxnId="{DD5A5C37-C10A-481D-9622-87DE254C1E11}">
      <dgm:prSet/>
      <dgm:spPr/>
      <dgm:t>
        <a:bodyPr/>
        <a:lstStyle/>
        <a:p>
          <a:endParaRPr lang="ja-JP" altLang="en-US"/>
        </a:p>
      </dgm:t>
    </dgm:pt>
    <dgm:pt modelId="{AD9E33A7-7856-4C97-81E5-A4D21A93FFA1}" type="sibTrans" cxnId="{DD5A5C37-C10A-481D-9622-87DE254C1E11}">
      <dgm:prSet/>
      <dgm:spPr/>
      <dgm:t>
        <a:bodyPr/>
        <a:lstStyle/>
        <a:p>
          <a:endParaRPr lang="ja-JP" altLang="en-US"/>
        </a:p>
      </dgm:t>
    </dgm:pt>
    <dgm:pt modelId="{91C677A1-C936-4459-8BC0-F36321314FA3}">
      <dgm:prSet custT="1"/>
      <dgm:spPr>
        <a:ln>
          <a:solidFill>
            <a:schemeClr val="accent6">
              <a:lumMod val="75000"/>
            </a:schemeClr>
          </a:solidFill>
        </a:ln>
      </dgm:spPr>
      <dgm:t>
        <a:bodyPr/>
        <a:lstStyle/>
        <a:p>
          <a:r>
            <a:rPr lang="ja-JP" altLang="en-US" sz="1200" dirty="0" smtClean="0"/>
            <a:t>それぞれの公園は、特徴のある中心機能をもつ。</a:t>
          </a:r>
          <a:endParaRPr lang="ja-JP" altLang="en-US" sz="1200" dirty="0"/>
        </a:p>
      </dgm:t>
    </dgm:pt>
    <dgm:pt modelId="{D1FB66C4-BB55-4FDC-94DC-1A09A8D0F781}" type="parTrans" cxnId="{EE48D133-326D-4F81-B75B-C1809FBF7E17}">
      <dgm:prSet/>
      <dgm:spPr/>
      <dgm:t>
        <a:bodyPr/>
        <a:lstStyle/>
        <a:p>
          <a:endParaRPr lang="ja-JP" altLang="en-US"/>
        </a:p>
      </dgm:t>
    </dgm:pt>
    <dgm:pt modelId="{E642297E-08FF-4111-9678-CB21A8B023FA}" type="sibTrans" cxnId="{EE48D133-326D-4F81-B75B-C1809FBF7E17}">
      <dgm:prSet/>
      <dgm:spPr/>
      <dgm:t>
        <a:bodyPr/>
        <a:lstStyle/>
        <a:p>
          <a:endParaRPr lang="ja-JP" altLang="en-US"/>
        </a:p>
      </dgm:t>
    </dgm:pt>
    <dgm:pt modelId="{ECCF9626-472A-4F2B-956B-95862215688F}">
      <dgm:prSet custT="1"/>
      <dgm:spPr>
        <a:ln>
          <a:solidFill>
            <a:srgbClr val="006600"/>
          </a:solidFill>
        </a:ln>
      </dgm:spPr>
      <dgm:t>
        <a:bodyPr/>
        <a:lstStyle/>
        <a:p>
          <a:r>
            <a:rPr lang="ja-JP" altLang="en-US" sz="1200" dirty="0" smtClean="0"/>
            <a:t>緑・風致の保全を第一義的に考える。</a:t>
          </a:r>
          <a:endParaRPr lang="ja-JP" altLang="en-US" sz="1200" dirty="0"/>
        </a:p>
      </dgm:t>
    </dgm:pt>
    <dgm:pt modelId="{EEBCFA72-88F3-40D2-AA00-D4338B031D8B}" type="parTrans" cxnId="{AF0EA74A-9713-4F00-BE7B-ECF2BA114B4C}">
      <dgm:prSet/>
      <dgm:spPr/>
      <dgm:t>
        <a:bodyPr/>
        <a:lstStyle/>
        <a:p>
          <a:endParaRPr lang="ja-JP" altLang="en-US"/>
        </a:p>
      </dgm:t>
    </dgm:pt>
    <dgm:pt modelId="{7FEFAF0A-7FE0-4038-B3F0-7A4E03052CD1}" type="sibTrans" cxnId="{AF0EA74A-9713-4F00-BE7B-ECF2BA114B4C}">
      <dgm:prSet/>
      <dgm:spPr/>
      <dgm:t>
        <a:bodyPr/>
        <a:lstStyle/>
        <a:p>
          <a:endParaRPr lang="ja-JP" altLang="en-US"/>
        </a:p>
      </dgm:t>
    </dgm:pt>
    <dgm:pt modelId="{4B1A9923-B880-4FF0-9803-9899FC167775}">
      <dgm:prSet custT="1"/>
      <dgm:spPr>
        <a:ln>
          <a:solidFill>
            <a:srgbClr val="006600"/>
          </a:solidFill>
        </a:ln>
      </dgm:spPr>
      <dgm:t>
        <a:bodyPr/>
        <a:lstStyle/>
        <a:p>
          <a:r>
            <a:rPr lang="ja-JP" altLang="en-US" sz="1200" dirty="0" smtClean="0"/>
            <a:t>基本的に運動競技施設は導入しない。</a:t>
          </a:r>
          <a:endParaRPr lang="ja-JP" altLang="en-US" sz="1200" dirty="0"/>
        </a:p>
      </dgm:t>
    </dgm:pt>
    <dgm:pt modelId="{B2C4B56C-D372-4C2B-8104-062291CDC220}" type="parTrans" cxnId="{DB5F734A-39F0-42AE-A2CF-4E34FF9DCB68}">
      <dgm:prSet/>
      <dgm:spPr/>
      <dgm:t>
        <a:bodyPr/>
        <a:lstStyle/>
        <a:p>
          <a:endParaRPr lang="ja-JP" altLang="en-US"/>
        </a:p>
      </dgm:t>
    </dgm:pt>
    <dgm:pt modelId="{C6B64AD6-F6A6-4034-966A-89EB1292D527}" type="sibTrans" cxnId="{DB5F734A-39F0-42AE-A2CF-4E34FF9DCB68}">
      <dgm:prSet/>
      <dgm:spPr/>
      <dgm:t>
        <a:bodyPr/>
        <a:lstStyle/>
        <a:p>
          <a:endParaRPr lang="ja-JP" altLang="en-US"/>
        </a:p>
      </dgm:t>
    </dgm:pt>
    <dgm:pt modelId="{9CF886B8-6820-4C38-B02B-E22FB4CE9E17}">
      <dgm:prSet custT="1"/>
      <dgm:spPr>
        <a:ln>
          <a:solidFill>
            <a:srgbClr val="006600"/>
          </a:solidFill>
        </a:ln>
      </dgm:spPr>
      <dgm:t>
        <a:bodyPr/>
        <a:lstStyle/>
        <a:p>
          <a:r>
            <a:rPr lang="ja-JP" altLang="en-US" sz="1200" dirty="0" smtClean="0"/>
            <a:t>野生生物の棲息空間（ビオトープ）の考え方を導入する。</a:t>
          </a:r>
          <a:endParaRPr lang="ja-JP" altLang="en-US" sz="1200" dirty="0"/>
        </a:p>
      </dgm:t>
    </dgm:pt>
    <dgm:pt modelId="{436E3E45-4ACE-4DDB-AEE3-E230E5D63D7E}" type="parTrans" cxnId="{1173E668-6EDE-4468-ABA3-DE3846BE5FC1}">
      <dgm:prSet/>
      <dgm:spPr/>
      <dgm:t>
        <a:bodyPr/>
        <a:lstStyle/>
        <a:p>
          <a:endParaRPr lang="ja-JP" altLang="en-US"/>
        </a:p>
      </dgm:t>
    </dgm:pt>
    <dgm:pt modelId="{122FDE07-DF1C-4841-92DF-D642E175C5D5}" type="sibTrans" cxnId="{1173E668-6EDE-4468-ABA3-DE3846BE5FC1}">
      <dgm:prSet/>
      <dgm:spPr/>
      <dgm:t>
        <a:bodyPr/>
        <a:lstStyle/>
        <a:p>
          <a:endParaRPr lang="ja-JP" altLang="en-US"/>
        </a:p>
      </dgm:t>
    </dgm:pt>
    <dgm:pt modelId="{75A540C7-68D2-4262-AF5D-3DE0A7617476}">
      <dgm:prSet custT="1"/>
      <dgm:spPr>
        <a:ln>
          <a:solidFill>
            <a:srgbClr val="006600"/>
          </a:solidFill>
        </a:ln>
      </dgm:spPr>
      <dgm:t>
        <a:bodyPr/>
        <a:lstStyle/>
        <a:p>
          <a:r>
            <a:rPr lang="ja-JP" altLang="en-US" sz="1200" dirty="0" smtClean="0"/>
            <a:t>自然や歴史を活用し、芸術活動の場ともする。</a:t>
          </a:r>
          <a:endParaRPr lang="ja-JP" altLang="en-US" sz="1200" dirty="0"/>
        </a:p>
      </dgm:t>
    </dgm:pt>
    <dgm:pt modelId="{0A107D77-BE25-4F65-9A99-31842725AFD5}" type="parTrans" cxnId="{248B0640-00E3-4673-969C-40CA1DC5E7E2}">
      <dgm:prSet/>
      <dgm:spPr/>
      <dgm:t>
        <a:bodyPr/>
        <a:lstStyle/>
        <a:p>
          <a:endParaRPr lang="ja-JP" altLang="en-US"/>
        </a:p>
      </dgm:t>
    </dgm:pt>
    <dgm:pt modelId="{A3C6CCC5-8706-4C74-9B05-626D18A8C2B5}" type="sibTrans" cxnId="{248B0640-00E3-4673-969C-40CA1DC5E7E2}">
      <dgm:prSet/>
      <dgm:spPr/>
      <dgm:t>
        <a:bodyPr/>
        <a:lstStyle/>
        <a:p>
          <a:endParaRPr lang="ja-JP" altLang="en-US"/>
        </a:p>
      </dgm:t>
    </dgm:pt>
    <dgm:pt modelId="{64D9EA9C-9C03-4C64-94C0-CD33CE0A5507}">
      <dgm:prSet custT="1"/>
      <dgm:spPr/>
      <dgm:t>
        <a:bodyPr/>
        <a:lstStyle/>
        <a:p>
          <a:r>
            <a:rPr lang="ja-JP" altLang="en-US" sz="1200" dirty="0" smtClean="0"/>
            <a:t>親水機能をもたせる。</a:t>
          </a:r>
          <a:endParaRPr lang="ja-JP" altLang="en-US" sz="1200" dirty="0"/>
        </a:p>
      </dgm:t>
    </dgm:pt>
    <dgm:pt modelId="{D2DCF6A5-8E4B-419D-9F35-CF4F09D50A4F}" type="parTrans" cxnId="{B4660E6C-7B42-4A9D-BBAE-57A236B50AF0}">
      <dgm:prSet/>
      <dgm:spPr/>
      <dgm:t>
        <a:bodyPr/>
        <a:lstStyle/>
        <a:p>
          <a:endParaRPr lang="ja-JP" altLang="en-US"/>
        </a:p>
      </dgm:t>
    </dgm:pt>
    <dgm:pt modelId="{23FCADA0-2076-43F5-AF0F-119622357039}" type="sibTrans" cxnId="{B4660E6C-7B42-4A9D-BBAE-57A236B50AF0}">
      <dgm:prSet/>
      <dgm:spPr/>
      <dgm:t>
        <a:bodyPr/>
        <a:lstStyle/>
        <a:p>
          <a:endParaRPr lang="ja-JP" altLang="en-US"/>
        </a:p>
      </dgm:t>
    </dgm:pt>
    <dgm:pt modelId="{A9E373CF-F4D6-4E9F-841D-44BBFFA2B6AD}">
      <dgm:prSet custT="1"/>
      <dgm:spPr/>
      <dgm:t>
        <a:bodyPr/>
        <a:lstStyle/>
        <a:p>
          <a:r>
            <a:rPr lang="ja-JP" altLang="en-US" sz="1200" dirty="0" smtClean="0"/>
            <a:t>海浜レクリエーションの拠点を創出する。</a:t>
          </a:r>
          <a:endParaRPr lang="ja-JP" altLang="en-US" sz="1200" dirty="0"/>
        </a:p>
      </dgm:t>
    </dgm:pt>
    <dgm:pt modelId="{9418B0E8-5F8A-42A2-9789-9662C1C1DCBC}" type="parTrans" cxnId="{2076EA0C-BB69-44A7-963E-456935F7E3E6}">
      <dgm:prSet/>
      <dgm:spPr/>
      <dgm:t>
        <a:bodyPr/>
        <a:lstStyle/>
        <a:p>
          <a:endParaRPr lang="ja-JP" altLang="en-US"/>
        </a:p>
      </dgm:t>
    </dgm:pt>
    <dgm:pt modelId="{47AD96B8-9E09-4062-AEFB-B260BE115C10}" type="sibTrans" cxnId="{2076EA0C-BB69-44A7-963E-456935F7E3E6}">
      <dgm:prSet/>
      <dgm:spPr/>
      <dgm:t>
        <a:bodyPr/>
        <a:lstStyle/>
        <a:p>
          <a:endParaRPr lang="ja-JP" altLang="en-US"/>
        </a:p>
      </dgm:t>
    </dgm:pt>
    <dgm:pt modelId="{3AA56475-1179-4316-B51E-4CA9FFBBF2AE}">
      <dgm:prSet/>
      <dgm:spPr>
        <a:ln>
          <a:solidFill>
            <a:srgbClr val="FF3399"/>
          </a:solidFill>
        </a:ln>
      </dgm:spPr>
      <dgm:t>
        <a:bodyPr/>
        <a:lstStyle/>
        <a:p>
          <a:r>
            <a:rPr lang="ja-JP" altLang="en-US" dirty="0" smtClean="0"/>
            <a:t>市街地に広い森林を積極的に創出し、自然的大空間を形成する。</a:t>
          </a:r>
          <a:endParaRPr lang="ja-JP" altLang="en-US" dirty="0"/>
        </a:p>
      </dgm:t>
    </dgm:pt>
    <dgm:pt modelId="{4835E47B-170D-471E-B6F6-38FA2A97B74F}" type="parTrans" cxnId="{2FDAC8D3-3E7D-48C0-9C16-650F4F28F40C}">
      <dgm:prSet/>
      <dgm:spPr/>
      <dgm:t>
        <a:bodyPr/>
        <a:lstStyle/>
        <a:p>
          <a:endParaRPr lang="ja-JP" altLang="en-US"/>
        </a:p>
      </dgm:t>
    </dgm:pt>
    <dgm:pt modelId="{AF633F53-DC51-400B-9D30-7B932DF01E46}" type="sibTrans" cxnId="{2FDAC8D3-3E7D-48C0-9C16-650F4F28F40C}">
      <dgm:prSet/>
      <dgm:spPr/>
      <dgm:t>
        <a:bodyPr/>
        <a:lstStyle/>
        <a:p>
          <a:endParaRPr lang="ja-JP" altLang="en-US"/>
        </a:p>
      </dgm:t>
    </dgm:pt>
    <dgm:pt modelId="{B9035E0F-04A8-400E-B56C-71E5C3F5ED3A}">
      <dgm:prSet/>
      <dgm:spPr>
        <a:ln>
          <a:solidFill>
            <a:srgbClr val="FF3399"/>
          </a:solidFill>
        </a:ln>
      </dgm:spPr>
      <dgm:t>
        <a:bodyPr/>
        <a:lstStyle/>
        <a:p>
          <a:r>
            <a:rPr lang="ja-JP" altLang="en-US" dirty="0" smtClean="0"/>
            <a:t>昆虫や小動物が棲息できるような場をつくる。</a:t>
          </a:r>
          <a:endParaRPr lang="ja-JP" altLang="en-US" dirty="0"/>
        </a:p>
      </dgm:t>
    </dgm:pt>
    <dgm:pt modelId="{E2985113-3E59-4A5A-8297-2018BC61AD60}" type="parTrans" cxnId="{221C1A21-17C1-4A66-AD23-BD4FE2DA319A}">
      <dgm:prSet/>
      <dgm:spPr/>
      <dgm:t>
        <a:bodyPr/>
        <a:lstStyle/>
        <a:p>
          <a:endParaRPr lang="ja-JP" altLang="en-US"/>
        </a:p>
      </dgm:t>
    </dgm:pt>
    <dgm:pt modelId="{78DF0D8F-5940-4EE8-9CD6-D8205E1E790E}" type="sibTrans" cxnId="{221C1A21-17C1-4A66-AD23-BD4FE2DA319A}">
      <dgm:prSet/>
      <dgm:spPr/>
      <dgm:t>
        <a:bodyPr/>
        <a:lstStyle/>
        <a:p>
          <a:endParaRPr lang="ja-JP" altLang="en-US"/>
        </a:p>
      </dgm:t>
    </dgm:pt>
    <dgm:pt modelId="{158A35E3-CB78-4CF9-98A1-225071512F13}">
      <dgm:prSet/>
      <dgm:spPr>
        <a:ln>
          <a:solidFill>
            <a:srgbClr val="FF3399"/>
          </a:solidFill>
        </a:ln>
      </dgm:spPr>
      <dgm:t>
        <a:bodyPr/>
        <a:lstStyle/>
        <a:p>
          <a:r>
            <a:rPr lang="ja-JP" altLang="en-US" dirty="0" smtClean="0"/>
            <a:t>市街地に近接することから、広く自然学習を進める機能を導入する。</a:t>
          </a:r>
          <a:endParaRPr lang="ja-JP" altLang="en-US" dirty="0"/>
        </a:p>
      </dgm:t>
    </dgm:pt>
    <dgm:pt modelId="{56890020-97FC-4124-8329-C436CBE09843}" type="parTrans" cxnId="{FBE3D20E-2B5C-4764-A11E-057755DA2549}">
      <dgm:prSet/>
      <dgm:spPr/>
      <dgm:t>
        <a:bodyPr/>
        <a:lstStyle/>
        <a:p>
          <a:endParaRPr lang="ja-JP" altLang="en-US"/>
        </a:p>
      </dgm:t>
    </dgm:pt>
    <dgm:pt modelId="{78A62254-830F-4B90-9A74-C3941DEE3780}" type="sibTrans" cxnId="{FBE3D20E-2B5C-4764-A11E-057755DA2549}">
      <dgm:prSet/>
      <dgm:spPr/>
      <dgm:t>
        <a:bodyPr/>
        <a:lstStyle/>
        <a:p>
          <a:endParaRPr lang="ja-JP" altLang="en-US"/>
        </a:p>
      </dgm:t>
    </dgm:pt>
    <dgm:pt modelId="{EE360493-7791-4E1E-B83A-C0F3C8F2B9CC}">
      <dgm:prSet/>
      <dgm:spPr>
        <a:ln>
          <a:solidFill>
            <a:srgbClr val="FF3399"/>
          </a:solidFill>
        </a:ln>
      </dgm:spPr>
      <dgm:t>
        <a:bodyPr/>
        <a:lstStyle/>
        <a:p>
          <a:r>
            <a:rPr lang="ja-JP" altLang="en-US" dirty="0" smtClean="0"/>
            <a:t>地域の緑化の拠点とする。</a:t>
          </a:r>
          <a:endParaRPr lang="ja-JP" altLang="en-US" dirty="0"/>
        </a:p>
      </dgm:t>
    </dgm:pt>
    <dgm:pt modelId="{B04498EE-2CC7-4CED-87C1-FA6BFAD0EE04}" type="parTrans" cxnId="{45584A5D-C711-4880-A057-101860739B69}">
      <dgm:prSet/>
      <dgm:spPr/>
      <dgm:t>
        <a:bodyPr/>
        <a:lstStyle/>
        <a:p>
          <a:endParaRPr lang="ja-JP" altLang="en-US"/>
        </a:p>
      </dgm:t>
    </dgm:pt>
    <dgm:pt modelId="{644F97E9-9356-4CCF-8725-54B71E28F04D}" type="sibTrans" cxnId="{45584A5D-C711-4880-A057-101860739B69}">
      <dgm:prSet/>
      <dgm:spPr/>
      <dgm:t>
        <a:bodyPr/>
        <a:lstStyle/>
        <a:p>
          <a:endParaRPr lang="ja-JP" altLang="en-US"/>
        </a:p>
      </dgm:t>
    </dgm:pt>
    <dgm:pt modelId="{B4239503-CDA9-44A8-B39F-327188F523CD}">
      <dgm:prSet/>
      <dgm:spPr>
        <a:ln>
          <a:solidFill>
            <a:srgbClr val="FF3399"/>
          </a:solidFill>
        </a:ln>
      </dgm:spPr>
      <dgm:t>
        <a:bodyPr/>
        <a:lstStyle/>
        <a:p>
          <a:r>
            <a:rPr lang="ja-JP" altLang="en-US" dirty="0" smtClean="0"/>
            <a:t>都市の地域景観や微気象等の環境の向上に寄与する。</a:t>
          </a:r>
          <a:endParaRPr lang="ja-JP" altLang="en-US" dirty="0"/>
        </a:p>
      </dgm:t>
    </dgm:pt>
    <dgm:pt modelId="{68994DF3-99BC-4058-8D96-5043E99733CC}" type="parTrans" cxnId="{029CA7D4-FB94-44A4-AF15-58C34E7DF23E}">
      <dgm:prSet/>
      <dgm:spPr/>
      <dgm:t>
        <a:bodyPr/>
        <a:lstStyle/>
        <a:p>
          <a:endParaRPr lang="ja-JP" altLang="en-US"/>
        </a:p>
      </dgm:t>
    </dgm:pt>
    <dgm:pt modelId="{1F27422A-7058-44F8-B843-22A5DFD1E15D}" type="sibTrans" cxnId="{029CA7D4-FB94-44A4-AF15-58C34E7DF23E}">
      <dgm:prSet/>
      <dgm:spPr/>
      <dgm:t>
        <a:bodyPr/>
        <a:lstStyle/>
        <a:p>
          <a:endParaRPr lang="ja-JP" altLang="en-US"/>
        </a:p>
      </dgm:t>
    </dgm:pt>
    <dgm:pt modelId="{BE914D68-F704-4D6E-AF69-1658B24FD5D3}">
      <dgm:prSet custT="1"/>
      <dgm:spPr/>
      <dgm:t>
        <a:bodyPr/>
        <a:lstStyle/>
        <a:p>
          <a:r>
            <a:rPr lang="ja-JP" altLang="en-US" sz="1200" dirty="0" smtClean="0"/>
            <a:t>海岸部の自然を保全する。</a:t>
          </a:r>
          <a:endParaRPr lang="ja-JP" altLang="en-US" sz="1200" dirty="0"/>
        </a:p>
      </dgm:t>
    </dgm:pt>
    <dgm:pt modelId="{71D42EEA-1155-4D8A-8A15-478E58776DB0}" type="parTrans" cxnId="{BFE06321-E73C-40B6-9481-C3A31D68E8B4}">
      <dgm:prSet/>
      <dgm:spPr/>
      <dgm:t>
        <a:bodyPr/>
        <a:lstStyle/>
        <a:p>
          <a:endParaRPr lang="ja-JP" altLang="en-US"/>
        </a:p>
      </dgm:t>
    </dgm:pt>
    <dgm:pt modelId="{59034CA2-8B48-4D59-909A-ECAE370D90B2}" type="sibTrans" cxnId="{BFE06321-E73C-40B6-9481-C3A31D68E8B4}">
      <dgm:prSet/>
      <dgm:spPr/>
      <dgm:t>
        <a:bodyPr/>
        <a:lstStyle/>
        <a:p>
          <a:endParaRPr lang="ja-JP" altLang="en-US"/>
        </a:p>
      </dgm:t>
    </dgm:pt>
    <dgm:pt modelId="{9EB3B59F-B39D-427C-8BA4-37511CB0F7FF}" type="pres">
      <dgm:prSet presAssocID="{97B773F7-0A0B-4567-866C-CE74735CE930}" presName="linear" presStyleCnt="0">
        <dgm:presLayoutVars>
          <dgm:dir/>
          <dgm:animLvl val="lvl"/>
          <dgm:resizeHandles val="exact"/>
        </dgm:presLayoutVars>
      </dgm:prSet>
      <dgm:spPr/>
      <dgm:t>
        <a:bodyPr/>
        <a:lstStyle/>
        <a:p>
          <a:endParaRPr kumimoji="1" lang="ja-JP" altLang="en-US"/>
        </a:p>
      </dgm:t>
    </dgm:pt>
    <dgm:pt modelId="{09B94528-6FBD-43E2-9B47-5F0733C50F74}" type="pres">
      <dgm:prSet presAssocID="{B4BE5926-1823-4229-A87F-C8E201F17460}" presName="parentLin" presStyleCnt="0"/>
      <dgm:spPr/>
    </dgm:pt>
    <dgm:pt modelId="{4D4329CF-806E-46C5-8FBB-0C4C5487CCC3}" type="pres">
      <dgm:prSet presAssocID="{B4BE5926-1823-4229-A87F-C8E201F17460}" presName="parentLeftMargin" presStyleLbl="node1" presStyleIdx="0" presStyleCnt="4"/>
      <dgm:spPr/>
      <dgm:t>
        <a:bodyPr/>
        <a:lstStyle/>
        <a:p>
          <a:endParaRPr kumimoji="1" lang="ja-JP" altLang="en-US"/>
        </a:p>
      </dgm:t>
    </dgm:pt>
    <dgm:pt modelId="{61B16F2C-81F2-4D0E-8FE9-BB7F497810A1}" type="pres">
      <dgm:prSet presAssocID="{B4BE5926-1823-4229-A87F-C8E201F17460}" presName="parentText" presStyleLbl="node1" presStyleIdx="0" presStyleCnt="4">
        <dgm:presLayoutVars>
          <dgm:chMax val="0"/>
          <dgm:bulletEnabled val="1"/>
        </dgm:presLayoutVars>
      </dgm:prSet>
      <dgm:spPr/>
      <dgm:t>
        <a:bodyPr/>
        <a:lstStyle/>
        <a:p>
          <a:endParaRPr kumimoji="1" lang="ja-JP" altLang="en-US"/>
        </a:p>
      </dgm:t>
    </dgm:pt>
    <dgm:pt modelId="{17957938-34D5-4132-B22E-52B57FFA71C7}" type="pres">
      <dgm:prSet presAssocID="{B4BE5926-1823-4229-A87F-C8E201F17460}" presName="negativeSpace" presStyleCnt="0"/>
      <dgm:spPr/>
    </dgm:pt>
    <dgm:pt modelId="{6CDB88FE-D90C-418A-A417-951973A04E62}" type="pres">
      <dgm:prSet presAssocID="{B4BE5926-1823-4229-A87F-C8E201F17460}" presName="childText" presStyleLbl="conFgAcc1" presStyleIdx="0" presStyleCnt="4">
        <dgm:presLayoutVars>
          <dgm:bulletEnabled val="1"/>
        </dgm:presLayoutVars>
      </dgm:prSet>
      <dgm:spPr/>
      <dgm:t>
        <a:bodyPr/>
        <a:lstStyle/>
        <a:p>
          <a:endParaRPr kumimoji="1" lang="ja-JP" altLang="en-US"/>
        </a:p>
      </dgm:t>
    </dgm:pt>
    <dgm:pt modelId="{A77136E0-F155-444F-B549-050E0609670F}" type="pres">
      <dgm:prSet presAssocID="{9D44E8D8-DE92-476A-A86C-0B855E2FEBA6}" presName="spaceBetweenRectangles" presStyleCnt="0"/>
      <dgm:spPr/>
    </dgm:pt>
    <dgm:pt modelId="{ECFFB623-763A-4C6D-B62A-A10FCA280F69}" type="pres">
      <dgm:prSet presAssocID="{3DD87F5B-C883-4F75-8ABF-79B9C3FE87DA}" presName="parentLin" presStyleCnt="0"/>
      <dgm:spPr/>
    </dgm:pt>
    <dgm:pt modelId="{8015924F-EAF9-4232-9E38-323B40777830}" type="pres">
      <dgm:prSet presAssocID="{3DD87F5B-C883-4F75-8ABF-79B9C3FE87DA}" presName="parentLeftMargin" presStyleLbl="node1" presStyleIdx="0" presStyleCnt="4"/>
      <dgm:spPr/>
      <dgm:t>
        <a:bodyPr/>
        <a:lstStyle/>
        <a:p>
          <a:endParaRPr kumimoji="1" lang="ja-JP" altLang="en-US"/>
        </a:p>
      </dgm:t>
    </dgm:pt>
    <dgm:pt modelId="{0A26A50A-8706-4330-A385-0C115849940E}" type="pres">
      <dgm:prSet presAssocID="{3DD87F5B-C883-4F75-8ABF-79B9C3FE87DA}" presName="parentText" presStyleLbl="node1" presStyleIdx="1" presStyleCnt="4">
        <dgm:presLayoutVars>
          <dgm:chMax val="0"/>
          <dgm:bulletEnabled val="1"/>
        </dgm:presLayoutVars>
      </dgm:prSet>
      <dgm:spPr/>
      <dgm:t>
        <a:bodyPr/>
        <a:lstStyle/>
        <a:p>
          <a:endParaRPr kumimoji="1" lang="ja-JP" altLang="en-US"/>
        </a:p>
      </dgm:t>
    </dgm:pt>
    <dgm:pt modelId="{F1013756-CA71-4C9F-BA47-4F1B5C956401}" type="pres">
      <dgm:prSet presAssocID="{3DD87F5B-C883-4F75-8ABF-79B9C3FE87DA}" presName="negativeSpace" presStyleCnt="0"/>
      <dgm:spPr/>
    </dgm:pt>
    <dgm:pt modelId="{4D6EDE0A-9ECB-448E-BF1C-65EB1722F5ED}" type="pres">
      <dgm:prSet presAssocID="{3DD87F5B-C883-4F75-8ABF-79B9C3FE87DA}" presName="childText" presStyleLbl="conFgAcc1" presStyleIdx="1" presStyleCnt="4">
        <dgm:presLayoutVars>
          <dgm:bulletEnabled val="1"/>
        </dgm:presLayoutVars>
      </dgm:prSet>
      <dgm:spPr/>
      <dgm:t>
        <a:bodyPr/>
        <a:lstStyle/>
        <a:p>
          <a:endParaRPr kumimoji="1" lang="ja-JP" altLang="en-US"/>
        </a:p>
      </dgm:t>
    </dgm:pt>
    <dgm:pt modelId="{E94AC5B9-69E6-47B2-8BAD-3D844E917E1D}" type="pres">
      <dgm:prSet presAssocID="{CAFFD2BE-08D4-4E04-BAA8-7AD98D9538BA}" presName="spaceBetweenRectangles" presStyleCnt="0"/>
      <dgm:spPr/>
    </dgm:pt>
    <dgm:pt modelId="{14D4BA55-91CB-494F-9011-D1479CCB1F62}" type="pres">
      <dgm:prSet presAssocID="{C97C3126-58ED-45C9-9D91-27808E311659}" presName="parentLin" presStyleCnt="0"/>
      <dgm:spPr/>
    </dgm:pt>
    <dgm:pt modelId="{B38DC434-F881-4CEF-BC14-A23BEA5D7862}" type="pres">
      <dgm:prSet presAssocID="{C97C3126-58ED-45C9-9D91-27808E311659}" presName="parentLeftMargin" presStyleLbl="node1" presStyleIdx="1" presStyleCnt="4"/>
      <dgm:spPr/>
      <dgm:t>
        <a:bodyPr/>
        <a:lstStyle/>
        <a:p>
          <a:endParaRPr kumimoji="1" lang="ja-JP" altLang="en-US"/>
        </a:p>
      </dgm:t>
    </dgm:pt>
    <dgm:pt modelId="{80982B0D-A692-4F37-B642-C9F3151FA9AC}" type="pres">
      <dgm:prSet presAssocID="{C97C3126-58ED-45C9-9D91-27808E311659}" presName="parentText" presStyleLbl="node1" presStyleIdx="2" presStyleCnt="4">
        <dgm:presLayoutVars>
          <dgm:chMax val="0"/>
          <dgm:bulletEnabled val="1"/>
        </dgm:presLayoutVars>
      </dgm:prSet>
      <dgm:spPr/>
      <dgm:t>
        <a:bodyPr/>
        <a:lstStyle/>
        <a:p>
          <a:endParaRPr kumimoji="1" lang="ja-JP" altLang="en-US"/>
        </a:p>
      </dgm:t>
    </dgm:pt>
    <dgm:pt modelId="{B396610F-FA08-4EB1-9A36-47760CC0B4FF}" type="pres">
      <dgm:prSet presAssocID="{C97C3126-58ED-45C9-9D91-27808E311659}" presName="negativeSpace" presStyleCnt="0"/>
      <dgm:spPr/>
    </dgm:pt>
    <dgm:pt modelId="{2ECCC63D-8527-4522-8534-A9617FF46B03}" type="pres">
      <dgm:prSet presAssocID="{C97C3126-58ED-45C9-9D91-27808E311659}" presName="childText" presStyleLbl="conFgAcc1" presStyleIdx="2" presStyleCnt="4">
        <dgm:presLayoutVars>
          <dgm:bulletEnabled val="1"/>
        </dgm:presLayoutVars>
      </dgm:prSet>
      <dgm:spPr/>
      <dgm:t>
        <a:bodyPr/>
        <a:lstStyle/>
        <a:p>
          <a:endParaRPr kumimoji="1" lang="ja-JP" altLang="en-US"/>
        </a:p>
      </dgm:t>
    </dgm:pt>
    <dgm:pt modelId="{2846D4EA-005D-48C3-BB9A-4E614E190150}" type="pres">
      <dgm:prSet presAssocID="{4E8FD0AB-B25D-47B1-B287-4A6993525C2A}" presName="spaceBetweenRectangles" presStyleCnt="0"/>
      <dgm:spPr/>
    </dgm:pt>
    <dgm:pt modelId="{E024631F-72F2-4951-B717-AE12DC87ACDC}" type="pres">
      <dgm:prSet presAssocID="{A0642D70-965F-41CA-96A0-B9CAF08B3553}" presName="parentLin" presStyleCnt="0"/>
      <dgm:spPr/>
    </dgm:pt>
    <dgm:pt modelId="{7C5F0F44-2AEB-4428-92A3-CE75E4DDB5D4}" type="pres">
      <dgm:prSet presAssocID="{A0642D70-965F-41CA-96A0-B9CAF08B3553}" presName="parentLeftMargin" presStyleLbl="node1" presStyleIdx="2" presStyleCnt="4"/>
      <dgm:spPr/>
      <dgm:t>
        <a:bodyPr/>
        <a:lstStyle/>
        <a:p>
          <a:endParaRPr kumimoji="1" lang="ja-JP" altLang="en-US"/>
        </a:p>
      </dgm:t>
    </dgm:pt>
    <dgm:pt modelId="{7E3AF7B5-9E3B-4B64-B7C5-1DBE9DAAB304}" type="pres">
      <dgm:prSet presAssocID="{A0642D70-965F-41CA-96A0-B9CAF08B3553}" presName="parentText" presStyleLbl="node1" presStyleIdx="3" presStyleCnt="4">
        <dgm:presLayoutVars>
          <dgm:chMax val="0"/>
          <dgm:bulletEnabled val="1"/>
        </dgm:presLayoutVars>
      </dgm:prSet>
      <dgm:spPr/>
      <dgm:t>
        <a:bodyPr/>
        <a:lstStyle/>
        <a:p>
          <a:endParaRPr kumimoji="1" lang="ja-JP" altLang="en-US"/>
        </a:p>
      </dgm:t>
    </dgm:pt>
    <dgm:pt modelId="{2BE5FFBB-D7CD-4F9C-A6AE-E1F62F101622}" type="pres">
      <dgm:prSet presAssocID="{A0642D70-965F-41CA-96A0-B9CAF08B3553}" presName="negativeSpace" presStyleCnt="0"/>
      <dgm:spPr/>
    </dgm:pt>
    <dgm:pt modelId="{3FA24603-8DE2-4CEE-BA21-0AF310BAC696}" type="pres">
      <dgm:prSet presAssocID="{A0642D70-965F-41CA-96A0-B9CAF08B3553}" presName="childText" presStyleLbl="conFgAcc1" presStyleIdx="3" presStyleCnt="4">
        <dgm:presLayoutVars>
          <dgm:bulletEnabled val="1"/>
        </dgm:presLayoutVars>
      </dgm:prSet>
      <dgm:spPr/>
      <dgm:t>
        <a:bodyPr/>
        <a:lstStyle/>
        <a:p>
          <a:endParaRPr kumimoji="1" lang="ja-JP" altLang="en-US"/>
        </a:p>
      </dgm:t>
    </dgm:pt>
  </dgm:ptLst>
  <dgm:cxnLst>
    <dgm:cxn modelId="{AF0EA74A-9713-4F00-BE7B-ECF2BA114B4C}" srcId="{3DD87F5B-C883-4F75-8ABF-79B9C3FE87DA}" destId="{ECCF9626-472A-4F2B-956B-95862215688F}" srcOrd="0" destOrd="0" parTransId="{EEBCFA72-88F3-40D2-AA00-D4338B031D8B}" sibTransId="{7FEFAF0A-7FE0-4038-B3F0-7A4E03052CD1}"/>
    <dgm:cxn modelId="{45584A5D-C711-4880-A057-101860739B69}" srcId="{A0642D70-965F-41CA-96A0-B9CAF08B3553}" destId="{EE360493-7791-4E1E-B83A-C0F3C8F2B9CC}" srcOrd="4" destOrd="0" parTransId="{B04498EE-2CC7-4CED-87C1-FA6BFAD0EE04}" sibTransId="{644F97E9-9356-4CCF-8725-54B71E28F04D}"/>
    <dgm:cxn modelId="{DB5F734A-39F0-42AE-A2CF-4E34FF9DCB68}" srcId="{3DD87F5B-C883-4F75-8ABF-79B9C3FE87DA}" destId="{4B1A9923-B880-4FF0-9803-9899FC167775}" srcOrd="1" destOrd="0" parTransId="{B2C4B56C-D372-4C2B-8104-062291CDC220}" sibTransId="{C6B64AD6-F6A6-4034-966A-89EB1292D527}"/>
    <dgm:cxn modelId="{ED7E6EEC-9275-4029-A834-F1DDD3145A14}" srcId="{B4BE5926-1823-4229-A87F-C8E201F17460}" destId="{554D2008-11DF-40EF-9F59-9A745F761906}" srcOrd="0" destOrd="0" parTransId="{1572B3F6-FBAC-4A19-8AC5-40354C909B70}" sibTransId="{12A5E5E4-A221-4C0E-BD1D-E1E51A517BBE}"/>
    <dgm:cxn modelId="{FBE3D20E-2B5C-4764-A11E-057755DA2549}" srcId="{A0642D70-965F-41CA-96A0-B9CAF08B3553}" destId="{158A35E3-CB78-4CF9-98A1-225071512F13}" srcOrd="2" destOrd="0" parTransId="{56890020-97FC-4124-8329-C436CBE09843}" sibTransId="{78A62254-830F-4B90-9A74-C3941DEE3780}"/>
    <dgm:cxn modelId="{B4660E6C-7B42-4A9D-BBAE-57A236B50AF0}" srcId="{C97C3126-58ED-45C9-9D91-27808E311659}" destId="{64D9EA9C-9C03-4C64-94C0-CD33CE0A5507}" srcOrd="1" destOrd="0" parTransId="{D2DCF6A5-8E4B-419D-9F35-CF4F09D50A4F}" sibTransId="{23FCADA0-2076-43F5-AF0F-119622357039}"/>
    <dgm:cxn modelId="{221C1A21-17C1-4A66-AD23-BD4FE2DA319A}" srcId="{A0642D70-965F-41CA-96A0-B9CAF08B3553}" destId="{B9035E0F-04A8-400E-B56C-71E5C3F5ED3A}" srcOrd="1" destOrd="0" parTransId="{E2985113-3E59-4A5A-8297-2018BC61AD60}" sibTransId="{78DF0D8F-5940-4EE8-9CD6-D8205E1E790E}"/>
    <dgm:cxn modelId="{1173E668-6EDE-4468-ABA3-DE3846BE5FC1}" srcId="{3DD87F5B-C883-4F75-8ABF-79B9C3FE87DA}" destId="{9CF886B8-6820-4C38-B02B-E22FB4CE9E17}" srcOrd="2" destOrd="0" parTransId="{436E3E45-4ACE-4DDB-AEE3-E230E5D63D7E}" sibTransId="{122FDE07-DF1C-4841-92DF-D642E175C5D5}"/>
    <dgm:cxn modelId="{C78BD57E-CB2B-422E-ABC2-458D859953B5}" srcId="{97B773F7-0A0B-4567-866C-CE74735CE930}" destId="{3DD87F5B-C883-4F75-8ABF-79B9C3FE87DA}" srcOrd="1" destOrd="0" parTransId="{624AE7FE-7308-49EB-A30C-EA9FA3557D26}" sibTransId="{CAFFD2BE-08D4-4E04-BAA8-7AD98D9538BA}"/>
    <dgm:cxn modelId="{10D4A696-1856-492D-BE89-4075399639C5}" type="presOf" srcId="{A9E373CF-F4D6-4E9F-841D-44BBFFA2B6AD}" destId="{2ECCC63D-8527-4522-8534-A9617FF46B03}" srcOrd="0" destOrd="2" presId="urn:microsoft.com/office/officeart/2005/8/layout/list1"/>
    <dgm:cxn modelId="{029CA7D4-FB94-44A4-AF15-58C34E7DF23E}" srcId="{A0642D70-965F-41CA-96A0-B9CAF08B3553}" destId="{B4239503-CDA9-44A8-B39F-327188F523CD}" srcOrd="3" destOrd="0" parTransId="{68994DF3-99BC-4058-8D96-5043E99733CC}" sibTransId="{1F27422A-7058-44F8-B843-22A5DFD1E15D}"/>
    <dgm:cxn modelId="{D8B2E719-FDE6-42A9-ACCC-92A8DA239888}" type="presOf" srcId="{B9035E0F-04A8-400E-B56C-71E5C3F5ED3A}" destId="{3FA24603-8DE2-4CEE-BA21-0AF310BAC696}" srcOrd="0" destOrd="1" presId="urn:microsoft.com/office/officeart/2005/8/layout/list1"/>
    <dgm:cxn modelId="{5B33A80A-EC3A-4C01-AC00-F1EA7162FC62}" type="presOf" srcId="{B4BE5926-1823-4229-A87F-C8E201F17460}" destId="{61B16F2C-81F2-4D0E-8FE9-BB7F497810A1}" srcOrd="1" destOrd="0" presId="urn:microsoft.com/office/officeart/2005/8/layout/list1"/>
    <dgm:cxn modelId="{DD5A5C37-C10A-481D-9622-87DE254C1E11}" srcId="{B4BE5926-1823-4229-A87F-C8E201F17460}" destId="{491055A9-FCFD-46BE-BA0C-3DBB496F2539}" srcOrd="2" destOrd="0" parTransId="{D1B62C0A-2D7C-4B6D-A157-31D5374E1A69}" sibTransId="{AD9E33A7-7856-4C97-81E5-A4D21A93FFA1}"/>
    <dgm:cxn modelId="{FAE1B6B2-4BEE-4DC5-81A9-A5DEF0EA25AA}" type="presOf" srcId="{3AA56475-1179-4316-B51E-4CA9FFBBF2AE}" destId="{3FA24603-8DE2-4CEE-BA21-0AF310BAC696}" srcOrd="0" destOrd="0" presId="urn:microsoft.com/office/officeart/2005/8/layout/list1"/>
    <dgm:cxn modelId="{F878F5BF-5F94-4BF0-9CF2-C69561506B60}" type="presOf" srcId="{75A540C7-68D2-4262-AF5D-3DE0A7617476}" destId="{4D6EDE0A-9ECB-448E-BF1C-65EB1722F5ED}" srcOrd="0" destOrd="3" presId="urn:microsoft.com/office/officeart/2005/8/layout/list1"/>
    <dgm:cxn modelId="{23CD15D6-AEDF-43CB-8CF1-8522B09DFE8D}" type="presOf" srcId="{ECCF9626-472A-4F2B-956B-95862215688F}" destId="{4D6EDE0A-9ECB-448E-BF1C-65EB1722F5ED}" srcOrd="0" destOrd="0" presId="urn:microsoft.com/office/officeart/2005/8/layout/list1"/>
    <dgm:cxn modelId="{1CEFAE8E-0FF9-4EA6-B001-D20E5366F48F}" type="presOf" srcId="{554D2008-11DF-40EF-9F59-9A745F761906}" destId="{6CDB88FE-D90C-418A-A417-951973A04E62}" srcOrd="0" destOrd="0" presId="urn:microsoft.com/office/officeart/2005/8/layout/list1"/>
    <dgm:cxn modelId="{B18C9213-4A12-4895-8C77-BA9DD33D6514}" srcId="{97B773F7-0A0B-4567-866C-CE74735CE930}" destId="{C97C3126-58ED-45C9-9D91-27808E311659}" srcOrd="2" destOrd="0" parTransId="{8B98F8E8-C2A7-4DA8-AE71-0D728DD3DA49}" sibTransId="{4E8FD0AB-B25D-47B1-B287-4A6993525C2A}"/>
    <dgm:cxn modelId="{248B0640-00E3-4673-969C-40CA1DC5E7E2}" srcId="{3DD87F5B-C883-4F75-8ABF-79B9C3FE87DA}" destId="{75A540C7-68D2-4262-AF5D-3DE0A7617476}" srcOrd="3" destOrd="0" parTransId="{0A107D77-BE25-4F65-9A99-31842725AFD5}" sibTransId="{A3C6CCC5-8706-4C74-9B05-626D18A8C2B5}"/>
    <dgm:cxn modelId="{B46EBD47-5FD1-4F47-999C-C6C3F90CEBB8}" type="presOf" srcId="{9CF886B8-6820-4C38-B02B-E22FB4CE9E17}" destId="{4D6EDE0A-9ECB-448E-BF1C-65EB1722F5ED}" srcOrd="0" destOrd="2" presId="urn:microsoft.com/office/officeart/2005/8/layout/list1"/>
    <dgm:cxn modelId="{0CA7DFB8-326F-4D01-B230-78EE3998C9AD}" type="presOf" srcId="{158A35E3-CB78-4CF9-98A1-225071512F13}" destId="{3FA24603-8DE2-4CEE-BA21-0AF310BAC696}" srcOrd="0" destOrd="2" presId="urn:microsoft.com/office/officeart/2005/8/layout/list1"/>
    <dgm:cxn modelId="{71240605-8D2E-43C3-BA15-BA748FB9C726}" type="presOf" srcId="{EE360493-7791-4E1E-B83A-C0F3C8F2B9CC}" destId="{3FA24603-8DE2-4CEE-BA21-0AF310BAC696}" srcOrd="0" destOrd="4" presId="urn:microsoft.com/office/officeart/2005/8/layout/list1"/>
    <dgm:cxn modelId="{EE48D133-326D-4F81-B75B-C1809FBF7E17}" srcId="{B4BE5926-1823-4229-A87F-C8E201F17460}" destId="{91C677A1-C936-4459-8BC0-F36321314FA3}" srcOrd="3" destOrd="0" parTransId="{D1FB66C4-BB55-4FDC-94DC-1A09A8D0F781}" sibTransId="{E642297E-08FF-4111-9678-CB21A8B023FA}"/>
    <dgm:cxn modelId="{B0E08B3F-CE45-463F-BB21-3E346FA8C712}" type="presOf" srcId="{B4239503-CDA9-44A8-B39F-327188F523CD}" destId="{3FA24603-8DE2-4CEE-BA21-0AF310BAC696}" srcOrd="0" destOrd="3" presId="urn:microsoft.com/office/officeart/2005/8/layout/list1"/>
    <dgm:cxn modelId="{4BCA29F5-1762-455E-84CB-411B978BDC4E}" type="presOf" srcId="{BE914D68-F704-4D6E-AF69-1658B24FD5D3}" destId="{2ECCC63D-8527-4522-8534-A9617FF46B03}" srcOrd="0" destOrd="0" presId="urn:microsoft.com/office/officeart/2005/8/layout/list1"/>
    <dgm:cxn modelId="{188F80BF-AE9D-4ADB-A732-0C91321A9F42}" srcId="{B4BE5926-1823-4229-A87F-C8E201F17460}" destId="{43EC3FED-92C1-4A89-A071-2DFF269BBE1E}" srcOrd="1" destOrd="0" parTransId="{2D6111C5-772D-49A1-887C-7DB53AAF8C02}" sibTransId="{C578B4B7-C3F4-49BA-B74B-E8327875FBC5}"/>
    <dgm:cxn modelId="{25401C0F-39AA-40CC-BF8E-562B9F5A18F7}" type="presOf" srcId="{C97C3126-58ED-45C9-9D91-27808E311659}" destId="{B38DC434-F881-4CEF-BC14-A23BEA5D7862}" srcOrd="0" destOrd="0" presId="urn:microsoft.com/office/officeart/2005/8/layout/list1"/>
    <dgm:cxn modelId="{E5937EFF-FA41-4D0B-9410-9DE9EBA4F99A}" type="presOf" srcId="{64D9EA9C-9C03-4C64-94C0-CD33CE0A5507}" destId="{2ECCC63D-8527-4522-8534-A9617FF46B03}" srcOrd="0" destOrd="1" presId="urn:microsoft.com/office/officeart/2005/8/layout/list1"/>
    <dgm:cxn modelId="{2076EA0C-BB69-44A7-963E-456935F7E3E6}" srcId="{C97C3126-58ED-45C9-9D91-27808E311659}" destId="{A9E373CF-F4D6-4E9F-841D-44BBFFA2B6AD}" srcOrd="2" destOrd="0" parTransId="{9418B0E8-5F8A-42A2-9789-9662C1C1DCBC}" sibTransId="{47AD96B8-9E09-4062-AEFB-B260BE115C10}"/>
    <dgm:cxn modelId="{4E805346-9536-4DD4-9C6A-F26E64780817}" srcId="{97B773F7-0A0B-4567-866C-CE74735CE930}" destId="{B4BE5926-1823-4229-A87F-C8E201F17460}" srcOrd="0" destOrd="0" parTransId="{3CF6DA26-31DB-4E12-AA89-B58E21AB0BD1}" sibTransId="{9D44E8D8-DE92-476A-A86C-0B855E2FEBA6}"/>
    <dgm:cxn modelId="{EB4F669F-12B5-43C8-BE16-6DAE20D2D04F}" type="presOf" srcId="{491055A9-FCFD-46BE-BA0C-3DBB496F2539}" destId="{6CDB88FE-D90C-418A-A417-951973A04E62}" srcOrd="0" destOrd="2" presId="urn:microsoft.com/office/officeart/2005/8/layout/list1"/>
    <dgm:cxn modelId="{5DC6BA74-7254-48F9-A4C7-EDCC88BD832D}" type="presOf" srcId="{C97C3126-58ED-45C9-9D91-27808E311659}" destId="{80982B0D-A692-4F37-B642-C9F3151FA9AC}" srcOrd="1" destOrd="0" presId="urn:microsoft.com/office/officeart/2005/8/layout/list1"/>
    <dgm:cxn modelId="{BFE06321-E73C-40B6-9481-C3A31D68E8B4}" srcId="{C97C3126-58ED-45C9-9D91-27808E311659}" destId="{BE914D68-F704-4D6E-AF69-1658B24FD5D3}" srcOrd="0" destOrd="0" parTransId="{71D42EEA-1155-4D8A-8A15-478E58776DB0}" sibTransId="{59034CA2-8B48-4D59-909A-ECAE370D90B2}"/>
    <dgm:cxn modelId="{E8DAC4F8-61A6-4F9B-8903-BB9BAF56673A}" type="presOf" srcId="{43EC3FED-92C1-4A89-A071-2DFF269BBE1E}" destId="{6CDB88FE-D90C-418A-A417-951973A04E62}" srcOrd="0" destOrd="1" presId="urn:microsoft.com/office/officeart/2005/8/layout/list1"/>
    <dgm:cxn modelId="{FFBBBFCE-3E5B-438B-AD8A-94E3EEE4DBE7}" type="presOf" srcId="{3DD87F5B-C883-4F75-8ABF-79B9C3FE87DA}" destId="{8015924F-EAF9-4232-9E38-323B40777830}" srcOrd="0" destOrd="0" presId="urn:microsoft.com/office/officeart/2005/8/layout/list1"/>
    <dgm:cxn modelId="{A36D5F29-5549-429E-B2A3-CFA87F13B08E}" type="presOf" srcId="{B4BE5926-1823-4229-A87F-C8E201F17460}" destId="{4D4329CF-806E-46C5-8FBB-0C4C5487CCC3}" srcOrd="0" destOrd="0" presId="urn:microsoft.com/office/officeart/2005/8/layout/list1"/>
    <dgm:cxn modelId="{4C64313F-3A2E-4C48-83F7-5588E8337999}" type="presOf" srcId="{3DD87F5B-C883-4F75-8ABF-79B9C3FE87DA}" destId="{0A26A50A-8706-4330-A385-0C115849940E}" srcOrd="1" destOrd="0" presId="urn:microsoft.com/office/officeart/2005/8/layout/list1"/>
    <dgm:cxn modelId="{0D8BE20C-A2A6-4BF7-9619-24379532D3AC}" type="presOf" srcId="{A0642D70-965F-41CA-96A0-B9CAF08B3553}" destId="{7E3AF7B5-9E3B-4B64-B7C5-1DBE9DAAB304}" srcOrd="1" destOrd="0" presId="urn:microsoft.com/office/officeart/2005/8/layout/list1"/>
    <dgm:cxn modelId="{02EB16DE-CE76-45B6-BC90-C3E5C1413FD2}" type="presOf" srcId="{A0642D70-965F-41CA-96A0-B9CAF08B3553}" destId="{7C5F0F44-2AEB-4428-92A3-CE75E4DDB5D4}" srcOrd="0" destOrd="0" presId="urn:microsoft.com/office/officeart/2005/8/layout/list1"/>
    <dgm:cxn modelId="{0D98942E-FAD5-45D1-AC5D-117714E4D57E}" type="presOf" srcId="{91C677A1-C936-4459-8BC0-F36321314FA3}" destId="{6CDB88FE-D90C-418A-A417-951973A04E62}" srcOrd="0" destOrd="3" presId="urn:microsoft.com/office/officeart/2005/8/layout/list1"/>
    <dgm:cxn modelId="{2FDAC8D3-3E7D-48C0-9C16-650F4F28F40C}" srcId="{A0642D70-965F-41CA-96A0-B9CAF08B3553}" destId="{3AA56475-1179-4316-B51E-4CA9FFBBF2AE}" srcOrd="0" destOrd="0" parTransId="{4835E47B-170D-471E-B6F6-38FA2A97B74F}" sibTransId="{AF633F53-DC51-400B-9D30-7B932DF01E46}"/>
    <dgm:cxn modelId="{2B716F44-62D3-4F79-8643-5576E4320C44}" type="presOf" srcId="{97B773F7-0A0B-4567-866C-CE74735CE930}" destId="{9EB3B59F-B39D-427C-8BA4-37511CB0F7FF}" srcOrd="0" destOrd="0" presId="urn:microsoft.com/office/officeart/2005/8/layout/list1"/>
    <dgm:cxn modelId="{2621751D-7664-4B39-BDC7-09B54AD58429}" srcId="{97B773F7-0A0B-4567-866C-CE74735CE930}" destId="{A0642D70-965F-41CA-96A0-B9CAF08B3553}" srcOrd="3" destOrd="0" parTransId="{6E16CFB8-856D-48E4-ACD9-FE26ECBF8169}" sibTransId="{4BD4A373-FABF-4023-8055-E62CF396B482}"/>
    <dgm:cxn modelId="{6741BD5A-029B-4138-8FAC-4A66E028E6D9}" type="presOf" srcId="{4B1A9923-B880-4FF0-9803-9899FC167775}" destId="{4D6EDE0A-9ECB-448E-BF1C-65EB1722F5ED}" srcOrd="0" destOrd="1" presId="urn:microsoft.com/office/officeart/2005/8/layout/list1"/>
    <dgm:cxn modelId="{48653207-2D4A-4BD5-8A26-C58FAFD1AA8D}" type="presParOf" srcId="{9EB3B59F-B39D-427C-8BA4-37511CB0F7FF}" destId="{09B94528-6FBD-43E2-9B47-5F0733C50F74}" srcOrd="0" destOrd="0" presId="urn:microsoft.com/office/officeart/2005/8/layout/list1"/>
    <dgm:cxn modelId="{5B98AEE3-50CD-40A4-8CDC-4991B99B426E}" type="presParOf" srcId="{09B94528-6FBD-43E2-9B47-5F0733C50F74}" destId="{4D4329CF-806E-46C5-8FBB-0C4C5487CCC3}" srcOrd="0" destOrd="0" presId="urn:microsoft.com/office/officeart/2005/8/layout/list1"/>
    <dgm:cxn modelId="{57C97297-2BD6-462F-B2B6-198F3EC1B7F1}" type="presParOf" srcId="{09B94528-6FBD-43E2-9B47-5F0733C50F74}" destId="{61B16F2C-81F2-4D0E-8FE9-BB7F497810A1}" srcOrd="1" destOrd="0" presId="urn:microsoft.com/office/officeart/2005/8/layout/list1"/>
    <dgm:cxn modelId="{D29ABBFC-6BA8-401C-AE38-25DABAFD7B45}" type="presParOf" srcId="{9EB3B59F-B39D-427C-8BA4-37511CB0F7FF}" destId="{17957938-34D5-4132-B22E-52B57FFA71C7}" srcOrd="1" destOrd="0" presId="urn:microsoft.com/office/officeart/2005/8/layout/list1"/>
    <dgm:cxn modelId="{1BC24AF7-5C4D-4BBC-B58E-8B2CFD5E4AB4}" type="presParOf" srcId="{9EB3B59F-B39D-427C-8BA4-37511CB0F7FF}" destId="{6CDB88FE-D90C-418A-A417-951973A04E62}" srcOrd="2" destOrd="0" presId="urn:microsoft.com/office/officeart/2005/8/layout/list1"/>
    <dgm:cxn modelId="{B8457557-5EAB-4659-AEA4-9DA6798BFF8B}" type="presParOf" srcId="{9EB3B59F-B39D-427C-8BA4-37511CB0F7FF}" destId="{A77136E0-F155-444F-B549-050E0609670F}" srcOrd="3" destOrd="0" presId="urn:microsoft.com/office/officeart/2005/8/layout/list1"/>
    <dgm:cxn modelId="{004EA5E7-149F-41D9-B8A1-E07FD1B7BFD8}" type="presParOf" srcId="{9EB3B59F-B39D-427C-8BA4-37511CB0F7FF}" destId="{ECFFB623-763A-4C6D-B62A-A10FCA280F69}" srcOrd="4" destOrd="0" presId="urn:microsoft.com/office/officeart/2005/8/layout/list1"/>
    <dgm:cxn modelId="{8C83A3F2-CF29-4608-85EB-41D6FA77864A}" type="presParOf" srcId="{ECFFB623-763A-4C6D-B62A-A10FCA280F69}" destId="{8015924F-EAF9-4232-9E38-323B40777830}" srcOrd="0" destOrd="0" presId="urn:microsoft.com/office/officeart/2005/8/layout/list1"/>
    <dgm:cxn modelId="{23B3956E-C9BB-4930-8501-EBBAEFD49332}" type="presParOf" srcId="{ECFFB623-763A-4C6D-B62A-A10FCA280F69}" destId="{0A26A50A-8706-4330-A385-0C115849940E}" srcOrd="1" destOrd="0" presId="urn:microsoft.com/office/officeart/2005/8/layout/list1"/>
    <dgm:cxn modelId="{48822427-6921-43C7-8D9F-9F4C0B2339B4}" type="presParOf" srcId="{9EB3B59F-B39D-427C-8BA4-37511CB0F7FF}" destId="{F1013756-CA71-4C9F-BA47-4F1B5C956401}" srcOrd="5" destOrd="0" presId="urn:microsoft.com/office/officeart/2005/8/layout/list1"/>
    <dgm:cxn modelId="{99D6BEEE-8685-4B3B-8870-D6C33C5AF0EA}" type="presParOf" srcId="{9EB3B59F-B39D-427C-8BA4-37511CB0F7FF}" destId="{4D6EDE0A-9ECB-448E-BF1C-65EB1722F5ED}" srcOrd="6" destOrd="0" presId="urn:microsoft.com/office/officeart/2005/8/layout/list1"/>
    <dgm:cxn modelId="{E62BEB36-F0E2-4A3F-BE60-92C55A7B701B}" type="presParOf" srcId="{9EB3B59F-B39D-427C-8BA4-37511CB0F7FF}" destId="{E94AC5B9-69E6-47B2-8BAD-3D844E917E1D}" srcOrd="7" destOrd="0" presId="urn:microsoft.com/office/officeart/2005/8/layout/list1"/>
    <dgm:cxn modelId="{BA0798FD-F224-48CD-956B-9B591BE3476A}" type="presParOf" srcId="{9EB3B59F-B39D-427C-8BA4-37511CB0F7FF}" destId="{14D4BA55-91CB-494F-9011-D1479CCB1F62}" srcOrd="8" destOrd="0" presId="urn:microsoft.com/office/officeart/2005/8/layout/list1"/>
    <dgm:cxn modelId="{6CC69603-8CB5-4A34-B881-EBAFB28B57CF}" type="presParOf" srcId="{14D4BA55-91CB-494F-9011-D1479CCB1F62}" destId="{B38DC434-F881-4CEF-BC14-A23BEA5D7862}" srcOrd="0" destOrd="0" presId="urn:microsoft.com/office/officeart/2005/8/layout/list1"/>
    <dgm:cxn modelId="{06326093-7DAA-47C7-825F-E070A7503133}" type="presParOf" srcId="{14D4BA55-91CB-494F-9011-D1479CCB1F62}" destId="{80982B0D-A692-4F37-B642-C9F3151FA9AC}" srcOrd="1" destOrd="0" presId="urn:microsoft.com/office/officeart/2005/8/layout/list1"/>
    <dgm:cxn modelId="{43F2C67E-2BB4-4BC7-8C47-A14ADD230C6C}" type="presParOf" srcId="{9EB3B59F-B39D-427C-8BA4-37511CB0F7FF}" destId="{B396610F-FA08-4EB1-9A36-47760CC0B4FF}" srcOrd="9" destOrd="0" presId="urn:microsoft.com/office/officeart/2005/8/layout/list1"/>
    <dgm:cxn modelId="{E2AEC70F-EA42-4E5F-8F04-E393BCE42CC0}" type="presParOf" srcId="{9EB3B59F-B39D-427C-8BA4-37511CB0F7FF}" destId="{2ECCC63D-8527-4522-8534-A9617FF46B03}" srcOrd="10" destOrd="0" presId="urn:microsoft.com/office/officeart/2005/8/layout/list1"/>
    <dgm:cxn modelId="{BDDA9D79-5F67-463F-A8BC-BA89C675A4E7}" type="presParOf" srcId="{9EB3B59F-B39D-427C-8BA4-37511CB0F7FF}" destId="{2846D4EA-005D-48C3-BB9A-4E614E190150}" srcOrd="11" destOrd="0" presId="urn:microsoft.com/office/officeart/2005/8/layout/list1"/>
    <dgm:cxn modelId="{CBBAEC7F-FF5A-49C8-9F47-6C2BDAB17DBC}" type="presParOf" srcId="{9EB3B59F-B39D-427C-8BA4-37511CB0F7FF}" destId="{E024631F-72F2-4951-B717-AE12DC87ACDC}" srcOrd="12" destOrd="0" presId="urn:microsoft.com/office/officeart/2005/8/layout/list1"/>
    <dgm:cxn modelId="{3C1EB1C5-1AAD-49CD-BE12-3E1A6E388F64}" type="presParOf" srcId="{E024631F-72F2-4951-B717-AE12DC87ACDC}" destId="{7C5F0F44-2AEB-4428-92A3-CE75E4DDB5D4}" srcOrd="0" destOrd="0" presId="urn:microsoft.com/office/officeart/2005/8/layout/list1"/>
    <dgm:cxn modelId="{4A5AF702-B589-40E0-B409-8EF33762FA5E}" type="presParOf" srcId="{E024631F-72F2-4951-B717-AE12DC87ACDC}" destId="{7E3AF7B5-9E3B-4B64-B7C5-1DBE9DAAB304}" srcOrd="1" destOrd="0" presId="urn:microsoft.com/office/officeart/2005/8/layout/list1"/>
    <dgm:cxn modelId="{9C4DD686-FC03-4F78-BA04-122CA73A8B77}" type="presParOf" srcId="{9EB3B59F-B39D-427C-8BA4-37511CB0F7FF}" destId="{2BE5FFBB-D7CD-4F9C-A6AE-E1F62F101622}" srcOrd="13" destOrd="0" presId="urn:microsoft.com/office/officeart/2005/8/layout/list1"/>
    <dgm:cxn modelId="{84A90485-F465-44E0-901E-C0FD59FD6090}" type="presParOf" srcId="{9EB3B59F-B39D-427C-8BA4-37511CB0F7FF}" destId="{3FA24603-8DE2-4CEE-BA21-0AF310BAC69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B88FE-D90C-418A-A417-951973A04E62}">
      <dsp:nvSpPr>
        <dsp:cNvPr id="0" name=""/>
        <dsp:cNvSpPr/>
      </dsp:nvSpPr>
      <dsp:spPr>
        <a:xfrm>
          <a:off x="0" y="244161"/>
          <a:ext cx="9603252" cy="11529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319" tIns="249936" rIns="745319" bIns="85344" numCol="1" spcCol="1270" anchor="t" anchorCtr="0">
          <a:noAutofit/>
        </a:bodyPr>
        <a:lstStyle/>
        <a:p>
          <a:pPr marL="114300" lvl="1" indent="-114300" algn="l" defTabSz="533400">
            <a:lnSpc>
              <a:spcPct val="90000"/>
            </a:lnSpc>
            <a:spcBef>
              <a:spcPct val="0"/>
            </a:spcBef>
            <a:spcAft>
              <a:spcPct val="15000"/>
            </a:spcAft>
            <a:buChar char="••"/>
          </a:pPr>
          <a:r>
            <a:rPr lang="ja-JP" altLang="en-US" sz="1200" kern="1200" dirty="0" smtClean="0"/>
            <a:t>「みどり」の拠点としての役割を果たしつつ、府民の健康と生きがいを支える多様な機能を導入する。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憩う、スポーツ、芸術、文化等について第一級の機能を導入する。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各公園が多様な機能を分担し、相互に機能補完する。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それぞれの公園は、特徴のある中心機能をもつ。</a:t>
          </a:r>
          <a:endParaRPr lang="ja-JP" altLang="en-US" sz="1200" kern="1200" dirty="0"/>
        </a:p>
      </dsp:txBody>
      <dsp:txXfrm>
        <a:off x="0" y="244161"/>
        <a:ext cx="9603252" cy="1152900"/>
      </dsp:txXfrm>
    </dsp:sp>
    <dsp:sp modelId="{61B16F2C-81F2-4D0E-8FE9-BB7F497810A1}">
      <dsp:nvSpPr>
        <dsp:cNvPr id="0" name=""/>
        <dsp:cNvSpPr/>
      </dsp:nvSpPr>
      <dsp:spPr>
        <a:xfrm>
          <a:off x="480162" y="67041"/>
          <a:ext cx="6722277" cy="35424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86" tIns="0" rIns="254086" bIns="0" numCol="1" spcCol="1270" anchor="ctr" anchorCtr="0">
          <a:noAutofit/>
        </a:bodyPr>
        <a:lstStyle/>
        <a:p>
          <a:pPr lvl="0" algn="l" defTabSz="622300">
            <a:lnSpc>
              <a:spcPct val="90000"/>
            </a:lnSpc>
            <a:spcBef>
              <a:spcPct val="0"/>
            </a:spcBef>
            <a:spcAft>
              <a:spcPct val="35000"/>
            </a:spcAft>
          </a:pPr>
          <a:r>
            <a:rPr lang="ja-JP" altLang="en-US" sz="1400" b="1" kern="1200" dirty="0" smtClean="0">
              <a:latin typeface="Meiryo UI" panose="020B0604030504040204" pitchFamily="50" charset="-128"/>
              <a:ea typeface="Meiryo UI" panose="020B0604030504040204" pitchFamily="50" charset="-128"/>
              <a:cs typeface="Meiryo UI" panose="020B0604030504040204" pitchFamily="50" charset="-128"/>
            </a:rPr>
            <a:t>健康と生きがいを支える公園（総合公園）</a:t>
          </a:r>
          <a:endParaRPr lang="ja-JP" altLang="en-US" sz="1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7455" y="84334"/>
        <a:ext cx="6687691" cy="319654"/>
      </dsp:txXfrm>
    </dsp:sp>
    <dsp:sp modelId="{4D6EDE0A-9ECB-448E-BF1C-65EB1722F5ED}">
      <dsp:nvSpPr>
        <dsp:cNvPr id="0" name=""/>
        <dsp:cNvSpPr/>
      </dsp:nvSpPr>
      <dsp:spPr>
        <a:xfrm>
          <a:off x="0" y="1638981"/>
          <a:ext cx="9603252" cy="1152900"/>
        </a:xfrm>
        <a:prstGeom prst="rect">
          <a:avLst/>
        </a:prstGeom>
        <a:solidFill>
          <a:schemeClr val="lt1">
            <a:alpha val="90000"/>
            <a:hueOff val="0"/>
            <a:satOff val="0"/>
            <a:lumOff val="0"/>
            <a:alphaOff val="0"/>
          </a:schemeClr>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45319" tIns="249936" rIns="745319" bIns="85344" numCol="1" spcCol="1270" anchor="t" anchorCtr="0">
          <a:noAutofit/>
        </a:bodyPr>
        <a:lstStyle/>
        <a:p>
          <a:pPr marL="114300" lvl="1" indent="-114300" algn="l" defTabSz="533400">
            <a:lnSpc>
              <a:spcPct val="90000"/>
            </a:lnSpc>
            <a:spcBef>
              <a:spcPct val="0"/>
            </a:spcBef>
            <a:spcAft>
              <a:spcPct val="15000"/>
            </a:spcAft>
            <a:buChar char="••"/>
          </a:pPr>
          <a:r>
            <a:rPr lang="ja-JP" altLang="en-US" sz="1200" kern="1200" dirty="0" smtClean="0"/>
            <a:t>緑・風致の保全を第一義的に考える。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基本的に運動競技施設は導入しない。</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野生生物の棲息空間（ビオトープ）の考え方を導入する。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自然や歴史を活用し、芸術活動の場ともする。</a:t>
          </a:r>
          <a:endParaRPr lang="ja-JP" altLang="en-US" sz="1200" kern="1200" dirty="0"/>
        </a:p>
      </dsp:txBody>
      <dsp:txXfrm>
        <a:off x="0" y="1638981"/>
        <a:ext cx="9603252" cy="1152900"/>
      </dsp:txXfrm>
    </dsp:sp>
    <dsp:sp modelId="{0A26A50A-8706-4330-A385-0C115849940E}">
      <dsp:nvSpPr>
        <dsp:cNvPr id="0" name=""/>
        <dsp:cNvSpPr/>
      </dsp:nvSpPr>
      <dsp:spPr>
        <a:xfrm>
          <a:off x="480162" y="1461861"/>
          <a:ext cx="6722277" cy="354240"/>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86" tIns="0" rIns="254086" bIns="0" numCol="1" spcCol="1270" anchor="ctr" anchorCtr="0">
          <a:noAutofit/>
        </a:bodyPr>
        <a:lstStyle/>
        <a:p>
          <a:pPr lvl="0" algn="l" defTabSz="622300">
            <a:lnSpc>
              <a:spcPct val="90000"/>
            </a:lnSpc>
            <a:spcBef>
              <a:spcPct val="0"/>
            </a:spcBef>
            <a:spcAft>
              <a:spcPct val="35000"/>
            </a:spcAft>
          </a:pPr>
          <a:r>
            <a:rPr lang="ja-JP" altLang="en-US" sz="1400" b="1" kern="1200" dirty="0" smtClean="0">
              <a:latin typeface="Meiryo UI" panose="020B0604030504040204" pitchFamily="50" charset="-128"/>
              <a:ea typeface="Meiryo UI" panose="020B0604030504040204" pitchFamily="50" charset="-128"/>
              <a:cs typeface="Meiryo UI" panose="020B0604030504040204" pitchFamily="50" charset="-128"/>
            </a:rPr>
            <a:t>山に親しむ公園（風致公園）</a:t>
          </a:r>
          <a:endParaRPr lang="ja-JP" altLang="en-US" sz="1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7455" y="1479154"/>
        <a:ext cx="6687691" cy="319654"/>
      </dsp:txXfrm>
    </dsp:sp>
    <dsp:sp modelId="{2ECCC63D-8527-4522-8534-A9617FF46B03}">
      <dsp:nvSpPr>
        <dsp:cNvPr id="0" name=""/>
        <dsp:cNvSpPr/>
      </dsp:nvSpPr>
      <dsp:spPr>
        <a:xfrm>
          <a:off x="0" y="3033801"/>
          <a:ext cx="9603252" cy="94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319" tIns="249936" rIns="745319" bIns="85344" numCol="1" spcCol="1270" anchor="t" anchorCtr="0">
          <a:noAutofit/>
        </a:bodyPr>
        <a:lstStyle/>
        <a:p>
          <a:pPr marL="114300" lvl="1" indent="-114300" algn="l" defTabSz="533400">
            <a:lnSpc>
              <a:spcPct val="90000"/>
            </a:lnSpc>
            <a:spcBef>
              <a:spcPct val="0"/>
            </a:spcBef>
            <a:spcAft>
              <a:spcPct val="15000"/>
            </a:spcAft>
            <a:buChar char="••"/>
          </a:pPr>
          <a:r>
            <a:rPr lang="ja-JP" altLang="en-US" sz="1200" kern="1200" dirty="0" smtClean="0"/>
            <a:t>海岸部の自然を保全する。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親水機能をもたせる。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海浜レクリエーションの拠点を創出する。</a:t>
          </a:r>
          <a:endParaRPr lang="ja-JP" altLang="en-US" sz="1200" kern="1200" dirty="0"/>
        </a:p>
      </dsp:txBody>
      <dsp:txXfrm>
        <a:off x="0" y="3033801"/>
        <a:ext cx="9603252" cy="945000"/>
      </dsp:txXfrm>
    </dsp:sp>
    <dsp:sp modelId="{80982B0D-A692-4F37-B642-C9F3151FA9AC}">
      <dsp:nvSpPr>
        <dsp:cNvPr id="0" name=""/>
        <dsp:cNvSpPr/>
      </dsp:nvSpPr>
      <dsp:spPr>
        <a:xfrm>
          <a:off x="480162" y="2856681"/>
          <a:ext cx="6722277"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86" tIns="0" rIns="254086" bIns="0" numCol="1" spcCol="1270" anchor="ctr" anchorCtr="0">
          <a:noAutofit/>
        </a:bodyPr>
        <a:lstStyle/>
        <a:p>
          <a:pPr lvl="0" algn="l" defTabSz="622300">
            <a:lnSpc>
              <a:spcPct val="90000"/>
            </a:lnSpc>
            <a:spcBef>
              <a:spcPct val="0"/>
            </a:spcBef>
            <a:spcAft>
              <a:spcPct val="35000"/>
            </a:spcAft>
          </a:pPr>
          <a:r>
            <a:rPr lang="ja-JP" altLang="en-US" sz="1400" b="1" kern="1200" dirty="0" smtClean="0">
              <a:latin typeface="Meiryo UI" panose="020B0604030504040204" pitchFamily="50" charset="-128"/>
              <a:ea typeface="Meiryo UI" panose="020B0604030504040204" pitchFamily="50" charset="-128"/>
              <a:cs typeface="Meiryo UI" panose="020B0604030504040204" pitchFamily="50" charset="-128"/>
            </a:rPr>
            <a:t>海に親しむ公園（海浜レクリエーション公園）</a:t>
          </a:r>
          <a:endParaRPr lang="ja-JP" altLang="en-US" sz="1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7455" y="2873974"/>
        <a:ext cx="6687691" cy="319654"/>
      </dsp:txXfrm>
    </dsp:sp>
    <dsp:sp modelId="{3FA24603-8DE2-4CEE-BA21-0AF310BAC696}">
      <dsp:nvSpPr>
        <dsp:cNvPr id="0" name=""/>
        <dsp:cNvSpPr/>
      </dsp:nvSpPr>
      <dsp:spPr>
        <a:xfrm>
          <a:off x="0" y="4220721"/>
          <a:ext cx="9603252" cy="1360800"/>
        </a:xfrm>
        <a:prstGeom prst="rect">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745319" tIns="249936" rIns="745319" bIns="85344" numCol="1" spcCol="1270" anchor="t" anchorCtr="0">
          <a:noAutofit/>
        </a:bodyPr>
        <a:lstStyle/>
        <a:p>
          <a:pPr marL="114300" lvl="1" indent="-114300" algn="l" defTabSz="533400">
            <a:lnSpc>
              <a:spcPct val="90000"/>
            </a:lnSpc>
            <a:spcBef>
              <a:spcPct val="0"/>
            </a:spcBef>
            <a:spcAft>
              <a:spcPct val="15000"/>
            </a:spcAft>
            <a:buChar char="••"/>
          </a:pPr>
          <a:r>
            <a:rPr lang="ja-JP" altLang="en-US" sz="1200" kern="1200" dirty="0" smtClean="0"/>
            <a:t>市街地に広い森林を積極的に創出し、自然的大空間を形成する。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昆虫や小動物が棲息できるような場をつくる。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市街地に近接することから、広く自然学習を進める機能を導入する。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都市の地域景観や微気象等の環境の向上に寄与する。</a:t>
          </a:r>
          <a:endParaRPr lang="ja-JP" altLang="en-US" sz="1200" kern="1200" dirty="0"/>
        </a:p>
        <a:p>
          <a:pPr marL="114300" lvl="1" indent="-114300" algn="l" defTabSz="533400">
            <a:lnSpc>
              <a:spcPct val="90000"/>
            </a:lnSpc>
            <a:spcBef>
              <a:spcPct val="0"/>
            </a:spcBef>
            <a:spcAft>
              <a:spcPct val="15000"/>
            </a:spcAft>
            <a:buChar char="••"/>
          </a:pPr>
          <a:r>
            <a:rPr lang="ja-JP" altLang="en-US" sz="1200" kern="1200" dirty="0" smtClean="0"/>
            <a:t>地域の緑化の拠点とする。</a:t>
          </a:r>
          <a:endParaRPr lang="ja-JP" altLang="en-US" sz="1200" kern="1200" dirty="0"/>
        </a:p>
      </dsp:txBody>
      <dsp:txXfrm>
        <a:off x="0" y="4220721"/>
        <a:ext cx="9603252" cy="1360800"/>
      </dsp:txXfrm>
    </dsp:sp>
    <dsp:sp modelId="{7E3AF7B5-9E3B-4B64-B7C5-1DBE9DAAB304}">
      <dsp:nvSpPr>
        <dsp:cNvPr id="0" name=""/>
        <dsp:cNvSpPr/>
      </dsp:nvSpPr>
      <dsp:spPr>
        <a:xfrm>
          <a:off x="480162" y="4043601"/>
          <a:ext cx="6722277" cy="354240"/>
        </a:xfrm>
        <a:prstGeom prst="roundRect">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86" tIns="0" rIns="254086" bIns="0" numCol="1" spcCol="1270" anchor="ctr" anchorCtr="0">
          <a:noAutofit/>
        </a:bodyPr>
        <a:lstStyle/>
        <a:p>
          <a:pPr lvl="0" algn="l" defTabSz="622300">
            <a:lnSpc>
              <a:spcPct val="90000"/>
            </a:lnSpc>
            <a:spcBef>
              <a:spcPct val="0"/>
            </a:spcBef>
            <a:spcAft>
              <a:spcPct val="35000"/>
            </a:spcAft>
          </a:pPr>
          <a:r>
            <a:rPr lang="ja-JP" altLang="en-US" sz="1400" b="1" kern="1200" dirty="0" smtClean="0">
              <a:latin typeface="Meiryo UI" panose="020B0604030504040204" pitchFamily="50" charset="-128"/>
              <a:ea typeface="Meiryo UI" panose="020B0604030504040204" pitchFamily="50" charset="-128"/>
              <a:cs typeface="Meiryo UI" panose="020B0604030504040204" pitchFamily="50" charset="-128"/>
            </a:rPr>
            <a:t>市街地に広大な森林をつくる公園（都市林公園）</a:t>
          </a:r>
          <a:endParaRPr lang="ja-JP" altLang="en-US" sz="1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7455" y="4060894"/>
        <a:ext cx="6687691"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413" cy="493713"/>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2"/>
            <a:ext cx="2919412" cy="493713"/>
          </a:xfrm>
          <a:prstGeom prst="rect">
            <a:avLst/>
          </a:prstGeom>
        </p:spPr>
        <p:txBody>
          <a:bodyPr vert="horz" lIns="91427" tIns="45714" rIns="91427" bIns="45714" rtlCol="0"/>
          <a:lstStyle>
            <a:lvl1pPr algn="r">
              <a:defRPr sz="1200"/>
            </a:lvl1pPr>
          </a:lstStyle>
          <a:p>
            <a:fld id="{414F897D-F83A-4B76-9F3F-ED2EA1A0DA79}" type="datetimeFigureOut">
              <a:rPr kumimoji="1" lang="ja-JP" altLang="en-US" smtClean="0"/>
              <a:t>2018/1/5</a:t>
            </a:fld>
            <a:endParaRPr kumimoji="1" lang="ja-JP" altLang="en-US"/>
          </a:p>
        </p:txBody>
      </p:sp>
      <p:sp>
        <p:nvSpPr>
          <p:cNvPr id="4" name="フッター プレースホルダー 3"/>
          <p:cNvSpPr>
            <a:spLocks noGrp="1"/>
          </p:cNvSpPr>
          <p:nvPr>
            <p:ph type="ftr" sz="quarter" idx="2"/>
          </p:nvPr>
        </p:nvSpPr>
        <p:spPr>
          <a:xfrm>
            <a:off x="2" y="9371013"/>
            <a:ext cx="2919413" cy="493712"/>
          </a:xfrm>
          <a:prstGeom prst="rect">
            <a:avLst/>
          </a:prstGeom>
        </p:spPr>
        <p:txBody>
          <a:bodyPr vert="horz" lIns="91427" tIns="45714" rIns="91427"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27" tIns="45714" rIns="91427" bIns="45714" rtlCol="0" anchor="b"/>
          <a:lstStyle>
            <a:lvl1pPr algn="r">
              <a:defRPr sz="1200"/>
            </a:lvl1pPr>
          </a:lstStyle>
          <a:p>
            <a:fld id="{62E7AAC4-C27E-470D-9025-F13A490DE193}" type="slidenum">
              <a:rPr kumimoji="1" lang="ja-JP" altLang="en-US" smtClean="0"/>
              <a:t>‹#›</a:t>
            </a:fld>
            <a:endParaRPr kumimoji="1" lang="ja-JP" altLang="en-US"/>
          </a:p>
        </p:txBody>
      </p:sp>
    </p:spTree>
    <p:extLst>
      <p:ext uri="{BB962C8B-B14F-4D97-AF65-F5344CB8AC3E}">
        <p14:creationId xmlns:p14="http://schemas.microsoft.com/office/powerpoint/2010/main" val="213499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9413" cy="493713"/>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3713"/>
          </a:xfrm>
          <a:prstGeom prst="rect">
            <a:avLst/>
          </a:prstGeom>
        </p:spPr>
        <p:txBody>
          <a:bodyPr vert="horz" lIns="91427" tIns="45714" rIns="91427" bIns="45714" rtlCol="0"/>
          <a:lstStyle>
            <a:lvl1pPr algn="r">
              <a:defRPr sz="1200"/>
            </a:lvl1pPr>
          </a:lstStyle>
          <a:p>
            <a:fld id="{31251033-9959-40DA-82D1-BC9AB06E4B01}" type="datetimeFigureOut">
              <a:rPr kumimoji="1" lang="ja-JP" altLang="en-US" smtClean="0"/>
              <a:t>2018/1/5</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73102" y="4686300"/>
            <a:ext cx="5389563" cy="4440238"/>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013"/>
            <a:ext cx="2919413" cy="493712"/>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27" tIns="45714" rIns="91427" bIns="45714" rtlCol="0" anchor="b"/>
          <a:lstStyle>
            <a:lvl1pPr algn="r">
              <a:defRPr sz="1200"/>
            </a:lvl1pPr>
          </a:lstStyle>
          <a:p>
            <a:fld id="{F595C2F2-70A5-45C2-93B6-F6BB9AD31ABB}" type="slidenum">
              <a:rPr kumimoji="1" lang="ja-JP" altLang="en-US" smtClean="0"/>
              <a:t>‹#›</a:t>
            </a:fld>
            <a:endParaRPr kumimoji="1" lang="ja-JP" altLang="en-US"/>
          </a:p>
        </p:txBody>
      </p:sp>
    </p:spTree>
    <p:extLst>
      <p:ext uri="{BB962C8B-B14F-4D97-AF65-F5344CB8AC3E}">
        <p14:creationId xmlns:p14="http://schemas.microsoft.com/office/powerpoint/2010/main" val="3545520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chor="ctr"/>
          <a:lstStyle/>
          <a:p>
            <a:pPr algn="ctr"/>
            <a:endParaRPr lang="ja-JP" altLang="en-US" sz="20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1</a:t>
            </a:fld>
            <a:endParaRPr kumimoji="1" lang="ja-JP" altLang="en-US"/>
          </a:p>
        </p:txBody>
      </p:sp>
    </p:spTree>
    <p:extLst>
      <p:ext uri="{BB962C8B-B14F-4D97-AF65-F5344CB8AC3E}">
        <p14:creationId xmlns:p14="http://schemas.microsoft.com/office/powerpoint/2010/main" val="253429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9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10</a:t>
            </a:fld>
            <a:endParaRPr kumimoji="1" lang="ja-JP" altLang="en-US"/>
          </a:p>
        </p:txBody>
      </p:sp>
    </p:spTree>
    <p:extLst>
      <p:ext uri="{BB962C8B-B14F-4D97-AF65-F5344CB8AC3E}">
        <p14:creationId xmlns:p14="http://schemas.microsoft.com/office/powerpoint/2010/main" val="318487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11</a:t>
            </a:fld>
            <a:endParaRPr kumimoji="1" lang="ja-JP" altLang="en-US"/>
          </a:p>
        </p:txBody>
      </p:sp>
    </p:spTree>
    <p:extLst>
      <p:ext uri="{BB962C8B-B14F-4D97-AF65-F5344CB8AC3E}">
        <p14:creationId xmlns:p14="http://schemas.microsoft.com/office/powerpoint/2010/main" val="427474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12</a:t>
            </a:fld>
            <a:endParaRPr kumimoji="1" lang="ja-JP" altLang="en-US"/>
          </a:p>
        </p:txBody>
      </p:sp>
    </p:spTree>
    <p:extLst>
      <p:ext uri="{BB962C8B-B14F-4D97-AF65-F5344CB8AC3E}">
        <p14:creationId xmlns:p14="http://schemas.microsoft.com/office/powerpoint/2010/main" val="250462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24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2</a:t>
            </a:fld>
            <a:endParaRPr kumimoji="1" lang="ja-JP" altLang="en-US"/>
          </a:p>
        </p:txBody>
      </p:sp>
    </p:spTree>
    <p:extLst>
      <p:ext uri="{BB962C8B-B14F-4D97-AF65-F5344CB8AC3E}">
        <p14:creationId xmlns:p14="http://schemas.microsoft.com/office/powerpoint/2010/main" val="290683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24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3</a:t>
            </a:fld>
            <a:endParaRPr kumimoji="1" lang="ja-JP" altLang="en-US"/>
          </a:p>
        </p:txBody>
      </p:sp>
    </p:spTree>
    <p:extLst>
      <p:ext uri="{BB962C8B-B14F-4D97-AF65-F5344CB8AC3E}">
        <p14:creationId xmlns:p14="http://schemas.microsoft.com/office/powerpoint/2010/main" val="13777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4</a:t>
            </a:fld>
            <a:endParaRPr kumimoji="1" lang="ja-JP" altLang="en-US"/>
          </a:p>
        </p:txBody>
      </p:sp>
    </p:spTree>
    <p:extLst>
      <p:ext uri="{BB962C8B-B14F-4D97-AF65-F5344CB8AC3E}">
        <p14:creationId xmlns:p14="http://schemas.microsoft.com/office/powerpoint/2010/main" val="382398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95C2F2-70A5-45C2-93B6-F6BB9AD31ABB}"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82398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95C2F2-70A5-45C2-93B6-F6BB9AD31ABB}"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82398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24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7</a:t>
            </a:fld>
            <a:endParaRPr kumimoji="1" lang="ja-JP" altLang="en-US"/>
          </a:p>
        </p:txBody>
      </p:sp>
    </p:spTree>
    <p:extLst>
      <p:ext uri="{BB962C8B-B14F-4D97-AF65-F5344CB8AC3E}">
        <p14:creationId xmlns:p14="http://schemas.microsoft.com/office/powerpoint/2010/main" val="280224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24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8</a:t>
            </a:fld>
            <a:endParaRPr kumimoji="1" lang="ja-JP" altLang="en-US"/>
          </a:p>
        </p:txBody>
      </p:sp>
    </p:spTree>
    <p:extLst>
      <p:ext uri="{BB962C8B-B14F-4D97-AF65-F5344CB8AC3E}">
        <p14:creationId xmlns:p14="http://schemas.microsoft.com/office/powerpoint/2010/main" val="34618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2400" dirty="0"/>
          </a:p>
        </p:txBody>
      </p:sp>
      <p:sp>
        <p:nvSpPr>
          <p:cNvPr id="4" name="スライド番号プレースホルダー 3"/>
          <p:cNvSpPr>
            <a:spLocks noGrp="1"/>
          </p:cNvSpPr>
          <p:nvPr>
            <p:ph type="sldNum" sz="quarter" idx="10"/>
          </p:nvPr>
        </p:nvSpPr>
        <p:spPr/>
        <p:txBody>
          <a:bodyPr/>
          <a:lstStyle/>
          <a:p>
            <a:fld id="{F595C2F2-70A5-45C2-93B6-F6BB9AD31ABB}" type="slidenum">
              <a:rPr kumimoji="1" lang="ja-JP" altLang="en-US" smtClean="0"/>
              <a:t>9</a:t>
            </a:fld>
            <a:endParaRPr kumimoji="1" lang="ja-JP" altLang="en-US"/>
          </a:p>
        </p:txBody>
      </p:sp>
    </p:spTree>
    <p:extLst>
      <p:ext uri="{BB962C8B-B14F-4D97-AF65-F5344CB8AC3E}">
        <p14:creationId xmlns:p14="http://schemas.microsoft.com/office/powerpoint/2010/main" val="34618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9"/>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22" indent="0" algn="ctr">
              <a:buNone/>
              <a:defRPr>
                <a:solidFill>
                  <a:schemeClr val="tx1">
                    <a:tint val="75000"/>
                  </a:schemeClr>
                </a:solidFill>
              </a:defRPr>
            </a:lvl2pPr>
            <a:lvl3pPr marL="957644" indent="0" algn="ctr">
              <a:buNone/>
              <a:defRPr>
                <a:solidFill>
                  <a:schemeClr val="tx1">
                    <a:tint val="75000"/>
                  </a:schemeClr>
                </a:solidFill>
              </a:defRPr>
            </a:lvl3pPr>
            <a:lvl4pPr marL="1436465" indent="0" algn="ctr">
              <a:buNone/>
              <a:defRPr>
                <a:solidFill>
                  <a:schemeClr val="tx1">
                    <a:tint val="75000"/>
                  </a:schemeClr>
                </a:solidFill>
              </a:defRPr>
            </a:lvl4pPr>
            <a:lvl5pPr marL="1915286" indent="0" algn="ctr">
              <a:buNone/>
              <a:defRPr>
                <a:solidFill>
                  <a:schemeClr val="tx1">
                    <a:tint val="75000"/>
                  </a:schemeClr>
                </a:solidFill>
              </a:defRPr>
            </a:lvl5pPr>
            <a:lvl6pPr marL="2394107" indent="0" algn="ctr">
              <a:buNone/>
              <a:defRPr>
                <a:solidFill>
                  <a:schemeClr val="tx1">
                    <a:tint val="75000"/>
                  </a:schemeClr>
                </a:solidFill>
              </a:defRPr>
            </a:lvl6pPr>
            <a:lvl7pPr marL="2872929" indent="0" algn="ctr">
              <a:buNone/>
              <a:defRPr>
                <a:solidFill>
                  <a:schemeClr val="tx1">
                    <a:tint val="75000"/>
                  </a:schemeClr>
                </a:solidFill>
              </a:defRPr>
            </a:lvl7pPr>
            <a:lvl8pPr marL="3351750" indent="0" algn="ctr">
              <a:buNone/>
              <a:defRPr>
                <a:solidFill>
                  <a:schemeClr val="tx1">
                    <a:tint val="75000"/>
                  </a:schemeClr>
                </a:solidFill>
              </a:defRPr>
            </a:lvl8pPr>
            <a:lvl9pPr marL="383057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23AEAA-4FC5-40C5-8397-C55F6D3FC273}" type="datetime1">
              <a:rPr kumimoji="1" lang="ja-JP" altLang="en-US" smtClean="0"/>
              <a:t>2018/1/5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232625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BFF8CB-B360-4D15-8985-7207477FD2EA}" type="datetime1">
              <a:rPr kumimoji="1" lang="ja-JP" altLang="en-US" smtClean="0"/>
              <a:t>2018/1/5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27977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2"/>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2"/>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95C320-BD21-4EB8-B162-2EDD1DC4ADBB}" type="datetime1">
              <a:rPr kumimoji="1" lang="ja-JP" altLang="en-US" smtClean="0"/>
              <a:t>2018/1/5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92709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06C232-1EFA-4CE8-A39D-25D25269853B}" type="datetime1">
              <a:rPr kumimoji="1" lang="ja-JP" altLang="en-US" smtClean="0"/>
              <a:t>2018/1/5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27024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22" indent="0">
              <a:buNone/>
              <a:defRPr sz="1900">
                <a:solidFill>
                  <a:schemeClr val="tx1">
                    <a:tint val="75000"/>
                  </a:schemeClr>
                </a:solidFill>
              </a:defRPr>
            </a:lvl2pPr>
            <a:lvl3pPr marL="957644" indent="0">
              <a:buNone/>
              <a:defRPr sz="1600">
                <a:solidFill>
                  <a:schemeClr val="tx1">
                    <a:tint val="75000"/>
                  </a:schemeClr>
                </a:solidFill>
              </a:defRPr>
            </a:lvl3pPr>
            <a:lvl4pPr marL="1436465" indent="0">
              <a:buNone/>
              <a:defRPr sz="1500">
                <a:solidFill>
                  <a:schemeClr val="tx1">
                    <a:tint val="75000"/>
                  </a:schemeClr>
                </a:solidFill>
              </a:defRPr>
            </a:lvl4pPr>
            <a:lvl5pPr marL="1915286" indent="0">
              <a:buNone/>
              <a:defRPr sz="1500">
                <a:solidFill>
                  <a:schemeClr val="tx1">
                    <a:tint val="75000"/>
                  </a:schemeClr>
                </a:solidFill>
              </a:defRPr>
            </a:lvl5pPr>
            <a:lvl6pPr marL="2394107" indent="0">
              <a:buNone/>
              <a:defRPr sz="1500">
                <a:solidFill>
                  <a:schemeClr val="tx1">
                    <a:tint val="75000"/>
                  </a:schemeClr>
                </a:solidFill>
              </a:defRPr>
            </a:lvl6pPr>
            <a:lvl7pPr marL="2872929" indent="0">
              <a:buNone/>
              <a:defRPr sz="1500">
                <a:solidFill>
                  <a:schemeClr val="tx1">
                    <a:tint val="75000"/>
                  </a:schemeClr>
                </a:solidFill>
              </a:defRPr>
            </a:lvl7pPr>
            <a:lvl8pPr marL="3351750" indent="0">
              <a:buNone/>
              <a:defRPr sz="1500">
                <a:solidFill>
                  <a:schemeClr val="tx1">
                    <a:tint val="75000"/>
                  </a:schemeClr>
                </a:solidFill>
              </a:defRPr>
            </a:lvl8pPr>
            <a:lvl9pPr marL="3830572"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58ED43C-952E-42BB-9B91-A2C86840E58C}" type="datetime1">
              <a:rPr kumimoji="1" lang="ja-JP" altLang="en-US" smtClean="0"/>
              <a:t>2018/1/5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401870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6FAC66-BAB5-4D4A-8FA2-2C88DEF65952}" type="datetime1">
              <a:rPr kumimoji="1" lang="ja-JP" altLang="en-US" smtClean="0"/>
              <a:t>2018/1/5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330282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822" indent="0">
              <a:buNone/>
              <a:defRPr sz="2100" b="1"/>
            </a:lvl2pPr>
            <a:lvl3pPr marL="957644" indent="0">
              <a:buNone/>
              <a:defRPr sz="1900" b="1"/>
            </a:lvl3pPr>
            <a:lvl4pPr marL="1436465" indent="0">
              <a:buNone/>
              <a:defRPr sz="1600" b="1"/>
            </a:lvl4pPr>
            <a:lvl5pPr marL="1915286" indent="0">
              <a:buNone/>
              <a:defRPr sz="1600" b="1"/>
            </a:lvl5pPr>
            <a:lvl6pPr marL="2394107" indent="0">
              <a:buNone/>
              <a:defRPr sz="1600" b="1"/>
            </a:lvl6pPr>
            <a:lvl7pPr marL="2872929" indent="0">
              <a:buNone/>
              <a:defRPr sz="1600" b="1"/>
            </a:lvl7pPr>
            <a:lvl8pPr marL="3351750" indent="0">
              <a:buNone/>
              <a:defRPr sz="1600" b="1"/>
            </a:lvl8pPr>
            <a:lvl9pPr marL="383057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500" b="1"/>
            </a:lvl1pPr>
            <a:lvl2pPr marL="478822" indent="0">
              <a:buNone/>
              <a:defRPr sz="2100" b="1"/>
            </a:lvl2pPr>
            <a:lvl3pPr marL="957644" indent="0">
              <a:buNone/>
              <a:defRPr sz="1900" b="1"/>
            </a:lvl3pPr>
            <a:lvl4pPr marL="1436465" indent="0">
              <a:buNone/>
              <a:defRPr sz="1600" b="1"/>
            </a:lvl4pPr>
            <a:lvl5pPr marL="1915286" indent="0">
              <a:buNone/>
              <a:defRPr sz="1600" b="1"/>
            </a:lvl5pPr>
            <a:lvl6pPr marL="2394107" indent="0">
              <a:buNone/>
              <a:defRPr sz="1600" b="1"/>
            </a:lvl6pPr>
            <a:lvl7pPr marL="2872929" indent="0">
              <a:buNone/>
              <a:defRPr sz="1600" b="1"/>
            </a:lvl7pPr>
            <a:lvl8pPr marL="3351750" indent="0">
              <a:buNone/>
              <a:defRPr sz="1600" b="1"/>
            </a:lvl8pPr>
            <a:lvl9pPr marL="383057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BFF856-F100-42B7-A92D-C61A60D333B3}" type="datetime1">
              <a:rPr kumimoji="1" lang="ja-JP" altLang="en-US" smtClean="0"/>
              <a:t>2018/1/5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59971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DDEF44F-4D90-4A20-A705-0DC3F866C409}" type="datetime1">
              <a:rPr kumimoji="1" lang="ja-JP" altLang="en-US" smtClean="0"/>
              <a:t>2018/1/5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117438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F0661A-834F-46E9-A9CE-1996E97EAF99}" type="datetime1">
              <a:rPr kumimoji="1" lang="ja-JP" altLang="en-US" smtClean="0"/>
              <a:t>2018/1/5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364063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4"/>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3"/>
            <a:ext cx="3259006" cy="4691063"/>
          </a:xfrm>
        </p:spPr>
        <p:txBody>
          <a:bodyPr/>
          <a:lstStyle>
            <a:lvl1pPr marL="0" indent="0">
              <a:buNone/>
              <a:defRPr sz="1500"/>
            </a:lvl1pPr>
            <a:lvl2pPr marL="478822" indent="0">
              <a:buNone/>
              <a:defRPr sz="1300"/>
            </a:lvl2pPr>
            <a:lvl3pPr marL="957644" indent="0">
              <a:buNone/>
              <a:defRPr sz="1000"/>
            </a:lvl3pPr>
            <a:lvl4pPr marL="1436465" indent="0">
              <a:buNone/>
              <a:defRPr sz="1000"/>
            </a:lvl4pPr>
            <a:lvl5pPr marL="1915286" indent="0">
              <a:buNone/>
              <a:defRPr sz="1000"/>
            </a:lvl5pPr>
            <a:lvl6pPr marL="2394107" indent="0">
              <a:buNone/>
              <a:defRPr sz="1000"/>
            </a:lvl6pPr>
            <a:lvl7pPr marL="2872929" indent="0">
              <a:buNone/>
              <a:defRPr sz="1000"/>
            </a:lvl7pPr>
            <a:lvl8pPr marL="3351750" indent="0">
              <a:buNone/>
              <a:defRPr sz="1000"/>
            </a:lvl8pPr>
            <a:lvl9pPr marL="3830572"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578EAC-2814-4E0E-B20A-4341AB2CC44E}" type="datetime1">
              <a:rPr kumimoji="1" lang="ja-JP" altLang="en-US" smtClean="0"/>
              <a:t>2018/1/5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113583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822" indent="0">
              <a:buNone/>
              <a:defRPr sz="2900"/>
            </a:lvl2pPr>
            <a:lvl3pPr marL="957644" indent="0">
              <a:buNone/>
              <a:defRPr sz="2500"/>
            </a:lvl3pPr>
            <a:lvl4pPr marL="1436465" indent="0">
              <a:buNone/>
              <a:defRPr sz="2100"/>
            </a:lvl4pPr>
            <a:lvl5pPr marL="1915286" indent="0">
              <a:buNone/>
              <a:defRPr sz="2100"/>
            </a:lvl5pPr>
            <a:lvl6pPr marL="2394107" indent="0">
              <a:buNone/>
              <a:defRPr sz="2100"/>
            </a:lvl6pPr>
            <a:lvl7pPr marL="2872929" indent="0">
              <a:buNone/>
              <a:defRPr sz="2100"/>
            </a:lvl7pPr>
            <a:lvl8pPr marL="3351750" indent="0">
              <a:buNone/>
              <a:defRPr sz="2100"/>
            </a:lvl8pPr>
            <a:lvl9pPr marL="3830572"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822" indent="0">
              <a:buNone/>
              <a:defRPr sz="1300"/>
            </a:lvl2pPr>
            <a:lvl3pPr marL="957644" indent="0">
              <a:buNone/>
              <a:defRPr sz="1000"/>
            </a:lvl3pPr>
            <a:lvl4pPr marL="1436465" indent="0">
              <a:buNone/>
              <a:defRPr sz="1000"/>
            </a:lvl4pPr>
            <a:lvl5pPr marL="1915286" indent="0">
              <a:buNone/>
              <a:defRPr sz="1000"/>
            </a:lvl5pPr>
            <a:lvl6pPr marL="2394107" indent="0">
              <a:buNone/>
              <a:defRPr sz="1000"/>
            </a:lvl6pPr>
            <a:lvl7pPr marL="2872929" indent="0">
              <a:buNone/>
              <a:defRPr sz="1000"/>
            </a:lvl7pPr>
            <a:lvl8pPr marL="3351750" indent="0">
              <a:buNone/>
              <a:defRPr sz="1000"/>
            </a:lvl8pPr>
            <a:lvl9pPr marL="3830572"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49FD8B-F95A-4C8A-A992-8CB859840857}" type="datetime1">
              <a:rPr kumimoji="1" lang="ja-JP" altLang="en-US" smtClean="0"/>
              <a:t>2018/1/5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85154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64" tIns="47883" rIns="95764" bIns="4788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5764" tIns="47883" rIns="95764" bIns="4788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4"/>
            <a:ext cx="2311400" cy="365125"/>
          </a:xfrm>
          <a:prstGeom prst="rect">
            <a:avLst/>
          </a:prstGeom>
        </p:spPr>
        <p:txBody>
          <a:bodyPr vert="horz" lIns="95764" tIns="47883" rIns="95764" bIns="47883" rtlCol="0" anchor="ctr"/>
          <a:lstStyle>
            <a:lvl1pPr algn="l">
              <a:defRPr sz="1300">
                <a:solidFill>
                  <a:schemeClr val="tx1">
                    <a:tint val="75000"/>
                  </a:schemeClr>
                </a:solidFill>
              </a:defRPr>
            </a:lvl1pPr>
          </a:lstStyle>
          <a:p>
            <a:fld id="{D306C99C-24C1-4D44-97E5-6F3AD99154CA}" type="datetime1">
              <a:rPr kumimoji="1" lang="ja-JP" altLang="en-US" smtClean="0"/>
              <a:t>2018/1/5</a:t>
            </a:fld>
            <a:endParaRPr kumimoji="1" lang="ja-JP" altLang="en-US"/>
          </a:p>
        </p:txBody>
      </p:sp>
      <p:sp>
        <p:nvSpPr>
          <p:cNvPr id="5" name="フッター プレースホルダー 4"/>
          <p:cNvSpPr>
            <a:spLocks noGrp="1"/>
          </p:cNvSpPr>
          <p:nvPr>
            <p:ph type="ftr" sz="quarter" idx="3"/>
          </p:nvPr>
        </p:nvSpPr>
        <p:spPr>
          <a:xfrm>
            <a:off x="3384550" y="6356354"/>
            <a:ext cx="3136900" cy="365125"/>
          </a:xfrm>
          <a:prstGeom prst="rect">
            <a:avLst/>
          </a:prstGeom>
        </p:spPr>
        <p:txBody>
          <a:bodyPr vert="horz" lIns="95764" tIns="47883" rIns="95764" bIns="4788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4"/>
            <a:ext cx="2311400" cy="365125"/>
          </a:xfrm>
          <a:prstGeom prst="rect">
            <a:avLst/>
          </a:prstGeom>
        </p:spPr>
        <p:txBody>
          <a:bodyPr vert="horz" lIns="95764" tIns="47883" rIns="95764" bIns="47883" rtlCol="0" anchor="ctr"/>
          <a:lstStyle>
            <a:lvl1pPr algn="r">
              <a:defRPr sz="1300">
                <a:solidFill>
                  <a:schemeClr val="tx1">
                    <a:tint val="75000"/>
                  </a:schemeClr>
                </a:solidFill>
              </a:defRPr>
            </a:lvl1pPr>
          </a:lstStyle>
          <a:p>
            <a:fld id="{54A9897A-2A4A-4D2B-BB25-9B10BB101CD6}" type="slidenum">
              <a:rPr kumimoji="1" lang="ja-JP" altLang="en-US" smtClean="0"/>
              <a:t>‹#›</a:t>
            </a:fld>
            <a:endParaRPr kumimoji="1" lang="ja-JP" altLang="en-US"/>
          </a:p>
        </p:txBody>
      </p:sp>
    </p:spTree>
    <p:extLst>
      <p:ext uri="{BB962C8B-B14F-4D97-AF65-F5344CB8AC3E}">
        <p14:creationId xmlns:p14="http://schemas.microsoft.com/office/powerpoint/2010/main" val="137077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644" rtl="0" eaLnBrk="1" latinLnBrk="0" hangingPunct="1">
        <a:spcBef>
          <a:spcPct val="0"/>
        </a:spcBef>
        <a:buNone/>
        <a:defRPr kumimoji="1" sz="4600" kern="1200">
          <a:solidFill>
            <a:schemeClr val="tx1"/>
          </a:solidFill>
          <a:latin typeface="+mj-lt"/>
          <a:ea typeface="+mj-ea"/>
          <a:cs typeface="+mj-cs"/>
        </a:defRPr>
      </a:lvl1pPr>
    </p:titleStyle>
    <p:bodyStyle>
      <a:lvl1pPr marL="359117" indent="-359117" algn="l" defTabSz="957644"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085" indent="-299263" algn="l" defTabSz="957644"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054" indent="-239411" algn="l" defTabSz="95764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5874" indent="-239411" algn="l" defTabSz="95764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4696" indent="-239411" algn="l" defTabSz="95764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518" indent="-239411" algn="l" defTabSz="95764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340" indent="-239411" algn="l" defTabSz="95764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161" indent="-239411" algn="l" defTabSz="95764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69983" indent="-239411" algn="l" defTabSz="95764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644" rtl="0" eaLnBrk="1" latinLnBrk="0" hangingPunct="1">
        <a:defRPr kumimoji="1" sz="1900" kern="1200">
          <a:solidFill>
            <a:schemeClr val="tx1"/>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4800" dirty="0">
                <a:latin typeface="+mj-ea"/>
              </a:rPr>
              <a:t>大阪府公園基本構想</a:t>
            </a:r>
            <a:r>
              <a:rPr lang="ja-JP" altLang="en-US" sz="4800" dirty="0" smtClean="0">
                <a:latin typeface="+mj-ea"/>
              </a:rPr>
              <a:t>の目標と</a:t>
            </a:r>
            <a:r>
              <a:rPr lang="en-US" altLang="ja-JP" sz="4800" dirty="0" smtClean="0">
                <a:latin typeface="+mj-ea"/>
              </a:rPr>
              <a:t/>
            </a:r>
            <a:br>
              <a:rPr lang="en-US" altLang="ja-JP" sz="4800" dirty="0" smtClean="0">
                <a:latin typeface="+mj-ea"/>
              </a:rPr>
            </a:br>
            <a:r>
              <a:rPr lang="ja-JP" altLang="en-US" sz="4800" dirty="0" smtClean="0">
                <a:latin typeface="+mj-ea"/>
              </a:rPr>
              <a:t>府の取組み</a:t>
            </a:r>
            <a:endParaRPr kumimoji="1" lang="ja-JP" altLang="en-US" dirty="0"/>
          </a:p>
        </p:txBody>
      </p:sp>
      <p:sp>
        <p:nvSpPr>
          <p:cNvPr id="3" name="テキスト ボックス 2"/>
          <p:cNvSpPr txBox="1"/>
          <p:nvPr/>
        </p:nvSpPr>
        <p:spPr>
          <a:xfrm>
            <a:off x="8697416" y="44625"/>
            <a:ext cx="1210588"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資料 </a:t>
            </a:r>
            <a:r>
              <a:rPr lang="ja-JP" altLang="en-US" sz="2400" dirty="0">
                <a:latin typeface="HG丸ｺﾞｼｯｸM-PRO" panose="020F0600000000000000" pitchFamily="50" charset="-128"/>
                <a:ea typeface="HG丸ｺﾞｼｯｸM-PRO" panose="020F0600000000000000" pitchFamily="50" charset="-128"/>
              </a:rPr>
              <a:t>３</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8625544" y="25460"/>
            <a:ext cx="1224000" cy="5232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347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④管理・運営計画</a:t>
            </a:r>
            <a:endParaRPr lang="ja-JP" altLang="en-US" sz="2800" dirty="0">
              <a:latin typeface="+mj-ea"/>
            </a:endParaRPr>
          </a:p>
        </p:txBody>
      </p:sp>
      <p:sp>
        <p:nvSpPr>
          <p:cNvPr id="6" name="スライド番号プレースホルダー 11"/>
          <p:cNvSpPr>
            <a:spLocks noGrp="1"/>
          </p:cNvSpPr>
          <p:nvPr>
            <p:ph type="sldNum" sz="quarter" idx="12"/>
          </p:nvPr>
        </p:nvSpPr>
        <p:spPr>
          <a:xfrm>
            <a:off x="2963132" y="6418222"/>
            <a:ext cx="2311400" cy="365125"/>
          </a:xfrm>
        </p:spPr>
        <p:txBody>
          <a:bodyPr/>
          <a:lstStyle/>
          <a:p>
            <a:r>
              <a:rPr kumimoji="1" lang="ja-JP" altLang="en-US" dirty="0" smtClean="0"/>
              <a:t>９</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512297354"/>
              </p:ext>
            </p:extLst>
          </p:nvPr>
        </p:nvGraphicFramePr>
        <p:xfrm>
          <a:off x="164468" y="559530"/>
          <a:ext cx="9397044" cy="5727674"/>
        </p:xfrm>
        <a:graphic>
          <a:graphicData uri="http://schemas.openxmlformats.org/drawingml/2006/table">
            <a:tbl>
              <a:tblPr/>
              <a:tblGrid>
                <a:gridCol w="616101"/>
                <a:gridCol w="3020303"/>
                <a:gridCol w="5760640"/>
              </a:tblGrid>
              <a:tr h="349190">
                <a:tc gridSpan="2">
                  <a:txBody>
                    <a:bodyPr/>
                    <a:lstStyle/>
                    <a:p>
                      <a:pPr algn="ctr"/>
                      <a:r>
                        <a:rPr kumimoji="1" lang="ja-JP" altLang="en-US" sz="1100" dirty="0" smtClean="0">
                          <a:latin typeface="HGPｺﾞｼｯｸE" panose="020B0900000000000000" pitchFamily="50" charset="-128"/>
                          <a:ea typeface="HGPｺﾞｼｯｸE" panose="020B0900000000000000" pitchFamily="50" charset="-128"/>
                        </a:rPr>
                        <a:t>大阪府公園基本構想（</a:t>
                      </a:r>
                      <a:r>
                        <a:rPr lang="ja-JP" altLang="en-US" sz="1100" dirty="0" smtClean="0">
                          <a:latin typeface="HGPｺﾞｼｯｸE" panose="020B0900000000000000" pitchFamily="50" charset="-128"/>
                          <a:ea typeface="HGPｺﾞｼｯｸE" panose="020B0900000000000000" pitchFamily="50" charset="-128"/>
                        </a:rPr>
                        <a:t>平成５年</a:t>
                      </a:r>
                      <a:r>
                        <a:rPr lang="en-US" altLang="ja-JP" sz="1100" dirty="0" smtClean="0">
                          <a:latin typeface="HGPｺﾞｼｯｸE" panose="020B0900000000000000" pitchFamily="50" charset="-128"/>
                          <a:ea typeface="HGPｺﾞｼｯｸE" panose="020B0900000000000000" pitchFamily="50" charset="-128"/>
                        </a:rPr>
                        <a:t>11</a:t>
                      </a:r>
                      <a:r>
                        <a:rPr lang="ja-JP" altLang="en-US" sz="1100" dirty="0" smtClean="0">
                          <a:latin typeface="HGPｺﾞｼｯｸE" panose="020B0900000000000000" pitchFamily="50" charset="-128"/>
                          <a:ea typeface="HGPｺﾞｼｯｸE" panose="020B0900000000000000" pitchFamily="50" charset="-128"/>
                        </a:rPr>
                        <a:t>月）における管理計画</a:t>
                      </a:r>
                      <a:endParaRPr kumimoji="1" lang="ja-JP" altLang="en-US" sz="1100" dirty="0">
                        <a:latin typeface="HGPｺﾞｼｯｸE" panose="020B0900000000000000" pitchFamily="50" charset="-128"/>
                        <a:ea typeface="HGPｺﾞｼｯｸE" panose="020B0900000000000000"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hMerge="1">
                  <a:txBody>
                    <a:bodyPr/>
                    <a:lstStyle/>
                    <a:p>
                      <a:pPr marL="0" marR="0" indent="0" algn="ctr" defTabSz="957644" rtl="0" eaLnBrk="1" fontAlgn="auto" latinLnBrk="0" hangingPunct="1">
                        <a:lnSpc>
                          <a:spcPct val="100000"/>
                        </a:lnSpc>
                        <a:spcBef>
                          <a:spcPts val="0"/>
                        </a:spcBef>
                        <a:spcAft>
                          <a:spcPts val="0"/>
                        </a:spcAft>
                        <a:buClrTx/>
                        <a:buSzTx/>
                        <a:buFontTx/>
                        <a:buNone/>
                        <a:tabLst/>
                        <a:defRPr/>
                      </a:pP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57644"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構想策定以降</a:t>
                      </a:r>
                      <a:r>
                        <a:rPr kumimoji="1" lang="ja-JP" altLang="en-US" sz="1400" b="1" smtClean="0">
                          <a:latin typeface="Meiryo UI" panose="020B0604030504040204" pitchFamily="50" charset="-128"/>
                          <a:ea typeface="Meiryo UI" panose="020B0604030504040204" pitchFamily="50" charset="-128"/>
                          <a:cs typeface="Meiryo UI" panose="020B0604030504040204" pitchFamily="50" charset="-128"/>
                        </a:rPr>
                        <a:t>の取組み</a:t>
                      </a: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57644"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管理の方向性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indent="0" algn="ctr" defTabSz="957644" rtl="0" eaLnBrk="1" fontAlgn="auto" latinLnBrk="0" hangingPunct="1">
                        <a:lnSpc>
                          <a:spcPct val="100000"/>
                        </a:lnSpc>
                        <a:spcBef>
                          <a:spcPts val="0"/>
                        </a:spcBef>
                        <a:spcAft>
                          <a:spcPts val="0"/>
                        </a:spcAft>
                        <a:buClrTx/>
                        <a:buSzTx/>
                        <a:buFontTx/>
                        <a:buNone/>
                        <a:tabLst/>
                        <a:defRPr/>
                      </a:pP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76064">
                <a:tc rowSpan="2">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緑の質を高める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樹木の持つ特性を活かした管理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→大阪府府営公園</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公園施設安全管理要領</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の策定</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月改訂</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57644"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指定管理者による樹木の日常点検及び危険木やナラ枯れ被害等の専門点検の実施</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→枚岡公園の梅林や、浜寺公園の松林など特殊樹木の管理台帳の整理、樹林の再生・更新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644" rtl="0" eaLnBrk="1" fontAlgn="auto" latinLnBrk="0" hangingPunct="1">
                        <a:lnSpc>
                          <a:spcPct val="100000"/>
                        </a:lnSpc>
                        <a:spcBef>
                          <a:spcPts val="0"/>
                        </a:spcBef>
                        <a:spcAft>
                          <a:spcPts val="0"/>
                        </a:spcAft>
                        <a:buClrTx/>
                        <a:buSzTx/>
                        <a:buFontTx/>
                        <a:buNone/>
                        <a:tabLst/>
                        <a:defRPr/>
                      </a:pPr>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→生き物とふれあえる都市公園計画の策定</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年３月）</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576064">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生物の生息空間を考慮した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生態的な管理手法の導入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296144">
                <a:tc rowSpan="5">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公園の施設の質を高める</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高齢者、</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者への配慮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→「大阪府福祉のまちづくり条例</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年改正</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」に基づく、ハートフル施設（ベンチ、休憩所、スロープ等）の設置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公園整備中）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→公園案内サポートボランティアの養成、ヒーリングガーデナーの活動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服部、大泉、浜寺、山田池、久宝寺、住吉、住之江</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720080">
                <a:tc vMerge="1">
                  <a:txBody>
                    <a:bodyPr/>
                    <a:lstStyle/>
                    <a:p>
                      <a:endParaRPr kumimoji="1" lang="ja-JP" altLang="en-US"/>
                    </a:p>
                  </a:txBody>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安全性の確保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公園施設安全管理要領</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に基づく公園施設点検の実施</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（全公園）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57644"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遊戯施設、門扉、建築物、照明等設備、橋梁等</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57644"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府営公園プール安全管理・事故対応基準の作成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月改訂</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57644"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落石点検・法面対策の実施（箕面、枚岡、長野、せんなん里海、泉佐野丘陵緑地）</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864096">
                <a:tc vMerge="1">
                  <a:txBody>
                    <a:bodyPr/>
                    <a:lstStyle/>
                    <a:p>
                      <a:endParaRPr kumimoji="1" lang="ja-JP" altLang="en-US"/>
                    </a:p>
                  </a:txBody>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施設の管理水準の向上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府営公園管理要領</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の作成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月改訂</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便所清掃：週１～３回を標準</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利用頻度より、指定管理者による清掃回数の変更</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→ゴミ０計画によるゴミゼロ化</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石川河川、せんなん里海</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ゴミステーション化</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（１１公園実施中）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→指定管理者制度の導入による公園管理に関する満足度の向上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428600">
                <a:tc vMerge="1">
                  <a:txBody>
                    <a:bodyPr/>
                    <a:lstStyle/>
                    <a:p>
                      <a:endParaRPr kumimoji="1" lang="ja-JP" altLang="en-US"/>
                    </a:p>
                  </a:txBody>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老朽施設の更新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長寿命化計画</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の策定</a:t>
                      </a:r>
                      <a:r>
                        <a:rPr lang="ja-JP" altLang="en-US" sz="105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5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に沿った施設の改修更新</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公園）</a:t>
                      </a:r>
                      <a:endParaRPr lang="ja-JP" altLang="ja-JP" sz="1200" b="0" kern="100" dirty="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427072">
                <a:tc vMerge="1">
                  <a:txBody>
                    <a:bodyPr/>
                    <a:lstStyle/>
                    <a:p>
                      <a:endParaRPr kumimoji="1" lang="ja-JP" altLang="en-US"/>
                    </a:p>
                  </a:txBody>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新しい管理システムの確立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→指定管理者制度の導入（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bl>
          </a:graphicData>
        </a:graphic>
      </p:graphicFrame>
      <p:sp>
        <p:nvSpPr>
          <p:cNvPr id="10"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68806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④管理・運営計画</a:t>
            </a:r>
            <a:endParaRPr lang="ja-JP" altLang="en-US" sz="2800" dirty="0">
              <a:latin typeface="+mj-ea"/>
            </a:endParaRPr>
          </a:p>
        </p:txBody>
      </p:sp>
      <p:sp>
        <p:nvSpPr>
          <p:cNvPr id="6" name="スライド番号プレースホルダー 11"/>
          <p:cNvSpPr>
            <a:spLocks noGrp="1"/>
          </p:cNvSpPr>
          <p:nvPr>
            <p:ph type="sldNum" sz="quarter" idx="12"/>
          </p:nvPr>
        </p:nvSpPr>
        <p:spPr>
          <a:xfrm>
            <a:off x="2963132" y="6418222"/>
            <a:ext cx="2311400" cy="365125"/>
          </a:xfrm>
        </p:spPr>
        <p:txBody>
          <a:bodyPr/>
          <a:lstStyle/>
          <a:p>
            <a:r>
              <a:rPr lang="en-US" altLang="ja-JP" dirty="0"/>
              <a:t>10</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905820874"/>
              </p:ext>
            </p:extLst>
          </p:nvPr>
        </p:nvGraphicFramePr>
        <p:xfrm>
          <a:off x="128464" y="619629"/>
          <a:ext cx="9649072" cy="5283303"/>
        </p:xfrm>
        <a:graphic>
          <a:graphicData uri="http://schemas.openxmlformats.org/drawingml/2006/table">
            <a:tbl>
              <a:tblPr/>
              <a:tblGrid>
                <a:gridCol w="2160240"/>
                <a:gridCol w="2160240"/>
                <a:gridCol w="5328592"/>
              </a:tblGrid>
              <a:tr h="289091">
                <a:tc gridSpan="2">
                  <a:txBody>
                    <a:bodyPr/>
                    <a:lstStyle/>
                    <a:p>
                      <a:r>
                        <a:rPr kumimoji="1" lang="ja-JP" altLang="en-US" sz="1200" dirty="0" smtClean="0">
                          <a:latin typeface="HGPｺﾞｼｯｸE" panose="020B0900000000000000" pitchFamily="50" charset="-128"/>
                          <a:ea typeface="HGPｺﾞｼｯｸE" panose="020B0900000000000000" pitchFamily="50" charset="-128"/>
                        </a:rPr>
                        <a:t>大阪府公園基本構想（</a:t>
                      </a:r>
                      <a:r>
                        <a:rPr lang="ja-JP" altLang="en-US" sz="1200" dirty="0" smtClean="0">
                          <a:latin typeface="HGPｺﾞｼｯｸE" panose="020B0900000000000000" pitchFamily="50" charset="-128"/>
                          <a:ea typeface="HGPｺﾞｼｯｸE" panose="020B0900000000000000" pitchFamily="50" charset="-128"/>
                        </a:rPr>
                        <a:t>平成５年</a:t>
                      </a:r>
                      <a:r>
                        <a:rPr lang="en-US" altLang="ja-JP" sz="1200" dirty="0" smtClean="0">
                          <a:latin typeface="HGPｺﾞｼｯｸE" panose="020B0900000000000000" pitchFamily="50" charset="-128"/>
                          <a:ea typeface="HGPｺﾞｼｯｸE" panose="020B0900000000000000" pitchFamily="50" charset="-128"/>
                        </a:rPr>
                        <a:t>11</a:t>
                      </a:r>
                      <a:r>
                        <a:rPr lang="ja-JP" altLang="en-US" sz="1200" dirty="0" smtClean="0">
                          <a:latin typeface="HGPｺﾞｼｯｸE" panose="020B0900000000000000" pitchFamily="50" charset="-128"/>
                          <a:ea typeface="HGPｺﾞｼｯｸE" panose="020B0900000000000000" pitchFamily="50" charset="-128"/>
                        </a:rPr>
                        <a:t>月）における運営計画</a:t>
                      </a:r>
                      <a:endParaRPr kumimoji="1" lang="ja-JP" altLang="en-US" sz="1200" dirty="0">
                        <a:latin typeface="HGPｺﾞｼｯｸE" panose="020B0900000000000000" pitchFamily="50" charset="-128"/>
                        <a:ea typeface="HGPｺﾞｼｯｸE" panose="020B0900000000000000"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marL="0" marR="0" indent="0" algn="ctr" defTabSz="957644"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構想策定以降の取組み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9897">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運営の方向性</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indent="0" algn="ctr" defTabSz="957644" rtl="0" eaLnBrk="1" fontAlgn="auto" latinLnBrk="0" hangingPunct="1">
                        <a:lnSpc>
                          <a:spcPct val="100000"/>
                        </a:lnSpc>
                        <a:spcBef>
                          <a:spcPts val="0"/>
                        </a:spcBef>
                        <a:spcAft>
                          <a:spcPts val="0"/>
                        </a:spcAft>
                        <a:buClrTx/>
                        <a:buSzTx/>
                        <a:buFontTx/>
                        <a:buNone/>
                        <a:tabLst/>
                        <a:defRPr/>
                      </a:pP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8175">
                <a:tc rowSpan="3">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利用者の立場に立った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公園管理を進める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公園の利用現況の認識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→利用者数の把握、利用者アンケートの実施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72008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サービス業務の充実と合理化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→利用料金制度・オーパスシステム</a:t>
                      </a:r>
                      <a:r>
                        <a:rPr kumimoji="1" lang="en-US" altLang="ja-JP" sz="12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の導入</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スポーツ施設の予約システム</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57644"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早朝利用・タイム７の導入</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→公民連携の取組みの推進</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52431">
                <a:tc vMerge="1">
                  <a:txBody>
                    <a:bodyPr/>
                    <a:lstStyle/>
                    <a:p>
                      <a:endParaRPr kumimoji="1" lang="ja-JP" altLang="en-US"/>
                    </a:p>
                  </a:txBody>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公園へのアクセス改善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→駐車場の新設・増設</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→緑道の整備（駅へのアクセス改善）</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（大泉緑地）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→出入口の拡幅</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（久宝寺緑地など１１箇所の防災公園）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→観光周遊バスの導入</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泉佐野丘陵緑地のみ</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→レンタサイクルの設置（</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山田池、大泉、浜寺、石川河川、りんくう）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298416">
                <a:tc rowSpan="2">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運営の質を高める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（新しいサービスの開拓）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広報・啓発・教育活動等の充実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→指定管理者制度導入・広報の充実（全公園）</a:t>
                      </a:r>
                      <a:endParaRPr lang="en-US"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・情報誌</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・インターネット等</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で公園を紹介</a:t>
                      </a:r>
                    </a:p>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様々なイベント</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の開催</a:t>
                      </a:r>
                    </a:p>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・大学と</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連携、協働</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展示制作</a:t>
                      </a:r>
                    </a:p>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・自然体験学習の実施</a:t>
                      </a:r>
                    </a:p>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・園芸講座等の開催</a:t>
                      </a:r>
                    </a:p>
                    <a:p>
                      <a:pPr indent="-66040" algn="just">
                        <a:spcAft>
                          <a:spcPts val="0"/>
                        </a:spcAft>
                      </a:pP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・パークレンジャー</a:t>
                      </a:r>
                      <a:r>
                        <a:rPr lang="ja-JP" altLang="en-US"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養成講座</a:t>
                      </a:r>
                      <a:r>
                        <a:rPr lang="ja-JP" altLang="en-US" sz="10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（泉佐野丘陵緑地）</a:t>
                      </a:r>
                      <a:r>
                        <a:rPr lang="ja-JP" altLang="en-US" sz="11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ja-JP" altLang="ja-JP" sz="1200" b="0" kern="100" dirty="0" smtClean="0">
                        <a:solidFill>
                          <a:schemeClr val="bg2">
                            <a:lumMod val="1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46896">
                <a:tc vMerge="1">
                  <a:txBody>
                    <a:bodyPr/>
                    <a:lstStyle/>
                    <a:p>
                      <a:endParaRPr kumimoji="1" lang="ja-JP" altLang="en-US"/>
                    </a:p>
                  </a:txBody>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市民参加の仕掛けをつくる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→服部・大泉の花と緑の相談所の設置、園芸講座等の開催</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→ボランティア活動の充実</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145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団体）</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→協議会</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・パーククラブ</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（泉佐野丘陵緑地）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の設置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56140">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管理・運営の体制・組織の充実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予算と組織の充実をすすめる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→指定管理者制度の導入</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7" name="テキスト ボックス 6"/>
          <p:cNvSpPr txBox="1"/>
          <p:nvPr/>
        </p:nvSpPr>
        <p:spPr>
          <a:xfrm>
            <a:off x="96813" y="5949280"/>
            <a:ext cx="9705528" cy="738664"/>
          </a:xfrm>
          <a:prstGeom prst="rect">
            <a:avLst/>
          </a:prstGeom>
          <a:solidFill>
            <a:schemeClr val="accent3">
              <a:lumMod val="60000"/>
              <a:lumOff val="40000"/>
            </a:schemeClr>
          </a:solidFill>
          <a:ln>
            <a:solidFill>
              <a:schemeClr val="tx1"/>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○全ての方向性に対して、具体的な取り組みを実施。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等、情勢の変化に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対応した新しい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取組みも実施。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○指定管理者制度導入後は、利用者の視点に立った多様なサービスを提供。（イベントの実施など）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201809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 name="タイトル 1"/>
          <p:cNvSpPr txBox="1">
            <a:spLocks/>
          </p:cNvSpPr>
          <p:nvPr/>
        </p:nvSpPr>
        <p:spPr>
          <a:xfrm>
            <a:off x="0" y="0"/>
            <a:ext cx="6393160"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solidFill>
                  <a:prstClr val="black"/>
                </a:solidFill>
                <a:latin typeface="ＭＳ Ｐゴシック"/>
              </a:rPr>
              <a:t>　まとめ</a:t>
            </a:r>
            <a:endParaRPr lang="ja-JP" altLang="en-US" sz="2800" dirty="0">
              <a:solidFill>
                <a:prstClr val="black"/>
              </a:solidFill>
            </a:endParaRPr>
          </a:p>
        </p:txBody>
      </p:sp>
      <p:sp>
        <p:nvSpPr>
          <p:cNvPr id="6" name="ホームベース 5"/>
          <p:cNvSpPr/>
          <p:nvPr/>
        </p:nvSpPr>
        <p:spPr>
          <a:xfrm>
            <a:off x="56457" y="1156404"/>
            <a:ext cx="2664296" cy="943738"/>
          </a:xfrm>
          <a:prstGeom prst="homePlate">
            <a:avLst>
              <a:gd name="adj" fmla="val 3456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配置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か所約</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2400ha</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開設</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ホームベース 9"/>
          <p:cNvSpPr/>
          <p:nvPr/>
        </p:nvSpPr>
        <p:spPr>
          <a:xfrm>
            <a:off x="56457" y="2195802"/>
            <a:ext cx="2664296" cy="1424142"/>
          </a:xfrm>
          <a:prstGeom prst="homePlate">
            <a:avLst>
              <a:gd name="adj" fmla="val 2531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整備計画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・修景施設やスポーツ施設など、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各類型に基づく整備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a:xfrm>
            <a:off x="56457" y="3717352"/>
            <a:ext cx="2750370" cy="2880000"/>
          </a:xfrm>
          <a:prstGeom prst="homePlate">
            <a:avLst>
              <a:gd name="adj" fmla="val 1247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管理・運営計画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管理の目標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・緑の質を高める。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・公園の施設の質を高める。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◆運営の目標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・利用者の立場に立った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公園管理を進める。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運営の質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を高める。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新しい</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サービスの開拓）</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・管理・運営の体制・組織</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の充実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57379" y="652348"/>
            <a:ext cx="2031325" cy="523220"/>
          </a:xfrm>
          <a:prstGeom prst="rect">
            <a:avLst/>
          </a:prstGeom>
          <a:noFill/>
        </p:spPr>
        <p:txBody>
          <a:bodyPr wrap="none" rtlCol="0">
            <a:spAutoFit/>
          </a:bodyPr>
          <a:lstStyle/>
          <a:p>
            <a:r>
              <a:rPr lang="ja-JP" altLang="en-US" sz="1600" dirty="0">
                <a:latin typeface="HGPｺﾞｼｯｸE" panose="020B0900000000000000" pitchFamily="50" charset="-128"/>
                <a:ea typeface="HGPｺﾞｼｯｸE" panose="020B0900000000000000" pitchFamily="50" charset="-128"/>
              </a:rPr>
              <a:t>大阪府公園基本</a:t>
            </a:r>
            <a:r>
              <a:rPr lang="ja-JP" altLang="en-US" sz="1600" dirty="0" smtClean="0">
                <a:latin typeface="HGPｺﾞｼｯｸE" panose="020B0900000000000000" pitchFamily="50" charset="-128"/>
                <a:ea typeface="HGPｺﾞｼｯｸE" panose="020B0900000000000000" pitchFamily="50" charset="-128"/>
              </a:rPr>
              <a:t>構想</a:t>
            </a:r>
            <a:endParaRPr lang="en-US" altLang="ja-JP" sz="1600" dirty="0" smtClean="0">
              <a:latin typeface="HGPｺﾞｼｯｸE" panose="020B0900000000000000" pitchFamily="50" charset="-128"/>
              <a:ea typeface="HGPｺﾞｼｯｸE" panose="020B0900000000000000" pitchFamily="50" charset="-128"/>
            </a:endParaRPr>
          </a:p>
          <a:p>
            <a:pPr algn="ctr"/>
            <a:r>
              <a:rPr lang="ja-JP" altLang="en-US" sz="1200" dirty="0" smtClean="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平成５年</a:t>
            </a:r>
            <a:r>
              <a:rPr lang="en-US" altLang="ja-JP" sz="1200" dirty="0">
                <a:latin typeface="HGPｺﾞｼｯｸE" panose="020B0900000000000000" pitchFamily="50" charset="-128"/>
                <a:ea typeface="HGPｺﾞｼｯｸE" panose="020B0900000000000000" pitchFamily="50" charset="-128"/>
              </a:rPr>
              <a:t>11</a:t>
            </a:r>
            <a:r>
              <a:rPr lang="ja-JP" altLang="en-US" sz="1200" dirty="0">
                <a:latin typeface="HGPｺﾞｼｯｸE" panose="020B0900000000000000" pitchFamily="50" charset="-128"/>
                <a:ea typeface="HGPｺﾞｼｯｸE" panose="020B0900000000000000" pitchFamily="50" charset="-128"/>
              </a:rPr>
              <a:t>月）</a:t>
            </a:r>
            <a:endParaRPr kumimoji="1" lang="ja-JP" altLang="en-US" sz="1400" dirty="0"/>
          </a:p>
        </p:txBody>
      </p:sp>
      <p:sp>
        <p:nvSpPr>
          <p:cNvPr id="15" name="山形 14"/>
          <p:cNvSpPr/>
          <p:nvPr/>
        </p:nvSpPr>
        <p:spPr>
          <a:xfrm>
            <a:off x="2360713" y="1156404"/>
            <a:ext cx="3168352" cy="943738"/>
          </a:xfrm>
          <a:prstGeom prst="chevron">
            <a:avLst>
              <a:gd name="adj" fmla="val 325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４か所（約</a:t>
            </a:r>
            <a:r>
              <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350ha</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を開設）</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か所　（</a:t>
            </a:r>
            <a:r>
              <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995ha</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未整備の公園周辺</a:t>
            </a:r>
            <a:r>
              <a:rPr lang="ja-JP" altLang="en-US"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は、市の緑地や類似施設等が存在。</a:t>
            </a:r>
            <a:endParaRPr lang="en-US" altLang="ja-JP" sz="11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224808" y="652348"/>
            <a:ext cx="1358064" cy="523220"/>
          </a:xfrm>
          <a:prstGeom prst="rect">
            <a:avLst/>
          </a:prstGeom>
          <a:noFill/>
        </p:spPr>
        <p:txBody>
          <a:bodyPr wrap="none" rtlCol="0">
            <a:spAutoFit/>
          </a:bodyPr>
          <a:lstStyle/>
          <a:p>
            <a:pPr algn="ctr"/>
            <a:r>
              <a:rPr kumimoji="1" lang="ja-JP" altLang="en-US" sz="1600" dirty="0" smtClean="0">
                <a:latin typeface="HGPｺﾞｼｯｸE" panose="020B0900000000000000" pitchFamily="50" charset="-128"/>
                <a:ea typeface="HGPｺﾞｼｯｸE" panose="020B0900000000000000" pitchFamily="50" charset="-128"/>
              </a:rPr>
              <a:t>取組状況</a:t>
            </a:r>
            <a:endParaRPr kumimoji="1" lang="en-US" altLang="ja-JP" sz="1600" dirty="0" smtClean="0">
              <a:latin typeface="HGPｺﾞｼｯｸE" panose="020B0900000000000000" pitchFamily="50" charset="-128"/>
              <a:ea typeface="HGPｺﾞｼｯｸE" panose="020B0900000000000000" pitchFamily="50" charset="-128"/>
            </a:endParaRPr>
          </a:p>
          <a:p>
            <a:pPr algn="ctr"/>
            <a:r>
              <a:rPr kumimoji="1" lang="ja-JP" altLang="en-US" sz="1200" dirty="0" smtClean="0">
                <a:latin typeface="HGPｺﾞｼｯｸE" panose="020B0900000000000000" pitchFamily="50" charset="-128"/>
                <a:ea typeface="HGPｺﾞｼｯｸE" panose="020B0900000000000000" pitchFamily="50" charset="-128"/>
              </a:rPr>
              <a:t>（平成</a:t>
            </a:r>
            <a:r>
              <a:rPr kumimoji="1" lang="en-US" altLang="ja-JP" sz="1200" dirty="0" smtClean="0">
                <a:latin typeface="HGPｺﾞｼｯｸE" panose="020B0900000000000000" pitchFamily="50" charset="-128"/>
                <a:ea typeface="HGPｺﾞｼｯｸE" panose="020B0900000000000000" pitchFamily="50" charset="-128"/>
              </a:rPr>
              <a:t>5</a:t>
            </a:r>
            <a:r>
              <a:rPr kumimoji="1" lang="ja-JP" altLang="en-US" sz="1200" dirty="0" smtClean="0">
                <a:latin typeface="HGPｺﾞｼｯｸE" panose="020B0900000000000000" pitchFamily="50" charset="-128"/>
                <a:ea typeface="HGPｺﾞｼｯｸE" panose="020B0900000000000000" pitchFamily="50" charset="-128"/>
              </a:rPr>
              <a:t>年～</a:t>
            </a:r>
            <a:r>
              <a:rPr kumimoji="1" lang="en-US" altLang="ja-JP" sz="1200" dirty="0" smtClean="0">
                <a:latin typeface="HGPｺﾞｼｯｸE" panose="020B0900000000000000" pitchFamily="50" charset="-128"/>
                <a:ea typeface="HGPｺﾞｼｯｸE" panose="020B0900000000000000" pitchFamily="50" charset="-128"/>
              </a:rPr>
              <a:t>29</a:t>
            </a:r>
            <a:r>
              <a:rPr kumimoji="1" lang="ja-JP" altLang="en-US" sz="1200" dirty="0" smtClean="0">
                <a:latin typeface="HGPｺﾞｼｯｸE" panose="020B0900000000000000" pitchFamily="50" charset="-128"/>
                <a:ea typeface="HGPｺﾞｼｯｸE" panose="020B0900000000000000" pitchFamily="50" charset="-128"/>
              </a:rPr>
              <a:t>年）</a:t>
            </a:r>
            <a:endParaRPr kumimoji="1" lang="ja-JP" altLang="en-US" sz="1200" dirty="0">
              <a:latin typeface="HGPｺﾞｼｯｸE" panose="020B0900000000000000" pitchFamily="50" charset="-128"/>
              <a:ea typeface="HGPｺﾞｼｯｸE" panose="020B0900000000000000" pitchFamily="50" charset="-128"/>
            </a:endParaRPr>
          </a:p>
        </p:txBody>
      </p:sp>
      <p:sp>
        <p:nvSpPr>
          <p:cNvPr id="22" name="山形 21"/>
          <p:cNvSpPr/>
          <p:nvPr/>
        </p:nvSpPr>
        <p:spPr>
          <a:xfrm>
            <a:off x="2360712" y="2195802"/>
            <a:ext cx="3290212" cy="1424142"/>
          </a:xfrm>
          <a:prstGeom prst="chevron">
            <a:avLst>
              <a:gd name="adj" fmla="val 251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計画に</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基づき施設を整備</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ニーズ</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合わせて新たな施設を整備</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2360713" y="3717352"/>
            <a:ext cx="3312367" cy="2880000"/>
          </a:xfrm>
          <a:prstGeom prst="chevron">
            <a:avLst>
              <a:gd name="adj" fmla="val 137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○管理運営計画</a:t>
            </a:r>
            <a:r>
              <a:rPr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基づき実施</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○情勢に変化に対応した、</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新たな取組みを実施</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○指定管理者導入後は、利用者の視点に立った多様なサービスを提供</a:t>
            </a:r>
            <a:endParaRPr lang="en-US" altLang="ja-JP" sz="14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673080" y="1196752"/>
            <a:ext cx="2160240" cy="5421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・来園者数の増加</a:t>
            </a:r>
            <a:endParaRPr kumimoji="1" lang="en-US" altLang="ja-JP" sz="1400" dirty="0" smtClean="0">
              <a:solidFill>
                <a:schemeClr val="tx1"/>
              </a:solidFill>
            </a:endParaRPr>
          </a:p>
          <a:p>
            <a:r>
              <a:rPr lang="ja-JP" altLang="en-US" sz="1200" dirty="0" smtClean="0">
                <a:solidFill>
                  <a:schemeClr val="tx1"/>
                </a:solidFill>
              </a:rPr>
              <a:t>　年間</a:t>
            </a:r>
            <a:r>
              <a:rPr lang="en-US" altLang="ja-JP" sz="1200" dirty="0" smtClean="0">
                <a:solidFill>
                  <a:schemeClr val="tx1"/>
                </a:solidFill>
              </a:rPr>
              <a:t>1,940</a:t>
            </a:r>
            <a:r>
              <a:rPr lang="ja-JP" altLang="en-US" sz="1200" dirty="0" smtClean="0">
                <a:solidFill>
                  <a:schemeClr val="tx1"/>
                </a:solidFill>
              </a:rPr>
              <a:t>万人⇒</a:t>
            </a:r>
            <a:r>
              <a:rPr lang="en-US" altLang="ja-JP" sz="1200" dirty="0" smtClean="0">
                <a:solidFill>
                  <a:schemeClr val="tx1"/>
                </a:solidFill>
              </a:rPr>
              <a:t>2300</a:t>
            </a:r>
            <a:r>
              <a:rPr lang="ja-JP" altLang="en-US" sz="1200" dirty="0" smtClean="0">
                <a:solidFill>
                  <a:schemeClr val="tx1"/>
                </a:solidFill>
              </a:rPr>
              <a:t>万人</a:t>
            </a:r>
            <a:endParaRPr lang="en-US" altLang="ja-JP" sz="1200" dirty="0" smtClean="0">
              <a:solidFill>
                <a:schemeClr val="tx1"/>
              </a:solidFill>
            </a:endParaRPr>
          </a:p>
          <a:p>
            <a:r>
              <a:rPr lang="ja-JP" altLang="en-US" sz="1200" dirty="0" smtClean="0">
                <a:solidFill>
                  <a:schemeClr val="tx1"/>
                </a:solidFill>
              </a:rPr>
              <a:t>　（</a:t>
            </a:r>
            <a:r>
              <a:rPr lang="en-US" altLang="ja-JP" sz="1200" dirty="0" smtClean="0">
                <a:solidFill>
                  <a:schemeClr val="tx1"/>
                </a:solidFill>
              </a:rPr>
              <a:t>H10</a:t>
            </a:r>
            <a:r>
              <a:rPr lang="ja-JP" altLang="en-US" sz="1200" dirty="0" smtClean="0">
                <a:solidFill>
                  <a:schemeClr val="tx1"/>
                </a:solidFill>
              </a:rPr>
              <a:t>⇒</a:t>
            </a:r>
            <a:r>
              <a:rPr lang="en-US" altLang="ja-JP" sz="1200" dirty="0" smtClean="0">
                <a:solidFill>
                  <a:schemeClr val="tx1"/>
                </a:solidFill>
              </a:rPr>
              <a:t>H28</a:t>
            </a:r>
            <a:r>
              <a:rPr lang="ja-JP" altLang="en-US" sz="1200" dirty="0" smtClean="0">
                <a:solidFill>
                  <a:schemeClr val="tx1"/>
                </a:solidFill>
              </a:rPr>
              <a:t>）</a:t>
            </a:r>
            <a:endParaRPr kumimoji="1" lang="en-US" altLang="ja-JP" sz="12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・苦情・要望件数の減少</a:t>
            </a:r>
            <a:endParaRPr kumimoji="1" lang="en-US" altLang="ja-JP" sz="1400" dirty="0" smtClean="0">
              <a:solidFill>
                <a:schemeClr val="tx1"/>
              </a:solidFill>
            </a:endParaRPr>
          </a:p>
          <a:p>
            <a:r>
              <a:rPr lang="ja-JP" altLang="en-US" sz="1400" dirty="0" smtClean="0">
                <a:solidFill>
                  <a:schemeClr val="tx1"/>
                </a:solidFill>
              </a:rPr>
              <a:t>　</a:t>
            </a:r>
            <a:r>
              <a:rPr lang="en-US" altLang="ja-JP" sz="1400" dirty="0" smtClean="0">
                <a:solidFill>
                  <a:schemeClr val="tx1"/>
                </a:solidFill>
              </a:rPr>
              <a:t> </a:t>
            </a:r>
            <a:r>
              <a:rPr lang="ja-JP" altLang="en-US" sz="1200" dirty="0" smtClean="0">
                <a:solidFill>
                  <a:schemeClr val="tx1"/>
                </a:solidFill>
              </a:rPr>
              <a:t>年間</a:t>
            </a:r>
            <a:r>
              <a:rPr lang="en-US" altLang="ja-JP" sz="1200" dirty="0" smtClean="0">
                <a:solidFill>
                  <a:schemeClr val="tx1"/>
                </a:solidFill>
              </a:rPr>
              <a:t>6,944</a:t>
            </a:r>
            <a:r>
              <a:rPr lang="ja-JP" altLang="en-US" sz="1200" dirty="0" smtClean="0">
                <a:solidFill>
                  <a:schemeClr val="tx1"/>
                </a:solidFill>
              </a:rPr>
              <a:t>件⇒</a:t>
            </a:r>
            <a:r>
              <a:rPr lang="en-US" altLang="ja-JP" sz="1200" dirty="0" smtClean="0">
                <a:solidFill>
                  <a:schemeClr val="tx1"/>
                </a:solidFill>
              </a:rPr>
              <a:t>2,463</a:t>
            </a:r>
            <a:r>
              <a:rPr lang="ja-JP" altLang="en-US" sz="1200" dirty="0" smtClean="0">
                <a:solidFill>
                  <a:schemeClr val="tx1"/>
                </a:solidFill>
              </a:rPr>
              <a:t>件</a:t>
            </a:r>
            <a:endParaRPr lang="en-US" altLang="ja-JP" sz="1200" dirty="0" smtClean="0">
              <a:solidFill>
                <a:schemeClr val="tx1"/>
              </a:solidFill>
            </a:endParaRPr>
          </a:p>
          <a:p>
            <a:r>
              <a:rPr kumimoji="1" lang="ja-JP" altLang="en-US" sz="1200" dirty="0" smtClean="0">
                <a:solidFill>
                  <a:schemeClr val="tx1"/>
                </a:solidFill>
              </a:rPr>
              <a:t>　　（</a:t>
            </a:r>
            <a:r>
              <a:rPr kumimoji="1" lang="en-US" altLang="ja-JP" sz="1200" dirty="0" smtClean="0">
                <a:solidFill>
                  <a:schemeClr val="tx1"/>
                </a:solidFill>
              </a:rPr>
              <a:t>H20</a:t>
            </a:r>
            <a:r>
              <a:rPr kumimoji="1" lang="ja-JP" altLang="en-US" sz="1200" dirty="0" smtClean="0">
                <a:solidFill>
                  <a:schemeClr val="tx1"/>
                </a:solidFill>
              </a:rPr>
              <a:t>⇒</a:t>
            </a:r>
            <a:r>
              <a:rPr kumimoji="1" lang="en-US" altLang="ja-JP" sz="1200" dirty="0" smtClean="0">
                <a:solidFill>
                  <a:schemeClr val="tx1"/>
                </a:solidFill>
              </a:rPr>
              <a:t>H28</a:t>
            </a:r>
            <a:r>
              <a:rPr kumimoji="1" lang="ja-JP" altLang="en-US" sz="1200" dirty="0" smtClean="0">
                <a:solidFill>
                  <a:schemeClr val="tx1"/>
                </a:solidFill>
              </a:rPr>
              <a:t>）</a:t>
            </a:r>
            <a:endParaRPr kumimoji="1" lang="en-US" altLang="ja-JP" sz="1200"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rPr>
              <a:t>・イベント参加者数の増加</a:t>
            </a:r>
            <a:endParaRPr lang="en-US" altLang="ja-JP" sz="1200" dirty="0" smtClean="0">
              <a:solidFill>
                <a:schemeClr val="tx1"/>
              </a:solidFill>
            </a:endParaRPr>
          </a:p>
          <a:p>
            <a:r>
              <a:rPr kumimoji="1" lang="ja-JP" altLang="en-US" sz="1200" dirty="0" smtClean="0">
                <a:solidFill>
                  <a:schemeClr val="tx1"/>
                </a:solidFill>
              </a:rPr>
              <a:t>　年間</a:t>
            </a:r>
            <a:r>
              <a:rPr kumimoji="1" lang="en-US" altLang="ja-JP" sz="1200" dirty="0" smtClean="0">
                <a:solidFill>
                  <a:schemeClr val="tx1"/>
                </a:solidFill>
              </a:rPr>
              <a:t>10</a:t>
            </a:r>
            <a:r>
              <a:rPr kumimoji="1" lang="ja-JP" altLang="en-US" sz="1200" dirty="0" smtClean="0">
                <a:solidFill>
                  <a:schemeClr val="tx1"/>
                </a:solidFill>
              </a:rPr>
              <a:t>万</a:t>
            </a:r>
            <a:r>
              <a:rPr kumimoji="1" lang="en-US" altLang="ja-JP" sz="1200" dirty="0" smtClean="0">
                <a:solidFill>
                  <a:schemeClr val="tx1"/>
                </a:solidFill>
              </a:rPr>
              <a:t>5</a:t>
            </a:r>
            <a:r>
              <a:rPr kumimoji="1" lang="ja-JP" altLang="en-US" sz="1200" dirty="0" smtClean="0">
                <a:solidFill>
                  <a:schemeClr val="tx1"/>
                </a:solidFill>
              </a:rPr>
              <a:t>千人⇒</a:t>
            </a:r>
            <a:r>
              <a:rPr kumimoji="1" lang="en-US" altLang="ja-JP" sz="1200" dirty="0" smtClean="0">
                <a:solidFill>
                  <a:schemeClr val="tx1"/>
                </a:solidFill>
              </a:rPr>
              <a:t>22</a:t>
            </a:r>
            <a:r>
              <a:rPr kumimoji="1" lang="ja-JP" altLang="en-US" sz="1200" dirty="0" smtClean="0">
                <a:solidFill>
                  <a:schemeClr val="tx1"/>
                </a:solidFill>
              </a:rPr>
              <a:t>万</a:t>
            </a:r>
            <a:r>
              <a:rPr kumimoji="1" lang="en-US" altLang="ja-JP" sz="1200" dirty="0" smtClean="0">
                <a:solidFill>
                  <a:schemeClr val="tx1"/>
                </a:solidFill>
              </a:rPr>
              <a:t>7</a:t>
            </a:r>
            <a:r>
              <a:rPr kumimoji="1" lang="ja-JP" altLang="en-US" sz="1200" dirty="0" smtClean="0">
                <a:solidFill>
                  <a:schemeClr val="tx1"/>
                </a:solidFill>
              </a:rPr>
              <a:t>千人</a:t>
            </a:r>
            <a:endParaRPr kumimoji="1" lang="en-US" altLang="ja-JP" sz="1200" dirty="0" smtClean="0">
              <a:solidFill>
                <a:schemeClr val="tx1"/>
              </a:solidFill>
            </a:endParaRPr>
          </a:p>
          <a:p>
            <a:r>
              <a:rPr lang="ja-JP" altLang="en-US" sz="1200" dirty="0">
                <a:solidFill>
                  <a:schemeClr val="tx1"/>
                </a:solidFill>
              </a:rPr>
              <a:t>　</a:t>
            </a:r>
            <a:r>
              <a:rPr lang="ja-JP" altLang="en-US" sz="1200" dirty="0" smtClean="0">
                <a:solidFill>
                  <a:schemeClr val="tx1"/>
                </a:solidFill>
              </a:rPr>
              <a:t>（</a:t>
            </a:r>
            <a:r>
              <a:rPr lang="en-US" altLang="ja-JP" sz="1200" dirty="0" smtClean="0">
                <a:solidFill>
                  <a:schemeClr val="tx1"/>
                </a:solidFill>
              </a:rPr>
              <a:t>H</a:t>
            </a:r>
            <a:r>
              <a:rPr lang="ja-JP" altLang="en-US" sz="1200" dirty="0" smtClean="0">
                <a:solidFill>
                  <a:schemeClr val="tx1"/>
                </a:solidFill>
              </a:rPr>
              <a:t>２０⇒</a:t>
            </a:r>
            <a:r>
              <a:rPr lang="en-US" altLang="ja-JP" sz="1200" dirty="0" smtClean="0">
                <a:solidFill>
                  <a:schemeClr val="tx1"/>
                </a:solidFill>
              </a:rPr>
              <a:t>H28</a:t>
            </a:r>
            <a:r>
              <a:rPr lang="ja-JP" altLang="en-US" sz="1200" dirty="0" smtClean="0">
                <a:solidFill>
                  <a:schemeClr val="tx1"/>
                </a:solidFill>
              </a:rPr>
              <a:t>）</a:t>
            </a:r>
            <a:r>
              <a:rPr kumimoji="1" lang="ja-JP" altLang="en-US" sz="1200" dirty="0">
                <a:solidFill>
                  <a:schemeClr val="tx1"/>
                </a:solidFill>
              </a:rPr>
              <a:t>　</a:t>
            </a:r>
            <a:r>
              <a:rPr kumimoji="1" lang="ja-JP" altLang="en-US" sz="1400" dirty="0" smtClean="0">
                <a:solidFill>
                  <a:schemeClr val="tx1"/>
                </a:solidFill>
              </a:rPr>
              <a:t>　</a:t>
            </a:r>
            <a:endParaRPr kumimoji="1" lang="en-US" altLang="ja-JP" sz="1400" dirty="0" smtClean="0">
              <a:solidFill>
                <a:schemeClr val="tx1"/>
              </a:solidFill>
            </a:endParaRPr>
          </a:p>
          <a:p>
            <a:endParaRPr lang="en-US" altLang="ja-JP" sz="1400" dirty="0">
              <a:solidFill>
                <a:schemeClr val="tx1"/>
              </a:solidFill>
            </a:endParaRPr>
          </a:p>
          <a:p>
            <a:r>
              <a:rPr kumimoji="1" lang="ja-JP" altLang="en-US" sz="1400" dirty="0" smtClean="0">
                <a:solidFill>
                  <a:schemeClr val="tx1"/>
                </a:solidFill>
              </a:rPr>
              <a:t>　等</a:t>
            </a:r>
            <a:endParaRPr kumimoji="1" lang="en-US" altLang="ja-JP" sz="1400" dirty="0" smtClean="0">
              <a:solidFill>
                <a:schemeClr val="tx1"/>
              </a:solidFill>
            </a:endParaRPr>
          </a:p>
          <a:p>
            <a:endParaRPr lang="en-US" altLang="ja-JP" sz="1400" dirty="0">
              <a:solidFill>
                <a:schemeClr val="tx1"/>
              </a:solidFill>
            </a:endParaRPr>
          </a:p>
        </p:txBody>
      </p:sp>
      <p:sp>
        <p:nvSpPr>
          <p:cNvPr id="19" name="テキスト ボックス 18"/>
          <p:cNvSpPr txBox="1"/>
          <p:nvPr/>
        </p:nvSpPr>
        <p:spPr>
          <a:xfrm>
            <a:off x="6281768" y="714182"/>
            <a:ext cx="903480" cy="338554"/>
          </a:xfrm>
          <a:prstGeom prst="rect">
            <a:avLst/>
          </a:prstGeom>
          <a:noFill/>
        </p:spPr>
        <p:txBody>
          <a:bodyPr wrap="square" rtlCol="0">
            <a:spAutoFit/>
          </a:bodyPr>
          <a:lstStyle/>
          <a:p>
            <a:pPr algn="ctr"/>
            <a:r>
              <a:rPr lang="ja-JP" altLang="en-US" sz="1600" dirty="0" smtClean="0">
                <a:latin typeface="HGPｺﾞｼｯｸE" panose="020B0900000000000000" pitchFamily="50" charset="-128"/>
                <a:ea typeface="HGPｺﾞｼｯｸE" panose="020B0900000000000000" pitchFamily="50" charset="-128"/>
              </a:rPr>
              <a:t>効　果</a:t>
            </a:r>
            <a:endParaRPr kumimoji="1" lang="ja-JP" altLang="en-US" sz="1600" dirty="0">
              <a:latin typeface="HGPｺﾞｼｯｸE" panose="020B0900000000000000" pitchFamily="50" charset="-128"/>
              <a:ea typeface="HGPｺﾞｼｯｸE" panose="020B0900000000000000" pitchFamily="50" charset="-128"/>
            </a:endParaRPr>
          </a:p>
        </p:txBody>
      </p:sp>
      <p:sp>
        <p:nvSpPr>
          <p:cNvPr id="16" name="二等辺三角形 15"/>
          <p:cNvSpPr/>
          <p:nvPr/>
        </p:nvSpPr>
        <p:spPr>
          <a:xfrm rot="5400000">
            <a:off x="7013004" y="3400772"/>
            <a:ext cx="192866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193360" y="2348991"/>
            <a:ext cx="1584176" cy="23915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今までの取組みに対する評価や今後の課題は何か。</a:t>
            </a:r>
            <a:endParaRPr lang="en-US" altLang="ja-JP" sz="1400"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rPr>
              <a:t>（社会情勢の変化等を踏まえた改善点など）</a:t>
            </a:r>
            <a:endParaRPr lang="en-US" altLang="ja-JP" sz="1400" dirty="0">
              <a:solidFill>
                <a:schemeClr val="tx1"/>
              </a:solidFill>
            </a:endParaRPr>
          </a:p>
        </p:txBody>
      </p:sp>
      <p:sp>
        <p:nvSpPr>
          <p:cNvPr id="18" name="スライド番号プレースホルダー 11"/>
          <p:cNvSpPr>
            <a:spLocks noGrp="1"/>
          </p:cNvSpPr>
          <p:nvPr>
            <p:ph type="sldNum" sz="quarter" idx="12"/>
          </p:nvPr>
        </p:nvSpPr>
        <p:spPr>
          <a:xfrm>
            <a:off x="2880584" y="6492875"/>
            <a:ext cx="2311400" cy="365125"/>
          </a:xfrm>
        </p:spPr>
        <p:txBody>
          <a:bodyPr/>
          <a:lstStyle/>
          <a:p>
            <a:r>
              <a:rPr lang="en-US" altLang="ja-JP" dirty="0" smtClean="0"/>
              <a:t>11</a:t>
            </a:r>
            <a:endParaRPr kumimoji="1" lang="ja-JP" altLang="en-US" dirty="0"/>
          </a:p>
        </p:txBody>
      </p:sp>
      <p:sp>
        <p:nvSpPr>
          <p:cNvPr id="20"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2225373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SGGPRINTER080131141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503" y="626420"/>
            <a:ext cx="3589389" cy="43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①大阪府公園基本構想</a:t>
            </a:r>
            <a:endParaRPr lang="ja-JP" altLang="en-US" sz="2800" dirty="0">
              <a:latin typeface="+mj-ea"/>
            </a:endParaRPr>
          </a:p>
        </p:txBody>
      </p:sp>
      <p:sp>
        <p:nvSpPr>
          <p:cNvPr id="4"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
        <p:nvSpPr>
          <p:cNvPr id="16" name="スライド番号プレースホルダー 56"/>
          <p:cNvSpPr txBox="1">
            <a:spLocks/>
          </p:cNvSpPr>
          <p:nvPr/>
        </p:nvSpPr>
        <p:spPr>
          <a:xfrm>
            <a:off x="2806700" y="6530986"/>
            <a:ext cx="2311400" cy="365125"/>
          </a:xfrm>
          <a:prstGeom prst="rect">
            <a:avLst/>
          </a:prstGeom>
        </p:spPr>
        <p:txBody>
          <a:bodyPr vert="horz" lIns="95764" tIns="47883" rIns="95764" bIns="47883" rtlCol="0" anchor="ctr"/>
          <a:lstStyle>
            <a:defPPr>
              <a:defRPr lang="ja-JP"/>
            </a:defPPr>
            <a:lvl1pPr marL="0" algn="r" defTabSz="957644" rtl="0" eaLnBrk="1" latinLnBrk="0" hangingPunct="1">
              <a:defRPr kumimoji="1" sz="1300" kern="1200">
                <a:solidFill>
                  <a:schemeClr val="tx1">
                    <a:tint val="75000"/>
                  </a:schemeClr>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a:lstStyle>
          <a:p>
            <a:r>
              <a:rPr lang="ja-JP" altLang="en-US" dirty="0" smtClean="0"/>
              <a:t>１</a:t>
            </a:r>
            <a:endParaRPr lang="ja-JP" altLang="en-US" dirty="0"/>
          </a:p>
        </p:txBody>
      </p:sp>
      <p:sp>
        <p:nvSpPr>
          <p:cNvPr id="20" name="Rectangle 6"/>
          <p:cNvSpPr>
            <a:spLocks noChangeArrowheads="1"/>
          </p:cNvSpPr>
          <p:nvPr/>
        </p:nvSpPr>
        <p:spPr bwMode="auto">
          <a:xfrm>
            <a:off x="119830" y="1475259"/>
            <a:ext cx="6235230" cy="33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③時を超えて活きる公園をめざして</a:t>
            </a:r>
          </a:p>
        </p:txBody>
      </p:sp>
      <p:sp>
        <p:nvSpPr>
          <p:cNvPr id="21" name="テキスト ボックス 20"/>
          <p:cNvSpPr txBox="1"/>
          <p:nvPr/>
        </p:nvSpPr>
        <p:spPr>
          <a:xfrm>
            <a:off x="6650323" y="6582743"/>
            <a:ext cx="3256020" cy="261610"/>
          </a:xfrm>
          <a:prstGeom prst="rect">
            <a:avLst/>
          </a:prstGeom>
          <a:noFill/>
        </p:spPr>
        <p:txBody>
          <a:bodyPr wrap="none" rtlCol="0">
            <a:spAutoFit/>
          </a:bodyPr>
          <a:lstStyle/>
          <a:p>
            <a:r>
              <a:rPr kumimoji="1" lang="ja-JP" altLang="en-US" sz="1100" dirty="0"/>
              <a:t>出典：大阪府</a:t>
            </a:r>
            <a:r>
              <a:rPr kumimoji="1" lang="ja-JP" altLang="en-US" sz="1050" dirty="0"/>
              <a:t>公園</a:t>
            </a:r>
            <a:r>
              <a:rPr kumimoji="1" lang="ja-JP" altLang="en-US" sz="1100" dirty="0"/>
              <a:t>基本構想（平成５年</a:t>
            </a:r>
            <a:r>
              <a:rPr kumimoji="1" lang="en-US" altLang="ja-JP" sz="1100" dirty="0"/>
              <a:t>11</a:t>
            </a:r>
            <a:r>
              <a:rPr lang="ja-JP" altLang="en-US" sz="1100" dirty="0"/>
              <a:t>月　大阪府）</a:t>
            </a:r>
            <a:endParaRPr kumimoji="1" lang="ja-JP" altLang="en-US" sz="1100" dirty="0"/>
          </a:p>
        </p:txBody>
      </p:sp>
      <p:sp>
        <p:nvSpPr>
          <p:cNvPr id="22" name="テキスト ボックス 21"/>
          <p:cNvSpPr txBox="1"/>
          <p:nvPr/>
        </p:nvSpPr>
        <p:spPr>
          <a:xfrm>
            <a:off x="302048" y="626417"/>
            <a:ext cx="1210588" cy="400110"/>
          </a:xfrm>
          <a:prstGeom prst="rect">
            <a:avLst/>
          </a:prstGeom>
          <a:noFill/>
        </p:spPr>
        <p:txBody>
          <a:bodyPr wrap="none" rtlCol="0">
            <a:spAutoFit/>
          </a:bodyPr>
          <a:lstStyle/>
          <a:p>
            <a:r>
              <a:rPr kumimoji="1" lang="ja-JP" altLang="en-US" sz="2000" u="sng" dirty="0">
                <a:latin typeface="HGSｺﾞｼｯｸM" panose="020B0600000000000000" pitchFamily="50" charset="-128"/>
                <a:ea typeface="HGSｺﾞｼｯｸM" panose="020B0600000000000000" pitchFamily="50" charset="-128"/>
              </a:rPr>
              <a:t>基本理念</a:t>
            </a:r>
            <a:endParaRPr kumimoji="1" lang="ja-JP" altLang="en-US" sz="1600" u="sng" dirty="0">
              <a:latin typeface="HGSｺﾞｼｯｸM" panose="020B0600000000000000" pitchFamily="50" charset="-128"/>
              <a:ea typeface="HGSｺﾞｼｯｸM" panose="020B0600000000000000" pitchFamily="50" charset="-128"/>
            </a:endParaRPr>
          </a:p>
        </p:txBody>
      </p:sp>
      <p:sp>
        <p:nvSpPr>
          <p:cNvPr id="23" name="正方形/長方形 22"/>
          <p:cNvSpPr/>
          <p:nvPr/>
        </p:nvSpPr>
        <p:spPr>
          <a:xfrm>
            <a:off x="109186" y="626420"/>
            <a:ext cx="5036019" cy="118528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6"/>
          <p:cNvSpPr>
            <a:spLocks noChangeArrowheads="1"/>
          </p:cNvSpPr>
          <p:nvPr/>
        </p:nvSpPr>
        <p:spPr bwMode="auto">
          <a:xfrm>
            <a:off x="128210" y="980728"/>
            <a:ext cx="6235230" cy="33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①都市の中の公園から、「みどり」の中の都市へ</a:t>
            </a:r>
            <a:endParaRPr lang="en-US" altLang="ja-JP" sz="1400" dirty="0">
              <a:latin typeface="HGSｺﾞｼｯｸM" panose="020B0600000000000000" pitchFamily="50" charset="-128"/>
              <a:ea typeface="HGSｺﾞｼｯｸM" panose="020B0600000000000000" pitchFamily="50" charset="-128"/>
            </a:endParaRPr>
          </a:p>
        </p:txBody>
      </p:sp>
      <p:sp>
        <p:nvSpPr>
          <p:cNvPr id="25" name="Rectangle 6"/>
          <p:cNvSpPr>
            <a:spLocks noChangeArrowheads="1"/>
          </p:cNvSpPr>
          <p:nvPr/>
        </p:nvSpPr>
        <p:spPr bwMode="auto">
          <a:xfrm>
            <a:off x="117592" y="1236849"/>
            <a:ext cx="6235230" cy="33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②心と体をはぐくむ公園をめざして</a:t>
            </a:r>
            <a:endParaRPr lang="en-US" altLang="ja-JP" sz="1400" dirty="0">
              <a:latin typeface="HGSｺﾞｼｯｸM" panose="020B0600000000000000" pitchFamily="50" charset="-128"/>
              <a:ea typeface="HGSｺﾞｼｯｸM" panose="020B0600000000000000" pitchFamily="50" charset="-128"/>
            </a:endParaRPr>
          </a:p>
        </p:txBody>
      </p:sp>
      <p:sp>
        <p:nvSpPr>
          <p:cNvPr id="26" name="テキスト ボックス 25"/>
          <p:cNvSpPr txBox="1"/>
          <p:nvPr/>
        </p:nvSpPr>
        <p:spPr>
          <a:xfrm>
            <a:off x="302048" y="1911554"/>
            <a:ext cx="1210588" cy="400110"/>
          </a:xfrm>
          <a:prstGeom prst="rect">
            <a:avLst/>
          </a:prstGeom>
          <a:noFill/>
        </p:spPr>
        <p:txBody>
          <a:bodyPr wrap="none" rtlCol="0">
            <a:spAutoFit/>
          </a:bodyPr>
          <a:lstStyle/>
          <a:p>
            <a:r>
              <a:rPr kumimoji="1" lang="ja-JP" altLang="en-US" sz="2000" u="sng" dirty="0">
                <a:latin typeface="HGSｺﾞｼｯｸM" panose="020B0600000000000000" pitchFamily="50" charset="-128"/>
                <a:ea typeface="HGSｺﾞｼｯｸM" panose="020B0600000000000000" pitchFamily="50" charset="-128"/>
              </a:rPr>
              <a:t>基本方針</a:t>
            </a:r>
            <a:endParaRPr kumimoji="1" lang="ja-JP" altLang="en-US" sz="1600" u="sng" dirty="0">
              <a:latin typeface="HGSｺﾞｼｯｸM" panose="020B0600000000000000" pitchFamily="50" charset="-128"/>
              <a:ea typeface="HGSｺﾞｼｯｸM" panose="020B0600000000000000" pitchFamily="50" charset="-128"/>
            </a:endParaRPr>
          </a:p>
        </p:txBody>
      </p:sp>
      <p:sp>
        <p:nvSpPr>
          <p:cNvPr id="27" name="正方形/長方形 26"/>
          <p:cNvSpPr/>
          <p:nvPr/>
        </p:nvSpPr>
        <p:spPr>
          <a:xfrm>
            <a:off x="109186" y="1911554"/>
            <a:ext cx="5036020" cy="209351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6"/>
          <p:cNvSpPr>
            <a:spLocks noChangeArrowheads="1"/>
          </p:cNvSpPr>
          <p:nvPr/>
        </p:nvSpPr>
        <p:spPr bwMode="auto">
          <a:xfrm>
            <a:off x="109182" y="2276872"/>
            <a:ext cx="6235230" cy="33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①点・線・面の「みどり」のまちづくりをすすめる</a:t>
            </a:r>
            <a:endParaRPr lang="en-US" altLang="ja-JP" sz="1400" dirty="0">
              <a:latin typeface="HGSｺﾞｼｯｸM" panose="020B0600000000000000" pitchFamily="50" charset="-128"/>
              <a:ea typeface="HGSｺﾞｼｯｸM" panose="020B0600000000000000" pitchFamily="50" charset="-128"/>
            </a:endParaRPr>
          </a:p>
        </p:txBody>
      </p:sp>
      <p:sp>
        <p:nvSpPr>
          <p:cNvPr id="29" name="Rectangle 6"/>
          <p:cNvSpPr>
            <a:spLocks noChangeArrowheads="1"/>
          </p:cNvSpPr>
          <p:nvPr/>
        </p:nvSpPr>
        <p:spPr bwMode="auto">
          <a:xfrm>
            <a:off x="109182" y="2537470"/>
            <a:ext cx="6235230" cy="33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②大都市地域に自然的大空間をつくる</a:t>
            </a:r>
            <a:endParaRPr lang="en-US" altLang="ja-JP" sz="1400" dirty="0">
              <a:latin typeface="HGSｺﾞｼｯｸM" panose="020B0600000000000000" pitchFamily="50" charset="-128"/>
              <a:ea typeface="HGSｺﾞｼｯｸM" panose="020B0600000000000000" pitchFamily="50" charset="-128"/>
            </a:endParaRPr>
          </a:p>
        </p:txBody>
      </p:sp>
      <p:sp>
        <p:nvSpPr>
          <p:cNvPr id="30" name="Rectangle 6"/>
          <p:cNvSpPr>
            <a:spLocks noChangeArrowheads="1"/>
          </p:cNvSpPr>
          <p:nvPr/>
        </p:nvSpPr>
        <p:spPr bwMode="auto">
          <a:xfrm>
            <a:off x="109182" y="2780928"/>
            <a:ext cx="6235230" cy="37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③豊かな生活をはぐくむ公園をつくる</a:t>
            </a:r>
            <a:endParaRPr lang="en-US" altLang="ja-JP" sz="1400" dirty="0">
              <a:latin typeface="HGSｺﾞｼｯｸM" panose="020B0600000000000000" pitchFamily="50" charset="-128"/>
              <a:ea typeface="HGSｺﾞｼｯｸM" panose="020B0600000000000000" pitchFamily="50" charset="-128"/>
            </a:endParaRPr>
          </a:p>
        </p:txBody>
      </p:sp>
      <p:sp>
        <p:nvSpPr>
          <p:cNvPr id="31" name="Rectangle 6"/>
          <p:cNvSpPr>
            <a:spLocks noChangeArrowheads="1"/>
          </p:cNvSpPr>
          <p:nvPr/>
        </p:nvSpPr>
        <p:spPr bwMode="auto">
          <a:xfrm>
            <a:off x="109182" y="3052357"/>
            <a:ext cx="6235230" cy="37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④それぞれ個性を持った魅力的な公園をつくる</a:t>
            </a:r>
            <a:endParaRPr lang="en-US" altLang="ja-JP" sz="1400" dirty="0">
              <a:latin typeface="HGSｺﾞｼｯｸM" panose="020B0600000000000000" pitchFamily="50" charset="-128"/>
              <a:ea typeface="HGSｺﾞｼｯｸM" panose="020B0600000000000000" pitchFamily="50" charset="-128"/>
            </a:endParaRPr>
          </a:p>
        </p:txBody>
      </p:sp>
      <p:sp>
        <p:nvSpPr>
          <p:cNvPr id="32" name="Rectangle 6"/>
          <p:cNvSpPr>
            <a:spLocks noChangeArrowheads="1"/>
          </p:cNvSpPr>
          <p:nvPr/>
        </p:nvSpPr>
        <p:spPr bwMode="auto">
          <a:xfrm>
            <a:off x="109182" y="3340389"/>
            <a:ext cx="6235230" cy="37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⑤暮らしに息づく公園をはぐくむ</a:t>
            </a:r>
            <a:endParaRPr lang="en-US" altLang="ja-JP" sz="1400" dirty="0">
              <a:latin typeface="HGSｺﾞｼｯｸM" panose="020B0600000000000000" pitchFamily="50" charset="-128"/>
              <a:ea typeface="HGSｺﾞｼｯｸM" panose="020B0600000000000000" pitchFamily="50" charset="-128"/>
            </a:endParaRPr>
          </a:p>
        </p:txBody>
      </p:sp>
      <p:sp>
        <p:nvSpPr>
          <p:cNvPr id="33" name="Rectangle 6"/>
          <p:cNvSpPr>
            <a:spLocks noChangeArrowheads="1"/>
          </p:cNvSpPr>
          <p:nvPr/>
        </p:nvSpPr>
        <p:spPr bwMode="auto">
          <a:xfrm>
            <a:off x="109182" y="3628421"/>
            <a:ext cx="6235230" cy="37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Char char="•"/>
              <a:defRPr kumimoji="1" sz="3200">
                <a:solidFill>
                  <a:schemeClr val="tx1"/>
                </a:solidFill>
                <a:latin typeface="Verdana" pitchFamily="34" charset="0"/>
                <a:ea typeface="ＭＳ Ｐゴシック" charset="-128"/>
              </a:defRPr>
            </a:lvl1pPr>
            <a:lvl2pPr marL="742950" indent="-285750" eaLnBrk="0" hangingPunct="0">
              <a:spcBef>
                <a:spcPct val="20000"/>
              </a:spcBef>
              <a:buChar char="–"/>
              <a:defRPr kumimoji="1" sz="2800">
                <a:solidFill>
                  <a:schemeClr val="tx1"/>
                </a:solidFill>
                <a:latin typeface="Verdana" pitchFamily="34" charset="0"/>
                <a:ea typeface="ＭＳ Ｐゴシック" charset="-128"/>
              </a:defRPr>
            </a:lvl2pPr>
            <a:lvl3pPr marL="1143000" indent="-228600" eaLnBrk="0" hangingPunct="0">
              <a:spcBef>
                <a:spcPct val="20000"/>
              </a:spcBef>
              <a:buChar char="•"/>
              <a:defRPr kumimoji="1" sz="2400">
                <a:solidFill>
                  <a:schemeClr val="tx1"/>
                </a:solidFill>
                <a:latin typeface="Verdana" pitchFamily="34" charset="0"/>
                <a:ea typeface="ＭＳ Ｐゴシック" charset="-128"/>
              </a:defRPr>
            </a:lvl3pPr>
            <a:lvl4pPr marL="1600200" indent="-228600" eaLnBrk="0" hangingPunct="0">
              <a:spcBef>
                <a:spcPct val="20000"/>
              </a:spcBef>
              <a:buChar char="–"/>
              <a:defRPr kumimoji="1" sz="2000">
                <a:solidFill>
                  <a:schemeClr val="tx1"/>
                </a:solidFill>
                <a:latin typeface="Verdana" pitchFamily="34" charset="0"/>
                <a:ea typeface="ＭＳ Ｐゴシック" charset="-128"/>
              </a:defRPr>
            </a:lvl4pPr>
            <a:lvl5pPr marL="2057400" indent="-228600" eaLnBrk="0" hangingPunct="0">
              <a:spcBef>
                <a:spcPct val="20000"/>
              </a:spcBef>
              <a:buChar char="»"/>
              <a:defRPr kumimoji="1" sz="2000">
                <a:solidFill>
                  <a:schemeClr val="tx1"/>
                </a:solidFill>
                <a:latin typeface="Verdana" pitchFamily="34"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charset="-128"/>
              </a:defRPr>
            </a:lvl9pPr>
          </a:lstStyle>
          <a:p>
            <a:pPr>
              <a:lnSpc>
                <a:spcPts val="2200"/>
              </a:lnSpc>
              <a:buFontTx/>
              <a:buNone/>
            </a:pPr>
            <a:r>
              <a:rPr lang="ja-JP" altLang="en-US" sz="1400" dirty="0">
                <a:latin typeface="HGSｺﾞｼｯｸM" panose="020B0600000000000000" pitchFamily="50" charset="-128"/>
                <a:ea typeface="HGSｺﾞｼｯｸM" panose="020B0600000000000000" pitchFamily="50" charset="-128"/>
              </a:rPr>
              <a:t>⑥「みどり」行政の総合化をめざす</a:t>
            </a:r>
            <a:endParaRPr lang="en-US" altLang="ja-JP" sz="1400" dirty="0">
              <a:latin typeface="HGSｺﾞｼｯｸM" panose="020B0600000000000000" pitchFamily="50" charset="-128"/>
              <a:ea typeface="HGSｺﾞｼｯｸM" panose="020B0600000000000000" pitchFamily="50" charset="-128"/>
            </a:endParaRPr>
          </a:p>
        </p:txBody>
      </p:sp>
      <p:sp>
        <p:nvSpPr>
          <p:cNvPr id="34" name="テキスト ボックス 33"/>
          <p:cNvSpPr txBox="1"/>
          <p:nvPr/>
        </p:nvSpPr>
        <p:spPr>
          <a:xfrm>
            <a:off x="160037" y="4138340"/>
            <a:ext cx="2348720" cy="400110"/>
          </a:xfrm>
          <a:prstGeom prst="rect">
            <a:avLst/>
          </a:prstGeom>
          <a:noFill/>
        </p:spPr>
        <p:txBody>
          <a:bodyPr wrap="none" rtlCol="0">
            <a:spAutoFit/>
          </a:bodyPr>
          <a:lstStyle/>
          <a:p>
            <a:r>
              <a:rPr kumimoji="1" lang="ja-JP" altLang="en-US" sz="2000" dirty="0"/>
              <a:t>公園を４つに類型化</a:t>
            </a:r>
            <a:endParaRPr kumimoji="1" lang="en-US" altLang="ja-JP" sz="2000" dirty="0"/>
          </a:p>
        </p:txBody>
      </p:sp>
      <p:sp>
        <p:nvSpPr>
          <p:cNvPr id="5" name="正方形/長方形 4"/>
          <p:cNvSpPr/>
          <p:nvPr/>
        </p:nvSpPr>
        <p:spPr>
          <a:xfrm>
            <a:off x="160037" y="4540951"/>
            <a:ext cx="5657059" cy="4628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60037" y="5066348"/>
            <a:ext cx="8465371" cy="4628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60037" y="5575497"/>
            <a:ext cx="5878466" cy="46280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60036" y="6086389"/>
            <a:ext cx="8969427" cy="46280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09183" y="4540951"/>
            <a:ext cx="9668354" cy="2008242"/>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①健康と生きがいを支える公園（総合公園</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広域的な交通条件に恵まれ、府民の健康と生きがいを支える野外レクリエーション機能を中心とする公園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山に親しむ公園（風致公園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周辺地域の里山にみられる風致や自然の緑を保全しながら巨大都市圏の外周の「みどり」として、自然とのふれあいを通じて共生を体験、学習し、親しむ公園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海に親しむ公園（海浜レクリエーション公園</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海浜に立地する特徴を活かし、海浜型のレクリエーションの中枢をなすとともに、海浜環境の修景を図る公園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④市街地に広大な森林をつくる公園（都市林公園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稠密な都市中心地域において、まとまった都市内の森林・緑地（都市林）の創造と、豊かな緑の中の健康増進機能など都市生活者の生活基盤の向上に資する公園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079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873" y="2022174"/>
            <a:ext cx="3852268" cy="483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775351" y="1196752"/>
            <a:ext cx="1265881" cy="3810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36054" y="2813433"/>
            <a:ext cx="1040882" cy="2340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938334" y="2670728"/>
            <a:ext cx="1152128" cy="3960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475482" y="2680104"/>
            <a:ext cx="893255" cy="322018"/>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488182" y="3994368"/>
            <a:ext cx="1256906" cy="2520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250604" y="2924852"/>
            <a:ext cx="732780" cy="288124"/>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5952" y="1895624"/>
            <a:ext cx="1152128" cy="3960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②配置計画</a:t>
            </a:r>
            <a:endParaRPr lang="ja-JP" altLang="en-US" sz="2800" dirty="0">
              <a:latin typeface="+mj-ea"/>
            </a:endParaRPr>
          </a:p>
        </p:txBody>
      </p:sp>
      <p:sp>
        <p:nvSpPr>
          <p:cNvPr id="6" name="スライド番号プレースホルダー 11"/>
          <p:cNvSpPr>
            <a:spLocks noGrp="1"/>
          </p:cNvSpPr>
          <p:nvPr>
            <p:ph type="sldNum" sz="quarter" idx="12"/>
          </p:nvPr>
        </p:nvSpPr>
        <p:spPr>
          <a:xfrm>
            <a:off x="2963132" y="6418222"/>
            <a:ext cx="2311400" cy="365125"/>
          </a:xfrm>
        </p:spPr>
        <p:txBody>
          <a:bodyPr/>
          <a:lstStyle/>
          <a:p>
            <a:r>
              <a:rPr kumimoji="1" lang="ja-JP" altLang="en-US" dirty="0" smtClean="0"/>
              <a:t>２</a:t>
            </a:r>
            <a:endParaRPr kumimoji="1" lang="ja-JP" altLang="en-US" dirty="0"/>
          </a:p>
        </p:txBody>
      </p:sp>
      <p:sp>
        <p:nvSpPr>
          <p:cNvPr id="7" name="テキスト ボックス 6"/>
          <p:cNvSpPr txBox="1"/>
          <p:nvPr/>
        </p:nvSpPr>
        <p:spPr>
          <a:xfrm>
            <a:off x="102275" y="548680"/>
            <a:ext cx="7210628" cy="400110"/>
          </a:xfrm>
          <a:prstGeom prst="rect">
            <a:avLst/>
          </a:prstGeom>
          <a:noFill/>
        </p:spPr>
        <p:txBody>
          <a:bodyPr wrap="none" rtlCol="0">
            <a:spAutoFit/>
          </a:bodyPr>
          <a:lstStyle/>
          <a:p>
            <a:r>
              <a:rPr kumimoji="1" lang="ja-JP" altLang="en-US" sz="2000" dirty="0" smtClean="0">
                <a:latin typeface="HGPｺﾞｼｯｸE" panose="020B0900000000000000" pitchFamily="50" charset="-128"/>
                <a:ea typeface="HGPｺﾞｼｯｸE" panose="020B0900000000000000" pitchFamily="50" charset="-128"/>
              </a:rPr>
              <a:t>大阪府公園基本構想（</a:t>
            </a:r>
            <a:r>
              <a:rPr lang="ja-JP" altLang="en-US" sz="2000" dirty="0" smtClean="0">
                <a:latin typeface="HGPｺﾞｼｯｸE" panose="020B0900000000000000" pitchFamily="50" charset="-128"/>
                <a:ea typeface="HGPｺﾞｼｯｸE" panose="020B0900000000000000" pitchFamily="50" charset="-128"/>
              </a:rPr>
              <a:t>平成５年</a:t>
            </a:r>
            <a:r>
              <a:rPr lang="en-US" altLang="ja-JP" sz="2000" dirty="0" smtClean="0">
                <a:latin typeface="HGPｺﾞｼｯｸE" panose="020B0900000000000000" pitchFamily="50" charset="-128"/>
                <a:ea typeface="HGPｺﾞｼｯｸE" panose="020B0900000000000000" pitchFamily="50" charset="-128"/>
              </a:rPr>
              <a:t>11</a:t>
            </a:r>
            <a:r>
              <a:rPr lang="ja-JP" altLang="en-US" sz="2000" dirty="0" smtClean="0">
                <a:latin typeface="HGPｺﾞｼｯｸE" panose="020B0900000000000000" pitchFamily="50" charset="-128"/>
                <a:ea typeface="HGPｺﾞｼｯｸE" panose="020B0900000000000000" pitchFamily="50" charset="-128"/>
              </a:rPr>
              <a:t>月）における府営公園配置計画</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7545288" y="6525344"/>
            <a:ext cx="1172116" cy="261610"/>
          </a:xfrm>
          <a:prstGeom prst="rect">
            <a:avLst/>
          </a:prstGeom>
          <a:noFill/>
        </p:spPr>
        <p:txBody>
          <a:bodyPr wrap="none" rtlCol="0">
            <a:spAutoFit/>
          </a:bodyPr>
          <a:lstStyle/>
          <a:p>
            <a:r>
              <a:rPr kumimoji="1" lang="ja-JP" altLang="en-US" sz="1100" dirty="0" smtClean="0"/>
              <a:t>全体配置計画図</a:t>
            </a:r>
            <a:endParaRPr kumimoji="1" lang="ja-JP" altLang="en-US" sz="1100" dirty="0"/>
          </a:p>
        </p:txBody>
      </p:sp>
      <p:sp>
        <p:nvSpPr>
          <p:cNvPr id="17" name="テキスト ボックス 16"/>
          <p:cNvSpPr txBox="1"/>
          <p:nvPr/>
        </p:nvSpPr>
        <p:spPr>
          <a:xfrm>
            <a:off x="200472" y="4869160"/>
            <a:ext cx="1492716" cy="276999"/>
          </a:xfrm>
          <a:prstGeom prst="rect">
            <a:avLst/>
          </a:prstGeom>
          <a:noFill/>
          <a:ln w="3175">
            <a:solidFill>
              <a:schemeClr val="tx1"/>
            </a:solidFill>
          </a:ln>
        </p:spPr>
        <p:txBody>
          <a:bodyPr wrap="none" rtlCol="0">
            <a:spAutoFit/>
          </a:bodyPr>
          <a:lstStyle/>
          <a:p>
            <a:r>
              <a:rPr kumimoji="1" lang="ja-JP" altLang="en-US" sz="1200" dirty="0" smtClean="0"/>
              <a:t>計画中・事業中公園</a:t>
            </a:r>
            <a:endParaRPr kumimoji="1" lang="ja-JP" altLang="en-US" sz="1200" dirty="0"/>
          </a:p>
        </p:txBody>
      </p:sp>
      <p:sp>
        <p:nvSpPr>
          <p:cNvPr id="18" name="テキスト ボックス 17"/>
          <p:cNvSpPr txBox="1"/>
          <p:nvPr/>
        </p:nvSpPr>
        <p:spPr>
          <a:xfrm>
            <a:off x="1459813" y="5193668"/>
            <a:ext cx="4049507" cy="276999"/>
          </a:xfrm>
          <a:prstGeom prst="rect">
            <a:avLst/>
          </a:prstGeom>
          <a:noFill/>
        </p:spPr>
        <p:txBody>
          <a:bodyPr wrap="none" rtlCol="0">
            <a:spAutoFit/>
          </a:bodyPr>
          <a:lstStyle/>
          <a:p>
            <a:r>
              <a:rPr kumimoji="1" lang="ja-JP" altLang="en-US" sz="1200" dirty="0" smtClean="0"/>
              <a:t>・・・・・・･･･　基本構想策定時、未開設（計画未決定）（８ヶ所）</a:t>
            </a:r>
            <a:endParaRPr kumimoji="1" lang="ja-JP" altLang="en-US" sz="1200" dirty="0"/>
          </a:p>
        </p:txBody>
      </p:sp>
      <p:sp>
        <p:nvSpPr>
          <p:cNvPr id="19" name="テキスト ボックス 18"/>
          <p:cNvSpPr txBox="1"/>
          <p:nvPr/>
        </p:nvSpPr>
        <p:spPr>
          <a:xfrm>
            <a:off x="1929453" y="4869161"/>
            <a:ext cx="3207929" cy="276999"/>
          </a:xfrm>
          <a:prstGeom prst="rect">
            <a:avLst/>
          </a:prstGeom>
          <a:noFill/>
        </p:spPr>
        <p:txBody>
          <a:bodyPr wrap="none" rtlCol="0">
            <a:spAutoFit/>
          </a:bodyPr>
          <a:lstStyle/>
          <a:p>
            <a:r>
              <a:rPr kumimoji="1" lang="ja-JP" altLang="en-US" sz="1200" dirty="0" smtClean="0"/>
              <a:t>･･･　基本</a:t>
            </a:r>
            <a:r>
              <a:rPr lang="ja-JP" altLang="en-US" sz="1200" dirty="0" smtClean="0"/>
              <a:t>構想</a:t>
            </a:r>
            <a:r>
              <a:rPr lang="ja-JP" altLang="en-US" sz="1200" dirty="0"/>
              <a:t>策</a:t>
            </a:r>
            <a:r>
              <a:rPr lang="ja-JP" altLang="en-US" sz="1200" dirty="0" smtClean="0"/>
              <a:t>定時、未開設（計画決定済み）</a:t>
            </a:r>
            <a:endParaRPr kumimoji="1" lang="ja-JP" altLang="en-US" sz="1200" dirty="0"/>
          </a:p>
        </p:txBody>
      </p:sp>
      <p:sp>
        <p:nvSpPr>
          <p:cNvPr id="21" name="テキスト ボックス 20"/>
          <p:cNvSpPr txBox="1"/>
          <p:nvPr/>
        </p:nvSpPr>
        <p:spPr>
          <a:xfrm>
            <a:off x="8713711" y="575102"/>
            <a:ext cx="559769" cy="261610"/>
          </a:xfrm>
          <a:prstGeom prst="rect">
            <a:avLst/>
          </a:prstGeom>
          <a:noFill/>
        </p:spPr>
        <p:txBody>
          <a:bodyPr wrap="none" rtlCol="0">
            <a:spAutoFit/>
          </a:bodyPr>
          <a:lstStyle/>
          <a:p>
            <a:r>
              <a:rPr lang="ja-JP" altLang="en-US" sz="1050" dirty="0" smtClean="0"/>
              <a:t>凡　例</a:t>
            </a:r>
            <a:endParaRPr kumimoji="1" lang="ja-JP" altLang="en-US" sz="1050" dirty="0"/>
          </a:p>
        </p:txBody>
      </p:sp>
      <p:sp>
        <p:nvSpPr>
          <p:cNvPr id="22" name="テキスト ボックス 21"/>
          <p:cNvSpPr txBox="1"/>
          <p:nvPr/>
        </p:nvSpPr>
        <p:spPr>
          <a:xfrm>
            <a:off x="200472" y="5193668"/>
            <a:ext cx="1261884" cy="276999"/>
          </a:xfrm>
          <a:prstGeom prst="rect">
            <a:avLst/>
          </a:prstGeom>
          <a:solidFill>
            <a:srgbClr val="92D050"/>
          </a:solidFill>
          <a:ln w="3175">
            <a:solidFill>
              <a:schemeClr val="tx1"/>
            </a:solidFill>
          </a:ln>
        </p:spPr>
        <p:txBody>
          <a:bodyPr wrap="none" rtlCol="0">
            <a:spAutoFit/>
          </a:bodyPr>
          <a:lstStyle/>
          <a:p>
            <a:r>
              <a:rPr kumimoji="1" lang="ja-JP" altLang="en-US" sz="1200" dirty="0" smtClean="0"/>
              <a:t>構想段階の公園</a:t>
            </a:r>
            <a:endParaRPr kumimoji="1" lang="ja-JP" altLang="en-US" sz="1200" dirty="0"/>
          </a:p>
        </p:txBody>
      </p:sp>
      <p:sp>
        <p:nvSpPr>
          <p:cNvPr id="25" name="正方形/長方形 24"/>
          <p:cNvSpPr/>
          <p:nvPr/>
        </p:nvSpPr>
        <p:spPr>
          <a:xfrm>
            <a:off x="938334" y="4377983"/>
            <a:ext cx="1159746" cy="28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488182" y="3570344"/>
            <a:ext cx="1256906" cy="43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2480" y="5579930"/>
            <a:ext cx="5544616" cy="307777"/>
          </a:xfrm>
          <a:prstGeom prst="rect">
            <a:avLst/>
          </a:prstGeom>
        </p:spPr>
        <p:txBody>
          <a:bodyPr wrap="square">
            <a:spAutoFit/>
          </a:bodyPr>
          <a:lstStyle/>
          <a:p>
            <a:r>
              <a:rPr lang="ja-JP" altLang="en-US" sz="1400" b="1" dirty="0">
                <a:latin typeface="HGｺﾞｼｯｸM" panose="020B0609000000000000" pitchFamily="49" charset="-128"/>
                <a:ea typeface="HGｺﾞｼｯｸM" panose="020B0609000000000000" pitchFamily="49" charset="-128"/>
              </a:rPr>
              <a:t>構想策</a:t>
            </a:r>
            <a:r>
              <a:rPr lang="ja-JP" altLang="en-US" sz="1400" b="1" dirty="0" smtClean="0">
                <a:latin typeface="HGｺﾞｼｯｸM" panose="020B0609000000000000" pitchFamily="49" charset="-128"/>
                <a:ea typeface="HGｺﾞｼｯｸM" panose="020B0609000000000000" pitchFamily="49" charset="-128"/>
              </a:rPr>
              <a:t>定時の府営</a:t>
            </a:r>
            <a:r>
              <a:rPr lang="ja-JP" altLang="en-US" sz="1400" b="1" dirty="0">
                <a:latin typeface="HGｺﾞｼｯｸM" panose="020B0609000000000000" pitchFamily="49" charset="-128"/>
                <a:ea typeface="HGｺﾞｼｯｸM" panose="020B0609000000000000" pitchFamily="49" charset="-128"/>
              </a:rPr>
              <a:t>公園の開設</a:t>
            </a:r>
            <a:r>
              <a:rPr lang="ja-JP" altLang="en-US" sz="1400" b="1" dirty="0" smtClean="0">
                <a:latin typeface="HGｺﾞｼｯｸM" panose="020B0609000000000000" pitchFamily="49" charset="-128"/>
                <a:ea typeface="HGｺﾞｼｯｸM" panose="020B0609000000000000" pitchFamily="49" charset="-128"/>
              </a:rPr>
              <a:t>状況１５箇所</a:t>
            </a:r>
            <a:r>
              <a:rPr lang="ja-JP" altLang="en-US" sz="1400" b="1" dirty="0">
                <a:latin typeface="HGｺﾞｼｯｸM" panose="020B0609000000000000" pitchFamily="49" charset="-128"/>
                <a:ea typeface="HGｺﾞｼｯｸM" panose="020B0609000000000000" pitchFamily="49" charset="-128"/>
              </a:rPr>
              <a:t>、面積</a:t>
            </a:r>
            <a:r>
              <a:rPr lang="ja-JP" altLang="en-US" sz="1400" b="1" dirty="0" smtClean="0">
                <a:latin typeface="HGｺﾞｼｯｸM" panose="020B0609000000000000" pitchFamily="49" charset="-128"/>
                <a:ea typeface="HGｺﾞｼｯｸM" panose="020B0609000000000000" pitchFamily="49" charset="-128"/>
              </a:rPr>
              <a:t>約　</a:t>
            </a:r>
            <a:r>
              <a:rPr lang="en-US" altLang="ja-JP" sz="1400" b="1" dirty="0" smtClean="0">
                <a:latin typeface="HGｺﾞｼｯｸM" panose="020B0609000000000000" pitchFamily="49" charset="-128"/>
                <a:ea typeface="HGｺﾞｼｯｸM" panose="020B0609000000000000" pitchFamily="49" charset="-128"/>
              </a:rPr>
              <a:t>650ha</a:t>
            </a:r>
            <a:endParaRPr lang="ja-JP" altLang="en-US" sz="1400" b="1" dirty="0">
              <a:latin typeface="HGｺﾞｼｯｸM" panose="020B0609000000000000" pitchFamily="49" charset="-128"/>
              <a:ea typeface="HGｺﾞｼｯｸM" panose="020B0609000000000000" pitchFamily="49" charset="-128"/>
            </a:endParaRPr>
          </a:p>
        </p:txBody>
      </p:sp>
      <p:sp>
        <p:nvSpPr>
          <p:cNvPr id="11" name="正方形/長方形 10"/>
          <p:cNvSpPr/>
          <p:nvPr/>
        </p:nvSpPr>
        <p:spPr>
          <a:xfrm>
            <a:off x="272480" y="6116984"/>
            <a:ext cx="5418161" cy="307777"/>
          </a:xfrm>
          <a:prstGeom prst="rect">
            <a:avLst/>
          </a:prstGeom>
        </p:spPr>
        <p:txBody>
          <a:bodyPr wrap="square">
            <a:spAutoFit/>
          </a:bodyPr>
          <a:lstStyle/>
          <a:p>
            <a:r>
              <a:rPr lang="ja-JP" altLang="en-US" sz="1400" b="1" dirty="0">
                <a:latin typeface="HGｺﾞｼｯｸM" panose="020B0609000000000000" pitchFamily="49" charset="-128"/>
                <a:ea typeface="HGｺﾞｼｯｸM" panose="020B0609000000000000" pitchFamily="49" charset="-128"/>
              </a:rPr>
              <a:t>大阪府公園基本</a:t>
            </a:r>
            <a:r>
              <a:rPr lang="ja-JP" altLang="en-US" sz="1400" b="1" dirty="0" smtClean="0">
                <a:latin typeface="HGｺﾞｼｯｸM" panose="020B0609000000000000" pitchFamily="49" charset="-128"/>
                <a:ea typeface="HGｺﾞｼｯｸM" panose="020B0609000000000000" pitchFamily="49" charset="-128"/>
              </a:rPr>
              <a:t>構想の</a:t>
            </a:r>
            <a:r>
              <a:rPr lang="ja-JP" altLang="en-US" sz="1400" b="1" dirty="0">
                <a:latin typeface="HGｺﾞｼｯｸM" panose="020B0609000000000000" pitchFamily="49" charset="-128"/>
                <a:ea typeface="HGｺﾞｼｯｸM" panose="020B0609000000000000" pitchFamily="49" charset="-128"/>
              </a:rPr>
              <a:t>開設</a:t>
            </a:r>
            <a:r>
              <a:rPr lang="ja-JP" altLang="en-US" sz="1400" b="1" dirty="0" smtClean="0">
                <a:latin typeface="HGｺﾞｼｯｸM" panose="020B0609000000000000" pitchFamily="49" charset="-128"/>
                <a:ea typeface="HGｺﾞｼｯｸM" panose="020B0609000000000000" pitchFamily="49" charset="-128"/>
              </a:rPr>
              <a:t>目標　２７箇所</a:t>
            </a:r>
            <a:r>
              <a:rPr lang="ja-JP" altLang="en-US" sz="1400" b="1" dirty="0">
                <a:latin typeface="HGｺﾞｼｯｸM" panose="020B0609000000000000" pitchFamily="49" charset="-128"/>
                <a:ea typeface="HGｺﾞｼｯｸM" panose="020B0609000000000000" pitchFamily="49" charset="-128"/>
              </a:rPr>
              <a:t>、面積約</a:t>
            </a:r>
            <a:r>
              <a:rPr lang="en-US" altLang="ja-JP" sz="1400" b="1" dirty="0">
                <a:latin typeface="HGｺﾞｼｯｸM" panose="020B0609000000000000" pitchFamily="49" charset="-128"/>
                <a:ea typeface="HGｺﾞｼｯｸM" panose="020B0609000000000000" pitchFamily="49" charset="-128"/>
              </a:rPr>
              <a:t>2,400ha</a:t>
            </a:r>
            <a:endParaRPr lang="ja-JP" altLang="en-US" sz="1400" b="1" dirty="0">
              <a:latin typeface="HGｺﾞｼｯｸM" panose="020B0609000000000000" pitchFamily="49" charset="-128"/>
              <a:ea typeface="HGｺﾞｼｯｸM" panose="020B0609000000000000" pitchFamily="49" charset="-128"/>
            </a:endParaRPr>
          </a:p>
        </p:txBody>
      </p:sp>
      <p:sp>
        <p:nvSpPr>
          <p:cNvPr id="30" name="正方形/長方形 29"/>
          <p:cNvSpPr/>
          <p:nvPr/>
        </p:nvSpPr>
        <p:spPr>
          <a:xfrm>
            <a:off x="200472" y="5589240"/>
            <a:ext cx="5490169" cy="835521"/>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2432720" y="5859132"/>
            <a:ext cx="548840" cy="2936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336054" y="3049864"/>
            <a:ext cx="1040882" cy="23400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020016" y="5626097"/>
            <a:ext cx="755335" cy="261610"/>
          </a:xfrm>
          <a:prstGeom prst="rect">
            <a:avLst/>
          </a:prstGeom>
          <a:noFill/>
        </p:spPr>
        <p:txBody>
          <a:bodyPr wrap="none" rtlCol="0">
            <a:spAutoFit/>
          </a:bodyPr>
          <a:lstStyle/>
          <a:p>
            <a:r>
              <a:rPr kumimoji="1" lang="ja-JP" altLang="en-US" sz="1050" dirty="0" smtClean="0"/>
              <a:t>（</a:t>
            </a:r>
            <a:r>
              <a:rPr kumimoji="1" lang="en-US" altLang="ja-JP" sz="1050" dirty="0" smtClean="0"/>
              <a:t>1993</a:t>
            </a:r>
            <a:r>
              <a:rPr kumimoji="1" lang="ja-JP" altLang="en-US" sz="1050" dirty="0" smtClean="0"/>
              <a:t>年）</a:t>
            </a:r>
            <a:endParaRPr kumimoji="1" lang="ja-JP" altLang="en-US" sz="1050" dirty="0"/>
          </a:p>
        </p:txBody>
      </p:sp>
      <p:sp>
        <p:nvSpPr>
          <p:cNvPr id="36" name="テキスト ボックス 35"/>
          <p:cNvSpPr txBox="1"/>
          <p:nvPr/>
        </p:nvSpPr>
        <p:spPr>
          <a:xfrm>
            <a:off x="5033186" y="6163151"/>
            <a:ext cx="729687" cy="253916"/>
          </a:xfrm>
          <a:prstGeom prst="rect">
            <a:avLst/>
          </a:prstGeom>
          <a:noFill/>
        </p:spPr>
        <p:txBody>
          <a:bodyPr wrap="none" rtlCol="0">
            <a:spAutoFit/>
          </a:bodyPr>
          <a:lstStyle/>
          <a:p>
            <a:r>
              <a:rPr kumimoji="1" lang="ja-JP" altLang="en-US" sz="1050" dirty="0" smtClean="0"/>
              <a:t>（</a:t>
            </a:r>
            <a:r>
              <a:rPr kumimoji="1" lang="en-US" altLang="ja-JP" sz="1050" dirty="0" smtClean="0"/>
              <a:t>2025</a:t>
            </a:r>
            <a:r>
              <a:rPr kumimoji="1" lang="ja-JP" altLang="en-US" sz="1050" dirty="0" smtClean="0"/>
              <a:t>年）</a:t>
            </a:r>
            <a:endParaRPr kumimoji="1" lang="ja-JP" altLang="en-US" sz="1050" dirty="0"/>
          </a:p>
        </p:txBody>
      </p:sp>
      <p:sp>
        <p:nvSpPr>
          <p:cNvPr id="37" name="正方形/長方形 36"/>
          <p:cNvSpPr/>
          <p:nvPr/>
        </p:nvSpPr>
        <p:spPr>
          <a:xfrm>
            <a:off x="4488182" y="3789064"/>
            <a:ext cx="1256906" cy="21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336054" y="1852462"/>
            <a:ext cx="1040882" cy="24116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275561916"/>
              </p:ext>
            </p:extLst>
          </p:nvPr>
        </p:nvGraphicFramePr>
        <p:xfrm>
          <a:off x="175964" y="1052736"/>
          <a:ext cx="6696744" cy="3744416"/>
        </p:xfrm>
        <a:graphic>
          <a:graphicData uri="http://schemas.openxmlformats.org/drawingml/2006/table">
            <a:tbl>
              <a:tblPr firstRow="1" bandRow="1">
                <a:tableStyleId>{5940675A-B579-460E-94D1-54222C63F5DA}</a:tableStyleId>
              </a:tblPr>
              <a:tblGrid>
                <a:gridCol w="720080"/>
                <a:gridCol w="1296144"/>
                <a:gridCol w="1080120"/>
                <a:gridCol w="1152128"/>
                <a:gridCol w="1440160"/>
                <a:gridCol w="1008112"/>
              </a:tblGrid>
              <a:tr h="576064">
                <a:tc>
                  <a:txBody>
                    <a:bodyPr/>
                    <a:lstStyle/>
                    <a:p>
                      <a:pPr algn="ctr"/>
                      <a:r>
                        <a:rPr kumimoji="1" lang="ja-JP" altLang="en-US" sz="1200" dirty="0" smtClean="0"/>
                        <a:t>類型</a:t>
                      </a:r>
                      <a:endParaRPr kumimoji="1" lang="ja-JP" altLang="en-US" sz="1200" dirty="0"/>
                    </a:p>
                  </a:txBody>
                  <a:tcPr anchor="ctr"/>
                </a:tc>
                <a:tc>
                  <a:txBody>
                    <a:bodyPr/>
                    <a:lstStyle/>
                    <a:p>
                      <a:pPr algn="ctr"/>
                      <a:r>
                        <a:rPr kumimoji="1" lang="ja-JP" altLang="en-US" sz="1200" dirty="0" smtClean="0"/>
                        <a:t>北大阪</a:t>
                      </a:r>
                      <a:endParaRPr kumimoji="1" lang="ja-JP" altLang="en-US" sz="1200" dirty="0"/>
                    </a:p>
                  </a:txBody>
                  <a:tcPr anchor="ctr"/>
                </a:tc>
                <a:tc>
                  <a:txBody>
                    <a:bodyPr/>
                    <a:lstStyle/>
                    <a:p>
                      <a:pPr algn="ctr"/>
                      <a:r>
                        <a:rPr kumimoji="1" lang="ja-JP" altLang="en-US" sz="1200" dirty="0" smtClean="0"/>
                        <a:t>東部大阪</a:t>
                      </a:r>
                      <a:endParaRPr kumimoji="1" lang="ja-JP" altLang="en-US" sz="1200" dirty="0"/>
                    </a:p>
                  </a:txBody>
                  <a:tcPr anchor="ctr"/>
                </a:tc>
                <a:tc>
                  <a:txBody>
                    <a:bodyPr/>
                    <a:lstStyle/>
                    <a:p>
                      <a:pPr algn="ctr"/>
                      <a:r>
                        <a:rPr kumimoji="1" lang="ja-JP" altLang="en-US" sz="1200" dirty="0" smtClean="0"/>
                        <a:t>南河内</a:t>
                      </a:r>
                      <a:endParaRPr kumimoji="1" lang="ja-JP" altLang="en-US" sz="1200" dirty="0"/>
                    </a:p>
                  </a:txBody>
                  <a:tcPr anchor="ctr"/>
                </a:tc>
                <a:tc>
                  <a:txBody>
                    <a:bodyPr/>
                    <a:lstStyle/>
                    <a:p>
                      <a:pPr algn="ctr"/>
                      <a:r>
                        <a:rPr kumimoji="1" lang="ja-JP" altLang="en-US" sz="1200" dirty="0" smtClean="0"/>
                        <a:t>泉州</a:t>
                      </a:r>
                      <a:endParaRPr kumimoji="1" lang="ja-JP" altLang="en-US" sz="1200" dirty="0"/>
                    </a:p>
                  </a:txBody>
                  <a:tcPr anchor="ctr"/>
                </a:tc>
                <a:tc>
                  <a:txBody>
                    <a:bodyPr/>
                    <a:lstStyle/>
                    <a:p>
                      <a:pPr algn="ctr"/>
                      <a:r>
                        <a:rPr kumimoji="1" lang="ja-JP" altLang="en-US" sz="1200" dirty="0" smtClean="0"/>
                        <a:t>大阪市域</a:t>
                      </a:r>
                      <a:endParaRPr kumimoji="1" lang="ja-JP" altLang="en-US" sz="1200" dirty="0"/>
                    </a:p>
                  </a:txBody>
                  <a:tcPr anchor="ctr"/>
                </a:tc>
              </a:tr>
              <a:tr h="651616">
                <a:tc>
                  <a:txBody>
                    <a:bodyPr/>
                    <a:lstStyle/>
                    <a:p>
                      <a:pPr algn="ctr"/>
                      <a:r>
                        <a:rPr kumimoji="1" lang="ja-JP" altLang="en-US" sz="1200" dirty="0" smtClean="0"/>
                        <a:t>総合</a:t>
                      </a:r>
                      <a:endParaRPr kumimoji="1" lang="ja-JP" altLang="en-US" sz="1200" dirty="0"/>
                    </a:p>
                  </a:txBody>
                  <a:tcPr anchor="ctr"/>
                </a:tc>
                <a:tc>
                  <a:txBody>
                    <a:bodyPr/>
                    <a:lstStyle/>
                    <a:p>
                      <a:pPr algn="l"/>
                      <a:r>
                        <a:rPr kumimoji="1" lang="ja-JP" altLang="en-US" sz="1200" dirty="0" smtClean="0"/>
                        <a:t>服部緑地</a:t>
                      </a:r>
                      <a:endParaRPr kumimoji="1" lang="en-US" altLang="ja-JP" sz="1200" dirty="0" smtClean="0"/>
                    </a:p>
                    <a:p>
                      <a:pPr algn="l"/>
                      <a:endParaRPr kumimoji="1" lang="en-US" altLang="ja-JP" sz="300" dirty="0" smtClean="0"/>
                    </a:p>
                    <a:p>
                      <a:pPr algn="l"/>
                      <a:r>
                        <a:rPr kumimoji="1" lang="ja-JP" altLang="en-US" sz="1200" u="none" dirty="0" smtClean="0">
                          <a:effectLst/>
                        </a:rPr>
                        <a:t>国際文化公園</a:t>
                      </a:r>
                      <a:endParaRPr kumimoji="1" lang="en-US" altLang="ja-JP" sz="1200" u="none" dirty="0" smtClean="0">
                        <a:effectLst/>
                      </a:endParaRPr>
                    </a:p>
                    <a:p>
                      <a:pPr algn="l"/>
                      <a:r>
                        <a:rPr kumimoji="1" lang="ja-JP" altLang="en-US" sz="1200" u="none" dirty="0" smtClean="0">
                          <a:effectLst/>
                        </a:rPr>
                        <a:t>都市周辺</a:t>
                      </a:r>
                      <a:endParaRPr kumimoji="1" lang="ja-JP" altLang="en-US" sz="1200" u="none" dirty="0">
                        <a:effectLst/>
                      </a:endParaRPr>
                    </a:p>
                  </a:txBody>
                  <a:tcPr anchor="ctr"/>
                </a:tc>
                <a:tc>
                  <a:txBody>
                    <a:bodyPr/>
                    <a:lstStyle/>
                    <a:p>
                      <a:pPr algn="l"/>
                      <a:r>
                        <a:rPr kumimoji="1" lang="ja-JP" altLang="en-US" sz="1200" dirty="0" smtClean="0"/>
                        <a:t>寝屋川公園</a:t>
                      </a:r>
                      <a:endParaRPr kumimoji="1" lang="en-US" altLang="ja-JP" sz="1200" dirty="0" smtClean="0"/>
                    </a:p>
                    <a:p>
                      <a:pPr algn="l"/>
                      <a:endParaRPr kumimoji="1" lang="en-US" altLang="ja-JP" sz="300" dirty="0" smtClean="0"/>
                    </a:p>
                    <a:p>
                      <a:pPr algn="l"/>
                      <a:r>
                        <a:rPr kumimoji="1" lang="ja-JP" altLang="en-US" sz="1200" dirty="0" smtClean="0"/>
                        <a:t>深北緑地</a:t>
                      </a:r>
                      <a:endParaRPr kumimoji="1" lang="en-US" altLang="ja-JP" sz="1200" baseline="30000" dirty="0" smtClean="0"/>
                    </a:p>
                    <a:p>
                      <a:pPr algn="l"/>
                      <a:endParaRPr kumimoji="1" lang="en-US" altLang="ja-JP" sz="300" dirty="0" smtClean="0"/>
                    </a:p>
                    <a:p>
                      <a:pPr algn="l"/>
                      <a:r>
                        <a:rPr kumimoji="1" lang="ja-JP" altLang="en-US" sz="1200" dirty="0" smtClean="0"/>
                        <a:t>久宝寺緑地</a:t>
                      </a:r>
                      <a:endParaRPr kumimoji="1" lang="ja-JP" altLang="en-US" sz="1200" dirty="0"/>
                    </a:p>
                  </a:txBody>
                  <a:tcPr anchor="ctr"/>
                </a:tc>
                <a:tc>
                  <a:txBody>
                    <a:bodyPr/>
                    <a:lstStyle/>
                    <a:p>
                      <a:pPr algn="l"/>
                      <a:r>
                        <a:rPr kumimoji="1" lang="ja-JP" altLang="en-US" sz="1200" dirty="0" smtClean="0"/>
                        <a:t>石川河川公園</a:t>
                      </a:r>
                      <a:endParaRPr kumimoji="1" lang="ja-JP" altLang="en-US" sz="1200" dirty="0"/>
                    </a:p>
                  </a:txBody>
                  <a:tcPr anchor="ctr"/>
                </a:tc>
                <a:tc>
                  <a:txBody>
                    <a:bodyPr/>
                    <a:lstStyle/>
                    <a:p>
                      <a:pPr algn="l"/>
                      <a:r>
                        <a:rPr kumimoji="1" lang="ja-JP" altLang="en-US" sz="1200" dirty="0" smtClean="0"/>
                        <a:t>浜寺公園</a:t>
                      </a:r>
                      <a:endParaRPr kumimoji="1" lang="en-US" altLang="ja-JP" sz="1200" dirty="0" smtClean="0"/>
                    </a:p>
                    <a:p>
                      <a:pPr algn="l"/>
                      <a:endParaRPr kumimoji="1" lang="en-US" altLang="ja-JP" sz="300" dirty="0" smtClean="0"/>
                    </a:p>
                    <a:p>
                      <a:pPr algn="l"/>
                      <a:r>
                        <a:rPr kumimoji="1" lang="ja-JP" altLang="en-US" sz="1200" dirty="0" smtClean="0"/>
                        <a:t>蜻蛉池公園</a:t>
                      </a:r>
                      <a:endParaRPr kumimoji="1" lang="ja-JP" altLang="en-US" sz="1200" dirty="0"/>
                    </a:p>
                  </a:txBody>
                  <a:tcPr anchor="ctr"/>
                </a:tc>
                <a:tc>
                  <a:txBody>
                    <a:bodyPr/>
                    <a:lstStyle/>
                    <a:p>
                      <a:pPr algn="l"/>
                      <a:r>
                        <a:rPr kumimoji="1" lang="ja-JP" altLang="en-US" sz="1200" dirty="0" smtClean="0"/>
                        <a:t>住吉公園</a:t>
                      </a:r>
                      <a:endParaRPr kumimoji="1" lang="en-US" altLang="ja-JP" sz="1200" dirty="0" smtClean="0"/>
                    </a:p>
                    <a:p>
                      <a:pPr algn="l"/>
                      <a:endParaRPr kumimoji="1" lang="en-US" altLang="ja-JP" sz="300" dirty="0" smtClean="0"/>
                    </a:p>
                    <a:p>
                      <a:pPr algn="l"/>
                      <a:r>
                        <a:rPr kumimoji="1" lang="ja-JP" altLang="en-US" sz="1200" dirty="0" smtClean="0"/>
                        <a:t>住之江公園</a:t>
                      </a:r>
                      <a:endParaRPr kumimoji="1" lang="ja-JP" altLang="en-US" sz="1200" dirty="0"/>
                    </a:p>
                  </a:txBody>
                  <a:tcPr anchor="ctr"/>
                </a:tc>
              </a:tr>
              <a:tr h="651616">
                <a:tc>
                  <a:txBody>
                    <a:bodyPr/>
                    <a:lstStyle/>
                    <a:p>
                      <a:pPr algn="ctr"/>
                      <a:r>
                        <a:rPr kumimoji="1" lang="ja-JP" altLang="en-US" sz="1200" dirty="0" smtClean="0"/>
                        <a:t>風致</a:t>
                      </a:r>
                      <a:endParaRPr kumimoji="1" lang="ja-JP" altLang="en-US" sz="1200" dirty="0"/>
                    </a:p>
                  </a:txBody>
                  <a:tcPr anchor="ctr"/>
                </a:tc>
                <a:tc>
                  <a:txBody>
                    <a:bodyPr/>
                    <a:lstStyle/>
                    <a:p>
                      <a:pPr algn="l"/>
                      <a:r>
                        <a:rPr kumimoji="1" lang="ja-JP" altLang="en-US" sz="1200" dirty="0" smtClean="0"/>
                        <a:t>箕面公園</a:t>
                      </a:r>
                      <a:endParaRPr kumimoji="1" lang="en-US" altLang="ja-JP" sz="1200" dirty="0" smtClean="0"/>
                    </a:p>
                    <a:p>
                      <a:pPr algn="l"/>
                      <a:endParaRPr kumimoji="1" lang="en-US" altLang="ja-JP" sz="300" dirty="0" smtClean="0"/>
                    </a:p>
                    <a:p>
                      <a:pPr algn="l"/>
                      <a:r>
                        <a:rPr kumimoji="1" lang="ja-JP" altLang="en-US" sz="1200" u="none" dirty="0" smtClean="0"/>
                        <a:t>能勢</a:t>
                      </a:r>
                      <a:endParaRPr kumimoji="1" lang="en-US" altLang="ja-JP" sz="1200" u="none" dirty="0" smtClean="0"/>
                    </a:p>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800" u="none" dirty="0" smtClean="0">
                          <a:latin typeface="ＭＳ Ｐゴシック" panose="020B0600070205080204" pitchFamily="50" charset="-128"/>
                          <a:ea typeface="ＭＳ Ｐゴシック" panose="020B0600070205080204" pitchFamily="50" charset="-128"/>
                        </a:rPr>
                        <a:t>（</a:t>
                      </a:r>
                      <a:r>
                        <a:rPr lang="ja-JP" altLang="en-US" sz="800" b="0" i="0" u="none" strike="noStrike" dirty="0" smtClean="0">
                          <a:solidFill>
                            <a:srgbClr val="000000"/>
                          </a:solidFill>
                          <a:effectLst/>
                          <a:latin typeface="+mn-ea"/>
                          <a:ea typeface="+mn-ea"/>
                        </a:rPr>
                        <a:t>豊能丘陵田園公園</a:t>
                      </a:r>
                      <a:r>
                        <a:rPr kumimoji="1" lang="ja-JP" altLang="en-US" sz="800" u="none" dirty="0" smtClean="0">
                          <a:latin typeface="ＭＳ Ｐゴシック" panose="020B0600070205080204" pitchFamily="50" charset="-128"/>
                          <a:ea typeface="ＭＳ Ｐゴシック" panose="020B0600070205080204" pitchFamily="50" charset="-128"/>
                        </a:rPr>
                        <a:t>）</a:t>
                      </a:r>
                    </a:p>
                    <a:p>
                      <a:pPr algn="l"/>
                      <a:endParaRPr kumimoji="1" lang="ja-JP" altLang="en-US" sz="1200" u="sng" dirty="0"/>
                    </a:p>
                  </a:txBody>
                  <a:tcPr anchor="ctr"/>
                </a:tc>
                <a:tc>
                  <a:txBody>
                    <a:bodyPr/>
                    <a:lstStyle/>
                    <a:p>
                      <a:pPr algn="l"/>
                      <a:r>
                        <a:rPr kumimoji="1" lang="ja-JP" altLang="en-US" sz="1200" dirty="0" smtClean="0"/>
                        <a:t>山田池公園</a:t>
                      </a:r>
                      <a:endParaRPr kumimoji="1" lang="en-US" altLang="ja-JP" sz="1200" dirty="0" smtClean="0"/>
                    </a:p>
                    <a:p>
                      <a:pPr algn="l"/>
                      <a:endParaRPr kumimoji="1" lang="en-US" altLang="ja-JP" sz="300" dirty="0" smtClean="0"/>
                    </a:p>
                    <a:p>
                      <a:pPr algn="l"/>
                      <a:r>
                        <a:rPr kumimoji="1" lang="ja-JP" altLang="en-US" sz="1200" dirty="0" smtClean="0"/>
                        <a:t>枚岡公園</a:t>
                      </a:r>
                      <a:endParaRPr kumimoji="1" lang="en-US" altLang="ja-JP" sz="1200" dirty="0" smtClean="0"/>
                    </a:p>
                    <a:p>
                      <a:pPr algn="l"/>
                      <a:endParaRPr kumimoji="1" lang="en-US" altLang="ja-JP" sz="300" dirty="0" smtClean="0"/>
                    </a:p>
                    <a:p>
                      <a:pPr algn="l"/>
                      <a:r>
                        <a:rPr kumimoji="1" lang="ja-JP" altLang="en-US" sz="1200" u="none" dirty="0" smtClean="0"/>
                        <a:t>生駒山麓</a:t>
                      </a:r>
                      <a:endParaRPr kumimoji="1" lang="ja-JP" altLang="en-US" sz="1200" u="none" dirty="0"/>
                    </a:p>
                  </a:txBody>
                  <a:tcPr anchor="ctr"/>
                </a:tc>
                <a:tc>
                  <a:txBody>
                    <a:bodyPr/>
                    <a:lstStyle/>
                    <a:p>
                      <a:pPr algn="l"/>
                      <a:r>
                        <a:rPr kumimoji="1" lang="ja-JP" altLang="en-US" sz="1200" dirty="0" smtClean="0"/>
                        <a:t>錦織公園</a:t>
                      </a:r>
                      <a:endParaRPr kumimoji="1" lang="en-US" altLang="ja-JP" sz="1200" dirty="0" smtClean="0"/>
                    </a:p>
                    <a:p>
                      <a:pPr algn="l"/>
                      <a:endParaRPr kumimoji="1" lang="en-US" altLang="ja-JP" sz="300" dirty="0" smtClean="0"/>
                    </a:p>
                    <a:p>
                      <a:pPr algn="l"/>
                      <a:r>
                        <a:rPr kumimoji="1" lang="ja-JP" altLang="en-US" sz="1200" dirty="0" smtClean="0"/>
                        <a:t>長野公園</a:t>
                      </a:r>
                      <a:endParaRPr kumimoji="1" lang="en-US" altLang="ja-JP" sz="1200" dirty="0" smtClean="0"/>
                    </a:p>
                    <a:p>
                      <a:pPr algn="l"/>
                      <a:endParaRPr kumimoji="1" lang="en-US" altLang="ja-JP" sz="300" dirty="0" smtClean="0"/>
                    </a:p>
                    <a:p>
                      <a:pPr algn="l"/>
                      <a:r>
                        <a:rPr kumimoji="1" lang="ja-JP" altLang="en-US" sz="1200" u="none" dirty="0" smtClean="0"/>
                        <a:t>金剛山麓</a:t>
                      </a:r>
                      <a:endParaRPr kumimoji="1" lang="en-US" altLang="ja-JP" sz="1200" u="none" dirty="0" smtClean="0"/>
                    </a:p>
                    <a:p>
                      <a:pPr algn="l"/>
                      <a:endParaRPr kumimoji="1" lang="en-US" altLang="ja-JP" sz="300" u="none" dirty="0" smtClean="0"/>
                    </a:p>
                    <a:p>
                      <a:pPr algn="l"/>
                      <a:r>
                        <a:rPr kumimoji="1" lang="ja-JP" altLang="en-US" sz="1200" u="none" dirty="0" smtClean="0"/>
                        <a:t>南河内丘陵部</a:t>
                      </a:r>
                      <a:endParaRPr kumimoji="1" lang="ja-JP" altLang="en-US" sz="1200" u="none" dirty="0"/>
                    </a:p>
                  </a:txBody>
                  <a:tcPr anchor="ctr"/>
                </a:tc>
                <a:tc>
                  <a:txBody>
                    <a:bodyPr/>
                    <a:lstStyle/>
                    <a:p>
                      <a:pPr algn="l"/>
                      <a:r>
                        <a:rPr kumimoji="1" lang="ja-JP" altLang="en-US" sz="1200" u="none" dirty="0" smtClean="0"/>
                        <a:t>和泉葛城</a:t>
                      </a:r>
                      <a:endParaRPr kumimoji="1" lang="ja-JP" altLang="en-US" sz="1200" u="none" dirty="0"/>
                    </a:p>
                  </a:txBody>
                  <a:tcPr anchor="ctr"/>
                </a:tc>
                <a:tc>
                  <a:txBody>
                    <a:bodyPr/>
                    <a:lstStyle/>
                    <a:p>
                      <a:pPr algn="l"/>
                      <a:endParaRPr kumimoji="1" lang="ja-JP" altLang="en-US" sz="1200" dirty="0"/>
                    </a:p>
                  </a:txBody>
                  <a:tcPr anchor="ctr"/>
                </a:tc>
              </a:tr>
              <a:tr h="651616">
                <a:tc>
                  <a:txBody>
                    <a:bodyPr/>
                    <a:lstStyle/>
                    <a:p>
                      <a:pPr algn="ctr"/>
                      <a:r>
                        <a:rPr kumimoji="1" lang="ja-JP" altLang="en-US" sz="1200" dirty="0" smtClean="0"/>
                        <a:t>海浜ﾚｸ</a:t>
                      </a:r>
                      <a:endParaRPr kumimoji="1" lang="en-US" altLang="ja-JP" sz="1200" dirty="0" smtClean="0"/>
                    </a:p>
                    <a:p>
                      <a:pPr algn="ctr"/>
                      <a:r>
                        <a:rPr kumimoji="1" lang="ja-JP" altLang="en-US" sz="1200" dirty="0" smtClean="0"/>
                        <a:t>ﾘｴｰｼｮﾝ</a:t>
                      </a:r>
                      <a:endParaRPr kumimoji="1" lang="ja-JP" altLang="en-US" sz="1200" dirty="0"/>
                    </a:p>
                  </a:txBody>
                  <a:tcPr anchor="ctr"/>
                </a:tc>
                <a:tc>
                  <a:txBody>
                    <a:bodyPr/>
                    <a:lstStyle/>
                    <a:p>
                      <a:pPr algn="l"/>
                      <a:endParaRPr kumimoji="1" lang="ja-JP" altLang="en-US" sz="1200" dirty="0"/>
                    </a:p>
                  </a:txBody>
                  <a:tcPr anchor="ctr"/>
                </a:tc>
                <a:tc>
                  <a:txBody>
                    <a:bodyPr/>
                    <a:lstStyle/>
                    <a:p>
                      <a:pPr algn="l"/>
                      <a:endParaRPr kumimoji="1" lang="ja-JP" altLang="en-US" sz="1200" dirty="0"/>
                    </a:p>
                  </a:txBody>
                  <a:tcPr anchor="ctr"/>
                </a:tc>
                <a:tc>
                  <a:txBody>
                    <a:bodyPr/>
                    <a:lstStyle/>
                    <a:p>
                      <a:pPr algn="l"/>
                      <a:endParaRPr kumimoji="1" lang="ja-JP" altLang="en-US" sz="1200" dirty="0"/>
                    </a:p>
                  </a:txBody>
                  <a:tcPr anchor="ctr"/>
                </a:tc>
                <a:tc>
                  <a:txBody>
                    <a:bodyPr/>
                    <a:lstStyle/>
                    <a:p>
                      <a:pPr algn="l"/>
                      <a:r>
                        <a:rPr kumimoji="1" lang="ja-JP" altLang="en-US" sz="1200" dirty="0" smtClean="0"/>
                        <a:t>二色の浜公園</a:t>
                      </a:r>
                      <a:endParaRPr kumimoji="1" lang="en-US" altLang="ja-JP" sz="1200" dirty="0" smtClean="0"/>
                    </a:p>
                    <a:p>
                      <a:pPr algn="l"/>
                      <a:endParaRPr kumimoji="1" lang="en-US" altLang="ja-JP" sz="300" dirty="0" smtClean="0"/>
                    </a:p>
                    <a:p>
                      <a:pPr algn="l"/>
                      <a:r>
                        <a:rPr kumimoji="1" lang="ja-JP" altLang="en-US" sz="1200" dirty="0" smtClean="0"/>
                        <a:t>りんくう緑地</a:t>
                      </a:r>
                      <a:endParaRPr kumimoji="1" lang="en-US" altLang="ja-JP" sz="1200" dirty="0" smtClean="0"/>
                    </a:p>
                    <a:p>
                      <a:pPr algn="l"/>
                      <a:endParaRPr kumimoji="1" lang="en-US" altLang="ja-JP" sz="300" dirty="0" smtClean="0"/>
                    </a:p>
                    <a:p>
                      <a:pPr algn="l"/>
                      <a:r>
                        <a:rPr kumimoji="1" lang="ja-JP" altLang="en-US" sz="1200" dirty="0" smtClean="0"/>
                        <a:t>せんなん里海公園</a:t>
                      </a:r>
                      <a:endParaRPr kumimoji="1" lang="en-US" altLang="ja-JP" sz="1200" dirty="0" smtClean="0"/>
                    </a:p>
                    <a:p>
                      <a:pPr algn="l"/>
                      <a:endParaRPr kumimoji="1" lang="en-US" altLang="ja-JP" sz="300" dirty="0" smtClean="0"/>
                    </a:p>
                    <a:p>
                      <a:pPr algn="l"/>
                      <a:r>
                        <a:rPr kumimoji="1" lang="ja-JP" altLang="en-US" sz="1200" u="none" dirty="0" smtClean="0"/>
                        <a:t>泉州臨海部２ヶ所</a:t>
                      </a:r>
                      <a:endParaRPr kumimoji="1" lang="ja-JP" altLang="en-US" sz="1200" u="none" dirty="0"/>
                    </a:p>
                  </a:txBody>
                  <a:tcPr anchor="ctr"/>
                </a:tc>
                <a:tc>
                  <a:txBody>
                    <a:bodyPr/>
                    <a:lstStyle/>
                    <a:p>
                      <a:pPr algn="l"/>
                      <a:endParaRPr kumimoji="1" lang="ja-JP" altLang="en-US" sz="1200" dirty="0"/>
                    </a:p>
                  </a:txBody>
                  <a:tcPr anchor="ctr"/>
                </a:tc>
              </a:tr>
              <a:tr h="516592">
                <a:tc>
                  <a:txBody>
                    <a:bodyPr/>
                    <a:lstStyle/>
                    <a:p>
                      <a:pPr algn="ctr"/>
                      <a:r>
                        <a:rPr kumimoji="1" lang="ja-JP" altLang="en-US" sz="1200" dirty="0" smtClean="0"/>
                        <a:t>都市林</a:t>
                      </a:r>
                      <a:endParaRPr kumimoji="1" lang="ja-JP" altLang="en-US" sz="1200" dirty="0"/>
                    </a:p>
                  </a:txBody>
                  <a:tcPr anchor="ctr"/>
                </a:tc>
                <a:tc>
                  <a:txBody>
                    <a:bodyPr/>
                    <a:lstStyle/>
                    <a:p>
                      <a:pPr algn="l"/>
                      <a:r>
                        <a:rPr kumimoji="1" lang="ja-JP" altLang="en-US" sz="1200" dirty="0" smtClean="0"/>
                        <a:t>空港周辺緑地</a:t>
                      </a:r>
                      <a:endParaRPr kumimoji="1" lang="ja-JP" altLang="en-US" sz="1200" dirty="0"/>
                    </a:p>
                  </a:txBody>
                  <a:tcPr anchor="ctr"/>
                </a:tc>
                <a:tc>
                  <a:txBody>
                    <a:bodyPr/>
                    <a:lstStyle/>
                    <a:p>
                      <a:pPr algn="l"/>
                      <a:endParaRPr kumimoji="1" lang="ja-JP" altLang="en-US" sz="1200" dirty="0"/>
                    </a:p>
                  </a:txBody>
                  <a:tcPr anchor="ctr"/>
                </a:tc>
                <a:tc>
                  <a:txBody>
                    <a:bodyPr/>
                    <a:lstStyle/>
                    <a:p>
                      <a:pPr algn="l"/>
                      <a:endParaRPr kumimoji="1" lang="ja-JP" altLang="en-US" sz="1200" dirty="0"/>
                    </a:p>
                  </a:txBody>
                  <a:tcPr anchor="ctr"/>
                </a:tc>
                <a:tc>
                  <a:txBody>
                    <a:bodyPr/>
                    <a:lstStyle/>
                    <a:p>
                      <a:pPr algn="l"/>
                      <a:r>
                        <a:rPr kumimoji="1" lang="ja-JP" altLang="en-US" sz="1200" dirty="0" smtClean="0"/>
                        <a:t>大泉緑地</a:t>
                      </a:r>
                      <a:endParaRPr kumimoji="1" lang="ja-JP" altLang="en-US" sz="1200" dirty="0"/>
                    </a:p>
                  </a:txBody>
                  <a:tcPr anchor="ctr"/>
                </a:tc>
                <a:tc>
                  <a:txBody>
                    <a:bodyPr/>
                    <a:lstStyle/>
                    <a:p>
                      <a:pPr algn="l"/>
                      <a:endParaRPr kumimoji="1" lang="ja-JP" altLang="en-US" sz="1200" dirty="0"/>
                    </a:p>
                  </a:txBody>
                  <a:tcPr anchor="ctr"/>
                </a:tc>
              </a:tr>
            </a:tbl>
          </a:graphicData>
        </a:graphic>
      </p:graphicFrame>
      <p:sp>
        <p:nvSpPr>
          <p:cNvPr id="39"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473" y="764704"/>
            <a:ext cx="1793869" cy="184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377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②配置計画</a:t>
            </a:r>
            <a:endParaRPr lang="ja-JP" altLang="en-US" sz="2800" dirty="0">
              <a:latin typeface="+mj-ea"/>
            </a:endParaRPr>
          </a:p>
        </p:txBody>
      </p:sp>
      <p:sp>
        <p:nvSpPr>
          <p:cNvPr id="6" name="スライド番号プレースホルダー 11"/>
          <p:cNvSpPr txBox="1">
            <a:spLocks/>
          </p:cNvSpPr>
          <p:nvPr/>
        </p:nvSpPr>
        <p:spPr>
          <a:xfrm>
            <a:off x="2963132" y="6418222"/>
            <a:ext cx="2311400" cy="365125"/>
          </a:xfrm>
          <a:prstGeom prst="rect">
            <a:avLst/>
          </a:prstGeom>
        </p:spPr>
        <p:txBody>
          <a:bodyPr vert="horz" lIns="95764" tIns="47883" rIns="95764" bIns="47883" rtlCol="0" anchor="ctr"/>
          <a:lstStyle>
            <a:defPPr>
              <a:defRPr lang="ja-JP"/>
            </a:defPPr>
            <a:lvl1pPr marL="0" algn="r" defTabSz="957644" rtl="0" eaLnBrk="1" latinLnBrk="0" hangingPunct="1">
              <a:defRPr kumimoji="1" sz="1300" kern="1200">
                <a:solidFill>
                  <a:schemeClr val="tx1">
                    <a:tint val="75000"/>
                  </a:schemeClr>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a:lstStyle>
          <a:p>
            <a:r>
              <a:rPr lang="ja-JP" altLang="en-US" dirty="0" smtClean="0"/>
              <a:t>３</a:t>
            </a:r>
            <a:endParaRPr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1919391343"/>
              </p:ext>
            </p:extLst>
          </p:nvPr>
        </p:nvGraphicFramePr>
        <p:xfrm>
          <a:off x="128464" y="930424"/>
          <a:ext cx="9649072" cy="5487800"/>
        </p:xfrm>
        <a:graphic>
          <a:graphicData uri="http://schemas.openxmlformats.org/drawingml/2006/table">
            <a:tbl>
              <a:tblPr firstRow="1" bandRow="1">
                <a:tableStyleId>{5940675A-B579-460E-94D1-54222C63F5DA}</a:tableStyleId>
              </a:tblPr>
              <a:tblGrid>
                <a:gridCol w="936104"/>
                <a:gridCol w="1944216"/>
                <a:gridCol w="792088"/>
                <a:gridCol w="1152128"/>
                <a:gridCol w="1206134"/>
                <a:gridCol w="1206134"/>
                <a:gridCol w="1206134"/>
                <a:gridCol w="1206134"/>
              </a:tblGrid>
              <a:tr h="775041">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地域</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類型</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構想目標</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面積①</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(ha)</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構想策定時開設面積② </a:t>
                      </a:r>
                      <a:r>
                        <a:rPr kumimoji="1" lang="en-US" altLang="ja-JP" sz="1400" dirty="0" smtClean="0">
                          <a:latin typeface="ＭＳ Ｐゴシック" panose="020B0600070205080204" pitchFamily="50" charset="-128"/>
                          <a:ea typeface="ＭＳ Ｐゴシック" panose="020B0600070205080204" pitchFamily="50" charset="-128"/>
                        </a:rPr>
                        <a:t>(ha)</a:t>
                      </a: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H29</a:t>
                      </a:r>
                      <a:r>
                        <a:rPr kumimoji="1" lang="ja-JP" altLang="en-US" sz="1400" dirty="0" smtClean="0">
                          <a:latin typeface="ＭＳ Ｐゴシック" panose="020B0600070205080204" pitchFamily="50" charset="-128"/>
                          <a:ea typeface="ＭＳ Ｐゴシック" panose="020B0600070205080204" pitchFamily="50" charset="-128"/>
                        </a:rPr>
                        <a:t>年</a:t>
                      </a:r>
                      <a:r>
                        <a:rPr kumimoji="1" lang="en-US" altLang="ja-JP" sz="1400" dirty="0" smtClean="0">
                          <a:latin typeface="ＭＳ Ｐゴシック" panose="020B0600070205080204" pitchFamily="50" charset="-128"/>
                          <a:ea typeface="ＭＳ Ｐゴシック" panose="020B0600070205080204" pitchFamily="50" charset="-128"/>
                        </a:rPr>
                        <a:t>7</a:t>
                      </a:r>
                      <a:r>
                        <a:rPr kumimoji="1" lang="ja-JP" altLang="en-US" sz="1400" dirty="0" smtClean="0">
                          <a:latin typeface="ＭＳ Ｐゴシック" panose="020B0600070205080204" pitchFamily="50" charset="-128"/>
                          <a:ea typeface="ＭＳ Ｐゴシック" panose="020B0600070205080204" pitchFamily="50" charset="-128"/>
                        </a:rPr>
                        <a:t>月末</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開設面積③</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(ha)</a:t>
                      </a: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③</a:t>
                      </a: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①</a:t>
                      </a:r>
                      <a:r>
                        <a:rPr kumimoji="1" lang="en-US" altLang="ja-JP" sz="1400" dirty="0" smtClean="0">
                          <a:latin typeface="ＭＳ Ｐゴシック" panose="020B0600070205080204" pitchFamily="50" charset="-128"/>
                          <a:ea typeface="ＭＳ Ｐゴシック" panose="020B0600070205080204" pitchFamily="50" charset="-128"/>
                        </a:rPr>
                        <a:t>×100</a:t>
                      </a:r>
                    </a:p>
                    <a:p>
                      <a:pPr algn="ctr"/>
                      <a:r>
                        <a:rPr kumimoji="1" lang="en-US" altLang="ja-JP" sz="1400" dirty="0" smtClean="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③</a:t>
                      </a: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en-US" altLang="ja-JP" sz="1400" dirty="0" smtClean="0">
                          <a:latin typeface="ＭＳ Ｐゴシック" panose="020B0600070205080204" pitchFamily="50" charset="-128"/>
                          <a:ea typeface="ＭＳ Ｐゴシック" panose="020B0600070205080204" pitchFamily="50" charset="-128"/>
                        </a:rPr>
                        <a:t>(ha)</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9340">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北大阪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服部緑地</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142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126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126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89</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p>
                  </a:txBody>
                  <a:tcPr anchor="ct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北大阪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国際文化公園都市</a:t>
                      </a:r>
                      <a:endParaRPr kumimoji="1" lang="en-US" altLang="ja-JP" sz="1400" u="none" dirty="0" smtClean="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130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r>
              <a:tr h="363695">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北大阪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箕面公園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北大阪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marL="0" marR="0" indent="0" algn="l" defTabSz="957644" rtl="0" eaLnBrk="1" fontAlgn="auto" latinLnBrk="0" hangingPunct="1">
                        <a:lnSpc>
                          <a:spcPct val="100000"/>
                        </a:lnSpc>
                        <a:spcBef>
                          <a:spcPts val="0"/>
                        </a:spcBef>
                        <a:spcAft>
                          <a:spcPts val="0"/>
                        </a:spcAft>
                        <a:buClrTx/>
                        <a:buSzTx/>
                        <a:buFontTx/>
                        <a:buNone/>
                        <a:tabLst/>
                        <a:defRPr/>
                      </a:pPr>
                      <a:r>
                        <a:rPr kumimoji="1" lang="ja-JP" altLang="en-US" sz="1400" u="none" dirty="0" smtClean="0">
                          <a:latin typeface="ＭＳ Ｐゴシック" panose="020B0600070205080204" pitchFamily="50" charset="-128"/>
                          <a:ea typeface="ＭＳ Ｐゴシック" panose="020B0600070205080204" pitchFamily="50" charset="-128"/>
                        </a:rPr>
                        <a:t>能勢</a:t>
                      </a:r>
                      <a:r>
                        <a:rPr kumimoji="1" lang="ja-JP" altLang="en-US" sz="1100" u="none" dirty="0" smtClean="0">
                          <a:latin typeface="ＭＳ Ｐゴシック" panose="020B0600070205080204" pitchFamily="50" charset="-128"/>
                          <a:ea typeface="ＭＳ Ｐゴシック" panose="020B0600070205080204" pitchFamily="50" charset="-128"/>
                        </a:rPr>
                        <a:t>（</a:t>
                      </a:r>
                      <a:r>
                        <a:rPr lang="ja-JP" altLang="en-US" sz="1100" b="0" i="0" u="none" strike="noStrike" dirty="0" smtClean="0">
                          <a:solidFill>
                            <a:srgbClr val="000000"/>
                          </a:solidFill>
                          <a:effectLst/>
                          <a:latin typeface="+mn-ea"/>
                          <a:ea typeface="+mn-ea"/>
                        </a:rPr>
                        <a:t>豊能丘陵田園公園</a:t>
                      </a:r>
                      <a:r>
                        <a:rPr kumimoji="1" lang="ja-JP" altLang="en-US" sz="1100" u="none" dirty="0" smtClean="0">
                          <a:latin typeface="ＭＳ Ｐゴシック" panose="020B0600070205080204" pitchFamily="50" charset="-128"/>
                          <a:ea typeface="ＭＳ Ｐゴシック" panose="020B0600070205080204" pitchFamily="50" charset="-128"/>
                        </a:rPr>
                        <a:t>）</a:t>
                      </a:r>
                      <a:endParaRPr kumimoji="1" lang="ja-JP" altLang="en-US" sz="1100" u="none"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北大阪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空港周辺緑地</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都市林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50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東部大阪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寝屋川公園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54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60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28163">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東部大阪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深北緑地</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92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92903">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東部大阪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久宝寺緑地</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東部大阪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山田池公園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98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52252">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東部大阪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枚岡公園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東部大阪</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生駒山麓</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120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alpha val="70000"/>
                      </a:srgbClr>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p>
                  </a:txBody>
                  <a:tcPr anchor="ctr">
                    <a:solidFill>
                      <a:srgbClr val="92D050">
                        <a:alpha val="70000"/>
                      </a:srgbClr>
                    </a:solidFill>
                  </a:tcP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南河内</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石川河川公園</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173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南河内</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錦織公園</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66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90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2293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南河内</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長野公園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bl>
          </a:graphicData>
        </a:graphic>
      </p:graphicFrame>
      <p:sp>
        <p:nvSpPr>
          <p:cNvPr id="8" name="テキスト ボックス 7"/>
          <p:cNvSpPr txBox="1"/>
          <p:nvPr/>
        </p:nvSpPr>
        <p:spPr>
          <a:xfrm>
            <a:off x="102275" y="548680"/>
            <a:ext cx="3844322" cy="400110"/>
          </a:xfrm>
          <a:prstGeom prst="rect">
            <a:avLst/>
          </a:prstGeom>
          <a:noFill/>
        </p:spPr>
        <p:txBody>
          <a:bodyPr wrap="none" rtlCol="0">
            <a:spAutoFit/>
          </a:bodyPr>
          <a:lstStyle/>
          <a:p>
            <a:r>
              <a:rPr kumimoji="1" lang="ja-JP" altLang="en-US" sz="2000" dirty="0" smtClean="0">
                <a:latin typeface="HGPｺﾞｼｯｸE" panose="020B0900000000000000" pitchFamily="50" charset="-128"/>
                <a:ea typeface="HGPｺﾞｼｯｸE" panose="020B0900000000000000" pitchFamily="50" charset="-128"/>
              </a:rPr>
              <a:t>府営公園としての開設状況（１</a:t>
            </a:r>
            <a:r>
              <a:rPr kumimoji="1" lang="en-US" altLang="ja-JP" sz="2000" dirty="0" smtClean="0">
                <a:latin typeface="HGPｺﾞｼｯｸE" panose="020B0900000000000000" pitchFamily="50" charset="-128"/>
                <a:ea typeface="HGPｺﾞｼｯｸE" panose="020B0900000000000000" pitchFamily="50" charset="-128"/>
              </a:rPr>
              <a:t>/</a:t>
            </a:r>
            <a:r>
              <a:rPr lang="ja-JP" altLang="en-US" sz="2000" dirty="0">
                <a:latin typeface="HGPｺﾞｼｯｸE" panose="020B0900000000000000" pitchFamily="50" charset="-128"/>
                <a:ea typeface="HGPｺﾞｼｯｸE" panose="020B0900000000000000" pitchFamily="50" charset="-128"/>
              </a:rPr>
              <a:t>３</a:t>
            </a:r>
            <a:r>
              <a:rPr kumimoji="1" lang="ja-JP" altLang="en-US" sz="2000" dirty="0" smtClean="0">
                <a:latin typeface="HGPｺﾞｼｯｸE" panose="020B0900000000000000" pitchFamily="50" charset="-128"/>
                <a:ea typeface="HGPｺﾞｼｯｸE" panose="020B0900000000000000" pitchFamily="50" charset="-128"/>
              </a:rPr>
              <a:t>）</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9"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270920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solidFill>
                  <a:prstClr val="black"/>
                </a:solidFill>
                <a:latin typeface="ＭＳ Ｐゴシック"/>
              </a:rPr>
              <a:t>　②配置計画</a:t>
            </a:r>
            <a:endParaRPr lang="ja-JP" altLang="en-US" sz="2800" dirty="0">
              <a:solidFill>
                <a:prstClr val="black"/>
              </a:solidFill>
              <a:latin typeface="ＭＳ Ｐゴシック"/>
            </a:endParaRPr>
          </a:p>
        </p:txBody>
      </p:sp>
      <p:sp>
        <p:nvSpPr>
          <p:cNvPr id="6" name="スライド番号プレースホルダー 11"/>
          <p:cNvSpPr txBox="1">
            <a:spLocks/>
          </p:cNvSpPr>
          <p:nvPr/>
        </p:nvSpPr>
        <p:spPr>
          <a:xfrm>
            <a:off x="2963132" y="6418222"/>
            <a:ext cx="2311400" cy="365125"/>
          </a:xfrm>
          <a:prstGeom prst="rect">
            <a:avLst/>
          </a:prstGeom>
        </p:spPr>
        <p:txBody>
          <a:bodyPr vert="horz" lIns="95764" tIns="47883" rIns="95764" bIns="47883" rtlCol="0" anchor="ctr"/>
          <a:lstStyle>
            <a:defPPr>
              <a:defRPr lang="ja-JP"/>
            </a:defPPr>
            <a:lvl1pPr marL="0" algn="r" defTabSz="957644" rtl="0" eaLnBrk="1" latinLnBrk="0" hangingPunct="1">
              <a:defRPr kumimoji="1" sz="1300" kern="1200">
                <a:solidFill>
                  <a:schemeClr val="tx1">
                    <a:tint val="75000"/>
                  </a:schemeClr>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a:lstStyle>
          <a:p>
            <a:r>
              <a:rPr lang="ja-JP" altLang="en-US" dirty="0">
                <a:solidFill>
                  <a:prstClr val="black">
                    <a:tint val="75000"/>
                  </a:prstClr>
                </a:solidFill>
              </a:rPr>
              <a:t>４</a:t>
            </a:r>
          </a:p>
        </p:txBody>
      </p:sp>
      <p:graphicFrame>
        <p:nvGraphicFramePr>
          <p:cNvPr id="2" name="表 1"/>
          <p:cNvGraphicFramePr>
            <a:graphicFrameLocks noGrp="1"/>
          </p:cNvGraphicFramePr>
          <p:nvPr>
            <p:extLst>
              <p:ext uri="{D42A27DB-BD31-4B8C-83A1-F6EECF244321}">
                <p14:modId xmlns:p14="http://schemas.microsoft.com/office/powerpoint/2010/main" val="2456170807"/>
              </p:ext>
            </p:extLst>
          </p:nvPr>
        </p:nvGraphicFramePr>
        <p:xfrm>
          <a:off x="128464" y="908721"/>
          <a:ext cx="9649072" cy="5473651"/>
        </p:xfrm>
        <a:graphic>
          <a:graphicData uri="http://schemas.openxmlformats.org/drawingml/2006/table">
            <a:tbl>
              <a:tblPr firstRow="1" bandRow="1">
                <a:tableStyleId>{5940675A-B579-460E-94D1-54222C63F5DA}</a:tableStyleId>
              </a:tblPr>
              <a:tblGrid>
                <a:gridCol w="936104"/>
                <a:gridCol w="1944216"/>
                <a:gridCol w="936104"/>
                <a:gridCol w="1152128"/>
                <a:gridCol w="1224136"/>
                <a:gridCol w="1224136"/>
                <a:gridCol w="1152128"/>
                <a:gridCol w="1080120"/>
              </a:tblGrid>
              <a:tr h="710905">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地域</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類型</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構想目標</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面積①</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(ha)</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構想策定時開設面積② </a:t>
                      </a:r>
                      <a:r>
                        <a:rPr kumimoji="1" lang="en-US" altLang="ja-JP" sz="1400" dirty="0" smtClean="0">
                          <a:latin typeface="ＭＳ Ｐゴシック" panose="020B0600070205080204" pitchFamily="50" charset="-128"/>
                          <a:ea typeface="ＭＳ Ｐゴシック" panose="020B0600070205080204" pitchFamily="50" charset="-128"/>
                        </a:rPr>
                        <a:t>(ha)</a:t>
                      </a: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H29</a:t>
                      </a:r>
                      <a:r>
                        <a:rPr kumimoji="1" lang="ja-JP" altLang="en-US" sz="1400" dirty="0" smtClean="0">
                          <a:latin typeface="ＭＳ Ｐゴシック" panose="020B0600070205080204" pitchFamily="50" charset="-128"/>
                          <a:ea typeface="ＭＳ Ｐゴシック" panose="020B0600070205080204" pitchFamily="50" charset="-128"/>
                        </a:rPr>
                        <a:t>年</a:t>
                      </a:r>
                      <a:r>
                        <a:rPr kumimoji="1" lang="en-US" altLang="ja-JP" sz="1400" dirty="0" smtClean="0">
                          <a:latin typeface="ＭＳ Ｐゴシック" panose="020B0600070205080204" pitchFamily="50" charset="-128"/>
                          <a:ea typeface="ＭＳ Ｐゴシック" panose="020B0600070205080204" pitchFamily="50" charset="-128"/>
                        </a:rPr>
                        <a:t>7</a:t>
                      </a:r>
                      <a:r>
                        <a:rPr kumimoji="1" lang="ja-JP" altLang="en-US" sz="1400" dirty="0" smtClean="0">
                          <a:latin typeface="ＭＳ Ｐゴシック" panose="020B0600070205080204" pitchFamily="50" charset="-128"/>
                          <a:ea typeface="ＭＳ Ｐゴシック" panose="020B0600070205080204" pitchFamily="50" charset="-128"/>
                        </a:rPr>
                        <a:t>月末</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開設面積③</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 </a:t>
                      </a:r>
                      <a:r>
                        <a:rPr kumimoji="1" lang="en-US" altLang="ja-JP" sz="1400" dirty="0" smtClean="0">
                          <a:latin typeface="ＭＳ Ｐゴシック" panose="020B0600070205080204" pitchFamily="50" charset="-128"/>
                          <a:ea typeface="ＭＳ Ｐゴシック" panose="020B0600070205080204" pitchFamily="50" charset="-128"/>
                        </a:rPr>
                        <a:t>(ha)</a:t>
                      </a: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③</a:t>
                      </a: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①</a:t>
                      </a:r>
                      <a:r>
                        <a:rPr kumimoji="1" lang="en-US" altLang="ja-JP" sz="1400" dirty="0" smtClean="0">
                          <a:latin typeface="ＭＳ Ｐゴシック" panose="020B0600070205080204" pitchFamily="50" charset="-128"/>
                          <a:ea typeface="ＭＳ Ｐゴシック" panose="020B0600070205080204" pitchFamily="50" charset="-128"/>
                        </a:rPr>
                        <a:t>×100</a:t>
                      </a:r>
                    </a:p>
                    <a:p>
                      <a:pPr algn="ctr"/>
                      <a:r>
                        <a:rPr kumimoji="1" lang="en-US" altLang="ja-JP" sz="1400" dirty="0" smtClean="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③</a:t>
                      </a:r>
                      <a:r>
                        <a:rPr kumimoji="1" lang="en-US" altLang="ja-JP" sz="1400" dirty="0" smtClean="0">
                          <a:latin typeface="ＭＳ Ｐゴシック" panose="020B0600070205080204" pitchFamily="50" charset="-128"/>
                          <a:ea typeface="ＭＳ Ｐゴシック" panose="020B0600070205080204"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rPr>
                        <a:t>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en-US" altLang="ja-JP" sz="1400" dirty="0" smtClean="0">
                          <a:latin typeface="ＭＳ Ｐゴシック" panose="020B0600070205080204" pitchFamily="50" charset="-128"/>
                          <a:ea typeface="ＭＳ Ｐゴシック" panose="020B0600070205080204" pitchFamily="50" charset="-128"/>
                        </a:rPr>
                        <a:t>(ha)</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南河内</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金剛山麓</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110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南河内</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南河内丘陵部</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110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r>
              <a:tr h="347903">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浜寺公園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0040">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蜻蛉池公園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125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58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473936">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和泉葛城</a:t>
                      </a:r>
                      <a:endParaRPr kumimoji="1" lang="en-US" altLang="ja-JP" sz="1400" u="none" dirty="0" smtClean="0">
                        <a:latin typeface="ＭＳ Ｐゴシック" panose="020B0600070205080204" pitchFamily="50" charset="-128"/>
                        <a:ea typeface="ＭＳ Ｐゴシック" panose="020B0600070205080204" pitchFamily="50" charset="-128"/>
                      </a:endParaRPr>
                    </a:p>
                    <a:p>
                      <a:pPr algn="l"/>
                      <a:r>
                        <a:rPr kumimoji="1" lang="ja-JP" altLang="en-US" sz="1200" b="1" u="none" dirty="0" smtClean="0">
                          <a:solidFill>
                            <a:srgbClr val="FF0000"/>
                          </a:solidFill>
                          <a:latin typeface="ＭＳ Ｐゴシック" panose="020B0600070205080204" pitchFamily="50" charset="-128"/>
                          <a:ea typeface="ＭＳ Ｐゴシック" panose="020B0600070205080204" pitchFamily="50" charset="-128"/>
                        </a:rPr>
                        <a:t>（泉佐野丘陵緑地）</a:t>
                      </a:r>
                      <a:endParaRPr kumimoji="1" lang="ja-JP" altLang="en-US" sz="1200" b="1" u="none" dirty="0">
                        <a:solidFill>
                          <a:srgbClr val="FF0000"/>
                        </a:solidFill>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風致</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75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二色の浜公園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海浜ﾚｸ</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25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dirty="0" smtClean="0">
                          <a:latin typeface="ＭＳ Ｐゴシック" panose="020B0600070205080204" pitchFamily="50" charset="-128"/>
                          <a:ea typeface="ＭＳ Ｐゴシック" panose="020B0600070205080204" pitchFamily="50" charset="-128"/>
                        </a:rPr>
                        <a:t>りんくう緑地</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海浜ﾚｸ</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50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19</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38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19</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03712">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せんなん里海公園</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海浜ﾚｸ</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60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67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40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泉州臨海部２ヶ所</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海浜ﾚｸ</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260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rgbClr val="92D050"/>
                    </a:solidFill>
                  </a:tcPr>
                </a:tc>
              </a:tr>
              <a:tr h="358604">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泉州</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大泉緑地</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都市林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122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大阪市域</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住吉公園</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r>
              <a:tr h="360388">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大阪市域</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l"/>
                      <a:r>
                        <a:rPr kumimoji="1" lang="ja-JP" altLang="en-US" sz="1400" u="none" dirty="0" smtClean="0">
                          <a:latin typeface="ＭＳ Ｐゴシック" panose="020B0600070205080204" pitchFamily="50" charset="-128"/>
                          <a:ea typeface="ＭＳ Ｐゴシック" panose="020B0600070205080204" pitchFamily="50" charset="-128"/>
                        </a:rPr>
                        <a:t>住之江公園</a:t>
                      </a:r>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総合</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100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ＭＳ Ｐゴシック" panose="020B0600070205080204" pitchFamily="50" charset="-128"/>
                          <a:ea typeface="ＭＳ Ｐゴシック" panose="020B0600070205080204" pitchFamily="50" charset="-128"/>
                        </a:rPr>
                        <a:t>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tx1"/>
                      </a:solidFill>
                      <a:prstDash val="solid"/>
                      <a:round/>
                      <a:headEnd type="none" w="med" len="med"/>
                      <a:tailEnd type="none" w="med" len="med"/>
                    </a:lnB>
                  </a:tcPr>
                </a:tc>
              </a:tr>
              <a:tr h="360388">
                <a:tc grid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合計</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l"/>
                      <a:endParaRPr kumimoji="1" lang="ja-JP" altLang="en-US" sz="1400" u="none"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hMerge="1">
                  <a:txBody>
                    <a:bodyPr/>
                    <a:lstStyle/>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tx1"/>
                      </a:solidFill>
                      <a:prstDash val="solid"/>
                      <a:round/>
                      <a:headEnd type="none" w="med" len="med"/>
                      <a:tailEnd type="none" w="med" len="med"/>
                    </a:lnT>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２，４３２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６５０</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９９５</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４１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３４６</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tx1"/>
                      </a:solidFill>
                      <a:prstDash val="solid"/>
                      <a:round/>
                      <a:headEnd type="none" w="med" len="med"/>
                      <a:tailEnd type="none" w="med" len="med"/>
                    </a:lnT>
                    <a:solidFill>
                      <a:schemeClr val="bg1">
                        <a:lumMod val="75000"/>
                      </a:schemeClr>
                    </a:solidFill>
                  </a:tcPr>
                </a:tc>
              </a:tr>
            </a:tbl>
          </a:graphicData>
        </a:graphic>
      </p:graphicFrame>
      <p:sp>
        <p:nvSpPr>
          <p:cNvPr id="8" name="テキスト ボックス 7"/>
          <p:cNvSpPr txBox="1"/>
          <p:nvPr/>
        </p:nvSpPr>
        <p:spPr>
          <a:xfrm>
            <a:off x="102275" y="548680"/>
            <a:ext cx="3844322" cy="400110"/>
          </a:xfrm>
          <a:prstGeom prst="rect">
            <a:avLst/>
          </a:prstGeom>
          <a:noFill/>
        </p:spPr>
        <p:txBody>
          <a:bodyPr wrap="none" rtlCol="0">
            <a:spAutoFit/>
          </a:bodyPr>
          <a:lstStyle/>
          <a:p>
            <a:r>
              <a:rPr lang="ja-JP" altLang="en-US" sz="2000" dirty="0" smtClean="0">
                <a:solidFill>
                  <a:prstClr val="black"/>
                </a:solidFill>
                <a:latin typeface="HGPｺﾞｼｯｸE" panose="020B0900000000000000" pitchFamily="50" charset="-128"/>
                <a:ea typeface="HGPｺﾞｼｯｸE" panose="020B0900000000000000" pitchFamily="50" charset="-128"/>
              </a:rPr>
              <a:t>府営公園としての開設状況（２</a:t>
            </a:r>
            <a:r>
              <a:rPr lang="en-US" altLang="ja-JP" sz="2000" dirty="0" smtClean="0">
                <a:solidFill>
                  <a:prstClr val="black"/>
                </a:solidFill>
                <a:latin typeface="HGPｺﾞｼｯｸE" panose="020B0900000000000000" pitchFamily="50" charset="-128"/>
                <a:ea typeface="HGPｺﾞｼｯｸE" panose="020B0900000000000000" pitchFamily="50" charset="-128"/>
              </a:rPr>
              <a:t>/</a:t>
            </a:r>
            <a:r>
              <a:rPr lang="ja-JP" altLang="en-US" sz="2000" dirty="0">
                <a:solidFill>
                  <a:prstClr val="black"/>
                </a:solidFill>
                <a:latin typeface="HGPｺﾞｼｯｸE" panose="020B0900000000000000" pitchFamily="50" charset="-128"/>
                <a:ea typeface="HGPｺﾞｼｯｸE" panose="020B0900000000000000" pitchFamily="50" charset="-128"/>
              </a:rPr>
              <a:t>３</a:t>
            </a:r>
            <a:r>
              <a:rPr lang="ja-JP" altLang="en-US" sz="2000" dirty="0" smtClean="0">
                <a:solidFill>
                  <a:prstClr val="black"/>
                </a:solidFill>
                <a:latin typeface="HGPｺﾞｼｯｸE" panose="020B0900000000000000" pitchFamily="50" charset="-128"/>
                <a:ea typeface="HGPｺﾞｼｯｸE" panose="020B0900000000000000" pitchFamily="50" charset="-128"/>
              </a:rPr>
              <a:t>）</a:t>
            </a:r>
            <a:endParaRPr lang="ja-JP" altLang="en-US" sz="2000" dirty="0">
              <a:solidFill>
                <a:prstClr val="black"/>
              </a:solidFill>
              <a:latin typeface="HGPｺﾞｼｯｸE" panose="020B0900000000000000" pitchFamily="50" charset="-128"/>
              <a:ea typeface="HGPｺﾞｼｯｸE" panose="020B0900000000000000" pitchFamily="50" charset="-128"/>
            </a:endParaRPr>
          </a:p>
        </p:txBody>
      </p:sp>
      <p:sp>
        <p:nvSpPr>
          <p:cNvPr id="9"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2613042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solidFill>
                  <a:prstClr val="black"/>
                </a:solidFill>
                <a:latin typeface="ＭＳ Ｐゴシック"/>
              </a:rPr>
              <a:t>　②配置計画</a:t>
            </a:r>
            <a:endParaRPr lang="ja-JP" altLang="en-US" sz="2800" dirty="0">
              <a:solidFill>
                <a:prstClr val="black"/>
              </a:solidFill>
              <a:latin typeface="ＭＳ Ｐゴシック"/>
            </a:endParaRPr>
          </a:p>
        </p:txBody>
      </p:sp>
      <p:sp>
        <p:nvSpPr>
          <p:cNvPr id="6" name="スライド番号プレースホルダー 11"/>
          <p:cNvSpPr txBox="1">
            <a:spLocks/>
          </p:cNvSpPr>
          <p:nvPr/>
        </p:nvSpPr>
        <p:spPr>
          <a:xfrm>
            <a:off x="2963132" y="6418222"/>
            <a:ext cx="2311400" cy="365125"/>
          </a:xfrm>
          <a:prstGeom prst="rect">
            <a:avLst/>
          </a:prstGeom>
        </p:spPr>
        <p:txBody>
          <a:bodyPr vert="horz" lIns="95764" tIns="47883" rIns="95764" bIns="47883" rtlCol="0" anchor="ctr"/>
          <a:lstStyle>
            <a:defPPr>
              <a:defRPr lang="ja-JP"/>
            </a:defPPr>
            <a:lvl1pPr marL="0" algn="r" defTabSz="957644" rtl="0" eaLnBrk="1" latinLnBrk="0" hangingPunct="1">
              <a:defRPr kumimoji="1" sz="1300" kern="1200">
                <a:solidFill>
                  <a:schemeClr val="tx1">
                    <a:tint val="75000"/>
                  </a:schemeClr>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a:lstStyle>
          <a:p>
            <a:r>
              <a:rPr lang="ja-JP" altLang="en-US" dirty="0">
                <a:solidFill>
                  <a:prstClr val="black">
                    <a:tint val="75000"/>
                  </a:prstClr>
                </a:solidFill>
              </a:rPr>
              <a:t>５</a:t>
            </a:r>
          </a:p>
        </p:txBody>
      </p:sp>
      <p:sp>
        <p:nvSpPr>
          <p:cNvPr id="8" name="テキスト ボックス 7"/>
          <p:cNvSpPr txBox="1"/>
          <p:nvPr/>
        </p:nvSpPr>
        <p:spPr>
          <a:xfrm>
            <a:off x="102275" y="548680"/>
            <a:ext cx="3844322" cy="400110"/>
          </a:xfrm>
          <a:prstGeom prst="rect">
            <a:avLst/>
          </a:prstGeom>
          <a:noFill/>
        </p:spPr>
        <p:txBody>
          <a:bodyPr wrap="none" rtlCol="0">
            <a:spAutoFit/>
          </a:bodyPr>
          <a:lstStyle/>
          <a:p>
            <a:r>
              <a:rPr lang="ja-JP" altLang="en-US" sz="2000" dirty="0" smtClean="0">
                <a:solidFill>
                  <a:prstClr val="black"/>
                </a:solidFill>
                <a:latin typeface="HGPｺﾞｼｯｸE" panose="020B0900000000000000" pitchFamily="50" charset="-128"/>
                <a:ea typeface="HGPｺﾞｼｯｸE" panose="020B0900000000000000" pitchFamily="50" charset="-128"/>
              </a:rPr>
              <a:t>府営公園としての開設状況（３</a:t>
            </a:r>
            <a:r>
              <a:rPr lang="en-US" altLang="ja-JP" sz="2000" dirty="0" smtClean="0">
                <a:solidFill>
                  <a:prstClr val="black"/>
                </a:solidFill>
                <a:latin typeface="HGPｺﾞｼｯｸE" panose="020B0900000000000000" pitchFamily="50" charset="-128"/>
                <a:ea typeface="HGPｺﾞｼｯｸE" panose="020B0900000000000000" pitchFamily="50" charset="-128"/>
              </a:rPr>
              <a:t>/</a:t>
            </a:r>
            <a:r>
              <a:rPr lang="ja-JP" altLang="en-US" sz="2000" dirty="0">
                <a:solidFill>
                  <a:prstClr val="black"/>
                </a:solidFill>
                <a:latin typeface="HGPｺﾞｼｯｸE" panose="020B0900000000000000" pitchFamily="50" charset="-128"/>
                <a:ea typeface="HGPｺﾞｼｯｸE" panose="020B0900000000000000" pitchFamily="50" charset="-128"/>
              </a:rPr>
              <a:t>３</a:t>
            </a:r>
            <a:r>
              <a:rPr lang="ja-JP" altLang="en-US" sz="2000" dirty="0" smtClean="0">
                <a:solidFill>
                  <a:prstClr val="black"/>
                </a:solidFill>
                <a:latin typeface="HGPｺﾞｼｯｸE" panose="020B0900000000000000" pitchFamily="50" charset="-128"/>
                <a:ea typeface="HGPｺﾞｼｯｸE" panose="020B0900000000000000" pitchFamily="50" charset="-128"/>
              </a:rPr>
              <a:t>）</a:t>
            </a:r>
            <a:endParaRPr lang="ja-JP" altLang="en-US" sz="2000" dirty="0">
              <a:solidFill>
                <a:prstClr val="black"/>
              </a:solidFill>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102275" y="1178749"/>
            <a:ext cx="9675261" cy="954107"/>
          </a:xfrm>
          <a:prstGeom prst="rect">
            <a:avLst/>
          </a:prstGeom>
          <a:noFill/>
          <a:ln>
            <a:solidFill>
              <a:schemeClr val="tx1"/>
            </a:solidFill>
          </a:ln>
        </p:spPr>
        <p:txBody>
          <a:bodyPr wrap="square" rtlCol="0">
            <a:spAutoFit/>
          </a:bodyPr>
          <a:lstStyle/>
          <a:p>
            <a:pPr algn="ctr"/>
            <a:r>
              <a:rPr kumimoji="1" lang="ja-JP" altLang="en-US" sz="2800" dirty="0" smtClean="0">
                <a:latin typeface="HGｺﾞｼｯｸM" panose="020B0609000000000000" pitchFamily="49" charset="-128"/>
                <a:ea typeface="HGｺﾞｼｯｸM" panose="020B0609000000000000" pitchFamily="49" charset="-128"/>
              </a:rPr>
              <a:t>大阪府公園基本構想における開設目標</a:t>
            </a:r>
            <a:endParaRPr lang="en-US" altLang="ja-JP" sz="2800" dirty="0">
              <a:latin typeface="HGｺﾞｼｯｸM" panose="020B0609000000000000" pitchFamily="49" charset="-128"/>
              <a:ea typeface="HGｺﾞｼｯｸM" panose="020B0609000000000000" pitchFamily="49" charset="-128"/>
            </a:endParaRPr>
          </a:p>
          <a:p>
            <a:pPr algn="ctr"/>
            <a:r>
              <a:rPr lang="ja-JP" altLang="en-US" sz="2800" dirty="0" smtClean="0">
                <a:latin typeface="HGｺﾞｼｯｸM" panose="020B0609000000000000" pitchFamily="49" charset="-128"/>
                <a:ea typeface="HGｺﾞｼｯｸM" panose="020B0609000000000000" pitchFamily="49" charset="-128"/>
              </a:rPr>
              <a:t>２７箇所、面積約</a:t>
            </a:r>
            <a:r>
              <a:rPr lang="en-US" altLang="ja-JP" sz="2800" dirty="0" smtClean="0">
                <a:latin typeface="HGｺﾞｼｯｸM" panose="020B0609000000000000" pitchFamily="49" charset="-128"/>
                <a:ea typeface="HGｺﾞｼｯｸM" panose="020B0609000000000000" pitchFamily="49" charset="-128"/>
              </a:rPr>
              <a:t>2,400ha</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12" name="下矢印 11"/>
          <p:cNvSpPr/>
          <p:nvPr/>
        </p:nvSpPr>
        <p:spPr>
          <a:xfrm>
            <a:off x="3296816" y="3356991"/>
            <a:ext cx="1152128" cy="1926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519" y="5283205"/>
            <a:ext cx="9675261" cy="523220"/>
          </a:xfrm>
          <a:prstGeom prst="rect">
            <a:avLst/>
          </a:prstGeom>
          <a:noFill/>
          <a:ln>
            <a:noFill/>
          </a:ln>
        </p:spPr>
        <p:txBody>
          <a:bodyPr wrap="square" rtlCol="0">
            <a:spAutoFit/>
          </a:bodyPr>
          <a:lstStyle/>
          <a:p>
            <a:r>
              <a:rPr kumimoji="1" lang="ja-JP" altLang="en-US" sz="2800" dirty="0" smtClean="0">
                <a:latin typeface="HGｺﾞｼｯｸM" panose="020B0609000000000000" pitchFamily="49" charset="-128"/>
                <a:ea typeface="HGｺﾞｼｯｸM" panose="020B0609000000000000" pitchFamily="49" charset="-128"/>
              </a:rPr>
              <a:t>　　　　　現　在　</a:t>
            </a:r>
            <a:r>
              <a:rPr lang="ja-JP" altLang="en-US" sz="2800" dirty="0" smtClean="0">
                <a:latin typeface="HGｺﾞｼｯｸM" panose="020B0609000000000000" pitchFamily="49" charset="-128"/>
                <a:ea typeface="HGｺﾞｼｯｸM" panose="020B0609000000000000" pitchFamily="49" charset="-128"/>
              </a:rPr>
              <a:t>１９箇所、面積</a:t>
            </a:r>
            <a:r>
              <a:rPr lang="en-US" altLang="ja-JP" sz="2800" dirty="0" smtClean="0">
                <a:latin typeface="HGｺﾞｼｯｸM" panose="020B0609000000000000" pitchFamily="49" charset="-128"/>
                <a:ea typeface="HGｺﾞｼｯｸM" panose="020B0609000000000000" pitchFamily="49" charset="-128"/>
              </a:rPr>
              <a:t>995ha</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14" name="テキスト ボックス 13"/>
          <p:cNvSpPr txBox="1"/>
          <p:nvPr/>
        </p:nvSpPr>
        <p:spPr>
          <a:xfrm>
            <a:off x="102274" y="2330877"/>
            <a:ext cx="9675261" cy="954107"/>
          </a:xfrm>
          <a:prstGeom prst="rect">
            <a:avLst/>
          </a:prstGeom>
          <a:noFill/>
          <a:ln>
            <a:noFill/>
          </a:ln>
        </p:spPr>
        <p:txBody>
          <a:bodyPr wrap="square" rtlCol="0">
            <a:spAutoFit/>
          </a:bodyPr>
          <a:lstStyle/>
          <a:p>
            <a:pPr algn="ctr"/>
            <a:r>
              <a:rPr kumimoji="1" lang="ja-JP" altLang="en-US" sz="2800" dirty="0" smtClean="0">
                <a:latin typeface="HGｺﾞｼｯｸM" panose="020B0609000000000000" pitchFamily="49" charset="-128"/>
                <a:ea typeface="HGｺﾞｼｯｸM" panose="020B0609000000000000" pitchFamily="49" charset="-128"/>
              </a:rPr>
              <a:t>基本構想策定時（平成</a:t>
            </a:r>
            <a:r>
              <a:rPr lang="ja-JP" altLang="en-US" sz="2800" dirty="0" smtClean="0">
                <a:latin typeface="HGｺﾞｼｯｸM" panose="020B0609000000000000" pitchFamily="49" charset="-128"/>
                <a:ea typeface="HGｺﾞｼｯｸM" panose="020B0609000000000000" pitchFamily="49" charset="-128"/>
              </a:rPr>
              <a:t>４</a:t>
            </a:r>
            <a:r>
              <a:rPr kumimoji="1" lang="ja-JP" altLang="en-US" sz="2800" dirty="0" smtClean="0">
                <a:latin typeface="HGｺﾞｼｯｸM" panose="020B0609000000000000" pitchFamily="49" charset="-128"/>
                <a:ea typeface="HGｺﾞｼｯｸM" panose="020B0609000000000000" pitchFamily="49" charset="-128"/>
              </a:rPr>
              <a:t>年４月時点）</a:t>
            </a:r>
            <a:endParaRPr kumimoji="1" lang="en-US" altLang="ja-JP" sz="2800" dirty="0" smtClean="0">
              <a:latin typeface="HGｺﾞｼｯｸM" panose="020B0609000000000000" pitchFamily="49" charset="-128"/>
              <a:ea typeface="HGｺﾞｼｯｸM" panose="020B0609000000000000" pitchFamily="49" charset="-128"/>
            </a:endParaRPr>
          </a:p>
          <a:p>
            <a:pPr algn="ctr"/>
            <a:r>
              <a:rPr lang="ja-JP" altLang="en-US" sz="2800" dirty="0" smtClean="0">
                <a:latin typeface="HGｺﾞｼｯｸM" panose="020B0609000000000000" pitchFamily="49" charset="-128"/>
                <a:ea typeface="HGｺﾞｼｯｸM" panose="020B0609000000000000" pitchFamily="49" charset="-128"/>
              </a:rPr>
              <a:t>１５箇所、面積約</a:t>
            </a:r>
            <a:r>
              <a:rPr lang="en-US" altLang="ja-JP" sz="2800" dirty="0" smtClean="0">
                <a:latin typeface="HGｺﾞｼｯｸM" panose="020B0609000000000000" pitchFamily="49" charset="-128"/>
                <a:ea typeface="HGｺﾞｼｯｸM" panose="020B0609000000000000" pitchFamily="49" charset="-128"/>
              </a:rPr>
              <a:t>650ha</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15" name="テキスト ボックス 14"/>
          <p:cNvSpPr txBox="1"/>
          <p:nvPr/>
        </p:nvSpPr>
        <p:spPr>
          <a:xfrm>
            <a:off x="4592960" y="3494038"/>
            <a:ext cx="4942379" cy="1231106"/>
          </a:xfrm>
          <a:prstGeom prst="rect">
            <a:avLst/>
          </a:prstGeom>
          <a:noFill/>
          <a:ln w="9525">
            <a:solidFill>
              <a:schemeClr val="tx1"/>
            </a:solidFill>
          </a:ln>
        </p:spPr>
        <p:txBody>
          <a:bodyPr wrap="none" rtlCol="0">
            <a:spAutoFit/>
          </a:bodyPr>
          <a:lstStyle/>
          <a:p>
            <a:r>
              <a:rPr kumimoji="1" lang="ja-JP" altLang="en-US" sz="2000" b="1" dirty="0" smtClean="0">
                <a:latin typeface="HGSｺﾞｼｯｸE" panose="020B0900000000000000" pitchFamily="50" charset="-128"/>
                <a:ea typeface="HGSｺﾞｼｯｸE" panose="020B0900000000000000" pitchFamily="50" charset="-128"/>
              </a:rPr>
              <a:t>新規開設　４箇所</a:t>
            </a:r>
            <a:r>
              <a:rPr kumimoji="1" lang="ja-JP" altLang="en-US" sz="1400" b="1" dirty="0" smtClean="0">
                <a:latin typeface="HGSｺﾞｼｯｸE" panose="020B0900000000000000" pitchFamily="50" charset="-128"/>
                <a:ea typeface="HGSｺﾞｼｯｸE" panose="020B0900000000000000" pitchFamily="50" charset="-128"/>
              </a:rPr>
              <a:t>（石川河川公園、</a:t>
            </a:r>
            <a:r>
              <a:rPr lang="ja-JP" altLang="en-US" sz="1400" b="1" dirty="0" smtClean="0">
                <a:latin typeface="HGSｺﾞｼｯｸE" panose="020B0900000000000000" pitchFamily="50" charset="-128"/>
                <a:ea typeface="HGSｺﾞｼｯｸE" panose="020B0900000000000000" pitchFamily="50" charset="-128"/>
              </a:rPr>
              <a:t>りんくう公園、</a:t>
            </a:r>
            <a:endParaRPr lang="en-US" altLang="ja-JP" sz="1400" b="1" dirty="0" smtClean="0">
              <a:latin typeface="HGSｺﾞｼｯｸE" panose="020B0900000000000000" pitchFamily="50" charset="-128"/>
              <a:ea typeface="HGSｺﾞｼｯｸE" panose="020B0900000000000000" pitchFamily="50" charset="-128"/>
            </a:endParaRPr>
          </a:p>
          <a:p>
            <a:r>
              <a:rPr lang="ja-JP" altLang="en-US" sz="1400" b="1" dirty="0">
                <a:latin typeface="HGSｺﾞｼｯｸE" panose="020B0900000000000000" pitchFamily="50" charset="-128"/>
                <a:ea typeface="HGSｺﾞｼｯｸE" panose="020B0900000000000000" pitchFamily="50" charset="-128"/>
              </a:rPr>
              <a:t>　</a:t>
            </a:r>
            <a:r>
              <a:rPr lang="ja-JP" altLang="en-US" sz="1400" b="1" dirty="0" smtClean="0">
                <a:latin typeface="HGSｺﾞｼｯｸE" panose="020B0900000000000000" pitchFamily="50" charset="-128"/>
                <a:ea typeface="HGSｺﾞｼｯｸE" panose="020B0900000000000000" pitchFamily="50" charset="-128"/>
              </a:rPr>
              <a:t>　　　　　　　　せんなん里海公園、泉佐野丘陵緑地）</a:t>
            </a:r>
            <a:endParaRPr lang="en-US" altLang="ja-JP" sz="2000" b="1" dirty="0" smtClean="0">
              <a:latin typeface="HGSｺﾞｼｯｸE" panose="020B0900000000000000" pitchFamily="50" charset="-128"/>
              <a:ea typeface="HGSｺﾞｼｯｸE" panose="020B0900000000000000" pitchFamily="50" charset="-128"/>
            </a:endParaRPr>
          </a:p>
          <a:p>
            <a:r>
              <a:rPr lang="ja-JP" altLang="en-US" sz="2000" b="1" dirty="0">
                <a:latin typeface="HGSｺﾞｼｯｸE" panose="020B0900000000000000" pitchFamily="50" charset="-128"/>
                <a:ea typeface="HGSｺﾞｼｯｸE" panose="020B0900000000000000" pitchFamily="50" charset="-128"/>
              </a:rPr>
              <a:t>　</a:t>
            </a:r>
            <a:r>
              <a:rPr lang="ja-JP" altLang="en-US" sz="2000" b="1" dirty="0" smtClean="0">
                <a:latin typeface="HGSｺﾞｼｯｸE" panose="020B0900000000000000" pitchFamily="50" charset="-128"/>
                <a:ea typeface="HGSｺﾞｼｯｸE" panose="020B0900000000000000" pitchFamily="50" charset="-128"/>
              </a:rPr>
              <a:t>　　　　</a:t>
            </a:r>
            <a:endParaRPr lang="en-US" altLang="ja-JP" sz="2000" b="1" dirty="0" smtClean="0">
              <a:latin typeface="HGSｺﾞｼｯｸE" panose="020B0900000000000000" pitchFamily="50" charset="-128"/>
              <a:ea typeface="HGSｺﾞｼｯｸE" panose="020B0900000000000000" pitchFamily="50" charset="-128"/>
            </a:endParaRPr>
          </a:p>
          <a:p>
            <a:r>
              <a:rPr lang="ja-JP" altLang="en-US" sz="2000" b="1" dirty="0">
                <a:latin typeface="HGSｺﾞｼｯｸE" panose="020B0900000000000000" pitchFamily="50" charset="-128"/>
                <a:ea typeface="HGSｺﾞｼｯｸE" panose="020B0900000000000000" pitchFamily="50" charset="-128"/>
              </a:rPr>
              <a:t>　</a:t>
            </a:r>
            <a:r>
              <a:rPr lang="ja-JP" altLang="en-US" sz="2000" b="1" dirty="0" smtClean="0">
                <a:latin typeface="HGSｺﾞｼｯｸE" panose="020B0900000000000000" pitchFamily="50" charset="-128"/>
                <a:ea typeface="HGSｺﾞｼｯｸE" panose="020B0900000000000000" pitchFamily="50" charset="-128"/>
              </a:rPr>
              <a:t>　　　　面積約</a:t>
            </a:r>
            <a:r>
              <a:rPr lang="en-US" altLang="ja-JP" sz="2000" b="1" dirty="0" smtClean="0">
                <a:latin typeface="HGSｺﾞｼｯｸE" panose="020B0900000000000000" pitchFamily="50" charset="-128"/>
                <a:ea typeface="HGSｺﾞｼｯｸE" panose="020B0900000000000000" pitchFamily="50" charset="-128"/>
              </a:rPr>
              <a:t>350ha</a:t>
            </a:r>
          </a:p>
        </p:txBody>
      </p:sp>
      <p:sp>
        <p:nvSpPr>
          <p:cNvPr id="16"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3068253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19" y="1496864"/>
            <a:ext cx="3704385" cy="398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②配置計画</a:t>
            </a:r>
            <a:endParaRPr lang="ja-JP" altLang="en-US" sz="2800" dirty="0">
              <a:latin typeface="+mj-ea"/>
            </a:endParaRPr>
          </a:p>
        </p:txBody>
      </p:sp>
      <p:sp>
        <p:nvSpPr>
          <p:cNvPr id="6" name="スライド番号プレースホルダー 11"/>
          <p:cNvSpPr txBox="1">
            <a:spLocks/>
          </p:cNvSpPr>
          <p:nvPr/>
        </p:nvSpPr>
        <p:spPr>
          <a:xfrm>
            <a:off x="7594943" y="6413370"/>
            <a:ext cx="2311400" cy="365125"/>
          </a:xfrm>
          <a:prstGeom prst="rect">
            <a:avLst/>
          </a:prstGeom>
        </p:spPr>
        <p:txBody>
          <a:bodyPr vert="horz" lIns="95764" tIns="47883" rIns="95764" bIns="47883" rtlCol="0" anchor="ctr"/>
          <a:lstStyle>
            <a:defPPr>
              <a:defRPr lang="ja-JP"/>
            </a:defPPr>
            <a:lvl1pPr marL="0" algn="r" defTabSz="957644" rtl="0" eaLnBrk="1" latinLnBrk="0" hangingPunct="1">
              <a:defRPr kumimoji="1" sz="1300" kern="1200">
                <a:solidFill>
                  <a:schemeClr val="tx1">
                    <a:tint val="75000"/>
                  </a:schemeClr>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a:lstStyle>
          <a:p>
            <a:r>
              <a:rPr lang="ja-JP" altLang="en-US" dirty="0"/>
              <a:t>６</a:t>
            </a:r>
          </a:p>
        </p:txBody>
      </p:sp>
      <p:graphicFrame>
        <p:nvGraphicFramePr>
          <p:cNvPr id="2" name="表 1"/>
          <p:cNvGraphicFramePr>
            <a:graphicFrameLocks noGrp="1"/>
          </p:cNvGraphicFramePr>
          <p:nvPr>
            <p:extLst>
              <p:ext uri="{D42A27DB-BD31-4B8C-83A1-F6EECF244321}">
                <p14:modId xmlns:p14="http://schemas.microsoft.com/office/powerpoint/2010/main" val="3359495042"/>
              </p:ext>
            </p:extLst>
          </p:nvPr>
        </p:nvGraphicFramePr>
        <p:xfrm>
          <a:off x="5167121" y="582881"/>
          <a:ext cx="4597844" cy="4693572"/>
        </p:xfrm>
        <a:graphic>
          <a:graphicData uri="http://schemas.openxmlformats.org/drawingml/2006/table">
            <a:tbl>
              <a:tblPr>
                <a:tableStyleId>{5C22544A-7EE6-4342-B048-85BDC9FD1C3A}</a:tableStyleId>
              </a:tblPr>
              <a:tblGrid>
                <a:gridCol w="1030823"/>
                <a:gridCol w="1015860"/>
                <a:gridCol w="763532"/>
                <a:gridCol w="360040"/>
                <a:gridCol w="1427589"/>
              </a:tblGrid>
              <a:tr h="231639">
                <a:tc>
                  <a:txBody>
                    <a:bodyPr/>
                    <a:lstStyle/>
                    <a:p>
                      <a:pPr algn="ctr" fontAlgn="ctr"/>
                      <a:r>
                        <a:rPr lang="ja-JP" altLang="en-US" sz="1000" u="none" strike="noStrike" dirty="0" smtClean="0">
                          <a:effectLst/>
                        </a:rPr>
                        <a:t>構想名</a:t>
                      </a:r>
                      <a:endParaRPr lang="ja-JP" altLang="en-US" sz="1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smtClean="0">
                          <a:solidFill>
                            <a:srgbClr val="000000"/>
                          </a:solidFill>
                          <a:effectLst/>
                          <a:latin typeface="ＭＳ Ｐゴシック"/>
                        </a:rPr>
                        <a:t>主な周辺施設</a:t>
                      </a:r>
                      <a:endParaRPr lang="en-US" altLang="ja-JP" sz="1000" b="0"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smtClean="0">
                          <a:solidFill>
                            <a:srgbClr val="000000"/>
                          </a:solidFill>
                          <a:effectLst/>
                          <a:latin typeface="ＭＳ Ｐゴシック"/>
                        </a:rPr>
                        <a:t>事業主体</a:t>
                      </a:r>
                      <a:endParaRPr lang="en-US" altLang="ja-JP" sz="1000" b="0" i="0" u="none" strike="noStrike" dirty="0" smtClean="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smtClean="0">
                          <a:solidFill>
                            <a:srgbClr val="000000"/>
                          </a:solidFill>
                          <a:effectLst/>
                          <a:latin typeface="ＭＳ Ｐゴシック"/>
                        </a:rPr>
                        <a:t>開設</a:t>
                      </a:r>
                      <a:endParaRPr lang="en-US" altLang="ja-JP" sz="1000" b="0" i="0" u="none" strike="noStrike" dirty="0" smtClean="0">
                        <a:solidFill>
                          <a:srgbClr val="000000"/>
                        </a:solidFill>
                        <a:effectLst/>
                        <a:latin typeface="ＭＳ Ｐゴシック"/>
                      </a:endParaRPr>
                    </a:p>
                    <a:p>
                      <a:pPr algn="ctr" fontAlgn="ctr"/>
                      <a:r>
                        <a:rPr lang="ja-JP" altLang="en-US" sz="1000" b="0" i="0" u="none" strike="noStrike" dirty="0" smtClean="0">
                          <a:solidFill>
                            <a:srgbClr val="000000"/>
                          </a:solidFill>
                          <a:effectLst/>
                          <a:latin typeface="ＭＳ Ｐゴシック"/>
                        </a:rPr>
                        <a:t>面積</a:t>
                      </a:r>
                      <a:endParaRPr lang="en-US" altLang="ja-JP" sz="1000" b="0" i="0" u="none" strike="noStrike" dirty="0" smtClean="0">
                        <a:solidFill>
                          <a:srgbClr val="000000"/>
                        </a:solidFill>
                        <a:effectLst/>
                        <a:latin typeface="ＭＳ Ｐゴシック"/>
                      </a:endParaRPr>
                    </a:p>
                    <a:p>
                      <a:pPr algn="ctr" fontAlgn="ctr"/>
                      <a:r>
                        <a:rPr lang="ja-JP" altLang="en-US" sz="1000" b="0" i="0" u="none" strike="noStrike" dirty="0" smtClean="0">
                          <a:solidFill>
                            <a:srgbClr val="000000"/>
                          </a:solidFill>
                          <a:effectLst/>
                          <a:latin typeface="ＭＳ Ｐゴシック"/>
                        </a:rPr>
                        <a:t>（</a:t>
                      </a:r>
                      <a:r>
                        <a:rPr lang="en-US" altLang="ja-JP" sz="1000" b="0" i="0" u="none" strike="noStrike" dirty="0" smtClean="0">
                          <a:solidFill>
                            <a:srgbClr val="000000"/>
                          </a:solidFill>
                          <a:effectLst/>
                          <a:latin typeface="ＭＳ Ｐゴシック"/>
                        </a:rPr>
                        <a:t>ha</a:t>
                      </a:r>
                      <a:r>
                        <a:rPr lang="ja-JP" altLang="en-US" sz="1000" b="0" i="0" u="none" strike="noStrike" dirty="0" smtClean="0">
                          <a:solidFill>
                            <a:srgbClr val="000000"/>
                          </a:solidFill>
                          <a:effectLst/>
                          <a:latin typeface="ＭＳ Ｐゴシック"/>
                        </a:rPr>
                        <a:t>）</a:t>
                      </a:r>
                      <a:endParaRPr lang="ja-JP" altLang="en-US" sz="1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00" b="0" i="0" u="none" strike="noStrike" dirty="0" smtClean="0">
                          <a:solidFill>
                            <a:srgbClr val="000000"/>
                          </a:solidFill>
                          <a:effectLst/>
                          <a:latin typeface="ＭＳ Ｐゴシック"/>
                        </a:rPr>
                        <a:t>主要施設</a:t>
                      </a:r>
                      <a:endParaRPr lang="ja-JP" altLang="en-US" sz="1000" b="0"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7186">
                <a:tc>
                  <a:txBody>
                    <a:bodyPr/>
                    <a:lstStyle/>
                    <a:p>
                      <a:pPr algn="l" fontAlgn="ctr"/>
                      <a:r>
                        <a:rPr lang="ja-JP" altLang="en-US" sz="1000" b="0" i="0" u="none" strike="noStrike" dirty="0" smtClean="0">
                          <a:solidFill>
                            <a:srgbClr val="000000"/>
                          </a:solidFill>
                          <a:effectLst/>
                          <a:latin typeface="+mn-ea"/>
                          <a:ea typeface="+mn-ea"/>
                        </a:rPr>
                        <a:t>能勢</a:t>
                      </a:r>
                      <a:endParaRPr lang="en-US" altLang="ja-JP" sz="1000" b="0" i="0" u="none" strike="noStrike" dirty="0" smtClean="0">
                        <a:solidFill>
                          <a:srgbClr val="000000"/>
                        </a:solidFill>
                        <a:effectLst/>
                        <a:latin typeface="+mn-ea"/>
                        <a:ea typeface="+mn-ea"/>
                      </a:endParaRPr>
                    </a:p>
                    <a:p>
                      <a:pPr algn="l" fontAlgn="ctr"/>
                      <a:r>
                        <a:rPr lang="ja-JP" altLang="en-US" sz="900" b="0" i="0" u="none" strike="noStrike" dirty="0" smtClean="0">
                          <a:solidFill>
                            <a:srgbClr val="000000"/>
                          </a:solidFill>
                          <a:effectLst/>
                          <a:latin typeface="+mn-ea"/>
                          <a:ea typeface="+mn-ea"/>
                        </a:rPr>
                        <a:t>豊能丘陵田園公園</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00" dirty="0" smtClean="0">
                          <a:latin typeface="+mn-ea"/>
                          <a:ea typeface="+mn-ea"/>
                        </a:rPr>
                        <a:t>冒険の森</a:t>
                      </a:r>
                      <a:endParaRPr lang="en-US" altLang="ja-JP" sz="1000" dirty="0" smtClean="0">
                        <a:solidFill>
                          <a:srgbClr val="FF0000"/>
                        </a:solidFill>
                        <a:latin typeface="+mn-ea"/>
                        <a:ea typeface="+mn-ea"/>
                      </a:endParaRPr>
                    </a:p>
                    <a:p>
                      <a:r>
                        <a:rPr lang="ja-JP" altLang="en-US" sz="900" dirty="0" smtClean="0">
                          <a:latin typeface="+mn-ea"/>
                          <a:ea typeface="+mn-ea"/>
                        </a:rPr>
                        <a:t>（</a:t>
                      </a:r>
                      <a:r>
                        <a:rPr lang="ja-JP" altLang="en-US" sz="900" dirty="0" smtClean="0">
                          <a:solidFill>
                            <a:srgbClr val="000000"/>
                          </a:solidFill>
                          <a:latin typeface="+mn-ea"/>
                          <a:ea typeface="+mn-ea"/>
                        </a:rPr>
                        <a:t>旧大阪府野外活動センター</a:t>
                      </a:r>
                      <a:r>
                        <a:rPr lang="ja-JP" altLang="en-US" sz="900" dirty="0" smtClean="0">
                          <a:latin typeface="+mn-ea"/>
                          <a:ea typeface="+mn-ea"/>
                        </a:rPr>
                        <a:t>）</a:t>
                      </a:r>
                      <a:endParaRPr lang="ja-JP" altLang="en-US" sz="900" dirty="0" smtClean="0">
                        <a:solidFill>
                          <a:srgbClr val="FF0000"/>
                        </a:solidFill>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900" dirty="0" smtClean="0">
                          <a:latin typeface="+mn-ea"/>
                          <a:ea typeface="+mn-ea"/>
                        </a:rPr>
                        <a:t>能勢町</a:t>
                      </a:r>
                      <a:endParaRPr lang="en-US" altLang="ja-JP" sz="700" dirty="0" smtClean="0">
                        <a:latin typeface="+mn-ea"/>
                        <a:ea typeface="+mn-ea"/>
                      </a:endParaRPr>
                    </a:p>
                    <a:p>
                      <a:pPr marL="0" marR="0" indent="0" algn="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など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chemeClr val="tx1"/>
                          </a:solidFill>
                          <a:effectLst/>
                          <a:latin typeface="+mn-ea"/>
                          <a:ea typeface="+mn-ea"/>
                        </a:rPr>
                        <a:t>―</a:t>
                      </a:r>
                      <a:endParaRPr lang="ja-JP" altLang="en-US" sz="1000" b="0"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森林を利用したアスレチック遊具中心の施設。</a:t>
                      </a:r>
                      <a:endParaRPr lang="en-US" altLang="ja-JP" sz="900" b="0" i="0" u="none" strike="noStrike" dirty="0" smtClean="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l" fontAlgn="ctr"/>
                      <a:r>
                        <a:rPr lang="ja-JP" altLang="en-US" sz="1000" b="0" i="0" u="none" strike="noStrike" spc="-70" baseline="0" dirty="0" smtClean="0">
                          <a:solidFill>
                            <a:srgbClr val="000000"/>
                          </a:solidFill>
                          <a:effectLst/>
                          <a:latin typeface="+mn-ea"/>
                          <a:ea typeface="+mn-ea"/>
                        </a:rPr>
                        <a:t>国際文化公園都市</a:t>
                      </a:r>
                      <a:endParaRPr lang="ja-JP" altLang="en-US" sz="1000" b="0" i="0" u="none" strike="noStrike" spc="-70" baseline="0"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mn-ea"/>
                          <a:ea typeface="+mn-ea"/>
                        </a:rPr>
                        <a:t>安威川ダム周辺整備</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大阪府</a:t>
                      </a:r>
                      <a:endParaRPr lang="en-US" altLang="ja-JP" sz="9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（都市整備部</a:t>
                      </a:r>
                      <a:endParaRPr lang="en-US" altLang="ja-JP" sz="7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河川室）</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n-ea"/>
                          <a:ea typeface="+mn-ea"/>
                        </a:rPr>
                        <a:t>未定</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現在、</a:t>
                      </a:r>
                      <a:r>
                        <a:rPr lang="ja-JP" altLang="en-US" sz="900" dirty="0" smtClean="0">
                          <a:latin typeface="+mn-ea"/>
                          <a:ea typeface="+mn-ea"/>
                        </a:rPr>
                        <a:t>湖面を望む広場や湖面でのボートなどレクリエーション、四季を楽しめる景観など</a:t>
                      </a:r>
                      <a:r>
                        <a:rPr lang="en-US" altLang="ja-JP" sz="900" dirty="0" smtClean="0">
                          <a:latin typeface="+mn-ea"/>
                          <a:ea typeface="+mn-ea"/>
                        </a:rPr>
                        <a:t>WS</a:t>
                      </a:r>
                      <a:r>
                        <a:rPr lang="ja-JP" altLang="en-US" sz="900" dirty="0" smtClean="0">
                          <a:latin typeface="+mn-ea"/>
                          <a:ea typeface="+mn-ea"/>
                        </a:rPr>
                        <a:t>で共有。</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ctr"/>
                      <a:r>
                        <a:rPr lang="ja-JP" altLang="en-US" sz="1000" b="0" i="0" u="none" strike="noStrike" dirty="0" smtClean="0">
                          <a:solidFill>
                            <a:srgbClr val="000000"/>
                          </a:solidFill>
                          <a:effectLst/>
                          <a:latin typeface="+mn-ea"/>
                          <a:ea typeface="+mn-ea"/>
                        </a:rPr>
                        <a:t>空港周辺緑地</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mn-ea"/>
                          <a:ea typeface="+mn-ea"/>
                        </a:rPr>
                        <a:t>（豊中市）</a:t>
                      </a:r>
                    </a:p>
                    <a:p>
                      <a:pPr algn="l" fontAlgn="ctr"/>
                      <a:r>
                        <a:rPr lang="ja-JP" altLang="en-US" sz="1000" b="0" i="0" u="none" strike="noStrike" dirty="0" smtClean="0">
                          <a:solidFill>
                            <a:srgbClr val="000000"/>
                          </a:solidFill>
                          <a:effectLst/>
                          <a:latin typeface="+mn-ea"/>
                          <a:ea typeface="+mn-ea"/>
                        </a:rPr>
                        <a:t>空港周辺緑地</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国・大阪府</a:t>
                      </a:r>
                      <a:endParaRPr lang="en-US" altLang="ja-JP" sz="900" dirty="0" smtClean="0">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rgbClr val="000000"/>
                          </a:solidFill>
                          <a:effectLst/>
                          <a:latin typeface="+mn-ea"/>
                          <a:ea typeface="+mn-ea"/>
                        </a:rPr>
                        <a:t>50</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スポーツ施設が主で、テニスコート、サッカー・ラグビー場等を備える。</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ctr"/>
                      <a:r>
                        <a:rPr lang="ja-JP" altLang="en-US" sz="1000" b="0" i="0" u="none" strike="noStrike" dirty="0" smtClean="0">
                          <a:solidFill>
                            <a:srgbClr val="000000"/>
                          </a:solidFill>
                          <a:effectLst/>
                          <a:latin typeface="+mn-ea"/>
                          <a:ea typeface="+mn-ea"/>
                        </a:rPr>
                        <a:t>生駒山麓</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644"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n-ea"/>
                          <a:ea typeface="+mn-ea"/>
                        </a:rPr>
                        <a:t>大畑山青少年野外活動センター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八尾市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effectLst/>
                          <a:latin typeface="+mn-ea"/>
                          <a:ea typeface="+mn-ea"/>
                        </a:rPr>
                        <a:t>2</a:t>
                      </a:r>
                      <a:endParaRPr lang="ja-JP" altLang="en-US" sz="1000" b="0" i="0" u="none" strike="noStrike" dirty="0" smtClean="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豊富な自然体験プログラムがあり、キャンプ場、体育館も備えている。</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ctr"/>
                      <a:r>
                        <a:rPr lang="ja-JP" altLang="en-US" sz="1000" b="0" i="0" u="none" strike="noStrike" dirty="0" smtClean="0">
                          <a:solidFill>
                            <a:srgbClr val="000000"/>
                          </a:solidFill>
                          <a:effectLst/>
                          <a:latin typeface="+mn-ea"/>
                          <a:ea typeface="+mn-ea"/>
                        </a:rPr>
                        <a:t>南河内丘陵</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mn-ea"/>
                          <a:ea typeface="+mn-ea"/>
                        </a:rPr>
                        <a:t>弘川寺歴史と</a:t>
                      </a:r>
                      <a:endParaRPr lang="en-US" altLang="ja-JP" sz="1000" b="0" i="0" u="none" strike="noStrike" dirty="0" smtClean="0">
                        <a:solidFill>
                          <a:srgbClr val="000000"/>
                        </a:solidFill>
                        <a:effectLst/>
                        <a:latin typeface="+mn-ea"/>
                        <a:ea typeface="+mn-ea"/>
                      </a:endParaRPr>
                    </a:p>
                    <a:p>
                      <a:pPr algn="l" fontAlgn="ctr"/>
                      <a:r>
                        <a:rPr lang="ja-JP" altLang="en-US" sz="1000" b="0" i="0" u="none" strike="noStrike" dirty="0" smtClean="0">
                          <a:solidFill>
                            <a:srgbClr val="000000"/>
                          </a:solidFill>
                          <a:effectLst/>
                          <a:latin typeface="+mn-ea"/>
                          <a:ea typeface="+mn-ea"/>
                        </a:rPr>
                        <a:t>文化の森</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大阪府</a:t>
                      </a:r>
                      <a:endParaRPr lang="en-US" altLang="ja-JP" sz="9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（環境農林水産部）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rgbClr val="000000"/>
                          </a:solidFill>
                          <a:effectLst/>
                          <a:latin typeface="+mn-ea"/>
                          <a:ea typeface="+mn-ea"/>
                        </a:rPr>
                        <a:t>68</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西行法師ゆかりの森で、桜の名所。大阪ミュージアム登録物。</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l" fontAlgn="ctr"/>
                      <a:r>
                        <a:rPr lang="ja-JP" altLang="en-US" sz="1000" b="0" i="0" u="none" strike="noStrike" dirty="0" smtClean="0">
                          <a:solidFill>
                            <a:srgbClr val="000000"/>
                          </a:solidFill>
                          <a:effectLst/>
                          <a:latin typeface="+mn-ea"/>
                          <a:ea typeface="+mn-ea"/>
                        </a:rPr>
                        <a:t>金剛山麓</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mn-ea"/>
                          <a:ea typeface="+mn-ea"/>
                        </a:rPr>
                        <a:t>岩湧の森</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大阪府</a:t>
                      </a:r>
                      <a:endParaRPr lang="en-US" altLang="ja-JP" sz="9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（環境農林水産部）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rgbClr val="000000"/>
                          </a:solidFill>
                          <a:effectLst/>
                          <a:latin typeface="+mn-ea"/>
                          <a:ea typeface="+mn-ea"/>
                        </a:rPr>
                        <a:t>80</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岩湧寺を中心とる、滝や野草園など森の資源をめぐりながらの散策、展望を楽しめる森。</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0080">
                <a:tc>
                  <a:txBody>
                    <a:bodyPr/>
                    <a:lstStyle/>
                    <a:p>
                      <a:pPr algn="l" fontAlgn="ctr"/>
                      <a:r>
                        <a:rPr lang="ja-JP" altLang="en-US" sz="1000" b="0" i="0" u="none" strike="noStrike" dirty="0" smtClean="0">
                          <a:solidFill>
                            <a:srgbClr val="000000"/>
                          </a:solidFill>
                          <a:effectLst/>
                          <a:latin typeface="+mn-ea"/>
                          <a:ea typeface="+mn-ea"/>
                        </a:rPr>
                        <a:t>りんかい北</a:t>
                      </a:r>
                      <a:endParaRPr lang="en-US" altLang="ja-JP" sz="1000" b="0" i="0" u="none" strike="noStrike" dirty="0" smtClean="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smtClean="0">
                          <a:solidFill>
                            <a:srgbClr val="000000"/>
                          </a:solidFill>
                          <a:effectLst/>
                          <a:latin typeface="+mn-ea"/>
                          <a:ea typeface="+mn-ea"/>
                        </a:rPr>
                        <a:t>7-3</a:t>
                      </a:r>
                      <a:r>
                        <a:rPr lang="ja-JP" altLang="en-US" sz="900" b="0" i="0" u="none" strike="noStrike" dirty="0" smtClean="0">
                          <a:solidFill>
                            <a:srgbClr val="000000"/>
                          </a:solidFill>
                          <a:effectLst/>
                          <a:latin typeface="+mn-ea"/>
                          <a:ea typeface="+mn-ea"/>
                        </a:rPr>
                        <a:t>区共生の森</a:t>
                      </a:r>
                      <a:endParaRPr lang="en-US" altLang="ja-JP" sz="900" b="0" i="0" u="none" strike="noStrike" dirty="0" smtClean="0">
                        <a:solidFill>
                          <a:srgbClr val="000000"/>
                        </a:solidFill>
                        <a:effectLst/>
                        <a:latin typeface="+mn-ea"/>
                        <a:ea typeface="+mn-ea"/>
                      </a:endParaRPr>
                    </a:p>
                    <a:p>
                      <a:pPr algn="l" fontAlgn="ctr"/>
                      <a:r>
                        <a:rPr lang="ja-JP" altLang="en-US" sz="900" b="0" i="0" u="none" strike="noStrike" dirty="0" smtClean="0">
                          <a:solidFill>
                            <a:srgbClr val="000000"/>
                          </a:solidFill>
                          <a:effectLst/>
                          <a:latin typeface="+mn-ea"/>
                          <a:ea typeface="+mn-ea"/>
                        </a:rPr>
                        <a:t>みなと堺ｸﾞﾘｰﾝ広場</a:t>
                      </a:r>
                      <a:endParaRPr lang="en-US" altLang="ja-JP" sz="900" b="0" i="0" u="none" strike="noStrike" dirty="0" smtClean="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大阪府</a:t>
                      </a:r>
                      <a:endParaRPr lang="en-US" altLang="ja-JP" sz="9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（環境農林水産部）（都市整備部</a:t>
                      </a:r>
                      <a:endParaRPr lang="en-US" altLang="ja-JP" sz="7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港湾局）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57644" rtl="0" eaLnBrk="1" fontAlgn="ctr" latinLnBrk="0" hangingPunct="1"/>
                      <a:r>
                        <a:rPr kumimoji="1" lang="en-US" altLang="ja-JP" sz="1000" b="0" i="0" u="none" strike="noStrike" kern="1200" dirty="0" smtClean="0">
                          <a:solidFill>
                            <a:srgbClr val="000000"/>
                          </a:solidFill>
                          <a:effectLst/>
                          <a:latin typeface="+mn-ea"/>
                          <a:ea typeface="+mn-ea"/>
                          <a:cs typeface="+mn-cs"/>
                        </a:rPr>
                        <a:t>138</a:t>
                      </a:r>
                      <a:endParaRPr kumimoji="1" lang="ja-JP" altLang="en-US" sz="1000" b="0" i="0" u="none" strike="noStrike" kern="1200" dirty="0">
                        <a:solidFill>
                          <a:srgbClr val="000000"/>
                        </a:solidFill>
                        <a:effectLst/>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野球場やｸﾞﾗｳﾝﾄﾞｺﾞﾙﾌなどに活用できる多目的広場を整備。共生の森では、植栽イベントの開催等により森づくりを推進している。</a:t>
                      </a:r>
                      <a:endParaRPr lang="ja-JP" altLang="en-US" sz="900" b="0" i="0" u="none" strike="noStrike" dirty="0">
                        <a:solidFill>
                          <a:srgbClr val="000000"/>
                        </a:solidFill>
                        <a:effectLst/>
                        <a:latin typeface="+mn-ea"/>
                        <a:ea typeface="+mn-e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723">
                <a:tc>
                  <a:txBody>
                    <a:bodyPr/>
                    <a:lstStyle/>
                    <a:p>
                      <a:pPr algn="l" fontAlgn="ctr"/>
                      <a:r>
                        <a:rPr lang="ja-JP" altLang="en-US" sz="1000" b="0" i="0" u="none" strike="noStrike" dirty="0" smtClean="0">
                          <a:solidFill>
                            <a:srgbClr val="000000"/>
                          </a:solidFill>
                          <a:effectLst/>
                          <a:latin typeface="+mn-ea"/>
                          <a:ea typeface="+mn-ea"/>
                        </a:rPr>
                        <a:t>りんかい南</a:t>
                      </a:r>
                      <a:endParaRPr lang="en-US" altLang="ja-JP" sz="1000" b="0" i="0" u="none" strike="noStrike" dirty="0" smtClean="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mn-ea"/>
                          <a:ea typeface="+mn-ea"/>
                        </a:rPr>
                        <a:t>ﾌｪﾆｯｸｽ地区</a:t>
                      </a:r>
                      <a:endParaRPr lang="en-US" altLang="ja-JP" sz="1000" b="0" i="0" u="none" strike="noStrike" dirty="0" smtClean="0">
                        <a:solidFill>
                          <a:srgbClr val="000000"/>
                        </a:solidFill>
                        <a:effectLst/>
                        <a:latin typeface="+mn-ea"/>
                        <a:ea typeface="+mn-ea"/>
                      </a:endParaRPr>
                    </a:p>
                    <a:p>
                      <a:pPr algn="l" fontAlgn="ctr"/>
                      <a:r>
                        <a:rPr lang="ja-JP" altLang="en-US" sz="1000" b="0" i="0" u="none" strike="noStrike" dirty="0" smtClean="0">
                          <a:solidFill>
                            <a:srgbClr val="000000"/>
                          </a:solidFill>
                          <a:effectLst/>
                          <a:latin typeface="+mn-ea"/>
                          <a:ea typeface="+mn-ea"/>
                        </a:rPr>
                        <a:t>（芝生広場）</a:t>
                      </a:r>
                      <a:endParaRPr lang="en-US" altLang="ja-JP" sz="1000" b="0" i="0" u="none" strike="noStrike" dirty="0" smtClean="0">
                        <a:solidFill>
                          <a:srgbClr val="000000"/>
                        </a:solidFill>
                        <a:effectLst/>
                        <a:latin typeface="+mn-ea"/>
                        <a:ea typeface="+mn-ea"/>
                      </a:endParaRPr>
                    </a:p>
                    <a:p>
                      <a:pPr algn="l" fontAlgn="ctr"/>
                      <a:r>
                        <a:rPr lang="ja-JP" altLang="en-US" sz="1000" b="0" i="0" u="none" strike="noStrike" dirty="0" smtClean="0">
                          <a:solidFill>
                            <a:srgbClr val="000000"/>
                          </a:solidFill>
                          <a:effectLst/>
                          <a:latin typeface="+mn-ea"/>
                          <a:ea typeface="+mn-ea"/>
                        </a:rPr>
                        <a:t>（多目的広場）</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900" dirty="0" smtClean="0">
                          <a:latin typeface="+mn-ea"/>
                          <a:ea typeface="+mn-ea"/>
                        </a:rPr>
                        <a:t>大阪府</a:t>
                      </a:r>
                      <a:endParaRPr lang="en-US" altLang="ja-JP" sz="9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（環境農林水産部）（都市整備部</a:t>
                      </a:r>
                      <a:endParaRPr lang="en-US" altLang="ja-JP" sz="700" dirty="0" smtClean="0">
                        <a:latin typeface="+mn-ea"/>
                        <a:ea typeface="+mn-ea"/>
                      </a:endParaRPr>
                    </a:p>
                    <a:p>
                      <a:pPr marL="0" marR="0" indent="0" algn="ctr" defTabSz="957644" rtl="0" eaLnBrk="1" fontAlgn="ctr" latinLnBrk="0" hangingPunct="1">
                        <a:lnSpc>
                          <a:spcPct val="100000"/>
                        </a:lnSpc>
                        <a:spcBef>
                          <a:spcPts val="0"/>
                        </a:spcBef>
                        <a:spcAft>
                          <a:spcPts val="0"/>
                        </a:spcAft>
                        <a:buClrTx/>
                        <a:buSzTx/>
                        <a:buFontTx/>
                        <a:buNone/>
                        <a:tabLst/>
                        <a:defRPr/>
                      </a:pPr>
                      <a:r>
                        <a:rPr lang="ja-JP" altLang="en-US" sz="700" dirty="0" smtClean="0">
                          <a:latin typeface="+mn-ea"/>
                          <a:ea typeface="+mn-ea"/>
                        </a:rPr>
                        <a:t>港湾局）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00" b="0" i="0" u="none" strike="noStrike" dirty="0" smtClean="0">
                          <a:solidFill>
                            <a:srgbClr val="000000"/>
                          </a:solidFill>
                          <a:effectLst/>
                          <a:latin typeface="+mn-ea"/>
                          <a:ea typeface="+mn-ea"/>
                        </a:rPr>
                        <a:t>65</a:t>
                      </a:r>
                      <a:endParaRPr lang="ja-JP" altLang="en-US" sz="10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smtClean="0">
                          <a:solidFill>
                            <a:srgbClr val="000000"/>
                          </a:solidFill>
                          <a:effectLst/>
                          <a:latin typeface="+mn-ea"/>
                          <a:ea typeface="+mn-ea"/>
                        </a:rPr>
                        <a:t>フェニックス地区の芝生広場と多目的広場では、野外コンサートや自動車の試乗会、ロケなど様々な利用がなされている。</a:t>
                      </a:r>
                      <a:endParaRPr lang="ja-JP" altLang="en-US" sz="900" b="0" i="0" u="none" strike="noStrike" dirty="0">
                        <a:solidFill>
                          <a:srgbClr val="000000"/>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222" y="995491"/>
            <a:ext cx="1440160" cy="721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63127" y="1660738"/>
            <a:ext cx="2009553" cy="400110"/>
          </a:xfrm>
          <a:prstGeom prst="rect">
            <a:avLst/>
          </a:prstGeom>
          <a:noFill/>
        </p:spPr>
        <p:txBody>
          <a:bodyPr wrap="square" rtlCol="0">
            <a:spAutoFit/>
          </a:bodyPr>
          <a:lstStyle/>
          <a:p>
            <a:r>
              <a:rPr lang="ja-JP" altLang="en-US" sz="1000" dirty="0" smtClean="0"/>
              <a:t>冒険の森</a:t>
            </a:r>
            <a:endParaRPr lang="en-US" altLang="ja-JP" sz="1000" dirty="0" smtClean="0"/>
          </a:p>
          <a:p>
            <a:r>
              <a:rPr lang="ja-JP" altLang="en-US" sz="1000" dirty="0" smtClean="0"/>
              <a:t>（</a:t>
            </a:r>
            <a:r>
              <a:rPr lang="ja-JP" altLang="en-US" sz="1000" dirty="0">
                <a:solidFill>
                  <a:srgbClr val="000000"/>
                </a:solidFill>
                <a:latin typeface="ＭＳ Ｐゴシック"/>
              </a:rPr>
              <a:t>旧大阪府野外活動センター</a:t>
            </a:r>
            <a:r>
              <a:rPr lang="ja-JP" altLang="en-US" sz="1000" dirty="0" smtClean="0"/>
              <a:t>）</a:t>
            </a:r>
            <a:endParaRPr lang="ja-JP" altLang="en-US" sz="1000"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204" y="952462"/>
            <a:ext cx="1575626" cy="108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3442264" y="2002048"/>
            <a:ext cx="2009553" cy="246221"/>
          </a:xfrm>
          <a:prstGeom prst="rect">
            <a:avLst/>
          </a:prstGeom>
          <a:noFill/>
        </p:spPr>
        <p:txBody>
          <a:bodyPr wrap="square" rtlCol="0">
            <a:spAutoFit/>
          </a:bodyPr>
          <a:lstStyle/>
          <a:p>
            <a:r>
              <a:rPr lang="ja-JP" altLang="en-US" sz="1000" dirty="0"/>
              <a:t>安威</a:t>
            </a:r>
            <a:r>
              <a:rPr lang="ja-JP" altLang="en-US" sz="1000" dirty="0" smtClean="0"/>
              <a:t>川ダム周辺整備</a:t>
            </a:r>
            <a:r>
              <a:rPr lang="ja-JP" altLang="en-US" sz="800" dirty="0" smtClean="0"/>
              <a:t>イメージ</a:t>
            </a:r>
            <a:endParaRPr lang="en-US" altLang="ja-JP" sz="800" dirty="0" smtClean="0"/>
          </a:p>
        </p:txBody>
      </p:sp>
      <p:sp>
        <p:nvSpPr>
          <p:cNvPr id="20" name="テキスト ボックス 19"/>
          <p:cNvSpPr txBox="1"/>
          <p:nvPr/>
        </p:nvSpPr>
        <p:spPr>
          <a:xfrm>
            <a:off x="3656856" y="5264952"/>
            <a:ext cx="1440160" cy="246221"/>
          </a:xfrm>
          <a:prstGeom prst="rect">
            <a:avLst/>
          </a:prstGeom>
          <a:noFill/>
        </p:spPr>
        <p:txBody>
          <a:bodyPr wrap="square" rtlCol="0">
            <a:spAutoFit/>
          </a:bodyPr>
          <a:lstStyle/>
          <a:p>
            <a:r>
              <a:rPr lang="ja-JP" altLang="en-US" sz="1000" dirty="0" smtClean="0"/>
              <a:t>弘川寺歴史と文化の森</a:t>
            </a:r>
            <a:endParaRPr lang="en-US" altLang="ja-JP" sz="1000" dirty="0" smtClean="0"/>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0256" y="5497576"/>
            <a:ext cx="1258826" cy="95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1410442" y="6472823"/>
            <a:ext cx="1190863" cy="246221"/>
          </a:xfrm>
          <a:prstGeom prst="rect">
            <a:avLst/>
          </a:prstGeom>
          <a:noFill/>
        </p:spPr>
        <p:txBody>
          <a:bodyPr wrap="square" rtlCol="0">
            <a:spAutoFit/>
          </a:bodyPr>
          <a:lstStyle/>
          <a:p>
            <a:pPr algn="ctr"/>
            <a:r>
              <a:rPr lang="ja-JP" altLang="en-US" sz="1000" dirty="0" smtClean="0"/>
              <a:t>岩湧の森</a:t>
            </a:r>
            <a:endParaRPr lang="en-US" altLang="ja-JP" sz="1000" dirty="0" smtClean="0"/>
          </a:p>
        </p:txBody>
      </p:sp>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8" y="4122967"/>
            <a:ext cx="1008113" cy="74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304162" y="4822910"/>
            <a:ext cx="1190863" cy="400110"/>
          </a:xfrm>
          <a:prstGeom prst="rect">
            <a:avLst/>
          </a:prstGeom>
          <a:noFill/>
        </p:spPr>
        <p:txBody>
          <a:bodyPr wrap="square" rtlCol="0">
            <a:spAutoFit/>
          </a:bodyPr>
          <a:lstStyle/>
          <a:p>
            <a:pPr algn="ctr"/>
            <a:r>
              <a:rPr lang="ja-JP" altLang="en-US" sz="1000" dirty="0" smtClean="0"/>
              <a:t>フェニックス地区</a:t>
            </a:r>
            <a:endParaRPr lang="en-US" altLang="ja-JP" sz="1000" dirty="0" smtClean="0"/>
          </a:p>
          <a:p>
            <a:pPr algn="ctr"/>
            <a:r>
              <a:rPr lang="ja-JP" altLang="en-US" sz="1000" dirty="0" smtClean="0"/>
              <a:t>（芝生広場）</a:t>
            </a:r>
            <a:endParaRPr lang="en-US" altLang="ja-JP" sz="1000" dirty="0" smtClean="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255" y="3154183"/>
            <a:ext cx="950397" cy="74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344488" y="3858261"/>
            <a:ext cx="1190863" cy="246221"/>
          </a:xfrm>
          <a:prstGeom prst="rect">
            <a:avLst/>
          </a:prstGeom>
          <a:noFill/>
        </p:spPr>
        <p:txBody>
          <a:bodyPr wrap="square" rtlCol="0">
            <a:spAutoFit/>
          </a:bodyPr>
          <a:lstStyle/>
          <a:p>
            <a:pPr algn="ctr"/>
            <a:r>
              <a:rPr lang="en-US" altLang="ja-JP" sz="1000" dirty="0" smtClean="0">
                <a:latin typeface="+mn-ea"/>
              </a:rPr>
              <a:t>7-3</a:t>
            </a:r>
            <a:r>
              <a:rPr lang="ja-JP" altLang="en-US" sz="1000" dirty="0" smtClean="0">
                <a:latin typeface="+mn-ea"/>
              </a:rPr>
              <a:t>区　共生の森</a:t>
            </a:r>
            <a:endParaRPr lang="en-US" altLang="ja-JP" sz="1000" dirty="0" smtClean="0">
              <a:latin typeface="+mn-ea"/>
            </a:endParaRPr>
          </a:p>
        </p:txBody>
      </p:sp>
      <p:cxnSp>
        <p:nvCxnSpPr>
          <p:cNvPr id="11" name="直線コネクタ 10"/>
          <p:cNvCxnSpPr/>
          <p:nvPr/>
        </p:nvCxnSpPr>
        <p:spPr>
          <a:xfrm>
            <a:off x="1716529" y="1574970"/>
            <a:ext cx="644183" cy="35241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直線コネクタ 28"/>
          <p:cNvCxnSpPr>
            <a:stCxn id="16" idx="1"/>
          </p:cNvCxnSpPr>
          <p:nvPr/>
        </p:nvCxnSpPr>
        <p:spPr>
          <a:xfrm flipH="1">
            <a:off x="2963133" y="2125159"/>
            <a:ext cx="479131" cy="394673"/>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flipH="1">
            <a:off x="3353066" y="3406700"/>
            <a:ext cx="580413" cy="352410"/>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flipH="1" flipV="1">
            <a:off x="3442264" y="4377077"/>
            <a:ext cx="284698" cy="454403"/>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flipV="1">
            <a:off x="2504728" y="4941168"/>
            <a:ext cx="458404" cy="570006"/>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flipV="1">
            <a:off x="1404103" y="4269667"/>
            <a:ext cx="740585" cy="107412"/>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1403651" y="3647943"/>
            <a:ext cx="866630" cy="247905"/>
          </a:xfrm>
          <a:prstGeom prst="line">
            <a:avLst/>
          </a:prstGeom>
          <a:ln w="12700"/>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2963133" y="5529426"/>
            <a:ext cx="6598379" cy="1169551"/>
          </a:xfrm>
          <a:prstGeom prst="rect">
            <a:avLst/>
          </a:prstGeom>
          <a:ln w="19050">
            <a:solidFill>
              <a:schemeClr val="tx1"/>
            </a:solidFill>
            <a:prstDash val="solid"/>
          </a:ln>
        </p:spPr>
        <p:txBody>
          <a:bodyPr wrap="square">
            <a:spAutoFit/>
          </a:bodyPr>
          <a:lstStyle/>
          <a:p>
            <a:r>
              <a:rPr lang="ja-JP" altLang="en-US" sz="1400" dirty="0" smtClean="0">
                <a:latin typeface="HGSｺﾞｼｯｸE" panose="020B0900000000000000" pitchFamily="50" charset="-128"/>
                <a:ea typeface="HGSｺﾞｼｯｸE" panose="020B0900000000000000" pitchFamily="50" charset="-128"/>
              </a:rPr>
              <a:t>構想段階の公園（８箇所）の現在の状況</a:t>
            </a:r>
            <a:endParaRPr lang="en-US" altLang="ja-JP" sz="1400" dirty="0" smtClean="0">
              <a:latin typeface="HGSｺﾞｼｯｸE" panose="020B0900000000000000" pitchFamily="50" charset="-128"/>
              <a:ea typeface="HGSｺﾞｼｯｸE" panose="020B0900000000000000" pitchFamily="50" charset="-128"/>
            </a:endParaRPr>
          </a:p>
          <a:p>
            <a:r>
              <a:rPr lang="ja-JP" altLang="en-US" sz="1400" dirty="0">
                <a:latin typeface="HGSｺﾞｼｯｸE" panose="020B0900000000000000" pitchFamily="50" charset="-128"/>
                <a:ea typeface="HGSｺﾞｼｯｸE" panose="020B0900000000000000" pitchFamily="50" charset="-128"/>
              </a:rPr>
              <a:t>　</a:t>
            </a:r>
            <a:r>
              <a:rPr lang="en-US" altLang="ja-JP" sz="1400" dirty="0" smtClean="0">
                <a:latin typeface="HGSｺﾞｼｯｸE" panose="020B0900000000000000" pitchFamily="50" charset="-128"/>
                <a:ea typeface="HGSｺﾞｼｯｸE" panose="020B0900000000000000" pitchFamily="50" charset="-128"/>
              </a:rPr>
              <a:t>※</a:t>
            </a:r>
            <a:r>
              <a:rPr lang="ja-JP" altLang="en-US" sz="1400" dirty="0" smtClean="0">
                <a:latin typeface="HGSｺﾞｼｯｸE" panose="020B0900000000000000" pitchFamily="50" charset="-128"/>
                <a:ea typeface="HGSｺﾞｼｯｸE" panose="020B0900000000000000" pitchFamily="50" charset="-128"/>
              </a:rPr>
              <a:t>上記施設は全て府営公園としての整備はしていない</a:t>
            </a:r>
            <a:endParaRPr lang="en-US" altLang="ja-JP" sz="1400" dirty="0">
              <a:latin typeface="HGSｺﾞｼｯｸE" panose="020B0900000000000000" pitchFamily="50" charset="-128"/>
              <a:ea typeface="HGSｺﾞｼｯｸE" panose="020B0900000000000000" pitchFamily="50" charset="-128"/>
            </a:endParaRPr>
          </a:p>
          <a:p>
            <a:r>
              <a:rPr lang="ja-JP" altLang="en-US" sz="1400" dirty="0">
                <a:latin typeface="HGSｺﾞｼｯｸE" panose="020B0900000000000000" pitchFamily="50" charset="-128"/>
                <a:ea typeface="HGSｺﾞｼｯｸE" panose="020B0900000000000000" pitchFamily="50" charset="-128"/>
              </a:rPr>
              <a:t>　</a:t>
            </a:r>
            <a:r>
              <a:rPr lang="ja-JP" altLang="en-US" sz="1400" dirty="0" smtClean="0">
                <a:latin typeface="HGSｺﾞｼｯｸE" panose="020B0900000000000000" pitchFamily="50" charset="-128"/>
                <a:ea typeface="HGSｺﾞｼｯｸE" panose="020B0900000000000000" pitchFamily="50" charset="-128"/>
              </a:rPr>
              <a:t>　○市の緑地として開設済み</a:t>
            </a:r>
            <a:r>
              <a:rPr lang="en-US" altLang="ja-JP" sz="1400" dirty="0">
                <a:latin typeface="HGSｺﾞｼｯｸE" panose="020B0900000000000000" pitchFamily="50" charset="-128"/>
                <a:ea typeface="HGSｺﾞｼｯｸE" panose="020B0900000000000000" pitchFamily="50" charset="-128"/>
              </a:rPr>
              <a:t>【</a:t>
            </a:r>
            <a:r>
              <a:rPr lang="ja-JP" altLang="en-US" sz="1400" dirty="0" smtClean="0">
                <a:latin typeface="HGSｺﾞｼｯｸE" panose="020B0900000000000000" pitchFamily="50" charset="-128"/>
                <a:ea typeface="HGSｺﾞｼｯｸE" panose="020B0900000000000000" pitchFamily="50" charset="-128"/>
              </a:rPr>
              <a:t>１箇所</a:t>
            </a:r>
            <a:r>
              <a:rPr lang="en-US" altLang="ja-JP" sz="1400" dirty="0" smtClean="0">
                <a:latin typeface="HGSｺﾞｼｯｸE" panose="020B0900000000000000" pitchFamily="50" charset="-128"/>
                <a:ea typeface="HGSｺﾞｼｯｸE" panose="020B0900000000000000" pitchFamily="50" charset="-128"/>
              </a:rPr>
              <a:t>】</a:t>
            </a:r>
          </a:p>
          <a:p>
            <a:r>
              <a:rPr lang="ja-JP" altLang="en-US" sz="1400" dirty="0">
                <a:latin typeface="HGSｺﾞｼｯｸE" panose="020B0900000000000000" pitchFamily="50" charset="-128"/>
                <a:ea typeface="HGSｺﾞｼｯｸE" panose="020B0900000000000000" pitchFamily="50" charset="-128"/>
              </a:rPr>
              <a:t>　</a:t>
            </a:r>
            <a:r>
              <a:rPr lang="ja-JP" altLang="en-US" sz="1400" dirty="0" smtClean="0">
                <a:latin typeface="HGSｺﾞｼｯｸE" panose="020B0900000000000000" pitchFamily="50" charset="-128"/>
                <a:ea typeface="HGSｺﾞｼｯｸE" panose="020B0900000000000000" pitchFamily="50" charset="-128"/>
              </a:rPr>
              <a:t>　○類似施設が供用済み</a:t>
            </a:r>
            <a:r>
              <a:rPr lang="en-US" altLang="ja-JP" sz="1400" dirty="0">
                <a:latin typeface="HGSｺﾞｼｯｸE" panose="020B0900000000000000" pitchFamily="50" charset="-128"/>
                <a:ea typeface="HGSｺﾞｼｯｸE" panose="020B0900000000000000" pitchFamily="50" charset="-128"/>
              </a:rPr>
              <a:t>【</a:t>
            </a:r>
            <a:r>
              <a:rPr lang="ja-JP" altLang="en-US" sz="1400" dirty="0" smtClean="0">
                <a:latin typeface="HGSｺﾞｼｯｸE" panose="020B0900000000000000" pitchFamily="50" charset="-128"/>
                <a:ea typeface="HGSｺﾞｼｯｸE" panose="020B0900000000000000" pitchFamily="50" charset="-128"/>
              </a:rPr>
              <a:t>４</a:t>
            </a:r>
            <a:r>
              <a:rPr lang="ja-JP" altLang="en-US" sz="1400" dirty="0">
                <a:latin typeface="HGSｺﾞｼｯｸE" panose="020B0900000000000000" pitchFamily="50" charset="-128"/>
                <a:ea typeface="HGSｺﾞｼｯｸE" panose="020B0900000000000000" pitchFamily="50" charset="-128"/>
              </a:rPr>
              <a:t>箇所</a:t>
            </a:r>
            <a:r>
              <a:rPr lang="en-US" altLang="ja-JP" sz="1400" dirty="0" smtClean="0">
                <a:latin typeface="HGSｺﾞｼｯｸE" panose="020B0900000000000000" pitchFamily="50" charset="-128"/>
                <a:ea typeface="HGSｺﾞｼｯｸE" panose="020B0900000000000000" pitchFamily="50" charset="-128"/>
              </a:rPr>
              <a:t>】</a:t>
            </a:r>
            <a:endParaRPr lang="ja-JP" altLang="en-US" sz="1400" dirty="0">
              <a:latin typeface="HGSｺﾞｼｯｸE" panose="020B0900000000000000" pitchFamily="50" charset="-128"/>
              <a:ea typeface="HGSｺﾞｼｯｸE" panose="020B0900000000000000" pitchFamily="50" charset="-128"/>
            </a:endParaRPr>
          </a:p>
          <a:p>
            <a:r>
              <a:rPr lang="ja-JP" altLang="en-US" sz="1400" dirty="0">
                <a:latin typeface="HGSｺﾞｼｯｸE" panose="020B0900000000000000" pitchFamily="50" charset="-128"/>
                <a:ea typeface="HGSｺﾞｼｯｸE" panose="020B0900000000000000" pitchFamily="50" charset="-128"/>
              </a:rPr>
              <a:t>　</a:t>
            </a:r>
            <a:r>
              <a:rPr lang="ja-JP" altLang="en-US" sz="1400" dirty="0" smtClean="0">
                <a:latin typeface="HGSｺﾞｼｯｸE" panose="020B0900000000000000" pitchFamily="50" charset="-128"/>
                <a:ea typeface="HGSｺﾞｼｯｸE" panose="020B0900000000000000" pitchFamily="50" charset="-128"/>
              </a:rPr>
              <a:t>　○計画中</a:t>
            </a:r>
            <a:r>
              <a:rPr lang="en-US" altLang="ja-JP" sz="1400" dirty="0" smtClean="0">
                <a:latin typeface="HGSｺﾞｼｯｸE" panose="020B0900000000000000" pitchFamily="50" charset="-128"/>
                <a:ea typeface="HGSｺﾞｼｯｸE" panose="020B0900000000000000" pitchFamily="50" charset="-128"/>
              </a:rPr>
              <a:t>【</a:t>
            </a:r>
            <a:r>
              <a:rPr lang="ja-JP" altLang="en-US" sz="1400" dirty="0" smtClean="0">
                <a:latin typeface="HGSｺﾞｼｯｸE" panose="020B0900000000000000" pitchFamily="50" charset="-128"/>
                <a:ea typeface="HGSｺﾞｼｯｸE" panose="020B0900000000000000" pitchFamily="50" charset="-128"/>
              </a:rPr>
              <a:t>３箇所</a:t>
            </a:r>
            <a:r>
              <a:rPr lang="en-US" altLang="ja-JP" sz="1400" dirty="0" smtClean="0">
                <a:latin typeface="HGSｺﾞｼｯｸE" panose="020B0900000000000000" pitchFamily="50" charset="-128"/>
                <a:ea typeface="HGSｺﾞｼｯｸE" panose="020B0900000000000000" pitchFamily="50" charset="-128"/>
              </a:rPr>
              <a:t>】</a:t>
            </a:r>
            <a:r>
              <a:rPr lang="ja-JP" altLang="en-US" sz="1400" dirty="0" err="1" smtClean="0">
                <a:latin typeface="HGSｺﾞｼｯｸE" panose="020B0900000000000000" pitchFamily="50" charset="-128"/>
                <a:ea typeface="HGSｺﾞｼｯｸE" panose="020B0900000000000000" pitchFamily="50" charset="-128"/>
              </a:rPr>
              <a:t>、</a:t>
            </a:r>
            <a:r>
              <a:rPr lang="ja-JP" altLang="en-US" sz="1400" dirty="0" smtClean="0">
                <a:latin typeface="HGSｺﾞｼｯｸE" panose="020B0900000000000000" pitchFamily="50" charset="-128"/>
                <a:ea typeface="HGSｺﾞｼｯｸE" panose="020B0900000000000000" pitchFamily="50" charset="-128"/>
              </a:rPr>
              <a:t>うち暫定利用中</a:t>
            </a:r>
            <a:r>
              <a:rPr lang="en-US" altLang="ja-JP" sz="1400" dirty="0" smtClean="0">
                <a:latin typeface="HGSｺﾞｼｯｸE" panose="020B0900000000000000" pitchFamily="50" charset="-128"/>
                <a:ea typeface="HGSｺﾞｼｯｸE" panose="020B0900000000000000" pitchFamily="50" charset="-128"/>
              </a:rPr>
              <a:t>【</a:t>
            </a:r>
            <a:r>
              <a:rPr lang="ja-JP" altLang="en-US" sz="1400" dirty="0">
                <a:latin typeface="HGSｺﾞｼｯｸE" panose="020B0900000000000000" pitchFamily="50" charset="-128"/>
                <a:ea typeface="HGSｺﾞｼｯｸE" panose="020B0900000000000000" pitchFamily="50" charset="-128"/>
              </a:rPr>
              <a:t>２</a:t>
            </a:r>
            <a:r>
              <a:rPr lang="ja-JP" altLang="en-US" sz="1400" dirty="0" smtClean="0">
                <a:latin typeface="HGSｺﾞｼｯｸE" panose="020B0900000000000000" pitchFamily="50" charset="-128"/>
                <a:ea typeface="HGSｺﾞｼｯｸE" panose="020B0900000000000000" pitchFamily="50" charset="-128"/>
              </a:rPr>
              <a:t>箇所</a:t>
            </a:r>
            <a:r>
              <a:rPr lang="en-US" altLang="ja-JP" sz="1400" dirty="0" smtClean="0">
                <a:latin typeface="HGSｺﾞｼｯｸE" panose="020B0900000000000000" pitchFamily="50" charset="-128"/>
                <a:ea typeface="HGSｺﾞｼｯｸE" panose="020B0900000000000000" pitchFamily="50" charset="-128"/>
              </a:rPr>
              <a:t>】</a:t>
            </a:r>
            <a:endParaRPr lang="en-US" altLang="ja-JP" sz="1400" dirty="0">
              <a:latin typeface="HGSｺﾞｼｯｸE" panose="020B0900000000000000" pitchFamily="50" charset="-128"/>
              <a:ea typeface="HGSｺﾞｼｯｸE" panose="020B0900000000000000" pitchFamily="50" charset="-128"/>
            </a:endParaRPr>
          </a:p>
        </p:txBody>
      </p:sp>
      <p:sp>
        <p:nvSpPr>
          <p:cNvPr id="41" name="テキスト ボックス 40"/>
          <p:cNvSpPr txBox="1"/>
          <p:nvPr/>
        </p:nvSpPr>
        <p:spPr>
          <a:xfrm>
            <a:off x="28558" y="548680"/>
            <a:ext cx="3499676" cy="400110"/>
          </a:xfrm>
          <a:prstGeom prst="rect">
            <a:avLst/>
          </a:prstGeom>
          <a:noFill/>
        </p:spPr>
        <p:txBody>
          <a:bodyPr wrap="none" rtlCol="0">
            <a:spAutoFit/>
          </a:bodyPr>
          <a:lstStyle/>
          <a:p>
            <a:r>
              <a:rPr lang="ja-JP" altLang="en-US" sz="2000" dirty="0" smtClean="0">
                <a:solidFill>
                  <a:prstClr val="black"/>
                </a:solidFill>
                <a:latin typeface="HGPｺﾞｼｯｸE" panose="020B0900000000000000" pitchFamily="50" charset="-128"/>
                <a:ea typeface="HGPｺﾞｼｯｸE" panose="020B0900000000000000" pitchFamily="50" charset="-128"/>
              </a:rPr>
              <a:t>構想段階の公園の現在の状況</a:t>
            </a:r>
            <a:endParaRPr lang="ja-JP" altLang="en-US" sz="2000" dirty="0">
              <a:solidFill>
                <a:prstClr val="black"/>
              </a:solidFill>
              <a:latin typeface="HGPｺﾞｼｯｸE" panose="020B0900000000000000" pitchFamily="50" charset="-128"/>
              <a:ea typeface="HGPｺﾞｼｯｸE" panose="020B0900000000000000" pitchFamily="50" charset="-128"/>
            </a:endParaRPr>
          </a:p>
        </p:txBody>
      </p:sp>
      <p:pic>
        <p:nvPicPr>
          <p:cNvPr id="1026" name="Picture 2" descr="D:\hondamai\Documents\My Pictures\614_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4655" y="4327352"/>
            <a:ext cx="1392361" cy="9303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hondamai\Documents\My Pictures\actland1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00872" y="3212976"/>
            <a:ext cx="1296144" cy="864096"/>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602757" y="4054223"/>
            <a:ext cx="1571264" cy="215444"/>
          </a:xfrm>
          <a:prstGeom prst="rect">
            <a:avLst/>
          </a:prstGeom>
        </p:spPr>
        <p:txBody>
          <a:bodyPr wrap="none">
            <a:spAutoFit/>
          </a:bodyPr>
          <a:lstStyle/>
          <a:p>
            <a:pPr fontAlgn="ctr">
              <a:defRPr/>
            </a:pPr>
            <a:r>
              <a:rPr lang="ja-JP" altLang="en-US" sz="800" dirty="0">
                <a:solidFill>
                  <a:srgbClr val="000000"/>
                </a:solidFill>
                <a:latin typeface="+mn-ea"/>
              </a:rPr>
              <a:t>大畑山青少年野外活動センター</a:t>
            </a:r>
          </a:p>
        </p:txBody>
      </p:sp>
      <p:sp>
        <p:nvSpPr>
          <p:cNvPr id="33"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2803726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a:t>
            </a:r>
            <a:r>
              <a:rPr lang="ja-JP" altLang="en-US" sz="2800" dirty="0">
                <a:latin typeface="+mj-ea"/>
              </a:rPr>
              <a:t>③</a:t>
            </a:r>
            <a:r>
              <a:rPr lang="ja-JP" altLang="en-US" sz="2800" dirty="0" smtClean="0">
                <a:latin typeface="+mj-ea"/>
              </a:rPr>
              <a:t>整備計画</a:t>
            </a:r>
            <a:endParaRPr lang="ja-JP" altLang="en-US" sz="2800" dirty="0">
              <a:latin typeface="+mj-ea"/>
            </a:endParaRPr>
          </a:p>
        </p:txBody>
      </p:sp>
      <p:sp>
        <p:nvSpPr>
          <p:cNvPr id="6" name="スライド番号プレースホルダー 11"/>
          <p:cNvSpPr>
            <a:spLocks noGrp="1"/>
          </p:cNvSpPr>
          <p:nvPr>
            <p:ph type="sldNum" sz="quarter" idx="12"/>
          </p:nvPr>
        </p:nvSpPr>
        <p:spPr>
          <a:xfrm>
            <a:off x="2963132" y="6418222"/>
            <a:ext cx="2311400" cy="365125"/>
          </a:xfrm>
        </p:spPr>
        <p:txBody>
          <a:bodyPr/>
          <a:lstStyle/>
          <a:p>
            <a:r>
              <a:rPr lang="ja-JP" altLang="en-US" dirty="0"/>
              <a:t>７</a:t>
            </a:r>
            <a:endParaRPr kumimoji="1" lang="ja-JP" altLang="en-US" dirty="0"/>
          </a:p>
        </p:txBody>
      </p:sp>
      <p:sp>
        <p:nvSpPr>
          <p:cNvPr id="10" name="テキスト ボックス 9"/>
          <p:cNvSpPr txBox="1"/>
          <p:nvPr/>
        </p:nvSpPr>
        <p:spPr>
          <a:xfrm>
            <a:off x="102275" y="548680"/>
            <a:ext cx="7210628" cy="400110"/>
          </a:xfrm>
          <a:prstGeom prst="rect">
            <a:avLst/>
          </a:prstGeom>
          <a:noFill/>
        </p:spPr>
        <p:txBody>
          <a:bodyPr wrap="none" rtlCol="0">
            <a:spAutoFit/>
          </a:bodyPr>
          <a:lstStyle/>
          <a:p>
            <a:r>
              <a:rPr kumimoji="1" lang="ja-JP" altLang="en-US" sz="2000" dirty="0" smtClean="0">
                <a:latin typeface="HGPｺﾞｼｯｸE" panose="020B0900000000000000" pitchFamily="50" charset="-128"/>
                <a:ea typeface="HGPｺﾞｼｯｸE" panose="020B0900000000000000" pitchFamily="50" charset="-128"/>
              </a:rPr>
              <a:t>大阪府公園基本構想（</a:t>
            </a:r>
            <a:r>
              <a:rPr lang="ja-JP" altLang="en-US" sz="2000" dirty="0" smtClean="0">
                <a:latin typeface="HGPｺﾞｼｯｸE" panose="020B0900000000000000" pitchFamily="50" charset="-128"/>
                <a:ea typeface="HGPｺﾞｼｯｸE" panose="020B0900000000000000" pitchFamily="50" charset="-128"/>
              </a:rPr>
              <a:t>平成５年</a:t>
            </a:r>
            <a:r>
              <a:rPr lang="en-US" altLang="ja-JP" sz="2000" dirty="0" smtClean="0">
                <a:latin typeface="HGPｺﾞｼｯｸE" panose="020B0900000000000000" pitchFamily="50" charset="-128"/>
                <a:ea typeface="HGPｺﾞｼｯｸE" panose="020B0900000000000000" pitchFamily="50" charset="-128"/>
              </a:rPr>
              <a:t>11</a:t>
            </a:r>
            <a:r>
              <a:rPr lang="ja-JP" altLang="en-US" sz="2000" dirty="0" smtClean="0">
                <a:latin typeface="HGPｺﾞｼｯｸE" panose="020B0900000000000000" pitchFamily="50" charset="-128"/>
                <a:ea typeface="HGPｺﾞｼｯｸE" panose="020B0900000000000000" pitchFamily="50" charset="-128"/>
              </a:rPr>
              <a:t>月）における府営公園整備計画</a:t>
            </a:r>
            <a:endParaRPr kumimoji="1" lang="ja-JP" altLang="en-US" sz="2000" dirty="0">
              <a:latin typeface="HGPｺﾞｼｯｸE" panose="020B0900000000000000" pitchFamily="50" charset="-128"/>
              <a:ea typeface="HGPｺﾞｼｯｸE" panose="020B0900000000000000" pitchFamily="50" charset="-128"/>
            </a:endParaRPr>
          </a:p>
        </p:txBody>
      </p:sp>
      <p:graphicFrame>
        <p:nvGraphicFramePr>
          <p:cNvPr id="9" name="図表 8"/>
          <p:cNvGraphicFramePr/>
          <p:nvPr>
            <p:extLst>
              <p:ext uri="{D42A27DB-BD31-4B8C-83A1-F6EECF244321}">
                <p14:modId xmlns:p14="http://schemas.microsoft.com/office/powerpoint/2010/main" val="159278248"/>
              </p:ext>
            </p:extLst>
          </p:nvPr>
        </p:nvGraphicFramePr>
        <p:xfrm>
          <a:off x="102275" y="876782"/>
          <a:ext cx="9603253" cy="5648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153137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986860" y="670332"/>
            <a:ext cx="1862683" cy="169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smtClean="0">
                <a:latin typeface="+mj-ea"/>
              </a:rPr>
              <a:t>　</a:t>
            </a:r>
            <a:r>
              <a:rPr lang="ja-JP" altLang="en-US" sz="2800" dirty="0">
                <a:latin typeface="+mj-ea"/>
              </a:rPr>
              <a:t>③</a:t>
            </a:r>
            <a:r>
              <a:rPr lang="ja-JP" altLang="en-US" sz="2800" dirty="0" smtClean="0">
                <a:latin typeface="+mj-ea"/>
              </a:rPr>
              <a:t>整備計画</a:t>
            </a:r>
            <a:endParaRPr lang="ja-JP" altLang="en-US" sz="2800" dirty="0">
              <a:latin typeface="+mj-ea"/>
            </a:endParaRPr>
          </a:p>
        </p:txBody>
      </p:sp>
      <p:sp>
        <p:nvSpPr>
          <p:cNvPr id="6" name="スライド番号プレースホルダー 11"/>
          <p:cNvSpPr>
            <a:spLocks noGrp="1"/>
          </p:cNvSpPr>
          <p:nvPr>
            <p:ph type="sldNum" sz="quarter" idx="12"/>
          </p:nvPr>
        </p:nvSpPr>
        <p:spPr>
          <a:xfrm>
            <a:off x="7538143" y="6484036"/>
            <a:ext cx="2311400" cy="365125"/>
          </a:xfrm>
        </p:spPr>
        <p:txBody>
          <a:bodyPr/>
          <a:lstStyle/>
          <a:p>
            <a:r>
              <a:rPr lang="ja-JP" altLang="en-US" dirty="0"/>
              <a:t>８</a:t>
            </a:r>
            <a:endParaRPr kumimoji="1" lang="ja-JP" altLang="en-US" dirty="0"/>
          </a:p>
        </p:txBody>
      </p:sp>
      <p:sp>
        <p:nvSpPr>
          <p:cNvPr id="7" name="テキスト ボックス 6"/>
          <p:cNvSpPr txBox="1"/>
          <p:nvPr/>
        </p:nvSpPr>
        <p:spPr>
          <a:xfrm>
            <a:off x="416496" y="6306310"/>
            <a:ext cx="9073008" cy="523220"/>
          </a:xfrm>
          <a:prstGeom prst="rect">
            <a:avLst/>
          </a:prstGeom>
          <a:solidFill>
            <a:schemeClr val="accent3">
              <a:lumMod val="60000"/>
              <a:lumOff val="40000"/>
            </a:schemeClr>
          </a:solidFill>
          <a:ln>
            <a:solidFill>
              <a:schemeClr val="tx1"/>
            </a:solid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○開設率の低い公園に、未整備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の施設が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多い（蜻蛉池公園、りんくう公園など）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○計画に位置付けられていない施設でも、利用者ニーズ合わせて施設を整備（泉佐野丘陵緑地、せんなん里海公園など）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548680"/>
            <a:ext cx="10060767" cy="338554"/>
          </a:xfrm>
          <a:prstGeom prst="rect">
            <a:avLst/>
          </a:prstGeom>
          <a:noFill/>
        </p:spPr>
        <p:txBody>
          <a:bodyPr wrap="none" rtlCol="0">
            <a:spAutoFit/>
          </a:bodyPr>
          <a:lstStyle/>
          <a:p>
            <a:r>
              <a:rPr kumimoji="1" lang="ja-JP" altLang="en-US" sz="1200" dirty="0" smtClean="0">
                <a:latin typeface="HGPｺﾞｼｯｸE" panose="020B0900000000000000" pitchFamily="50" charset="-128"/>
                <a:ea typeface="HGPｺﾞｼｯｸE" panose="020B0900000000000000" pitchFamily="50" charset="-128"/>
              </a:rPr>
              <a:t>各府営公園の主な構成要素</a:t>
            </a:r>
            <a:r>
              <a:rPr kumimoji="1" lang="ja-JP" altLang="en-US" sz="1600" dirty="0" smtClean="0">
                <a:latin typeface="HGPｺﾞｼｯｸE" panose="020B0900000000000000" pitchFamily="50" charset="-128"/>
                <a:ea typeface="HGPｺﾞｼｯｸE" panose="020B0900000000000000" pitchFamily="50" charset="-128"/>
              </a:rPr>
              <a:t>　</a:t>
            </a:r>
            <a:r>
              <a:rPr kumimoji="1" lang="ja-JP" altLang="en-US" sz="1050" dirty="0" smtClean="0">
                <a:latin typeface="HGPｺﾞｼｯｸE" panose="020B0900000000000000" pitchFamily="50" charset="-128"/>
                <a:ea typeface="HGPｺﾞｼｯｸE" panose="020B0900000000000000" pitchFamily="50" charset="-128"/>
              </a:rPr>
              <a:t>●当時すでに備えていた要素　○整備していく要素　</a:t>
            </a:r>
            <a:r>
              <a:rPr lang="ja-JP" altLang="en-US" sz="1050" dirty="0">
                <a:ln>
                  <a:solidFill>
                    <a:sysClr val="windowText" lastClr="000000"/>
                  </a:solidFill>
                </a:ln>
                <a:solidFill>
                  <a:srgbClr val="FF0000"/>
                </a:solidFill>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現在整備された要素　</a:t>
            </a:r>
            <a:r>
              <a:rPr lang="ja-JP" altLang="en-US" sz="1050" dirty="0">
                <a:solidFill>
                  <a:srgbClr val="0070C0"/>
                </a:solidFill>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その他追加整備</a:t>
            </a:r>
            <a:r>
              <a:rPr lang="ja-JP" altLang="en-US" sz="1050" dirty="0" smtClean="0">
                <a:latin typeface="HGPｺﾞｼｯｸE" panose="020B0900000000000000" pitchFamily="50" charset="-128"/>
                <a:ea typeface="HGPｺﾞｼｯｸE" panose="020B0900000000000000" pitchFamily="50" charset="-128"/>
              </a:rPr>
              <a:t>した要素　</a:t>
            </a:r>
            <a:r>
              <a:rPr lang="ja-JP" altLang="en-US" sz="1050" dirty="0">
                <a:latin typeface="HGPｺﾞｼｯｸE" panose="020B0900000000000000" pitchFamily="50" charset="-128"/>
                <a:ea typeface="HGPｺﾞｼｯｸE" panose="020B0900000000000000" pitchFamily="50" charset="-128"/>
              </a:rPr>
              <a:t>○いまだ整備されていない</a:t>
            </a:r>
            <a:r>
              <a:rPr lang="ja-JP" altLang="en-US" sz="1050" dirty="0" smtClean="0">
                <a:latin typeface="HGPｺﾞｼｯｸE" panose="020B0900000000000000" pitchFamily="50" charset="-128"/>
                <a:ea typeface="HGPｺﾞｼｯｸE" panose="020B0900000000000000" pitchFamily="50" charset="-128"/>
              </a:rPr>
              <a:t>要素</a:t>
            </a:r>
            <a:r>
              <a:rPr lang="ja-JP" altLang="en-US" sz="1050" dirty="0">
                <a:latin typeface="HGPｺﾞｼｯｸE" panose="020B0900000000000000" pitchFamily="50" charset="-128"/>
                <a:ea typeface="HGPｺﾞｼｯｸE" panose="020B0900000000000000" pitchFamily="50" charset="-128"/>
              </a:rPr>
              <a:t>　</a:t>
            </a:r>
            <a:endParaRPr lang="en-US" altLang="ja-JP" sz="1050" dirty="0">
              <a:latin typeface="HGPｺﾞｼｯｸE" panose="020B0900000000000000" pitchFamily="50" charset="-128"/>
              <a:ea typeface="HGPｺﾞｼｯｸE" panose="020B0900000000000000"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839609"/>
            <a:ext cx="9073008" cy="5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タイトル 1"/>
          <p:cNvSpPr txBox="1">
            <a:spLocks/>
          </p:cNvSpPr>
          <p:nvPr/>
        </p:nvSpPr>
        <p:spPr>
          <a:xfrm>
            <a:off x="448818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2800" dirty="0" smtClean="0">
                <a:latin typeface="+mj-ea"/>
              </a:rPr>
              <a:t>　</a:t>
            </a:r>
            <a:r>
              <a:rPr lang="ja-JP" altLang="en-US" sz="1700" dirty="0">
                <a:latin typeface="+mj-ea"/>
              </a:rPr>
              <a:t>大阪府公園基本構想</a:t>
            </a:r>
            <a:r>
              <a:rPr lang="ja-JP" altLang="en-US" sz="1700" dirty="0" smtClean="0">
                <a:latin typeface="+mj-ea"/>
              </a:rPr>
              <a:t>の目標と府</a:t>
            </a:r>
            <a:r>
              <a:rPr lang="ja-JP" altLang="en-US" sz="1700" dirty="0">
                <a:latin typeface="+mj-ea"/>
              </a:rPr>
              <a:t>の取組み</a:t>
            </a:r>
          </a:p>
        </p:txBody>
      </p:sp>
    </p:spTree>
    <p:extLst>
      <p:ext uri="{BB962C8B-B14F-4D97-AF65-F5344CB8AC3E}">
        <p14:creationId xmlns:p14="http://schemas.microsoft.com/office/powerpoint/2010/main" val="2837426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5171</TotalTime>
  <Words>2396</Words>
  <Application>Microsoft Office PowerPoint</Application>
  <PresentationFormat>A4 210 x 297 mm</PresentationFormat>
  <Paragraphs>623</Paragraphs>
  <Slides>12</Slides>
  <Notes>12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大阪府公園基本構想の目標と 府の取組み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ryokukei.co.ltd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all　staff</dc:creator>
  <cp:lastModifiedBy>HondaMai</cp:lastModifiedBy>
  <cp:revision>447</cp:revision>
  <cp:lastPrinted>2017-12-28T03:49:02Z</cp:lastPrinted>
  <dcterms:created xsi:type="dcterms:W3CDTF">2017-10-19T02:01:19Z</dcterms:created>
  <dcterms:modified xsi:type="dcterms:W3CDTF">2018-01-05T02:25:51Z</dcterms:modified>
</cp:coreProperties>
</file>