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68" r:id="rId2"/>
    <p:sldId id="294" r:id="rId3"/>
    <p:sldId id="288" r:id="rId4"/>
    <p:sldId id="295" r:id="rId5"/>
    <p:sldId id="281" r:id="rId6"/>
    <p:sldId id="283" r:id="rId7"/>
    <p:sldId id="289" r:id="rId8"/>
    <p:sldId id="290" r:id="rId9"/>
    <p:sldId id="291" r:id="rId10"/>
    <p:sldId id="293" r:id="rId11"/>
    <p:sldId id="292" r:id="rId12"/>
  </p:sldIdLst>
  <p:sldSz cx="9906000" cy="6858000" type="A4"/>
  <p:notesSz cx="6807200" cy="9939338"/>
  <p:defaultTextStyle>
    <a:defPPr>
      <a:defRPr lang="ja-JP"/>
    </a:defPPr>
    <a:lvl1pPr marL="0" algn="l" defTabSz="957644" rtl="0" eaLnBrk="1" latinLnBrk="0" hangingPunct="1">
      <a:defRPr kumimoji="1" sz="1900" kern="1200">
        <a:solidFill>
          <a:schemeClr val="tx1"/>
        </a:solidFill>
        <a:latin typeface="+mn-lt"/>
        <a:ea typeface="+mn-ea"/>
        <a:cs typeface="+mn-cs"/>
      </a:defRPr>
    </a:lvl1pPr>
    <a:lvl2pPr marL="478822" algn="l" defTabSz="957644" rtl="0" eaLnBrk="1" latinLnBrk="0" hangingPunct="1">
      <a:defRPr kumimoji="1" sz="1900" kern="1200">
        <a:solidFill>
          <a:schemeClr val="tx1"/>
        </a:solidFill>
        <a:latin typeface="+mn-lt"/>
        <a:ea typeface="+mn-ea"/>
        <a:cs typeface="+mn-cs"/>
      </a:defRPr>
    </a:lvl2pPr>
    <a:lvl3pPr marL="957644" algn="l" defTabSz="957644" rtl="0" eaLnBrk="1" latinLnBrk="0" hangingPunct="1">
      <a:defRPr kumimoji="1" sz="1900" kern="1200">
        <a:solidFill>
          <a:schemeClr val="tx1"/>
        </a:solidFill>
        <a:latin typeface="+mn-lt"/>
        <a:ea typeface="+mn-ea"/>
        <a:cs typeface="+mn-cs"/>
      </a:defRPr>
    </a:lvl3pPr>
    <a:lvl4pPr marL="1436465" algn="l" defTabSz="957644" rtl="0" eaLnBrk="1" latinLnBrk="0" hangingPunct="1">
      <a:defRPr kumimoji="1" sz="1900" kern="1200">
        <a:solidFill>
          <a:schemeClr val="tx1"/>
        </a:solidFill>
        <a:latin typeface="+mn-lt"/>
        <a:ea typeface="+mn-ea"/>
        <a:cs typeface="+mn-cs"/>
      </a:defRPr>
    </a:lvl4pPr>
    <a:lvl5pPr marL="1915286" algn="l" defTabSz="957644" rtl="0" eaLnBrk="1" latinLnBrk="0" hangingPunct="1">
      <a:defRPr kumimoji="1" sz="1900" kern="1200">
        <a:solidFill>
          <a:schemeClr val="tx1"/>
        </a:solidFill>
        <a:latin typeface="+mn-lt"/>
        <a:ea typeface="+mn-ea"/>
        <a:cs typeface="+mn-cs"/>
      </a:defRPr>
    </a:lvl5pPr>
    <a:lvl6pPr marL="2394107" algn="l" defTabSz="957644" rtl="0" eaLnBrk="1" latinLnBrk="0" hangingPunct="1">
      <a:defRPr kumimoji="1" sz="1900" kern="1200">
        <a:solidFill>
          <a:schemeClr val="tx1"/>
        </a:solidFill>
        <a:latin typeface="+mn-lt"/>
        <a:ea typeface="+mn-ea"/>
        <a:cs typeface="+mn-cs"/>
      </a:defRPr>
    </a:lvl6pPr>
    <a:lvl7pPr marL="2872929" algn="l" defTabSz="957644" rtl="0" eaLnBrk="1" latinLnBrk="0" hangingPunct="1">
      <a:defRPr kumimoji="1" sz="1900" kern="1200">
        <a:solidFill>
          <a:schemeClr val="tx1"/>
        </a:solidFill>
        <a:latin typeface="+mn-lt"/>
        <a:ea typeface="+mn-ea"/>
        <a:cs typeface="+mn-cs"/>
      </a:defRPr>
    </a:lvl7pPr>
    <a:lvl8pPr marL="3351750" algn="l" defTabSz="957644" rtl="0" eaLnBrk="1" latinLnBrk="0" hangingPunct="1">
      <a:defRPr kumimoji="1" sz="1900" kern="1200">
        <a:solidFill>
          <a:schemeClr val="tx1"/>
        </a:solidFill>
        <a:latin typeface="+mn-lt"/>
        <a:ea typeface="+mn-ea"/>
        <a:cs typeface="+mn-cs"/>
      </a:defRPr>
    </a:lvl8pPr>
    <a:lvl9pPr marL="3830572" algn="l" defTabSz="957644" rtl="0" eaLnBrk="1" latinLnBrk="0" hangingPunct="1">
      <a:defRPr kumimoji="1"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71" d="100"/>
          <a:sy n="71" d="100"/>
        </p:scale>
        <p:origin x="-1188" y="-168"/>
      </p:cViewPr>
      <p:guideLst>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4" d="100"/>
          <a:sy n="74" d="100"/>
        </p:scale>
        <p:origin x="-2784" y="-108"/>
      </p:cViewPr>
      <p:guideLst>
        <p:guide orient="horz" pos="3130"/>
        <p:guide pos="2143"/>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50375" cy="497367"/>
          </a:xfrm>
          <a:prstGeom prst="rect">
            <a:avLst/>
          </a:prstGeom>
        </p:spPr>
        <p:txBody>
          <a:bodyPr vert="horz" lIns="92229" tIns="46115" rIns="92229" bIns="4611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221" y="2"/>
            <a:ext cx="2950374" cy="497367"/>
          </a:xfrm>
          <a:prstGeom prst="rect">
            <a:avLst/>
          </a:prstGeom>
        </p:spPr>
        <p:txBody>
          <a:bodyPr vert="horz" lIns="92229" tIns="46115" rIns="92229" bIns="46115" rtlCol="0"/>
          <a:lstStyle>
            <a:lvl1pPr algn="r">
              <a:defRPr sz="1200"/>
            </a:lvl1pPr>
          </a:lstStyle>
          <a:p>
            <a:fld id="{75C68039-B1E6-45BB-ACE9-5AA68693B277}" type="datetimeFigureOut">
              <a:rPr kumimoji="1" lang="ja-JP" altLang="en-US" smtClean="0"/>
              <a:t>2018/1/5</a:t>
            </a:fld>
            <a:endParaRPr kumimoji="1" lang="ja-JP" altLang="en-US"/>
          </a:p>
        </p:txBody>
      </p:sp>
      <p:sp>
        <p:nvSpPr>
          <p:cNvPr id="4" name="フッター プレースホルダー 3"/>
          <p:cNvSpPr>
            <a:spLocks noGrp="1"/>
          </p:cNvSpPr>
          <p:nvPr>
            <p:ph type="ftr" sz="quarter" idx="2"/>
          </p:nvPr>
        </p:nvSpPr>
        <p:spPr>
          <a:xfrm>
            <a:off x="2" y="9440372"/>
            <a:ext cx="2950375" cy="497366"/>
          </a:xfrm>
          <a:prstGeom prst="rect">
            <a:avLst/>
          </a:prstGeom>
        </p:spPr>
        <p:txBody>
          <a:bodyPr vert="horz" lIns="92229" tIns="46115" rIns="92229" bIns="4611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221" y="9440372"/>
            <a:ext cx="2950374" cy="497366"/>
          </a:xfrm>
          <a:prstGeom prst="rect">
            <a:avLst/>
          </a:prstGeom>
        </p:spPr>
        <p:txBody>
          <a:bodyPr vert="horz" lIns="92229" tIns="46115" rIns="92229" bIns="46115" rtlCol="0" anchor="b"/>
          <a:lstStyle>
            <a:lvl1pPr algn="r">
              <a:defRPr sz="1200"/>
            </a:lvl1pPr>
          </a:lstStyle>
          <a:p>
            <a:fld id="{23AD75DB-1E94-4D80-AFCB-3E136DF2B0B2}" type="slidenum">
              <a:rPr kumimoji="1" lang="ja-JP" altLang="en-US" smtClean="0"/>
              <a:t>‹#›</a:t>
            </a:fld>
            <a:endParaRPr kumimoji="1" lang="ja-JP" altLang="en-US"/>
          </a:p>
        </p:txBody>
      </p:sp>
    </p:spTree>
    <p:extLst>
      <p:ext uri="{BB962C8B-B14F-4D97-AF65-F5344CB8AC3E}">
        <p14:creationId xmlns:p14="http://schemas.microsoft.com/office/powerpoint/2010/main" val="1410338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50375" cy="497367"/>
          </a:xfrm>
          <a:prstGeom prst="rect">
            <a:avLst/>
          </a:prstGeom>
        </p:spPr>
        <p:txBody>
          <a:bodyPr vert="horz" lIns="92229" tIns="46115" rIns="92229" bIns="461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221" y="2"/>
            <a:ext cx="2950374" cy="497367"/>
          </a:xfrm>
          <a:prstGeom prst="rect">
            <a:avLst/>
          </a:prstGeom>
        </p:spPr>
        <p:txBody>
          <a:bodyPr vert="horz" lIns="92229" tIns="46115" rIns="92229" bIns="46115" rtlCol="0"/>
          <a:lstStyle>
            <a:lvl1pPr algn="r">
              <a:defRPr sz="1200"/>
            </a:lvl1pPr>
          </a:lstStyle>
          <a:p>
            <a:fld id="{7CBD82BD-B66C-49B7-9234-DA0579F870B6}" type="datetimeFigureOut">
              <a:rPr kumimoji="1" lang="ja-JP" altLang="en-US" smtClean="0"/>
              <a:t>2018/1/5</a:t>
            </a:fld>
            <a:endParaRPr kumimoji="1" lang="ja-JP" altLang="en-US"/>
          </a:p>
        </p:txBody>
      </p:sp>
      <p:sp>
        <p:nvSpPr>
          <p:cNvPr id="4" name="スライド イメージ プレースホルダー 3"/>
          <p:cNvSpPr>
            <a:spLocks noGrp="1" noRot="1" noChangeAspect="1"/>
          </p:cNvSpPr>
          <p:nvPr>
            <p:ph type="sldImg" idx="2"/>
          </p:nvPr>
        </p:nvSpPr>
        <p:spPr>
          <a:xfrm>
            <a:off x="709613" y="744538"/>
            <a:ext cx="5387975" cy="3729037"/>
          </a:xfrm>
          <a:prstGeom prst="rect">
            <a:avLst/>
          </a:prstGeom>
          <a:noFill/>
          <a:ln w="12700">
            <a:solidFill>
              <a:prstClr val="black"/>
            </a:solidFill>
          </a:ln>
        </p:spPr>
        <p:txBody>
          <a:bodyPr vert="horz" lIns="92229" tIns="46115" rIns="92229" bIns="46115" rtlCol="0" anchor="ctr"/>
          <a:lstStyle/>
          <a:p>
            <a:endParaRPr lang="ja-JP" altLang="en-US"/>
          </a:p>
        </p:txBody>
      </p:sp>
      <p:sp>
        <p:nvSpPr>
          <p:cNvPr id="5" name="ノート プレースホルダー 4"/>
          <p:cNvSpPr>
            <a:spLocks noGrp="1"/>
          </p:cNvSpPr>
          <p:nvPr>
            <p:ph type="body" sz="quarter" idx="3"/>
          </p:nvPr>
        </p:nvSpPr>
        <p:spPr>
          <a:xfrm>
            <a:off x="680240" y="4720985"/>
            <a:ext cx="5446723" cy="4473102"/>
          </a:xfrm>
          <a:prstGeom prst="rect">
            <a:avLst/>
          </a:prstGeom>
        </p:spPr>
        <p:txBody>
          <a:bodyPr vert="horz" lIns="92229" tIns="46115" rIns="92229" bIns="4611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440372"/>
            <a:ext cx="2950375" cy="497366"/>
          </a:xfrm>
          <a:prstGeom prst="rect">
            <a:avLst/>
          </a:prstGeom>
        </p:spPr>
        <p:txBody>
          <a:bodyPr vert="horz" lIns="92229" tIns="46115" rIns="92229" bIns="461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221" y="9440372"/>
            <a:ext cx="2950374" cy="497366"/>
          </a:xfrm>
          <a:prstGeom prst="rect">
            <a:avLst/>
          </a:prstGeom>
        </p:spPr>
        <p:txBody>
          <a:bodyPr vert="horz" lIns="92229" tIns="46115" rIns="92229" bIns="46115" rtlCol="0" anchor="b"/>
          <a:lstStyle>
            <a:lvl1pPr algn="r">
              <a:defRPr sz="1200"/>
            </a:lvl1pPr>
          </a:lstStyle>
          <a:p>
            <a:fld id="{F9B6D959-5BA2-4BA0-9E45-B91D23920EB3}" type="slidenum">
              <a:rPr kumimoji="1" lang="ja-JP" altLang="en-US" smtClean="0"/>
              <a:t>‹#›</a:t>
            </a:fld>
            <a:endParaRPr kumimoji="1" lang="ja-JP" altLang="en-US"/>
          </a:p>
        </p:txBody>
      </p:sp>
    </p:spTree>
    <p:extLst>
      <p:ext uri="{BB962C8B-B14F-4D97-AF65-F5344CB8AC3E}">
        <p14:creationId xmlns:p14="http://schemas.microsoft.com/office/powerpoint/2010/main" val="8577104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lstStyle/>
          <a:p>
            <a:pPr algn="ctr"/>
            <a:endParaRPr lang="ja-JP" altLang="en-US" sz="2000" dirty="0"/>
          </a:p>
        </p:txBody>
      </p:sp>
      <p:sp>
        <p:nvSpPr>
          <p:cNvPr id="4" name="スライド番号プレースホルダー 3"/>
          <p:cNvSpPr>
            <a:spLocks noGrp="1"/>
          </p:cNvSpPr>
          <p:nvPr>
            <p:ph type="sldNum" sz="quarter" idx="10"/>
          </p:nvPr>
        </p:nvSpPr>
        <p:spPr/>
        <p:txBody>
          <a:bodyPr/>
          <a:lstStyle/>
          <a:p>
            <a:fld id="{F9B6D959-5BA2-4BA0-9E45-B91D23920EB3}" type="slidenum">
              <a:rPr kumimoji="1" lang="ja-JP" altLang="en-US" smtClean="0"/>
              <a:t>1</a:t>
            </a:fld>
            <a:endParaRPr kumimoji="1" lang="ja-JP" altLang="en-US"/>
          </a:p>
        </p:txBody>
      </p:sp>
    </p:spTree>
    <p:extLst>
      <p:ext uri="{BB962C8B-B14F-4D97-AF65-F5344CB8AC3E}">
        <p14:creationId xmlns:p14="http://schemas.microsoft.com/office/powerpoint/2010/main" val="3114973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B6D959-5BA2-4BA0-9E45-B91D23920EB3}"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88440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2000" dirty="0"/>
          </a:p>
        </p:txBody>
      </p:sp>
      <p:sp>
        <p:nvSpPr>
          <p:cNvPr id="4" name="スライド番号プレースホルダー 3"/>
          <p:cNvSpPr>
            <a:spLocks noGrp="1"/>
          </p:cNvSpPr>
          <p:nvPr>
            <p:ph type="sldNum" sz="quarter" idx="10"/>
          </p:nvPr>
        </p:nvSpPr>
        <p:spPr/>
        <p:txBody>
          <a:bodyPr/>
          <a:lstStyle/>
          <a:p>
            <a:fld id="{F9B6D959-5BA2-4BA0-9E45-B91D23920EB3}" type="slidenum">
              <a:rPr kumimoji="1" lang="ja-JP" altLang="en-US" smtClean="0"/>
              <a:t>4</a:t>
            </a:fld>
            <a:endParaRPr kumimoji="1" lang="ja-JP" altLang="en-US"/>
          </a:p>
        </p:txBody>
      </p:sp>
    </p:spTree>
    <p:extLst>
      <p:ext uri="{BB962C8B-B14F-4D97-AF65-F5344CB8AC3E}">
        <p14:creationId xmlns:p14="http://schemas.microsoft.com/office/powerpoint/2010/main" val="34418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2000" dirty="0"/>
          </a:p>
        </p:txBody>
      </p:sp>
      <p:sp>
        <p:nvSpPr>
          <p:cNvPr id="4" name="スライド番号プレースホルダー 3"/>
          <p:cNvSpPr>
            <a:spLocks noGrp="1"/>
          </p:cNvSpPr>
          <p:nvPr>
            <p:ph type="sldNum" sz="quarter" idx="10"/>
          </p:nvPr>
        </p:nvSpPr>
        <p:spPr/>
        <p:txBody>
          <a:bodyPr/>
          <a:lstStyle/>
          <a:p>
            <a:fld id="{F9B6D959-5BA2-4BA0-9E45-B91D23920EB3}" type="slidenum">
              <a:rPr kumimoji="1" lang="ja-JP" altLang="en-US" smtClean="0"/>
              <a:t>5</a:t>
            </a:fld>
            <a:endParaRPr kumimoji="1" lang="ja-JP" altLang="en-US"/>
          </a:p>
        </p:txBody>
      </p:sp>
    </p:spTree>
    <p:extLst>
      <p:ext uri="{BB962C8B-B14F-4D97-AF65-F5344CB8AC3E}">
        <p14:creationId xmlns:p14="http://schemas.microsoft.com/office/powerpoint/2010/main" val="3441857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B6D959-5BA2-4BA0-9E45-B91D23920EB3}" type="slidenum">
              <a:rPr kumimoji="1" lang="ja-JP" altLang="en-US" smtClean="0"/>
              <a:t>6</a:t>
            </a:fld>
            <a:endParaRPr kumimoji="1" lang="ja-JP" altLang="en-US"/>
          </a:p>
        </p:txBody>
      </p:sp>
    </p:spTree>
    <p:extLst>
      <p:ext uri="{BB962C8B-B14F-4D97-AF65-F5344CB8AC3E}">
        <p14:creationId xmlns:p14="http://schemas.microsoft.com/office/powerpoint/2010/main" val="1696583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2000" dirty="0"/>
          </a:p>
        </p:txBody>
      </p:sp>
      <p:sp>
        <p:nvSpPr>
          <p:cNvPr id="4" name="スライド番号プレースホルダー 3"/>
          <p:cNvSpPr>
            <a:spLocks noGrp="1"/>
          </p:cNvSpPr>
          <p:nvPr>
            <p:ph type="sldNum" sz="quarter" idx="10"/>
          </p:nvPr>
        </p:nvSpPr>
        <p:spPr/>
        <p:txBody>
          <a:bodyPr/>
          <a:lstStyle/>
          <a:p>
            <a:fld id="{F9B6D959-5BA2-4BA0-9E45-B91D23920EB3}"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344185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2000" dirty="0"/>
          </a:p>
        </p:txBody>
      </p:sp>
      <p:sp>
        <p:nvSpPr>
          <p:cNvPr id="4" name="スライド番号プレースホルダー 3"/>
          <p:cNvSpPr>
            <a:spLocks noGrp="1"/>
          </p:cNvSpPr>
          <p:nvPr>
            <p:ph type="sldNum" sz="quarter" idx="10"/>
          </p:nvPr>
        </p:nvSpPr>
        <p:spPr/>
        <p:txBody>
          <a:bodyPr/>
          <a:lstStyle/>
          <a:p>
            <a:fld id="{F9B6D959-5BA2-4BA0-9E45-B91D23920EB3}"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3441857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2000" dirty="0"/>
          </a:p>
        </p:txBody>
      </p:sp>
      <p:sp>
        <p:nvSpPr>
          <p:cNvPr id="4" name="スライド番号プレースホルダー 3"/>
          <p:cNvSpPr>
            <a:spLocks noGrp="1"/>
          </p:cNvSpPr>
          <p:nvPr>
            <p:ph type="sldNum" sz="quarter" idx="10"/>
          </p:nvPr>
        </p:nvSpPr>
        <p:spPr/>
        <p:txBody>
          <a:bodyPr/>
          <a:lstStyle/>
          <a:p>
            <a:fld id="{F9B6D959-5BA2-4BA0-9E45-B91D23920EB3}"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441857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2000" dirty="0"/>
          </a:p>
        </p:txBody>
      </p:sp>
      <p:sp>
        <p:nvSpPr>
          <p:cNvPr id="4" name="スライド番号プレースホルダー 3"/>
          <p:cNvSpPr>
            <a:spLocks noGrp="1"/>
          </p:cNvSpPr>
          <p:nvPr>
            <p:ph type="sldNum" sz="quarter" idx="10"/>
          </p:nvPr>
        </p:nvSpPr>
        <p:spPr/>
        <p:txBody>
          <a:bodyPr/>
          <a:lstStyle/>
          <a:p>
            <a:fld id="{F9B6D959-5BA2-4BA0-9E45-B91D23920EB3}"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344185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9"/>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78822" indent="0" algn="ctr">
              <a:buNone/>
              <a:defRPr>
                <a:solidFill>
                  <a:schemeClr val="tx1">
                    <a:tint val="75000"/>
                  </a:schemeClr>
                </a:solidFill>
              </a:defRPr>
            </a:lvl2pPr>
            <a:lvl3pPr marL="957644" indent="0" algn="ctr">
              <a:buNone/>
              <a:defRPr>
                <a:solidFill>
                  <a:schemeClr val="tx1">
                    <a:tint val="75000"/>
                  </a:schemeClr>
                </a:solidFill>
              </a:defRPr>
            </a:lvl3pPr>
            <a:lvl4pPr marL="1436465" indent="0" algn="ctr">
              <a:buNone/>
              <a:defRPr>
                <a:solidFill>
                  <a:schemeClr val="tx1">
                    <a:tint val="75000"/>
                  </a:schemeClr>
                </a:solidFill>
              </a:defRPr>
            </a:lvl4pPr>
            <a:lvl5pPr marL="1915286" indent="0" algn="ctr">
              <a:buNone/>
              <a:defRPr>
                <a:solidFill>
                  <a:schemeClr val="tx1">
                    <a:tint val="75000"/>
                  </a:schemeClr>
                </a:solidFill>
              </a:defRPr>
            </a:lvl5pPr>
            <a:lvl6pPr marL="2394107" indent="0" algn="ctr">
              <a:buNone/>
              <a:defRPr>
                <a:solidFill>
                  <a:schemeClr val="tx1">
                    <a:tint val="75000"/>
                  </a:schemeClr>
                </a:solidFill>
              </a:defRPr>
            </a:lvl6pPr>
            <a:lvl7pPr marL="2872929" indent="0" algn="ctr">
              <a:buNone/>
              <a:defRPr>
                <a:solidFill>
                  <a:schemeClr val="tx1">
                    <a:tint val="75000"/>
                  </a:schemeClr>
                </a:solidFill>
              </a:defRPr>
            </a:lvl7pPr>
            <a:lvl8pPr marL="3351750" indent="0" algn="ctr">
              <a:buNone/>
              <a:defRPr>
                <a:solidFill>
                  <a:schemeClr val="tx1">
                    <a:tint val="75000"/>
                  </a:schemeClr>
                </a:solidFill>
              </a:defRPr>
            </a:lvl8pPr>
            <a:lvl9pPr marL="383057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A0250F9-B1E8-4870-90DD-A4FD5747408E}" type="datetimeFigureOut">
              <a:rPr kumimoji="1" lang="ja-JP" altLang="en-US" smtClean="0"/>
              <a:t>2018/1/5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23262524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A0250F9-B1E8-4870-90DD-A4FD5747408E}" type="datetimeFigureOut">
              <a:rPr kumimoji="1" lang="ja-JP" altLang="en-US" smtClean="0"/>
              <a:t>2018/1/5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2797732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2"/>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42"/>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A0250F9-B1E8-4870-90DD-A4FD5747408E}" type="datetimeFigureOut">
              <a:rPr kumimoji="1" lang="ja-JP" altLang="en-US" smtClean="0"/>
              <a:t>2018/1/5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9270912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A0250F9-B1E8-4870-90DD-A4FD5747408E}" type="datetimeFigureOut">
              <a:rPr kumimoji="1" lang="ja-JP" altLang="en-US" smtClean="0"/>
              <a:t>2018/1/5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2702458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4"/>
            <a:ext cx="8420100" cy="1362075"/>
          </a:xfrm>
        </p:spPr>
        <p:txBody>
          <a:bodyPr anchor="t"/>
          <a:lstStyle>
            <a:lvl1pPr algn="l">
              <a:defRPr sz="42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4"/>
            <a:ext cx="8420100" cy="1500187"/>
          </a:xfrm>
        </p:spPr>
        <p:txBody>
          <a:bodyPr anchor="b"/>
          <a:lstStyle>
            <a:lvl1pPr marL="0" indent="0">
              <a:buNone/>
              <a:defRPr sz="2100">
                <a:solidFill>
                  <a:schemeClr val="tx1">
                    <a:tint val="75000"/>
                  </a:schemeClr>
                </a:solidFill>
              </a:defRPr>
            </a:lvl1pPr>
            <a:lvl2pPr marL="478822" indent="0">
              <a:buNone/>
              <a:defRPr sz="1900">
                <a:solidFill>
                  <a:schemeClr val="tx1">
                    <a:tint val="75000"/>
                  </a:schemeClr>
                </a:solidFill>
              </a:defRPr>
            </a:lvl2pPr>
            <a:lvl3pPr marL="957644" indent="0">
              <a:buNone/>
              <a:defRPr sz="1600">
                <a:solidFill>
                  <a:schemeClr val="tx1">
                    <a:tint val="75000"/>
                  </a:schemeClr>
                </a:solidFill>
              </a:defRPr>
            </a:lvl3pPr>
            <a:lvl4pPr marL="1436465" indent="0">
              <a:buNone/>
              <a:defRPr sz="1500">
                <a:solidFill>
                  <a:schemeClr val="tx1">
                    <a:tint val="75000"/>
                  </a:schemeClr>
                </a:solidFill>
              </a:defRPr>
            </a:lvl4pPr>
            <a:lvl5pPr marL="1915286" indent="0">
              <a:buNone/>
              <a:defRPr sz="1500">
                <a:solidFill>
                  <a:schemeClr val="tx1">
                    <a:tint val="75000"/>
                  </a:schemeClr>
                </a:solidFill>
              </a:defRPr>
            </a:lvl5pPr>
            <a:lvl6pPr marL="2394107" indent="0">
              <a:buNone/>
              <a:defRPr sz="1500">
                <a:solidFill>
                  <a:schemeClr val="tx1">
                    <a:tint val="75000"/>
                  </a:schemeClr>
                </a:solidFill>
              </a:defRPr>
            </a:lvl6pPr>
            <a:lvl7pPr marL="2872929" indent="0">
              <a:buNone/>
              <a:defRPr sz="1500">
                <a:solidFill>
                  <a:schemeClr val="tx1">
                    <a:tint val="75000"/>
                  </a:schemeClr>
                </a:solidFill>
              </a:defRPr>
            </a:lvl7pPr>
            <a:lvl8pPr marL="3351750" indent="0">
              <a:buNone/>
              <a:defRPr sz="1500">
                <a:solidFill>
                  <a:schemeClr val="tx1">
                    <a:tint val="75000"/>
                  </a:schemeClr>
                </a:solidFill>
              </a:defRPr>
            </a:lvl8pPr>
            <a:lvl9pPr marL="3830572" indent="0">
              <a:buNone/>
              <a:defRPr sz="15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A0250F9-B1E8-4870-90DD-A4FD5747408E}" type="datetimeFigureOut">
              <a:rPr kumimoji="1" lang="ja-JP" altLang="en-US" smtClean="0"/>
              <a:t>2018/1/5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4018701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4"/>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4"/>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A0250F9-B1E8-4870-90DD-A4FD5747408E}" type="datetimeFigureOut">
              <a:rPr kumimoji="1" lang="ja-JP" altLang="en-US" smtClean="0"/>
              <a:t>2018/1/5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33028201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500" b="1"/>
            </a:lvl1pPr>
            <a:lvl2pPr marL="478822" indent="0">
              <a:buNone/>
              <a:defRPr sz="2100" b="1"/>
            </a:lvl2pPr>
            <a:lvl3pPr marL="957644" indent="0">
              <a:buNone/>
              <a:defRPr sz="1900" b="1"/>
            </a:lvl3pPr>
            <a:lvl4pPr marL="1436465" indent="0">
              <a:buNone/>
              <a:defRPr sz="1600" b="1"/>
            </a:lvl4pPr>
            <a:lvl5pPr marL="1915286" indent="0">
              <a:buNone/>
              <a:defRPr sz="1600" b="1"/>
            </a:lvl5pPr>
            <a:lvl6pPr marL="2394107" indent="0">
              <a:buNone/>
              <a:defRPr sz="1600" b="1"/>
            </a:lvl6pPr>
            <a:lvl7pPr marL="2872929" indent="0">
              <a:buNone/>
              <a:defRPr sz="1600" b="1"/>
            </a:lvl7pPr>
            <a:lvl8pPr marL="3351750" indent="0">
              <a:buNone/>
              <a:defRPr sz="1600" b="1"/>
            </a:lvl8pPr>
            <a:lvl9pPr marL="3830572"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2" y="1535113"/>
            <a:ext cx="4378590" cy="639762"/>
          </a:xfrm>
        </p:spPr>
        <p:txBody>
          <a:bodyPr anchor="b"/>
          <a:lstStyle>
            <a:lvl1pPr marL="0" indent="0">
              <a:buNone/>
              <a:defRPr sz="2500" b="1"/>
            </a:lvl1pPr>
            <a:lvl2pPr marL="478822" indent="0">
              <a:buNone/>
              <a:defRPr sz="2100" b="1"/>
            </a:lvl2pPr>
            <a:lvl3pPr marL="957644" indent="0">
              <a:buNone/>
              <a:defRPr sz="1900" b="1"/>
            </a:lvl3pPr>
            <a:lvl4pPr marL="1436465" indent="0">
              <a:buNone/>
              <a:defRPr sz="1600" b="1"/>
            </a:lvl4pPr>
            <a:lvl5pPr marL="1915286" indent="0">
              <a:buNone/>
              <a:defRPr sz="1600" b="1"/>
            </a:lvl5pPr>
            <a:lvl6pPr marL="2394107" indent="0">
              <a:buNone/>
              <a:defRPr sz="1600" b="1"/>
            </a:lvl6pPr>
            <a:lvl7pPr marL="2872929" indent="0">
              <a:buNone/>
              <a:defRPr sz="1600" b="1"/>
            </a:lvl7pPr>
            <a:lvl8pPr marL="3351750" indent="0">
              <a:buNone/>
              <a:defRPr sz="1600" b="1"/>
            </a:lvl8pPr>
            <a:lvl9pPr marL="3830572"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2" y="2174875"/>
            <a:ext cx="4378590"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A0250F9-B1E8-4870-90DD-A4FD5747408E}" type="datetimeFigureOut">
              <a:rPr kumimoji="1" lang="ja-JP" altLang="en-US" smtClean="0"/>
              <a:t>2018/1/5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59971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A0250F9-B1E8-4870-90DD-A4FD5747408E}" type="datetimeFigureOut">
              <a:rPr kumimoji="1" lang="ja-JP" altLang="en-US" smtClean="0"/>
              <a:t>2018/1/5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1174383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A0250F9-B1E8-4870-90DD-A4FD5747408E}" type="datetimeFigureOut">
              <a:rPr kumimoji="1" lang="ja-JP" altLang="en-US" smtClean="0"/>
              <a:t>2018/1/5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36406303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3050"/>
            <a:ext cx="3259006" cy="1162050"/>
          </a:xfrm>
        </p:spPr>
        <p:txBody>
          <a:bodyPr anchor="b"/>
          <a:lstStyle>
            <a:lvl1pPr algn="l">
              <a:defRPr sz="21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2" y="273054"/>
            <a:ext cx="5537729" cy="5853113"/>
          </a:xfrm>
        </p:spPr>
        <p:txBody>
          <a:bodyPr/>
          <a:lstStyle>
            <a:lvl1pPr>
              <a:defRPr sz="34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1" y="1435103"/>
            <a:ext cx="3259006" cy="4691063"/>
          </a:xfrm>
        </p:spPr>
        <p:txBody>
          <a:bodyPr/>
          <a:lstStyle>
            <a:lvl1pPr marL="0" indent="0">
              <a:buNone/>
              <a:defRPr sz="1500"/>
            </a:lvl1pPr>
            <a:lvl2pPr marL="478822" indent="0">
              <a:buNone/>
              <a:defRPr sz="1300"/>
            </a:lvl2pPr>
            <a:lvl3pPr marL="957644" indent="0">
              <a:buNone/>
              <a:defRPr sz="1000"/>
            </a:lvl3pPr>
            <a:lvl4pPr marL="1436465" indent="0">
              <a:buNone/>
              <a:defRPr sz="1000"/>
            </a:lvl4pPr>
            <a:lvl5pPr marL="1915286" indent="0">
              <a:buNone/>
              <a:defRPr sz="1000"/>
            </a:lvl5pPr>
            <a:lvl6pPr marL="2394107" indent="0">
              <a:buNone/>
              <a:defRPr sz="1000"/>
            </a:lvl6pPr>
            <a:lvl7pPr marL="2872929" indent="0">
              <a:buNone/>
              <a:defRPr sz="1000"/>
            </a:lvl7pPr>
            <a:lvl8pPr marL="3351750" indent="0">
              <a:buNone/>
              <a:defRPr sz="1000"/>
            </a:lvl8pPr>
            <a:lvl9pPr marL="3830572"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A0250F9-B1E8-4870-90DD-A4FD5747408E}" type="datetimeFigureOut">
              <a:rPr kumimoji="1" lang="ja-JP" altLang="en-US" smtClean="0"/>
              <a:t>2018/1/5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11358372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00"/>
            </a:lvl1pPr>
            <a:lvl2pPr marL="478822" indent="0">
              <a:buNone/>
              <a:defRPr sz="2900"/>
            </a:lvl2pPr>
            <a:lvl3pPr marL="957644" indent="0">
              <a:buNone/>
              <a:defRPr sz="2500"/>
            </a:lvl3pPr>
            <a:lvl4pPr marL="1436465" indent="0">
              <a:buNone/>
              <a:defRPr sz="2100"/>
            </a:lvl4pPr>
            <a:lvl5pPr marL="1915286" indent="0">
              <a:buNone/>
              <a:defRPr sz="2100"/>
            </a:lvl5pPr>
            <a:lvl6pPr marL="2394107" indent="0">
              <a:buNone/>
              <a:defRPr sz="2100"/>
            </a:lvl6pPr>
            <a:lvl7pPr marL="2872929" indent="0">
              <a:buNone/>
              <a:defRPr sz="2100"/>
            </a:lvl7pPr>
            <a:lvl8pPr marL="3351750" indent="0">
              <a:buNone/>
              <a:defRPr sz="2100"/>
            </a:lvl8pPr>
            <a:lvl9pPr marL="3830572" indent="0">
              <a:buNone/>
              <a:defRPr sz="21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00"/>
            </a:lvl1pPr>
            <a:lvl2pPr marL="478822" indent="0">
              <a:buNone/>
              <a:defRPr sz="1300"/>
            </a:lvl2pPr>
            <a:lvl3pPr marL="957644" indent="0">
              <a:buNone/>
              <a:defRPr sz="1000"/>
            </a:lvl3pPr>
            <a:lvl4pPr marL="1436465" indent="0">
              <a:buNone/>
              <a:defRPr sz="1000"/>
            </a:lvl4pPr>
            <a:lvl5pPr marL="1915286" indent="0">
              <a:buNone/>
              <a:defRPr sz="1000"/>
            </a:lvl5pPr>
            <a:lvl6pPr marL="2394107" indent="0">
              <a:buNone/>
              <a:defRPr sz="1000"/>
            </a:lvl6pPr>
            <a:lvl7pPr marL="2872929" indent="0">
              <a:buNone/>
              <a:defRPr sz="1000"/>
            </a:lvl7pPr>
            <a:lvl8pPr marL="3351750" indent="0">
              <a:buNone/>
              <a:defRPr sz="1000"/>
            </a:lvl8pPr>
            <a:lvl9pPr marL="3830572"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A0250F9-B1E8-4870-90DD-A4FD5747408E}" type="datetimeFigureOut">
              <a:rPr kumimoji="1" lang="ja-JP" altLang="en-US" smtClean="0"/>
              <a:t>2018/1/5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8515448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5764" tIns="47883" rIns="95764" bIns="47883"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4"/>
            <a:ext cx="8915400" cy="4525963"/>
          </a:xfrm>
          <a:prstGeom prst="rect">
            <a:avLst/>
          </a:prstGeom>
        </p:spPr>
        <p:txBody>
          <a:bodyPr vert="horz" lIns="95764" tIns="47883" rIns="95764" bIns="47883"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4"/>
            <a:ext cx="2311400" cy="365125"/>
          </a:xfrm>
          <a:prstGeom prst="rect">
            <a:avLst/>
          </a:prstGeom>
        </p:spPr>
        <p:txBody>
          <a:bodyPr vert="horz" lIns="95764" tIns="47883" rIns="95764" bIns="47883" rtlCol="0" anchor="ctr"/>
          <a:lstStyle>
            <a:lvl1pPr algn="l">
              <a:defRPr sz="1300">
                <a:solidFill>
                  <a:schemeClr val="tx1">
                    <a:tint val="75000"/>
                  </a:schemeClr>
                </a:solidFill>
              </a:defRPr>
            </a:lvl1pPr>
          </a:lstStyle>
          <a:p>
            <a:fld id="{5A0250F9-B1E8-4870-90DD-A4FD5747408E}" type="datetimeFigureOut">
              <a:rPr kumimoji="1" lang="ja-JP" altLang="en-US" smtClean="0"/>
              <a:t>2018/1/5</a:t>
            </a:fld>
            <a:endParaRPr kumimoji="1" lang="ja-JP" altLang="en-US"/>
          </a:p>
        </p:txBody>
      </p:sp>
      <p:sp>
        <p:nvSpPr>
          <p:cNvPr id="5" name="フッター プレースホルダー 4"/>
          <p:cNvSpPr>
            <a:spLocks noGrp="1"/>
          </p:cNvSpPr>
          <p:nvPr>
            <p:ph type="ftr" sz="quarter" idx="3"/>
          </p:nvPr>
        </p:nvSpPr>
        <p:spPr>
          <a:xfrm>
            <a:off x="3384550" y="6356354"/>
            <a:ext cx="3136900" cy="365125"/>
          </a:xfrm>
          <a:prstGeom prst="rect">
            <a:avLst/>
          </a:prstGeom>
        </p:spPr>
        <p:txBody>
          <a:bodyPr vert="horz" lIns="95764" tIns="47883" rIns="95764" bIns="47883"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4"/>
            <a:ext cx="2311400" cy="365125"/>
          </a:xfrm>
          <a:prstGeom prst="rect">
            <a:avLst/>
          </a:prstGeom>
        </p:spPr>
        <p:txBody>
          <a:bodyPr vert="horz" lIns="95764" tIns="47883" rIns="95764" bIns="47883" rtlCol="0" anchor="ctr"/>
          <a:lstStyle>
            <a:lvl1pPr algn="r">
              <a:defRPr sz="1300">
                <a:solidFill>
                  <a:schemeClr val="tx1">
                    <a:tint val="75000"/>
                  </a:schemeClr>
                </a:solidFill>
              </a:defRPr>
            </a:lvl1pPr>
          </a:lstStyle>
          <a:p>
            <a:fld id="{54A9897A-2A4A-4D2B-BB25-9B10BB101CD6}" type="slidenum">
              <a:rPr kumimoji="1" lang="ja-JP" altLang="en-US" smtClean="0"/>
              <a:t>‹#›</a:t>
            </a:fld>
            <a:endParaRPr kumimoji="1" lang="ja-JP" altLang="en-US"/>
          </a:p>
        </p:txBody>
      </p:sp>
    </p:spTree>
    <p:extLst>
      <p:ext uri="{BB962C8B-B14F-4D97-AF65-F5344CB8AC3E}">
        <p14:creationId xmlns:p14="http://schemas.microsoft.com/office/powerpoint/2010/main" val="1370771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57644" rtl="0" eaLnBrk="1" latinLnBrk="0" hangingPunct="1">
        <a:spcBef>
          <a:spcPct val="0"/>
        </a:spcBef>
        <a:buNone/>
        <a:defRPr kumimoji="1" sz="4600" kern="1200">
          <a:solidFill>
            <a:schemeClr val="tx1"/>
          </a:solidFill>
          <a:latin typeface="+mj-lt"/>
          <a:ea typeface="+mj-ea"/>
          <a:cs typeface="+mj-cs"/>
        </a:defRPr>
      </a:lvl1pPr>
    </p:titleStyle>
    <p:bodyStyle>
      <a:lvl1pPr marL="359117" indent="-359117" algn="l" defTabSz="957644"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1pPr>
      <a:lvl2pPr marL="778085" indent="-299263" algn="l" defTabSz="957644" rtl="0" eaLnBrk="1" latinLnBrk="0" hangingPunct="1">
        <a:spcBef>
          <a:spcPct val="20000"/>
        </a:spcBef>
        <a:buFont typeface="Arial" panose="020B0604020202020204" pitchFamily="34" charset="0"/>
        <a:buChar char="–"/>
        <a:defRPr kumimoji="1" sz="2900" kern="1200">
          <a:solidFill>
            <a:schemeClr val="tx1"/>
          </a:solidFill>
          <a:latin typeface="+mn-lt"/>
          <a:ea typeface="+mn-ea"/>
          <a:cs typeface="+mn-cs"/>
        </a:defRPr>
      </a:lvl2pPr>
      <a:lvl3pPr marL="1197054" indent="-239411" algn="l" defTabSz="957644" rtl="0" eaLnBrk="1" latinLnBrk="0" hangingPunct="1">
        <a:spcBef>
          <a:spcPct val="20000"/>
        </a:spcBef>
        <a:buFont typeface="Arial" panose="020B0604020202020204" pitchFamily="34" charset="0"/>
        <a:buChar char="•"/>
        <a:defRPr kumimoji="1" sz="2500" kern="1200">
          <a:solidFill>
            <a:schemeClr val="tx1"/>
          </a:solidFill>
          <a:latin typeface="+mn-lt"/>
          <a:ea typeface="+mn-ea"/>
          <a:cs typeface="+mn-cs"/>
        </a:defRPr>
      </a:lvl3pPr>
      <a:lvl4pPr marL="1675874" indent="-239411" algn="l" defTabSz="957644"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4pPr>
      <a:lvl5pPr marL="2154696" indent="-239411" algn="l" defTabSz="957644"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5pPr>
      <a:lvl6pPr marL="2633518" indent="-239411" algn="l" defTabSz="957644"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6pPr>
      <a:lvl7pPr marL="3112340" indent="-239411" algn="l" defTabSz="957644"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7pPr>
      <a:lvl8pPr marL="3591161" indent="-239411" algn="l" defTabSz="957644"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8pPr>
      <a:lvl9pPr marL="4069983" indent="-239411" algn="l" defTabSz="957644"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9pPr>
    </p:bodyStyle>
    <p:otherStyle>
      <a:defPPr>
        <a:defRPr lang="ja-JP"/>
      </a:defPPr>
      <a:lvl1pPr marL="0" algn="l" defTabSz="957644" rtl="0" eaLnBrk="1" latinLnBrk="0" hangingPunct="1">
        <a:defRPr kumimoji="1" sz="1900" kern="1200">
          <a:solidFill>
            <a:schemeClr val="tx1"/>
          </a:solidFill>
          <a:latin typeface="+mn-lt"/>
          <a:ea typeface="+mn-ea"/>
          <a:cs typeface="+mn-cs"/>
        </a:defRPr>
      </a:lvl1pPr>
      <a:lvl2pPr marL="478822" algn="l" defTabSz="957644" rtl="0" eaLnBrk="1" latinLnBrk="0" hangingPunct="1">
        <a:defRPr kumimoji="1" sz="1900" kern="1200">
          <a:solidFill>
            <a:schemeClr val="tx1"/>
          </a:solidFill>
          <a:latin typeface="+mn-lt"/>
          <a:ea typeface="+mn-ea"/>
          <a:cs typeface="+mn-cs"/>
        </a:defRPr>
      </a:lvl2pPr>
      <a:lvl3pPr marL="957644" algn="l" defTabSz="957644" rtl="0" eaLnBrk="1" latinLnBrk="0" hangingPunct="1">
        <a:defRPr kumimoji="1" sz="1900" kern="1200">
          <a:solidFill>
            <a:schemeClr val="tx1"/>
          </a:solidFill>
          <a:latin typeface="+mn-lt"/>
          <a:ea typeface="+mn-ea"/>
          <a:cs typeface="+mn-cs"/>
        </a:defRPr>
      </a:lvl3pPr>
      <a:lvl4pPr marL="1436465" algn="l" defTabSz="957644" rtl="0" eaLnBrk="1" latinLnBrk="0" hangingPunct="1">
        <a:defRPr kumimoji="1" sz="1900" kern="1200">
          <a:solidFill>
            <a:schemeClr val="tx1"/>
          </a:solidFill>
          <a:latin typeface="+mn-lt"/>
          <a:ea typeface="+mn-ea"/>
          <a:cs typeface="+mn-cs"/>
        </a:defRPr>
      </a:lvl4pPr>
      <a:lvl5pPr marL="1915286" algn="l" defTabSz="957644" rtl="0" eaLnBrk="1" latinLnBrk="0" hangingPunct="1">
        <a:defRPr kumimoji="1" sz="1900" kern="1200">
          <a:solidFill>
            <a:schemeClr val="tx1"/>
          </a:solidFill>
          <a:latin typeface="+mn-lt"/>
          <a:ea typeface="+mn-ea"/>
          <a:cs typeface="+mn-cs"/>
        </a:defRPr>
      </a:lvl5pPr>
      <a:lvl6pPr marL="2394107" algn="l" defTabSz="957644" rtl="0" eaLnBrk="1" latinLnBrk="0" hangingPunct="1">
        <a:defRPr kumimoji="1" sz="1900" kern="1200">
          <a:solidFill>
            <a:schemeClr val="tx1"/>
          </a:solidFill>
          <a:latin typeface="+mn-lt"/>
          <a:ea typeface="+mn-ea"/>
          <a:cs typeface="+mn-cs"/>
        </a:defRPr>
      </a:lvl6pPr>
      <a:lvl7pPr marL="2872929" algn="l" defTabSz="957644" rtl="0" eaLnBrk="1" latinLnBrk="0" hangingPunct="1">
        <a:defRPr kumimoji="1" sz="1900" kern="1200">
          <a:solidFill>
            <a:schemeClr val="tx1"/>
          </a:solidFill>
          <a:latin typeface="+mn-lt"/>
          <a:ea typeface="+mn-ea"/>
          <a:cs typeface="+mn-cs"/>
        </a:defRPr>
      </a:lvl7pPr>
      <a:lvl8pPr marL="3351750" algn="l" defTabSz="957644" rtl="0" eaLnBrk="1" latinLnBrk="0" hangingPunct="1">
        <a:defRPr kumimoji="1" sz="1900" kern="1200">
          <a:solidFill>
            <a:schemeClr val="tx1"/>
          </a:solidFill>
          <a:latin typeface="+mn-lt"/>
          <a:ea typeface="+mn-ea"/>
          <a:cs typeface="+mn-cs"/>
        </a:defRPr>
      </a:lvl8pPr>
      <a:lvl9pPr marL="3830572" algn="l" defTabSz="957644" rtl="0" eaLnBrk="1" latinLnBrk="0" hangingPunct="1">
        <a:defRPr kumimoji="1"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607047"/>
            <a:ext cx="8420100" cy="1470025"/>
          </a:xfrm>
        </p:spPr>
        <p:txBody>
          <a:bodyPr>
            <a:normAutofit/>
          </a:bodyPr>
          <a:lstStyle/>
          <a:p>
            <a:r>
              <a:rPr kumimoji="1" lang="ja-JP" altLang="en-US" dirty="0" smtClean="0"/>
              <a:t>府営公園の意義</a:t>
            </a:r>
            <a:endParaRPr kumimoji="1" lang="ja-JP" altLang="en-US" dirty="0"/>
          </a:p>
        </p:txBody>
      </p:sp>
      <p:sp>
        <p:nvSpPr>
          <p:cNvPr id="4" name="テキスト ボックス 3"/>
          <p:cNvSpPr txBox="1"/>
          <p:nvPr/>
        </p:nvSpPr>
        <p:spPr>
          <a:xfrm>
            <a:off x="8697416" y="44625"/>
            <a:ext cx="1132041" cy="461665"/>
          </a:xfrm>
          <a:prstGeom prst="rect">
            <a:avLst/>
          </a:prstGeom>
          <a:noFill/>
        </p:spPr>
        <p:txBody>
          <a:bodyPr wrap="non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資料 </a:t>
            </a:r>
            <a:r>
              <a:rPr kumimoji="1" lang="en-US" altLang="ja-JP" sz="2400" dirty="0">
                <a:latin typeface="HG丸ｺﾞｼｯｸM-PRO" panose="020F0600000000000000" pitchFamily="50" charset="-128"/>
                <a:ea typeface="HG丸ｺﾞｼｯｸM-PRO" panose="020F0600000000000000" pitchFamily="50" charset="-128"/>
              </a:rPr>
              <a:t>2</a:t>
            </a:r>
          </a:p>
        </p:txBody>
      </p:sp>
      <p:sp>
        <p:nvSpPr>
          <p:cNvPr id="5" name="正方形/長方形 4"/>
          <p:cNvSpPr/>
          <p:nvPr/>
        </p:nvSpPr>
        <p:spPr>
          <a:xfrm>
            <a:off x="8625544" y="25460"/>
            <a:ext cx="1224000" cy="52322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48981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5238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 name="タイトル 1"/>
          <p:cNvSpPr txBox="1">
            <a:spLocks/>
          </p:cNvSpPr>
          <p:nvPr/>
        </p:nvSpPr>
        <p:spPr>
          <a:xfrm>
            <a:off x="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2800" dirty="0" smtClean="0">
                <a:solidFill>
                  <a:prstClr val="black"/>
                </a:solidFill>
                <a:latin typeface="ＭＳ Ｐゴシック"/>
              </a:rPr>
              <a:t>　府営公園の成立ち④</a:t>
            </a:r>
            <a:endParaRPr lang="ja-JP" altLang="en-US" sz="2800" dirty="0">
              <a:solidFill>
                <a:prstClr val="black"/>
              </a:solidFill>
              <a:latin typeface="ＭＳ Ｐゴシック"/>
            </a:endParaRPr>
          </a:p>
        </p:txBody>
      </p:sp>
      <p:sp>
        <p:nvSpPr>
          <p:cNvPr id="4" name="タイトル 1"/>
          <p:cNvSpPr txBox="1">
            <a:spLocks/>
          </p:cNvSpPr>
          <p:nvPr/>
        </p:nvSpPr>
        <p:spPr>
          <a:xfrm>
            <a:off x="448818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120000"/>
              </a:lnSpc>
            </a:pPr>
            <a:r>
              <a:rPr lang="ja-JP" altLang="en-US" sz="2800" dirty="0" smtClean="0">
                <a:solidFill>
                  <a:prstClr val="black"/>
                </a:solidFill>
                <a:latin typeface="ＭＳ Ｐゴシック"/>
              </a:rPr>
              <a:t>　</a:t>
            </a:r>
            <a:r>
              <a:rPr lang="ja-JP" altLang="en-US" sz="2200" dirty="0" smtClean="0">
                <a:solidFill>
                  <a:prstClr val="black"/>
                </a:solidFill>
                <a:latin typeface="ＭＳ Ｐゴシック"/>
              </a:rPr>
              <a:t>府営公園の意義</a:t>
            </a:r>
            <a:endParaRPr lang="ja-JP" altLang="en-US" sz="2200" dirty="0">
              <a:solidFill>
                <a:prstClr val="black"/>
              </a:solidFill>
              <a:latin typeface="ＭＳ Ｐゴシック"/>
            </a:endParaRPr>
          </a:p>
        </p:txBody>
      </p:sp>
      <p:sp>
        <p:nvSpPr>
          <p:cNvPr id="28" name="テキスト ボックス 27"/>
          <p:cNvSpPr txBox="1"/>
          <p:nvPr/>
        </p:nvSpPr>
        <p:spPr>
          <a:xfrm>
            <a:off x="0" y="620688"/>
            <a:ext cx="6853158" cy="400110"/>
          </a:xfrm>
          <a:prstGeom prst="rect">
            <a:avLst/>
          </a:prstGeom>
          <a:noFill/>
        </p:spPr>
        <p:txBody>
          <a:bodyPr wrap="none" rtlCol="0">
            <a:spAutoFit/>
          </a:bodyPr>
          <a:lstStyle/>
          <a:p>
            <a:r>
              <a:rPr lang="ja-JP" altLang="en-US" sz="2000" dirty="0">
                <a:solidFill>
                  <a:prstClr val="black"/>
                </a:solidFill>
                <a:latin typeface="HGSｺﾞｼｯｸE" panose="020B0900000000000000" pitchFamily="50" charset="-128"/>
                <a:ea typeface="HGSｺﾞｼｯｸE" panose="020B0900000000000000" pitchFamily="50" charset="-128"/>
              </a:rPr>
              <a:t>その</a:t>
            </a:r>
            <a:r>
              <a:rPr lang="ja-JP" altLang="en-US" sz="2000" dirty="0" smtClean="0">
                <a:solidFill>
                  <a:prstClr val="black"/>
                </a:solidFill>
                <a:latin typeface="HGSｺﾞｼｯｸE" panose="020B0900000000000000" pitchFamily="50" charset="-128"/>
                <a:ea typeface="HGSｺﾞｼｯｸE" panose="020B0900000000000000" pitchFamily="50" charset="-128"/>
              </a:rPr>
              <a:t>時代の社会要請に対応してきた府営公園（主なもの）</a:t>
            </a:r>
            <a:endParaRPr lang="ja-JP" altLang="en-US" sz="2000" dirty="0">
              <a:solidFill>
                <a:prstClr val="black"/>
              </a:solidFill>
              <a:latin typeface="HGSｺﾞｼｯｸE" panose="020B0900000000000000" pitchFamily="50" charset="-128"/>
              <a:ea typeface="HGSｺﾞｼｯｸE" panose="020B0900000000000000"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576665101"/>
              </p:ext>
            </p:extLst>
          </p:nvPr>
        </p:nvGraphicFramePr>
        <p:xfrm>
          <a:off x="200472" y="1124744"/>
          <a:ext cx="9505056" cy="5400600"/>
        </p:xfrm>
        <a:graphic>
          <a:graphicData uri="http://schemas.openxmlformats.org/drawingml/2006/table">
            <a:tbl>
              <a:tblPr firstRow="1" bandRow="1">
                <a:tableStyleId>{5940675A-B579-460E-94D1-54222C63F5DA}</a:tableStyleId>
              </a:tblPr>
              <a:tblGrid>
                <a:gridCol w="3348372"/>
                <a:gridCol w="6156684"/>
              </a:tblGrid>
              <a:tr h="802739">
                <a:tc>
                  <a:txBody>
                    <a:bodyPr/>
                    <a:lstStyle/>
                    <a:p>
                      <a:pPr algn="ctr"/>
                      <a:r>
                        <a:rPr kumimoji="1" lang="ja-JP" altLang="en-US" sz="1800" b="1" dirty="0" smtClean="0">
                          <a:latin typeface="HG丸ｺﾞｼｯｸM-PRO" panose="020F0600000000000000" pitchFamily="50" charset="-128"/>
                          <a:ea typeface="HG丸ｺﾞｼｯｸM-PRO" panose="020F0600000000000000" pitchFamily="50" charset="-128"/>
                        </a:rPr>
                        <a:t>主な社会要請</a:t>
                      </a:r>
                      <a:endParaRPr kumimoji="1" lang="ja-JP" altLang="en-US" sz="1800" b="1" dirty="0">
                        <a:latin typeface="HG丸ｺﾞｼｯｸM-PRO" panose="020F0600000000000000" pitchFamily="50" charset="-128"/>
                        <a:ea typeface="HG丸ｺﾞｼｯｸM-PRO" panose="020F0600000000000000" pitchFamily="50" charset="-128"/>
                      </a:endParaRPr>
                    </a:p>
                  </a:txBody>
                  <a:tcPr anchor="ctr">
                    <a:solidFill>
                      <a:schemeClr val="tx2">
                        <a:lumMod val="20000"/>
                        <a:lumOff val="80000"/>
                      </a:schemeClr>
                    </a:solidFill>
                  </a:tcPr>
                </a:tc>
                <a:tc>
                  <a:txBody>
                    <a:bodyPr/>
                    <a:lstStyle/>
                    <a:p>
                      <a:pPr algn="ctr"/>
                      <a:r>
                        <a:rPr kumimoji="1" lang="ja-JP" altLang="en-US" sz="1800" b="1" dirty="0" smtClean="0">
                          <a:latin typeface="HG丸ｺﾞｼｯｸM-PRO" panose="020F0600000000000000" pitchFamily="50" charset="-128"/>
                          <a:ea typeface="HG丸ｺﾞｼｯｸM-PRO" panose="020F0600000000000000" pitchFamily="50" charset="-128"/>
                        </a:rPr>
                        <a:t>府営公園</a:t>
                      </a:r>
                      <a:endParaRPr kumimoji="1" lang="ja-JP" altLang="en-US" sz="1800" b="1" dirty="0">
                        <a:latin typeface="HG丸ｺﾞｼｯｸM-PRO" panose="020F0600000000000000" pitchFamily="50" charset="-128"/>
                        <a:ea typeface="HG丸ｺﾞｼｯｸM-PRO" panose="020F0600000000000000" pitchFamily="50" charset="-128"/>
                      </a:endParaRPr>
                    </a:p>
                  </a:txBody>
                  <a:tcPr anchor="ctr">
                    <a:solidFill>
                      <a:schemeClr val="tx2">
                        <a:lumMod val="20000"/>
                        <a:lumOff val="80000"/>
                      </a:schemeClr>
                    </a:solidFill>
                  </a:tcPr>
                </a:tc>
              </a:tr>
              <a:tr h="889449">
                <a:tc>
                  <a:txBody>
                    <a:bodyPr/>
                    <a:lstStyle/>
                    <a:p>
                      <a:r>
                        <a:rPr kumimoji="1" lang="ja-JP" altLang="en-US" sz="2000" dirty="0" smtClean="0">
                          <a:latin typeface="HGPｺﾞｼｯｸM" panose="020B0600000000000000" pitchFamily="50" charset="-128"/>
                          <a:ea typeface="HGPｺﾞｼｯｸM" panose="020B0600000000000000" pitchFamily="50" charset="-128"/>
                        </a:rPr>
                        <a:t>景勝地の保全、観光の拠点</a:t>
                      </a:r>
                      <a:endParaRPr kumimoji="1" lang="ja-JP" altLang="en-US" sz="2000" dirty="0">
                        <a:latin typeface="HGPｺﾞｼｯｸM" panose="020B0600000000000000" pitchFamily="50" charset="-128"/>
                        <a:ea typeface="HGPｺﾞｼｯｸM" panose="020B0600000000000000" pitchFamily="50" charset="-128"/>
                      </a:endParaRPr>
                    </a:p>
                  </a:txBody>
                  <a:tcPr anchor="ctr"/>
                </a:tc>
                <a:tc>
                  <a:txBody>
                    <a:bodyPr/>
                    <a:lstStyle/>
                    <a:p>
                      <a:r>
                        <a:rPr kumimoji="1" lang="ja-JP" altLang="en-US" sz="2000" dirty="0" smtClean="0">
                          <a:latin typeface="HGPｺﾞｼｯｸM" panose="020B0600000000000000" pitchFamily="50" charset="-128"/>
                          <a:ea typeface="HGPｺﾞｼｯｸM" panose="020B0600000000000000" pitchFamily="50" charset="-128"/>
                        </a:rPr>
                        <a:t>箕面公園、浜寺公園　など</a:t>
                      </a:r>
                      <a:endParaRPr kumimoji="1" lang="ja-JP" altLang="en-US" sz="2000" dirty="0">
                        <a:latin typeface="HGPｺﾞｼｯｸM" panose="020B0600000000000000" pitchFamily="50" charset="-128"/>
                        <a:ea typeface="HGPｺﾞｼｯｸM" panose="020B0600000000000000" pitchFamily="50" charset="-128"/>
                      </a:endParaRPr>
                    </a:p>
                  </a:txBody>
                  <a:tcPr anchor="ctr"/>
                </a:tc>
              </a:tr>
              <a:tr h="936104">
                <a:tc>
                  <a:txBody>
                    <a:bodyPr/>
                    <a:lstStyle/>
                    <a:p>
                      <a:r>
                        <a:rPr kumimoji="1" lang="ja-JP" altLang="en-US" sz="2000" dirty="0" smtClean="0">
                          <a:latin typeface="HGPｺﾞｼｯｸM" panose="020B0600000000000000" pitchFamily="50" charset="-128"/>
                          <a:ea typeface="HGPｺﾞｼｯｸM" panose="020B0600000000000000" pitchFamily="50" charset="-128"/>
                        </a:rPr>
                        <a:t>市街化の抑制</a:t>
                      </a:r>
                      <a:endParaRPr kumimoji="1" lang="ja-JP" altLang="en-US" sz="2000" dirty="0">
                        <a:latin typeface="HGPｺﾞｼｯｸM" panose="020B0600000000000000" pitchFamily="50" charset="-128"/>
                        <a:ea typeface="HGPｺﾞｼｯｸM" panose="020B0600000000000000" pitchFamily="50" charset="-128"/>
                      </a:endParaRPr>
                    </a:p>
                  </a:txBody>
                  <a:tcPr anchor="ctr"/>
                </a:tc>
                <a:tc>
                  <a:txBody>
                    <a:bodyPr/>
                    <a:lstStyle/>
                    <a:p>
                      <a:pPr marL="0" marR="0" indent="0" algn="l" defTabSz="957644" rtl="0" eaLnBrk="1" fontAlgn="auto" latinLnBrk="0" hangingPunct="1">
                        <a:lnSpc>
                          <a:spcPct val="100000"/>
                        </a:lnSpc>
                        <a:spcBef>
                          <a:spcPts val="0"/>
                        </a:spcBef>
                        <a:spcAft>
                          <a:spcPts val="0"/>
                        </a:spcAft>
                        <a:buClrTx/>
                        <a:buSzTx/>
                        <a:buFontTx/>
                        <a:buNone/>
                        <a:tabLst/>
                        <a:defRPr/>
                      </a:pPr>
                      <a:r>
                        <a:rPr kumimoji="1" lang="ja-JP" altLang="en-US" sz="2000" dirty="0" smtClean="0">
                          <a:latin typeface="HGPｺﾞｼｯｸM" panose="020B0600000000000000" pitchFamily="50" charset="-128"/>
                          <a:ea typeface="HGPｺﾞｼｯｸM" panose="020B0600000000000000" pitchFamily="50" charset="-128"/>
                        </a:rPr>
                        <a:t>（４大緑地）</a:t>
                      </a:r>
                    </a:p>
                    <a:p>
                      <a:r>
                        <a:rPr kumimoji="1" lang="ja-JP" altLang="en-US" sz="2000" dirty="0" smtClean="0">
                          <a:latin typeface="HGPｺﾞｼｯｸM" panose="020B0600000000000000" pitchFamily="50" charset="-128"/>
                          <a:ea typeface="HGPｺﾞｼｯｸM" panose="020B0600000000000000" pitchFamily="50" charset="-128"/>
                        </a:rPr>
                        <a:t>服部緑地、大泉緑地、久宝寺緑地、（鶴見緑地）</a:t>
                      </a:r>
                      <a:endParaRPr kumimoji="1" lang="ja-JP" altLang="en-US" sz="2000" dirty="0">
                        <a:latin typeface="HGPｺﾞｼｯｸM" panose="020B0600000000000000" pitchFamily="50" charset="-128"/>
                        <a:ea typeface="HGPｺﾞｼｯｸM" panose="020B0600000000000000" pitchFamily="50" charset="-128"/>
                      </a:endParaRPr>
                    </a:p>
                  </a:txBody>
                  <a:tcPr anchor="ctr"/>
                </a:tc>
              </a:tr>
              <a:tr h="900100">
                <a:tc>
                  <a:txBody>
                    <a:bodyPr/>
                    <a:lstStyle/>
                    <a:p>
                      <a:r>
                        <a:rPr kumimoji="1" lang="ja-JP" altLang="en-US" sz="2000" dirty="0" smtClean="0">
                          <a:latin typeface="HGPｺﾞｼｯｸM" panose="020B0600000000000000" pitchFamily="50" charset="-128"/>
                          <a:ea typeface="HGPｺﾞｼｯｸM" panose="020B0600000000000000" pitchFamily="50" charset="-128"/>
                        </a:rPr>
                        <a:t>風致の保全</a:t>
                      </a:r>
                      <a:endParaRPr kumimoji="1" lang="ja-JP" altLang="en-US" sz="2000" dirty="0">
                        <a:latin typeface="HGPｺﾞｼｯｸM" panose="020B0600000000000000" pitchFamily="50" charset="-128"/>
                        <a:ea typeface="HGPｺﾞｼｯｸM" panose="020B0600000000000000" pitchFamily="50" charset="-128"/>
                      </a:endParaRPr>
                    </a:p>
                  </a:txBody>
                  <a:tcPr anchor="ctr"/>
                </a:tc>
                <a:tc>
                  <a:txBody>
                    <a:bodyPr/>
                    <a:lstStyle/>
                    <a:p>
                      <a:r>
                        <a:rPr kumimoji="1" lang="ja-JP" altLang="en-US" sz="2000" dirty="0" smtClean="0">
                          <a:latin typeface="HGPｺﾞｼｯｸM" panose="020B0600000000000000" pitchFamily="50" charset="-128"/>
                          <a:ea typeface="HGPｺﾞｼｯｸM" panose="020B0600000000000000" pitchFamily="50" charset="-128"/>
                        </a:rPr>
                        <a:t>枚岡公園、長野公園、錦織公園　など</a:t>
                      </a:r>
                      <a:endParaRPr kumimoji="1" lang="ja-JP" altLang="en-US" sz="2000" dirty="0">
                        <a:latin typeface="HGPｺﾞｼｯｸM" panose="020B0600000000000000" pitchFamily="50" charset="-128"/>
                        <a:ea typeface="HGPｺﾞｼｯｸM" panose="020B0600000000000000" pitchFamily="50" charset="-128"/>
                      </a:endParaRPr>
                    </a:p>
                  </a:txBody>
                  <a:tcPr anchor="ctr"/>
                </a:tc>
              </a:tr>
              <a:tr h="961457">
                <a:tc>
                  <a:txBody>
                    <a:bodyPr/>
                    <a:lstStyle/>
                    <a:p>
                      <a:r>
                        <a:rPr kumimoji="1" lang="ja-JP" altLang="en-US" sz="2000" dirty="0" smtClean="0">
                          <a:latin typeface="HGPｺﾞｼｯｸM" panose="020B0600000000000000" pitchFamily="50" charset="-128"/>
                          <a:ea typeface="HGPｺﾞｼｯｸM" panose="020B0600000000000000" pitchFamily="50" charset="-128"/>
                        </a:rPr>
                        <a:t>スポーツ、レクリエーション</a:t>
                      </a:r>
                      <a:endParaRPr kumimoji="1" lang="ja-JP" altLang="en-US" sz="2000" dirty="0">
                        <a:latin typeface="HGPｺﾞｼｯｸM" panose="020B0600000000000000" pitchFamily="50" charset="-128"/>
                        <a:ea typeface="HGPｺﾞｼｯｸM" panose="020B0600000000000000" pitchFamily="50" charset="-128"/>
                      </a:endParaRPr>
                    </a:p>
                  </a:txBody>
                  <a:tcPr anchor="ctr"/>
                </a:tc>
                <a:tc>
                  <a:txBody>
                    <a:bodyPr/>
                    <a:lstStyle/>
                    <a:p>
                      <a:r>
                        <a:rPr kumimoji="1" lang="ja-JP" altLang="en-US" sz="2000" dirty="0" smtClean="0">
                          <a:latin typeface="HGPｺﾞｼｯｸM" panose="020B0600000000000000" pitchFamily="50" charset="-128"/>
                          <a:ea typeface="HGPｺﾞｼｯｸM" panose="020B0600000000000000" pitchFamily="50" charset="-128"/>
                        </a:rPr>
                        <a:t>蜻蛉池公園、せんなん里海公園、住之江公園、</a:t>
                      </a:r>
                      <a:endParaRPr kumimoji="1" lang="en-US" altLang="ja-JP" sz="2000" dirty="0" smtClean="0">
                        <a:latin typeface="HGPｺﾞｼｯｸM" panose="020B0600000000000000" pitchFamily="50" charset="-128"/>
                        <a:ea typeface="HGPｺﾞｼｯｸM" panose="020B0600000000000000" pitchFamily="50" charset="-128"/>
                      </a:endParaRPr>
                    </a:p>
                    <a:p>
                      <a:r>
                        <a:rPr kumimoji="1" lang="ja-JP" altLang="en-US" sz="2000" dirty="0" smtClean="0">
                          <a:latin typeface="HGPｺﾞｼｯｸM" panose="020B0600000000000000" pitchFamily="50" charset="-128"/>
                          <a:ea typeface="HGPｺﾞｼｯｸM" panose="020B0600000000000000" pitchFamily="50" charset="-128"/>
                        </a:rPr>
                        <a:t>二色の浜公園　など</a:t>
                      </a:r>
                      <a:endParaRPr kumimoji="1" lang="ja-JP" altLang="en-US" sz="2000" dirty="0">
                        <a:latin typeface="HGPｺﾞｼｯｸM" panose="020B0600000000000000" pitchFamily="50" charset="-128"/>
                        <a:ea typeface="HGPｺﾞｼｯｸM" panose="020B0600000000000000" pitchFamily="50" charset="-128"/>
                      </a:endParaRPr>
                    </a:p>
                  </a:txBody>
                  <a:tcPr anchor="ctr"/>
                </a:tc>
              </a:tr>
              <a:tr h="910751">
                <a:tc>
                  <a:txBody>
                    <a:bodyPr/>
                    <a:lstStyle/>
                    <a:p>
                      <a:r>
                        <a:rPr kumimoji="1" lang="ja-JP" altLang="en-US" sz="2000" dirty="0" smtClean="0">
                          <a:latin typeface="HGPｺﾞｼｯｸM" panose="020B0600000000000000" pitchFamily="50" charset="-128"/>
                          <a:ea typeface="HGPｺﾞｼｯｸM" panose="020B0600000000000000" pitchFamily="50" charset="-128"/>
                        </a:rPr>
                        <a:t>広域防災拠点、</a:t>
                      </a:r>
                      <a:endParaRPr kumimoji="1" lang="en-US" altLang="ja-JP" sz="2000" dirty="0" smtClean="0">
                        <a:latin typeface="HGPｺﾞｼｯｸM" panose="020B0600000000000000" pitchFamily="50" charset="-128"/>
                        <a:ea typeface="HGPｺﾞｼｯｸM" panose="020B0600000000000000" pitchFamily="50" charset="-128"/>
                      </a:endParaRPr>
                    </a:p>
                    <a:p>
                      <a:r>
                        <a:rPr kumimoji="1" lang="ja-JP" altLang="en-US" sz="2000" dirty="0" smtClean="0">
                          <a:latin typeface="HGPｺﾞｼｯｸM" panose="020B0600000000000000" pitchFamily="50" charset="-128"/>
                          <a:ea typeface="HGPｺﾞｼｯｸM" panose="020B0600000000000000" pitchFamily="50" charset="-128"/>
                        </a:rPr>
                        <a:t>自然災害への対応</a:t>
                      </a:r>
                      <a:endParaRPr kumimoji="1" lang="ja-JP" altLang="en-US" sz="2000" dirty="0">
                        <a:latin typeface="HGPｺﾞｼｯｸM" panose="020B0600000000000000" pitchFamily="50" charset="-128"/>
                        <a:ea typeface="HGPｺﾞｼｯｸM" panose="020B0600000000000000" pitchFamily="50" charset="-128"/>
                      </a:endParaRPr>
                    </a:p>
                  </a:txBody>
                  <a:tcPr anchor="ctr"/>
                </a:tc>
                <a:tc>
                  <a:txBody>
                    <a:bodyPr/>
                    <a:lstStyle/>
                    <a:p>
                      <a:r>
                        <a:rPr kumimoji="1" lang="ja-JP" altLang="en-US" sz="2000" dirty="0" smtClean="0">
                          <a:latin typeface="HGPｺﾞｼｯｸM" panose="020B0600000000000000" pitchFamily="50" charset="-128"/>
                          <a:ea typeface="HGPｺﾞｼｯｸM" panose="020B0600000000000000" pitchFamily="50" charset="-128"/>
                        </a:rPr>
                        <a:t>久宝寺緑地、寝屋川公園、深北緑地、山田池公園　など</a:t>
                      </a:r>
                      <a:endParaRPr kumimoji="1" lang="ja-JP" altLang="en-US" sz="2000" dirty="0">
                        <a:latin typeface="HGPｺﾞｼｯｸM" panose="020B0600000000000000" pitchFamily="50" charset="-128"/>
                        <a:ea typeface="HGPｺﾞｼｯｸM" panose="020B0600000000000000" pitchFamily="50" charset="-128"/>
                      </a:endParaRPr>
                    </a:p>
                  </a:txBody>
                  <a:tcPr anchor="ctr"/>
                </a:tc>
              </a:tr>
            </a:tbl>
          </a:graphicData>
        </a:graphic>
      </p:graphicFrame>
      <p:sp>
        <p:nvSpPr>
          <p:cNvPr id="7" name="スライド番号プレースホルダー 11"/>
          <p:cNvSpPr>
            <a:spLocks noGrp="1"/>
          </p:cNvSpPr>
          <p:nvPr>
            <p:ph type="sldNum" sz="quarter" idx="12"/>
          </p:nvPr>
        </p:nvSpPr>
        <p:spPr>
          <a:xfrm>
            <a:off x="2963132" y="6520259"/>
            <a:ext cx="2311400" cy="365125"/>
          </a:xfrm>
        </p:spPr>
        <p:txBody>
          <a:bodyPr/>
          <a:lstStyle/>
          <a:p>
            <a:r>
              <a:rPr kumimoji="1" lang="ja-JP" altLang="en-US" dirty="0" smtClean="0"/>
              <a:t>９</a:t>
            </a:r>
            <a:endParaRPr kumimoji="1" lang="ja-JP" altLang="en-US" dirty="0"/>
          </a:p>
        </p:txBody>
      </p:sp>
    </p:spTree>
    <p:extLst>
      <p:ext uri="{BB962C8B-B14F-4D97-AF65-F5344CB8AC3E}">
        <p14:creationId xmlns:p14="http://schemas.microsoft.com/office/powerpoint/2010/main" val="1685414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5238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 name="タイトル 1"/>
          <p:cNvSpPr txBox="1">
            <a:spLocks/>
          </p:cNvSpPr>
          <p:nvPr/>
        </p:nvSpPr>
        <p:spPr>
          <a:xfrm>
            <a:off x="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2800" dirty="0" smtClean="0">
                <a:solidFill>
                  <a:prstClr val="black"/>
                </a:solidFill>
                <a:latin typeface="ＭＳ Ｐゴシック"/>
              </a:rPr>
              <a:t>　府営公園の意義（まとめ）</a:t>
            </a:r>
            <a:endParaRPr lang="ja-JP" altLang="en-US" sz="2800" dirty="0">
              <a:solidFill>
                <a:prstClr val="black"/>
              </a:solidFill>
              <a:latin typeface="ＭＳ Ｐゴシック"/>
            </a:endParaRPr>
          </a:p>
        </p:txBody>
      </p:sp>
      <p:sp>
        <p:nvSpPr>
          <p:cNvPr id="5" name="スライド番号プレースホルダー 11"/>
          <p:cNvSpPr>
            <a:spLocks noGrp="1"/>
          </p:cNvSpPr>
          <p:nvPr>
            <p:ph type="sldNum" sz="quarter" idx="12"/>
          </p:nvPr>
        </p:nvSpPr>
        <p:spPr>
          <a:xfrm>
            <a:off x="2963132" y="6520259"/>
            <a:ext cx="2311400" cy="365125"/>
          </a:xfrm>
        </p:spPr>
        <p:txBody>
          <a:bodyPr/>
          <a:lstStyle/>
          <a:p>
            <a:r>
              <a:rPr lang="ja-JP" altLang="en-US" dirty="0" smtClean="0">
                <a:solidFill>
                  <a:prstClr val="black">
                    <a:tint val="75000"/>
                  </a:prstClr>
                </a:solidFill>
              </a:rPr>
              <a:t>１０</a:t>
            </a:r>
            <a:endParaRPr lang="ja-JP" altLang="en-US" dirty="0">
              <a:solidFill>
                <a:prstClr val="black">
                  <a:tint val="75000"/>
                </a:prstClr>
              </a:solidFill>
            </a:endParaRPr>
          </a:p>
        </p:txBody>
      </p:sp>
      <p:sp>
        <p:nvSpPr>
          <p:cNvPr id="10" name="正方形/長方形 9"/>
          <p:cNvSpPr/>
          <p:nvPr/>
        </p:nvSpPr>
        <p:spPr>
          <a:xfrm>
            <a:off x="344488" y="2528900"/>
            <a:ext cx="9073008" cy="15807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800" dirty="0" smtClean="0">
                <a:solidFill>
                  <a:prstClr val="black"/>
                </a:solidFill>
              </a:rPr>
              <a:t>      </a:t>
            </a:r>
            <a:endParaRPr lang="en-US" altLang="ja-JP" sz="1800" dirty="0" smtClean="0">
              <a:solidFill>
                <a:prstClr val="black"/>
              </a:solidFill>
            </a:endParaRPr>
          </a:p>
          <a:p>
            <a:r>
              <a:rPr lang="ja-JP" altLang="en-US" sz="1800" dirty="0">
                <a:solidFill>
                  <a:prstClr val="black"/>
                </a:solidFill>
              </a:rPr>
              <a:t>　</a:t>
            </a:r>
          </a:p>
        </p:txBody>
      </p:sp>
      <p:sp>
        <p:nvSpPr>
          <p:cNvPr id="14" name="ホームベース 13"/>
          <p:cNvSpPr/>
          <p:nvPr/>
        </p:nvSpPr>
        <p:spPr>
          <a:xfrm rot="5400000">
            <a:off x="3980891" y="548680"/>
            <a:ext cx="1800199" cy="9073008"/>
          </a:xfrm>
          <a:prstGeom prst="homePlate">
            <a:avLst>
              <a:gd name="adj" fmla="val 1506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4" name="テキスト ボックス 3"/>
          <p:cNvSpPr txBox="1"/>
          <p:nvPr/>
        </p:nvSpPr>
        <p:spPr>
          <a:xfrm>
            <a:off x="3044788" y="6140623"/>
            <a:ext cx="3995004" cy="384721"/>
          </a:xfrm>
          <a:prstGeom prst="rect">
            <a:avLst/>
          </a:prstGeom>
          <a:noFill/>
        </p:spPr>
        <p:txBody>
          <a:bodyPr wrap="none" rtlCol="0">
            <a:spAutoFit/>
          </a:bodyPr>
          <a:lstStyle/>
          <a:p>
            <a:r>
              <a:rPr lang="ja-JP" altLang="en-US" b="1" dirty="0" smtClean="0">
                <a:solidFill>
                  <a:prstClr val="black"/>
                </a:solidFill>
              </a:rPr>
              <a:t>府営公園が、今後、担うべき役割とは</a:t>
            </a:r>
            <a:endParaRPr lang="ja-JP" altLang="en-US" b="1" dirty="0">
              <a:solidFill>
                <a:prstClr val="black"/>
              </a:solidFill>
            </a:endParaRPr>
          </a:p>
        </p:txBody>
      </p:sp>
      <p:sp>
        <p:nvSpPr>
          <p:cNvPr id="6" name="角丸四角形 5"/>
          <p:cNvSpPr/>
          <p:nvPr/>
        </p:nvSpPr>
        <p:spPr>
          <a:xfrm>
            <a:off x="344488" y="6057292"/>
            <a:ext cx="9073008" cy="5400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テキスト ボックス 6"/>
          <p:cNvSpPr txBox="1"/>
          <p:nvPr/>
        </p:nvSpPr>
        <p:spPr>
          <a:xfrm>
            <a:off x="452500" y="4647909"/>
            <a:ext cx="1890261" cy="492443"/>
          </a:xfrm>
          <a:prstGeom prst="rect">
            <a:avLst/>
          </a:prstGeom>
          <a:noFill/>
          <a:ln w="6350">
            <a:solidFill>
              <a:schemeClr val="tx1"/>
            </a:solidFill>
          </a:ln>
        </p:spPr>
        <p:txBody>
          <a:bodyPr wrap="none" rtlCol="0">
            <a:spAutoFit/>
          </a:bodyPr>
          <a:lstStyle/>
          <a:p>
            <a:r>
              <a:rPr lang="ja-JP" altLang="en-US" sz="1400" dirty="0" smtClean="0">
                <a:solidFill>
                  <a:prstClr val="black"/>
                </a:solidFill>
              </a:rPr>
              <a:t>人口減少・少子高齢化</a:t>
            </a:r>
            <a:endParaRPr lang="en-US" altLang="ja-JP" sz="1400" dirty="0" smtClean="0">
              <a:solidFill>
                <a:prstClr val="black"/>
              </a:solidFill>
            </a:endParaRPr>
          </a:p>
          <a:p>
            <a:pPr algn="ctr"/>
            <a:r>
              <a:rPr lang="ja-JP" altLang="en-US" sz="1200" dirty="0" smtClean="0">
                <a:solidFill>
                  <a:prstClr val="black"/>
                </a:solidFill>
              </a:rPr>
              <a:t>（低い健康寿命）</a:t>
            </a:r>
            <a:endParaRPr lang="ja-JP" altLang="en-US" sz="1200" dirty="0">
              <a:solidFill>
                <a:prstClr val="black"/>
              </a:solidFill>
            </a:endParaRPr>
          </a:p>
        </p:txBody>
      </p:sp>
      <p:sp>
        <p:nvSpPr>
          <p:cNvPr id="21" name="テキスト ボックス 20"/>
          <p:cNvSpPr txBox="1"/>
          <p:nvPr/>
        </p:nvSpPr>
        <p:spPr>
          <a:xfrm>
            <a:off x="2452172" y="4581128"/>
            <a:ext cx="1492716" cy="677108"/>
          </a:xfrm>
          <a:prstGeom prst="rect">
            <a:avLst/>
          </a:prstGeom>
          <a:noFill/>
          <a:ln w="6350">
            <a:solidFill>
              <a:schemeClr val="tx1"/>
            </a:solidFill>
          </a:ln>
        </p:spPr>
        <p:txBody>
          <a:bodyPr wrap="none" rtlCol="0">
            <a:spAutoFit/>
          </a:bodyPr>
          <a:lstStyle/>
          <a:p>
            <a:pPr algn="ctr"/>
            <a:r>
              <a:rPr lang="ja-JP" altLang="en-US" sz="1400" dirty="0" smtClean="0">
                <a:solidFill>
                  <a:prstClr val="black"/>
                </a:solidFill>
              </a:rPr>
              <a:t>土地利用の変化</a:t>
            </a:r>
            <a:endParaRPr lang="en-US" altLang="ja-JP" sz="1400" dirty="0" smtClean="0">
              <a:solidFill>
                <a:prstClr val="black"/>
              </a:solidFill>
            </a:endParaRPr>
          </a:p>
          <a:p>
            <a:pPr algn="ctr"/>
            <a:r>
              <a:rPr lang="ja-JP" altLang="en-US" sz="1200" dirty="0" smtClean="0">
                <a:solidFill>
                  <a:prstClr val="black"/>
                </a:solidFill>
              </a:rPr>
              <a:t>（空地・空家の増加）</a:t>
            </a:r>
            <a:endParaRPr lang="en-US" altLang="ja-JP" sz="1200" dirty="0" smtClean="0">
              <a:solidFill>
                <a:prstClr val="black"/>
              </a:solidFill>
            </a:endParaRPr>
          </a:p>
          <a:p>
            <a:pPr algn="ctr"/>
            <a:r>
              <a:rPr lang="ja-JP" altLang="en-US" sz="1200" dirty="0" smtClean="0">
                <a:solidFill>
                  <a:prstClr val="black"/>
                </a:solidFill>
              </a:rPr>
              <a:t>（緑地の減少）</a:t>
            </a:r>
            <a:endParaRPr lang="ja-JP" altLang="en-US" sz="1200" dirty="0">
              <a:solidFill>
                <a:prstClr val="black"/>
              </a:solidFill>
            </a:endParaRPr>
          </a:p>
        </p:txBody>
      </p:sp>
      <p:sp>
        <p:nvSpPr>
          <p:cNvPr id="22" name="テキスト ボックス 21"/>
          <p:cNvSpPr txBox="1"/>
          <p:nvPr/>
        </p:nvSpPr>
        <p:spPr>
          <a:xfrm>
            <a:off x="4016896" y="4647909"/>
            <a:ext cx="2258952" cy="492443"/>
          </a:xfrm>
          <a:prstGeom prst="rect">
            <a:avLst/>
          </a:prstGeom>
          <a:noFill/>
          <a:ln w="6350">
            <a:solidFill>
              <a:schemeClr val="tx1"/>
            </a:solidFill>
          </a:ln>
        </p:spPr>
        <p:txBody>
          <a:bodyPr wrap="none" rtlCol="0">
            <a:spAutoFit/>
          </a:bodyPr>
          <a:lstStyle/>
          <a:p>
            <a:pPr algn="ctr"/>
            <a:r>
              <a:rPr lang="ja-JP" altLang="en-US" sz="1400" dirty="0" smtClean="0">
                <a:solidFill>
                  <a:prstClr val="black"/>
                </a:solidFill>
              </a:rPr>
              <a:t>都市環境の悪化</a:t>
            </a:r>
            <a:endParaRPr lang="en-US" altLang="ja-JP" sz="1400" dirty="0" smtClean="0">
              <a:solidFill>
                <a:prstClr val="black"/>
              </a:solidFill>
            </a:endParaRPr>
          </a:p>
          <a:p>
            <a:pPr algn="ctr"/>
            <a:r>
              <a:rPr lang="ja-JP" altLang="en-US" sz="1200" dirty="0" smtClean="0">
                <a:solidFill>
                  <a:prstClr val="black"/>
                </a:solidFill>
              </a:rPr>
              <a:t>（ヒートアイランド現象の深刻化）</a:t>
            </a:r>
            <a:endParaRPr lang="ja-JP" altLang="en-US" sz="1200" dirty="0">
              <a:solidFill>
                <a:prstClr val="black"/>
              </a:solidFill>
            </a:endParaRPr>
          </a:p>
        </p:txBody>
      </p:sp>
      <p:sp>
        <p:nvSpPr>
          <p:cNvPr id="23" name="テキスト ボックス 22"/>
          <p:cNvSpPr txBox="1"/>
          <p:nvPr/>
        </p:nvSpPr>
        <p:spPr>
          <a:xfrm>
            <a:off x="6357156" y="4631069"/>
            <a:ext cx="3002745" cy="492443"/>
          </a:xfrm>
          <a:prstGeom prst="rect">
            <a:avLst/>
          </a:prstGeom>
          <a:noFill/>
          <a:ln w="6350">
            <a:solidFill>
              <a:schemeClr val="tx1"/>
            </a:solidFill>
          </a:ln>
        </p:spPr>
        <p:txBody>
          <a:bodyPr wrap="none" rtlCol="0">
            <a:spAutoFit/>
          </a:bodyPr>
          <a:lstStyle/>
          <a:p>
            <a:pPr algn="ctr"/>
            <a:r>
              <a:rPr lang="ja-JP" altLang="en-US" sz="1400" dirty="0" smtClean="0">
                <a:solidFill>
                  <a:prstClr val="black"/>
                </a:solidFill>
              </a:rPr>
              <a:t>自然災害発生リスクの高まり</a:t>
            </a:r>
            <a:endParaRPr lang="en-US" altLang="ja-JP" sz="1400" dirty="0" smtClean="0">
              <a:solidFill>
                <a:prstClr val="black"/>
              </a:solidFill>
            </a:endParaRPr>
          </a:p>
          <a:p>
            <a:pPr algn="ctr"/>
            <a:r>
              <a:rPr lang="ja-JP" altLang="en-US" sz="1200" dirty="0" smtClean="0">
                <a:solidFill>
                  <a:prstClr val="black"/>
                </a:solidFill>
              </a:rPr>
              <a:t>（迫る南海トタフ地震・各地で多発する水害）</a:t>
            </a:r>
            <a:endParaRPr lang="ja-JP" altLang="en-US" sz="1200" dirty="0">
              <a:solidFill>
                <a:prstClr val="black"/>
              </a:solidFill>
            </a:endParaRPr>
          </a:p>
        </p:txBody>
      </p:sp>
      <p:sp>
        <p:nvSpPr>
          <p:cNvPr id="24" name="テキスト ボックス 23"/>
          <p:cNvSpPr txBox="1"/>
          <p:nvPr/>
        </p:nvSpPr>
        <p:spPr>
          <a:xfrm>
            <a:off x="764306" y="5317466"/>
            <a:ext cx="1930337" cy="307777"/>
          </a:xfrm>
          <a:prstGeom prst="rect">
            <a:avLst/>
          </a:prstGeom>
          <a:noFill/>
          <a:ln w="6350">
            <a:solidFill>
              <a:schemeClr val="tx1"/>
            </a:solidFill>
          </a:ln>
        </p:spPr>
        <p:txBody>
          <a:bodyPr wrap="none" rtlCol="0">
            <a:spAutoFit/>
          </a:bodyPr>
          <a:lstStyle/>
          <a:p>
            <a:r>
              <a:rPr lang="ja-JP" altLang="en-US" sz="1400" dirty="0" smtClean="0">
                <a:solidFill>
                  <a:prstClr val="black"/>
                </a:solidFill>
              </a:rPr>
              <a:t>地域コミュニティの減少</a:t>
            </a:r>
            <a:endParaRPr lang="en-US" altLang="ja-JP" sz="1400" dirty="0" smtClean="0">
              <a:solidFill>
                <a:prstClr val="black"/>
              </a:solidFill>
            </a:endParaRPr>
          </a:p>
        </p:txBody>
      </p:sp>
      <p:sp>
        <p:nvSpPr>
          <p:cNvPr id="25" name="テキスト ボックス 24"/>
          <p:cNvSpPr txBox="1"/>
          <p:nvPr/>
        </p:nvSpPr>
        <p:spPr>
          <a:xfrm>
            <a:off x="2847644" y="5323096"/>
            <a:ext cx="1800493" cy="307777"/>
          </a:xfrm>
          <a:prstGeom prst="rect">
            <a:avLst/>
          </a:prstGeom>
          <a:noFill/>
          <a:ln w="6350">
            <a:solidFill>
              <a:schemeClr val="tx1"/>
            </a:solidFill>
          </a:ln>
        </p:spPr>
        <p:txBody>
          <a:bodyPr wrap="none" rtlCol="0">
            <a:spAutoFit/>
          </a:bodyPr>
          <a:lstStyle/>
          <a:p>
            <a:r>
              <a:rPr lang="ja-JP" altLang="en-US" sz="1400" dirty="0" smtClean="0">
                <a:solidFill>
                  <a:prstClr val="black"/>
                </a:solidFill>
              </a:rPr>
              <a:t>外国人旅行者の増加</a:t>
            </a:r>
            <a:endParaRPr lang="en-US" altLang="ja-JP" sz="1400" dirty="0" smtClean="0">
              <a:solidFill>
                <a:prstClr val="black"/>
              </a:solidFill>
            </a:endParaRPr>
          </a:p>
        </p:txBody>
      </p:sp>
      <p:sp>
        <p:nvSpPr>
          <p:cNvPr id="26" name="テキスト ボックス 25"/>
          <p:cNvSpPr txBox="1"/>
          <p:nvPr/>
        </p:nvSpPr>
        <p:spPr>
          <a:xfrm>
            <a:off x="4844416" y="5323096"/>
            <a:ext cx="1441420" cy="307777"/>
          </a:xfrm>
          <a:prstGeom prst="rect">
            <a:avLst/>
          </a:prstGeom>
          <a:noFill/>
          <a:ln w="6350">
            <a:solidFill>
              <a:schemeClr val="tx1"/>
            </a:solidFill>
          </a:ln>
        </p:spPr>
        <p:txBody>
          <a:bodyPr wrap="none" rtlCol="0">
            <a:spAutoFit/>
          </a:bodyPr>
          <a:lstStyle/>
          <a:p>
            <a:r>
              <a:rPr lang="ja-JP" altLang="en-US" sz="1400" dirty="0" smtClean="0">
                <a:solidFill>
                  <a:prstClr val="black"/>
                </a:solidFill>
              </a:rPr>
              <a:t>投資余力の減少</a:t>
            </a:r>
            <a:endParaRPr lang="en-US" altLang="ja-JP" sz="1400" dirty="0" smtClean="0">
              <a:solidFill>
                <a:prstClr val="black"/>
              </a:solidFill>
            </a:endParaRPr>
          </a:p>
        </p:txBody>
      </p:sp>
      <p:sp>
        <p:nvSpPr>
          <p:cNvPr id="28" name="テキスト ボックス 27"/>
          <p:cNvSpPr txBox="1"/>
          <p:nvPr/>
        </p:nvSpPr>
        <p:spPr>
          <a:xfrm>
            <a:off x="6464596" y="5328726"/>
            <a:ext cx="2412840" cy="307777"/>
          </a:xfrm>
          <a:prstGeom prst="rect">
            <a:avLst/>
          </a:prstGeom>
          <a:noFill/>
          <a:ln w="6350">
            <a:solidFill>
              <a:schemeClr val="tx1"/>
            </a:solidFill>
          </a:ln>
        </p:spPr>
        <p:txBody>
          <a:bodyPr wrap="none" rtlCol="0">
            <a:spAutoFit/>
          </a:bodyPr>
          <a:lstStyle/>
          <a:p>
            <a:r>
              <a:rPr lang="ja-JP" altLang="en-US" sz="1400" dirty="0" smtClean="0">
                <a:solidFill>
                  <a:prstClr val="black"/>
                </a:solidFill>
              </a:rPr>
              <a:t>緑に対する府民意識の高まり</a:t>
            </a:r>
            <a:endParaRPr lang="en-US" altLang="ja-JP" sz="1400" dirty="0" smtClean="0">
              <a:solidFill>
                <a:prstClr val="black"/>
              </a:solidFill>
            </a:endParaRPr>
          </a:p>
        </p:txBody>
      </p:sp>
      <p:sp>
        <p:nvSpPr>
          <p:cNvPr id="8" name="正方形/長方形 7"/>
          <p:cNvSpPr/>
          <p:nvPr/>
        </p:nvSpPr>
        <p:spPr>
          <a:xfrm>
            <a:off x="344485" y="2466184"/>
            <a:ext cx="9073009" cy="3240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テキスト ボックス 8"/>
          <p:cNvSpPr txBox="1"/>
          <p:nvPr/>
        </p:nvSpPr>
        <p:spPr>
          <a:xfrm>
            <a:off x="2800001" y="2456892"/>
            <a:ext cx="3881191" cy="369332"/>
          </a:xfrm>
          <a:prstGeom prst="rect">
            <a:avLst/>
          </a:prstGeom>
          <a:noFill/>
        </p:spPr>
        <p:txBody>
          <a:bodyPr wrap="none" rtlCol="0">
            <a:spAutoFit/>
          </a:bodyPr>
          <a:lstStyle/>
          <a:p>
            <a:r>
              <a:rPr lang="ja-JP" altLang="en-US" sz="1800" b="1" dirty="0">
                <a:solidFill>
                  <a:prstClr val="black"/>
                </a:solidFill>
              </a:rPr>
              <a:t>これ</a:t>
            </a:r>
            <a:r>
              <a:rPr lang="ja-JP" altLang="en-US" sz="1800" b="1" dirty="0" smtClean="0">
                <a:solidFill>
                  <a:prstClr val="black"/>
                </a:solidFill>
              </a:rPr>
              <a:t>までに府営公園が担ってきた機能</a:t>
            </a:r>
            <a:endParaRPr lang="ja-JP" altLang="en-US" sz="1800" b="1" dirty="0">
              <a:solidFill>
                <a:prstClr val="black"/>
              </a:solidFill>
            </a:endParaRPr>
          </a:p>
        </p:txBody>
      </p:sp>
      <p:sp>
        <p:nvSpPr>
          <p:cNvPr id="31" name="正方形/長方形 30"/>
          <p:cNvSpPr/>
          <p:nvPr/>
        </p:nvSpPr>
        <p:spPr>
          <a:xfrm>
            <a:off x="361522" y="4221088"/>
            <a:ext cx="9073009" cy="3240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p:nvSpPr>
        <p:spPr>
          <a:xfrm>
            <a:off x="2972780" y="4185083"/>
            <a:ext cx="3669520" cy="74311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800" b="1" dirty="0" smtClean="0">
                <a:solidFill>
                  <a:prstClr val="black"/>
                </a:solidFill>
              </a:rPr>
              <a:t>公園を取り巻く環境変化</a:t>
            </a:r>
            <a:endParaRPr lang="ja-JP" altLang="en-US" sz="1800" b="1" dirty="0">
              <a:solidFill>
                <a:prstClr val="black"/>
              </a:solidFill>
            </a:endParaRPr>
          </a:p>
        </p:txBody>
      </p:sp>
      <p:sp>
        <p:nvSpPr>
          <p:cNvPr id="11" name="テキスト ボックス 10"/>
          <p:cNvSpPr txBox="1"/>
          <p:nvPr/>
        </p:nvSpPr>
        <p:spPr>
          <a:xfrm>
            <a:off x="5761" y="523875"/>
            <a:ext cx="9900239" cy="2554545"/>
          </a:xfrm>
          <a:prstGeom prst="rect">
            <a:avLst/>
          </a:prstGeom>
          <a:noFill/>
        </p:spPr>
        <p:txBody>
          <a:bodyPr wrap="square" rtlCol="0">
            <a:spAutoFit/>
          </a:bodyPr>
          <a:lstStyle/>
          <a:p>
            <a:r>
              <a:rPr lang="ja-JP" altLang="en-US" sz="2000" dirty="0" smtClean="0">
                <a:solidFill>
                  <a:prstClr val="black"/>
                </a:solidFill>
                <a:latin typeface="HGSｺﾞｼｯｸM" panose="020B0600000000000000" pitchFamily="50" charset="-128"/>
                <a:ea typeface="HGSｺﾞｼｯｸM" panose="020B0600000000000000" pitchFamily="50" charset="-128"/>
              </a:rPr>
              <a:t>○　みどりの風を感じるみどりのネットワークの拠点。</a:t>
            </a:r>
            <a:endParaRPr lang="en-US" altLang="ja-JP" sz="2000" dirty="0" smtClean="0">
              <a:solidFill>
                <a:prstClr val="black"/>
              </a:solidFill>
              <a:latin typeface="HGSｺﾞｼｯｸM" panose="020B0600000000000000" pitchFamily="50" charset="-128"/>
              <a:ea typeface="HGSｺﾞｼｯｸM" panose="020B0600000000000000" pitchFamily="50" charset="-128"/>
            </a:endParaRPr>
          </a:p>
          <a:p>
            <a:r>
              <a:rPr lang="ja-JP" altLang="en-US" sz="2000" dirty="0">
                <a:solidFill>
                  <a:prstClr val="black"/>
                </a:solidFill>
                <a:latin typeface="HGSｺﾞｼｯｸM" panose="020B0600000000000000" pitchFamily="50" charset="-128"/>
                <a:ea typeface="HGSｺﾞｼｯｸM" panose="020B0600000000000000" pitchFamily="50" charset="-128"/>
              </a:rPr>
              <a:t>○</a:t>
            </a:r>
            <a:r>
              <a:rPr lang="ja-JP" altLang="en-US" sz="2000" dirty="0" smtClean="0">
                <a:solidFill>
                  <a:prstClr val="black"/>
                </a:solidFill>
                <a:latin typeface="HGSｺﾞｼｯｸM" panose="020B0600000000000000" pitchFamily="50" charset="-128"/>
                <a:ea typeface="HGSｺﾞｼｯｸM" panose="020B0600000000000000" pitchFamily="50" charset="-128"/>
              </a:rPr>
              <a:t>　大規模公園（広域公園）⇒</a:t>
            </a:r>
            <a:r>
              <a:rPr lang="en-US" altLang="ja-JP" sz="2000" dirty="0" smtClean="0">
                <a:solidFill>
                  <a:prstClr val="black"/>
                </a:solidFill>
                <a:latin typeface="HGSｺﾞｼｯｸM" panose="020B0600000000000000" pitchFamily="50" charset="-128"/>
                <a:ea typeface="HGSｺﾞｼｯｸM" panose="020B0600000000000000" pitchFamily="50" charset="-128"/>
              </a:rPr>
              <a:t>19</a:t>
            </a:r>
            <a:r>
              <a:rPr lang="ja-JP" altLang="en-US" sz="2000" dirty="0">
                <a:solidFill>
                  <a:prstClr val="black"/>
                </a:solidFill>
                <a:latin typeface="HGSｺﾞｼｯｸM" panose="020B0600000000000000" pitchFamily="50" charset="-128"/>
                <a:ea typeface="HGSｺﾞｼｯｸM" panose="020B0600000000000000" pitchFamily="50" charset="-128"/>
              </a:rPr>
              <a:t>府営</a:t>
            </a:r>
            <a:r>
              <a:rPr lang="ja-JP" altLang="en-US" sz="2000" dirty="0" smtClean="0">
                <a:solidFill>
                  <a:prstClr val="black"/>
                </a:solidFill>
                <a:latin typeface="HGSｺﾞｼｯｸM" panose="020B0600000000000000" pitchFamily="50" charset="-128"/>
                <a:ea typeface="HGSｺﾞｼｯｸM" panose="020B0600000000000000" pitchFamily="50" charset="-128"/>
              </a:rPr>
              <a:t>公園全て。</a:t>
            </a:r>
            <a:endParaRPr lang="en-US" altLang="ja-JP" sz="2000" dirty="0" smtClean="0">
              <a:solidFill>
                <a:prstClr val="black"/>
              </a:solidFill>
              <a:latin typeface="HGSｺﾞｼｯｸM" panose="020B0600000000000000" pitchFamily="50" charset="-128"/>
              <a:ea typeface="HGSｺﾞｼｯｸM" panose="020B0600000000000000" pitchFamily="50" charset="-128"/>
            </a:endParaRPr>
          </a:p>
          <a:p>
            <a:r>
              <a:rPr lang="ja-JP" altLang="en-US" sz="2000" dirty="0" smtClean="0">
                <a:solidFill>
                  <a:prstClr val="black"/>
                </a:solidFill>
                <a:latin typeface="HGSｺﾞｼｯｸM" panose="020B0600000000000000" pitchFamily="50" charset="-128"/>
                <a:ea typeface="HGSｺﾞｼｯｸM" panose="020B0600000000000000" pitchFamily="50" charset="-128"/>
              </a:rPr>
              <a:t>○　明治６年の太政官布達により府営公園が誕生してから、現在まで約</a:t>
            </a:r>
            <a:r>
              <a:rPr lang="en-US" altLang="ja-JP" sz="2000" dirty="0" smtClean="0">
                <a:solidFill>
                  <a:prstClr val="black"/>
                </a:solidFill>
                <a:latin typeface="HGSｺﾞｼｯｸM" panose="020B0600000000000000" pitchFamily="50" charset="-128"/>
                <a:ea typeface="HGSｺﾞｼｯｸM" panose="020B0600000000000000" pitchFamily="50" charset="-128"/>
              </a:rPr>
              <a:t>140</a:t>
            </a:r>
            <a:r>
              <a:rPr lang="ja-JP" altLang="en-US" sz="2000" dirty="0" smtClean="0">
                <a:solidFill>
                  <a:prstClr val="black"/>
                </a:solidFill>
                <a:latin typeface="HGSｺﾞｼｯｸM" panose="020B0600000000000000" pitchFamily="50" charset="-128"/>
                <a:ea typeface="HGSｺﾞｼｯｸM" panose="020B0600000000000000" pitchFamily="50" charset="-128"/>
              </a:rPr>
              <a:t>年の間</a:t>
            </a:r>
            <a:endParaRPr lang="en-US" altLang="ja-JP" sz="2000" dirty="0" smtClean="0">
              <a:solidFill>
                <a:prstClr val="black"/>
              </a:solidFill>
              <a:latin typeface="HGSｺﾞｼｯｸM" panose="020B0600000000000000" pitchFamily="50" charset="-128"/>
              <a:ea typeface="HGSｺﾞｼｯｸM" panose="020B0600000000000000" pitchFamily="50" charset="-128"/>
            </a:endParaRPr>
          </a:p>
          <a:p>
            <a:r>
              <a:rPr lang="ja-JP" altLang="en-US" sz="2000" dirty="0" smtClean="0">
                <a:solidFill>
                  <a:prstClr val="black"/>
                </a:solidFill>
                <a:latin typeface="HGSｺﾞｼｯｸM" panose="020B0600000000000000" pitchFamily="50" charset="-128"/>
                <a:ea typeface="HGSｺﾞｼｯｸM" panose="020B0600000000000000" pitchFamily="50" charset="-128"/>
              </a:rPr>
              <a:t>　</a:t>
            </a:r>
            <a:r>
              <a:rPr lang="ja-JP" altLang="en-US" sz="2000" dirty="0">
                <a:solidFill>
                  <a:prstClr val="black"/>
                </a:solidFill>
                <a:latin typeface="HGSｺﾞｼｯｸM" panose="020B0600000000000000" pitchFamily="50" charset="-128"/>
                <a:ea typeface="HGSｺﾞｼｯｸM" panose="020B0600000000000000" pitchFamily="50" charset="-128"/>
              </a:rPr>
              <a:t>　</a:t>
            </a:r>
            <a:r>
              <a:rPr lang="ja-JP" altLang="en-US" sz="2000" dirty="0" smtClean="0">
                <a:solidFill>
                  <a:prstClr val="black"/>
                </a:solidFill>
                <a:latin typeface="HGSｺﾞｼｯｸM" panose="020B0600000000000000" pitchFamily="50" charset="-128"/>
                <a:ea typeface="HGSｺﾞｼｯｸM" panose="020B0600000000000000" pitchFamily="50" charset="-128"/>
              </a:rPr>
              <a:t>その時代の社会要請に対応。</a:t>
            </a:r>
            <a:endParaRPr lang="en-US" altLang="ja-JP" sz="2000" dirty="0" smtClean="0">
              <a:solidFill>
                <a:prstClr val="black"/>
              </a:solidFill>
              <a:latin typeface="HGSｺﾞｼｯｸM" panose="020B0600000000000000" pitchFamily="50" charset="-128"/>
              <a:ea typeface="HGSｺﾞｼｯｸM" panose="020B0600000000000000" pitchFamily="50" charset="-128"/>
            </a:endParaRPr>
          </a:p>
          <a:p>
            <a:r>
              <a:rPr lang="ja-JP" altLang="en-US" sz="2000" dirty="0" smtClean="0">
                <a:solidFill>
                  <a:prstClr val="black"/>
                </a:solidFill>
                <a:latin typeface="HGSｺﾞｼｯｸM" panose="020B0600000000000000" pitchFamily="50" charset="-128"/>
                <a:ea typeface="HGSｺﾞｼｯｸM" panose="020B0600000000000000" pitchFamily="50" charset="-128"/>
              </a:rPr>
              <a:t>○　今後の大阪の都市づくりにおいて、高次都市機能ネットワーク型の都市構造に</a:t>
            </a:r>
            <a:endParaRPr lang="en-US" altLang="ja-JP" sz="2000" dirty="0" smtClean="0">
              <a:solidFill>
                <a:prstClr val="black"/>
              </a:solidFill>
              <a:latin typeface="HGSｺﾞｼｯｸM" panose="020B0600000000000000" pitchFamily="50" charset="-128"/>
              <a:ea typeface="HGSｺﾞｼｯｸM" panose="020B0600000000000000" pitchFamily="50" charset="-128"/>
            </a:endParaRPr>
          </a:p>
          <a:p>
            <a:r>
              <a:rPr lang="ja-JP" altLang="en-US" sz="2000" dirty="0">
                <a:solidFill>
                  <a:prstClr val="black"/>
                </a:solidFill>
                <a:latin typeface="HGSｺﾞｼｯｸM" panose="020B0600000000000000" pitchFamily="50" charset="-128"/>
                <a:ea typeface="HGSｺﾞｼｯｸM" panose="020B0600000000000000" pitchFamily="50" charset="-128"/>
              </a:rPr>
              <a:t>　</a:t>
            </a:r>
            <a:r>
              <a:rPr lang="ja-JP" altLang="en-US" sz="2000" dirty="0" smtClean="0">
                <a:solidFill>
                  <a:prstClr val="black"/>
                </a:solidFill>
                <a:latin typeface="HGSｺﾞｼｯｸM" panose="020B0600000000000000" pitchFamily="50" charset="-128"/>
                <a:ea typeface="HGSｺﾞｼｯｸM" panose="020B0600000000000000" pitchFamily="50" charset="-128"/>
              </a:rPr>
              <a:t>　おける高次都市施設。</a:t>
            </a:r>
            <a:endParaRPr lang="en-US" altLang="ja-JP" sz="2000" dirty="0" smtClean="0">
              <a:solidFill>
                <a:prstClr val="black"/>
              </a:solidFill>
              <a:latin typeface="HGSｺﾞｼｯｸM" panose="020B0600000000000000" pitchFamily="50" charset="-128"/>
              <a:ea typeface="HGSｺﾞｼｯｸM" panose="020B0600000000000000" pitchFamily="50" charset="-128"/>
            </a:endParaRPr>
          </a:p>
          <a:p>
            <a:endParaRPr lang="en-US" altLang="ja-JP" sz="2000" dirty="0" smtClean="0">
              <a:solidFill>
                <a:prstClr val="black"/>
              </a:solidFill>
              <a:latin typeface="HGSｺﾞｼｯｸM" panose="020B0600000000000000" pitchFamily="50" charset="-128"/>
              <a:ea typeface="HGSｺﾞｼｯｸM" panose="020B0600000000000000" pitchFamily="50" charset="-128"/>
            </a:endParaRPr>
          </a:p>
          <a:p>
            <a:endParaRPr lang="ja-JP" altLang="en-US" sz="2000" dirty="0">
              <a:solidFill>
                <a:prstClr val="black"/>
              </a:solidFill>
              <a:latin typeface="HGSｺﾞｼｯｸM" panose="020B0600000000000000" pitchFamily="50" charset="-128"/>
              <a:ea typeface="HGSｺﾞｼｯｸM" panose="020B0600000000000000" pitchFamily="50" charset="-128"/>
            </a:endParaRPr>
          </a:p>
        </p:txBody>
      </p:sp>
      <p:sp>
        <p:nvSpPr>
          <p:cNvPr id="12" name="正方形/長方形 11"/>
          <p:cNvSpPr/>
          <p:nvPr/>
        </p:nvSpPr>
        <p:spPr>
          <a:xfrm>
            <a:off x="408876" y="2866581"/>
            <a:ext cx="8828600" cy="1246495"/>
          </a:xfrm>
          <a:prstGeom prst="rect">
            <a:avLst/>
          </a:prstGeom>
        </p:spPr>
        <p:txBody>
          <a:bodyPr wrap="square">
            <a:spAutoFit/>
          </a:bodyPr>
          <a:lstStyle/>
          <a:p>
            <a:pPr>
              <a:lnSpc>
                <a:spcPts val="1800"/>
              </a:lnSpc>
            </a:pPr>
            <a:r>
              <a:rPr lang="ja-JP" altLang="en-US" sz="1800" dirty="0">
                <a:solidFill>
                  <a:prstClr val="black"/>
                </a:solidFill>
              </a:rPr>
              <a:t>　　・景勝地の保存、観光の拠点</a:t>
            </a:r>
          </a:p>
          <a:p>
            <a:pPr>
              <a:lnSpc>
                <a:spcPts val="1800"/>
              </a:lnSpc>
            </a:pPr>
            <a:r>
              <a:rPr lang="ja-JP" altLang="en-US" sz="1800" dirty="0">
                <a:solidFill>
                  <a:prstClr val="black"/>
                </a:solidFill>
              </a:rPr>
              <a:t>　　・みどりのネットワークの拠点（スプロール化の防止、みどりを感じるまちの形成）</a:t>
            </a:r>
          </a:p>
          <a:p>
            <a:pPr>
              <a:lnSpc>
                <a:spcPts val="1800"/>
              </a:lnSpc>
            </a:pPr>
            <a:r>
              <a:rPr lang="ja-JP" altLang="en-US" sz="1800" dirty="0">
                <a:solidFill>
                  <a:prstClr val="black"/>
                </a:solidFill>
              </a:rPr>
              <a:t>　　・スポーツ、レクリェーションの拠点</a:t>
            </a:r>
          </a:p>
          <a:p>
            <a:pPr>
              <a:lnSpc>
                <a:spcPts val="1800"/>
              </a:lnSpc>
            </a:pPr>
            <a:r>
              <a:rPr lang="ja-JP" altLang="en-US" sz="1800" dirty="0">
                <a:solidFill>
                  <a:prstClr val="black"/>
                </a:solidFill>
              </a:rPr>
              <a:t>　　・防災拠点</a:t>
            </a:r>
          </a:p>
          <a:p>
            <a:pPr>
              <a:lnSpc>
                <a:spcPts val="1800"/>
              </a:lnSpc>
            </a:pPr>
            <a:r>
              <a:rPr lang="ja-JP" altLang="en-US" sz="1800" dirty="0">
                <a:solidFill>
                  <a:prstClr val="black"/>
                </a:solidFill>
              </a:rPr>
              <a:t>　　・自然環境の創出・保全　等</a:t>
            </a:r>
          </a:p>
        </p:txBody>
      </p:sp>
      <p:sp>
        <p:nvSpPr>
          <p:cNvPr id="27" name="タイトル 1"/>
          <p:cNvSpPr txBox="1">
            <a:spLocks/>
          </p:cNvSpPr>
          <p:nvPr/>
        </p:nvSpPr>
        <p:spPr>
          <a:xfrm>
            <a:off x="448818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120000"/>
              </a:lnSpc>
            </a:pPr>
            <a:r>
              <a:rPr lang="ja-JP" altLang="en-US" sz="2800" dirty="0" smtClean="0">
                <a:solidFill>
                  <a:prstClr val="black"/>
                </a:solidFill>
                <a:latin typeface="ＭＳ Ｐゴシック"/>
              </a:rPr>
              <a:t>　</a:t>
            </a:r>
            <a:r>
              <a:rPr lang="ja-JP" altLang="en-US" sz="2200" dirty="0" smtClean="0">
                <a:solidFill>
                  <a:prstClr val="black"/>
                </a:solidFill>
                <a:latin typeface="ＭＳ Ｐゴシック"/>
              </a:rPr>
              <a:t>府営公園の意義</a:t>
            </a:r>
            <a:endParaRPr lang="ja-JP" altLang="en-US" sz="2200" dirty="0">
              <a:solidFill>
                <a:prstClr val="black"/>
              </a:solidFill>
              <a:latin typeface="ＭＳ Ｐゴシック"/>
            </a:endParaRPr>
          </a:p>
        </p:txBody>
      </p:sp>
    </p:spTree>
    <p:extLst>
      <p:ext uri="{BB962C8B-B14F-4D97-AF65-F5344CB8AC3E}">
        <p14:creationId xmlns:p14="http://schemas.microsoft.com/office/powerpoint/2010/main" val="4181408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a:grpSpLocks noChangeAspect="1"/>
          </p:cNvGrpSpPr>
          <p:nvPr/>
        </p:nvGrpSpPr>
        <p:grpSpPr bwMode="auto">
          <a:xfrm>
            <a:off x="3567968" y="1067614"/>
            <a:ext cx="3797300" cy="5353050"/>
            <a:chOff x="2521" y="4775"/>
            <a:chExt cx="6539" cy="9883"/>
          </a:xfrm>
        </p:grpSpPr>
        <p:pic>
          <p:nvPicPr>
            <p:cNvPr id="4" name="Picture 7" descr="南田みどりの将来像図"/>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97" y="4775"/>
              <a:ext cx="6463" cy="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p:cNvSpPr>
              <a:spLocks noChangeAspect="1"/>
            </p:cNvSpPr>
            <p:nvPr/>
          </p:nvSpPr>
          <p:spPr bwMode="auto">
            <a:xfrm>
              <a:off x="2521" y="4915"/>
              <a:ext cx="6451" cy="9743"/>
            </a:xfrm>
            <a:custGeom>
              <a:avLst/>
              <a:gdLst>
                <a:gd name="T0" fmla="*/ 337 w 8480"/>
                <a:gd name="T1" fmla="*/ 5 h 12807"/>
                <a:gd name="T2" fmla="*/ 458 w 8480"/>
                <a:gd name="T3" fmla="*/ 106 h 12807"/>
                <a:gd name="T4" fmla="*/ 688 w 8480"/>
                <a:gd name="T5" fmla="*/ 215 h 12807"/>
                <a:gd name="T6" fmla="*/ 669 w 8480"/>
                <a:gd name="T7" fmla="*/ 621 h 12807"/>
                <a:gd name="T8" fmla="*/ 606 w 8480"/>
                <a:gd name="T9" fmla="*/ 904 h 12807"/>
                <a:gd name="T10" fmla="*/ 100 w 8480"/>
                <a:gd name="T11" fmla="*/ 1075 h 12807"/>
                <a:gd name="T12" fmla="*/ 25 w 8480"/>
                <a:gd name="T13" fmla="*/ 1011 h 12807"/>
                <a:gd name="T14" fmla="*/ 255 w 8480"/>
                <a:gd name="T15" fmla="*/ 954 h 12807"/>
                <a:gd name="T16" fmla="*/ 434 w 8480"/>
                <a:gd name="T17" fmla="*/ 802 h 12807"/>
                <a:gd name="T18" fmla="*/ 473 w 8480"/>
                <a:gd name="T19" fmla="*/ 765 h 12807"/>
                <a:gd name="T20" fmla="*/ 589 w 8480"/>
                <a:gd name="T21" fmla="*/ 775 h 12807"/>
                <a:gd name="T22" fmla="*/ 615 w 8480"/>
                <a:gd name="T23" fmla="*/ 627 h 12807"/>
                <a:gd name="T24" fmla="*/ 604 w 8480"/>
                <a:gd name="T25" fmla="*/ 282 h 12807"/>
                <a:gd name="T26" fmla="*/ 521 w 8480"/>
                <a:gd name="T27" fmla="*/ 238 h 12807"/>
                <a:gd name="T28" fmla="*/ 478 w 8480"/>
                <a:gd name="T29" fmla="*/ 286 h 12807"/>
                <a:gd name="T30" fmla="*/ 399 w 8480"/>
                <a:gd name="T31" fmla="*/ 277 h 12807"/>
                <a:gd name="T32" fmla="*/ 417 w 8480"/>
                <a:gd name="T33" fmla="*/ 176 h 12807"/>
                <a:gd name="T34" fmla="*/ 268 w 8480"/>
                <a:gd name="T35" fmla="*/ 55 h 12807"/>
                <a:gd name="T36" fmla="*/ 337 w 8480"/>
                <a:gd name="T37" fmla="*/ 5 h 128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80" h="12807">
                  <a:moveTo>
                    <a:pt x="3945" y="57"/>
                  </a:moveTo>
                  <a:cubicBezTo>
                    <a:pt x="4318" y="157"/>
                    <a:pt x="4683" y="832"/>
                    <a:pt x="5370" y="1242"/>
                  </a:cubicBezTo>
                  <a:cubicBezTo>
                    <a:pt x="6057" y="1652"/>
                    <a:pt x="7660" y="1512"/>
                    <a:pt x="8070" y="2517"/>
                  </a:cubicBezTo>
                  <a:cubicBezTo>
                    <a:pt x="8480" y="3522"/>
                    <a:pt x="7990" y="5927"/>
                    <a:pt x="7830" y="7272"/>
                  </a:cubicBezTo>
                  <a:cubicBezTo>
                    <a:pt x="7670" y="8617"/>
                    <a:pt x="8217" y="9700"/>
                    <a:pt x="7110" y="10587"/>
                  </a:cubicBezTo>
                  <a:cubicBezTo>
                    <a:pt x="6003" y="11474"/>
                    <a:pt x="2320" y="12387"/>
                    <a:pt x="1185" y="12597"/>
                  </a:cubicBezTo>
                  <a:cubicBezTo>
                    <a:pt x="50" y="12807"/>
                    <a:pt x="0" y="12084"/>
                    <a:pt x="300" y="11847"/>
                  </a:cubicBezTo>
                  <a:cubicBezTo>
                    <a:pt x="600" y="11610"/>
                    <a:pt x="2188" y="11582"/>
                    <a:pt x="2985" y="11172"/>
                  </a:cubicBezTo>
                  <a:cubicBezTo>
                    <a:pt x="3782" y="10762"/>
                    <a:pt x="4658" y="9754"/>
                    <a:pt x="5085" y="9387"/>
                  </a:cubicBezTo>
                  <a:cubicBezTo>
                    <a:pt x="5512" y="9020"/>
                    <a:pt x="5248" y="9017"/>
                    <a:pt x="5550" y="8967"/>
                  </a:cubicBezTo>
                  <a:cubicBezTo>
                    <a:pt x="5852" y="8917"/>
                    <a:pt x="6623" y="9357"/>
                    <a:pt x="6900" y="9087"/>
                  </a:cubicBezTo>
                  <a:cubicBezTo>
                    <a:pt x="7177" y="8817"/>
                    <a:pt x="7185" y="8309"/>
                    <a:pt x="7215" y="7347"/>
                  </a:cubicBezTo>
                  <a:cubicBezTo>
                    <a:pt x="7245" y="6385"/>
                    <a:pt x="7265" y="4072"/>
                    <a:pt x="7080" y="3312"/>
                  </a:cubicBezTo>
                  <a:cubicBezTo>
                    <a:pt x="6895" y="2552"/>
                    <a:pt x="6352" y="2780"/>
                    <a:pt x="6105" y="2787"/>
                  </a:cubicBezTo>
                  <a:cubicBezTo>
                    <a:pt x="5858" y="2794"/>
                    <a:pt x="5833" y="3279"/>
                    <a:pt x="5595" y="3357"/>
                  </a:cubicBezTo>
                  <a:cubicBezTo>
                    <a:pt x="5357" y="3435"/>
                    <a:pt x="4797" y="3467"/>
                    <a:pt x="4680" y="3252"/>
                  </a:cubicBezTo>
                  <a:cubicBezTo>
                    <a:pt x="4563" y="3037"/>
                    <a:pt x="5147" y="2502"/>
                    <a:pt x="4890" y="2067"/>
                  </a:cubicBezTo>
                  <a:cubicBezTo>
                    <a:pt x="4633" y="1632"/>
                    <a:pt x="3292" y="977"/>
                    <a:pt x="3135" y="642"/>
                  </a:cubicBezTo>
                  <a:cubicBezTo>
                    <a:pt x="2978" y="307"/>
                    <a:pt x="3469" y="0"/>
                    <a:pt x="3945" y="57"/>
                  </a:cubicBezTo>
                  <a:close/>
                </a:path>
              </a:pathLst>
            </a:custGeom>
            <a:solidFill>
              <a:srgbClr val="99CC00">
                <a:alpha val="43921"/>
              </a:srgbClr>
            </a:solidFill>
            <a:ln>
              <a:noFill/>
            </a:ln>
            <a:extLst>
              <a:ext uri="{91240B29-F687-4F45-9708-019B960494DF}">
                <a14:hiddenLine xmlns:a14="http://schemas.microsoft.com/office/drawing/2010/main" w="9525">
                  <a:solidFill>
                    <a:srgbClr val="000000"/>
                  </a:solidFill>
                  <a:round/>
                  <a:headEnd/>
                  <a:tailEnd/>
                </a14:hiddenLine>
              </a:ext>
            </a:extLst>
          </p:spPr>
          <p:txBody>
            <a:bodyPr lIns="74295" tIns="8890" rIns="74295" bIns="8890"/>
            <a:lstStyle/>
            <a:p>
              <a:pPr algn="ctr" fontAlgn="base">
                <a:spcBef>
                  <a:spcPct val="0"/>
                </a:spcBef>
                <a:spcAft>
                  <a:spcPct val="0"/>
                </a:spcAft>
              </a:pPr>
              <a:endParaRPr lang="ja-JP" altLang="en-US">
                <a:solidFill>
                  <a:srgbClr val="000000"/>
                </a:solidFill>
              </a:endParaRPr>
            </a:p>
          </p:txBody>
        </p:sp>
        <p:sp>
          <p:nvSpPr>
            <p:cNvPr id="6" name="Freeform 9"/>
            <p:cNvSpPr>
              <a:spLocks noChangeAspect="1"/>
            </p:cNvSpPr>
            <p:nvPr/>
          </p:nvSpPr>
          <p:spPr bwMode="auto">
            <a:xfrm>
              <a:off x="5735" y="7537"/>
              <a:ext cx="2122" cy="3732"/>
            </a:xfrm>
            <a:custGeom>
              <a:avLst/>
              <a:gdLst>
                <a:gd name="T0" fmla="*/ 205 w 2790"/>
                <a:gd name="T1" fmla="*/ 33 h 4905"/>
                <a:gd name="T2" fmla="*/ 205 w 2790"/>
                <a:gd name="T3" fmla="*/ 82 h 4905"/>
                <a:gd name="T4" fmla="*/ 233 w 2790"/>
                <a:gd name="T5" fmla="*/ 168 h 4905"/>
                <a:gd name="T6" fmla="*/ 233 w 2790"/>
                <a:gd name="T7" fmla="*/ 272 h 4905"/>
                <a:gd name="T8" fmla="*/ 211 w 2790"/>
                <a:gd name="T9" fmla="*/ 313 h 4905"/>
                <a:gd name="T10" fmla="*/ 175 w 2790"/>
                <a:gd name="T11" fmla="*/ 410 h 4905"/>
                <a:gd name="T12" fmla="*/ 43 w 2790"/>
                <a:gd name="T13" fmla="*/ 367 h 4905"/>
                <a:gd name="T14" fmla="*/ 59 w 2790"/>
                <a:gd name="T15" fmla="*/ 318 h 4905"/>
                <a:gd name="T16" fmla="*/ 145 w 2790"/>
                <a:gd name="T17" fmla="*/ 342 h 4905"/>
                <a:gd name="T18" fmla="*/ 159 w 2790"/>
                <a:gd name="T19" fmla="*/ 262 h 4905"/>
                <a:gd name="T20" fmla="*/ 174 w 2790"/>
                <a:gd name="T21" fmla="*/ 221 h 4905"/>
                <a:gd name="T22" fmla="*/ 145 w 2790"/>
                <a:gd name="T23" fmla="*/ 104 h 4905"/>
                <a:gd name="T24" fmla="*/ 126 w 2790"/>
                <a:gd name="T25" fmla="*/ 58 h 4905"/>
                <a:gd name="T26" fmla="*/ 21 w 2790"/>
                <a:gd name="T27" fmla="*/ 60 h 4905"/>
                <a:gd name="T28" fmla="*/ 17 w 2790"/>
                <a:gd name="T29" fmla="*/ 9 h 4905"/>
                <a:gd name="T30" fmla="*/ 123 w 2790"/>
                <a:gd name="T31" fmla="*/ 6 h 4905"/>
                <a:gd name="T32" fmla="*/ 173 w 2790"/>
                <a:gd name="T33" fmla="*/ 10 h 4905"/>
                <a:gd name="T34" fmla="*/ 205 w 2790"/>
                <a:gd name="T35" fmla="*/ 33 h 49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90" h="4905">
                  <a:moveTo>
                    <a:pt x="2405" y="390"/>
                  </a:moveTo>
                  <a:cubicBezTo>
                    <a:pt x="2467" y="530"/>
                    <a:pt x="2350" y="695"/>
                    <a:pt x="2405" y="960"/>
                  </a:cubicBezTo>
                  <a:cubicBezTo>
                    <a:pt x="2460" y="1225"/>
                    <a:pt x="2680" y="1610"/>
                    <a:pt x="2735" y="1980"/>
                  </a:cubicBezTo>
                  <a:cubicBezTo>
                    <a:pt x="2790" y="2350"/>
                    <a:pt x="2777" y="2900"/>
                    <a:pt x="2735" y="3180"/>
                  </a:cubicBezTo>
                  <a:cubicBezTo>
                    <a:pt x="2693" y="3460"/>
                    <a:pt x="2592" y="3390"/>
                    <a:pt x="2480" y="3660"/>
                  </a:cubicBezTo>
                  <a:cubicBezTo>
                    <a:pt x="2368" y="3930"/>
                    <a:pt x="2390" y="4695"/>
                    <a:pt x="2060" y="4800"/>
                  </a:cubicBezTo>
                  <a:cubicBezTo>
                    <a:pt x="1730" y="4905"/>
                    <a:pt x="727" y="4470"/>
                    <a:pt x="500" y="4290"/>
                  </a:cubicBezTo>
                  <a:cubicBezTo>
                    <a:pt x="273" y="4110"/>
                    <a:pt x="495" y="3770"/>
                    <a:pt x="695" y="3720"/>
                  </a:cubicBezTo>
                  <a:cubicBezTo>
                    <a:pt x="895" y="3670"/>
                    <a:pt x="1505" y="4098"/>
                    <a:pt x="1700" y="3990"/>
                  </a:cubicBezTo>
                  <a:cubicBezTo>
                    <a:pt x="1895" y="3882"/>
                    <a:pt x="1808" y="3310"/>
                    <a:pt x="1865" y="3075"/>
                  </a:cubicBezTo>
                  <a:cubicBezTo>
                    <a:pt x="1922" y="2840"/>
                    <a:pt x="2072" y="2890"/>
                    <a:pt x="2045" y="2580"/>
                  </a:cubicBezTo>
                  <a:cubicBezTo>
                    <a:pt x="2018" y="2270"/>
                    <a:pt x="1795" y="1532"/>
                    <a:pt x="1700" y="1215"/>
                  </a:cubicBezTo>
                  <a:cubicBezTo>
                    <a:pt x="1605" y="898"/>
                    <a:pt x="1717" y="760"/>
                    <a:pt x="1475" y="675"/>
                  </a:cubicBezTo>
                  <a:cubicBezTo>
                    <a:pt x="1233" y="590"/>
                    <a:pt x="457" y="800"/>
                    <a:pt x="245" y="705"/>
                  </a:cubicBezTo>
                  <a:cubicBezTo>
                    <a:pt x="33" y="610"/>
                    <a:pt x="0" y="210"/>
                    <a:pt x="200" y="105"/>
                  </a:cubicBezTo>
                  <a:cubicBezTo>
                    <a:pt x="400" y="0"/>
                    <a:pt x="1140" y="72"/>
                    <a:pt x="1445" y="75"/>
                  </a:cubicBezTo>
                  <a:cubicBezTo>
                    <a:pt x="1750" y="78"/>
                    <a:pt x="1870" y="68"/>
                    <a:pt x="2030" y="120"/>
                  </a:cubicBezTo>
                  <a:cubicBezTo>
                    <a:pt x="2190" y="172"/>
                    <a:pt x="2343" y="250"/>
                    <a:pt x="2405" y="390"/>
                  </a:cubicBezTo>
                  <a:close/>
                </a:path>
              </a:pathLst>
            </a:custGeom>
            <a:solidFill>
              <a:srgbClr val="008000">
                <a:alpha val="34117"/>
              </a:srgbClr>
            </a:solidFill>
            <a:ln>
              <a:noFill/>
            </a:ln>
            <a:extLst>
              <a:ext uri="{91240B29-F687-4F45-9708-019B960494DF}">
                <a14:hiddenLine xmlns:a14="http://schemas.microsoft.com/office/drawing/2010/main" w="9525">
                  <a:solidFill>
                    <a:srgbClr val="000000"/>
                  </a:solidFill>
                  <a:round/>
                  <a:headEnd/>
                  <a:tailEnd/>
                </a14:hiddenLine>
              </a:ext>
            </a:extLst>
          </p:spPr>
          <p:txBody>
            <a:bodyPr lIns="74295" tIns="8890" rIns="74295" bIns="8890"/>
            <a:lstStyle/>
            <a:p>
              <a:pPr algn="ctr" fontAlgn="base">
                <a:spcBef>
                  <a:spcPct val="0"/>
                </a:spcBef>
                <a:spcAft>
                  <a:spcPct val="0"/>
                </a:spcAft>
              </a:pPr>
              <a:endParaRPr lang="ja-JP" altLang="en-US">
                <a:solidFill>
                  <a:srgbClr val="000000"/>
                </a:solidFill>
              </a:endParaRPr>
            </a:p>
          </p:txBody>
        </p:sp>
        <p:sp>
          <p:nvSpPr>
            <p:cNvPr id="7" name="Freeform 10"/>
            <p:cNvSpPr>
              <a:spLocks noChangeAspect="1"/>
            </p:cNvSpPr>
            <p:nvPr/>
          </p:nvSpPr>
          <p:spPr bwMode="auto">
            <a:xfrm>
              <a:off x="5570" y="6620"/>
              <a:ext cx="3204" cy="3024"/>
            </a:xfrm>
            <a:custGeom>
              <a:avLst/>
              <a:gdLst>
                <a:gd name="T0" fmla="*/ 33 w 4212"/>
                <a:gd name="T1" fmla="*/ 332 h 3975"/>
                <a:gd name="T2" fmla="*/ 24 w 4212"/>
                <a:gd name="T3" fmla="*/ 278 h 3975"/>
                <a:gd name="T4" fmla="*/ 178 w 4212"/>
                <a:gd name="T5" fmla="*/ 170 h 3975"/>
                <a:gd name="T6" fmla="*/ 307 w 4212"/>
                <a:gd name="T7" fmla="*/ 17 h 3975"/>
                <a:gd name="T8" fmla="*/ 343 w 4212"/>
                <a:gd name="T9" fmla="*/ 66 h 3975"/>
                <a:gd name="T10" fmla="*/ 207 w 4212"/>
                <a:gd name="T11" fmla="*/ 234 h 3975"/>
                <a:gd name="T12" fmla="*/ 33 w 4212"/>
                <a:gd name="T13" fmla="*/ 332 h 39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12" h="3975">
                  <a:moveTo>
                    <a:pt x="387" y="3890"/>
                  </a:moveTo>
                  <a:cubicBezTo>
                    <a:pt x="30" y="3975"/>
                    <a:pt x="0" y="3577"/>
                    <a:pt x="282" y="3260"/>
                  </a:cubicBezTo>
                  <a:cubicBezTo>
                    <a:pt x="564" y="2943"/>
                    <a:pt x="1530" y="2495"/>
                    <a:pt x="2082" y="1985"/>
                  </a:cubicBezTo>
                  <a:cubicBezTo>
                    <a:pt x="2634" y="1475"/>
                    <a:pt x="3274" y="400"/>
                    <a:pt x="3597" y="200"/>
                  </a:cubicBezTo>
                  <a:cubicBezTo>
                    <a:pt x="3920" y="0"/>
                    <a:pt x="4212" y="360"/>
                    <a:pt x="4017" y="785"/>
                  </a:cubicBezTo>
                  <a:cubicBezTo>
                    <a:pt x="3822" y="1210"/>
                    <a:pt x="3032" y="2232"/>
                    <a:pt x="2427" y="2750"/>
                  </a:cubicBezTo>
                  <a:cubicBezTo>
                    <a:pt x="1822" y="3268"/>
                    <a:pt x="744" y="3818"/>
                    <a:pt x="387" y="3890"/>
                  </a:cubicBezTo>
                  <a:close/>
                </a:path>
              </a:pathLst>
            </a:custGeom>
            <a:solidFill>
              <a:srgbClr val="00FFFF">
                <a:alpha val="23921"/>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algn="ctr" fontAlgn="base">
                <a:spcBef>
                  <a:spcPct val="0"/>
                </a:spcBef>
                <a:spcAft>
                  <a:spcPct val="0"/>
                </a:spcAft>
              </a:pPr>
              <a:endParaRPr lang="ja-JP" altLang="en-US">
                <a:solidFill>
                  <a:srgbClr val="000000"/>
                </a:solidFill>
              </a:endParaRPr>
            </a:p>
          </p:txBody>
        </p:sp>
        <p:sp>
          <p:nvSpPr>
            <p:cNvPr id="8" name="Freeform 11"/>
            <p:cNvSpPr>
              <a:spLocks noChangeAspect="1"/>
            </p:cNvSpPr>
            <p:nvPr/>
          </p:nvSpPr>
          <p:spPr bwMode="auto">
            <a:xfrm>
              <a:off x="5602" y="7897"/>
              <a:ext cx="954" cy="1542"/>
            </a:xfrm>
            <a:custGeom>
              <a:avLst/>
              <a:gdLst>
                <a:gd name="T0" fmla="*/ 29 w 1255"/>
                <a:gd name="T1" fmla="*/ 170 h 2027"/>
                <a:gd name="T2" fmla="*/ 3 w 1255"/>
                <a:gd name="T3" fmla="*/ 126 h 2027"/>
                <a:gd name="T4" fmla="*/ 45 w 1255"/>
                <a:gd name="T5" fmla="*/ 86 h 2027"/>
                <a:gd name="T6" fmla="*/ 33 w 1255"/>
                <a:gd name="T7" fmla="*/ 33 h 2027"/>
                <a:gd name="T8" fmla="*/ 80 w 1255"/>
                <a:gd name="T9" fmla="*/ 12 h 2027"/>
                <a:gd name="T10" fmla="*/ 98 w 1255"/>
                <a:gd name="T11" fmla="*/ 106 h 2027"/>
                <a:gd name="T12" fmla="*/ 29 w 1255"/>
                <a:gd name="T13" fmla="*/ 170 h 20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5" h="2027">
                  <a:moveTo>
                    <a:pt x="345" y="1987"/>
                  </a:moveTo>
                  <a:cubicBezTo>
                    <a:pt x="158" y="2027"/>
                    <a:pt x="0" y="1639"/>
                    <a:pt x="30" y="1477"/>
                  </a:cubicBezTo>
                  <a:cubicBezTo>
                    <a:pt x="60" y="1315"/>
                    <a:pt x="465" y="1194"/>
                    <a:pt x="525" y="1012"/>
                  </a:cubicBezTo>
                  <a:cubicBezTo>
                    <a:pt x="585" y="830"/>
                    <a:pt x="320" y="527"/>
                    <a:pt x="390" y="382"/>
                  </a:cubicBezTo>
                  <a:cubicBezTo>
                    <a:pt x="460" y="237"/>
                    <a:pt x="818" y="0"/>
                    <a:pt x="945" y="142"/>
                  </a:cubicBezTo>
                  <a:cubicBezTo>
                    <a:pt x="1072" y="284"/>
                    <a:pt x="1255" y="930"/>
                    <a:pt x="1155" y="1237"/>
                  </a:cubicBezTo>
                  <a:cubicBezTo>
                    <a:pt x="1055" y="1544"/>
                    <a:pt x="545" y="1932"/>
                    <a:pt x="345" y="1987"/>
                  </a:cubicBezTo>
                  <a:close/>
                </a:path>
              </a:pathLst>
            </a:custGeom>
            <a:solidFill>
              <a:srgbClr val="00FFFF">
                <a:alpha val="23921"/>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algn="ctr" fontAlgn="base">
                <a:spcBef>
                  <a:spcPct val="0"/>
                </a:spcBef>
                <a:spcAft>
                  <a:spcPct val="0"/>
                </a:spcAft>
              </a:pPr>
              <a:endParaRPr lang="ja-JP" altLang="en-US">
                <a:solidFill>
                  <a:srgbClr val="000000"/>
                </a:solidFill>
              </a:endParaRPr>
            </a:p>
          </p:txBody>
        </p:sp>
        <p:sp>
          <p:nvSpPr>
            <p:cNvPr id="9" name="Freeform 12"/>
            <p:cNvSpPr>
              <a:spLocks noChangeAspect="1"/>
            </p:cNvSpPr>
            <p:nvPr/>
          </p:nvSpPr>
          <p:spPr bwMode="auto">
            <a:xfrm>
              <a:off x="5765" y="10016"/>
              <a:ext cx="2954" cy="979"/>
            </a:xfrm>
            <a:custGeom>
              <a:avLst/>
              <a:gdLst>
                <a:gd name="T0" fmla="*/ 14 w 3883"/>
                <a:gd name="T1" fmla="*/ 59 h 1287"/>
                <a:gd name="T2" fmla="*/ 36 w 3883"/>
                <a:gd name="T3" fmla="*/ 6 h 1287"/>
                <a:gd name="T4" fmla="*/ 131 w 3883"/>
                <a:gd name="T5" fmla="*/ 24 h 1287"/>
                <a:gd name="T6" fmla="*/ 211 w 3883"/>
                <a:gd name="T7" fmla="*/ 36 h 1287"/>
                <a:gd name="T8" fmla="*/ 260 w 3883"/>
                <a:gd name="T9" fmla="*/ 56 h 1287"/>
                <a:gd name="T10" fmla="*/ 301 w 3883"/>
                <a:gd name="T11" fmla="*/ 33 h 1287"/>
                <a:gd name="T12" fmla="*/ 323 w 3883"/>
                <a:gd name="T13" fmla="*/ 78 h 1287"/>
                <a:gd name="T14" fmla="*/ 246 w 3883"/>
                <a:gd name="T15" fmla="*/ 108 h 1287"/>
                <a:gd name="T16" fmla="*/ 198 w 3883"/>
                <a:gd name="T17" fmla="*/ 86 h 1287"/>
                <a:gd name="T18" fmla="*/ 148 w 3883"/>
                <a:gd name="T19" fmla="*/ 76 h 1287"/>
                <a:gd name="T20" fmla="*/ 97 w 3883"/>
                <a:gd name="T21" fmla="*/ 89 h 1287"/>
                <a:gd name="T22" fmla="*/ 14 w 3883"/>
                <a:gd name="T23" fmla="*/ 59 h 1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83" h="1287">
                  <a:moveTo>
                    <a:pt x="170" y="700"/>
                  </a:moveTo>
                  <a:cubicBezTo>
                    <a:pt x="0" y="542"/>
                    <a:pt x="197" y="140"/>
                    <a:pt x="425" y="70"/>
                  </a:cubicBezTo>
                  <a:cubicBezTo>
                    <a:pt x="653" y="0"/>
                    <a:pt x="1193" y="223"/>
                    <a:pt x="1535" y="280"/>
                  </a:cubicBezTo>
                  <a:cubicBezTo>
                    <a:pt x="1877" y="337"/>
                    <a:pt x="2229" y="352"/>
                    <a:pt x="2480" y="415"/>
                  </a:cubicBezTo>
                  <a:cubicBezTo>
                    <a:pt x="2731" y="478"/>
                    <a:pt x="2864" y="662"/>
                    <a:pt x="3040" y="657"/>
                  </a:cubicBezTo>
                  <a:cubicBezTo>
                    <a:pt x="3216" y="652"/>
                    <a:pt x="3412" y="344"/>
                    <a:pt x="3535" y="387"/>
                  </a:cubicBezTo>
                  <a:cubicBezTo>
                    <a:pt x="3658" y="430"/>
                    <a:pt x="3883" y="764"/>
                    <a:pt x="3775" y="912"/>
                  </a:cubicBezTo>
                  <a:cubicBezTo>
                    <a:pt x="3667" y="1060"/>
                    <a:pt x="3133" y="1257"/>
                    <a:pt x="2890" y="1272"/>
                  </a:cubicBezTo>
                  <a:cubicBezTo>
                    <a:pt x="2647" y="1287"/>
                    <a:pt x="2513" y="1064"/>
                    <a:pt x="2320" y="1002"/>
                  </a:cubicBezTo>
                  <a:cubicBezTo>
                    <a:pt x="2127" y="940"/>
                    <a:pt x="1933" y="890"/>
                    <a:pt x="1735" y="897"/>
                  </a:cubicBezTo>
                  <a:cubicBezTo>
                    <a:pt x="1537" y="904"/>
                    <a:pt x="1396" y="1080"/>
                    <a:pt x="1135" y="1047"/>
                  </a:cubicBezTo>
                  <a:cubicBezTo>
                    <a:pt x="874" y="1014"/>
                    <a:pt x="371" y="772"/>
                    <a:pt x="170" y="700"/>
                  </a:cubicBezTo>
                  <a:close/>
                </a:path>
              </a:pathLst>
            </a:custGeom>
            <a:solidFill>
              <a:srgbClr val="00FFFF">
                <a:alpha val="23921"/>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algn="ctr" fontAlgn="base">
                <a:spcBef>
                  <a:spcPct val="0"/>
                </a:spcBef>
                <a:spcAft>
                  <a:spcPct val="0"/>
                </a:spcAft>
              </a:pPr>
              <a:endParaRPr lang="ja-JP" altLang="en-US">
                <a:solidFill>
                  <a:srgbClr val="000000"/>
                </a:solidFill>
              </a:endParaRPr>
            </a:p>
          </p:txBody>
        </p:sp>
        <p:sp>
          <p:nvSpPr>
            <p:cNvPr id="10" name="Freeform 13"/>
            <p:cNvSpPr>
              <a:spLocks noChangeAspect="1"/>
            </p:cNvSpPr>
            <p:nvPr/>
          </p:nvSpPr>
          <p:spPr bwMode="auto">
            <a:xfrm>
              <a:off x="6988" y="10523"/>
              <a:ext cx="1223" cy="2524"/>
            </a:xfrm>
            <a:custGeom>
              <a:avLst/>
              <a:gdLst>
                <a:gd name="T0" fmla="*/ 5 w 1607"/>
                <a:gd name="T1" fmla="*/ 215 h 3317"/>
                <a:gd name="T2" fmla="*/ 14 w 1607"/>
                <a:gd name="T3" fmla="*/ 154 h 3317"/>
                <a:gd name="T4" fmla="*/ 52 w 1607"/>
                <a:gd name="T5" fmla="*/ 113 h 3317"/>
                <a:gd name="T6" fmla="*/ 58 w 1607"/>
                <a:gd name="T7" fmla="*/ 42 h 3317"/>
                <a:gd name="T8" fmla="*/ 81 w 1607"/>
                <a:gd name="T9" fmla="*/ 2 h 3317"/>
                <a:gd name="T10" fmla="*/ 132 w 1607"/>
                <a:gd name="T11" fmla="*/ 32 h 3317"/>
                <a:gd name="T12" fmla="*/ 116 w 1607"/>
                <a:gd name="T13" fmla="*/ 64 h 3317"/>
                <a:gd name="T14" fmla="*/ 110 w 1607"/>
                <a:gd name="T15" fmla="*/ 129 h 3317"/>
                <a:gd name="T16" fmla="*/ 74 w 1607"/>
                <a:gd name="T17" fmla="*/ 203 h 3317"/>
                <a:gd name="T18" fmla="*/ 91 w 1607"/>
                <a:gd name="T19" fmla="*/ 251 h 3317"/>
                <a:gd name="T20" fmla="*/ 42 w 1607"/>
                <a:gd name="T21" fmla="*/ 277 h 3317"/>
                <a:gd name="T22" fmla="*/ 5 w 1607"/>
                <a:gd name="T23" fmla="*/ 215 h 33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7" h="3317">
                  <a:moveTo>
                    <a:pt x="52" y="2510"/>
                  </a:moveTo>
                  <a:cubicBezTo>
                    <a:pt x="0" y="2270"/>
                    <a:pt x="80" y="2002"/>
                    <a:pt x="172" y="1805"/>
                  </a:cubicBezTo>
                  <a:cubicBezTo>
                    <a:pt x="264" y="1608"/>
                    <a:pt x="522" y="1545"/>
                    <a:pt x="607" y="1325"/>
                  </a:cubicBezTo>
                  <a:cubicBezTo>
                    <a:pt x="692" y="1105"/>
                    <a:pt x="627" y="702"/>
                    <a:pt x="682" y="485"/>
                  </a:cubicBezTo>
                  <a:cubicBezTo>
                    <a:pt x="737" y="268"/>
                    <a:pt x="795" y="40"/>
                    <a:pt x="937" y="20"/>
                  </a:cubicBezTo>
                  <a:cubicBezTo>
                    <a:pt x="1079" y="0"/>
                    <a:pt x="1467" y="245"/>
                    <a:pt x="1537" y="365"/>
                  </a:cubicBezTo>
                  <a:cubicBezTo>
                    <a:pt x="1607" y="485"/>
                    <a:pt x="1399" y="548"/>
                    <a:pt x="1357" y="740"/>
                  </a:cubicBezTo>
                  <a:cubicBezTo>
                    <a:pt x="1315" y="932"/>
                    <a:pt x="1364" y="1248"/>
                    <a:pt x="1282" y="1520"/>
                  </a:cubicBezTo>
                  <a:cubicBezTo>
                    <a:pt x="1200" y="1792"/>
                    <a:pt x="899" y="2137"/>
                    <a:pt x="862" y="2375"/>
                  </a:cubicBezTo>
                  <a:cubicBezTo>
                    <a:pt x="825" y="2613"/>
                    <a:pt x="1119" y="2800"/>
                    <a:pt x="1057" y="2945"/>
                  </a:cubicBezTo>
                  <a:cubicBezTo>
                    <a:pt x="995" y="3090"/>
                    <a:pt x="655" y="3317"/>
                    <a:pt x="487" y="3245"/>
                  </a:cubicBezTo>
                  <a:cubicBezTo>
                    <a:pt x="319" y="3173"/>
                    <a:pt x="100" y="2783"/>
                    <a:pt x="52" y="2510"/>
                  </a:cubicBezTo>
                  <a:close/>
                </a:path>
              </a:pathLst>
            </a:custGeom>
            <a:solidFill>
              <a:srgbClr val="00FFFF">
                <a:alpha val="23921"/>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algn="ctr" fontAlgn="base">
                <a:spcBef>
                  <a:spcPct val="0"/>
                </a:spcBef>
                <a:spcAft>
                  <a:spcPct val="0"/>
                </a:spcAft>
              </a:pPr>
              <a:endParaRPr lang="ja-JP" altLang="en-US">
                <a:solidFill>
                  <a:srgbClr val="000000"/>
                </a:solidFill>
              </a:endParaRPr>
            </a:p>
          </p:txBody>
        </p:sp>
        <p:sp>
          <p:nvSpPr>
            <p:cNvPr id="11" name="Freeform 14"/>
            <p:cNvSpPr>
              <a:spLocks noChangeAspect="1"/>
            </p:cNvSpPr>
            <p:nvPr/>
          </p:nvSpPr>
          <p:spPr bwMode="auto">
            <a:xfrm>
              <a:off x="3135" y="9320"/>
              <a:ext cx="3157" cy="4568"/>
            </a:xfrm>
            <a:custGeom>
              <a:avLst/>
              <a:gdLst>
                <a:gd name="T0" fmla="*/ 323 w 3157"/>
                <a:gd name="T1" fmla="*/ 4525 h 4568"/>
                <a:gd name="T2" fmla="*/ 68 w 3157"/>
                <a:gd name="T3" fmla="*/ 4278 h 4568"/>
                <a:gd name="T4" fmla="*/ 728 w 3157"/>
                <a:gd name="T5" fmla="*/ 3903 h 4568"/>
                <a:gd name="T6" fmla="*/ 1463 w 3157"/>
                <a:gd name="T7" fmla="*/ 3288 h 4568"/>
                <a:gd name="T8" fmla="*/ 2421 w 3157"/>
                <a:gd name="T9" fmla="*/ 1995 h 4568"/>
                <a:gd name="T10" fmla="*/ 2192 w 3157"/>
                <a:gd name="T11" fmla="*/ 283 h 4568"/>
                <a:gd name="T12" fmla="*/ 2809 w 3157"/>
                <a:gd name="T13" fmla="*/ 306 h 4568"/>
                <a:gd name="T14" fmla="*/ 3014 w 3157"/>
                <a:gd name="T15" fmla="*/ 2120 h 4568"/>
                <a:gd name="T16" fmla="*/ 1950 w 3157"/>
                <a:gd name="T17" fmla="*/ 3400 h 4568"/>
                <a:gd name="T18" fmla="*/ 1140 w 3157"/>
                <a:gd name="T19" fmla="*/ 4083 h 4568"/>
                <a:gd name="T20" fmla="*/ 323 w 3157"/>
                <a:gd name="T21" fmla="*/ 4525 h 45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57" h="4568">
                  <a:moveTo>
                    <a:pt x="323" y="4525"/>
                  </a:moveTo>
                  <a:cubicBezTo>
                    <a:pt x="149" y="4568"/>
                    <a:pt x="0" y="4382"/>
                    <a:pt x="68" y="4278"/>
                  </a:cubicBezTo>
                  <a:cubicBezTo>
                    <a:pt x="136" y="4174"/>
                    <a:pt x="496" y="4068"/>
                    <a:pt x="728" y="3903"/>
                  </a:cubicBezTo>
                  <a:cubicBezTo>
                    <a:pt x="960" y="3738"/>
                    <a:pt x="1181" y="3606"/>
                    <a:pt x="1463" y="3288"/>
                  </a:cubicBezTo>
                  <a:cubicBezTo>
                    <a:pt x="1745" y="2970"/>
                    <a:pt x="2299" y="2496"/>
                    <a:pt x="2421" y="1995"/>
                  </a:cubicBezTo>
                  <a:cubicBezTo>
                    <a:pt x="2543" y="1494"/>
                    <a:pt x="2128" y="564"/>
                    <a:pt x="2192" y="283"/>
                  </a:cubicBezTo>
                  <a:cubicBezTo>
                    <a:pt x="2257" y="2"/>
                    <a:pt x="2672" y="0"/>
                    <a:pt x="2809" y="306"/>
                  </a:cubicBezTo>
                  <a:cubicBezTo>
                    <a:pt x="2946" y="612"/>
                    <a:pt x="3157" y="1604"/>
                    <a:pt x="3014" y="2120"/>
                  </a:cubicBezTo>
                  <a:cubicBezTo>
                    <a:pt x="2871" y="2636"/>
                    <a:pt x="2262" y="3073"/>
                    <a:pt x="1950" y="3400"/>
                  </a:cubicBezTo>
                  <a:cubicBezTo>
                    <a:pt x="1638" y="3727"/>
                    <a:pt x="1411" y="3896"/>
                    <a:pt x="1140" y="4083"/>
                  </a:cubicBezTo>
                  <a:cubicBezTo>
                    <a:pt x="869" y="4270"/>
                    <a:pt x="493" y="4433"/>
                    <a:pt x="323" y="4525"/>
                  </a:cubicBezTo>
                  <a:close/>
                </a:path>
              </a:pathLst>
            </a:custGeom>
            <a:solidFill>
              <a:srgbClr val="800080">
                <a:alpha val="23921"/>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295" tIns="8890" rIns="74295" bIns="8890"/>
            <a:lstStyle/>
            <a:p>
              <a:pPr algn="ctr" fontAlgn="base">
                <a:spcBef>
                  <a:spcPct val="0"/>
                </a:spcBef>
                <a:spcAft>
                  <a:spcPct val="0"/>
                </a:spcAft>
              </a:pPr>
              <a:endParaRPr lang="ja-JP" altLang="en-US">
                <a:solidFill>
                  <a:srgbClr val="000000"/>
                </a:solidFill>
              </a:endParaRPr>
            </a:p>
          </p:txBody>
        </p:sp>
      </p:grpSp>
      <p:sp>
        <p:nvSpPr>
          <p:cNvPr id="12" name="AutoShape 16"/>
          <p:cNvSpPr>
            <a:spLocks noChangeArrowheads="1"/>
          </p:cNvSpPr>
          <p:nvPr/>
        </p:nvSpPr>
        <p:spPr bwMode="auto">
          <a:xfrm>
            <a:off x="4605939" y="3158288"/>
            <a:ext cx="3011357" cy="1333500"/>
          </a:xfrm>
          <a:prstGeom prst="leftRightArrow">
            <a:avLst>
              <a:gd name="adj1" fmla="val 47435"/>
              <a:gd name="adj2" fmla="val 23454"/>
            </a:avLst>
          </a:prstGeom>
          <a:solidFill>
            <a:srgbClr val="33CCCC">
              <a:alpha val="39999"/>
            </a:srgbClr>
          </a:solidFill>
          <a:ln w="9525">
            <a:solidFill>
              <a:srgbClr val="00CCFF"/>
            </a:solidFill>
            <a:miter lim="800000"/>
            <a:headEnd/>
            <a:tailEnd/>
          </a:ln>
        </p:spPr>
        <p:txBody>
          <a:bodyPr lIns="74268" tIns="8887" rIns="74268" bIns="8887"/>
          <a:lstStyle>
            <a:lvl1pPr algn="l" eaLnBrk="0" hangingPunct="0">
              <a:spcBef>
                <a:spcPct val="20000"/>
              </a:spcBef>
              <a:buClr>
                <a:schemeClr val="accent1"/>
              </a:buClr>
              <a:buFont typeface="Wingdings" pitchFamily="2" charset="2"/>
              <a:buChar char="l"/>
              <a:defRPr kumimoji="1" sz="3200">
                <a:solidFill>
                  <a:schemeClr val="tx1"/>
                </a:solidFill>
                <a:latin typeface="Arial" charset="0"/>
                <a:ea typeface="ＭＳ Ｐゴシック" charset="-128"/>
              </a:defRPr>
            </a:lvl1pPr>
            <a:lvl2pPr marL="742950" indent="-285750" algn="l" eaLnBrk="0" hangingPunct="0">
              <a:spcBef>
                <a:spcPct val="20000"/>
              </a:spcBef>
              <a:buClr>
                <a:schemeClr val="accent1"/>
              </a:buClr>
              <a:buFont typeface="Wingdings" pitchFamily="2" charset="2"/>
              <a:buChar char="¡"/>
              <a:defRPr kumimoji="1" sz="2700">
                <a:solidFill>
                  <a:schemeClr val="tx1"/>
                </a:solidFill>
                <a:latin typeface="Arial" charset="0"/>
                <a:ea typeface="ＭＳ Ｐゴシック" charset="-128"/>
              </a:defRPr>
            </a:lvl2pPr>
            <a:lvl3pPr marL="1143000" indent="-228600" algn="l" eaLnBrk="0" hangingPunct="0">
              <a:spcBef>
                <a:spcPct val="20000"/>
              </a:spcBef>
              <a:buClr>
                <a:schemeClr val="accent1"/>
              </a:buClr>
              <a:buFont typeface="Wingdings" pitchFamily="2" charset="2"/>
              <a:buChar char="l"/>
              <a:defRPr kumimoji="1" sz="2300">
                <a:solidFill>
                  <a:schemeClr val="tx1"/>
                </a:solidFill>
                <a:latin typeface="Arial" charset="0"/>
                <a:ea typeface="ＭＳ Ｐゴシック" charset="-128"/>
              </a:defRPr>
            </a:lvl3pPr>
            <a:lvl4pPr marL="1600200" indent="-228600" algn="l" eaLnBrk="0" hangingPunct="0">
              <a:spcBef>
                <a:spcPct val="20000"/>
              </a:spcBef>
              <a:buClr>
                <a:schemeClr val="accent1"/>
              </a:buClr>
              <a:buChar char="•"/>
              <a:defRPr kumimoji="1" sz="2000">
                <a:solidFill>
                  <a:schemeClr val="tx1"/>
                </a:solidFill>
                <a:latin typeface="Arial" charset="0"/>
                <a:ea typeface="ＭＳ Ｐゴシック" charset="-128"/>
              </a:defRPr>
            </a:lvl4pPr>
            <a:lvl5pPr marL="2057400" indent="-228600" algn="l" eaLnBrk="0" hangingPunct="0">
              <a:spcBef>
                <a:spcPct val="20000"/>
              </a:spcBef>
              <a:buClr>
                <a:schemeClr val="accent1"/>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9pPr>
          </a:lstStyle>
          <a:p>
            <a:pPr algn="ctr" eaLnBrk="1" fontAlgn="base" hangingPunct="1">
              <a:spcBef>
                <a:spcPct val="0"/>
              </a:spcBef>
              <a:spcAft>
                <a:spcPct val="0"/>
              </a:spcAft>
              <a:buClrTx/>
              <a:buFontTx/>
              <a:buNone/>
            </a:pPr>
            <a:endParaRPr lang="ja-JP" altLang="en-US" sz="1800">
              <a:solidFill>
                <a:srgbClr val="000000"/>
              </a:solidFill>
            </a:endParaRPr>
          </a:p>
        </p:txBody>
      </p:sp>
      <p:grpSp>
        <p:nvGrpSpPr>
          <p:cNvPr id="13" name="Group 17"/>
          <p:cNvGrpSpPr>
            <a:grpSpLocks/>
          </p:cNvGrpSpPr>
          <p:nvPr/>
        </p:nvGrpSpPr>
        <p:grpSpPr bwMode="auto">
          <a:xfrm>
            <a:off x="7386614" y="3192754"/>
            <a:ext cx="2642950" cy="1197881"/>
            <a:chOff x="15557" y="4455"/>
            <a:chExt cx="2766" cy="902"/>
          </a:xfrm>
        </p:grpSpPr>
        <p:sp>
          <p:nvSpPr>
            <p:cNvPr id="14" name="AutoShape 18"/>
            <p:cNvSpPr>
              <a:spLocks noChangeAspect="1" noChangeArrowheads="1"/>
            </p:cNvSpPr>
            <p:nvPr/>
          </p:nvSpPr>
          <p:spPr bwMode="auto">
            <a:xfrm>
              <a:off x="15557" y="5031"/>
              <a:ext cx="2483" cy="326"/>
            </a:xfrm>
            <a:prstGeom prst="wave">
              <a:avLst>
                <a:gd name="adj1" fmla="val 20644"/>
                <a:gd name="adj2" fmla="val 5903"/>
              </a:avLst>
            </a:prstGeom>
            <a:gradFill rotWithShape="1">
              <a:gsLst>
                <a:gs pos="0">
                  <a:srgbClr val="F0FFCD"/>
                </a:gs>
                <a:gs pos="100000">
                  <a:srgbClr val="3399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lIns="74295" tIns="8890" rIns="74295" bIns="8890" anchor="ctr" anchorCtr="1"/>
            <a:lstStyle>
              <a:lvl1pPr algn="l" eaLnBrk="0" hangingPunct="0">
                <a:spcBef>
                  <a:spcPct val="20000"/>
                </a:spcBef>
                <a:buClr>
                  <a:schemeClr val="accent1"/>
                </a:buClr>
                <a:buFont typeface="Wingdings" pitchFamily="2" charset="2"/>
                <a:buChar char="l"/>
                <a:defRPr kumimoji="1" sz="3200">
                  <a:solidFill>
                    <a:schemeClr val="tx1"/>
                  </a:solidFill>
                  <a:latin typeface="Arial" charset="0"/>
                  <a:ea typeface="ＭＳ Ｐゴシック" charset="-128"/>
                </a:defRPr>
              </a:lvl1pPr>
              <a:lvl2pPr marL="742950" indent="-285750" algn="l" eaLnBrk="0" hangingPunct="0">
                <a:spcBef>
                  <a:spcPct val="20000"/>
                </a:spcBef>
                <a:buClr>
                  <a:schemeClr val="accent1"/>
                </a:buClr>
                <a:buFont typeface="Wingdings" pitchFamily="2" charset="2"/>
                <a:buChar char="¡"/>
                <a:defRPr kumimoji="1" sz="2700">
                  <a:solidFill>
                    <a:schemeClr val="tx1"/>
                  </a:solidFill>
                  <a:latin typeface="Arial" charset="0"/>
                  <a:ea typeface="ＭＳ Ｐゴシック" charset="-128"/>
                </a:defRPr>
              </a:lvl2pPr>
              <a:lvl3pPr marL="1143000" indent="-228600" algn="l" eaLnBrk="0" hangingPunct="0">
                <a:spcBef>
                  <a:spcPct val="20000"/>
                </a:spcBef>
                <a:buClr>
                  <a:schemeClr val="accent1"/>
                </a:buClr>
                <a:buFont typeface="Wingdings" pitchFamily="2" charset="2"/>
                <a:buChar char="l"/>
                <a:defRPr kumimoji="1" sz="2300">
                  <a:solidFill>
                    <a:schemeClr val="tx1"/>
                  </a:solidFill>
                  <a:latin typeface="Arial" charset="0"/>
                  <a:ea typeface="ＭＳ Ｐゴシック" charset="-128"/>
                </a:defRPr>
              </a:lvl3pPr>
              <a:lvl4pPr marL="1600200" indent="-228600" algn="l" eaLnBrk="0" hangingPunct="0">
                <a:spcBef>
                  <a:spcPct val="20000"/>
                </a:spcBef>
                <a:buClr>
                  <a:schemeClr val="accent1"/>
                </a:buClr>
                <a:buChar char="•"/>
                <a:defRPr kumimoji="1" sz="2000">
                  <a:solidFill>
                    <a:schemeClr val="tx1"/>
                  </a:solidFill>
                  <a:latin typeface="Arial" charset="0"/>
                  <a:ea typeface="ＭＳ Ｐゴシック" charset="-128"/>
                </a:defRPr>
              </a:lvl4pPr>
              <a:lvl5pPr marL="2057400" indent="-228600" algn="l" eaLnBrk="0" hangingPunct="0">
                <a:spcBef>
                  <a:spcPct val="20000"/>
                </a:spcBef>
                <a:buClr>
                  <a:schemeClr val="accent1"/>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9pPr>
            </a:lstStyle>
            <a:p>
              <a:pPr algn="ctr" eaLnBrk="1" fontAlgn="base" hangingPunct="1">
                <a:spcBef>
                  <a:spcPct val="0"/>
                </a:spcBef>
                <a:spcAft>
                  <a:spcPct val="0"/>
                </a:spcAft>
                <a:buClrTx/>
                <a:buFontTx/>
                <a:buNone/>
              </a:pPr>
              <a:endParaRPr lang="ja-JP" altLang="en-US" sz="1800">
                <a:solidFill>
                  <a:srgbClr val="000000"/>
                </a:solidFill>
              </a:endParaRPr>
            </a:p>
          </p:txBody>
        </p:sp>
        <p:sp>
          <p:nvSpPr>
            <p:cNvPr id="15" name="AutoShape 19"/>
            <p:cNvSpPr>
              <a:spLocks noChangeArrowheads="1"/>
            </p:cNvSpPr>
            <p:nvPr/>
          </p:nvSpPr>
          <p:spPr bwMode="auto">
            <a:xfrm>
              <a:off x="15557" y="4455"/>
              <a:ext cx="2766" cy="74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4295" tIns="8890" rIns="74295" bIns="8890" anchor="ctr" anchorCtr="1"/>
            <a:lstStyle>
              <a:lvl1pPr algn="l" eaLnBrk="0" hangingPunct="0">
                <a:spcBef>
                  <a:spcPct val="20000"/>
                </a:spcBef>
                <a:buClr>
                  <a:schemeClr val="accent1"/>
                </a:buClr>
                <a:buFont typeface="Wingdings" pitchFamily="2" charset="2"/>
                <a:buChar char="l"/>
                <a:defRPr kumimoji="1" sz="3200">
                  <a:solidFill>
                    <a:schemeClr val="tx1"/>
                  </a:solidFill>
                  <a:latin typeface="Arial" charset="0"/>
                  <a:ea typeface="ＭＳ Ｐゴシック" charset="-128"/>
                </a:defRPr>
              </a:lvl1pPr>
              <a:lvl2pPr marL="742950" indent="-285750" algn="l" eaLnBrk="0" hangingPunct="0">
                <a:spcBef>
                  <a:spcPct val="20000"/>
                </a:spcBef>
                <a:buClr>
                  <a:schemeClr val="accent1"/>
                </a:buClr>
                <a:buFont typeface="Wingdings" pitchFamily="2" charset="2"/>
                <a:buChar char="¡"/>
                <a:defRPr kumimoji="1" sz="2700">
                  <a:solidFill>
                    <a:schemeClr val="tx1"/>
                  </a:solidFill>
                  <a:latin typeface="Arial" charset="0"/>
                  <a:ea typeface="ＭＳ Ｐゴシック" charset="-128"/>
                </a:defRPr>
              </a:lvl2pPr>
              <a:lvl3pPr marL="1143000" indent="-228600" algn="l" eaLnBrk="0" hangingPunct="0">
                <a:spcBef>
                  <a:spcPct val="20000"/>
                </a:spcBef>
                <a:buClr>
                  <a:schemeClr val="accent1"/>
                </a:buClr>
                <a:buFont typeface="Wingdings" pitchFamily="2" charset="2"/>
                <a:buChar char="l"/>
                <a:defRPr kumimoji="1" sz="2300">
                  <a:solidFill>
                    <a:schemeClr val="tx1"/>
                  </a:solidFill>
                  <a:latin typeface="Arial" charset="0"/>
                  <a:ea typeface="ＭＳ Ｐゴシック" charset="-128"/>
                </a:defRPr>
              </a:lvl3pPr>
              <a:lvl4pPr marL="1600200" indent="-228600" algn="l" eaLnBrk="0" hangingPunct="0">
                <a:spcBef>
                  <a:spcPct val="20000"/>
                </a:spcBef>
                <a:buClr>
                  <a:schemeClr val="accent1"/>
                </a:buClr>
                <a:buChar char="•"/>
                <a:defRPr kumimoji="1" sz="2000">
                  <a:solidFill>
                    <a:schemeClr val="tx1"/>
                  </a:solidFill>
                  <a:latin typeface="Arial" charset="0"/>
                  <a:ea typeface="ＭＳ Ｐゴシック" charset="-128"/>
                </a:defRPr>
              </a:lvl4pPr>
              <a:lvl5pPr marL="2057400" indent="-228600" algn="l" eaLnBrk="0" hangingPunct="0">
                <a:spcBef>
                  <a:spcPct val="20000"/>
                </a:spcBef>
                <a:buClr>
                  <a:schemeClr val="accent1"/>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9pPr>
            </a:lstStyle>
            <a:p>
              <a:pPr algn="just" eaLnBrk="1" fontAlgn="base" hangingPunct="1">
                <a:lnSpc>
                  <a:spcPct val="128000"/>
                </a:lnSpc>
                <a:spcBef>
                  <a:spcPct val="0"/>
                </a:spcBef>
                <a:spcAft>
                  <a:spcPct val="0"/>
                </a:spcAft>
                <a:buClrTx/>
                <a:buFontTx/>
                <a:buNone/>
              </a:pPr>
              <a:r>
                <a:rPr lang="ja-JP" altLang="en-US" sz="1600" b="1" dirty="0">
                  <a:solidFill>
                    <a:srgbClr val="000000"/>
                  </a:solidFill>
                  <a:latin typeface="HG丸ｺﾞｼｯｸM-PRO" pitchFamily="50" charset="-128"/>
                  <a:ea typeface="HG丸ｺﾞｼｯｸM-PRO" pitchFamily="50" charset="-128"/>
                </a:rPr>
                <a:t>海と山をつなぐ　</a:t>
              </a:r>
            </a:p>
            <a:p>
              <a:pPr algn="ctr" eaLnBrk="1" fontAlgn="base" hangingPunct="1">
                <a:lnSpc>
                  <a:spcPct val="128000"/>
                </a:lnSpc>
                <a:spcBef>
                  <a:spcPct val="0"/>
                </a:spcBef>
                <a:spcAft>
                  <a:spcPct val="0"/>
                </a:spcAft>
                <a:buClrTx/>
                <a:buFontTx/>
                <a:buNone/>
              </a:pPr>
              <a:r>
                <a:rPr lang="ja-JP" altLang="en-US" sz="1600" b="1" dirty="0">
                  <a:solidFill>
                    <a:srgbClr val="000000"/>
                  </a:solidFill>
                  <a:latin typeface="HG丸ｺﾞｼｯｸM-PRO" pitchFamily="50" charset="-128"/>
                  <a:ea typeface="HG丸ｺﾞｼｯｸM-PRO" pitchFamily="50" charset="-128"/>
                </a:rPr>
                <a:t>みどりの風の軸を作る</a:t>
              </a:r>
              <a:endParaRPr lang="ja-JP" altLang="en-US" sz="1600" dirty="0">
                <a:solidFill>
                  <a:srgbClr val="000000"/>
                </a:solidFill>
              </a:endParaRPr>
            </a:p>
          </p:txBody>
        </p:sp>
      </p:grpSp>
      <p:sp>
        <p:nvSpPr>
          <p:cNvPr id="16" name="AutoShape 23"/>
          <p:cNvSpPr>
            <a:spLocks noChangeArrowheads="1"/>
          </p:cNvSpPr>
          <p:nvPr/>
        </p:nvSpPr>
        <p:spPr bwMode="auto">
          <a:xfrm>
            <a:off x="5839637" y="620688"/>
            <a:ext cx="4009907" cy="1125580"/>
          </a:xfrm>
          <a:prstGeom prst="roundRect">
            <a:avLst>
              <a:gd name="adj" fmla="val 16667"/>
            </a:avLst>
          </a:prstGeom>
          <a:solidFill>
            <a:srgbClr val="FFFFFF"/>
          </a:solidFill>
          <a:ln w="9525">
            <a:solidFill>
              <a:srgbClr val="000000"/>
            </a:solidFill>
            <a:round/>
            <a:headEnd/>
            <a:tailEnd/>
          </a:ln>
        </p:spPr>
        <p:txBody>
          <a:bodyPr lIns="74268" tIns="8887" rIns="74268" bIns="8887" anchor="ctr" anchorCtr="1"/>
          <a:lstStyle>
            <a:lvl1pPr algn="l" eaLnBrk="0" hangingPunct="0">
              <a:spcBef>
                <a:spcPct val="20000"/>
              </a:spcBef>
              <a:buClr>
                <a:schemeClr val="accent1"/>
              </a:buClr>
              <a:buFont typeface="Wingdings" pitchFamily="2" charset="2"/>
              <a:buChar char="l"/>
              <a:defRPr kumimoji="1" sz="3200">
                <a:solidFill>
                  <a:schemeClr val="tx1"/>
                </a:solidFill>
                <a:latin typeface="Arial" charset="0"/>
                <a:ea typeface="ＭＳ Ｐゴシック" charset="-128"/>
              </a:defRPr>
            </a:lvl1pPr>
            <a:lvl2pPr marL="742950" indent="-285750" algn="l" eaLnBrk="0" hangingPunct="0">
              <a:spcBef>
                <a:spcPct val="20000"/>
              </a:spcBef>
              <a:buClr>
                <a:schemeClr val="accent1"/>
              </a:buClr>
              <a:buFont typeface="Wingdings" pitchFamily="2" charset="2"/>
              <a:buChar char="¡"/>
              <a:defRPr kumimoji="1" sz="2700">
                <a:solidFill>
                  <a:schemeClr val="tx1"/>
                </a:solidFill>
                <a:latin typeface="Arial" charset="0"/>
                <a:ea typeface="ＭＳ Ｐゴシック" charset="-128"/>
              </a:defRPr>
            </a:lvl2pPr>
            <a:lvl3pPr marL="1143000" indent="-228600" algn="l" eaLnBrk="0" hangingPunct="0">
              <a:spcBef>
                <a:spcPct val="20000"/>
              </a:spcBef>
              <a:buClr>
                <a:schemeClr val="accent1"/>
              </a:buClr>
              <a:buFont typeface="Wingdings" pitchFamily="2" charset="2"/>
              <a:buChar char="l"/>
              <a:defRPr kumimoji="1" sz="2300">
                <a:solidFill>
                  <a:schemeClr val="tx1"/>
                </a:solidFill>
                <a:latin typeface="Arial" charset="0"/>
                <a:ea typeface="ＭＳ Ｐゴシック" charset="-128"/>
              </a:defRPr>
            </a:lvl3pPr>
            <a:lvl4pPr marL="1600200" indent="-228600" algn="l" eaLnBrk="0" hangingPunct="0">
              <a:spcBef>
                <a:spcPct val="20000"/>
              </a:spcBef>
              <a:buClr>
                <a:schemeClr val="accent1"/>
              </a:buClr>
              <a:buChar char="•"/>
              <a:defRPr kumimoji="1" sz="2000">
                <a:solidFill>
                  <a:schemeClr val="tx1"/>
                </a:solidFill>
                <a:latin typeface="Arial" charset="0"/>
                <a:ea typeface="ＭＳ Ｐゴシック" charset="-128"/>
              </a:defRPr>
            </a:lvl4pPr>
            <a:lvl5pPr marL="2057400" indent="-228600" algn="l" eaLnBrk="0" hangingPunct="0">
              <a:spcBef>
                <a:spcPct val="20000"/>
              </a:spcBef>
              <a:buClr>
                <a:schemeClr val="accent1"/>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9pPr>
          </a:lstStyle>
          <a:p>
            <a:pPr algn="just" eaLnBrk="1" fontAlgn="base" hangingPunct="1">
              <a:spcBef>
                <a:spcPct val="0"/>
              </a:spcBef>
              <a:spcAft>
                <a:spcPct val="0"/>
              </a:spcAft>
              <a:buClrTx/>
              <a:buFontTx/>
              <a:buNone/>
            </a:pPr>
            <a:r>
              <a:rPr lang="ja-JP" altLang="en-US" sz="2000" b="1" dirty="0">
                <a:solidFill>
                  <a:srgbClr val="000000"/>
                </a:solidFill>
                <a:latin typeface="HG丸ｺﾞｼｯｸM-PRO" pitchFamily="50" charset="-128"/>
                <a:ea typeface="HG丸ｺﾞｼｯｸM-PRO" pitchFamily="50" charset="-128"/>
              </a:rPr>
              <a:t>骨格となるみどりを</a:t>
            </a:r>
            <a:r>
              <a:rPr lang="ja-JP" altLang="en-US" sz="2000" b="1" dirty="0" smtClean="0">
                <a:solidFill>
                  <a:srgbClr val="000000"/>
                </a:solidFill>
                <a:latin typeface="HG丸ｺﾞｼｯｸM-PRO" pitchFamily="50" charset="-128"/>
                <a:ea typeface="HG丸ｺﾞｼｯｸM-PRO" pitchFamily="50" charset="-128"/>
              </a:rPr>
              <a:t>つなげる</a:t>
            </a:r>
            <a:endParaRPr lang="en-US" altLang="ja-JP" sz="1400" dirty="0" smtClean="0">
              <a:solidFill>
                <a:srgbClr val="000000"/>
              </a:solidFill>
              <a:latin typeface="HG丸ｺﾞｼｯｸM-PRO" pitchFamily="50" charset="-128"/>
              <a:ea typeface="HG丸ｺﾞｼｯｸM-PRO" pitchFamily="50" charset="-128"/>
            </a:endParaRPr>
          </a:p>
          <a:p>
            <a:pPr algn="just" eaLnBrk="1" fontAlgn="base" hangingPunct="1">
              <a:spcBef>
                <a:spcPct val="0"/>
              </a:spcBef>
              <a:spcAft>
                <a:spcPct val="0"/>
              </a:spcAft>
              <a:buClrTx/>
              <a:buFontTx/>
              <a:buNone/>
            </a:pPr>
            <a:r>
              <a:rPr lang="ja-JP" altLang="en-US" sz="1400" dirty="0">
                <a:solidFill>
                  <a:srgbClr val="000000"/>
                </a:solidFill>
                <a:latin typeface="HG丸ｺﾞｼｯｸM-PRO" pitchFamily="50" charset="-128"/>
                <a:ea typeface="HG丸ｺﾞｼｯｸM-PRO" pitchFamily="50" charset="-128"/>
              </a:rPr>
              <a:t>　</a:t>
            </a:r>
            <a:r>
              <a:rPr lang="ja-JP" altLang="en-US" sz="1400" dirty="0" smtClean="0">
                <a:solidFill>
                  <a:srgbClr val="000000"/>
                </a:solidFill>
                <a:latin typeface="HG丸ｺﾞｼｯｸM-PRO" pitchFamily="50" charset="-128"/>
                <a:ea typeface="HG丸ｺﾞｼｯｸM-PRO" pitchFamily="50" charset="-128"/>
              </a:rPr>
              <a:t>周辺山系、臨海部、中央環状線、主要河川、</a:t>
            </a:r>
            <a:r>
              <a:rPr lang="ja-JP" altLang="en-US" sz="1400" u="sng" dirty="0" smtClean="0">
                <a:solidFill>
                  <a:srgbClr val="000000"/>
                </a:solidFill>
                <a:latin typeface="HG丸ｺﾞｼｯｸM-PRO" pitchFamily="50" charset="-128"/>
                <a:ea typeface="HG丸ｺﾞｼｯｸM-PRO" pitchFamily="50" charset="-128"/>
              </a:rPr>
              <a:t>府営公園等の大規模公園をはじめとした府域の骨格となる緑の拠点や軸を保全・創生</a:t>
            </a:r>
            <a:endParaRPr lang="en-US" altLang="ja-JP" sz="1400" u="sng" dirty="0" smtClean="0">
              <a:solidFill>
                <a:srgbClr val="000000"/>
              </a:solidFill>
              <a:latin typeface="HG丸ｺﾞｼｯｸM-PRO" pitchFamily="50" charset="-128"/>
              <a:ea typeface="HG丸ｺﾞｼｯｸM-PRO" pitchFamily="50" charset="-128"/>
            </a:endParaRPr>
          </a:p>
        </p:txBody>
      </p:sp>
      <p:sp>
        <p:nvSpPr>
          <p:cNvPr id="17" name="AutoShape 24"/>
          <p:cNvSpPr>
            <a:spLocks noChangeArrowheads="1"/>
          </p:cNvSpPr>
          <p:nvPr/>
        </p:nvSpPr>
        <p:spPr bwMode="auto">
          <a:xfrm>
            <a:off x="6956751" y="2507491"/>
            <a:ext cx="2808419" cy="574675"/>
          </a:xfrm>
          <a:prstGeom prst="roundRect">
            <a:avLst>
              <a:gd name="adj" fmla="val 16667"/>
            </a:avLst>
          </a:prstGeom>
          <a:solidFill>
            <a:srgbClr val="FFFFFF"/>
          </a:solidFill>
          <a:ln w="9525">
            <a:solidFill>
              <a:srgbClr val="000000"/>
            </a:solidFill>
            <a:round/>
            <a:headEnd/>
            <a:tailEnd/>
          </a:ln>
        </p:spPr>
        <p:txBody>
          <a:bodyPr lIns="74268" tIns="8887" rIns="74268" bIns="8887" anchor="ctr" anchorCtr="1"/>
          <a:lstStyle>
            <a:lvl1pPr algn="l" eaLnBrk="0" hangingPunct="0">
              <a:spcBef>
                <a:spcPct val="20000"/>
              </a:spcBef>
              <a:buClr>
                <a:schemeClr val="accent1"/>
              </a:buClr>
              <a:buFont typeface="Wingdings" pitchFamily="2" charset="2"/>
              <a:buChar char="l"/>
              <a:defRPr kumimoji="1" sz="3200">
                <a:solidFill>
                  <a:schemeClr val="tx1"/>
                </a:solidFill>
                <a:latin typeface="Arial" charset="0"/>
                <a:ea typeface="ＭＳ Ｐゴシック" charset="-128"/>
              </a:defRPr>
            </a:lvl1pPr>
            <a:lvl2pPr marL="742950" indent="-285750" algn="l" eaLnBrk="0" hangingPunct="0">
              <a:spcBef>
                <a:spcPct val="20000"/>
              </a:spcBef>
              <a:buClr>
                <a:schemeClr val="accent1"/>
              </a:buClr>
              <a:buFont typeface="Wingdings" pitchFamily="2" charset="2"/>
              <a:buChar char="¡"/>
              <a:defRPr kumimoji="1" sz="2700">
                <a:solidFill>
                  <a:schemeClr val="tx1"/>
                </a:solidFill>
                <a:latin typeface="Arial" charset="0"/>
                <a:ea typeface="ＭＳ Ｐゴシック" charset="-128"/>
              </a:defRPr>
            </a:lvl2pPr>
            <a:lvl3pPr marL="1143000" indent="-228600" algn="l" eaLnBrk="0" hangingPunct="0">
              <a:spcBef>
                <a:spcPct val="20000"/>
              </a:spcBef>
              <a:buClr>
                <a:schemeClr val="accent1"/>
              </a:buClr>
              <a:buFont typeface="Wingdings" pitchFamily="2" charset="2"/>
              <a:buChar char="l"/>
              <a:defRPr kumimoji="1" sz="2300">
                <a:solidFill>
                  <a:schemeClr val="tx1"/>
                </a:solidFill>
                <a:latin typeface="Arial" charset="0"/>
                <a:ea typeface="ＭＳ Ｐゴシック" charset="-128"/>
              </a:defRPr>
            </a:lvl3pPr>
            <a:lvl4pPr marL="1600200" indent="-228600" algn="l" eaLnBrk="0" hangingPunct="0">
              <a:spcBef>
                <a:spcPct val="20000"/>
              </a:spcBef>
              <a:buClr>
                <a:schemeClr val="accent1"/>
              </a:buClr>
              <a:buChar char="•"/>
              <a:defRPr kumimoji="1" sz="2000">
                <a:solidFill>
                  <a:schemeClr val="tx1"/>
                </a:solidFill>
                <a:latin typeface="Arial" charset="0"/>
                <a:ea typeface="ＭＳ Ｐゴシック" charset="-128"/>
              </a:defRPr>
            </a:lvl4pPr>
            <a:lvl5pPr marL="2057400" indent="-228600" algn="l" eaLnBrk="0" hangingPunct="0">
              <a:spcBef>
                <a:spcPct val="20000"/>
              </a:spcBef>
              <a:buClr>
                <a:schemeClr val="accent1"/>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9pPr>
          </a:lstStyle>
          <a:p>
            <a:pPr algn="just" eaLnBrk="1" fontAlgn="base" hangingPunct="1">
              <a:spcBef>
                <a:spcPct val="0"/>
              </a:spcBef>
              <a:spcAft>
                <a:spcPct val="0"/>
              </a:spcAft>
              <a:buClrTx/>
              <a:buFontTx/>
              <a:buNone/>
            </a:pPr>
            <a:r>
              <a:rPr lang="ja-JP" altLang="en-US" sz="2000" b="1" dirty="0">
                <a:solidFill>
                  <a:srgbClr val="000000"/>
                </a:solidFill>
                <a:latin typeface="HG丸ｺﾞｼｯｸM-PRO" pitchFamily="50" charset="-128"/>
                <a:ea typeface="HG丸ｺﾞｼｯｸM-PRO" pitchFamily="50" charset="-128"/>
              </a:rPr>
              <a:t>骨格を厚く広くする</a:t>
            </a:r>
            <a:endParaRPr lang="ja-JP" altLang="en-US" sz="2000" dirty="0">
              <a:solidFill>
                <a:srgbClr val="000000"/>
              </a:solidFill>
            </a:endParaRPr>
          </a:p>
        </p:txBody>
      </p:sp>
      <p:sp>
        <p:nvSpPr>
          <p:cNvPr id="18" name="AutoShape 26"/>
          <p:cNvSpPr>
            <a:spLocks noChangeArrowheads="1"/>
          </p:cNvSpPr>
          <p:nvPr/>
        </p:nvSpPr>
        <p:spPr bwMode="auto">
          <a:xfrm>
            <a:off x="5952496" y="5445125"/>
            <a:ext cx="3897048" cy="863600"/>
          </a:xfrm>
          <a:prstGeom prst="roundRect">
            <a:avLst>
              <a:gd name="adj" fmla="val 16667"/>
            </a:avLst>
          </a:prstGeom>
          <a:solidFill>
            <a:srgbClr val="FFFFFF">
              <a:alpha val="69804"/>
            </a:srgbClr>
          </a:solidFill>
          <a:ln w="9525">
            <a:solidFill>
              <a:srgbClr val="000000"/>
            </a:solidFill>
            <a:round/>
            <a:headEnd/>
            <a:tailEnd/>
          </a:ln>
        </p:spPr>
        <p:txBody>
          <a:bodyPr lIns="74268" tIns="8887" rIns="74268" bIns="8887" anchor="ctr" anchorCtr="1"/>
          <a:lstStyle>
            <a:lvl1pPr algn="l" eaLnBrk="0" hangingPunct="0">
              <a:spcBef>
                <a:spcPct val="20000"/>
              </a:spcBef>
              <a:buClr>
                <a:schemeClr val="accent1"/>
              </a:buClr>
              <a:buFont typeface="Wingdings" pitchFamily="2" charset="2"/>
              <a:buChar char="l"/>
              <a:defRPr kumimoji="1" sz="3200">
                <a:solidFill>
                  <a:schemeClr val="tx1"/>
                </a:solidFill>
                <a:latin typeface="Arial" charset="0"/>
                <a:ea typeface="ＭＳ Ｐゴシック" charset="-128"/>
              </a:defRPr>
            </a:lvl1pPr>
            <a:lvl2pPr marL="742950" indent="-285750" algn="l" eaLnBrk="0" hangingPunct="0">
              <a:spcBef>
                <a:spcPct val="20000"/>
              </a:spcBef>
              <a:buClr>
                <a:schemeClr val="accent1"/>
              </a:buClr>
              <a:buFont typeface="Wingdings" pitchFamily="2" charset="2"/>
              <a:buChar char="¡"/>
              <a:defRPr kumimoji="1" sz="2700">
                <a:solidFill>
                  <a:schemeClr val="tx1"/>
                </a:solidFill>
                <a:latin typeface="Arial" charset="0"/>
                <a:ea typeface="ＭＳ Ｐゴシック" charset="-128"/>
              </a:defRPr>
            </a:lvl2pPr>
            <a:lvl3pPr marL="1143000" indent="-228600" algn="l" eaLnBrk="0" hangingPunct="0">
              <a:spcBef>
                <a:spcPct val="20000"/>
              </a:spcBef>
              <a:buClr>
                <a:schemeClr val="accent1"/>
              </a:buClr>
              <a:buFont typeface="Wingdings" pitchFamily="2" charset="2"/>
              <a:buChar char="l"/>
              <a:defRPr kumimoji="1" sz="2300">
                <a:solidFill>
                  <a:schemeClr val="tx1"/>
                </a:solidFill>
                <a:latin typeface="Arial" charset="0"/>
                <a:ea typeface="ＭＳ Ｐゴシック" charset="-128"/>
              </a:defRPr>
            </a:lvl3pPr>
            <a:lvl4pPr marL="1600200" indent="-228600" algn="l" eaLnBrk="0" hangingPunct="0">
              <a:spcBef>
                <a:spcPct val="20000"/>
              </a:spcBef>
              <a:buClr>
                <a:schemeClr val="accent1"/>
              </a:buClr>
              <a:buChar char="•"/>
              <a:defRPr kumimoji="1" sz="2000">
                <a:solidFill>
                  <a:schemeClr val="tx1"/>
                </a:solidFill>
                <a:latin typeface="Arial" charset="0"/>
                <a:ea typeface="ＭＳ Ｐゴシック" charset="-128"/>
              </a:defRPr>
            </a:lvl4pPr>
            <a:lvl5pPr marL="2057400" indent="-228600" algn="l" eaLnBrk="0" hangingPunct="0">
              <a:spcBef>
                <a:spcPct val="20000"/>
              </a:spcBef>
              <a:buClr>
                <a:schemeClr val="accent1"/>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9pPr>
          </a:lstStyle>
          <a:p>
            <a:pPr algn="just" eaLnBrk="1" fontAlgn="base" hangingPunct="1">
              <a:lnSpc>
                <a:spcPct val="96000"/>
              </a:lnSpc>
              <a:spcBef>
                <a:spcPct val="0"/>
              </a:spcBef>
              <a:spcAft>
                <a:spcPct val="0"/>
              </a:spcAft>
              <a:buClrTx/>
              <a:buFontTx/>
              <a:buNone/>
            </a:pPr>
            <a:r>
              <a:rPr lang="ja-JP" altLang="en-US" sz="2000" b="1" dirty="0">
                <a:solidFill>
                  <a:srgbClr val="000000"/>
                </a:solidFill>
                <a:latin typeface="HG丸ｺﾞｼｯｸM-PRO" pitchFamily="50" charset="-128"/>
                <a:ea typeface="HG丸ｺﾞｼｯｸM-PRO" pitchFamily="50" charset="-128"/>
              </a:rPr>
              <a:t>公共空間や民有地の</a:t>
            </a:r>
          </a:p>
          <a:p>
            <a:pPr algn="just" eaLnBrk="1" fontAlgn="base" hangingPunct="1">
              <a:lnSpc>
                <a:spcPct val="96000"/>
              </a:lnSpc>
              <a:spcBef>
                <a:spcPct val="0"/>
              </a:spcBef>
              <a:spcAft>
                <a:spcPct val="0"/>
              </a:spcAft>
              <a:buClrTx/>
              <a:buFontTx/>
              <a:buNone/>
            </a:pPr>
            <a:r>
              <a:rPr lang="ja-JP" altLang="en-US" sz="2000" b="1" dirty="0">
                <a:solidFill>
                  <a:srgbClr val="000000"/>
                </a:solidFill>
                <a:latin typeface="HG丸ｺﾞｼｯｸM-PRO" pitchFamily="50" charset="-128"/>
                <a:ea typeface="HG丸ｺﾞｼｯｸM-PRO" pitchFamily="50" charset="-128"/>
              </a:rPr>
              <a:t>多様なみどりをつなぐ</a:t>
            </a:r>
            <a:endParaRPr lang="ja-JP" altLang="en-US" sz="2000" dirty="0">
              <a:solidFill>
                <a:srgbClr val="000000"/>
              </a:solidFill>
            </a:endParaRPr>
          </a:p>
        </p:txBody>
      </p:sp>
      <p:sp>
        <p:nvSpPr>
          <p:cNvPr id="19" name="正方形/長方形 18"/>
          <p:cNvSpPr/>
          <p:nvPr/>
        </p:nvSpPr>
        <p:spPr>
          <a:xfrm>
            <a:off x="56466" y="4401108"/>
            <a:ext cx="5047589"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nSpc>
                <a:spcPts val="1800"/>
              </a:lnSpc>
              <a:spcBef>
                <a:spcPct val="30000"/>
              </a:spcBef>
              <a:buFont typeface="Wingdings" pitchFamily="2" charset="2"/>
              <a:buNone/>
              <a:defRPr/>
            </a:pPr>
            <a:r>
              <a:rPr lang="ja-JP" altLang="en-US" sz="1100" b="1" dirty="0">
                <a:solidFill>
                  <a:prstClr val="black"/>
                </a:solidFill>
                <a:latin typeface="HG丸ｺﾞｼｯｸM-PRO" pitchFamily="50" charset="-128"/>
                <a:ea typeface="HG丸ｺﾞｼｯｸM-PRO" pitchFamily="50" charset="-128"/>
              </a:rPr>
              <a:t>基本戦略</a:t>
            </a:r>
            <a:r>
              <a:rPr lang="en-US" altLang="ja-JP" sz="1100" b="1" dirty="0">
                <a:solidFill>
                  <a:prstClr val="black"/>
                </a:solidFill>
                <a:latin typeface="HG丸ｺﾞｼｯｸM-PRO" pitchFamily="50" charset="-128"/>
                <a:ea typeface="HG丸ｺﾞｼｯｸM-PRO" pitchFamily="50" charset="-128"/>
              </a:rPr>
              <a:t>-</a:t>
            </a:r>
            <a:r>
              <a:rPr lang="ja-JP" altLang="en-US" sz="1100" b="1" dirty="0">
                <a:solidFill>
                  <a:prstClr val="black"/>
                </a:solidFill>
                <a:latin typeface="HG丸ｺﾞｼｯｸM-PRO" pitchFamily="50" charset="-128"/>
                <a:ea typeface="HG丸ｺﾞｼｯｸM-PRO" pitchFamily="50" charset="-128"/>
              </a:rPr>
              <a:t>１</a:t>
            </a:r>
            <a:r>
              <a:rPr lang="ja-JP" altLang="en-US" sz="1100" b="1" dirty="0" smtClean="0">
                <a:solidFill>
                  <a:prstClr val="black"/>
                </a:solidFill>
                <a:latin typeface="HG丸ｺﾞｼｯｸM-PRO" pitchFamily="50" charset="-128"/>
                <a:ea typeface="HG丸ｺﾞｼｯｸM-PRO" pitchFamily="50" charset="-128"/>
              </a:rPr>
              <a:t>：</a:t>
            </a:r>
            <a:r>
              <a:rPr lang="ja-JP" altLang="en-US" sz="1400" b="1" dirty="0" smtClean="0">
                <a:solidFill>
                  <a:prstClr val="black"/>
                </a:solidFill>
                <a:latin typeface="HG丸ｺﾞｼｯｸM-PRO" pitchFamily="50" charset="-128"/>
                <a:ea typeface="HG丸ｺﾞｼｯｸM-PRO" pitchFamily="50" charset="-128"/>
              </a:rPr>
              <a:t>みどり</a:t>
            </a:r>
            <a:r>
              <a:rPr lang="ja-JP" altLang="en-US" sz="1400" b="1" dirty="0">
                <a:solidFill>
                  <a:prstClr val="black"/>
                </a:solidFill>
                <a:latin typeface="HG丸ｺﾞｼｯｸM-PRO" pitchFamily="50" charset="-128"/>
                <a:ea typeface="HG丸ｺﾞｼｯｸM-PRO" pitchFamily="50" charset="-128"/>
              </a:rPr>
              <a:t>豊かな自然環境の保全・再生</a:t>
            </a:r>
          </a:p>
        </p:txBody>
      </p:sp>
      <p:sp>
        <p:nvSpPr>
          <p:cNvPr id="20" name="正方形/長方形 19"/>
          <p:cNvSpPr/>
          <p:nvPr/>
        </p:nvSpPr>
        <p:spPr>
          <a:xfrm>
            <a:off x="56456" y="4616995"/>
            <a:ext cx="5455179" cy="684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nSpc>
                <a:spcPts val="1800"/>
              </a:lnSpc>
              <a:spcBef>
                <a:spcPct val="30000"/>
              </a:spcBef>
              <a:defRPr/>
            </a:pPr>
            <a:r>
              <a:rPr lang="ja-JP" altLang="en-US" sz="1100" b="1" dirty="0">
                <a:solidFill>
                  <a:prstClr val="black"/>
                </a:solidFill>
                <a:latin typeface="HG丸ｺﾞｼｯｸM-PRO" pitchFamily="50" charset="-128"/>
                <a:ea typeface="HG丸ｺﾞｼｯｸM-PRO" pitchFamily="50" charset="-128"/>
              </a:rPr>
              <a:t>基本戦略</a:t>
            </a:r>
            <a:r>
              <a:rPr lang="en-US" altLang="ja-JP" sz="1100" b="1" dirty="0">
                <a:solidFill>
                  <a:prstClr val="black"/>
                </a:solidFill>
                <a:latin typeface="HG丸ｺﾞｼｯｸM-PRO" pitchFamily="50" charset="-128"/>
                <a:ea typeface="HG丸ｺﾞｼｯｸM-PRO" pitchFamily="50" charset="-128"/>
              </a:rPr>
              <a:t>-</a:t>
            </a:r>
            <a:r>
              <a:rPr lang="ja-JP" altLang="en-US" sz="1100" b="1" dirty="0">
                <a:solidFill>
                  <a:prstClr val="black"/>
                </a:solidFill>
                <a:latin typeface="HG丸ｺﾞｼｯｸM-PRO" pitchFamily="50" charset="-128"/>
                <a:ea typeface="HG丸ｺﾞｼｯｸM-PRO" pitchFamily="50" charset="-128"/>
              </a:rPr>
              <a:t>２</a:t>
            </a:r>
            <a:r>
              <a:rPr lang="ja-JP" altLang="en-US" sz="1100" b="1" dirty="0" smtClean="0">
                <a:solidFill>
                  <a:prstClr val="black"/>
                </a:solidFill>
                <a:latin typeface="HG丸ｺﾞｼｯｸM-PRO" pitchFamily="50" charset="-128"/>
                <a:ea typeface="HG丸ｺﾞｼｯｸM-PRO" pitchFamily="50" charset="-128"/>
              </a:rPr>
              <a:t>：</a:t>
            </a:r>
            <a:r>
              <a:rPr lang="ja-JP" altLang="en-US" sz="1100" b="1" dirty="0">
                <a:solidFill>
                  <a:prstClr val="black"/>
                </a:solidFill>
                <a:latin typeface="HG丸ｺﾞｼｯｸM-PRO" pitchFamily="50" charset="-128"/>
                <a:ea typeface="HG丸ｺﾞｼｯｸM-PRO" pitchFamily="50" charset="-128"/>
              </a:rPr>
              <a:t>　</a:t>
            </a:r>
            <a:r>
              <a:rPr lang="ja-JP" altLang="en-US" sz="1400" b="1" dirty="0">
                <a:solidFill>
                  <a:prstClr val="black"/>
                </a:solidFill>
                <a:latin typeface="HG丸ｺﾞｼｯｸM-PRO" pitchFamily="50" charset="-128"/>
                <a:ea typeface="HG丸ｺﾞｼｯｸM-PRO" pitchFamily="50" charset="-128"/>
              </a:rPr>
              <a:t>みどりの風を感じるネットワークの</a:t>
            </a:r>
            <a:r>
              <a:rPr lang="ja-JP" altLang="en-US" sz="1400" b="1" dirty="0" smtClean="0">
                <a:solidFill>
                  <a:prstClr val="black"/>
                </a:solidFill>
                <a:latin typeface="HG丸ｺﾞｼｯｸM-PRO" pitchFamily="50" charset="-128"/>
                <a:ea typeface="HG丸ｺﾞｼｯｸM-PRO" pitchFamily="50" charset="-128"/>
              </a:rPr>
              <a:t>形成</a:t>
            </a:r>
            <a:endParaRPr lang="en-US" altLang="ja-JP" sz="1400" b="1" dirty="0" smtClean="0">
              <a:solidFill>
                <a:prstClr val="black"/>
              </a:solidFill>
              <a:latin typeface="HG丸ｺﾞｼｯｸM-PRO" pitchFamily="50" charset="-128"/>
              <a:ea typeface="HG丸ｺﾞｼｯｸM-PRO" pitchFamily="50" charset="-128"/>
            </a:endParaRPr>
          </a:p>
          <a:p>
            <a:pPr>
              <a:lnSpc>
                <a:spcPts val="1500"/>
              </a:lnSpc>
              <a:spcBef>
                <a:spcPct val="30000"/>
              </a:spcBef>
              <a:defRPr/>
            </a:pPr>
            <a:r>
              <a:rPr lang="ja-JP" altLang="en-US" sz="1400" b="1" dirty="0">
                <a:solidFill>
                  <a:prstClr val="black"/>
                </a:solidFill>
                <a:latin typeface="HG丸ｺﾞｼｯｸM-PRO" pitchFamily="50" charset="-128"/>
                <a:ea typeface="HG丸ｺﾞｼｯｸM-PRO" pitchFamily="50" charset="-128"/>
              </a:rPr>
              <a:t>　</a:t>
            </a:r>
            <a:r>
              <a:rPr lang="ja-JP" altLang="en-US" sz="1400" dirty="0" smtClean="0">
                <a:solidFill>
                  <a:prstClr val="black"/>
                </a:solidFill>
                <a:latin typeface="HG丸ｺﾞｼｯｸM-PRO" pitchFamily="50" charset="-128"/>
                <a:ea typeface="HG丸ｺﾞｼｯｸM-PRO" pitchFamily="50" charset="-128"/>
              </a:rPr>
              <a:t>主要河川や街路樹、</a:t>
            </a:r>
            <a:r>
              <a:rPr lang="ja-JP" altLang="en-US" sz="1400" u="sng" dirty="0" smtClean="0">
                <a:solidFill>
                  <a:prstClr val="black"/>
                </a:solidFill>
                <a:latin typeface="HG丸ｺﾞｼｯｸM-PRO" pitchFamily="50" charset="-128"/>
                <a:ea typeface="HG丸ｺﾞｼｯｸM-PRO" pitchFamily="50" charset="-128"/>
              </a:rPr>
              <a:t>大規模公園緑地を拠点</a:t>
            </a:r>
            <a:r>
              <a:rPr lang="ja-JP" altLang="en-US" sz="1400" dirty="0" smtClean="0">
                <a:solidFill>
                  <a:prstClr val="black"/>
                </a:solidFill>
                <a:latin typeface="HG丸ｺﾞｼｯｸM-PRO" pitchFamily="50" charset="-128"/>
                <a:ea typeface="HG丸ｺﾞｼｯｸM-PRO" pitchFamily="50" charset="-128"/>
              </a:rPr>
              <a:t>として</a:t>
            </a:r>
            <a:endParaRPr lang="en-US" altLang="ja-JP" sz="1400" dirty="0" smtClean="0">
              <a:solidFill>
                <a:prstClr val="black"/>
              </a:solidFill>
              <a:latin typeface="HG丸ｺﾞｼｯｸM-PRO" pitchFamily="50" charset="-128"/>
              <a:ea typeface="HG丸ｺﾞｼｯｸM-PRO" pitchFamily="50" charset="-128"/>
            </a:endParaRPr>
          </a:p>
          <a:p>
            <a:pPr>
              <a:lnSpc>
                <a:spcPts val="1800"/>
              </a:lnSpc>
              <a:spcBef>
                <a:spcPct val="30000"/>
              </a:spcBef>
              <a:defRPr/>
            </a:pPr>
            <a:r>
              <a:rPr lang="ja-JP" altLang="en-US" sz="1400" dirty="0">
                <a:solidFill>
                  <a:prstClr val="black"/>
                </a:solidFill>
                <a:latin typeface="HG丸ｺﾞｼｯｸM-PRO" pitchFamily="50" charset="-128"/>
                <a:ea typeface="HG丸ｺﾞｼｯｸM-PRO" pitchFamily="50" charset="-128"/>
              </a:rPr>
              <a:t>　</a:t>
            </a:r>
            <a:r>
              <a:rPr lang="ja-JP" altLang="en-US" sz="1400" dirty="0" smtClean="0">
                <a:solidFill>
                  <a:prstClr val="black"/>
                </a:solidFill>
                <a:latin typeface="HG丸ｺﾞｼｯｸM-PRO" pitchFamily="50" charset="-128"/>
                <a:ea typeface="HG丸ｺﾞｼｯｸM-PRO" pitchFamily="50" charset="-128"/>
              </a:rPr>
              <a:t>みどりの連続性を確保し、都市にみどりの風を</a:t>
            </a:r>
            <a:endParaRPr lang="en-US" altLang="ja-JP" sz="1400" dirty="0" smtClean="0">
              <a:solidFill>
                <a:prstClr val="black"/>
              </a:solidFill>
              <a:latin typeface="HG丸ｺﾞｼｯｸM-PRO" pitchFamily="50" charset="-128"/>
              <a:ea typeface="HG丸ｺﾞｼｯｸM-PRO" pitchFamily="50" charset="-128"/>
            </a:endParaRPr>
          </a:p>
          <a:p>
            <a:pPr>
              <a:lnSpc>
                <a:spcPts val="1800"/>
              </a:lnSpc>
              <a:spcBef>
                <a:spcPct val="30000"/>
              </a:spcBef>
              <a:defRPr/>
            </a:pPr>
            <a:r>
              <a:rPr lang="ja-JP" altLang="en-US" sz="1400" dirty="0">
                <a:solidFill>
                  <a:prstClr val="black"/>
                </a:solidFill>
                <a:latin typeface="HG丸ｺﾞｼｯｸM-PRO" pitchFamily="50" charset="-128"/>
                <a:ea typeface="HG丸ｺﾞｼｯｸM-PRO" pitchFamily="50" charset="-128"/>
              </a:rPr>
              <a:t>　</a:t>
            </a:r>
            <a:r>
              <a:rPr lang="ja-JP" altLang="en-US" sz="1400" dirty="0" smtClean="0">
                <a:solidFill>
                  <a:prstClr val="black"/>
                </a:solidFill>
                <a:latin typeface="HG丸ｺﾞｼｯｸM-PRO" pitchFamily="50" charset="-128"/>
                <a:ea typeface="HG丸ｺﾞｼｯｸM-PRO" pitchFamily="50" charset="-128"/>
              </a:rPr>
              <a:t>呼び込むための</a:t>
            </a:r>
            <a:r>
              <a:rPr lang="ja-JP" altLang="en-US" sz="1400" u="sng" dirty="0" smtClean="0">
                <a:solidFill>
                  <a:prstClr val="black"/>
                </a:solidFill>
                <a:latin typeface="HG丸ｺﾞｼｯｸM-PRO" pitchFamily="50" charset="-128"/>
                <a:ea typeface="HG丸ｺﾞｼｯｸM-PRO" pitchFamily="50" charset="-128"/>
              </a:rPr>
              <a:t>みどりのネットワークを形成</a:t>
            </a:r>
            <a:endParaRPr lang="ja-JP" altLang="en-US" sz="1400" u="sng" dirty="0">
              <a:solidFill>
                <a:prstClr val="black"/>
              </a:solidFill>
              <a:latin typeface="HG丸ｺﾞｼｯｸM-PRO" pitchFamily="50" charset="-128"/>
              <a:ea typeface="HG丸ｺﾞｼｯｸM-PRO" pitchFamily="50" charset="-128"/>
            </a:endParaRPr>
          </a:p>
        </p:txBody>
      </p:sp>
      <p:sp>
        <p:nvSpPr>
          <p:cNvPr id="21" name="正方形/長方形 20"/>
          <p:cNvSpPr/>
          <p:nvPr/>
        </p:nvSpPr>
        <p:spPr>
          <a:xfrm>
            <a:off x="75363" y="5697252"/>
            <a:ext cx="4469738" cy="433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800"/>
              </a:lnSpc>
              <a:spcBef>
                <a:spcPct val="30000"/>
              </a:spcBef>
              <a:defRPr/>
            </a:pPr>
            <a:r>
              <a:rPr lang="ja-JP" altLang="en-US" sz="1100" b="1" dirty="0">
                <a:solidFill>
                  <a:prstClr val="black"/>
                </a:solidFill>
                <a:latin typeface="HG丸ｺﾞｼｯｸM-PRO" pitchFamily="50" charset="-128"/>
                <a:ea typeface="HG丸ｺﾞｼｯｸM-PRO" pitchFamily="50" charset="-128"/>
              </a:rPr>
              <a:t>基本戦略</a:t>
            </a:r>
            <a:r>
              <a:rPr lang="en-US" altLang="ja-JP" sz="1100" b="1" dirty="0">
                <a:solidFill>
                  <a:prstClr val="black"/>
                </a:solidFill>
                <a:latin typeface="HG丸ｺﾞｼｯｸM-PRO" pitchFamily="50" charset="-128"/>
                <a:ea typeface="HG丸ｺﾞｼｯｸM-PRO" pitchFamily="50" charset="-128"/>
              </a:rPr>
              <a:t>-</a:t>
            </a:r>
            <a:r>
              <a:rPr lang="ja-JP" altLang="en-US" sz="1100" b="1" dirty="0">
                <a:solidFill>
                  <a:prstClr val="black"/>
                </a:solidFill>
                <a:latin typeface="HG丸ｺﾞｼｯｸM-PRO" pitchFamily="50" charset="-128"/>
                <a:ea typeface="HG丸ｺﾞｼｯｸM-PRO" pitchFamily="50" charset="-128"/>
              </a:rPr>
              <a:t>３</a:t>
            </a:r>
            <a:r>
              <a:rPr lang="ja-JP" altLang="en-US" sz="1100" b="1" dirty="0" smtClean="0">
                <a:solidFill>
                  <a:prstClr val="black"/>
                </a:solidFill>
                <a:latin typeface="HG丸ｺﾞｼｯｸM-PRO" pitchFamily="50" charset="-128"/>
                <a:ea typeface="HG丸ｺﾞｼｯｸM-PRO" pitchFamily="50" charset="-128"/>
              </a:rPr>
              <a:t>：</a:t>
            </a:r>
            <a:r>
              <a:rPr lang="ja-JP" altLang="en-US" sz="1400" b="1" dirty="0">
                <a:solidFill>
                  <a:prstClr val="black"/>
                </a:solidFill>
                <a:latin typeface="HG丸ｺﾞｼｯｸM-PRO" pitchFamily="50" charset="-128"/>
                <a:ea typeface="HG丸ｺﾞｼｯｸM-PRO" pitchFamily="50" charset="-128"/>
              </a:rPr>
              <a:t>　街の中に多様なみどりを創出</a:t>
            </a:r>
          </a:p>
        </p:txBody>
      </p:sp>
      <p:sp>
        <p:nvSpPr>
          <p:cNvPr id="22" name="正方形/長方形 21"/>
          <p:cNvSpPr/>
          <p:nvPr/>
        </p:nvSpPr>
        <p:spPr>
          <a:xfrm>
            <a:off x="75363" y="6234390"/>
            <a:ext cx="4469738"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800"/>
              </a:lnSpc>
              <a:spcBef>
                <a:spcPct val="30000"/>
              </a:spcBef>
              <a:defRPr/>
            </a:pPr>
            <a:r>
              <a:rPr lang="ja-JP" altLang="en-US" sz="1100" b="1" dirty="0">
                <a:solidFill>
                  <a:prstClr val="black"/>
                </a:solidFill>
                <a:latin typeface="HG丸ｺﾞｼｯｸM-PRO" pitchFamily="50" charset="-128"/>
                <a:ea typeface="HG丸ｺﾞｼｯｸM-PRO" pitchFamily="50" charset="-128"/>
              </a:rPr>
              <a:t>基本戦略</a:t>
            </a:r>
            <a:r>
              <a:rPr lang="en-US" altLang="ja-JP" sz="1100" b="1" dirty="0">
                <a:solidFill>
                  <a:prstClr val="black"/>
                </a:solidFill>
                <a:latin typeface="HG丸ｺﾞｼｯｸM-PRO" pitchFamily="50" charset="-128"/>
                <a:ea typeface="HG丸ｺﾞｼｯｸM-PRO" pitchFamily="50" charset="-128"/>
              </a:rPr>
              <a:t>-</a:t>
            </a:r>
            <a:r>
              <a:rPr lang="ja-JP" altLang="en-US" sz="1100" b="1" dirty="0">
                <a:solidFill>
                  <a:prstClr val="black"/>
                </a:solidFill>
                <a:latin typeface="HG丸ｺﾞｼｯｸM-PRO" pitchFamily="50" charset="-128"/>
                <a:ea typeface="HG丸ｺﾞｼｯｸM-PRO" pitchFamily="50" charset="-128"/>
              </a:rPr>
              <a:t>４</a:t>
            </a:r>
            <a:r>
              <a:rPr lang="ja-JP" altLang="en-US" sz="1100" b="1" dirty="0" smtClean="0">
                <a:solidFill>
                  <a:prstClr val="black"/>
                </a:solidFill>
                <a:latin typeface="HG丸ｺﾞｼｯｸM-PRO" pitchFamily="50" charset="-128"/>
                <a:ea typeface="HG丸ｺﾞｼｯｸM-PRO" pitchFamily="50" charset="-128"/>
              </a:rPr>
              <a:t>：</a:t>
            </a:r>
            <a:r>
              <a:rPr lang="ja-JP" altLang="en-US" sz="1100" b="1" dirty="0">
                <a:solidFill>
                  <a:prstClr val="black"/>
                </a:solidFill>
                <a:latin typeface="HG丸ｺﾞｼｯｸM-PRO" pitchFamily="50" charset="-128"/>
                <a:ea typeface="HG丸ｺﾞｼｯｸM-PRO" pitchFamily="50" charset="-128"/>
              </a:rPr>
              <a:t>　</a:t>
            </a:r>
            <a:r>
              <a:rPr lang="ja-JP" altLang="en-US" sz="1400" b="1" dirty="0">
                <a:solidFill>
                  <a:prstClr val="black"/>
                </a:solidFill>
                <a:latin typeface="HG丸ｺﾞｼｯｸM-PRO" pitchFamily="50" charset="-128"/>
                <a:ea typeface="HG丸ｺﾞｼｯｸM-PRO" pitchFamily="50" charset="-128"/>
              </a:rPr>
              <a:t>みどりの行動の促進</a:t>
            </a:r>
          </a:p>
        </p:txBody>
      </p:sp>
      <p:sp>
        <p:nvSpPr>
          <p:cNvPr id="23" name="AutoShape 35"/>
          <p:cNvSpPr>
            <a:spLocks noChangeArrowheads="1"/>
          </p:cNvSpPr>
          <p:nvPr/>
        </p:nvSpPr>
        <p:spPr bwMode="auto">
          <a:xfrm>
            <a:off x="98060" y="1784368"/>
            <a:ext cx="4098562" cy="2602742"/>
          </a:xfrm>
          <a:prstGeom prst="roundRect">
            <a:avLst>
              <a:gd name="adj" fmla="val 10168"/>
            </a:avLst>
          </a:prstGeom>
          <a:solidFill>
            <a:srgbClr val="FFFFFF"/>
          </a:solidFill>
          <a:ln w="9525">
            <a:solidFill>
              <a:srgbClr val="000000"/>
            </a:solidFill>
            <a:round/>
            <a:headEnd/>
            <a:tailEnd/>
          </a:ln>
        </p:spPr>
        <p:txBody>
          <a:bodyPr lIns="74268" tIns="8887" rIns="74268" bIns="8887"/>
          <a:lstStyle>
            <a:lvl1pPr algn="l" eaLnBrk="0" hangingPunct="0">
              <a:spcBef>
                <a:spcPct val="20000"/>
              </a:spcBef>
              <a:buClr>
                <a:schemeClr val="accent1"/>
              </a:buClr>
              <a:buFont typeface="Wingdings" pitchFamily="2" charset="2"/>
              <a:buChar char="l"/>
              <a:defRPr kumimoji="1" sz="3200">
                <a:solidFill>
                  <a:schemeClr val="tx1"/>
                </a:solidFill>
                <a:latin typeface="Arial" charset="0"/>
                <a:ea typeface="ＭＳ Ｐゴシック" charset="-128"/>
              </a:defRPr>
            </a:lvl1pPr>
            <a:lvl2pPr marL="742950" indent="-285750" algn="l" eaLnBrk="0" hangingPunct="0">
              <a:spcBef>
                <a:spcPct val="20000"/>
              </a:spcBef>
              <a:buClr>
                <a:schemeClr val="accent1"/>
              </a:buClr>
              <a:buFont typeface="Wingdings" pitchFamily="2" charset="2"/>
              <a:buChar char="¡"/>
              <a:defRPr kumimoji="1" sz="2700">
                <a:solidFill>
                  <a:schemeClr val="tx1"/>
                </a:solidFill>
                <a:latin typeface="Arial" charset="0"/>
                <a:ea typeface="ＭＳ Ｐゴシック" charset="-128"/>
              </a:defRPr>
            </a:lvl2pPr>
            <a:lvl3pPr marL="1143000" indent="-228600" algn="l" eaLnBrk="0" hangingPunct="0">
              <a:spcBef>
                <a:spcPct val="20000"/>
              </a:spcBef>
              <a:buClr>
                <a:schemeClr val="accent1"/>
              </a:buClr>
              <a:buFont typeface="Wingdings" pitchFamily="2" charset="2"/>
              <a:buChar char="l"/>
              <a:defRPr kumimoji="1" sz="2300">
                <a:solidFill>
                  <a:schemeClr val="tx1"/>
                </a:solidFill>
                <a:latin typeface="Arial" charset="0"/>
                <a:ea typeface="ＭＳ Ｐゴシック" charset="-128"/>
              </a:defRPr>
            </a:lvl3pPr>
            <a:lvl4pPr marL="1600200" indent="-228600" algn="l" eaLnBrk="0" hangingPunct="0">
              <a:spcBef>
                <a:spcPct val="20000"/>
              </a:spcBef>
              <a:buClr>
                <a:schemeClr val="accent1"/>
              </a:buClr>
              <a:buChar char="•"/>
              <a:defRPr kumimoji="1" sz="2000">
                <a:solidFill>
                  <a:schemeClr val="tx1"/>
                </a:solidFill>
                <a:latin typeface="Arial" charset="0"/>
                <a:ea typeface="ＭＳ Ｐゴシック" charset="-128"/>
              </a:defRPr>
            </a:lvl4pPr>
            <a:lvl5pPr marL="2057400" indent="-228600" algn="l" eaLnBrk="0" hangingPunct="0">
              <a:spcBef>
                <a:spcPct val="20000"/>
              </a:spcBef>
              <a:buClr>
                <a:schemeClr val="accent1"/>
              </a:buClr>
              <a:buFont typeface="Wingdings" pitchFamily="2" charset="2"/>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ＭＳ Ｐゴシック" charset="-128"/>
              </a:defRPr>
            </a:lvl9pPr>
          </a:lstStyle>
          <a:p>
            <a:pPr eaLnBrk="1" fontAlgn="base" hangingPunct="1">
              <a:spcBef>
                <a:spcPct val="0"/>
              </a:spcBef>
              <a:spcAft>
                <a:spcPct val="0"/>
              </a:spcAft>
              <a:buClrTx/>
              <a:buFontTx/>
              <a:buNone/>
            </a:pPr>
            <a:r>
              <a:rPr lang="ja-JP" altLang="en-US" sz="2000" dirty="0">
                <a:solidFill>
                  <a:srgbClr val="000000"/>
                </a:solidFill>
                <a:latin typeface="HG丸ｺﾞｼｯｸM-PRO" panose="020F0600000000000000" pitchFamily="50" charset="-128"/>
                <a:ea typeface="HG丸ｺﾞｼｯｸM-PRO" panose="020F0600000000000000" pitchFamily="50" charset="-128"/>
              </a:rPr>
              <a:t>計画期間：　</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2025</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年</a:t>
            </a:r>
            <a:endParaRPr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pPr eaLnBrk="1" fontAlgn="base" hangingPunct="1">
              <a:spcBef>
                <a:spcPct val="0"/>
              </a:spcBef>
              <a:spcAft>
                <a:spcPct val="0"/>
              </a:spcAft>
              <a:buClrTx/>
              <a:buFontTx/>
              <a:buNone/>
            </a:pPr>
            <a:endParaRPr lang="en-US" altLang="ja-JP" sz="400" dirty="0">
              <a:solidFill>
                <a:srgbClr val="000000"/>
              </a:solidFill>
              <a:latin typeface="HG丸ｺﾞｼｯｸM-PRO" panose="020F0600000000000000" pitchFamily="50" charset="-128"/>
              <a:ea typeface="HG丸ｺﾞｼｯｸM-PRO" panose="020F0600000000000000" pitchFamily="50" charset="-128"/>
            </a:endParaRPr>
          </a:p>
          <a:p>
            <a:pPr eaLnBrk="1" fontAlgn="base" hangingPunct="1">
              <a:spcBef>
                <a:spcPct val="0"/>
              </a:spcBef>
              <a:spcAft>
                <a:spcPct val="0"/>
              </a:spcAft>
              <a:buClrTx/>
              <a:buFontTx/>
              <a:buNone/>
            </a:pPr>
            <a:r>
              <a:rPr lang="ja-JP" altLang="en-US" sz="2000" dirty="0">
                <a:solidFill>
                  <a:srgbClr val="000000"/>
                </a:solidFill>
                <a:latin typeface="HG丸ｺﾞｼｯｸM-PRO" panose="020F0600000000000000" pitchFamily="50" charset="-128"/>
                <a:ea typeface="HG丸ｺﾞｼｯｸM-PRO" panose="020F0600000000000000" pitchFamily="50" charset="-128"/>
              </a:rPr>
              <a:t>目標　</a:t>
            </a:r>
            <a:endParaRPr lang="en-US" altLang="ja-JP" sz="2000" dirty="0">
              <a:solidFill>
                <a:srgbClr val="000000"/>
              </a:solidFill>
              <a:latin typeface="HG丸ｺﾞｼｯｸM-PRO" panose="020F0600000000000000" pitchFamily="50" charset="-128"/>
              <a:ea typeface="HG丸ｺﾞｼｯｸM-PRO" panose="020F0600000000000000" pitchFamily="50" charset="-128"/>
            </a:endParaRPr>
          </a:p>
          <a:p>
            <a:pPr eaLnBrk="1" fontAlgn="base" hangingPunct="1">
              <a:spcBef>
                <a:spcPct val="0"/>
              </a:spcBef>
              <a:spcAft>
                <a:spcPct val="0"/>
              </a:spcAft>
              <a:buClrTx/>
              <a:buFontTx/>
              <a:buNone/>
            </a:pPr>
            <a:r>
              <a:rPr lang="ja-JP" altLang="en-US" sz="1600" b="1" dirty="0">
                <a:solidFill>
                  <a:srgbClr val="000000"/>
                </a:solidFill>
                <a:latin typeface="HG丸ｺﾞｼｯｸM-PRO" pitchFamily="50" charset="-128"/>
                <a:ea typeface="HG丸ｺﾞｼｯｸM-PRO" pitchFamily="50" charset="-128"/>
              </a:rPr>
              <a:t>◆緑地を府域の</a:t>
            </a:r>
            <a:r>
              <a:rPr lang="ja-JP" altLang="en-US" sz="1600" b="1" u="sng" spc="300" dirty="0">
                <a:solidFill>
                  <a:srgbClr val="FF0000"/>
                </a:solidFill>
                <a:latin typeface="HG丸ｺﾞｼｯｸM-PRO" pitchFamily="50" charset="-128"/>
                <a:ea typeface="HG丸ｺﾞｼｯｸM-PRO" pitchFamily="50" charset="-128"/>
              </a:rPr>
              <a:t>約</a:t>
            </a:r>
            <a:r>
              <a:rPr lang="en-US" altLang="ja-JP" sz="1600" b="1" u="sng" spc="300" dirty="0">
                <a:solidFill>
                  <a:srgbClr val="FF0000"/>
                </a:solidFill>
                <a:latin typeface="HG丸ｺﾞｼｯｸM-PRO" pitchFamily="50" charset="-128"/>
                <a:ea typeface="HG丸ｺﾞｼｯｸM-PRO" pitchFamily="50" charset="-128"/>
              </a:rPr>
              <a:t>4</a:t>
            </a:r>
            <a:r>
              <a:rPr lang="ja-JP" altLang="en-US" sz="1600" b="1" u="sng" spc="300" dirty="0">
                <a:solidFill>
                  <a:srgbClr val="FF0000"/>
                </a:solidFill>
                <a:latin typeface="HG丸ｺﾞｼｯｸM-PRO" pitchFamily="50" charset="-128"/>
                <a:ea typeface="HG丸ｺﾞｼｯｸM-PRO" pitchFamily="50" charset="-128"/>
              </a:rPr>
              <a:t>割以上</a:t>
            </a:r>
            <a:r>
              <a:rPr lang="ja-JP" altLang="en-US" sz="1600" b="1" dirty="0">
                <a:solidFill>
                  <a:srgbClr val="000000"/>
                </a:solidFill>
                <a:latin typeface="HG丸ｺﾞｼｯｸM-PRO" pitchFamily="50" charset="-128"/>
                <a:ea typeface="HG丸ｺﾞｼｯｸM-PRO" pitchFamily="50" charset="-128"/>
              </a:rPr>
              <a:t>確保</a:t>
            </a:r>
            <a:endParaRPr lang="en-US" altLang="ja-JP" sz="1600" b="1" dirty="0">
              <a:solidFill>
                <a:srgbClr val="000000"/>
              </a:solidFill>
              <a:latin typeface="HG丸ｺﾞｼｯｸM-PRO" pitchFamily="50" charset="-128"/>
              <a:ea typeface="HG丸ｺﾞｼｯｸM-PRO" pitchFamily="50" charset="-128"/>
            </a:endParaRPr>
          </a:p>
          <a:p>
            <a:pPr eaLnBrk="1" fontAlgn="base" hangingPunct="1">
              <a:spcBef>
                <a:spcPct val="0"/>
              </a:spcBef>
              <a:spcAft>
                <a:spcPct val="0"/>
              </a:spcAft>
              <a:buClrTx/>
              <a:buFontTx/>
              <a:buNone/>
            </a:pPr>
            <a:r>
              <a:rPr lang="ja-JP" altLang="en-US" sz="1600" b="1" dirty="0">
                <a:solidFill>
                  <a:srgbClr val="000000"/>
                </a:solidFill>
                <a:latin typeface="HG丸ｺﾞｼｯｸM-PRO" pitchFamily="50" charset="-128"/>
                <a:ea typeface="HG丸ｺﾞｼｯｸM-PRO" pitchFamily="50" charset="-128"/>
              </a:rPr>
              <a:t>◆市街化区域緑被率</a:t>
            </a:r>
            <a:r>
              <a:rPr lang="en-US" altLang="ja-JP" sz="1600" b="1" dirty="0">
                <a:solidFill>
                  <a:srgbClr val="FF0000"/>
                </a:solidFill>
                <a:latin typeface="HG丸ｺﾞｼｯｸM-PRO" pitchFamily="50" charset="-128"/>
                <a:ea typeface="HG丸ｺﾞｼｯｸM-PRO" pitchFamily="50" charset="-128"/>
              </a:rPr>
              <a:t>20%</a:t>
            </a:r>
          </a:p>
          <a:p>
            <a:pPr eaLnBrk="1" fontAlgn="base" hangingPunct="1">
              <a:spcBef>
                <a:spcPct val="0"/>
              </a:spcBef>
              <a:spcAft>
                <a:spcPct val="0"/>
              </a:spcAft>
              <a:buClrTx/>
              <a:buFontTx/>
              <a:buNone/>
            </a:pPr>
            <a:r>
              <a:rPr lang="ja-JP" altLang="en-US" sz="1600" b="1" dirty="0">
                <a:solidFill>
                  <a:srgbClr val="FF3300"/>
                </a:solidFill>
                <a:latin typeface="HG丸ｺﾞｼｯｸM-PRO" pitchFamily="50" charset="-128"/>
                <a:ea typeface="HG丸ｺﾞｼｯｸM-PRO" pitchFamily="50" charset="-128"/>
              </a:rPr>
              <a:t>　</a:t>
            </a:r>
            <a:r>
              <a:rPr lang="ja-JP" altLang="en-US" sz="1600" b="1" dirty="0">
                <a:solidFill>
                  <a:srgbClr val="000000"/>
                </a:solidFill>
                <a:latin typeface="HG丸ｺﾞｼｯｸM-PRO" pitchFamily="50" charset="-128"/>
                <a:ea typeface="HG丸ｺﾞｼｯｸM-PRO" pitchFamily="50" charset="-128"/>
              </a:rPr>
              <a:t>（現況の</a:t>
            </a:r>
            <a:r>
              <a:rPr lang="en-US" altLang="ja-JP" sz="1600" b="1" dirty="0">
                <a:solidFill>
                  <a:srgbClr val="FF0000"/>
                </a:solidFill>
                <a:latin typeface="HG丸ｺﾞｼｯｸM-PRO" pitchFamily="50" charset="-128"/>
                <a:ea typeface="HG丸ｺﾞｼｯｸM-PRO" pitchFamily="50" charset="-128"/>
              </a:rPr>
              <a:t>1.5</a:t>
            </a:r>
            <a:r>
              <a:rPr lang="ja-JP" altLang="en-US" sz="1600" b="1" dirty="0">
                <a:solidFill>
                  <a:srgbClr val="FF0000"/>
                </a:solidFill>
                <a:latin typeface="HG丸ｺﾞｼｯｸM-PRO" pitchFamily="50" charset="-128"/>
                <a:ea typeface="HG丸ｺﾞｼｯｸM-PRO" pitchFamily="50" charset="-128"/>
              </a:rPr>
              <a:t>倍</a:t>
            </a:r>
            <a:r>
              <a:rPr lang="ja-JP" altLang="en-US" sz="1600" b="1" dirty="0">
                <a:solidFill>
                  <a:srgbClr val="000000"/>
                </a:solidFill>
                <a:latin typeface="HG丸ｺﾞｼｯｸM-PRO" pitchFamily="50" charset="-128"/>
                <a:ea typeface="HG丸ｺﾞｼｯｸM-PRO" pitchFamily="50" charset="-128"/>
              </a:rPr>
              <a:t>）　　　</a:t>
            </a:r>
            <a:endParaRPr lang="en-US" altLang="ja-JP" sz="1600" b="1" dirty="0">
              <a:solidFill>
                <a:srgbClr val="000000"/>
              </a:solidFill>
              <a:latin typeface="HG丸ｺﾞｼｯｸM-PRO" pitchFamily="50" charset="-128"/>
              <a:ea typeface="HG丸ｺﾞｼｯｸM-PRO" pitchFamily="50" charset="-128"/>
            </a:endParaRPr>
          </a:p>
          <a:p>
            <a:pPr eaLnBrk="1" fontAlgn="base" hangingPunct="1">
              <a:spcBef>
                <a:spcPct val="0"/>
              </a:spcBef>
              <a:spcAft>
                <a:spcPct val="0"/>
              </a:spcAft>
              <a:buClrTx/>
              <a:buFontTx/>
              <a:buNone/>
            </a:pPr>
            <a:r>
              <a:rPr lang="ja-JP" altLang="en-US" sz="1600" b="1" dirty="0">
                <a:solidFill>
                  <a:srgbClr val="000000"/>
                </a:solidFill>
                <a:latin typeface="HG丸ｺﾞｼｯｸM-PRO" pitchFamily="50" charset="-128"/>
                <a:ea typeface="HG丸ｺﾞｼｯｸM-PRO" pitchFamily="50" charset="-128"/>
              </a:rPr>
              <a:t>◆みどりがあると感じる府民の割合</a:t>
            </a:r>
            <a:endParaRPr lang="en-US" altLang="ja-JP" sz="1600" b="1" dirty="0">
              <a:solidFill>
                <a:srgbClr val="000000"/>
              </a:solidFill>
              <a:latin typeface="HG丸ｺﾞｼｯｸM-PRO" pitchFamily="50" charset="-128"/>
              <a:ea typeface="HG丸ｺﾞｼｯｸM-PRO" pitchFamily="50" charset="-128"/>
            </a:endParaRPr>
          </a:p>
          <a:p>
            <a:pPr eaLnBrk="1" fontAlgn="base" hangingPunct="1">
              <a:spcBef>
                <a:spcPct val="0"/>
              </a:spcBef>
              <a:spcAft>
                <a:spcPct val="0"/>
              </a:spcAft>
              <a:buClrTx/>
              <a:buFontTx/>
              <a:buNone/>
            </a:pPr>
            <a:r>
              <a:rPr lang="ja-JP" altLang="en-US" sz="1600" b="1" dirty="0">
                <a:solidFill>
                  <a:srgbClr val="000000"/>
                </a:solidFill>
                <a:latin typeface="HG丸ｺﾞｼｯｸM-PRO" pitchFamily="50" charset="-128"/>
                <a:ea typeface="HG丸ｺﾞｼｯｸM-PRO" pitchFamily="50" charset="-128"/>
              </a:rPr>
              <a:t>　（約</a:t>
            </a:r>
            <a:r>
              <a:rPr lang="en-US" altLang="ja-JP" sz="1600" b="1" dirty="0">
                <a:solidFill>
                  <a:srgbClr val="000000"/>
                </a:solidFill>
                <a:latin typeface="HG丸ｺﾞｼｯｸM-PRO" pitchFamily="50" charset="-128"/>
                <a:ea typeface="HG丸ｺﾞｼｯｸM-PRO" pitchFamily="50" charset="-128"/>
              </a:rPr>
              <a:t>5</a:t>
            </a:r>
            <a:r>
              <a:rPr lang="ja-JP" altLang="en-US" sz="1600" b="1" dirty="0">
                <a:solidFill>
                  <a:srgbClr val="000000"/>
                </a:solidFill>
                <a:latin typeface="HG丸ｺﾞｼｯｸM-PRO" pitchFamily="50" charset="-128"/>
                <a:ea typeface="HG丸ｺﾞｼｯｸM-PRO" pitchFamily="50" charset="-128"/>
              </a:rPr>
              <a:t>割→</a:t>
            </a:r>
            <a:r>
              <a:rPr lang="ja-JP" altLang="en-US" sz="1600" b="1" dirty="0">
                <a:solidFill>
                  <a:srgbClr val="FF0000"/>
                </a:solidFill>
                <a:latin typeface="HG丸ｺﾞｼｯｸM-PRO" pitchFamily="50" charset="-128"/>
                <a:ea typeface="HG丸ｺﾞｼｯｸM-PRO" pitchFamily="50" charset="-128"/>
              </a:rPr>
              <a:t>約</a:t>
            </a:r>
            <a:r>
              <a:rPr lang="en-US" altLang="ja-JP" sz="1600" b="1" dirty="0">
                <a:solidFill>
                  <a:srgbClr val="FF0000"/>
                </a:solidFill>
                <a:latin typeface="HG丸ｺﾞｼｯｸM-PRO" pitchFamily="50" charset="-128"/>
                <a:ea typeface="HG丸ｺﾞｼｯｸM-PRO" pitchFamily="50" charset="-128"/>
              </a:rPr>
              <a:t>8</a:t>
            </a:r>
            <a:r>
              <a:rPr lang="ja-JP" altLang="en-US" sz="1600" b="1" dirty="0">
                <a:solidFill>
                  <a:srgbClr val="FF0000"/>
                </a:solidFill>
                <a:latin typeface="HG丸ｺﾞｼｯｸM-PRO" pitchFamily="50" charset="-128"/>
                <a:ea typeface="HG丸ｺﾞｼｯｸM-PRO" pitchFamily="50" charset="-128"/>
              </a:rPr>
              <a:t>割</a:t>
            </a:r>
            <a:r>
              <a:rPr lang="ja-JP" altLang="en-US" sz="1600" b="1" dirty="0">
                <a:latin typeface="HG丸ｺﾞｼｯｸM-PRO" pitchFamily="50" charset="-128"/>
                <a:ea typeface="HG丸ｺﾞｼｯｸM-PRO" pitchFamily="50" charset="-128"/>
              </a:rPr>
              <a:t>）</a:t>
            </a:r>
            <a:endParaRPr lang="en-US" altLang="ja-JP" sz="1600" b="1" dirty="0">
              <a:latin typeface="HG丸ｺﾞｼｯｸM-PRO" pitchFamily="50" charset="-128"/>
              <a:ea typeface="HG丸ｺﾞｼｯｸM-PRO" pitchFamily="50" charset="-128"/>
            </a:endParaRPr>
          </a:p>
          <a:p>
            <a:pPr eaLnBrk="1" fontAlgn="base" hangingPunct="1">
              <a:spcBef>
                <a:spcPct val="0"/>
              </a:spcBef>
              <a:spcAft>
                <a:spcPct val="0"/>
              </a:spcAft>
              <a:buClrTx/>
              <a:buFontTx/>
              <a:buNone/>
            </a:pPr>
            <a:r>
              <a:rPr lang="ja-JP" altLang="en-US" sz="1600" b="1" dirty="0">
                <a:latin typeface="HG丸ｺﾞｼｯｸM-PRO" pitchFamily="50" charset="-128"/>
                <a:ea typeface="HG丸ｺﾞｼｯｸM-PRO" pitchFamily="50" charset="-128"/>
              </a:rPr>
              <a:t>◆</a:t>
            </a:r>
            <a:r>
              <a:rPr lang="ja-JP" altLang="en-US" sz="1600" b="1" dirty="0">
                <a:solidFill>
                  <a:prstClr val="black"/>
                </a:solidFill>
                <a:latin typeface="HG丸ｺﾞｼｯｸM-PRO" pitchFamily="50" charset="-128"/>
                <a:ea typeface="HG丸ｺﾞｼｯｸM-PRO" pitchFamily="50" charset="-128"/>
              </a:rPr>
              <a:t>最近みどりに触れた府民の割合</a:t>
            </a:r>
            <a:endParaRPr lang="en-US" altLang="ja-JP" sz="1600" b="1" dirty="0">
              <a:solidFill>
                <a:prstClr val="black"/>
              </a:solidFill>
              <a:latin typeface="HG丸ｺﾞｼｯｸM-PRO" pitchFamily="50" charset="-128"/>
              <a:ea typeface="HG丸ｺﾞｼｯｸM-PRO" pitchFamily="50" charset="-128"/>
            </a:endParaRPr>
          </a:p>
          <a:p>
            <a:pPr eaLnBrk="1" hangingPunct="1">
              <a:lnSpc>
                <a:spcPts val="2000"/>
              </a:lnSpc>
              <a:buClr>
                <a:srgbClr val="33CC33"/>
              </a:buClr>
              <a:buSzPct val="90000"/>
              <a:buNone/>
              <a:defRPr/>
            </a:pPr>
            <a:r>
              <a:rPr lang="ja-JP" altLang="en-US" sz="1600" b="1" dirty="0">
                <a:solidFill>
                  <a:prstClr val="black"/>
                </a:solidFill>
                <a:latin typeface="HG丸ｺﾞｼｯｸM-PRO" pitchFamily="50" charset="-128"/>
                <a:ea typeface="HG丸ｺﾞｼｯｸM-PRO" pitchFamily="50" charset="-128"/>
              </a:rPr>
              <a:t>　（約</a:t>
            </a:r>
            <a:r>
              <a:rPr lang="en-US" altLang="ja-JP" sz="1600" b="1" dirty="0">
                <a:solidFill>
                  <a:prstClr val="black"/>
                </a:solidFill>
                <a:latin typeface="HG丸ｺﾞｼｯｸM-PRO" pitchFamily="50" charset="-128"/>
                <a:ea typeface="HG丸ｺﾞｼｯｸM-PRO" pitchFamily="50" charset="-128"/>
              </a:rPr>
              <a:t>4</a:t>
            </a:r>
            <a:r>
              <a:rPr lang="ja-JP" altLang="en-US" sz="1600" b="1" dirty="0">
                <a:solidFill>
                  <a:prstClr val="black"/>
                </a:solidFill>
                <a:latin typeface="HG丸ｺﾞｼｯｸM-PRO" pitchFamily="50" charset="-128"/>
                <a:ea typeface="HG丸ｺﾞｼｯｸM-PRO" pitchFamily="50" charset="-128"/>
              </a:rPr>
              <a:t>割→</a:t>
            </a:r>
            <a:r>
              <a:rPr lang="ja-JP" altLang="en-US" sz="1600" b="1" dirty="0">
                <a:solidFill>
                  <a:srgbClr val="FF0000"/>
                </a:solidFill>
                <a:latin typeface="HG丸ｺﾞｼｯｸM-PRO" pitchFamily="50" charset="-128"/>
                <a:ea typeface="HG丸ｺﾞｼｯｸM-PRO" pitchFamily="50" charset="-128"/>
              </a:rPr>
              <a:t>約</a:t>
            </a:r>
            <a:r>
              <a:rPr lang="en-US" altLang="ja-JP" sz="1600" b="1" dirty="0">
                <a:solidFill>
                  <a:srgbClr val="FF0000"/>
                </a:solidFill>
                <a:latin typeface="HG丸ｺﾞｼｯｸM-PRO" pitchFamily="50" charset="-128"/>
                <a:ea typeface="HG丸ｺﾞｼｯｸM-PRO" pitchFamily="50" charset="-128"/>
              </a:rPr>
              <a:t>8</a:t>
            </a:r>
            <a:r>
              <a:rPr lang="ja-JP" altLang="en-US" sz="1600" b="1" dirty="0">
                <a:solidFill>
                  <a:srgbClr val="FF0000"/>
                </a:solidFill>
                <a:latin typeface="HG丸ｺﾞｼｯｸM-PRO" pitchFamily="50" charset="-128"/>
                <a:ea typeface="HG丸ｺﾞｼｯｸM-PRO" pitchFamily="50" charset="-128"/>
              </a:rPr>
              <a:t>割</a:t>
            </a:r>
            <a:r>
              <a:rPr lang="ja-JP" altLang="en-US" sz="1600" b="1" dirty="0">
                <a:latin typeface="HG丸ｺﾞｼｯｸM-PRO" pitchFamily="50" charset="-128"/>
                <a:ea typeface="HG丸ｺﾞｼｯｸM-PRO" pitchFamily="50" charset="-128"/>
              </a:rPr>
              <a:t>）</a:t>
            </a:r>
          </a:p>
        </p:txBody>
      </p:sp>
      <p:sp>
        <p:nvSpPr>
          <p:cNvPr id="24" name="正方形/長方形 23"/>
          <p:cNvSpPr/>
          <p:nvPr/>
        </p:nvSpPr>
        <p:spPr>
          <a:xfrm>
            <a:off x="0" y="0"/>
            <a:ext cx="9906000" cy="5238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タイトル 1"/>
          <p:cNvSpPr txBox="1">
            <a:spLocks/>
          </p:cNvSpPr>
          <p:nvPr/>
        </p:nvSpPr>
        <p:spPr>
          <a:xfrm>
            <a:off x="-1" y="0"/>
            <a:ext cx="5755257"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2800" dirty="0">
                <a:latin typeface="+mj-ea"/>
              </a:rPr>
              <a:t>　</a:t>
            </a:r>
            <a:r>
              <a:rPr lang="ja-JP" altLang="en-US" sz="2800" dirty="0" smtClean="0">
                <a:latin typeface="+mj-ea"/>
              </a:rPr>
              <a:t>みどりの大阪　推進計画　</a:t>
            </a:r>
            <a:r>
              <a:rPr lang="ja-JP" altLang="en-US" sz="1900" dirty="0" smtClean="0">
                <a:latin typeface="+mj-ea"/>
              </a:rPr>
              <a:t>（平成</a:t>
            </a:r>
            <a:r>
              <a:rPr lang="en-US" altLang="ja-JP" sz="1900" dirty="0" smtClean="0">
                <a:latin typeface="+mj-ea"/>
              </a:rPr>
              <a:t>21</a:t>
            </a:r>
            <a:r>
              <a:rPr lang="ja-JP" altLang="en-US" sz="1900" dirty="0" smtClean="0">
                <a:latin typeface="+mj-ea"/>
              </a:rPr>
              <a:t>年</a:t>
            </a:r>
            <a:r>
              <a:rPr lang="en-US" altLang="ja-JP" sz="1900" dirty="0" smtClean="0">
                <a:latin typeface="+mj-ea"/>
              </a:rPr>
              <a:t>12</a:t>
            </a:r>
            <a:r>
              <a:rPr lang="ja-JP" altLang="en-US" sz="1900" dirty="0" smtClean="0">
                <a:latin typeface="+mj-ea"/>
              </a:rPr>
              <a:t>月）</a:t>
            </a:r>
            <a:endParaRPr lang="ja-JP" altLang="en-US" sz="1900" dirty="0">
              <a:latin typeface="+mj-ea"/>
            </a:endParaRPr>
          </a:p>
        </p:txBody>
      </p:sp>
      <p:sp>
        <p:nvSpPr>
          <p:cNvPr id="27" name="正方形/長方形 26"/>
          <p:cNvSpPr/>
          <p:nvPr/>
        </p:nvSpPr>
        <p:spPr>
          <a:xfrm>
            <a:off x="141199" y="638403"/>
            <a:ext cx="4042723" cy="1107865"/>
          </a:xfrm>
          <a:prstGeom prst="rect">
            <a:avLst/>
          </a:prstGeom>
          <a:solidFill>
            <a:schemeClr val="bg1"/>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将来ビジョン・大阪</a:t>
            </a:r>
            <a:r>
              <a:rPr lang="ja-JP" altLang="en-US"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～大阪府の将来像～</a:t>
            </a:r>
            <a:br>
              <a:rPr lang="ja-JP" altLang="en-US" sz="11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rgbClr val="0070C0"/>
                </a:solidFill>
              </a:rPr>
              <a:t>　</a:t>
            </a:r>
            <a:r>
              <a:rPr lang="ja-JP" altLang="en-US" sz="1200" dirty="0">
                <a:solidFill>
                  <a:srgbClr val="0070C0"/>
                </a:solidFill>
              </a:rPr>
              <a:t>　</a:t>
            </a:r>
            <a:r>
              <a:rPr lang="ja-JP" altLang="en-US" sz="1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■水とみどり豊かな新エネルギー都市　大阪</a:t>
            </a:r>
            <a:endParaRPr lang="en-US" altLang="ja-JP" sz="1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みどりの風を感じる大都市 オンリー１</a:t>
            </a:r>
            <a:r>
              <a:rPr lang="en-US" altLang="ja-JP" sz="16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スライド番号プレースホルダー 11"/>
          <p:cNvSpPr>
            <a:spLocks noGrp="1"/>
          </p:cNvSpPr>
          <p:nvPr>
            <p:ph type="sldNum" sz="quarter" idx="12"/>
          </p:nvPr>
        </p:nvSpPr>
        <p:spPr>
          <a:xfrm>
            <a:off x="2897296" y="6453336"/>
            <a:ext cx="2311400" cy="365125"/>
          </a:xfrm>
        </p:spPr>
        <p:txBody>
          <a:bodyPr/>
          <a:lstStyle/>
          <a:p>
            <a:r>
              <a:rPr kumimoji="1" lang="ja-JP" altLang="en-US" dirty="0" smtClean="0"/>
              <a:t>１</a:t>
            </a:r>
            <a:endParaRPr kumimoji="1" lang="ja-JP" altLang="en-US" dirty="0"/>
          </a:p>
        </p:txBody>
      </p:sp>
      <p:sp>
        <p:nvSpPr>
          <p:cNvPr id="29" name="タイトル 1"/>
          <p:cNvSpPr txBox="1">
            <a:spLocks/>
          </p:cNvSpPr>
          <p:nvPr/>
        </p:nvSpPr>
        <p:spPr>
          <a:xfrm>
            <a:off x="448818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120000"/>
              </a:lnSpc>
            </a:pPr>
            <a:r>
              <a:rPr lang="ja-JP" altLang="en-US" sz="2800" dirty="0" smtClean="0">
                <a:solidFill>
                  <a:prstClr val="black"/>
                </a:solidFill>
                <a:latin typeface="ＭＳ Ｐゴシック"/>
              </a:rPr>
              <a:t>　</a:t>
            </a:r>
            <a:r>
              <a:rPr lang="ja-JP" altLang="en-US" sz="2200" dirty="0" smtClean="0">
                <a:solidFill>
                  <a:prstClr val="black"/>
                </a:solidFill>
                <a:latin typeface="ＭＳ Ｐゴシック"/>
              </a:rPr>
              <a:t>府営公園の意義</a:t>
            </a:r>
            <a:endParaRPr lang="ja-JP" altLang="en-US" sz="2200" dirty="0">
              <a:solidFill>
                <a:prstClr val="black"/>
              </a:solidFill>
              <a:latin typeface="ＭＳ Ｐゴシック"/>
            </a:endParaRPr>
          </a:p>
        </p:txBody>
      </p:sp>
    </p:spTree>
    <p:extLst>
      <p:ext uri="{BB962C8B-B14F-4D97-AF65-F5344CB8AC3E}">
        <p14:creationId xmlns:p14="http://schemas.microsoft.com/office/powerpoint/2010/main" val="2055052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5238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 name="タイトル 1"/>
          <p:cNvSpPr txBox="1">
            <a:spLocks/>
          </p:cNvSpPr>
          <p:nvPr/>
        </p:nvSpPr>
        <p:spPr>
          <a:xfrm>
            <a:off x="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2800" dirty="0" smtClean="0">
                <a:solidFill>
                  <a:prstClr val="black"/>
                </a:solidFill>
                <a:latin typeface="ＭＳ Ｐゴシック"/>
              </a:rPr>
              <a:t>　緑地の分類</a:t>
            </a:r>
            <a:endParaRPr lang="ja-JP" altLang="en-US" sz="2800" dirty="0">
              <a:solidFill>
                <a:prstClr val="black"/>
              </a:solidFill>
              <a:latin typeface="ＭＳ Ｐゴシック"/>
            </a:endParaRPr>
          </a:p>
        </p:txBody>
      </p:sp>
      <p:sp>
        <p:nvSpPr>
          <p:cNvPr id="4" name="タイトル 1"/>
          <p:cNvSpPr txBox="1">
            <a:spLocks/>
          </p:cNvSpPr>
          <p:nvPr/>
        </p:nvSpPr>
        <p:spPr>
          <a:xfrm>
            <a:off x="448818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120000"/>
              </a:lnSpc>
            </a:pPr>
            <a:r>
              <a:rPr lang="ja-JP" altLang="en-US" sz="2800" dirty="0" smtClean="0">
                <a:solidFill>
                  <a:prstClr val="black"/>
                </a:solidFill>
                <a:latin typeface="ＭＳ Ｐゴシック"/>
              </a:rPr>
              <a:t>　</a:t>
            </a:r>
            <a:r>
              <a:rPr lang="ja-JP" altLang="en-US" sz="2200" dirty="0" smtClean="0">
                <a:solidFill>
                  <a:prstClr val="black"/>
                </a:solidFill>
                <a:latin typeface="ＭＳ Ｐゴシック"/>
              </a:rPr>
              <a:t>府営公園の意義</a:t>
            </a:r>
            <a:endParaRPr lang="ja-JP" altLang="en-US" sz="2200" dirty="0">
              <a:solidFill>
                <a:prstClr val="black"/>
              </a:solidFill>
              <a:latin typeface="ＭＳ Ｐゴシック"/>
            </a:endParaRPr>
          </a:p>
        </p:txBody>
      </p:sp>
      <p:sp>
        <p:nvSpPr>
          <p:cNvPr id="5" name="スライド番号プレースホルダー 11"/>
          <p:cNvSpPr>
            <a:spLocks noGrp="1"/>
          </p:cNvSpPr>
          <p:nvPr>
            <p:ph type="sldNum" sz="quarter" idx="12"/>
          </p:nvPr>
        </p:nvSpPr>
        <p:spPr>
          <a:xfrm>
            <a:off x="2963132" y="6418222"/>
            <a:ext cx="2311400" cy="365125"/>
          </a:xfrm>
        </p:spPr>
        <p:txBody>
          <a:bodyPr/>
          <a:lstStyle/>
          <a:p>
            <a:r>
              <a:rPr lang="ja-JP" altLang="en-US" dirty="0" smtClean="0">
                <a:solidFill>
                  <a:prstClr val="black">
                    <a:tint val="75000"/>
                  </a:prstClr>
                </a:solidFill>
              </a:rPr>
              <a:t>２</a:t>
            </a:r>
            <a:endParaRPr lang="ja-JP" altLang="en-US" dirty="0">
              <a:solidFill>
                <a:prstClr val="black">
                  <a:tint val="75000"/>
                </a:prstClr>
              </a:solidFill>
            </a:endParaRPr>
          </a:p>
        </p:txBody>
      </p:sp>
      <p:sp>
        <p:nvSpPr>
          <p:cNvPr id="6" name="テキスト ボックス 5"/>
          <p:cNvSpPr txBox="1"/>
          <p:nvPr/>
        </p:nvSpPr>
        <p:spPr>
          <a:xfrm>
            <a:off x="108414" y="872716"/>
            <a:ext cx="9669122" cy="1277273"/>
          </a:xfrm>
          <a:prstGeom prst="rect">
            <a:avLst/>
          </a:prstGeom>
          <a:noFill/>
        </p:spPr>
        <p:txBody>
          <a:bodyPr wrap="square" rtlCol="0">
            <a:spAutoFit/>
          </a:bodyPr>
          <a:lstStyle/>
          <a:p>
            <a:r>
              <a:rPr lang="ja-JP" altLang="en-US" sz="1400" dirty="0" smtClean="0">
                <a:solidFill>
                  <a:prstClr val="black"/>
                </a:solidFill>
              </a:rPr>
              <a:t>○</a:t>
            </a:r>
            <a:r>
              <a:rPr lang="ja-JP" altLang="en-US" sz="1400" b="1" dirty="0" smtClean="0">
                <a:solidFill>
                  <a:prstClr val="black"/>
                </a:solidFill>
              </a:rPr>
              <a:t>施設緑地</a:t>
            </a:r>
            <a:endParaRPr lang="en-US" altLang="ja-JP" sz="1400" b="1" dirty="0" smtClean="0">
              <a:solidFill>
                <a:prstClr val="black"/>
              </a:solidFill>
            </a:endParaRPr>
          </a:p>
          <a:p>
            <a:r>
              <a:rPr lang="ja-JP" altLang="en-US" sz="1400" dirty="0">
                <a:solidFill>
                  <a:prstClr val="black"/>
                </a:solidFill>
              </a:rPr>
              <a:t>　</a:t>
            </a:r>
            <a:r>
              <a:rPr lang="ja-JP" altLang="en-US" sz="1400" dirty="0" smtClean="0">
                <a:solidFill>
                  <a:prstClr val="black"/>
                </a:solidFill>
              </a:rPr>
              <a:t>　　都市公園あるいはこれに準じる機能を持つ施設として</a:t>
            </a:r>
            <a:r>
              <a:rPr lang="ja-JP" altLang="en-US" sz="1400" u="sng" dirty="0" smtClean="0">
                <a:solidFill>
                  <a:prstClr val="black"/>
                </a:solidFill>
              </a:rPr>
              <a:t>国、府、市町村が土地を所有</a:t>
            </a:r>
            <a:r>
              <a:rPr lang="ja-JP" altLang="en-US" sz="1400" dirty="0" smtClean="0">
                <a:solidFill>
                  <a:prstClr val="black"/>
                </a:solidFill>
              </a:rPr>
              <a:t>する緑地。</a:t>
            </a:r>
            <a:endParaRPr lang="en-US" altLang="ja-JP" sz="1400" dirty="0" smtClean="0">
              <a:solidFill>
                <a:prstClr val="black"/>
              </a:solidFill>
            </a:endParaRPr>
          </a:p>
          <a:p>
            <a:endParaRPr lang="en-US" altLang="ja-JP" sz="500" dirty="0" smtClean="0">
              <a:solidFill>
                <a:prstClr val="black"/>
              </a:solidFill>
            </a:endParaRPr>
          </a:p>
          <a:p>
            <a:r>
              <a:rPr lang="ja-JP" altLang="en-US" sz="1400" dirty="0" smtClean="0">
                <a:solidFill>
                  <a:prstClr val="black"/>
                </a:solidFill>
              </a:rPr>
              <a:t>○</a:t>
            </a:r>
            <a:r>
              <a:rPr lang="ja-JP" altLang="en-US" sz="1400" b="1" dirty="0" smtClean="0">
                <a:solidFill>
                  <a:prstClr val="black"/>
                </a:solidFill>
              </a:rPr>
              <a:t>地域性緑地</a:t>
            </a:r>
            <a:endParaRPr lang="en-US" altLang="ja-JP" sz="1400" b="1" dirty="0" smtClean="0">
              <a:solidFill>
                <a:prstClr val="black"/>
              </a:solidFill>
            </a:endParaRPr>
          </a:p>
          <a:p>
            <a:r>
              <a:rPr lang="ja-JP" altLang="en-US" sz="1400" dirty="0" smtClean="0">
                <a:solidFill>
                  <a:prstClr val="black"/>
                </a:solidFill>
              </a:rPr>
              <a:t>　　　森林、農地、交通用地や水辺等のオープンスペース、公共施設、</a:t>
            </a:r>
            <a:r>
              <a:rPr lang="ja-JP" altLang="en-US" sz="1400" u="sng" dirty="0" smtClean="0">
                <a:solidFill>
                  <a:prstClr val="black"/>
                </a:solidFill>
              </a:rPr>
              <a:t>民間の宅地や企業敷地等</a:t>
            </a:r>
            <a:r>
              <a:rPr lang="ja-JP" altLang="en-US" sz="1400" dirty="0" smtClean="0">
                <a:solidFill>
                  <a:prstClr val="black"/>
                </a:solidFill>
              </a:rPr>
              <a:t>において、法や条例により</a:t>
            </a:r>
            <a:endParaRPr lang="en-US" altLang="ja-JP" sz="1400" dirty="0" smtClean="0">
              <a:solidFill>
                <a:prstClr val="black"/>
              </a:solidFill>
            </a:endParaRPr>
          </a:p>
          <a:p>
            <a:r>
              <a:rPr lang="ja-JP" altLang="en-US" sz="1400" dirty="0">
                <a:solidFill>
                  <a:prstClr val="black"/>
                </a:solidFill>
              </a:rPr>
              <a:t>　</a:t>
            </a:r>
            <a:r>
              <a:rPr lang="ja-JP" altLang="en-US" sz="1400" dirty="0" smtClean="0">
                <a:solidFill>
                  <a:prstClr val="black"/>
                </a:solidFill>
              </a:rPr>
              <a:t>　　国、府、市町村が</a:t>
            </a:r>
            <a:r>
              <a:rPr lang="ja-JP" altLang="en-US" sz="1400" u="sng" dirty="0" smtClean="0">
                <a:solidFill>
                  <a:prstClr val="black"/>
                </a:solidFill>
              </a:rPr>
              <a:t>土地利用を規制、誘導して確保</a:t>
            </a:r>
            <a:r>
              <a:rPr lang="ja-JP" altLang="en-US" sz="1400" dirty="0" smtClean="0">
                <a:solidFill>
                  <a:prstClr val="black"/>
                </a:solidFill>
              </a:rPr>
              <a:t>する緑地。　　　　　　　</a:t>
            </a:r>
            <a:r>
              <a:rPr lang="ja-JP" altLang="en-US" sz="1200" dirty="0" smtClean="0">
                <a:solidFill>
                  <a:prstClr val="black"/>
                </a:solidFill>
              </a:rPr>
              <a:t>　　　　　　　　　</a:t>
            </a:r>
            <a:endParaRPr lang="ja-JP" altLang="en-US" sz="1200" dirty="0">
              <a:solidFill>
                <a:prstClr val="black"/>
              </a:solidFill>
            </a:endParaRPr>
          </a:p>
        </p:txBody>
      </p:sp>
      <p:sp>
        <p:nvSpPr>
          <p:cNvPr id="49" name="タイトル 1"/>
          <p:cNvSpPr txBox="1">
            <a:spLocks/>
          </p:cNvSpPr>
          <p:nvPr/>
        </p:nvSpPr>
        <p:spPr>
          <a:xfrm>
            <a:off x="0" y="440668"/>
            <a:ext cx="5817096" cy="5238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1400" dirty="0" smtClean="0">
                <a:solidFill>
                  <a:prstClr val="black"/>
                </a:solidFill>
                <a:latin typeface="ＭＳ Ｐゴシック"/>
              </a:rPr>
              <a:t>　</a:t>
            </a:r>
            <a:r>
              <a:rPr lang="ja-JP" altLang="en-US" sz="1800" dirty="0" smtClean="0">
                <a:solidFill>
                  <a:prstClr val="black"/>
                </a:solidFill>
                <a:latin typeface="HGPｺﾞｼｯｸE" panose="020B0900000000000000" pitchFamily="50" charset="-128"/>
                <a:ea typeface="HGPｺﾞｼｯｸE" panose="020B0900000000000000" pitchFamily="50" charset="-128"/>
              </a:rPr>
              <a:t>施設緑地、地域性緑地の概念</a:t>
            </a:r>
            <a:endParaRPr lang="ja-JP" altLang="en-US" sz="1100" dirty="0">
              <a:solidFill>
                <a:prstClr val="black"/>
              </a:solidFill>
              <a:latin typeface="ＭＳ Ｐゴシック"/>
            </a:endParaRPr>
          </a:p>
        </p:txBody>
      </p:sp>
      <p:grpSp>
        <p:nvGrpSpPr>
          <p:cNvPr id="43" name="グループ化 42"/>
          <p:cNvGrpSpPr/>
          <p:nvPr/>
        </p:nvGrpSpPr>
        <p:grpSpPr>
          <a:xfrm>
            <a:off x="129625" y="2221123"/>
            <a:ext cx="9539499" cy="4340225"/>
            <a:chOff x="129625" y="2113111"/>
            <a:chExt cx="9539499" cy="4340225"/>
          </a:xfrm>
        </p:grpSpPr>
        <p:sp>
          <p:nvSpPr>
            <p:cNvPr id="9" name="テキスト ボックス 8"/>
            <p:cNvSpPr txBox="1"/>
            <p:nvPr/>
          </p:nvSpPr>
          <p:spPr>
            <a:xfrm>
              <a:off x="129625" y="3609020"/>
              <a:ext cx="430887" cy="638957"/>
            </a:xfrm>
            <a:prstGeom prst="rect">
              <a:avLst/>
            </a:prstGeom>
            <a:noFill/>
            <a:ln w="6350">
              <a:solidFill>
                <a:schemeClr val="tx1"/>
              </a:solidFill>
            </a:ln>
          </p:spPr>
          <p:txBody>
            <a:bodyPr vert="eaVert" wrap="none" rtlCol="0">
              <a:spAutoFit/>
            </a:bodyPr>
            <a:lstStyle/>
            <a:p>
              <a:r>
                <a:rPr lang="ja-JP" altLang="en-US" sz="1600" dirty="0" smtClean="0">
                  <a:solidFill>
                    <a:prstClr val="black"/>
                  </a:solidFill>
                  <a:latin typeface="ＭＳ Ｐゴシック" panose="020B0600070205080204" pitchFamily="50" charset="-128"/>
                </a:rPr>
                <a:t>緑　地</a:t>
              </a:r>
              <a:endParaRPr lang="ja-JP" altLang="en-US" sz="1600" dirty="0">
                <a:solidFill>
                  <a:prstClr val="black"/>
                </a:solidFill>
                <a:latin typeface="ＭＳ Ｐゴシック" panose="020B0600070205080204" pitchFamily="50" charset="-128"/>
              </a:endParaRPr>
            </a:p>
          </p:txBody>
        </p:sp>
        <p:sp>
          <p:nvSpPr>
            <p:cNvPr id="50" name="テキスト ボックス 49"/>
            <p:cNvSpPr txBox="1"/>
            <p:nvPr/>
          </p:nvSpPr>
          <p:spPr>
            <a:xfrm>
              <a:off x="956556" y="2335910"/>
              <a:ext cx="430887" cy="913070"/>
            </a:xfrm>
            <a:prstGeom prst="rect">
              <a:avLst/>
            </a:prstGeom>
            <a:noFill/>
            <a:ln w="6350">
              <a:solidFill>
                <a:schemeClr val="tx1"/>
              </a:solidFill>
            </a:ln>
          </p:spPr>
          <p:txBody>
            <a:bodyPr vert="eaVert" wrap="none" rtlCol="0">
              <a:spAutoFit/>
            </a:bodyPr>
            <a:lstStyle/>
            <a:p>
              <a:r>
                <a:rPr lang="ja-JP" altLang="en-US" sz="1600" dirty="0" smtClean="0">
                  <a:solidFill>
                    <a:prstClr val="black"/>
                  </a:solidFill>
                  <a:latin typeface="ＭＳ Ｐゴシック" panose="020B0600070205080204" pitchFamily="50" charset="-128"/>
                </a:rPr>
                <a:t>施設緑地</a:t>
              </a:r>
              <a:endParaRPr lang="ja-JP" altLang="en-US" sz="1600" dirty="0">
                <a:solidFill>
                  <a:prstClr val="black"/>
                </a:solidFill>
                <a:latin typeface="ＭＳ Ｐゴシック" panose="020B0600070205080204" pitchFamily="50" charset="-128"/>
              </a:endParaRPr>
            </a:p>
          </p:txBody>
        </p:sp>
        <p:sp>
          <p:nvSpPr>
            <p:cNvPr id="51" name="テキスト ボックス 50"/>
            <p:cNvSpPr txBox="1"/>
            <p:nvPr/>
          </p:nvSpPr>
          <p:spPr>
            <a:xfrm>
              <a:off x="956556" y="4783405"/>
              <a:ext cx="430887" cy="1118255"/>
            </a:xfrm>
            <a:prstGeom prst="rect">
              <a:avLst/>
            </a:prstGeom>
            <a:noFill/>
            <a:ln w="6350">
              <a:solidFill>
                <a:schemeClr val="tx1"/>
              </a:solidFill>
            </a:ln>
          </p:spPr>
          <p:txBody>
            <a:bodyPr vert="eaVert" wrap="none" rtlCol="0">
              <a:spAutoFit/>
            </a:bodyPr>
            <a:lstStyle/>
            <a:p>
              <a:r>
                <a:rPr lang="ja-JP" altLang="en-US" sz="1600" dirty="0" smtClean="0">
                  <a:solidFill>
                    <a:prstClr val="black"/>
                  </a:solidFill>
                  <a:latin typeface="ＭＳ Ｐゴシック" panose="020B0600070205080204" pitchFamily="50" charset="-128"/>
                </a:rPr>
                <a:t>地域制緑地</a:t>
              </a:r>
              <a:endParaRPr lang="ja-JP" altLang="en-US" sz="1600" dirty="0">
                <a:solidFill>
                  <a:prstClr val="black"/>
                </a:solidFill>
                <a:latin typeface="ＭＳ Ｐゴシック" panose="020B0600070205080204" pitchFamily="50" charset="-128"/>
              </a:endParaRPr>
            </a:p>
          </p:txBody>
        </p:sp>
        <p:sp>
          <p:nvSpPr>
            <p:cNvPr id="12" name="テキスト ボックス 11"/>
            <p:cNvSpPr txBox="1"/>
            <p:nvPr/>
          </p:nvSpPr>
          <p:spPr>
            <a:xfrm>
              <a:off x="2036676" y="2113111"/>
              <a:ext cx="902811" cy="307777"/>
            </a:xfrm>
            <a:prstGeom prst="rect">
              <a:avLst/>
            </a:prstGeom>
            <a:noFill/>
            <a:ln w="6350">
              <a:solidFill>
                <a:schemeClr val="tx1"/>
              </a:solidFill>
            </a:ln>
          </p:spPr>
          <p:txBody>
            <a:bodyPr wrap="non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都市公園</a:t>
              </a:r>
              <a:endParaRPr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52" name="テキスト ボックス 51"/>
            <p:cNvSpPr txBox="1"/>
            <p:nvPr/>
          </p:nvSpPr>
          <p:spPr>
            <a:xfrm>
              <a:off x="2036676" y="3301243"/>
              <a:ext cx="1261884" cy="307777"/>
            </a:xfrm>
            <a:prstGeom prst="rect">
              <a:avLst/>
            </a:prstGeom>
            <a:noFill/>
            <a:ln w="6350">
              <a:solidFill>
                <a:schemeClr val="tx1"/>
              </a:solidFill>
            </a:ln>
          </p:spPr>
          <p:txBody>
            <a:bodyPr wrap="non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都市公園以外</a:t>
              </a:r>
              <a:endParaRPr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53" name="テキスト ボックス 52"/>
            <p:cNvSpPr txBox="1"/>
            <p:nvPr/>
          </p:nvSpPr>
          <p:spPr>
            <a:xfrm>
              <a:off x="2119861" y="4367764"/>
              <a:ext cx="1167307" cy="307777"/>
            </a:xfrm>
            <a:prstGeom prst="rect">
              <a:avLst/>
            </a:prstGeom>
            <a:noFill/>
            <a:ln w="6350">
              <a:solidFill>
                <a:schemeClr val="tx1"/>
              </a:solidFill>
            </a:ln>
          </p:spPr>
          <p:txBody>
            <a:bodyPr wrap="non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法によるもの</a:t>
              </a:r>
              <a:endParaRPr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54" name="テキスト ボックス 53"/>
            <p:cNvSpPr txBox="1"/>
            <p:nvPr/>
          </p:nvSpPr>
          <p:spPr>
            <a:xfrm>
              <a:off x="2120995" y="5730359"/>
              <a:ext cx="1795684" cy="307777"/>
            </a:xfrm>
            <a:prstGeom prst="rect">
              <a:avLst/>
            </a:prstGeom>
            <a:noFill/>
            <a:ln w="6350">
              <a:solidFill>
                <a:schemeClr val="tx1"/>
              </a:solidFill>
            </a:ln>
          </p:spPr>
          <p:txBody>
            <a:bodyPr wrap="non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締結・協定によるもの</a:t>
              </a:r>
              <a:endParaRPr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55" name="テキスト ボックス 54"/>
            <p:cNvSpPr txBox="1"/>
            <p:nvPr/>
          </p:nvSpPr>
          <p:spPr>
            <a:xfrm>
              <a:off x="2120995" y="6137231"/>
              <a:ext cx="1526380" cy="307777"/>
            </a:xfrm>
            <a:prstGeom prst="rect">
              <a:avLst/>
            </a:prstGeom>
            <a:noFill/>
            <a:ln w="6350">
              <a:solidFill>
                <a:schemeClr val="tx1"/>
              </a:solidFill>
            </a:ln>
          </p:spPr>
          <p:txBody>
            <a:bodyPr wrap="non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条例等によるもの</a:t>
              </a:r>
              <a:endParaRPr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56" name="テキスト ボックス 55"/>
            <p:cNvSpPr txBox="1"/>
            <p:nvPr/>
          </p:nvSpPr>
          <p:spPr>
            <a:xfrm>
              <a:off x="3800872" y="2919549"/>
              <a:ext cx="1261884" cy="307777"/>
            </a:xfrm>
            <a:prstGeom prst="rect">
              <a:avLst/>
            </a:prstGeom>
            <a:noFill/>
            <a:ln w="6350">
              <a:solidFill>
                <a:schemeClr val="tx1"/>
              </a:solidFill>
            </a:ln>
          </p:spPr>
          <p:txBody>
            <a:bodyPr wrap="non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公共施設緑地</a:t>
              </a:r>
              <a:endParaRPr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57" name="テキスト ボックス 56"/>
            <p:cNvSpPr txBox="1"/>
            <p:nvPr/>
          </p:nvSpPr>
          <p:spPr>
            <a:xfrm>
              <a:off x="3799128" y="3625279"/>
              <a:ext cx="1261884" cy="307777"/>
            </a:xfrm>
            <a:prstGeom prst="rect">
              <a:avLst/>
            </a:prstGeom>
            <a:noFill/>
            <a:ln w="6350">
              <a:solidFill>
                <a:schemeClr val="tx1"/>
              </a:solidFill>
            </a:ln>
          </p:spPr>
          <p:txBody>
            <a:bodyPr wrap="non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民間施設緑地</a:t>
              </a:r>
              <a:endParaRPr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58" name="テキスト ボックス 57"/>
            <p:cNvSpPr txBox="1"/>
            <p:nvPr/>
          </p:nvSpPr>
          <p:spPr>
            <a:xfrm>
              <a:off x="5993245" y="2113692"/>
              <a:ext cx="3600000" cy="523220"/>
            </a:xfrm>
            <a:prstGeom prst="rect">
              <a:avLst/>
            </a:prstGeom>
            <a:noFill/>
            <a:ln w="15875">
              <a:solidFill>
                <a:schemeClr val="tx1"/>
              </a:solidFill>
            </a:ln>
          </p:spPr>
          <p:txBody>
            <a:bodyPr wrap="squar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都市公園法で規定するもの</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a:p>
              <a:r>
                <a:rPr lang="en-US" altLang="ja-JP" sz="14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400" b="1" dirty="0" smtClean="0">
                  <a:solidFill>
                    <a:prstClr val="black"/>
                  </a:solidFill>
                  <a:latin typeface="ＭＳ Ｐゴシック" panose="020B0600070205080204" pitchFamily="50" charset="-128"/>
                  <a:ea typeface="ＭＳ Ｐゴシック" panose="020B0600070205080204" pitchFamily="50" charset="-128"/>
                </a:rPr>
                <a:t>大阪府営公園</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等</a:t>
              </a:r>
              <a:r>
                <a:rPr lang="en-US" altLang="ja-JP" sz="1400" dirty="0" smtClean="0">
                  <a:solidFill>
                    <a:prstClr val="black"/>
                  </a:solidFill>
                  <a:latin typeface="ＭＳ Ｐゴシック" panose="020B0600070205080204" pitchFamily="50" charset="-128"/>
                  <a:ea typeface="ＭＳ Ｐゴシック" panose="020B0600070205080204" pitchFamily="50" charset="-128"/>
                </a:rPr>
                <a:t>】</a:t>
              </a:r>
              <a:endParaRPr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59" name="テキスト ボックス 58"/>
            <p:cNvSpPr txBox="1"/>
            <p:nvPr/>
          </p:nvSpPr>
          <p:spPr>
            <a:xfrm>
              <a:off x="6033520" y="2833772"/>
              <a:ext cx="3600000" cy="523220"/>
            </a:xfrm>
            <a:prstGeom prst="rect">
              <a:avLst/>
            </a:prstGeom>
            <a:noFill/>
            <a:ln w="6350">
              <a:solidFill>
                <a:schemeClr val="tx1"/>
              </a:solidFill>
            </a:ln>
          </p:spPr>
          <p:txBody>
            <a:bodyPr wrap="squar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港湾緑地、児童遊園、条例設置の公園など</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a:p>
              <a:r>
                <a:rPr lang="en-US" altLang="ja-JP" sz="14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堺泉北港の緑地等</a:t>
              </a:r>
              <a:r>
                <a:rPr lang="en-US" altLang="ja-JP" sz="1400" dirty="0" smtClean="0">
                  <a:solidFill>
                    <a:prstClr val="black"/>
                  </a:solidFill>
                  <a:latin typeface="ＭＳ Ｐゴシック" panose="020B0600070205080204" pitchFamily="50" charset="-128"/>
                  <a:ea typeface="ＭＳ Ｐゴシック" panose="020B0600070205080204" pitchFamily="50" charset="-128"/>
                </a:rPr>
                <a:t>】</a:t>
              </a:r>
              <a:endParaRPr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60" name="テキスト ボックス 59"/>
            <p:cNvSpPr txBox="1"/>
            <p:nvPr/>
          </p:nvSpPr>
          <p:spPr>
            <a:xfrm>
              <a:off x="6033332" y="3481844"/>
              <a:ext cx="3600188" cy="523220"/>
            </a:xfrm>
            <a:prstGeom prst="rect">
              <a:avLst/>
            </a:prstGeom>
            <a:noFill/>
            <a:ln w="6350">
              <a:solidFill>
                <a:schemeClr val="tx1"/>
              </a:solidFill>
            </a:ln>
          </p:spPr>
          <p:txBody>
            <a:bodyPr wrap="squar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公開空地、建築物緑化施設、市民緑地など</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a:p>
              <a:r>
                <a:rPr lang="en-US" altLang="ja-JP" sz="14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なんばパークス等</a:t>
              </a:r>
              <a:r>
                <a:rPr lang="en-US" altLang="ja-JP" sz="1400" dirty="0" smtClean="0">
                  <a:solidFill>
                    <a:prstClr val="black"/>
                  </a:solidFill>
                  <a:latin typeface="ＭＳ Ｐゴシック" panose="020B0600070205080204" pitchFamily="50" charset="-128"/>
                  <a:ea typeface="ＭＳ Ｐゴシック" panose="020B0600070205080204" pitchFamily="50" charset="-128"/>
                </a:rPr>
                <a:t>】</a:t>
              </a:r>
              <a:endParaRPr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61" name="テキスト ボックス 60"/>
            <p:cNvSpPr txBox="1"/>
            <p:nvPr/>
          </p:nvSpPr>
          <p:spPr>
            <a:xfrm>
              <a:off x="6026775" y="4220504"/>
              <a:ext cx="3600000" cy="1384995"/>
            </a:xfrm>
            <a:prstGeom prst="rect">
              <a:avLst/>
            </a:prstGeom>
            <a:noFill/>
            <a:ln w="6350">
              <a:solidFill>
                <a:schemeClr val="tx1"/>
              </a:solidFill>
            </a:ln>
          </p:spPr>
          <p:txBody>
            <a:bodyPr wrap="squar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自然公園（自然公園法）</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風致地区（都市計画法）</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近郊緑地保全区域（近畿圏整備法）</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生産緑地（都市計画法）</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a:p>
              <a:r>
                <a:rPr lang="ja-JP" altLang="en-US" sz="1400" dirty="0">
                  <a:solidFill>
                    <a:prstClr val="black"/>
                  </a:solidFill>
                  <a:latin typeface="ＭＳ Ｐゴシック" panose="020B0600070205080204" pitchFamily="50" charset="-128"/>
                  <a:ea typeface="ＭＳ Ｐゴシック" panose="020B0600070205080204" pitchFamily="50" charset="-128"/>
                </a:rPr>
                <a:t>保安</a:t>
              </a:r>
              <a:r>
                <a:rPr lang="ja-JP" altLang="en-US" sz="1400" dirty="0" smtClean="0">
                  <a:solidFill>
                    <a:prstClr val="black"/>
                  </a:solidFill>
                  <a:latin typeface="ＭＳ Ｐゴシック" panose="020B0600070205080204" pitchFamily="50" charset="-128"/>
                  <a:ea typeface="ＭＳ Ｐゴシック" panose="020B0600070205080204" pitchFamily="50" charset="-128"/>
                </a:rPr>
                <a:t>林区域（森林法）</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地域森林計画民有林（森林法）など</a:t>
              </a:r>
              <a:endParaRPr lang="ja-JP" altLang="en-US" sz="1400" dirty="0">
                <a:solidFill>
                  <a:prstClr val="black"/>
                </a:solidFill>
                <a:latin typeface="ＭＳ Ｐゴシック" panose="020B0600070205080204" pitchFamily="50" charset="-128"/>
                <a:ea typeface="ＭＳ Ｐゴシック" panose="020B0600070205080204" pitchFamily="50" charset="-128"/>
              </a:endParaRPr>
            </a:p>
          </p:txBody>
        </p:sp>
        <p:sp>
          <p:nvSpPr>
            <p:cNvPr id="62" name="テキスト ボックス 61"/>
            <p:cNvSpPr txBox="1"/>
            <p:nvPr/>
          </p:nvSpPr>
          <p:spPr>
            <a:xfrm>
              <a:off x="6052351" y="5729770"/>
              <a:ext cx="3600000" cy="307777"/>
            </a:xfrm>
            <a:prstGeom prst="rect">
              <a:avLst/>
            </a:prstGeom>
            <a:noFill/>
            <a:ln w="6350">
              <a:solidFill>
                <a:schemeClr val="tx1"/>
              </a:solidFill>
            </a:ln>
          </p:spPr>
          <p:txBody>
            <a:bodyPr wrap="squar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緑地協定（都市緑地法）</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p:txBody>
        </p:sp>
        <p:sp>
          <p:nvSpPr>
            <p:cNvPr id="63" name="テキスト ボックス 62"/>
            <p:cNvSpPr txBox="1"/>
            <p:nvPr/>
          </p:nvSpPr>
          <p:spPr>
            <a:xfrm>
              <a:off x="6069124" y="6145559"/>
              <a:ext cx="3600000" cy="307777"/>
            </a:xfrm>
            <a:prstGeom prst="rect">
              <a:avLst/>
            </a:prstGeom>
            <a:noFill/>
            <a:ln w="6350">
              <a:solidFill>
                <a:schemeClr val="tx1"/>
              </a:solidFill>
            </a:ln>
          </p:spPr>
          <p:txBody>
            <a:bodyPr wrap="square" rtlCol="0">
              <a:sp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rPr>
                <a:t>条例に基づく緑地の保全制度など</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endParaRPr>
            </a:p>
          </p:txBody>
        </p:sp>
        <p:sp>
          <p:nvSpPr>
            <p:cNvPr id="13" name="フリーフォーム 12"/>
            <p:cNvSpPr/>
            <p:nvPr/>
          </p:nvSpPr>
          <p:spPr>
            <a:xfrm>
              <a:off x="318602" y="2785730"/>
              <a:ext cx="637954" cy="818707"/>
            </a:xfrm>
            <a:custGeom>
              <a:avLst/>
              <a:gdLst>
                <a:gd name="connsiteX0" fmla="*/ 0 w 637954"/>
                <a:gd name="connsiteY0" fmla="*/ 818707 h 818707"/>
                <a:gd name="connsiteX1" fmla="*/ 0 w 637954"/>
                <a:gd name="connsiteY1" fmla="*/ 0 h 818707"/>
                <a:gd name="connsiteX2" fmla="*/ 637954 w 637954"/>
                <a:gd name="connsiteY2" fmla="*/ 0 h 818707"/>
              </a:gdLst>
              <a:ahLst/>
              <a:cxnLst>
                <a:cxn ang="0">
                  <a:pos x="connsiteX0" y="connsiteY0"/>
                </a:cxn>
                <a:cxn ang="0">
                  <a:pos x="connsiteX1" y="connsiteY1"/>
                </a:cxn>
                <a:cxn ang="0">
                  <a:pos x="connsiteX2" y="connsiteY2"/>
                </a:cxn>
              </a:cxnLst>
              <a:rect l="l" t="t" r="r" b="b"/>
              <a:pathLst>
                <a:path w="637954" h="818707">
                  <a:moveTo>
                    <a:pt x="0" y="818707"/>
                  </a:moveTo>
                  <a:lnTo>
                    <a:pt x="0" y="0"/>
                  </a:lnTo>
                  <a:lnTo>
                    <a:pt x="637954" y="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334924" y="4247147"/>
              <a:ext cx="621632" cy="1054061"/>
            </a:xfrm>
            <a:custGeom>
              <a:avLst/>
              <a:gdLst>
                <a:gd name="connsiteX0" fmla="*/ 0 w 621632"/>
                <a:gd name="connsiteY0" fmla="*/ 0 h 994611"/>
                <a:gd name="connsiteX1" fmla="*/ 0 w 621632"/>
                <a:gd name="connsiteY1" fmla="*/ 994611 h 994611"/>
                <a:gd name="connsiteX2" fmla="*/ 621632 w 621632"/>
                <a:gd name="connsiteY2" fmla="*/ 994611 h 994611"/>
                <a:gd name="connsiteX3" fmla="*/ 621632 w 621632"/>
                <a:gd name="connsiteY3" fmla="*/ 978569 h 994611"/>
                <a:gd name="connsiteX0" fmla="*/ 0 w 621632"/>
                <a:gd name="connsiteY0" fmla="*/ 0 h 994611"/>
                <a:gd name="connsiteX1" fmla="*/ 0 w 621632"/>
                <a:gd name="connsiteY1" fmla="*/ 994611 h 994611"/>
                <a:gd name="connsiteX2" fmla="*/ 621632 w 621632"/>
                <a:gd name="connsiteY2" fmla="*/ 994611 h 994611"/>
              </a:gdLst>
              <a:ahLst/>
              <a:cxnLst>
                <a:cxn ang="0">
                  <a:pos x="connsiteX0" y="connsiteY0"/>
                </a:cxn>
                <a:cxn ang="0">
                  <a:pos x="connsiteX1" y="connsiteY1"/>
                </a:cxn>
                <a:cxn ang="0">
                  <a:pos x="connsiteX2" y="connsiteY2"/>
                </a:cxn>
              </a:cxnLst>
              <a:rect l="l" t="t" r="r" b="b"/>
              <a:pathLst>
                <a:path w="621632" h="994611">
                  <a:moveTo>
                    <a:pt x="0" y="0"/>
                  </a:moveTo>
                  <a:lnTo>
                    <a:pt x="0" y="994611"/>
                  </a:lnTo>
                  <a:lnTo>
                    <a:pt x="621632" y="994611"/>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p:nvPr/>
          </p:nvCxnSpPr>
          <p:spPr>
            <a:xfrm>
              <a:off x="1712640" y="2266998"/>
              <a:ext cx="0" cy="118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50" idx="3"/>
            </p:cNvCxnSpPr>
            <p:nvPr/>
          </p:nvCxnSpPr>
          <p:spPr>
            <a:xfrm>
              <a:off x="1387443" y="2792445"/>
              <a:ext cx="3251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1712640" y="2266999"/>
              <a:ext cx="3251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1712639" y="3465004"/>
              <a:ext cx="3251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3548844" y="3073437"/>
              <a:ext cx="0" cy="7156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stCxn id="52" idx="3"/>
            </p:cNvCxnSpPr>
            <p:nvPr/>
          </p:nvCxnSpPr>
          <p:spPr>
            <a:xfrm flipV="1">
              <a:off x="3298560" y="3455131"/>
              <a:ext cx="250284"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3548844" y="3068960"/>
              <a:ext cx="250284"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V="1">
              <a:off x="3541044" y="3789040"/>
              <a:ext cx="250284"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56" idx="3"/>
            </p:cNvCxnSpPr>
            <p:nvPr/>
          </p:nvCxnSpPr>
          <p:spPr>
            <a:xfrm flipV="1">
              <a:off x="5062756" y="3073437"/>
              <a:ext cx="972000" cy="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5062756" y="3790015"/>
              <a:ext cx="972000" cy="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V="1">
              <a:off x="2932368" y="2267000"/>
              <a:ext cx="3060000" cy="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V="1">
              <a:off x="3287168" y="4521653"/>
              <a:ext cx="2736000" cy="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712639" y="4521652"/>
              <a:ext cx="0" cy="17694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1387443" y="5301208"/>
              <a:ext cx="32519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endCxn id="53" idx="1"/>
            </p:cNvCxnSpPr>
            <p:nvPr/>
          </p:nvCxnSpPr>
          <p:spPr>
            <a:xfrm flipV="1">
              <a:off x="1712640" y="4521653"/>
              <a:ext cx="407221"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1712640" y="5875595"/>
              <a:ext cx="407221"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V="1">
              <a:off x="1713774" y="6291118"/>
              <a:ext cx="407221"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3916678" y="5877273"/>
              <a:ext cx="2124000" cy="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V="1">
              <a:off x="3642476" y="6299471"/>
              <a:ext cx="2412000" cy="1"/>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4" name="正方形/長方形 43"/>
          <p:cNvSpPr/>
          <p:nvPr/>
        </p:nvSpPr>
        <p:spPr>
          <a:xfrm>
            <a:off x="56456" y="559879"/>
            <a:ext cx="9777534" cy="15369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6717196" y="1850631"/>
            <a:ext cx="3108543" cy="246221"/>
          </a:xfrm>
          <a:prstGeom prst="rect">
            <a:avLst/>
          </a:prstGeom>
          <a:noFill/>
        </p:spPr>
        <p:txBody>
          <a:bodyPr wrap="none" rtlCol="0">
            <a:spAutoFit/>
          </a:bodyPr>
          <a:lstStyle/>
          <a:p>
            <a:r>
              <a:rPr kumimoji="1" lang="ja-JP" altLang="en-US" sz="1000" dirty="0" smtClean="0">
                <a:latin typeface="ＭＳ Ｐゴシック" panose="020B0600070205080204" pitchFamily="50" charset="-128"/>
                <a:ea typeface="ＭＳ Ｐゴシック" panose="020B0600070205080204" pitchFamily="50" charset="-128"/>
              </a:rPr>
              <a:t>出典：みどりの大阪推進計画（平成</a:t>
            </a:r>
            <a:r>
              <a:rPr lang="en-US" altLang="ja-JP" sz="1000" dirty="0">
                <a:latin typeface="ＭＳ Ｐゴシック" panose="020B0600070205080204" pitchFamily="50" charset="-128"/>
                <a:ea typeface="ＭＳ Ｐゴシック" panose="020B0600070205080204" pitchFamily="50" charset="-128"/>
              </a:rPr>
              <a:t>21</a:t>
            </a:r>
            <a:r>
              <a:rPr kumimoji="1" lang="ja-JP" altLang="en-US" sz="1000" dirty="0" smtClean="0">
                <a:latin typeface="ＭＳ Ｐゴシック" panose="020B0600070205080204" pitchFamily="50" charset="-128"/>
                <a:ea typeface="ＭＳ Ｐゴシック" panose="020B0600070205080204" pitchFamily="50" charset="-128"/>
              </a:rPr>
              <a:t>年</a:t>
            </a:r>
            <a:r>
              <a:rPr kumimoji="1" lang="en-US" altLang="ja-JP" sz="1000" dirty="0" smtClean="0">
                <a:latin typeface="ＭＳ Ｐゴシック" panose="020B0600070205080204" pitchFamily="50" charset="-128"/>
                <a:ea typeface="ＭＳ Ｐゴシック" panose="020B0600070205080204" pitchFamily="50" charset="-128"/>
              </a:rPr>
              <a:t>12</a:t>
            </a:r>
            <a:r>
              <a:rPr kumimoji="1" lang="ja-JP" altLang="en-US" sz="1000" dirty="0" smtClean="0">
                <a:latin typeface="ＭＳ Ｐゴシック" panose="020B0600070205080204" pitchFamily="50" charset="-128"/>
                <a:ea typeface="ＭＳ Ｐゴシック" panose="020B0600070205080204" pitchFamily="50" charset="-128"/>
              </a:rPr>
              <a:t>月　大阪府）</a:t>
            </a:r>
            <a:endParaRPr kumimoji="1" lang="ja-JP" altLang="en-US" sz="1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085544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5238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タイトル 1"/>
          <p:cNvSpPr txBox="1">
            <a:spLocks/>
          </p:cNvSpPr>
          <p:nvPr/>
        </p:nvSpPr>
        <p:spPr>
          <a:xfrm>
            <a:off x="2" y="0"/>
            <a:ext cx="7581350"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2800" dirty="0" smtClean="0">
                <a:latin typeface="+mj-ea"/>
              </a:rPr>
              <a:t>　</a:t>
            </a:r>
            <a:r>
              <a:rPr lang="ja-JP" altLang="en-US" sz="2800" dirty="0">
                <a:latin typeface="+mj-ea"/>
              </a:rPr>
              <a:t>都市公園事業における国、府、市町村の役割分担</a:t>
            </a:r>
          </a:p>
        </p:txBody>
      </p:sp>
      <p:sp>
        <p:nvSpPr>
          <p:cNvPr id="4" name="タイトル 1"/>
          <p:cNvSpPr txBox="1">
            <a:spLocks/>
          </p:cNvSpPr>
          <p:nvPr/>
        </p:nvSpPr>
        <p:spPr>
          <a:xfrm>
            <a:off x="448818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120000"/>
              </a:lnSpc>
            </a:pPr>
            <a:r>
              <a:rPr lang="ja-JP" altLang="en-US" sz="2800" dirty="0" smtClean="0">
                <a:latin typeface="+mj-ea"/>
              </a:rPr>
              <a:t>　</a:t>
            </a:r>
            <a:r>
              <a:rPr lang="ja-JP" altLang="en-US" sz="2200" dirty="0" smtClean="0">
                <a:latin typeface="+mj-ea"/>
              </a:rPr>
              <a:t>府営公園の意義</a:t>
            </a:r>
            <a:endParaRPr lang="ja-JP" altLang="en-US" sz="2200" dirty="0">
              <a:latin typeface="+mj-ea"/>
            </a:endParaRPr>
          </a:p>
        </p:txBody>
      </p:sp>
      <p:sp>
        <p:nvSpPr>
          <p:cNvPr id="6" name="スライド番号プレースホルダー 11"/>
          <p:cNvSpPr>
            <a:spLocks noGrp="1"/>
          </p:cNvSpPr>
          <p:nvPr>
            <p:ph type="sldNum" sz="quarter" idx="12"/>
          </p:nvPr>
        </p:nvSpPr>
        <p:spPr>
          <a:xfrm>
            <a:off x="3001640" y="6489340"/>
            <a:ext cx="2311400" cy="365125"/>
          </a:xfrm>
        </p:spPr>
        <p:txBody>
          <a:bodyPr/>
          <a:lstStyle/>
          <a:p>
            <a:r>
              <a:rPr lang="ja-JP" altLang="en-US" dirty="0"/>
              <a:t>３</a:t>
            </a:r>
            <a:endParaRPr kumimoji="1" lang="ja-JP" altLang="en-US" dirty="0"/>
          </a:p>
        </p:txBody>
      </p:sp>
      <p:sp>
        <p:nvSpPr>
          <p:cNvPr id="7" name="二等辺三角形 6"/>
          <p:cNvSpPr/>
          <p:nvPr/>
        </p:nvSpPr>
        <p:spPr>
          <a:xfrm>
            <a:off x="5361761" y="980727"/>
            <a:ext cx="4468576" cy="5524871"/>
          </a:xfrm>
          <a:prstGeom prst="triangle">
            <a:avLst>
              <a:gd name="adj" fmla="val 49734"/>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0" y="620688"/>
            <a:ext cx="5314275" cy="338554"/>
          </a:xfrm>
          <a:prstGeom prst="rect">
            <a:avLst/>
          </a:prstGeom>
          <a:noFill/>
        </p:spPr>
        <p:txBody>
          <a:bodyPr wrap="none" rtlCol="0">
            <a:spAutoFit/>
          </a:bodyPr>
          <a:lstStyle/>
          <a:p>
            <a:r>
              <a:rPr kumimoji="1" lang="ja-JP" altLang="en-US" sz="1600" dirty="0" smtClean="0">
                <a:latin typeface="HGSｺﾞｼｯｸE" panose="020B0900000000000000" pitchFamily="50" charset="-128"/>
                <a:ea typeface="HGSｺﾞｼｯｸE" panose="020B0900000000000000" pitchFamily="50" charset="-128"/>
              </a:rPr>
              <a:t>①　府内で国が設置する都市公園（国営公園）：１箇所</a:t>
            </a:r>
            <a:endParaRPr kumimoji="1" lang="ja-JP" altLang="en-US" sz="1600" dirty="0">
              <a:latin typeface="HGSｺﾞｼｯｸE" panose="020B0900000000000000" pitchFamily="50" charset="-128"/>
              <a:ea typeface="HGSｺﾞｼｯｸE" panose="020B0900000000000000" pitchFamily="50" charset="-128"/>
            </a:endParaRPr>
          </a:p>
        </p:txBody>
      </p:sp>
      <p:sp>
        <p:nvSpPr>
          <p:cNvPr id="9" name="テキスト ボックス 8"/>
          <p:cNvSpPr txBox="1"/>
          <p:nvPr/>
        </p:nvSpPr>
        <p:spPr>
          <a:xfrm>
            <a:off x="344488" y="1146230"/>
            <a:ext cx="9289032" cy="338554"/>
          </a:xfrm>
          <a:prstGeom prst="rect">
            <a:avLst/>
          </a:prstGeom>
          <a:noFill/>
        </p:spPr>
        <p:txBody>
          <a:bodyPr wrap="square" rtlCol="0">
            <a:spAutoFit/>
          </a:bodyPr>
          <a:lstStyle/>
          <a:p>
            <a:r>
              <a:rPr kumimoji="1" lang="ja-JP" altLang="en-US" sz="1600" b="1" dirty="0" smtClean="0"/>
              <a:t>一の都府県の区域を越える広域の見地から設置する都市公園（イ号公園）</a:t>
            </a:r>
            <a:endParaRPr lang="en-US" altLang="ja-JP" sz="1400" b="1" dirty="0" smtClean="0"/>
          </a:p>
        </p:txBody>
      </p:sp>
      <p:sp>
        <p:nvSpPr>
          <p:cNvPr id="10" name="テキスト ボックス 9"/>
          <p:cNvSpPr txBox="1"/>
          <p:nvPr/>
        </p:nvSpPr>
        <p:spPr>
          <a:xfrm>
            <a:off x="0" y="1898249"/>
            <a:ext cx="5314275" cy="338554"/>
          </a:xfrm>
          <a:prstGeom prst="rect">
            <a:avLst/>
          </a:prstGeom>
          <a:noFill/>
        </p:spPr>
        <p:txBody>
          <a:bodyPr wrap="none" rtlCol="0">
            <a:spAutoFit/>
          </a:bodyPr>
          <a:lstStyle/>
          <a:p>
            <a:r>
              <a:rPr kumimoji="1" lang="ja-JP" altLang="en-US" sz="1600" dirty="0" smtClean="0">
                <a:latin typeface="HGSｺﾞｼｯｸE" panose="020B0900000000000000" pitchFamily="50" charset="-128"/>
                <a:ea typeface="HGSｺﾞｼｯｸE" panose="020B0900000000000000" pitchFamily="50" charset="-128"/>
              </a:rPr>
              <a:t>②　大阪府が設置する都市公園（府営公園）：１９箇所</a:t>
            </a:r>
            <a:endParaRPr kumimoji="1" lang="ja-JP" altLang="en-US" sz="1600" dirty="0">
              <a:latin typeface="HGSｺﾞｼｯｸE" panose="020B0900000000000000" pitchFamily="50" charset="-128"/>
              <a:ea typeface="HGSｺﾞｼｯｸE" panose="020B0900000000000000" pitchFamily="50" charset="-128"/>
            </a:endParaRPr>
          </a:p>
        </p:txBody>
      </p:sp>
      <p:sp>
        <p:nvSpPr>
          <p:cNvPr id="11" name="テキスト ボックス 10"/>
          <p:cNvSpPr txBox="1"/>
          <p:nvPr/>
        </p:nvSpPr>
        <p:spPr>
          <a:xfrm>
            <a:off x="344488" y="2291388"/>
            <a:ext cx="5278172" cy="1569660"/>
          </a:xfrm>
          <a:prstGeom prst="rect">
            <a:avLst/>
          </a:prstGeom>
          <a:noFill/>
        </p:spPr>
        <p:txBody>
          <a:bodyPr wrap="square" rtlCol="0">
            <a:spAutoFit/>
          </a:bodyPr>
          <a:lstStyle/>
          <a:p>
            <a:pPr>
              <a:lnSpc>
                <a:spcPct val="150000"/>
              </a:lnSpc>
            </a:pPr>
            <a:r>
              <a:rPr kumimoji="1" lang="ja-JP" altLang="en-US" sz="1600" b="1" u="sng" dirty="0" smtClean="0"/>
              <a:t>一の市町村の区域を越える広域のレクリエーション需要を</a:t>
            </a:r>
            <a:endParaRPr kumimoji="1" lang="en-US" altLang="ja-JP" sz="1600" b="1" u="sng" dirty="0" smtClean="0"/>
          </a:p>
          <a:p>
            <a:pPr>
              <a:lnSpc>
                <a:spcPct val="150000"/>
              </a:lnSpc>
            </a:pPr>
            <a:r>
              <a:rPr lang="ja-JP" altLang="en-US" sz="1600" b="1" u="sng" dirty="0" smtClean="0"/>
              <a:t>充足することを目的</a:t>
            </a:r>
            <a:r>
              <a:rPr lang="ja-JP" altLang="en-US" sz="1600" b="1" dirty="0" smtClean="0"/>
              <a:t>とする公園で、</a:t>
            </a:r>
            <a:r>
              <a:rPr kumimoji="1" lang="ja-JP" altLang="en-US" sz="1600" b="1" dirty="0" smtClean="0"/>
              <a:t>地方生活圏等広域的な</a:t>
            </a:r>
            <a:endParaRPr kumimoji="1" lang="en-US" altLang="ja-JP" sz="1600" b="1" dirty="0" smtClean="0"/>
          </a:p>
          <a:p>
            <a:pPr>
              <a:lnSpc>
                <a:spcPct val="150000"/>
              </a:lnSpc>
            </a:pPr>
            <a:r>
              <a:rPr kumimoji="1" lang="ja-JP" altLang="en-US" sz="1600" b="1" dirty="0" smtClean="0"/>
              <a:t>ブロック単位ごとに１箇所当たり</a:t>
            </a:r>
            <a:r>
              <a:rPr lang="ja-JP" altLang="en-US" sz="1600" b="1" dirty="0" smtClean="0"/>
              <a:t>５０ｈａ以上を標準として</a:t>
            </a:r>
            <a:endParaRPr lang="en-US" altLang="ja-JP" sz="1600" b="1" dirty="0" smtClean="0"/>
          </a:p>
          <a:p>
            <a:pPr>
              <a:lnSpc>
                <a:spcPct val="150000"/>
              </a:lnSpc>
            </a:pPr>
            <a:r>
              <a:rPr lang="ja-JP" altLang="en-US" sz="1600" b="1" dirty="0" smtClean="0"/>
              <a:t>配置</a:t>
            </a:r>
            <a:r>
              <a:rPr kumimoji="1" lang="ja-JP" altLang="en-US" sz="1600" b="1" dirty="0" smtClean="0"/>
              <a:t>する都市公園（広域公園）</a:t>
            </a:r>
            <a:endParaRPr lang="en-US" altLang="ja-JP" sz="1400" b="1" dirty="0" smtClean="0"/>
          </a:p>
        </p:txBody>
      </p:sp>
      <p:sp>
        <p:nvSpPr>
          <p:cNvPr id="12" name="テキスト ボックス 11"/>
          <p:cNvSpPr txBox="1"/>
          <p:nvPr/>
        </p:nvSpPr>
        <p:spPr>
          <a:xfrm>
            <a:off x="560512" y="3810526"/>
            <a:ext cx="2840842" cy="338554"/>
          </a:xfrm>
          <a:prstGeom prst="rect">
            <a:avLst/>
          </a:prstGeom>
          <a:noFill/>
        </p:spPr>
        <p:txBody>
          <a:bodyPr wrap="none" rtlCol="0">
            <a:spAutoFit/>
          </a:bodyPr>
          <a:lstStyle/>
          <a:p>
            <a:r>
              <a:rPr kumimoji="1" lang="ja-JP" altLang="en-US" sz="1600" dirty="0" smtClean="0"/>
              <a:t>⇒　全ての府営公園（１９箇所）</a:t>
            </a:r>
            <a:endParaRPr kumimoji="1" lang="ja-JP" altLang="en-US" sz="1600" dirty="0"/>
          </a:p>
        </p:txBody>
      </p:sp>
      <p:sp>
        <p:nvSpPr>
          <p:cNvPr id="14" name="テキスト ボックス 13"/>
          <p:cNvSpPr txBox="1"/>
          <p:nvPr/>
        </p:nvSpPr>
        <p:spPr>
          <a:xfrm>
            <a:off x="-6792" y="4278578"/>
            <a:ext cx="5109091" cy="338554"/>
          </a:xfrm>
          <a:prstGeom prst="rect">
            <a:avLst/>
          </a:prstGeom>
          <a:noFill/>
        </p:spPr>
        <p:txBody>
          <a:bodyPr wrap="none" rtlCol="0">
            <a:spAutoFit/>
          </a:bodyPr>
          <a:lstStyle/>
          <a:p>
            <a:r>
              <a:rPr lang="ja-JP" altLang="en-US" sz="1600" dirty="0">
                <a:latin typeface="HGSｺﾞｼｯｸE" panose="020B0900000000000000" pitchFamily="50" charset="-128"/>
                <a:ea typeface="HGSｺﾞｼｯｸE" panose="020B0900000000000000" pitchFamily="50" charset="-128"/>
              </a:rPr>
              <a:t>③</a:t>
            </a:r>
            <a:r>
              <a:rPr kumimoji="1" lang="ja-JP" altLang="en-US" sz="1600" dirty="0" smtClean="0">
                <a:latin typeface="HGSｺﾞｼｯｸE" panose="020B0900000000000000" pitchFamily="50" charset="-128"/>
                <a:ea typeface="HGSｺﾞｼｯｸE" panose="020B0900000000000000" pitchFamily="50" charset="-128"/>
              </a:rPr>
              <a:t>　府内市町村が設置する都市公園：５，８４７箇所</a:t>
            </a:r>
            <a:endParaRPr kumimoji="1" lang="ja-JP" altLang="en-US" sz="1600" dirty="0">
              <a:latin typeface="HGSｺﾞｼｯｸE" panose="020B0900000000000000" pitchFamily="50" charset="-128"/>
              <a:ea typeface="HGSｺﾞｼｯｸE" panose="020B0900000000000000" pitchFamily="50" charset="-128"/>
            </a:endParaRPr>
          </a:p>
        </p:txBody>
      </p:sp>
      <p:sp>
        <p:nvSpPr>
          <p:cNvPr id="15" name="テキスト ボックス 14"/>
          <p:cNvSpPr txBox="1"/>
          <p:nvPr/>
        </p:nvSpPr>
        <p:spPr>
          <a:xfrm>
            <a:off x="337696" y="4617132"/>
            <a:ext cx="5407392" cy="1569660"/>
          </a:xfrm>
          <a:prstGeom prst="rect">
            <a:avLst/>
          </a:prstGeom>
          <a:noFill/>
        </p:spPr>
        <p:txBody>
          <a:bodyPr wrap="square" rtlCol="0">
            <a:spAutoFit/>
          </a:bodyPr>
          <a:lstStyle/>
          <a:p>
            <a:pPr>
              <a:lnSpc>
                <a:spcPct val="150000"/>
              </a:lnSpc>
            </a:pPr>
            <a:r>
              <a:rPr lang="ja-JP" altLang="en-US" sz="1600" b="1" dirty="0"/>
              <a:t>一の市町村の区域における休息、観賞、散歩、</a:t>
            </a:r>
          </a:p>
          <a:p>
            <a:pPr>
              <a:lnSpc>
                <a:spcPct val="150000"/>
              </a:lnSpc>
            </a:pPr>
            <a:r>
              <a:rPr lang="ja-JP" altLang="en-US" sz="1600" b="1" dirty="0"/>
              <a:t>運動等の利用に供される都市基幹</a:t>
            </a:r>
            <a:r>
              <a:rPr lang="ja-JP" altLang="en-US" sz="1600" b="1" dirty="0" smtClean="0"/>
              <a:t>公園</a:t>
            </a:r>
            <a:endParaRPr lang="ja-JP" altLang="en-US" sz="1600" b="1" dirty="0"/>
          </a:p>
          <a:p>
            <a:pPr>
              <a:lnSpc>
                <a:spcPct val="150000"/>
              </a:lnSpc>
            </a:pPr>
            <a:r>
              <a:rPr kumimoji="1" lang="ja-JP" altLang="en-US" sz="1600" b="1" dirty="0" smtClean="0"/>
              <a:t>徒歩圏域等日常生活における利用に供される</a:t>
            </a:r>
            <a:endParaRPr kumimoji="1" lang="en-US" altLang="ja-JP" sz="1600" b="1" dirty="0" smtClean="0"/>
          </a:p>
          <a:p>
            <a:pPr>
              <a:lnSpc>
                <a:spcPct val="150000"/>
              </a:lnSpc>
            </a:pPr>
            <a:r>
              <a:rPr kumimoji="1" lang="ja-JP" altLang="en-US" sz="1600" b="1" dirty="0" smtClean="0"/>
              <a:t>住区基幹公園等</a:t>
            </a:r>
            <a:endParaRPr kumimoji="1" lang="en-US" altLang="ja-JP" sz="1600" b="1" dirty="0" smtClean="0"/>
          </a:p>
        </p:txBody>
      </p:sp>
      <p:sp>
        <p:nvSpPr>
          <p:cNvPr id="16" name="テキスト ボックス 15"/>
          <p:cNvSpPr txBox="1"/>
          <p:nvPr/>
        </p:nvSpPr>
        <p:spPr>
          <a:xfrm>
            <a:off x="-38635" y="6197823"/>
            <a:ext cx="5227713" cy="615553"/>
          </a:xfrm>
          <a:prstGeom prst="rect">
            <a:avLst/>
          </a:prstGeom>
          <a:noFill/>
        </p:spPr>
        <p:txBody>
          <a:bodyPr wrap="none" rtlCol="0">
            <a:spAutoFit/>
          </a:bodyPr>
          <a:lstStyle/>
          <a:p>
            <a:r>
              <a:rPr lang="ja-JP" altLang="en-US" sz="1100" dirty="0" smtClean="0"/>
              <a:t>（注１）鶴見緑地（大阪市、守口市）は、大阪市の広域公園のため、③府内市町村が</a:t>
            </a:r>
            <a:endParaRPr lang="en-US" altLang="ja-JP" sz="1100" dirty="0" smtClean="0"/>
          </a:p>
          <a:p>
            <a:r>
              <a:rPr lang="ja-JP" altLang="en-US" sz="1100" dirty="0" smtClean="0"/>
              <a:t>　　　　設置する都市公園（総合公園）に計上</a:t>
            </a:r>
            <a:endParaRPr lang="en-US" altLang="ja-JP" sz="1100" dirty="0" smtClean="0"/>
          </a:p>
          <a:p>
            <a:r>
              <a:rPr kumimoji="1" lang="ja-JP" altLang="en-US" sz="1100" dirty="0" smtClean="0"/>
              <a:t>（注２）万博記念公園は都市公園法に基づく公園ではないため計上していない</a:t>
            </a:r>
            <a:r>
              <a:rPr kumimoji="1" lang="ja-JP" altLang="en-US" sz="1100" dirty="0"/>
              <a:t>　</a:t>
            </a:r>
            <a:r>
              <a:rPr kumimoji="1" lang="ja-JP" altLang="en-US" sz="1100" dirty="0" smtClean="0"/>
              <a:t>　</a:t>
            </a:r>
            <a:r>
              <a:rPr kumimoji="1" lang="ja-JP" altLang="en-US" sz="1200" dirty="0" smtClean="0"/>
              <a:t>　　　</a:t>
            </a:r>
            <a:endParaRPr kumimoji="1" lang="ja-JP" altLang="en-US" sz="1600" dirty="0"/>
          </a:p>
        </p:txBody>
      </p:sp>
      <p:sp>
        <p:nvSpPr>
          <p:cNvPr id="17" name="テキスト ボックス 16"/>
          <p:cNvSpPr txBox="1"/>
          <p:nvPr/>
        </p:nvSpPr>
        <p:spPr>
          <a:xfrm>
            <a:off x="6082039" y="6639163"/>
            <a:ext cx="3539752" cy="246221"/>
          </a:xfrm>
          <a:prstGeom prst="rect">
            <a:avLst/>
          </a:prstGeom>
          <a:noFill/>
        </p:spPr>
        <p:txBody>
          <a:bodyPr wrap="none" rtlCol="0">
            <a:spAutoFit/>
          </a:bodyPr>
          <a:lstStyle/>
          <a:p>
            <a:r>
              <a:rPr kumimoji="1" lang="ja-JP" altLang="en-US" sz="1000" dirty="0" smtClean="0">
                <a:latin typeface="ＭＳ Ｐゴシック" panose="020B0600070205080204" pitchFamily="50" charset="-128"/>
                <a:ea typeface="ＭＳ Ｐゴシック" panose="020B0600070205080204" pitchFamily="50" charset="-128"/>
              </a:rPr>
              <a:t>出典：都市公園データベース（国土交通省）　平成</a:t>
            </a:r>
            <a:r>
              <a:rPr kumimoji="1" lang="en-US" altLang="ja-JP" sz="1000" dirty="0" smtClean="0">
                <a:latin typeface="ＭＳ Ｐゴシック" panose="020B0600070205080204" pitchFamily="50" charset="-128"/>
                <a:ea typeface="ＭＳ Ｐゴシック" panose="020B0600070205080204" pitchFamily="50" charset="-128"/>
              </a:rPr>
              <a:t>28</a:t>
            </a:r>
            <a:r>
              <a:rPr kumimoji="1" lang="ja-JP" altLang="en-US" sz="1000" dirty="0" smtClean="0">
                <a:latin typeface="ＭＳ Ｐゴシック" panose="020B0600070205080204" pitchFamily="50" charset="-128"/>
                <a:ea typeface="ＭＳ Ｐゴシック" panose="020B0600070205080204" pitchFamily="50" charset="-128"/>
              </a:rPr>
              <a:t>年</a:t>
            </a:r>
            <a:r>
              <a:rPr kumimoji="1" lang="en-US" altLang="ja-JP" sz="1000" dirty="0" smtClean="0">
                <a:latin typeface="ＭＳ Ｐゴシック" panose="020B0600070205080204" pitchFamily="50" charset="-128"/>
                <a:ea typeface="ＭＳ Ｐゴシック" panose="020B0600070205080204" pitchFamily="50" charset="-128"/>
              </a:rPr>
              <a:t>3</a:t>
            </a:r>
            <a:r>
              <a:rPr kumimoji="1" lang="ja-JP" altLang="en-US" sz="1000" dirty="0" smtClean="0">
                <a:latin typeface="ＭＳ Ｐゴシック" panose="020B0600070205080204" pitchFamily="50" charset="-128"/>
                <a:ea typeface="ＭＳ Ｐゴシック" panose="020B0600070205080204" pitchFamily="50" charset="-128"/>
              </a:rPr>
              <a:t>月</a:t>
            </a:r>
            <a:r>
              <a:rPr kumimoji="1" lang="en-US" altLang="ja-JP" sz="1000" dirty="0" smtClean="0">
                <a:latin typeface="ＭＳ Ｐゴシック" panose="020B0600070205080204" pitchFamily="50" charset="-128"/>
                <a:ea typeface="ＭＳ Ｐゴシック" panose="020B0600070205080204" pitchFamily="50" charset="-128"/>
              </a:rPr>
              <a:t>31</a:t>
            </a:r>
            <a:r>
              <a:rPr kumimoji="1" lang="ja-JP" altLang="en-US" sz="1000" dirty="0" smtClean="0">
                <a:latin typeface="ＭＳ Ｐゴシック" panose="020B0600070205080204" pitchFamily="50" charset="-128"/>
                <a:ea typeface="ＭＳ Ｐゴシック" panose="020B0600070205080204" pitchFamily="50" charset="-128"/>
              </a:rPr>
              <a:t>日</a:t>
            </a:r>
            <a:endParaRPr kumimoji="1" lang="ja-JP" altLang="en-US" sz="1000" dirty="0">
              <a:latin typeface="ＭＳ Ｐゴシック" panose="020B0600070205080204" pitchFamily="50" charset="-128"/>
              <a:ea typeface="ＭＳ Ｐゴシック" panose="020B0600070205080204" pitchFamily="50" charset="-128"/>
            </a:endParaRPr>
          </a:p>
        </p:txBody>
      </p:sp>
      <p:cxnSp>
        <p:nvCxnSpPr>
          <p:cNvPr id="18" name="直線コネクタ 17"/>
          <p:cNvCxnSpPr/>
          <p:nvPr/>
        </p:nvCxnSpPr>
        <p:spPr>
          <a:xfrm>
            <a:off x="0" y="959242"/>
            <a:ext cx="5457056"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0" y="2276872"/>
            <a:ext cx="5457056"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6792" y="4602614"/>
            <a:ext cx="5457056"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1" name="グループ化 20"/>
          <p:cNvGrpSpPr/>
          <p:nvPr/>
        </p:nvGrpSpPr>
        <p:grpSpPr>
          <a:xfrm>
            <a:off x="6781327" y="1714456"/>
            <a:ext cx="1729304" cy="703137"/>
            <a:chOff x="7689304" y="1294021"/>
            <a:chExt cx="1729304" cy="703137"/>
          </a:xfrm>
        </p:grpSpPr>
        <p:sp>
          <p:nvSpPr>
            <p:cNvPr id="22" name="テキスト ボックス 21"/>
            <p:cNvSpPr txBox="1"/>
            <p:nvPr/>
          </p:nvSpPr>
          <p:spPr>
            <a:xfrm>
              <a:off x="7689304" y="1484784"/>
              <a:ext cx="432048" cy="369332"/>
            </a:xfrm>
            <a:prstGeom prst="rect">
              <a:avLst/>
            </a:prstGeom>
            <a:noFill/>
          </p:spPr>
          <p:txBody>
            <a:bodyPr wrap="square" rtlCol="0">
              <a:spAutoFit/>
            </a:bodyPr>
            <a:lstStyle/>
            <a:p>
              <a:pPr algn="ctr"/>
              <a:r>
                <a:rPr lang="ja-JP" altLang="en-US" sz="900" dirty="0" smtClean="0"/>
                <a:t>国営</a:t>
              </a:r>
              <a:endParaRPr lang="en-US" altLang="ja-JP" sz="900" dirty="0" smtClean="0"/>
            </a:p>
            <a:p>
              <a:pPr algn="ctr"/>
              <a:r>
                <a:rPr lang="ja-JP" altLang="en-US" sz="900" dirty="0" smtClean="0"/>
                <a:t>公園</a:t>
              </a:r>
              <a:endParaRPr kumimoji="1" lang="ja-JP" altLang="en-US" sz="900" dirty="0"/>
            </a:p>
          </p:txBody>
        </p:sp>
        <p:sp>
          <p:nvSpPr>
            <p:cNvPr id="23" name="正方形/長方形 22"/>
            <p:cNvSpPr/>
            <p:nvPr/>
          </p:nvSpPr>
          <p:spPr>
            <a:xfrm>
              <a:off x="7689304" y="1294021"/>
              <a:ext cx="1724290" cy="69481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p:cNvCxnSpPr/>
            <p:nvPr/>
          </p:nvCxnSpPr>
          <p:spPr>
            <a:xfrm>
              <a:off x="8121352" y="1294021"/>
              <a:ext cx="0" cy="694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endCxn id="23" idx="3"/>
            </p:cNvCxnSpPr>
            <p:nvPr/>
          </p:nvCxnSpPr>
          <p:spPr>
            <a:xfrm>
              <a:off x="8121352" y="1641431"/>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8126366" y="1481660"/>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8121352" y="1813390"/>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8049344" y="1296319"/>
              <a:ext cx="1159292" cy="215444"/>
            </a:xfrm>
            <a:prstGeom prst="rect">
              <a:avLst/>
            </a:prstGeom>
            <a:noFill/>
          </p:spPr>
          <p:txBody>
            <a:bodyPr wrap="none" rtlCol="0">
              <a:spAutoFit/>
            </a:bodyPr>
            <a:lstStyle/>
            <a:p>
              <a:r>
                <a:rPr kumimoji="1" lang="ja-JP" altLang="en-US" sz="800" dirty="0" smtClean="0">
                  <a:latin typeface="ＭＳ Ｐゴシック" panose="020B0600070205080204" pitchFamily="50" charset="-128"/>
                  <a:ea typeface="ＭＳ Ｐゴシック" panose="020B0600070205080204" pitchFamily="50" charset="-128"/>
                </a:rPr>
                <a:t>標準面積　　</a:t>
              </a:r>
              <a:r>
                <a:rPr kumimoji="1" lang="en-US" altLang="ja-JP" sz="800" dirty="0" smtClean="0">
                  <a:latin typeface="ＭＳ Ｐゴシック" panose="020B0600070205080204" pitchFamily="50" charset="-128"/>
                  <a:ea typeface="ＭＳ Ｐゴシック" panose="020B0600070205080204" pitchFamily="50" charset="-128"/>
                </a:rPr>
                <a:t>300ha</a:t>
              </a:r>
              <a:r>
                <a:rPr kumimoji="1" lang="ja-JP" altLang="en-US" sz="800" dirty="0" smtClean="0">
                  <a:latin typeface="ＭＳ Ｐゴシック" panose="020B0600070205080204" pitchFamily="50" charset="-128"/>
                  <a:ea typeface="ＭＳ Ｐゴシック" panose="020B0600070205080204" pitchFamily="50" charset="-128"/>
                </a:rPr>
                <a:t>　等</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29" name="テキスト ボックス 28"/>
            <p:cNvSpPr txBox="1"/>
            <p:nvPr/>
          </p:nvSpPr>
          <p:spPr>
            <a:xfrm>
              <a:off x="8049344" y="1461256"/>
              <a:ext cx="1181734"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誘致圏域</a:t>
              </a:r>
              <a:r>
                <a:rPr kumimoji="1" lang="ja-JP" altLang="en-US" sz="800" dirty="0" smtClean="0">
                  <a:latin typeface="ＭＳ Ｐゴシック" panose="020B0600070205080204" pitchFamily="50" charset="-128"/>
                  <a:ea typeface="ＭＳ Ｐゴシック" panose="020B0600070205080204" pitchFamily="50" charset="-128"/>
                </a:rPr>
                <a:t>　　</a:t>
              </a:r>
              <a:r>
                <a:rPr kumimoji="1" lang="en-US" altLang="ja-JP" sz="800" dirty="0" smtClean="0">
                  <a:latin typeface="ＭＳ Ｐゴシック" panose="020B0600070205080204" pitchFamily="50" charset="-128"/>
                  <a:ea typeface="ＭＳ Ｐゴシック" panose="020B0600070205080204" pitchFamily="50" charset="-128"/>
                </a:rPr>
                <a:t>200km</a:t>
              </a:r>
              <a:r>
                <a:rPr kumimoji="1" lang="ja-JP" altLang="en-US" sz="800" dirty="0" smtClean="0">
                  <a:latin typeface="ＭＳ Ｐゴシック" panose="020B0600070205080204" pitchFamily="50" charset="-128"/>
                  <a:ea typeface="ＭＳ Ｐゴシック" panose="020B0600070205080204" pitchFamily="50" charset="-128"/>
                </a:rPr>
                <a:t>　等</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30" name="テキスト ボックス 29"/>
            <p:cNvSpPr txBox="1"/>
            <p:nvPr/>
          </p:nvSpPr>
          <p:spPr>
            <a:xfrm>
              <a:off x="8066234" y="1628800"/>
              <a:ext cx="1075936"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箇所数　 </a:t>
              </a:r>
              <a:r>
                <a:rPr kumimoji="1" lang="ja-JP" altLang="en-US" sz="800" dirty="0" smtClean="0">
                  <a:latin typeface="ＭＳ Ｐゴシック" panose="020B0600070205080204" pitchFamily="50" charset="-128"/>
                  <a:ea typeface="ＭＳ Ｐゴシック" panose="020B0600070205080204" pitchFamily="50" charset="-128"/>
                </a:rPr>
                <a:t>　　　</a:t>
              </a:r>
              <a:r>
                <a:rPr lang="ja-JP" altLang="en-US" sz="800" dirty="0" smtClean="0">
                  <a:latin typeface="ＭＳ Ｐゴシック" panose="020B0600070205080204" pitchFamily="50" charset="-128"/>
                  <a:ea typeface="ＭＳ Ｐゴシック" panose="020B0600070205080204" pitchFamily="50" charset="-128"/>
                </a:rPr>
                <a:t>１</a:t>
              </a:r>
              <a:r>
                <a:rPr kumimoji="1" lang="ja-JP" altLang="en-US" sz="800" dirty="0" smtClean="0">
                  <a:latin typeface="ＭＳ Ｐゴシック" panose="020B0600070205080204" pitchFamily="50" charset="-128"/>
                  <a:ea typeface="ＭＳ Ｐゴシック" panose="020B0600070205080204" pitchFamily="50" charset="-128"/>
                </a:rPr>
                <a:t>箇所</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31" name="テキスト ボックス 30"/>
            <p:cNvSpPr txBox="1"/>
            <p:nvPr/>
          </p:nvSpPr>
          <p:spPr>
            <a:xfrm>
              <a:off x="8066753" y="1781714"/>
              <a:ext cx="987771" cy="215444"/>
            </a:xfrm>
            <a:prstGeom prst="rect">
              <a:avLst/>
            </a:prstGeom>
            <a:noFill/>
          </p:spPr>
          <p:txBody>
            <a:bodyPr wrap="none" rtlCol="0">
              <a:spAutoFit/>
            </a:bodyPr>
            <a:lstStyle/>
            <a:p>
              <a:r>
                <a:rPr lang="ja-JP" altLang="en-US" sz="800" dirty="0">
                  <a:latin typeface="ＭＳ Ｐゴシック" panose="020B0600070205080204" pitchFamily="50" charset="-128"/>
                  <a:ea typeface="ＭＳ Ｐゴシック" panose="020B0600070205080204" pitchFamily="50" charset="-128"/>
                </a:rPr>
                <a:t>供用</a:t>
              </a:r>
              <a:r>
                <a:rPr kumimoji="1" lang="ja-JP" altLang="en-US" sz="800" dirty="0" smtClean="0">
                  <a:latin typeface="ＭＳ Ｐゴシック" panose="020B0600070205080204" pitchFamily="50" charset="-128"/>
                  <a:ea typeface="ＭＳ Ｐゴシック" panose="020B0600070205080204" pitchFamily="50" charset="-128"/>
                </a:rPr>
                <a:t>面積　　</a:t>
              </a:r>
              <a:r>
                <a:rPr lang="en-US" altLang="ja-JP" sz="800" dirty="0" smtClean="0">
                  <a:latin typeface="ＭＳ Ｐゴシック" panose="020B0600070205080204" pitchFamily="50" charset="-128"/>
                  <a:ea typeface="ＭＳ Ｐゴシック" panose="020B0600070205080204" pitchFamily="50" charset="-128"/>
                </a:rPr>
                <a:t>240</a:t>
              </a:r>
              <a:r>
                <a:rPr kumimoji="1" lang="en-US" altLang="ja-JP" sz="800" dirty="0" smtClean="0">
                  <a:latin typeface="ＭＳ Ｐゴシック" panose="020B0600070205080204" pitchFamily="50" charset="-128"/>
                  <a:ea typeface="ＭＳ Ｐゴシック" panose="020B0600070205080204" pitchFamily="50" charset="-128"/>
                </a:rPr>
                <a:t>ha</a:t>
              </a:r>
              <a:endParaRPr kumimoji="1" lang="ja-JP" altLang="en-US" sz="800" dirty="0">
                <a:latin typeface="ＭＳ Ｐゴシック" panose="020B0600070205080204" pitchFamily="50" charset="-128"/>
                <a:ea typeface="ＭＳ Ｐゴシック" panose="020B0600070205080204" pitchFamily="50" charset="-128"/>
              </a:endParaRPr>
            </a:p>
          </p:txBody>
        </p:sp>
      </p:grpSp>
      <p:grpSp>
        <p:nvGrpSpPr>
          <p:cNvPr id="32" name="グループ化 31"/>
          <p:cNvGrpSpPr/>
          <p:nvPr/>
        </p:nvGrpSpPr>
        <p:grpSpPr>
          <a:xfrm>
            <a:off x="6753200" y="3052804"/>
            <a:ext cx="1729304" cy="703137"/>
            <a:chOff x="7689304" y="1294021"/>
            <a:chExt cx="1729304" cy="703137"/>
          </a:xfrm>
        </p:grpSpPr>
        <p:sp>
          <p:nvSpPr>
            <p:cNvPr id="33" name="テキスト ボックス 32"/>
            <p:cNvSpPr txBox="1"/>
            <p:nvPr/>
          </p:nvSpPr>
          <p:spPr>
            <a:xfrm>
              <a:off x="7689304" y="1484784"/>
              <a:ext cx="432048" cy="369332"/>
            </a:xfrm>
            <a:prstGeom prst="rect">
              <a:avLst/>
            </a:prstGeom>
            <a:noFill/>
          </p:spPr>
          <p:txBody>
            <a:bodyPr wrap="square" rtlCol="0">
              <a:spAutoFit/>
            </a:bodyPr>
            <a:lstStyle/>
            <a:p>
              <a:pPr algn="ctr"/>
              <a:r>
                <a:rPr lang="ja-JP" altLang="en-US" sz="900" dirty="0" smtClean="0"/>
                <a:t>広域</a:t>
              </a:r>
              <a:endParaRPr lang="en-US" altLang="ja-JP" sz="900" dirty="0" smtClean="0"/>
            </a:p>
            <a:p>
              <a:pPr algn="ctr"/>
              <a:r>
                <a:rPr lang="ja-JP" altLang="en-US" sz="900" dirty="0" smtClean="0"/>
                <a:t>公園</a:t>
              </a:r>
              <a:endParaRPr kumimoji="1" lang="ja-JP" altLang="en-US" sz="900" dirty="0"/>
            </a:p>
          </p:txBody>
        </p:sp>
        <p:sp>
          <p:nvSpPr>
            <p:cNvPr id="34" name="正方形/長方形 33"/>
            <p:cNvSpPr/>
            <p:nvPr/>
          </p:nvSpPr>
          <p:spPr>
            <a:xfrm>
              <a:off x="7689304" y="1294021"/>
              <a:ext cx="1724290" cy="6948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p:cNvCxnSpPr/>
            <p:nvPr/>
          </p:nvCxnSpPr>
          <p:spPr>
            <a:xfrm>
              <a:off x="8121352" y="1294021"/>
              <a:ext cx="0" cy="694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endCxn id="34" idx="3"/>
            </p:cNvCxnSpPr>
            <p:nvPr/>
          </p:nvCxnSpPr>
          <p:spPr>
            <a:xfrm>
              <a:off x="8121352" y="1641431"/>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8126366" y="1481660"/>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8121352" y="1813390"/>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8049344" y="1296319"/>
              <a:ext cx="968535" cy="215444"/>
            </a:xfrm>
            <a:prstGeom prst="rect">
              <a:avLst/>
            </a:prstGeom>
            <a:noFill/>
          </p:spPr>
          <p:txBody>
            <a:bodyPr wrap="none" rtlCol="0">
              <a:spAutoFit/>
            </a:bodyPr>
            <a:lstStyle/>
            <a:p>
              <a:r>
                <a:rPr kumimoji="1" lang="ja-JP" altLang="en-US" sz="800" dirty="0" smtClean="0">
                  <a:latin typeface="ＭＳ Ｐゴシック" panose="020B0600070205080204" pitchFamily="50" charset="-128"/>
                  <a:ea typeface="ＭＳ Ｐゴシック" panose="020B0600070205080204" pitchFamily="50" charset="-128"/>
                </a:rPr>
                <a:t>標準面積　　 </a:t>
              </a:r>
              <a:r>
                <a:rPr kumimoji="1" lang="en-US" altLang="ja-JP" sz="800" dirty="0" smtClean="0">
                  <a:latin typeface="ＭＳ Ｐゴシック" panose="020B0600070205080204" pitchFamily="50" charset="-128"/>
                  <a:ea typeface="ＭＳ Ｐゴシック" panose="020B0600070205080204" pitchFamily="50" charset="-128"/>
                </a:rPr>
                <a:t>50ha</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40" name="テキスト ボックス 39"/>
            <p:cNvSpPr txBox="1"/>
            <p:nvPr/>
          </p:nvSpPr>
          <p:spPr>
            <a:xfrm>
              <a:off x="8049344" y="1461256"/>
              <a:ext cx="1245854"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誘致圏域</a:t>
              </a:r>
              <a:r>
                <a:rPr kumimoji="1" lang="ja-JP" altLang="en-US" sz="800" dirty="0" smtClean="0">
                  <a:latin typeface="ＭＳ Ｐゴシック" panose="020B0600070205080204" pitchFamily="50" charset="-128"/>
                  <a:ea typeface="ＭＳ Ｐゴシック" panose="020B0600070205080204" pitchFamily="50" charset="-128"/>
                </a:rPr>
                <a:t>　　</a:t>
              </a:r>
              <a:r>
                <a:rPr lang="ja-JP" altLang="en-US" sz="800" dirty="0" smtClean="0">
                  <a:latin typeface="ＭＳ Ｐゴシック" panose="020B0600070205080204" pitchFamily="50" charset="-128"/>
                  <a:ea typeface="ＭＳ Ｐゴシック" panose="020B0600070205080204" pitchFamily="50" charset="-128"/>
                </a:rPr>
                <a:t>地方生活圏</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41" name="テキスト ボックス 40"/>
            <p:cNvSpPr txBox="1"/>
            <p:nvPr/>
          </p:nvSpPr>
          <p:spPr>
            <a:xfrm>
              <a:off x="8066234" y="1628800"/>
              <a:ext cx="1039067"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箇所数　 </a:t>
              </a:r>
              <a:r>
                <a:rPr kumimoji="1" lang="ja-JP" altLang="en-US" sz="800" dirty="0" smtClean="0">
                  <a:latin typeface="ＭＳ Ｐゴシック" panose="020B0600070205080204" pitchFamily="50" charset="-128"/>
                  <a:ea typeface="ＭＳ Ｐゴシック" panose="020B0600070205080204" pitchFamily="50" charset="-128"/>
                </a:rPr>
                <a:t>　　</a:t>
              </a:r>
              <a:r>
                <a:rPr kumimoji="1" lang="en-US" altLang="ja-JP" sz="800" dirty="0" smtClean="0">
                  <a:latin typeface="ＭＳ Ｐゴシック" panose="020B0600070205080204" pitchFamily="50" charset="-128"/>
                  <a:ea typeface="ＭＳ Ｐゴシック" panose="020B0600070205080204" pitchFamily="50" charset="-128"/>
                </a:rPr>
                <a:t>19</a:t>
              </a:r>
              <a:r>
                <a:rPr kumimoji="1" lang="ja-JP" altLang="en-US" sz="800" dirty="0" smtClean="0">
                  <a:latin typeface="ＭＳ Ｐゴシック" panose="020B0600070205080204" pitchFamily="50" charset="-128"/>
                  <a:ea typeface="ＭＳ Ｐゴシック" panose="020B0600070205080204" pitchFamily="50" charset="-128"/>
                </a:rPr>
                <a:t>箇所</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42" name="テキスト ボックス 41"/>
            <p:cNvSpPr txBox="1"/>
            <p:nvPr/>
          </p:nvSpPr>
          <p:spPr>
            <a:xfrm>
              <a:off x="8066753" y="1781714"/>
              <a:ext cx="987771" cy="215444"/>
            </a:xfrm>
            <a:prstGeom prst="rect">
              <a:avLst/>
            </a:prstGeom>
            <a:noFill/>
          </p:spPr>
          <p:txBody>
            <a:bodyPr wrap="none" rtlCol="0">
              <a:spAutoFit/>
            </a:bodyPr>
            <a:lstStyle/>
            <a:p>
              <a:r>
                <a:rPr lang="ja-JP" altLang="en-US" sz="800" dirty="0">
                  <a:latin typeface="ＭＳ Ｐゴシック" panose="020B0600070205080204" pitchFamily="50" charset="-128"/>
                  <a:ea typeface="ＭＳ Ｐゴシック" panose="020B0600070205080204" pitchFamily="50" charset="-128"/>
                </a:rPr>
                <a:t>供用</a:t>
              </a:r>
              <a:r>
                <a:rPr kumimoji="1" lang="ja-JP" altLang="en-US" sz="800" dirty="0" smtClean="0">
                  <a:latin typeface="ＭＳ Ｐゴシック" panose="020B0600070205080204" pitchFamily="50" charset="-128"/>
                  <a:ea typeface="ＭＳ Ｐゴシック" panose="020B0600070205080204" pitchFamily="50" charset="-128"/>
                </a:rPr>
                <a:t>面積　　</a:t>
              </a:r>
              <a:r>
                <a:rPr lang="en-US" altLang="ja-JP" sz="800" dirty="0">
                  <a:latin typeface="ＭＳ Ｐゴシック" panose="020B0600070205080204" pitchFamily="50" charset="-128"/>
                  <a:ea typeface="ＭＳ Ｐゴシック" panose="020B0600070205080204" pitchFamily="50" charset="-128"/>
                </a:rPr>
                <a:t>985</a:t>
              </a:r>
              <a:r>
                <a:rPr kumimoji="1" lang="en-US" altLang="ja-JP" sz="800" dirty="0" smtClean="0">
                  <a:latin typeface="ＭＳ Ｐゴシック" panose="020B0600070205080204" pitchFamily="50" charset="-128"/>
                  <a:ea typeface="ＭＳ Ｐゴシック" panose="020B0600070205080204" pitchFamily="50" charset="-128"/>
                </a:rPr>
                <a:t>ha</a:t>
              </a:r>
              <a:endParaRPr kumimoji="1" lang="ja-JP" altLang="en-US" sz="800" dirty="0">
                <a:latin typeface="ＭＳ Ｐゴシック" panose="020B0600070205080204" pitchFamily="50" charset="-128"/>
                <a:ea typeface="ＭＳ Ｐゴシック" panose="020B0600070205080204" pitchFamily="50" charset="-128"/>
              </a:endParaRPr>
            </a:p>
          </p:txBody>
        </p:sp>
      </p:grpSp>
      <p:grpSp>
        <p:nvGrpSpPr>
          <p:cNvPr id="43" name="グループ化 42"/>
          <p:cNvGrpSpPr/>
          <p:nvPr/>
        </p:nvGrpSpPr>
        <p:grpSpPr>
          <a:xfrm>
            <a:off x="5856037" y="4378752"/>
            <a:ext cx="1729304" cy="703137"/>
            <a:chOff x="7689304" y="1294021"/>
            <a:chExt cx="1729304" cy="703137"/>
          </a:xfrm>
        </p:grpSpPr>
        <p:sp>
          <p:nvSpPr>
            <p:cNvPr id="44" name="テキスト ボックス 43"/>
            <p:cNvSpPr txBox="1"/>
            <p:nvPr/>
          </p:nvSpPr>
          <p:spPr>
            <a:xfrm>
              <a:off x="7689304" y="1484784"/>
              <a:ext cx="432048" cy="369332"/>
            </a:xfrm>
            <a:prstGeom prst="rect">
              <a:avLst/>
            </a:prstGeom>
            <a:noFill/>
          </p:spPr>
          <p:txBody>
            <a:bodyPr wrap="square" rtlCol="0">
              <a:spAutoFit/>
            </a:bodyPr>
            <a:lstStyle/>
            <a:p>
              <a:pPr algn="ctr"/>
              <a:r>
                <a:rPr lang="ja-JP" altLang="en-US" sz="900" dirty="0" smtClean="0"/>
                <a:t>総合</a:t>
              </a:r>
              <a:endParaRPr lang="en-US" altLang="ja-JP" sz="900" dirty="0" smtClean="0"/>
            </a:p>
            <a:p>
              <a:pPr algn="ctr"/>
              <a:r>
                <a:rPr lang="ja-JP" altLang="en-US" sz="900" dirty="0" smtClean="0"/>
                <a:t>公園</a:t>
              </a:r>
              <a:endParaRPr kumimoji="1" lang="ja-JP" altLang="en-US" sz="900" dirty="0"/>
            </a:p>
          </p:txBody>
        </p:sp>
        <p:sp>
          <p:nvSpPr>
            <p:cNvPr id="45" name="正方形/長方形 44"/>
            <p:cNvSpPr/>
            <p:nvPr/>
          </p:nvSpPr>
          <p:spPr>
            <a:xfrm>
              <a:off x="7689304" y="1294021"/>
              <a:ext cx="1724290" cy="69481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p:cNvCxnSpPr/>
            <p:nvPr/>
          </p:nvCxnSpPr>
          <p:spPr>
            <a:xfrm>
              <a:off x="8121352" y="1294021"/>
              <a:ext cx="0" cy="694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endCxn id="45" idx="3"/>
            </p:cNvCxnSpPr>
            <p:nvPr/>
          </p:nvCxnSpPr>
          <p:spPr>
            <a:xfrm>
              <a:off x="8121352" y="1641431"/>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8126366" y="1481660"/>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8121352" y="1813390"/>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8049344" y="1296319"/>
              <a:ext cx="1141659" cy="215444"/>
            </a:xfrm>
            <a:prstGeom prst="rect">
              <a:avLst/>
            </a:prstGeom>
            <a:noFill/>
          </p:spPr>
          <p:txBody>
            <a:bodyPr wrap="none" rtlCol="0">
              <a:spAutoFit/>
            </a:bodyPr>
            <a:lstStyle/>
            <a:p>
              <a:r>
                <a:rPr kumimoji="1" lang="ja-JP" altLang="en-US" sz="800" dirty="0" smtClean="0">
                  <a:latin typeface="ＭＳ Ｐゴシック" panose="020B0600070205080204" pitchFamily="50" charset="-128"/>
                  <a:ea typeface="ＭＳ Ｐゴシック" panose="020B0600070205080204" pitchFamily="50" charset="-128"/>
                </a:rPr>
                <a:t>標準面積　　</a:t>
              </a:r>
              <a:r>
                <a:rPr lang="en-US" altLang="ja-JP" sz="800" dirty="0" smtClean="0">
                  <a:latin typeface="ＭＳ Ｐゴシック" panose="020B0600070205080204" pitchFamily="50" charset="-128"/>
                  <a:ea typeface="ＭＳ Ｐゴシック" panose="020B0600070205080204" pitchFamily="50" charset="-128"/>
                </a:rPr>
                <a:t>1</a:t>
              </a:r>
              <a:r>
                <a:rPr kumimoji="1" lang="en-US" altLang="ja-JP" sz="800" dirty="0" smtClean="0">
                  <a:latin typeface="ＭＳ Ｐゴシック" panose="020B0600070205080204" pitchFamily="50" charset="-128"/>
                  <a:ea typeface="ＭＳ Ｐゴシック" panose="020B0600070205080204" pitchFamily="50" charset="-128"/>
                </a:rPr>
                <a:t>0</a:t>
              </a:r>
              <a:r>
                <a:rPr kumimoji="1" lang="ja-JP" altLang="en-US" sz="800" dirty="0" smtClean="0">
                  <a:latin typeface="ＭＳ Ｐゴシック" panose="020B0600070205080204" pitchFamily="50" charset="-128"/>
                  <a:ea typeface="ＭＳ Ｐゴシック" panose="020B0600070205080204" pitchFamily="50" charset="-128"/>
                </a:rPr>
                <a:t>～</a:t>
              </a:r>
              <a:r>
                <a:rPr kumimoji="1" lang="en-US" altLang="ja-JP" sz="800" dirty="0" smtClean="0">
                  <a:latin typeface="ＭＳ Ｐゴシック" panose="020B0600070205080204" pitchFamily="50" charset="-128"/>
                  <a:ea typeface="ＭＳ Ｐゴシック" panose="020B0600070205080204" pitchFamily="50" charset="-128"/>
                </a:rPr>
                <a:t>50ha</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1" name="テキスト ボックス 50"/>
            <p:cNvSpPr txBox="1"/>
            <p:nvPr/>
          </p:nvSpPr>
          <p:spPr>
            <a:xfrm>
              <a:off x="8049344" y="1461256"/>
              <a:ext cx="1143262"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誘致圏域</a:t>
              </a:r>
              <a:r>
                <a:rPr kumimoji="1" lang="ja-JP" altLang="en-US" sz="800" dirty="0" smtClean="0">
                  <a:latin typeface="ＭＳ Ｐゴシック" panose="020B0600070205080204" pitchFamily="50" charset="-128"/>
                  <a:ea typeface="ＭＳ Ｐゴシック" panose="020B0600070205080204" pitchFamily="50" charset="-128"/>
                </a:rPr>
                <a:t>　　都市規模</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2" name="テキスト ボックス 51"/>
            <p:cNvSpPr txBox="1"/>
            <p:nvPr/>
          </p:nvSpPr>
          <p:spPr>
            <a:xfrm>
              <a:off x="8066234" y="1628800"/>
              <a:ext cx="1107996"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箇所数　 </a:t>
              </a:r>
              <a:r>
                <a:rPr kumimoji="1" lang="ja-JP" altLang="en-US" sz="800" dirty="0" smtClean="0">
                  <a:latin typeface="ＭＳ Ｐゴシック" panose="020B0600070205080204" pitchFamily="50" charset="-128"/>
                  <a:ea typeface="ＭＳ Ｐゴシック" panose="020B0600070205080204" pitchFamily="50" charset="-128"/>
                </a:rPr>
                <a:t>　　　</a:t>
              </a:r>
              <a:r>
                <a:rPr lang="en-US" altLang="ja-JP" sz="800" dirty="0" smtClean="0">
                  <a:latin typeface="ＭＳ Ｐゴシック" panose="020B0600070205080204" pitchFamily="50" charset="-128"/>
                  <a:ea typeface="ＭＳ Ｐゴシック" panose="020B0600070205080204" pitchFamily="50" charset="-128"/>
                </a:rPr>
                <a:t>35</a:t>
              </a:r>
              <a:r>
                <a:rPr kumimoji="1" lang="ja-JP" altLang="en-US" sz="800" dirty="0" smtClean="0">
                  <a:latin typeface="ＭＳ Ｐゴシック" panose="020B0600070205080204" pitchFamily="50" charset="-128"/>
                  <a:ea typeface="ＭＳ Ｐゴシック" panose="020B0600070205080204" pitchFamily="50" charset="-128"/>
                </a:rPr>
                <a:t>箇所</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53" name="テキスト ボックス 52"/>
            <p:cNvSpPr txBox="1"/>
            <p:nvPr/>
          </p:nvSpPr>
          <p:spPr>
            <a:xfrm>
              <a:off x="8066753" y="1781714"/>
              <a:ext cx="987771" cy="215444"/>
            </a:xfrm>
            <a:prstGeom prst="rect">
              <a:avLst/>
            </a:prstGeom>
            <a:noFill/>
          </p:spPr>
          <p:txBody>
            <a:bodyPr wrap="none" rtlCol="0">
              <a:spAutoFit/>
            </a:bodyPr>
            <a:lstStyle/>
            <a:p>
              <a:r>
                <a:rPr lang="ja-JP" altLang="en-US" sz="800" dirty="0">
                  <a:latin typeface="ＭＳ Ｐゴシック" panose="020B0600070205080204" pitchFamily="50" charset="-128"/>
                  <a:ea typeface="ＭＳ Ｐゴシック" panose="020B0600070205080204" pitchFamily="50" charset="-128"/>
                </a:rPr>
                <a:t>供用</a:t>
              </a:r>
              <a:r>
                <a:rPr kumimoji="1" lang="ja-JP" altLang="en-US" sz="800" dirty="0" smtClean="0">
                  <a:latin typeface="ＭＳ Ｐゴシック" panose="020B0600070205080204" pitchFamily="50" charset="-128"/>
                  <a:ea typeface="ＭＳ Ｐゴシック" panose="020B0600070205080204" pitchFamily="50" charset="-128"/>
                </a:rPr>
                <a:t>面積　　</a:t>
              </a:r>
              <a:r>
                <a:rPr lang="en-US" altLang="ja-JP" sz="800" dirty="0">
                  <a:latin typeface="ＭＳ Ｐゴシック" panose="020B0600070205080204" pitchFamily="50" charset="-128"/>
                  <a:ea typeface="ＭＳ Ｐゴシック" panose="020B0600070205080204" pitchFamily="50" charset="-128"/>
                </a:rPr>
                <a:t>651</a:t>
              </a:r>
              <a:r>
                <a:rPr kumimoji="1" lang="en-US" altLang="ja-JP" sz="800" dirty="0" smtClean="0">
                  <a:latin typeface="ＭＳ Ｐゴシック" panose="020B0600070205080204" pitchFamily="50" charset="-128"/>
                  <a:ea typeface="ＭＳ Ｐゴシック" panose="020B0600070205080204" pitchFamily="50" charset="-128"/>
                </a:rPr>
                <a:t>ha</a:t>
              </a:r>
              <a:endParaRPr kumimoji="1" lang="ja-JP" altLang="en-US" sz="800" dirty="0">
                <a:latin typeface="ＭＳ Ｐゴシック" panose="020B0600070205080204" pitchFamily="50" charset="-128"/>
                <a:ea typeface="ＭＳ Ｐゴシック" panose="020B0600070205080204" pitchFamily="50" charset="-128"/>
              </a:endParaRPr>
            </a:p>
          </p:txBody>
        </p:sp>
      </p:grpSp>
      <p:grpSp>
        <p:nvGrpSpPr>
          <p:cNvPr id="54" name="グループ化 53"/>
          <p:cNvGrpSpPr/>
          <p:nvPr/>
        </p:nvGrpSpPr>
        <p:grpSpPr>
          <a:xfrm>
            <a:off x="7757606" y="4378752"/>
            <a:ext cx="1729304" cy="703137"/>
            <a:chOff x="7689304" y="1294021"/>
            <a:chExt cx="1729304" cy="703137"/>
          </a:xfrm>
        </p:grpSpPr>
        <p:sp>
          <p:nvSpPr>
            <p:cNvPr id="55" name="テキスト ボックス 54"/>
            <p:cNvSpPr txBox="1"/>
            <p:nvPr/>
          </p:nvSpPr>
          <p:spPr>
            <a:xfrm>
              <a:off x="7689304" y="1484784"/>
              <a:ext cx="432048" cy="369332"/>
            </a:xfrm>
            <a:prstGeom prst="rect">
              <a:avLst/>
            </a:prstGeom>
            <a:noFill/>
          </p:spPr>
          <p:txBody>
            <a:bodyPr wrap="square" rtlCol="0">
              <a:spAutoFit/>
            </a:bodyPr>
            <a:lstStyle/>
            <a:p>
              <a:pPr algn="ctr"/>
              <a:r>
                <a:rPr lang="ja-JP" altLang="en-US" sz="900" dirty="0" smtClean="0"/>
                <a:t>運動</a:t>
              </a:r>
              <a:endParaRPr lang="en-US" altLang="ja-JP" sz="900" dirty="0" smtClean="0"/>
            </a:p>
            <a:p>
              <a:pPr algn="ctr"/>
              <a:r>
                <a:rPr lang="ja-JP" altLang="en-US" sz="900" dirty="0" smtClean="0"/>
                <a:t>公園</a:t>
              </a:r>
              <a:endParaRPr kumimoji="1" lang="ja-JP" altLang="en-US" sz="900" dirty="0"/>
            </a:p>
          </p:txBody>
        </p:sp>
        <p:sp>
          <p:nvSpPr>
            <p:cNvPr id="56" name="正方形/長方形 55"/>
            <p:cNvSpPr/>
            <p:nvPr/>
          </p:nvSpPr>
          <p:spPr>
            <a:xfrm>
              <a:off x="7689304" y="1294021"/>
              <a:ext cx="1724290" cy="69481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コネクタ 56"/>
            <p:cNvCxnSpPr/>
            <p:nvPr/>
          </p:nvCxnSpPr>
          <p:spPr>
            <a:xfrm>
              <a:off x="8121352" y="1294021"/>
              <a:ext cx="0" cy="694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a:endCxn id="56" idx="3"/>
            </p:cNvCxnSpPr>
            <p:nvPr/>
          </p:nvCxnSpPr>
          <p:spPr>
            <a:xfrm>
              <a:off x="8121352" y="1641431"/>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8126366" y="1481660"/>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8121352" y="1813390"/>
              <a:ext cx="1292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8049344" y="1296319"/>
              <a:ext cx="1141659" cy="215444"/>
            </a:xfrm>
            <a:prstGeom prst="rect">
              <a:avLst/>
            </a:prstGeom>
            <a:noFill/>
          </p:spPr>
          <p:txBody>
            <a:bodyPr wrap="none" rtlCol="0">
              <a:spAutoFit/>
            </a:bodyPr>
            <a:lstStyle/>
            <a:p>
              <a:r>
                <a:rPr kumimoji="1" lang="ja-JP" altLang="en-US" sz="800" dirty="0" smtClean="0">
                  <a:latin typeface="ＭＳ Ｐゴシック" panose="020B0600070205080204" pitchFamily="50" charset="-128"/>
                  <a:ea typeface="ＭＳ Ｐゴシック" panose="020B0600070205080204" pitchFamily="50" charset="-128"/>
                </a:rPr>
                <a:t>標準面積　　</a:t>
              </a:r>
              <a:r>
                <a:rPr kumimoji="1" lang="en-US" altLang="ja-JP" sz="800" dirty="0" smtClean="0">
                  <a:latin typeface="ＭＳ Ｐゴシック" panose="020B0600070205080204" pitchFamily="50" charset="-128"/>
                  <a:ea typeface="ＭＳ Ｐゴシック" panose="020B0600070205080204" pitchFamily="50" charset="-128"/>
                </a:rPr>
                <a:t>15</a:t>
              </a:r>
              <a:r>
                <a:rPr kumimoji="1" lang="ja-JP" altLang="en-US" sz="800" dirty="0" smtClean="0">
                  <a:latin typeface="ＭＳ Ｐゴシック" panose="020B0600070205080204" pitchFamily="50" charset="-128"/>
                  <a:ea typeface="ＭＳ Ｐゴシック" panose="020B0600070205080204" pitchFamily="50" charset="-128"/>
                </a:rPr>
                <a:t>～</a:t>
              </a:r>
              <a:r>
                <a:rPr kumimoji="1" lang="en-US" altLang="ja-JP" sz="800" dirty="0" smtClean="0">
                  <a:latin typeface="ＭＳ Ｐゴシック" panose="020B0600070205080204" pitchFamily="50" charset="-128"/>
                  <a:ea typeface="ＭＳ Ｐゴシック" panose="020B0600070205080204" pitchFamily="50" charset="-128"/>
                </a:rPr>
                <a:t>75ha</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62" name="テキスト ボックス 61"/>
            <p:cNvSpPr txBox="1"/>
            <p:nvPr/>
          </p:nvSpPr>
          <p:spPr>
            <a:xfrm>
              <a:off x="8049344" y="1461256"/>
              <a:ext cx="1143262"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誘致圏域</a:t>
              </a:r>
              <a:r>
                <a:rPr kumimoji="1" lang="ja-JP" altLang="en-US" sz="800" dirty="0" smtClean="0">
                  <a:latin typeface="ＭＳ Ｐゴシック" panose="020B0600070205080204" pitchFamily="50" charset="-128"/>
                  <a:ea typeface="ＭＳ Ｐゴシック" panose="020B0600070205080204" pitchFamily="50" charset="-128"/>
                </a:rPr>
                <a:t>　　</a:t>
              </a:r>
              <a:r>
                <a:rPr lang="ja-JP" altLang="en-US" sz="800" dirty="0">
                  <a:latin typeface="ＭＳ Ｐゴシック" panose="020B0600070205080204" pitchFamily="50" charset="-128"/>
                  <a:ea typeface="ＭＳ Ｐゴシック" panose="020B0600070205080204" pitchFamily="50" charset="-128"/>
                </a:rPr>
                <a:t>都市規模</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63" name="テキスト ボックス 62"/>
            <p:cNvSpPr txBox="1"/>
            <p:nvPr/>
          </p:nvSpPr>
          <p:spPr>
            <a:xfrm>
              <a:off x="8066234" y="1628800"/>
              <a:ext cx="1075936"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箇所数　 </a:t>
              </a:r>
              <a:r>
                <a:rPr kumimoji="1" lang="ja-JP" altLang="en-US" sz="800" dirty="0" smtClean="0">
                  <a:latin typeface="ＭＳ Ｐゴシック" panose="020B0600070205080204" pitchFamily="50" charset="-128"/>
                  <a:ea typeface="ＭＳ Ｐゴシック" panose="020B0600070205080204" pitchFamily="50" charset="-128"/>
                </a:rPr>
                <a:t>　　　</a:t>
              </a:r>
              <a:r>
                <a:rPr lang="ja-JP" altLang="en-US" sz="800" dirty="0">
                  <a:latin typeface="ＭＳ Ｐゴシック" panose="020B0600070205080204" pitchFamily="50" charset="-128"/>
                  <a:ea typeface="ＭＳ Ｐゴシック" panose="020B0600070205080204" pitchFamily="50" charset="-128"/>
                </a:rPr>
                <a:t>４</a:t>
              </a:r>
              <a:r>
                <a:rPr kumimoji="1" lang="ja-JP" altLang="en-US" sz="800" dirty="0" smtClean="0">
                  <a:latin typeface="ＭＳ Ｐゴシック" panose="020B0600070205080204" pitchFamily="50" charset="-128"/>
                  <a:ea typeface="ＭＳ Ｐゴシック" panose="020B0600070205080204" pitchFamily="50" charset="-128"/>
                </a:rPr>
                <a:t>箇所</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64" name="テキスト ボックス 63"/>
            <p:cNvSpPr txBox="1"/>
            <p:nvPr/>
          </p:nvSpPr>
          <p:spPr>
            <a:xfrm>
              <a:off x="8066753" y="1781714"/>
              <a:ext cx="987771" cy="215444"/>
            </a:xfrm>
            <a:prstGeom prst="rect">
              <a:avLst/>
            </a:prstGeom>
            <a:noFill/>
          </p:spPr>
          <p:txBody>
            <a:bodyPr wrap="none" rtlCol="0">
              <a:spAutoFit/>
            </a:bodyPr>
            <a:lstStyle/>
            <a:p>
              <a:r>
                <a:rPr lang="ja-JP" altLang="en-US" sz="800" dirty="0">
                  <a:latin typeface="ＭＳ Ｐゴシック" panose="020B0600070205080204" pitchFamily="50" charset="-128"/>
                  <a:ea typeface="ＭＳ Ｐゴシック" panose="020B0600070205080204" pitchFamily="50" charset="-128"/>
                </a:rPr>
                <a:t>供用</a:t>
              </a:r>
              <a:r>
                <a:rPr kumimoji="1" lang="ja-JP" altLang="en-US" sz="800" dirty="0" smtClean="0">
                  <a:latin typeface="ＭＳ Ｐゴシック" panose="020B0600070205080204" pitchFamily="50" charset="-128"/>
                  <a:ea typeface="ＭＳ Ｐゴシック" panose="020B0600070205080204" pitchFamily="50" charset="-128"/>
                </a:rPr>
                <a:t>面積　　</a:t>
              </a:r>
              <a:r>
                <a:rPr lang="en-US" altLang="ja-JP" sz="800" dirty="0">
                  <a:latin typeface="ＭＳ Ｐゴシック" panose="020B0600070205080204" pitchFamily="50" charset="-128"/>
                  <a:ea typeface="ＭＳ Ｐゴシック" panose="020B0600070205080204" pitchFamily="50" charset="-128"/>
                </a:rPr>
                <a:t>114</a:t>
              </a:r>
              <a:r>
                <a:rPr kumimoji="1" lang="en-US" altLang="ja-JP" sz="800" dirty="0" smtClean="0">
                  <a:latin typeface="ＭＳ Ｐゴシック" panose="020B0600070205080204" pitchFamily="50" charset="-128"/>
                  <a:ea typeface="ＭＳ Ｐゴシック" panose="020B0600070205080204" pitchFamily="50" charset="-128"/>
                </a:rPr>
                <a:t>ha</a:t>
              </a:r>
              <a:endParaRPr kumimoji="1" lang="ja-JP" altLang="en-US" sz="800" dirty="0">
                <a:latin typeface="ＭＳ Ｐゴシック" panose="020B0600070205080204" pitchFamily="50" charset="-128"/>
                <a:ea typeface="ＭＳ Ｐゴシック" panose="020B0600070205080204" pitchFamily="50" charset="-128"/>
              </a:endParaRPr>
            </a:p>
          </p:txBody>
        </p:sp>
      </p:grpSp>
      <p:grpSp>
        <p:nvGrpSpPr>
          <p:cNvPr id="65" name="グループ化 64"/>
          <p:cNvGrpSpPr/>
          <p:nvPr/>
        </p:nvGrpSpPr>
        <p:grpSpPr>
          <a:xfrm>
            <a:off x="5313040" y="5689541"/>
            <a:ext cx="1489008" cy="703137"/>
            <a:chOff x="7739724" y="1294021"/>
            <a:chExt cx="1489008" cy="703137"/>
          </a:xfrm>
        </p:grpSpPr>
        <p:sp>
          <p:nvSpPr>
            <p:cNvPr id="66" name="テキスト ボックス 65"/>
            <p:cNvSpPr txBox="1"/>
            <p:nvPr/>
          </p:nvSpPr>
          <p:spPr>
            <a:xfrm>
              <a:off x="7739724" y="1456764"/>
              <a:ext cx="432048" cy="369332"/>
            </a:xfrm>
            <a:prstGeom prst="rect">
              <a:avLst/>
            </a:prstGeom>
            <a:noFill/>
          </p:spPr>
          <p:txBody>
            <a:bodyPr wrap="square" rtlCol="0">
              <a:spAutoFit/>
            </a:bodyPr>
            <a:lstStyle/>
            <a:p>
              <a:pPr algn="ctr"/>
              <a:r>
                <a:rPr lang="ja-JP" altLang="en-US" sz="900" dirty="0" smtClean="0"/>
                <a:t>街区</a:t>
              </a:r>
              <a:endParaRPr lang="en-US" altLang="ja-JP" sz="900" dirty="0" smtClean="0"/>
            </a:p>
            <a:p>
              <a:pPr algn="ctr"/>
              <a:r>
                <a:rPr lang="ja-JP" altLang="en-US" sz="900" dirty="0" smtClean="0"/>
                <a:t>公園</a:t>
              </a:r>
              <a:endParaRPr kumimoji="1" lang="ja-JP" altLang="en-US" sz="900" dirty="0"/>
            </a:p>
          </p:txBody>
        </p:sp>
        <p:sp>
          <p:nvSpPr>
            <p:cNvPr id="67" name="正方形/長方形 66"/>
            <p:cNvSpPr/>
            <p:nvPr/>
          </p:nvSpPr>
          <p:spPr>
            <a:xfrm>
              <a:off x="7788445" y="1294021"/>
              <a:ext cx="1440287" cy="69481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p:cNvCxnSpPr/>
            <p:nvPr/>
          </p:nvCxnSpPr>
          <p:spPr>
            <a:xfrm>
              <a:off x="8121352" y="1294021"/>
              <a:ext cx="0" cy="694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endCxn id="67" idx="3"/>
            </p:cNvCxnSpPr>
            <p:nvPr/>
          </p:nvCxnSpPr>
          <p:spPr>
            <a:xfrm>
              <a:off x="8121352" y="1641431"/>
              <a:ext cx="1107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8126366" y="1481660"/>
              <a:ext cx="11023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8121352" y="1813390"/>
              <a:ext cx="1107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8049344" y="1296319"/>
              <a:ext cx="1008609" cy="215444"/>
            </a:xfrm>
            <a:prstGeom prst="rect">
              <a:avLst/>
            </a:prstGeom>
            <a:noFill/>
          </p:spPr>
          <p:txBody>
            <a:bodyPr wrap="none" rtlCol="0">
              <a:spAutoFit/>
            </a:bodyPr>
            <a:lstStyle/>
            <a:p>
              <a:r>
                <a:rPr kumimoji="1" lang="ja-JP" altLang="en-US" sz="800" dirty="0" smtClean="0">
                  <a:latin typeface="ＭＳ Ｐゴシック" panose="020B0600070205080204" pitchFamily="50" charset="-128"/>
                  <a:ea typeface="ＭＳ Ｐゴシック" panose="020B0600070205080204" pitchFamily="50" charset="-128"/>
                </a:rPr>
                <a:t>標準面積　　</a:t>
              </a:r>
              <a:r>
                <a:rPr lang="en-US" altLang="ja-JP" sz="800" dirty="0">
                  <a:latin typeface="ＭＳ Ｐゴシック" panose="020B0600070205080204" pitchFamily="50" charset="-128"/>
                  <a:ea typeface="ＭＳ Ｐゴシック" panose="020B0600070205080204" pitchFamily="50" charset="-128"/>
                </a:rPr>
                <a:t>0.25</a:t>
              </a:r>
              <a:r>
                <a:rPr kumimoji="1" lang="en-US" altLang="ja-JP" sz="800" dirty="0" smtClean="0">
                  <a:latin typeface="ＭＳ Ｐゴシック" panose="020B0600070205080204" pitchFamily="50" charset="-128"/>
                  <a:ea typeface="ＭＳ Ｐゴシック" panose="020B0600070205080204" pitchFamily="50" charset="-128"/>
                </a:rPr>
                <a:t>ha</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73" name="テキスト ボックス 72"/>
            <p:cNvSpPr txBox="1"/>
            <p:nvPr/>
          </p:nvSpPr>
          <p:spPr>
            <a:xfrm>
              <a:off x="8049344" y="1461256"/>
              <a:ext cx="962123"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誘致圏域</a:t>
              </a:r>
              <a:r>
                <a:rPr kumimoji="1" lang="ja-JP" altLang="en-US" sz="800" dirty="0" smtClean="0">
                  <a:latin typeface="ＭＳ Ｐゴシック" panose="020B0600070205080204" pitchFamily="50" charset="-128"/>
                  <a:ea typeface="ＭＳ Ｐゴシック" panose="020B0600070205080204" pitchFamily="50" charset="-128"/>
                </a:rPr>
                <a:t>　　</a:t>
              </a:r>
              <a:r>
                <a:rPr kumimoji="1" lang="en-US" altLang="ja-JP" sz="800" dirty="0" smtClean="0">
                  <a:latin typeface="ＭＳ Ｐゴシック" panose="020B0600070205080204" pitchFamily="50" charset="-128"/>
                  <a:ea typeface="ＭＳ Ｐゴシック" panose="020B0600070205080204" pitchFamily="50" charset="-128"/>
                </a:rPr>
                <a:t>250m</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74" name="テキスト ボックス 73"/>
            <p:cNvSpPr txBox="1"/>
            <p:nvPr/>
          </p:nvSpPr>
          <p:spPr>
            <a:xfrm>
              <a:off x="8066234" y="1628800"/>
              <a:ext cx="1162498"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箇所数　 </a:t>
              </a:r>
              <a:r>
                <a:rPr kumimoji="1" lang="ja-JP" altLang="en-US" sz="800" dirty="0" smtClean="0">
                  <a:latin typeface="ＭＳ Ｐゴシック" panose="020B0600070205080204" pitchFamily="50" charset="-128"/>
                  <a:ea typeface="ＭＳ Ｐゴシック" panose="020B0600070205080204" pitchFamily="50" charset="-128"/>
                </a:rPr>
                <a:t>　　</a:t>
              </a:r>
              <a:r>
                <a:rPr lang="en-US" altLang="ja-JP" sz="800" dirty="0">
                  <a:latin typeface="ＭＳ Ｐゴシック" panose="020B0600070205080204" pitchFamily="50" charset="-128"/>
                  <a:ea typeface="ＭＳ Ｐゴシック" panose="020B0600070205080204" pitchFamily="50" charset="-128"/>
                </a:rPr>
                <a:t>5,407</a:t>
              </a:r>
              <a:r>
                <a:rPr kumimoji="1" lang="ja-JP" altLang="en-US" sz="800" dirty="0" smtClean="0">
                  <a:latin typeface="ＭＳ Ｐゴシック" panose="020B0600070205080204" pitchFamily="50" charset="-128"/>
                  <a:ea typeface="ＭＳ Ｐゴシック" panose="020B0600070205080204" pitchFamily="50" charset="-128"/>
                </a:rPr>
                <a:t>箇所</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75" name="テキスト ボックス 74"/>
            <p:cNvSpPr txBox="1"/>
            <p:nvPr/>
          </p:nvSpPr>
          <p:spPr>
            <a:xfrm>
              <a:off x="8066753" y="1781714"/>
              <a:ext cx="987771" cy="215444"/>
            </a:xfrm>
            <a:prstGeom prst="rect">
              <a:avLst/>
            </a:prstGeom>
            <a:noFill/>
          </p:spPr>
          <p:txBody>
            <a:bodyPr wrap="none" rtlCol="0">
              <a:spAutoFit/>
            </a:bodyPr>
            <a:lstStyle/>
            <a:p>
              <a:r>
                <a:rPr lang="ja-JP" altLang="en-US" sz="800" dirty="0">
                  <a:latin typeface="ＭＳ Ｐゴシック" panose="020B0600070205080204" pitchFamily="50" charset="-128"/>
                  <a:ea typeface="ＭＳ Ｐゴシック" panose="020B0600070205080204" pitchFamily="50" charset="-128"/>
                </a:rPr>
                <a:t>供用</a:t>
              </a:r>
              <a:r>
                <a:rPr kumimoji="1" lang="ja-JP" altLang="en-US" sz="800" dirty="0" smtClean="0">
                  <a:latin typeface="ＭＳ Ｐゴシック" panose="020B0600070205080204" pitchFamily="50" charset="-128"/>
                  <a:ea typeface="ＭＳ Ｐゴシック" panose="020B0600070205080204" pitchFamily="50" charset="-128"/>
                </a:rPr>
                <a:t>面積　　</a:t>
              </a:r>
              <a:r>
                <a:rPr lang="en-US" altLang="ja-JP" sz="800" dirty="0" smtClean="0">
                  <a:latin typeface="ＭＳ Ｐゴシック" panose="020B0600070205080204" pitchFamily="50" charset="-128"/>
                  <a:ea typeface="ＭＳ Ｐゴシック" panose="020B0600070205080204" pitchFamily="50" charset="-128"/>
                </a:rPr>
                <a:t>806</a:t>
              </a:r>
              <a:r>
                <a:rPr kumimoji="1" lang="en-US" altLang="ja-JP" sz="800" dirty="0" smtClean="0">
                  <a:latin typeface="ＭＳ Ｐゴシック" panose="020B0600070205080204" pitchFamily="50" charset="-128"/>
                  <a:ea typeface="ＭＳ Ｐゴシック" panose="020B0600070205080204" pitchFamily="50" charset="-128"/>
                </a:rPr>
                <a:t>ha</a:t>
              </a:r>
              <a:endParaRPr kumimoji="1" lang="ja-JP" altLang="en-US" sz="800" dirty="0">
                <a:latin typeface="ＭＳ Ｐゴシック" panose="020B0600070205080204" pitchFamily="50" charset="-128"/>
                <a:ea typeface="ＭＳ Ｐゴシック" panose="020B0600070205080204" pitchFamily="50" charset="-128"/>
              </a:endParaRPr>
            </a:p>
          </p:txBody>
        </p:sp>
      </p:grpSp>
      <p:grpSp>
        <p:nvGrpSpPr>
          <p:cNvPr id="76" name="グループ化 75"/>
          <p:cNvGrpSpPr/>
          <p:nvPr/>
        </p:nvGrpSpPr>
        <p:grpSpPr>
          <a:xfrm>
            <a:off x="6836306" y="5689541"/>
            <a:ext cx="1489008" cy="703137"/>
            <a:chOff x="7739724" y="1294021"/>
            <a:chExt cx="1489008" cy="703137"/>
          </a:xfrm>
        </p:grpSpPr>
        <p:sp>
          <p:nvSpPr>
            <p:cNvPr id="77" name="テキスト ボックス 76"/>
            <p:cNvSpPr txBox="1"/>
            <p:nvPr/>
          </p:nvSpPr>
          <p:spPr>
            <a:xfrm>
              <a:off x="7739724" y="1456764"/>
              <a:ext cx="432048" cy="369332"/>
            </a:xfrm>
            <a:prstGeom prst="rect">
              <a:avLst/>
            </a:prstGeom>
            <a:noFill/>
          </p:spPr>
          <p:txBody>
            <a:bodyPr wrap="square" rtlCol="0">
              <a:spAutoFit/>
            </a:bodyPr>
            <a:lstStyle/>
            <a:p>
              <a:pPr algn="ctr"/>
              <a:r>
                <a:rPr lang="ja-JP" altLang="en-US" sz="900" dirty="0" smtClean="0"/>
                <a:t>近隣</a:t>
              </a:r>
              <a:endParaRPr lang="en-US" altLang="ja-JP" sz="900" dirty="0" smtClean="0"/>
            </a:p>
            <a:p>
              <a:pPr algn="ctr"/>
              <a:r>
                <a:rPr lang="ja-JP" altLang="en-US" sz="900" dirty="0" smtClean="0"/>
                <a:t>公園</a:t>
              </a:r>
              <a:endParaRPr kumimoji="1" lang="ja-JP" altLang="en-US" sz="900" dirty="0"/>
            </a:p>
          </p:txBody>
        </p:sp>
        <p:sp>
          <p:nvSpPr>
            <p:cNvPr id="78" name="正方形/長方形 77"/>
            <p:cNvSpPr/>
            <p:nvPr/>
          </p:nvSpPr>
          <p:spPr>
            <a:xfrm>
              <a:off x="7788445" y="1294021"/>
              <a:ext cx="1440287" cy="69481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コネクタ 78"/>
            <p:cNvCxnSpPr/>
            <p:nvPr/>
          </p:nvCxnSpPr>
          <p:spPr>
            <a:xfrm>
              <a:off x="8121352" y="1294021"/>
              <a:ext cx="0" cy="694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a:endCxn id="78" idx="3"/>
            </p:cNvCxnSpPr>
            <p:nvPr/>
          </p:nvCxnSpPr>
          <p:spPr>
            <a:xfrm>
              <a:off x="8121352" y="1641431"/>
              <a:ext cx="1107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8126366" y="1481660"/>
              <a:ext cx="11023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8121352" y="1813390"/>
              <a:ext cx="1107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8049344" y="1296319"/>
              <a:ext cx="904415" cy="215444"/>
            </a:xfrm>
            <a:prstGeom prst="rect">
              <a:avLst/>
            </a:prstGeom>
            <a:noFill/>
          </p:spPr>
          <p:txBody>
            <a:bodyPr wrap="none" rtlCol="0">
              <a:spAutoFit/>
            </a:bodyPr>
            <a:lstStyle/>
            <a:p>
              <a:r>
                <a:rPr kumimoji="1" lang="ja-JP" altLang="en-US" sz="800" dirty="0" smtClean="0">
                  <a:latin typeface="ＭＳ Ｐゴシック" panose="020B0600070205080204" pitchFamily="50" charset="-128"/>
                  <a:ea typeface="ＭＳ Ｐゴシック" panose="020B0600070205080204" pitchFamily="50" charset="-128"/>
                </a:rPr>
                <a:t>標準面積　　</a:t>
              </a:r>
              <a:r>
                <a:rPr lang="ja-JP" altLang="en-US" sz="800" dirty="0">
                  <a:latin typeface="ＭＳ Ｐゴシック" panose="020B0600070205080204" pitchFamily="50" charset="-128"/>
                  <a:ea typeface="ＭＳ Ｐゴシック" panose="020B0600070205080204" pitchFamily="50" charset="-128"/>
                </a:rPr>
                <a:t>２</a:t>
              </a:r>
              <a:r>
                <a:rPr kumimoji="1" lang="en-US" altLang="ja-JP" sz="800" dirty="0" smtClean="0">
                  <a:latin typeface="ＭＳ Ｐゴシック" panose="020B0600070205080204" pitchFamily="50" charset="-128"/>
                  <a:ea typeface="ＭＳ Ｐゴシック" panose="020B0600070205080204" pitchFamily="50" charset="-128"/>
                </a:rPr>
                <a:t>ha</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84" name="テキスト ボックス 83"/>
            <p:cNvSpPr txBox="1"/>
            <p:nvPr/>
          </p:nvSpPr>
          <p:spPr>
            <a:xfrm>
              <a:off x="8049344" y="1461256"/>
              <a:ext cx="962123"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誘致圏域</a:t>
              </a:r>
              <a:r>
                <a:rPr kumimoji="1" lang="ja-JP" altLang="en-US" sz="800" dirty="0" smtClean="0">
                  <a:latin typeface="ＭＳ Ｐゴシック" panose="020B0600070205080204" pitchFamily="50" charset="-128"/>
                  <a:ea typeface="ＭＳ Ｐゴシック" panose="020B0600070205080204" pitchFamily="50" charset="-128"/>
                </a:rPr>
                <a:t>　　</a:t>
              </a:r>
              <a:r>
                <a:rPr kumimoji="1" lang="en-US" altLang="ja-JP" sz="800" dirty="0" smtClean="0">
                  <a:latin typeface="ＭＳ Ｐゴシック" panose="020B0600070205080204" pitchFamily="50" charset="-128"/>
                  <a:ea typeface="ＭＳ Ｐゴシック" panose="020B0600070205080204" pitchFamily="50" charset="-128"/>
                </a:rPr>
                <a:t>500m</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85" name="テキスト ボックス 84"/>
            <p:cNvSpPr txBox="1"/>
            <p:nvPr/>
          </p:nvSpPr>
          <p:spPr>
            <a:xfrm>
              <a:off x="8066234" y="1628800"/>
              <a:ext cx="1090363"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箇所数　 </a:t>
              </a:r>
              <a:r>
                <a:rPr kumimoji="1" lang="ja-JP" altLang="en-US" sz="800" dirty="0" smtClean="0">
                  <a:latin typeface="ＭＳ Ｐゴシック" panose="020B0600070205080204" pitchFamily="50" charset="-128"/>
                  <a:ea typeface="ＭＳ Ｐゴシック" panose="020B0600070205080204" pitchFamily="50" charset="-128"/>
                </a:rPr>
                <a:t>　　</a:t>
              </a:r>
              <a:r>
                <a:rPr lang="en-US" altLang="ja-JP" sz="800" dirty="0">
                  <a:latin typeface="ＭＳ Ｐゴシック" panose="020B0600070205080204" pitchFamily="50" charset="-128"/>
                  <a:ea typeface="ＭＳ Ｐゴシック" panose="020B0600070205080204" pitchFamily="50" charset="-128"/>
                </a:rPr>
                <a:t>330</a:t>
              </a:r>
              <a:r>
                <a:rPr kumimoji="1" lang="ja-JP" altLang="en-US" sz="800" dirty="0" smtClean="0">
                  <a:latin typeface="ＭＳ Ｐゴシック" panose="020B0600070205080204" pitchFamily="50" charset="-128"/>
                  <a:ea typeface="ＭＳ Ｐゴシック" panose="020B0600070205080204" pitchFamily="50" charset="-128"/>
                </a:rPr>
                <a:t>箇所</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86" name="テキスト ボックス 85"/>
            <p:cNvSpPr txBox="1"/>
            <p:nvPr/>
          </p:nvSpPr>
          <p:spPr>
            <a:xfrm>
              <a:off x="8066753" y="1781714"/>
              <a:ext cx="987771" cy="215444"/>
            </a:xfrm>
            <a:prstGeom prst="rect">
              <a:avLst/>
            </a:prstGeom>
            <a:noFill/>
          </p:spPr>
          <p:txBody>
            <a:bodyPr wrap="none" rtlCol="0">
              <a:spAutoFit/>
            </a:bodyPr>
            <a:lstStyle/>
            <a:p>
              <a:r>
                <a:rPr lang="ja-JP" altLang="en-US" sz="800" dirty="0">
                  <a:latin typeface="ＭＳ Ｐゴシック" panose="020B0600070205080204" pitchFamily="50" charset="-128"/>
                  <a:ea typeface="ＭＳ Ｐゴシック" panose="020B0600070205080204" pitchFamily="50" charset="-128"/>
                </a:rPr>
                <a:t>供用</a:t>
              </a:r>
              <a:r>
                <a:rPr kumimoji="1" lang="ja-JP" altLang="en-US" sz="800" dirty="0" smtClean="0">
                  <a:latin typeface="ＭＳ Ｐゴシック" panose="020B0600070205080204" pitchFamily="50" charset="-128"/>
                  <a:ea typeface="ＭＳ Ｐゴシック" panose="020B0600070205080204" pitchFamily="50" charset="-128"/>
                </a:rPr>
                <a:t>面積　　</a:t>
              </a:r>
              <a:r>
                <a:rPr lang="en-US" altLang="ja-JP" sz="800" dirty="0">
                  <a:latin typeface="ＭＳ Ｐゴシック" panose="020B0600070205080204" pitchFamily="50" charset="-128"/>
                  <a:ea typeface="ＭＳ Ｐゴシック" panose="020B0600070205080204" pitchFamily="50" charset="-128"/>
                </a:rPr>
                <a:t>568</a:t>
              </a:r>
              <a:r>
                <a:rPr kumimoji="1" lang="en-US" altLang="ja-JP" sz="800" dirty="0" smtClean="0">
                  <a:latin typeface="ＭＳ Ｐゴシック" panose="020B0600070205080204" pitchFamily="50" charset="-128"/>
                  <a:ea typeface="ＭＳ Ｐゴシック" panose="020B0600070205080204" pitchFamily="50" charset="-128"/>
                </a:rPr>
                <a:t>ha</a:t>
              </a:r>
              <a:endParaRPr kumimoji="1" lang="ja-JP" altLang="en-US" sz="800" dirty="0">
                <a:latin typeface="ＭＳ Ｐゴシック" panose="020B0600070205080204" pitchFamily="50" charset="-128"/>
                <a:ea typeface="ＭＳ Ｐゴシック" panose="020B0600070205080204" pitchFamily="50" charset="-128"/>
              </a:endParaRPr>
            </a:p>
          </p:txBody>
        </p:sp>
      </p:grpSp>
      <p:grpSp>
        <p:nvGrpSpPr>
          <p:cNvPr id="87" name="グループ化 86"/>
          <p:cNvGrpSpPr/>
          <p:nvPr/>
        </p:nvGrpSpPr>
        <p:grpSpPr>
          <a:xfrm>
            <a:off x="8341329" y="5691839"/>
            <a:ext cx="1489008" cy="703137"/>
            <a:chOff x="7739724" y="1294021"/>
            <a:chExt cx="1489008" cy="703137"/>
          </a:xfrm>
        </p:grpSpPr>
        <p:sp>
          <p:nvSpPr>
            <p:cNvPr id="88" name="テキスト ボックス 87"/>
            <p:cNvSpPr txBox="1"/>
            <p:nvPr/>
          </p:nvSpPr>
          <p:spPr>
            <a:xfrm>
              <a:off x="7739724" y="1456764"/>
              <a:ext cx="432048" cy="369332"/>
            </a:xfrm>
            <a:prstGeom prst="rect">
              <a:avLst/>
            </a:prstGeom>
            <a:noFill/>
          </p:spPr>
          <p:txBody>
            <a:bodyPr wrap="square" rtlCol="0">
              <a:spAutoFit/>
            </a:bodyPr>
            <a:lstStyle/>
            <a:p>
              <a:pPr algn="ctr"/>
              <a:r>
                <a:rPr lang="ja-JP" altLang="en-US" sz="900" dirty="0" smtClean="0"/>
                <a:t>地区</a:t>
              </a:r>
              <a:endParaRPr lang="en-US" altLang="ja-JP" sz="900" dirty="0" smtClean="0"/>
            </a:p>
            <a:p>
              <a:pPr algn="ctr"/>
              <a:r>
                <a:rPr lang="ja-JP" altLang="en-US" sz="900" dirty="0" smtClean="0"/>
                <a:t>公園</a:t>
              </a:r>
              <a:endParaRPr kumimoji="1" lang="ja-JP" altLang="en-US" sz="900" dirty="0"/>
            </a:p>
          </p:txBody>
        </p:sp>
        <p:sp>
          <p:nvSpPr>
            <p:cNvPr id="89" name="正方形/長方形 88"/>
            <p:cNvSpPr/>
            <p:nvPr/>
          </p:nvSpPr>
          <p:spPr>
            <a:xfrm>
              <a:off x="7788445" y="1294021"/>
              <a:ext cx="1440287" cy="69481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p:cNvCxnSpPr/>
            <p:nvPr/>
          </p:nvCxnSpPr>
          <p:spPr>
            <a:xfrm>
              <a:off x="8121352" y="1294021"/>
              <a:ext cx="0" cy="694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a:endCxn id="89" idx="3"/>
            </p:cNvCxnSpPr>
            <p:nvPr/>
          </p:nvCxnSpPr>
          <p:spPr>
            <a:xfrm>
              <a:off x="8121352" y="1641431"/>
              <a:ext cx="1107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8126366" y="1481660"/>
              <a:ext cx="11023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8121352" y="1813390"/>
              <a:ext cx="1107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a:off x="8049344" y="1296319"/>
              <a:ext cx="904415" cy="215444"/>
            </a:xfrm>
            <a:prstGeom prst="rect">
              <a:avLst/>
            </a:prstGeom>
            <a:noFill/>
          </p:spPr>
          <p:txBody>
            <a:bodyPr wrap="none" rtlCol="0">
              <a:spAutoFit/>
            </a:bodyPr>
            <a:lstStyle/>
            <a:p>
              <a:r>
                <a:rPr kumimoji="1" lang="ja-JP" altLang="en-US" sz="800" dirty="0" smtClean="0">
                  <a:latin typeface="ＭＳ Ｐゴシック" panose="020B0600070205080204" pitchFamily="50" charset="-128"/>
                  <a:ea typeface="ＭＳ Ｐゴシック" panose="020B0600070205080204" pitchFamily="50" charset="-128"/>
                </a:rPr>
                <a:t>標準面積　　</a:t>
              </a:r>
              <a:r>
                <a:rPr lang="ja-JP" altLang="en-US" sz="800" dirty="0" smtClean="0">
                  <a:latin typeface="ＭＳ Ｐゴシック" panose="020B0600070205080204" pitchFamily="50" charset="-128"/>
                  <a:ea typeface="ＭＳ Ｐゴシック" panose="020B0600070205080204" pitchFamily="50" charset="-128"/>
                </a:rPr>
                <a:t>４</a:t>
              </a:r>
              <a:r>
                <a:rPr kumimoji="1" lang="en-US" altLang="ja-JP" sz="800" dirty="0" smtClean="0">
                  <a:latin typeface="ＭＳ Ｐゴシック" panose="020B0600070205080204" pitchFamily="50" charset="-128"/>
                  <a:ea typeface="ＭＳ Ｐゴシック" panose="020B0600070205080204" pitchFamily="50" charset="-128"/>
                </a:rPr>
                <a:t>ha</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95" name="テキスト ボックス 94"/>
            <p:cNvSpPr txBox="1"/>
            <p:nvPr/>
          </p:nvSpPr>
          <p:spPr>
            <a:xfrm>
              <a:off x="8049344" y="1461256"/>
              <a:ext cx="926857"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誘致圏域</a:t>
              </a:r>
              <a:r>
                <a:rPr kumimoji="1" lang="ja-JP" altLang="en-US" sz="800" dirty="0" smtClean="0">
                  <a:latin typeface="ＭＳ Ｐゴシック" panose="020B0600070205080204" pitchFamily="50" charset="-128"/>
                  <a:ea typeface="ＭＳ Ｐゴシック" panose="020B0600070205080204" pitchFamily="50" charset="-128"/>
                </a:rPr>
                <a:t>　　</a:t>
              </a:r>
              <a:r>
                <a:rPr lang="ja-JP" altLang="en-US" sz="800" dirty="0" smtClean="0">
                  <a:latin typeface="ＭＳ Ｐゴシック" panose="020B0600070205080204" pitchFamily="50" charset="-128"/>
                  <a:ea typeface="ＭＳ Ｐゴシック" panose="020B0600070205080204" pitchFamily="50" charset="-128"/>
                </a:rPr>
                <a:t>１</a:t>
              </a:r>
              <a:r>
                <a:rPr lang="en-US" altLang="ja-JP" sz="800" dirty="0" smtClean="0">
                  <a:latin typeface="ＭＳ Ｐゴシック" panose="020B0600070205080204" pitchFamily="50" charset="-128"/>
                  <a:ea typeface="ＭＳ Ｐゴシック" panose="020B0600070205080204" pitchFamily="50" charset="-128"/>
                </a:rPr>
                <a:t>k</a:t>
              </a:r>
              <a:r>
                <a:rPr kumimoji="1" lang="en-US" altLang="ja-JP" sz="800" dirty="0" smtClean="0">
                  <a:latin typeface="ＭＳ Ｐゴシック" panose="020B0600070205080204" pitchFamily="50" charset="-128"/>
                  <a:ea typeface="ＭＳ Ｐゴシック" panose="020B0600070205080204" pitchFamily="50" charset="-128"/>
                </a:rPr>
                <a:t>m</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96" name="テキスト ボックス 95"/>
            <p:cNvSpPr txBox="1"/>
            <p:nvPr/>
          </p:nvSpPr>
          <p:spPr>
            <a:xfrm>
              <a:off x="8066234" y="1628800"/>
              <a:ext cx="1039067" cy="215444"/>
            </a:xfrm>
            <a:prstGeom prst="rect">
              <a:avLst/>
            </a:prstGeom>
            <a:noFill/>
          </p:spPr>
          <p:txBody>
            <a:bodyPr wrap="none" rtlCol="0">
              <a:spAutoFit/>
            </a:bodyPr>
            <a:lstStyle/>
            <a:p>
              <a:r>
                <a:rPr lang="ja-JP" altLang="en-US" sz="800" dirty="0" smtClean="0">
                  <a:latin typeface="ＭＳ Ｐゴシック" panose="020B0600070205080204" pitchFamily="50" charset="-128"/>
                  <a:ea typeface="ＭＳ Ｐゴシック" panose="020B0600070205080204" pitchFamily="50" charset="-128"/>
                </a:rPr>
                <a:t>箇所数　 </a:t>
              </a:r>
              <a:r>
                <a:rPr kumimoji="1" lang="ja-JP" altLang="en-US" sz="800" dirty="0" smtClean="0">
                  <a:latin typeface="ＭＳ Ｐゴシック" panose="020B0600070205080204" pitchFamily="50" charset="-128"/>
                  <a:ea typeface="ＭＳ Ｐゴシック" panose="020B0600070205080204" pitchFamily="50" charset="-128"/>
                </a:rPr>
                <a:t>　　</a:t>
              </a:r>
              <a:r>
                <a:rPr lang="en-US" altLang="ja-JP" sz="800" dirty="0" smtClean="0">
                  <a:latin typeface="ＭＳ Ｐゴシック" panose="020B0600070205080204" pitchFamily="50" charset="-128"/>
                  <a:ea typeface="ＭＳ Ｐゴシック" panose="020B0600070205080204" pitchFamily="50" charset="-128"/>
                </a:rPr>
                <a:t>71</a:t>
              </a:r>
              <a:r>
                <a:rPr kumimoji="1" lang="ja-JP" altLang="en-US" sz="800" dirty="0" smtClean="0">
                  <a:latin typeface="ＭＳ Ｐゴシック" panose="020B0600070205080204" pitchFamily="50" charset="-128"/>
                  <a:ea typeface="ＭＳ Ｐゴシック" panose="020B0600070205080204" pitchFamily="50" charset="-128"/>
                </a:rPr>
                <a:t>箇所</a:t>
              </a:r>
              <a:endParaRPr kumimoji="1" lang="ja-JP" altLang="en-US" sz="800" dirty="0">
                <a:latin typeface="ＭＳ Ｐゴシック" panose="020B0600070205080204" pitchFamily="50" charset="-128"/>
                <a:ea typeface="ＭＳ Ｐゴシック" panose="020B0600070205080204" pitchFamily="50" charset="-128"/>
              </a:endParaRPr>
            </a:p>
          </p:txBody>
        </p:sp>
        <p:sp>
          <p:nvSpPr>
            <p:cNvPr id="97" name="テキスト ボックス 96"/>
            <p:cNvSpPr txBox="1"/>
            <p:nvPr/>
          </p:nvSpPr>
          <p:spPr>
            <a:xfrm>
              <a:off x="8066753" y="1781714"/>
              <a:ext cx="987771" cy="215444"/>
            </a:xfrm>
            <a:prstGeom prst="rect">
              <a:avLst/>
            </a:prstGeom>
            <a:noFill/>
          </p:spPr>
          <p:txBody>
            <a:bodyPr wrap="none" rtlCol="0">
              <a:spAutoFit/>
            </a:bodyPr>
            <a:lstStyle/>
            <a:p>
              <a:r>
                <a:rPr lang="ja-JP" altLang="en-US" sz="800" dirty="0">
                  <a:latin typeface="ＭＳ Ｐゴシック" panose="020B0600070205080204" pitchFamily="50" charset="-128"/>
                  <a:ea typeface="ＭＳ Ｐゴシック" panose="020B0600070205080204" pitchFamily="50" charset="-128"/>
                </a:rPr>
                <a:t>供用</a:t>
              </a:r>
              <a:r>
                <a:rPr kumimoji="1" lang="ja-JP" altLang="en-US" sz="800" dirty="0" smtClean="0">
                  <a:latin typeface="ＭＳ Ｐゴシック" panose="020B0600070205080204" pitchFamily="50" charset="-128"/>
                  <a:ea typeface="ＭＳ Ｐゴシック" panose="020B0600070205080204" pitchFamily="50" charset="-128"/>
                </a:rPr>
                <a:t>面積　　</a:t>
              </a:r>
              <a:r>
                <a:rPr lang="en-US" altLang="ja-JP" sz="800" dirty="0">
                  <a:latin typeface="ＭＳ Ｐゴシック" panose="020B0600070205080204" pitchFamily="50" charset="-128"/>
                  <a:ea typeface="ＭＳ Ｐゴシック" panose="020B0600070205080204" pitchFamily="50" charset="-128"/>
                </a:rPr>
                <a:t>299</a:t>
              </a:r>
              <a:r>
                <a:rPr kumimoji="1" lang="en-US" altLang="ja-JP" sz="800" dirty="0" smtClean="0">
                  <a:latin typeface="ＭＳ Ｐゴシック" panose="020B0600070205080204" pitchFamily="50" charset="-128"/>
                  <a:ea typeface="ＭＳ Ｐゴシック" panose="020B0600070205080204" pitchFamily="50" charset="-128"/>
                </a:rPr>
                <a:t>ha</a:t>
              </a:r>
              <a:endParaRPr kumimoji="1" lang="ja-JP" altLang="en-US" sz="800" dirty="0">
                <a:latin typeface="ＭＳ Ｐゴシック" panose="020B0600070205080204" pitchFamily="50" charset="-128"/>
                <a:ea typeface="ＭＳ Ｐゴシック" panose="020B0600070205080204" pitchFamily="50" charset="-128"/>
              </a:endParaRPr>
            </a:p>
          </p:txBody>
        </p:sp>
      </p:grpSp>
      <p:grpSp>
        <p:nvGrpSpPr>
          <p:cNvPr id="98" name="グループ化 97"/>
          <p:cNvGrpSpPr/>
          <p:nvPr/>
        </p:nvGrpSpPr>
        <p:grpSpPr>
          <a:xfrm>
            <a:off x="6897216" y="1127939"/>
            <a:ext cx="1467068" cy="601325"/>
            <a:chOff x="6897216" y="1330315"/>
            <a:chExt cx="1467068" cy="601325"/>
          </a:xfrm>
        </p:grpSpPr>
        <p:sp>
          <p:nvSpPr>
            <p:cNvPr id="99" name="テキスト ボックス 98"/>
            <p:cNvSpPr txBox="1"/>
            <p:nvPr/>
          </p:nvSpPr>
          <p:spPr>
            <a:xfrm>
              <a:off x="7215235" y="1330315"/>
              <a:ext cx="800219" cy="276999"/>
            </a:xfrm>
            <a:prstGeom prst="rect">
              <a:avLst/>
            </a:prstGeom>
            <a:noFill/>
          </p:spPr>
          <p:txBody>
            <a:bodyPr wrap="none" rtlCol="0">
              <a:spAutoFit/>
            </a:bodyPr>
            <a:lstStyle/>
            <a:p>
              <a:r>
                <a:rPr kumimoji="1" lang="ja-JP" altLang="en-US" sz="1200" dirty="0" smtClean="0">
                  <a:latin typeface="HGSｺﾞｼｯｸE" panose="020B0900000000000000" pitchFamily="50" charset="-128"/>
                  <a:ea typeface="HGSｺﾞｼｯｸE" panose="020B0900000000000000" pitchFamily="50" charset="-128"/>
                </a:rPr>
                <a:t>国営公園</a:t>
              </a:r>
              <a:endParaRPr kumimoji="1" lang="ja-JP" altLang="en-US" sz="1200" dirty="0">
                <a:latin typeface="HGSｺﾞｼｯｸE" panose="020B0900000000000000" pitchFamily="50" charset="-128"/>
                <a:ea typeface="HGSｺﾞｼｯｸE" panose="020B0900000000000000" pitchFamily="50" charset="-128"/>
              </a:endParaRPr>
            </a:p>
          </p:txBody>
        </p:sp>
        <p:cxnSp>
          <p:nvCxnSpPr>
            <p:cNvPr id="100" name="直線コネクタ 99"/>
            <p:cNvCxnSpPr/>
            <p:nvPr/>
          </p:nvCxnSpPr>
          <p:spPr>
            <a:xfrm>
              <a:off x="7041352" y="1556792"/>
              <a:ext cx="108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6897216" y="1526595"/>
              <a:ext cx="1467068" cy="246221"/>
            </a:xfrm>
            <a:prstGeom prst="rect">
              <a:avLst/>
            </a:prstGeom>
            <a:noFill/>
          </p:spPr>
          <p:txBody>
            <a:bodyPr wrap="none" rtlCol="0">
              <a:spAutoFit/>
            </a:bodyPr>
            <a:lstStyle/>
            <a:p>
              <a:r>
                <a:rPr kumimoji="1" lang="ja-JP" altLang="en-US" sz="1000" dirty="0" smtClean="0">
                  <a:latin typeface="HGSｺﾞｼｯｸE" panose="020B0900000000000000" pitchFamily="50" charset="-128"/>
                  <a:ea typeface="HGSｺﾞｼｯｸE" panose="020B0900000000000000" pitchFamily="50" charset="-128"/>
                </a:rPr>
                <a:t>（地方ブロック単位）</a:t>
              </a:r>
              <a:endParaRPr kumimoji="1" lang="ja-JP" altLang="en-US" sz="1000" dirty="0">
                <a:latin typeface="HGSｺﾞｼｯｸE" panose="020B0900000000000000" pitchFamily="50" charset="-128"/>
                <a:ea typeface="HGSｺﾞｼｯｸE" panose="020B0900000000000000" pitchFamily="50" charset="-128"/>
              </a:endParaRPr>
            </a:p>
          </p:txBody>
        </p:sp>
        <p:sp>
          <p:nvSpPr>
            <p:cNvPr id="102" name="テキスト ボックス 101"/>
            <p:cNvSpPr txBox="1"/>
            <p:nvPr/>
          </p:nvSpPr>
          <p:spPr>
            <a:xfrm>
              <a:off x="7185952" y="1700808"/>
              <a:ext cx="877163" cy="230832"/>
            </a:xfrm>
            <a:prstGeom prst="rect">
              <a:avLst/>
            </a:prstGeom>
            <a:noFill/>
          </p:spPr>
          <p:txBody>
            <a:bodyPr wrap="none" rtlCol="0">
              <a:spAutoFit/>
            </a:bodyPr>
            <a:lstStyle/>
            <a:p>
              <a:r>
                <a:rPr kumimoji="1" lang="ja-JP" altLang="en-US" sz="900" dirty="0" smtClean="0">
                  <a:latin typeface="ＭＳ 明朝" panose="02020609040205080304" pitchFamily="17" charset="-128"/>
                  <a:ea typeface="ＭＳ 明朝" panose="02020609040205080304" pitchFamily="17" charset="-128"/>
                </a:rPr>
                <a:t>事業主体：国</a:t>
              </a:r>
              <a:endParaRPr kumimoji="1" lang="ja-JP" altLang="en-US" sz="900" dirty="0">
                <a:latin typeface="ＭＳ 明朝" panose="02020609040205080304" pitchFamily="17" charset="-128"/>
                <a:ea typeface="ＭＳ 明朝" panose="02020609040205080304" pitchFamily="17" charset="-128"/>
              </a:endParaRPr>
            </a:p>
          </p:txBody>
        </p:sp>
      </p:grpSp>
      <p:grpSp>
        <p:nvGrpSpPr>
          <p:cNvPr id="103" name="グループ化 102"/>
          <p:cNvGrpSpPr/>
          <p:nvPr/>
        </p:nvGrpSpPr>
        <p:grpSpPr>
          <a:xfrm>
            <a:off x="6753200" y="2434536"/>
            <a:ext cx="1800493" cy="601325"/>
            <a:chOff x="6753200" y="1330315"/>
            <a:chExt cx="1800493" cy="601325"/>
          </a:xfrm>
        </p:grpSpPr>
        <p:sp>
          <p:nvSpPr>
            <p:cNvPr id="104" name="テキスト ボックス 103"/>
            <p:cNvSpPr txBox="1"/>
            <p:nvPr/>
          </p:nvSpPr>
          <p:spPr>
            <a:xfrm>
              <a:off x="7113240" y="1330315"/>
              <a:ext cx="954107" cy="276999"/>
            </a:xfrm>
            <a:prstGeom prst="rect">
              <a:avLst/>
            </a:prstGeom>
            <a:noFill/>
          </p:spPr>
          <p:txBody>
            <a:bodyPr wrap="none" rtlCol="0">
              <a:spAutoFit/>
            </a:bodyPr>
            <a:lstStyle/>
            <a:p>
              <a:r>
                <a:rPr lang="ja-JP" altLang="en-US" sz="1200" dirty="0">
                  <a:latin typeface="HGSｺﾞｼｯｸE" panose="020B0900000000000000" pitchFamily="50" charset="-128"/>
                  <a:ea typeface="HGSｺﾞｼｯｸE" panose="020B0900000000000000" pitchFamily="50" charset="-128"/>
                </a:rPr>
                <a:t>大規模</a:t>
              </a:r>
              <a:r>
                <a:rPr kumimoji="1" lang="ja-JP" altLang="en-US" sz="1200" dirty="0" smtClean="0">
                  <a:latin typeface="HGSｺﾞｼｯｸE" panose="020B0900000000000000" pitchFamily="50" charset="-128"/>
                  <a:ea typeface="HGSｺﾞｼｯｸE" panose="020B0900000000000000" pitchFamily="50" charset="-128"/>
                </a:rPr>
                <a:t>公園</a:t>
              </a:r>
              <a:endParaRPr kumimoji="1" lang="ja-JP" altLang="en-US" sz="1200" dirty="0">
                <a:latin typeface="HGSｺﾞｼｯｸE" panose="020B0900000000000000" pitchFamily="50" charset="-128"/>
                <a:ea typeface="HGSｺﾞｼｯｸE" panose="020B0900000000000000" pitchFamily="50" charset="-128"/>
              </a:endParaRPr>
            </a:p>
          </p:txBody>
        </p:sp>
        <p:cxnSp>
          <p:nvCxnSpPr>
            <p:cNvPr id="105" name="直線コネクタ 104"/>
            <p:cNvCxnSpPr/>
            <p:nvPr/>
          </p:nvCxnSpPr>
          <p:spPr>
            <a:xfrm>
              <a:off x="7041352" y="1556792"/>
              <a:ext cx="108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6982772" y="1526595"/>
              <a:ext cx="1210588" cy="246221"/>
            </a:xfrm>
            <a:prstGeom prst="rect">
              <a:avLst/>
            </a:prstGeom>
            <a:noFill/>
          </p:spPr>
          <p:txBody>
            <a:bodyPr wrap="none" rtlCol="0">
              <a:spAutoFit/>
            </a:bodyPr>
            <a:lstStyle/>
            <a:p>
              <a:r>
                <a:rPr kumimoji="1" lang="ja-JP" altLang="en-US" sz="1000" dirty="0" smtClean="0">
                  <a:latin typeface="HGSｺﾞｼｯｸE" panose="020B0900000000000000" pitchFamily="50" charset="-128"/>
                  <a:ea typeface="HGSｺﾞｼｯｸE" panose="020B0900000000000000" pitchFamily="50" charset="-128"/>
                </a:rPr>
                <a:t>（都道府県単位）</a:t>
              </a:r>
              <a:endParaRPr kumimoji="1" lang="ja-JP" altLang="en-US" sz="1000" dirty="0">
                <a:latin typeface="HGSｺﾞｼｯｸE" panose="020B0900000000000000" pitchFamily="50" charset="-128"/>
                <a:ea typeface="HGSｺﾞｼｯｸE" panose="020B0900000000000000" pitchFamily="50" charset="-128"/>
              </a:endParaRPr>
            </a:p>
          </p:txBody>
        </p:sp>
        <p:sp>
          <p:nvSpPr>
            <p:cNvPr id="107" name="テキスト ボックス 106"/>
            <p:cNvSpPr txBox="1"/>
            <p:nvPr/>
          </p:nvSpPr>
          <p:spPr>
            <a:xfrm>
              <a:off x="6753200" y="1700808"/>
              <a:ext cx="1800493" cy="230832"/>
            </a:xfrm>
            <a:prstGeom prst="rect">
              <a:avLst/>
            </a:prstGeom>
            <a:noFill/>
          </p:spPr>
          <p:txBody>
            <a:bodyPr wrap="none" rtlCol="0">
              <a:spAutoFit/>
            </a:bodyPr>
            <a:lstStyle/>
            <a:p>
              <a:r>
                <a:rPr kumimoji="1" lang="ja-JP" altLang="en-US" sz="900" dirty="0" smtClean="0">
                  <a:latin typeface="ＭＳ 明朝" panose="02020609040205080304" pitchFamily="17" charset="-128"/>
                  <a:ea typeface="ＭＳ 明朝" panose="02020609040205080304" pitchFamily="17" charset="-128"/>
                </a:rPr>
                <a:t>事業主体：大阪府、（政令市）</a:t>
              </a:r>
              <a:endParaRPr kumimoji="1" lang="ja-JP" altLang="en-US" sz="900" dirty="0">
                <a:latin typeface="ＭＳ 明朝" panose="02020609040205080304" pitchFamily="17" charset="-128"/>
                <a:ea typeface="ＭＳ 明朝" panose="02020609040205080304" pitchFamily="17" charset="-128"/>
              </a:endParaRPr>
            </a:p>
          </p:txBody>
        </p:sp>
      </p:grpSp>
      <p:grpSp>
        <p:nvGrpSpPr>
          <p:cNvPr id="108" name="グループ化 107"/>
          <p:cNvGrpSpPr/>
          <p:nvPr/>
        </p:nvGrpSpPr>
        <p:grpSpPr>
          <a:xfrm>
            <a:off x="7041232" y="3817043"/>
            <a:ext cx="1338828" cy="601325"/>
            <a:chOff x="6981351" y="1330315"/>
            <a:chExt cx="1338828" cy="601325"/>
          </a:xfrm>
        </p:grpSpPr>
        <p:sp>
          <p:nvSpPr>
            <p:cNvPr id="109" name="テキスト ボックス 108"/>
            <p:cNvSpPr txBox="1"/>
            <p:nvPr/>
          </p:nvSpPr>
          <p:spPr>
            <a:xfrm>
              <a:off x="7053359" y="1330315"/>
              <a:ext cx="1107996" cy="276999"/>
            </a:xfrm>
            <a:prstGeom prst="rect">
              <a:avLst/>
            </a:prstGeom>
            <a:noFill/>
          </p:spPr>
          <p:txBody>
            <a:bodyPr wrap="none" rtlCol="0">
              <a:spAutoFit/>
            </a:bodyPr>
            <a:lstStyle/>
            <a:p>
              <a:r>
                <a:rPr lang="ja-JP" altLang="en-US" sz="1200" dirty="0" smtClean="0">
                  <a:latin typeface="HGSｺﾞｼｯｸE" panose="020B0900000000000000" pitchFamily="50" charset="-128"/>
                  <a:ea typeface="HGSｺﾞｼｯｸE" panose="020B0900000000000000" pitchFamily="50" charset="-128"/>
                </a:rPr>
                <a:t>都市</a:t>
              </a:r>
              <a:r>
                <a:rPr lang="ja-JP" altLang="en-US" sz="1200" dirty="0">
                  <a:latin typeface="HGSｺﾞｼｯｸE" panose="020B0900000000000000" pitchFamily="50" charset="-128"/>
                  <a:ea typeface="HGSｺﾞｼｯｸE" panose="020B0900000000000000" pitchFamily="50" charset="-128"/>
                </a:rPr>
                <a:t>基幹</a:t>
              </a:r>
              <a:r>
                <a:rPr kumimoji="1" lang="ja-JP" altLang="en-US" sz="1200" dirty="0" smtClean="0">
                  <a:latin typeface="HGSｺﾞｼｯｸE" panose="020B0900000000000000" pitchFamily="50" charset="-128"/>
                  <a:ea typeface="HGSｺﾞｼｯｸE" panose="020B0900000000000000" pitchFamily="50" charset="-128"/>
                </a:rPr>
                <a:t>公園</a:t>
              </a:r>
              <a:endParaRPr kumimoji="1" lang="ja-JP" altLang="en-US" sz="1200" dirty="0">
                <a:latin typeface="HGSｺﾞｼｯｸE" panose="020B0900000000000000" pitchFamily="50" charset="-128"/>
                <a:ea typeface="HGSｺﾞｼｯｸE" panose="020B0900000000000000" pitchFamily="50" charset="-128"/>
              </a:endParaRPr>
            </a:p>
          </p:txBody>
        </p:sp>
        <p:cxnSp>
          <p:nvCxnSpPr>
            <p:cNvPr id="110" name="直線コネクタ 109"/>
            <p:cNvCxnSpPr/>
            <p:nvPr/>
          </p:nvCxnSpPr>
          <p:spPr>
            <a:xfrm>
              <a:off x="7041352" y="1556792"/>
              <a:ext cx="108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7125367" y="1526595"/>
              <a:ext cx="954107" cy="246221"/>
            </a:xfrm>
            <a:prstGeom prst="rect">
              <a:avLst/>
            </a:prstGeom>
            <a:noFill/>
          </p:spPr>
          <p:txBody>
            <a:bodyPr wrap="none" rtlCol="0">
              <a:spAutoFit/>
            </a:bodyPr>
            <a:lstStyle/>
            <a:p>
              <a:r>
                <a:rPr kumimoji="1" lang="ja-JP" altLang="en-US" sz="1000" dirty="0" smtClean="0">
                  <a:latin typeface="HGSｺﾞｼｯｸE" panose="020B0900000000000000" pitchFamily="50" charset="-128"/>
                  <a:ea typeface="HGSｺﾞｼｯｸE" panose="020B0900000000000000" pitchFamily="50" charset="-128"/>
                </a:rPr>
                <a:t>（都市単位）</a:t>
              </a:r>
              <a:endParaRPr kumimoji="1" lang="ja-JP" altLang="en-US" sz="1000" dirty="0">
                <a:latin typeface="HGSｺﾞｼｯｸE" panose="020B0900000000000000" pitchFamily="50" charset="-128"/>
                <a:ea typeface="HGSｺﾞｼｯｸE" panose="020B0900000000000000" pitchFamily="50" charset="-128"/>
              </a:endParaRPr>
            </a:p>
          </p:txBody>
        </p:sp>
        <p:sp>
          <p:nvSpPr>
            <p:cNvPr id="112" name="テキスト ボックス 111"/>
            <p:cNvSpPr txBox="1"/>
            <p:nvPr/>
          </p:nvSpPr>
          <p:spPr>
            <a:xfrm>
              <a:off x="6981351" y="1700808"/>
              <a:ext cx="1338828" cy="230832"/>
            </a:xfrm>
            <a:prstGeom prst="rect">
              <a:avLst/>
            </a:prstGeom>
            <a:noFill/>
          </p:spPr>
          <p:txBody>
            <a:bodyPr wrap="none" rtlCol="0">
              <a:spAutoFit/>
            </a:bodyPr>
            <a:lstStyle/>
            <a:p>
              <a:r>
                <a:rPr kumimoji="1" lang="ja-JP" altLang="en-US" sz="900" dirty="0" smtClean="0">
                  <a:latin typeface="ＭＳ 明朝" panose="02020609040205080304" pitchFamily="17" charset="-128"/>
                  <a:ea typeface="ＭＳ 明朝" panose="02020609040205080304" pitchFamily="17" charset="-128"/>
                </a:rPr>
                <a:t>事業主体：市町村　等</a:t>
              </a:r>
              <a:endParaRPr kumimoji="1" lang="ja-JP" altLang="en-US" sz="900" dirty="0">
                <a:latin typeface="ＭＳ 明朝" panose="02020609040205080304" pitchFamily="17" charset="-128"/>
                <a:ea typeface="ＭＳ 明朝" panose="02020609040205080304" pitchFamily="17" charset="-128"/>
              </a:endParaRPr>
            </a:p>
          </p:txBody>
        </p:sp>
      </p:grpSp>
      <p:grpSp>
        <p:nvGrpSpPr>
          <p:cNvPr id="113" name="グループ化 112"/>
          <p:cNvGrpSpPr/>
          <p:nvPr/>
        </p:nvGrpSpPr>
        <p:grpSpPr>
          <a:xfrm>
            <a:off x="7041232" y="5133632"/>
            <a:ext cx="1210588" cy="601325"/>
            <a:chOff x="6981351" y="1330315"/>
            <a:chExt cx="1210588" cy="601325"/>
          </a:xfrm>
        </p:grpSpPr>
        <p:sp>
          <p:nvSpPr>
            <p:cNvPr id="114" name="テキスト ボックス 113"/>
            <p:cNvSpPr txBox="1"/>
            <p:nvPr/>
          </p:nvSpPr>
          <p:spPr>
            <a:xfrm>
              <a:off x="7053359" y="1330315"/>
              <a:ext cx="1107996" cy="276999"/>
            </a:xfrm>
            <a:prstGeom prst="rect">
              <a:avLst/>
            </a:prstGeom>
            <a:noFill/>
          </p:spPr>
          <p:txBody>
            <a:bodyPr wrap="none" rtlCol="0">
              <a:spAutoFit/>
            </a:bodyPr>
            <a:lstStyle/>
            <a:p>
              <a:r>
                <a:rPr lang="ja-JP" altLang="en-US" sz="1200" dirty="0" smtClean="0">
                  <a:latin typeface="HGSｺﾞｼｯｸE" panose="020B0900000000000000" pitchFamily="50" charset="-128"/>
                  <a:ea typeface="HGSｺﾞｼｯｸE" panose="020B0900000000000000" pitchFamily="50" charset="-128"/>
                </a:rPr>
                <a:t>住区基幹</a:t>
              </a:r>
              <a:r>
                <a:rPr kumimoji="1" lang="ja-JP" altLang="en-US" sz="1200" dirty="0" smtClean="0">
                  <a:latin typeface="HGSｺﾞｼｯｸE" panose="020B0900000000000000" pitchFamily="50" charset="-128"/>
                  <a:ea typeface="HGSｺﾞｼｯｸE" panose="020B0900000000000000" pitchFamily="50" charset="-128"/>
                </a:rPr>
                <a:t>公園</a:t>
              </a:r>
              <a:endParaRPr kumimoji="1" lang="ja-JP" altLang="en-US" sz="1200" dirty="0">
                <a:latin typeface="HGSｺﾞｼｯｸE" panose="020B0900000000000000" pitchFamily="50" charset="-128"/>
                <a:ea typeface="HGSｺﾞｼｯｸE" panose="020B0900000000000000" pitchFamily="50" charset="-128"/>
              </a:endParaRPr>
            </a:p>
          </p:txBody>
        </p:sp>
        <p:cxnSp>
          <p:nvCxnSpPr>
            <p:cNvPr id="115" name="直線コネクタ 114"/>
            <p:cNvCxnSpPr/>
            <p:nvPr/>
          </p:nvCxnSpPr>
          <p:spPr>
            <a:xfrm>
              <a:off x="7041352" y="1556792"/>
              <a:ext cx="108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6981351" y="1526595"/>
              <a:ext cx="1210588" cy="246221"/>
            </a:xfrm>
            <a:prstGeom prst="rect">
              <a:avLst/>
            </a:prstGeom>
            <a:noFill/>
          </p:spPr>
          <p:txBody>
            <a:bodyPr wrap="none" rtlCol="0">
              <a:spAutoFit/>
            </a:bodyPr>
            <a:lstStyle/>
            <a:p>
              <a:r>
                <a:rPr kumimoji="1" lang="ja-JP" altLang="en-US" sz="1000" dirty="0" smtClean="0">
                  <a:latin typeface="HGSｺﾞｼｯｸE" panose="020B0900000000000000" pitchFamily="50" charset="-128"/>
                  <a:ea typeface="HGSｺﾞｼｯｸE" panose="020B0900000000000000" pitchFamily="50" charset="-128"/>
                </a:rPr>
                <a:t>（近隣住区単位）</a:t>
              </a:r>
              <a:endParaRPr kumimoji="1" lang="ja-JP" altLang="en-US" sz="1000" dirty="0">
                <a:latin typeface="HGSｺﾞｼｯｸE" panose="020B0900000000000000" pitchFamily="50" charset="-128"/>
                <a:ea typeface="HGSｺﾞｼｯｸE" panose="020B0900000000000000" pitchFamily="50" charset="-128"/>
              </a:endParaRPr>
            </a:p>
          </p:txBody>
        </p:sp>
        <p:sp>
          <p:nvSpPr>
            <p:cNvPr id="117" name="テキスト ボックス 116"/>
            <p:cNvSpPr txBox="1"/>
            <p:nvPr/>
          </p:nvSpPr>
          <p:spPr>
            <a:xfrm>
              <a:off x="7053359" y="1700808"/>
              <a:ext cx="1107996" cy="230832"/>
            </a:xfrm>
            <a:prstGeom prst="rect">
              <a:avLst/>
            </a:prstGeom>
            <a:noFill/>
          </p:spPr>
          <p:txBody>
            <a:bodyPr wrap="none" rtlCol="0">
              <a:spAutoFit/>
            </a:bodyPr>
            <a:lstStyle/>
            <a:p>
              <a:r>
                <a:rPr kumimoji="1" lang="ja-JP" altLang="en-US" sz="900" dirty="0" smtClean="0">
                  <a:latin typeface="ＭＳ 明朝" panose="02020609040205080304" pitchFamily="17" charset="-128"/>
                  <a:ea typeface="ＭＳ 明朝" panose="02020609040205080304" pitchFamily="17" charset="-128"/>
                </a:rPr>
                <a:t>事業主体：市町村</a:t>
              </a:r>
              <a:endParaRPr kumimoji="1" lang="ja-JP" altLang="en-US" sz="900" dirty="0">
                <a:latin typeface="ＭＳ 明朝" panose="02020609040205080304" pitchFamily="17" charset="-128"/>
                <a:ea typeface="ＭＳ 明朝" panose="02020609040205080304" pitchFamily="17" charset="-128"/>
              </a:endParaRPr>
            </a:p>
          </p:txBody>
        </p:sp>
      </p:grpSp>
    </p:spTree>
    <p:extLst>
      <p:ext uri="{BB962C8B-B14F-4D97-AF65-F5344CB8AC3E}">
        <p14:creationId xmlns:p14="http://schemas.microsoft.com/office/powerpoint/2010/main" val="3139064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5238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タイトル 1"/>
          <p:cNvSpPr txBox="1">
            <a:spLocks/>
          </p:cNvSpPr>
          <p:nvPr/>
        </p:nvSpPr>
        <p:spPr>
          <a:xfrm>
            <a:off x="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2800" dirty="0" smtClean="0">
                <a:latin typeface="+mj-ea"/>
              </a:rPr>
              <a:t>　大阪府公園緑地配置図</a:t>
            </a:r>
            <a:endParaRPr lang="ja-JP" altLang="en-US" sz="2800" dirty="0">
              <a:latin typeface="+mj-ea"/>
            </a:endParaRPr>
          </a:p>
        </p:txBody>
      </p:sp>
      <p:sp>
        <p:nvSpPr>
          <p:cNvPr id="122" name="スライド番号プレースホルダー 11"/>
          <p:cNvSpPr>
            <a:spLocks noGrp="1"/>
          </p:cNvSpPr>
          <p:nvPr>
            <p:ph type="sldNum" sz="quarter" idx="12"/>
          </p:nvPr>
        </p:nvSpPr>
        <p:spPr>
          <a:xfrm>
            <a:off x="7516922" y="6453336"/>
            <a:ext cx="2311400" cy="365125"/>
          </a:xfrm>
        </p:spPr>
        <p:txBody>
          <a:bodyPr/>
          <a:lstStyle/>
          <a:p>
            <a:r>
              <a:rPr lang="ja-JP" altLang="en-US" dirty="0"/>
              <a:t>４</a:t>
            </a:r>
            <a:endParaRPr kumimoji="1" lang="ja-JP" altLang="en-US" dirty="0"/>
          </a:p>
        </p:txBody>
      </p:sp>
      <p:sp>
        <p:nvSpPr>
          <p:cNvPr id="131" name="タイトル 1"/>
          <p:cNvSpPr txBox="1">
            <a:spLocks/>
          </p:cNvSpPr>
          <p:nvPr/>
        </p:nvSpPr>
        <p:spPr>
          <a:xfrm>
            <a:off x="448818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120000"/>
              </a:lnSpc>
            </a:pPr>
            <a:r>
              <a:rPr lang="ja-JP" altLang="en-US" sz="2800" dirty="0" smtClean="0">
                <a:latin typeface="+mj-ea"/>
              </a:rPr>
              <a:t>　</a:t>
            </a:r>
            <a:r>
              <a:rPr lang="ja-JP" altLang="en-US" sz="2200" dirty="0" smtClean="0">
                <a:latin typeface="+mj-ea"/>
              </a:rPr>
              <a:t>府営公園の意義</a:t>
            </a:r>
            <a:endParaRPr lang="ja-JP" altLang="en-US" sz="2200" dirty="0">
              <a:latin typeface="+mj-ea"/>
            </a:endParaRPr>
          </a:p>
        </p:txBody>
      </p:sp>
      <p:grpSp>
        <p:nvGrpSpPr>
          <p:cNvPr id="4" name="グループ化 3"/>
          <p:cNvGrpSpPr/>
          <p:nvPr/>
        </p:nvGrpSpPr>
        <p:grpSpPr>
          <a:xfrm>
            <a:off x="3690214" y="523874"/>
            <a:ext cx="4755174" cy="6334126"/>
            <a:chOff x="2709082" y="523874"/>
            <a:chExt cx="4755174" cy="6334126"/>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4887" t="7639" r="11443" b="11527"/>
            <a:stretch/>
          </p:blipFill>
          <p:spPr>
            <a:xfrm>
              <a:off x="2709082" y="523874"/>
              <a:ext cx="4755174" cy="6334126"/>
            </a:xfrm>
            <a:prstGeom prst="rect">
              <a:avLst/>
            </a:prstGeom>
          </p:spPr>
        </p:pic>
        <p:sp>
          <p:nvSpPr>
            <p:cNvPr id="6" name="正方形/長方形 5"/>
            <p:cNvSpPr/>
            <p:nvPr/>
          </p:nvSpPr>
          <p:spPr>
            <a:xfrm>
              <a:off x="4953000" y="2672916"/>
              <a:ext cx="504056"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061012" y="2312876"/>
              <a:ext cx="504056"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105128" y="2780928"/>
              <a:ext cx="576064"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537176" y="2312876"/>
              <a:ext cx="576064"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031734" y="3284984"/>
              <a:ext cx="504056"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889104" y="4041068"/>
              <a:ext cx="576064"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047889" y="3753036"/>
              <a:ext cx="504056"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817096" y="5301208"/>
              <a:ext cx="504056"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853100" y="5625244"/>
              <a:ext cx="504056"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rot="6434471">
              <a:off x="5788331" y="4742654"/>
              <a:ext cx="697060"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772980" y="4041068"/>
              <a:ext cx="576064"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5241032" y="4234801"/>
              <a:ext cx="504056"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405675" y="4638234"/>
              <a:ext cx="504056"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914107" y="4797152"/>
              <a:ext cx="504056"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692860" y="5535234"/>
              <a:ext cx="648072"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4700972" y="5721380"/>
              <a:ext cx="576064"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440832" y="5805264"/>
              <a:ext cx="576064"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864768" y="6309320"/>
              <a:ext cx="792088"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980892" y="6273316"/>
              <a:ext cx="684076" cy="180020"/>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5491302" y="2564904"/>
              <a:ext cx="433806" cy="180020"/>
            </a:xfrm>
            <a:prstGeom prst="rect">
              <a:avLst/>
            </a:prstGeom>
            <a:noFill/>
            <a:ln w="15875"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p:cNvSpPr txBox="1"/>
          <p:nvPr/>
        </p:nvSpPr>
        <p:spPr>
          <a:xfrm>
            <a:off x="402269" y="1412776"/>
            <a:ext cx="3028393" cy="1138773"/>
          </a:xfrm>
          <a:prstGeom prst="rect">
            <a:avLst/>
          </a:prstGeom>
          <a:noFill/>
        </p:spPr>
        <p:txBody>
          <a:bodyPr wrap="none" rtlCol="0">
            <a:spAutoFit/>
          </a:bodyPr>
          <a:lstStyle/>
          <a:p>
            <a:r>
              <a:rPr kumimoji="1" lang="en-US" altLang="ja-JP" sz="2400" dirty="0" smtClean="0">
                <a:latin typeface="HGSｺﾞｼｯｸE" panose="020B0900000000000000" pitchFamily="50" charset="-128"/>
                <a:ea typeface="HGSｺﾞｼｯｸE" panose="020B0900000000000000" pitchFamily="50" charset="-128"/>
              </a:rPr>
              <a:t>19</a:t>
            </a:r>
            <a:r>
              <a:rPr kumimoji="1" lang="ja-JP" altLang="en-US" sz="2400" dirty="0" smtClean="0">
                <a:latin typeface="HGSｺﾞｼｯｸE" panose="020B0900000000000000" pitchFamily="50" charset="-128"/>
                <a:ea typeface="HGSｺﾞｼｯｸE" panose="020B0900000000000000" pitchFamily="50" charset="-128"/>
              </a:rPr>
              <a:t>公園・</a:t>
            </a:r>
            <a:r>
              <a:rPr kumimoji="1" lang="en-US" altLang="ja-JP" sz="2400" dirty="0" smtClean="0">
                <a:latin typeface="HGSｺﾞｼｯｸE" panose="020B0900000000000000" pitchFamily="50" charset="-128"/>
                <a:ea typeface="HGSｺﾞｼｯｸE" panose="020B0900000000000000" pitchFamily="50" charset="-128"/>
              </a:rPr>
              <a:t>995.1ha</a:t>
            </a:r>
            <a:r>
              <a:rPr kumimoji="1" lang="ja-JP" altLang="en-US" sz="2400" dirty="0" smtClean="0">
                <a:latin typeface="HGSｺﾞｼｯｸE" panose="020B0900000000000000" pitchFamily="50" charset="-128"/>
                <a:ea typeface="HGSｺﾞｼｯｸE" panose="020B0900000000000000" pitchFamily="50" charset="-128"/>
              </a:rPr>
              <a:t>の</a:t>
            </a:r>
            <a:endParaRPr kumimoji="1"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府営公園を供用中</a:t>
            </a:r>
            <a:endParaRPr lang="en-US" altLang="ja-JP" sz="2400" dirty="0" smtClean="0">
              <a:latin typeface="HGSｺﾞｼｯｸE" panose="020B0900000000000000" pitchFamily="50" charset="-128"/>
              <a:ea typeface="HGSｺﾞｼｯｸE" panose="020B0900000000000000" pitchFamily="50" charset="-128"/>
            </a:endParaRPr>
          </a:p>
          <a:p>
            <a:r>
              <a:rPr kumimoji="1" lang="ja-JP" altLang="en-US" sz="2000" dirty="0" smtClean="0">
                <a:latin typeface="HGSｺﾞｼｯｸE" panose="020B0900000000000000" pitchFamily="50" charset="-128"/>
                <a:ea typeface="HGSｺﾞｼｯｸE" panose="020B0900000000000000" pitchFamily="50" charset="-128"/>
              </a:rPr>
              <a:t>（平成</a:t>
            </a:r>
            <a:r>
              <a:rPr kumimoji="1" lang="en-US" altLang="ja-JP" sz="2000" dirty="0" smtClean="0">
                <a:latin typeface="HGSｺﾞｼｯｸE" panose="020B0900000000000000" pitchFamily="50" charset="-128"/>
                <a:ea typeface="HGSｺﾞｼｯｸE" panose="020B0900000000000000" pitchFamily="50" charset="-128"/>
              </a:rPr>
              <a:t>29</a:t>
            </a:r>
            <a:r>
              <a:rPr kumimoji="1" lang="ja-JP" altLang="en-US" sz="2000" dirty="0" smtClean="0">
                <a:latin typeface="HGSｺﾞｼｯｸE" panose="020B0900000000000000" pitchFamily="50" charset="-128"/>
                <a:ea typeface="HGSｺﾞｼｯｸE" panose="020B0900000000000000" pitchFamily="50" charset="-128"/>
              </a:rPr>
              <a:t>年７月末時点）</a:t>
            </a:r>
            <a:endParaRPr kumimoji="1" lang="en-US" altLang="ja-JP" sz="2000" dirty="0" smtClean="0">
              <a:latin typeface="HGSｺﾞｼｯｸE" panose="020B0900000000000000" pitchFamily="50" charset="-128"/>
              <a:ea typeface="HGSｺﾞｼｯｸE" panose="020B0900000000000000" pitchFamily="50" charset="-128"/>
            </a:endParaRPr>
          </a:p>
        </p:txBody>
      </p:sp>
      <p:sp>
        <p:nvSpPr>
          <p:cNvPr id="29" name="テキスト ボックス 28"/>
          <p:cNvSpPr txBox="1"/>
          <p:nvPr/>
        </p:nvSpPr>
        <p:spPr>
          <a:xfrm>
            <a:off x="56456" y="2737320"/>
            <a:ext cx="3684022" cy="707886"/>
          </a:xfrm>
          <a:prstGeom prst="rect">
            <a:avLst/>
          </a:prstGeom>
          <a:noFill/>
        </p:spPr>
        <p:txBody>
          <a:bodyPr wrap="none" rtlCol="0">
            <a:spAutoFit/>
          </a:bodyPr>
          <a:lstStyle/>
          <a:p>
            <a:r>
              <a:rPr kumimoji="1" lang="ja-JP" altLang="en-US" sz="2000" dirty="0" smtClean="0">
                <a:latin typeface="HGSｺﾞｼｯｸE" panose="020B0900000000000000" pitchFamily="50" charset="-128"/>
                <a:ea typeface="HGSｺﾞｼｯｸE" panose="020B0900000000000000" pitchFamily="50" charset="-128"/>
              </a:rPr>
              <a:t>（＋万博記念公園　約</a:t>
            </a:r>
            <a:r>
              <a:rPr kumimoji="1" lang="en-US" altLang="ja-JP" sz="2000" dirty="0" smtClean="0">
                <a:latin typeface="HGSｺﾞｼｯｸE" panose="020B0900000000000000" pitchFamily="50" charset="-128"/>
                <a:ea typeface="HGSｺﾞｼｯｸE" panose="020B0900000000000000" pitchFamily="50" charset="-128"/>
              </a:rPr>
              <a:t>260ha</a:t>
            </a:r>
            <a:r>
              <a:rPr kumimoji="1" lang="ja-JP" altLang="en-US" sz="2000" dirty="0" smtClean="0">
                <a:latin typeface="HGSｺﾞｼｯｸE" panose="020B0900000000000000" pitchFamily="50" charset="-128"/>
                <a:ea typeface="HGSｺﾞｼｯｸE" panose="020B0900000000000000" pitchFamily="50" charset="-128"/>
              </a:rPr>
              <a:t>を</a:t>
            </a:r>
            <a:endParaRPr kumimoji="1" lang="en-US" altLang="ja-JP" sz="2000" dirty="0" smtClean="0">
              <a:latin typeface="HGSｺﾞｼｯｸE" panose="020B0900000000000000" pitchFamily="50" charset="-128"/>
              <a:ea typeface="HGSｺﾞｼｯｸE" panose="020B0900000000000000" pitchFamily="50" charset="-128"/>
            </a:endParaRPr>
          </a:p>
          <a:p>
            <a:r>
              <a:rPr lang="ja-JP" altLang="en-US" sz="2000" dirty="0">
                <a:latin typeface="HGSｺﾞｼｯｸE" panose="020B0900000000000000" pitchFamily="50" charset="-128"/>
                <a:ea typeface="HGSｺﾞｼｯｸE" panose="020B0900000000000000" pitchFamily="50" charset="-128"/>
              </a:rPr>
              <a:t>　</a:t>
            </a:r>
            <a:r>
              <a:rPr kumimoji="1" lang="ja-JP" altLang="en-US" sz="2000" dirty="0" smtClean="0">
                <a:latin typeface="HGSｺﾞｼｯｸE" panose="020B0900000000000000" pitchFamily="50" charset="-128"/>
                <a:ea typeface="HGSｺﾞｼｯｸE" panose="020B0900000000000000" pitchFamily="50" charset="-128"/>
              </a:rPr>
              <a:t>平成</a:t>
            </a:r>
            <a:r>
              <a:rPr kumimoji="1" lang="en-US" altLang="ja-JP" sz="2000" dirty="0" smtClean="0">
                <a:latin typeface="HGSｺﾞｼｯｸE" panose="020B0900000000000000" pitchFamily="50" charset="-128"/>
                <a:ea typeface="HGSｺﾞｼｯｸE" panose="020B0900000000000000" pitchFamily="50" charset="-128"/>
              </a:rPr>
              <a:t>26</a:t>
            </a:r>
            <a:r>
              <a:rPr kumimoji="1" lang="ja-JP" altLang="en-US" sz="2000" dirty="0" smtClean="0">
                <a:latin typeface="HGSｺﾞｼｯｸE" panose="020B0900000000000000" pitchFamily="50" charset="-128"/>
                <a:ea typeface="HGSｺﾞｼｯｸE" panose="020B0900000000000000" pitchFamily="50" charset="-128"/>
              </a:rPr>
              <a:t>年度</a:t>
            </a:r>
            <a:r>
              <a:rPr lang="ja-JP" altLang="en-US" sz="2000" dirty="0" smtClean="0">
                <a:latin typeface="HGSｺﾞｼｯｸE" panose="020B0900000000000000" pitchFamily="50" charset="-128"/>
                <a:ea typeface="HGSｺﾞｼｯｸE" panose="020B0900000000000000" pitchFamily="50" charset="-128"/>
              </a:rPr>
              <a:t>より府管理）</a:t>
            </a:r>
            <a:endParaRPr kumimoji="1" lang="en-US" altLang="ja-JP" sz="1800" dirty="0" smtClean="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025064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1"/>
          <p:cNvSpPr>
            <a:spLocks noGrp="1"/>
          </p:cNvSpPr>
          <p:nvPr>
            <p:ph type="sldNum" sz="quarter" idx="12"/>
          </p:nvPr>
        </p:nvSpPr>
        <p:spPr>
          <a:xfrm>
            <a:off x="2963132" y="6520259"/>
            <a:ext cx="2311400" cy="365125"/>
          </a:xfrm>
        </p:spPr>
        <p:txBody>
          <a:bodyPr/>
          <a:lstStyle/>
          <a:p>
            <a:r>
              <a:rPr lang="ja-JP" altLang="en-US" dirty="0"/>
              <a:t>５</a:t>
            </a:r>
            <a:endParaRPr kumimoji="1" lang="ja-JP" altLang="en-US" dirty="0"/>
          </a:p>
        </p:txBody>
      </p:sp>
      <p:sp>
        <p:nvSpPr>
          <p:cNvPr id="3" name="正方形/長方形 2"/>
          <p:cNvSpPr/>
          <p:nvPr/>
        </p:nvSpPr>
        <p:spPr>
          <a:xfrm>
            <a:off x="0" y="0"/>
            <a:ext cx="9906000" cy="5238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タイトル 1"/>
          <p:cNvSpPr txBox="1">
            <a:spLocks/>
          </p:cNvSpPr>
          <p:nvPr/>
        </p:nvSpPr>
        <p:spPr>
          <a:xfrm>
            <a:off x="2" y="0"/>
            <a:ext cx="5673078" cy="52387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2800" dirty="0" smtClean="0">
                <a:latin typeface="+mj-ea"/>
              </a:rPr>
              <a:t>　大阪の都市構造における府営公園の位置付け</a:t>
            </a:r>
            <a:endParaRPr lang="ja-JP" altLang="en-US" sz="2800" dirty="0">
              <a:latin typeface="+mj-ea"/>
            </a:endParaRPr>
          </a:p>
        </p:txBody>
      </p:sp>
      <p:sp>
        <p:nvSpPr>
          <p:cNvPr id="5" name="タイトル 1"/>
          <p:cNvSpPr txBox="1">
            <a:spLocks/>
          </p:cNvSpPr>
          <p:nvPr/>
        </p:nvSpPr>
        <p:spPr>
          <a:xfrm>
            <a:off x="448818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120000"/>
              </a:lnSpc>
            </a:pPr>
            <a:r>
              <a:rPr lang="ja-JP" altLang="en-US" sz="2800" dirty="0" smtClean="0">
                <a:latin typeface="+mj-ea"/>
              </a:rPr>
              <a:t>　</a:t>
            </a:r>
            <a:r>
              <a:rPr lang="ja-JP" altLang="en-US" sz="2200" dirty="0" smtClean="0">
                <a:latin typeface="+mj-ea"/>
              </a:rPr>
              <a:t>府営公園の意義</a:t>
            </a:r>
            <a:endParaRPr lang="ja-JP" altLang="en-US" sz="2200" dirty="0">
              <a:latin typeface="+mj-ea"/>
            </a:endParaRPr>
          </a:p>
        </p:txBody>
      </p:sp>
      <p:sp>
        <p:nvSpPr>
          <p:cNvPr id="6" name="テキスト ボックス 5"/>
          <p:cNvSpPr txBox="1"/>
          <p:nvPr/>
        </p:nvSpPr>
        <p:spPr>
          <a:xfrm>
            <a:off x="13815" y="547830"/>
            <a:ext cx="5498621" cy="461665"/>
          </a:xfrm>
          <a:prstGeom prst="rect">
            <a:avLst/>
          </a:prstGeom>
          <a:noFill/>
        </p:spPr>
        <p:txBody>
          <a:bodyPr wrap="none" rtlCol="0">
            <a:spAutoFit/>
          </a:bodyPr>
          <a:lstStyle/>
          <a:p>
            <a:r>
              <a:rPr kumimoji="1" lang="ja-JP" altLang="en-US" sz="2400" u="sng" dirty="0" smtClean="0">
                <a:latin typeface="HGPｺﾞｼｯｸE" panose="020B0900000000000000" pitchFamily="50" charset="-128"/>
                <a:ea typeface="HGPｺﾞｼｯｸE" panose="020B0900000000000000" pitchFamily="50" charset="-128"/>
              </a:rPr>
              <a:t>大阪府における都市計画のあり方（答申）</a:t>
            </a:r>
            <a:endParaRPr kumimoji="1" lang="ja-JP" altLang="en-US" sz="2400" u="sng" dirty="0">
              <a:latin typeface="HGPｺﾞｼｯｸE" panose="020B0900000000000000" pitchFamily="50" charset="-128"/>
              <a:ea typeface="HGPｺﾞｼｯｸE" panose="020B0900000000000000" pitchFamily="50" charset="-128"/>
            </a:endParaRPr>
          </a:p>
        </p:txBody>
      </p:sp>
      <p:sp>
        <p:nvSpPr>
          <p:cNvPr id="7" name="テキスト ボックス 6"/>
          <p:cNvSpPr txBox="1"/>
          <p:nvPr/>
        </p:nvSpPr>
        <p:spPr>
          <a:xfrm>
            <a:off x="5512436" y="618495"/>
            <a:ext cx="4192173" cy="369332"/>
          </a:xfrm>
          <a:prstGeom prst="rect">
            <a:avLst/>
          </a:prstGeom>
          <a:noFill/>
        </p:spPr>
        <p:txBody>
          <a:bodyPr wrap="none" rtlCol="0">
            <a:spAutoFit/>
          </a:bodyPr>
          <a:lstStyle/>
          <a:p>
            <a:r>
              <a:rPr kumimoji="1" lang="ja-JP" altLang="en-US" sz="1800" dirty="0" smtClean="0">
                <a:latin typeface="ＭＳ Ｐゴシック" panose="020B0600070205080204" pitchFamily="50" charset="-128"/>
                <a:ea typeface="ＭＳ Ｐゴシック" panose="020B0600070205080204" pitchFamily="50" charset="-128"/>
              </a:rPr>
              <a:t>（平成</a:t>
            </a:r>
            <a:r>
              <a:rPr kumimoji="1" lang="en-US" altLang="ja-JP" sz="1800" dirty="0" smtClean="0">
                <a:latin typeface="ＭＳ Ｐゴシック" panose="020B0600070205080204" pitchFamily="50" charset="-128"/>
                <a:ea typeface="ＭＳ Ｐゴシック" panose="020B0600070205080204" pitchFamily="50" charset="-128"/>
              </a:rPr>
              <a:t>28</a:t>
            </a:r>
            <a:r>
              <a:rPr kumimoji="1" lang="ja-JP" altLang="en-US" sz="1800" dirty="0" smtClean="0">
                <a:latin typeface="ＭＳ Ｐゴシック" panose="020B0600070205080204" pitchFamily="50" charset="-128"/>
                <a:ea typeface="ＭＳ Ｐゴシック" panose="020B0600070205080204" pitchFamily="50" charset="-128"/>
              </a:rPr>
              <a:t>年２月　大阪府都市計画審議会）</a:t>
            </a:r>
            <a:endParaRPr kumimoji="1" lang="ja-JP" altLang="en-US" sz="1800" dirty="0">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24254" y="1016732"/>
            <a:ext cx="3228769" cy="369332"/>
          </a:xfrm>
          <a:prstGeom prst="rect">
            <a:avLst/>
          </a:prstGeom>
          <a:noFill/>
        </p:spPr>
        <p:txBody>
          <a:bodyPr wrap="none" rtlCol="0">
            <a:spAutoFit/>
          </a:bodyPr>
          <a:lstStyle/>
          <a:p>
            <a:r>
              <a:rPr lang="ja-JP" altLang="en-US" sz="1800" b="1" dirty="0"/>
              <a:t>■</a:t>
            </a:r>
            <a:r>
              <a:rPr kumimoji="1" lang="ja-JP" altLang="en-US" sz="1800" b="1" dirty="0" smtClean="0"/>
              <a:t>都市づくりの基本的な考え方</a:t>
            </a:r>
            <a:endParaRPr kumimoji="1" lang="ja-JP" altLang="en-US" sz="1800" b="1" dirty="0"/>
          </a:p>
        </p:txBody>
      </p:sp>
      <p:sp>
        <p:nvSpPr>
          <p:cNvPr id="12" name="テキスト ボックス 11"/>
          <p:cNvSpPr txBox="1"/>
          <p:nvPr/>
        </p:nvSpPr>
        <p:spPr>
          <a:xfrm>
            <a:off x="24254" y="1332434"/>
            <a:ext cx="9829935" cy="1569660"/>
          </a:xfrm>
          <a:prstGeom prst="rect">
            <a:avLst/>
          </a:prstGeom>
          <a:noFill/>
        </p:spPr>
        <p:txBody>
          <a:bodyPr wrap="none" rtlCol="0">
            <a:spAutoFit/>
          </a:bodyPr>
          <a:lstStyle/>
          <a:p>
            <a:pPr marL="342900" indent="-342900">
              <a:buFont typeface="Wingdings" panose="05000000000000000000" pitchFamily="2" charset="2"/>
              <a:buChar char="l"/>
            </a:pPr>
            <a:r>
              <a:rPr kumimoji="1" lang="ja-JP" altLang="en-US" sz="1600" dirty="0" smtClean="0"/>
              <a:t>国際競争に打ち勝つ強い大阪を形成するには、広域的な都市圏を想定して、より質の高い都市づくりを推進</a:t>
            </a:r>
            <a:endParaRPr kumimoji="1" lang="en-US" altLang="ja-JP" sz="1600" dirty="0" smtClean="0"/>
          </a:p>
          <a:p>
            <a:pPr marL="342900" indent="-342900">
              <a:buFont typeface="Wingdings" panose="05000000000000000000" pitchFamily="2" charset="2"/>
              <a:buChar char="l"/>
            </a:pPr>
            <a:r>
              <a:rPr lang="ja-JP" altLang="en-US" sz="1600" dirty="0" smtClean="0"/>
              <a:t>安全・安心で生き生きと暮らせる大阪を実現し、多様な魅力と風格のある大阪を創造するには、これまでの</a:t>
            </a:r>
            <a:endParaRPr lang="en-US" altLang="ja-JP" sz="1600" dirty="0" smtClean="0"/>
          </a:p>
          <a:p>
            <a:r>
              <a:rPr lang="ja-JP" altLang="en-US" sz="1600" dirty="0" smtClean="0"/>
              <a:t>　　都市づくりで蓄積された多様な都市機能やサービスを活かす、“都市の成熟化に対応した都市づくり”を推進</a:t>
            </a:r>
            <a:endParaRPr lang="en-US" altLang="ja-JP" sz="1600" dirty="0"/>
          </a:p>
          <a:p>
            <a:pPr marL="285750" indent="-285750">
              <a:buFont typeface="Wingdings" panose="05000000000000000000" pitchFamily="2" charset="2"/>
              <a:buChar char="l"/>
            </a:pPr>
            <a:r>
              <a:rPr lang="en-US" altLang="ja-JP" sz="1600" dirty="0" smtClean="0"/>
              <a:t> </a:t>
            </a:r>
            <a:r>
              <a:rPr lang="ja-JP" altLang="en-US" sz="1600" dirty="0" smtClean="0"/>
              <a:t>駅等の拠点を中心とした圏域に都市機能を集積させる都市づくりだけでなく、生活者の多様なニーズに応じた</a:t>
            </a:r>
            <a:endParaRPr lang="en-US" altLang="ja-JP" sz="1600" dirty="0" smtClean="0"/>
          </a:p>
          <a:p>
            <a:r>
              <a:rPr lang="ja-JP" altLang="en-US" sz="1600" dirty="0"/>
              <a:t>　</a:t>
            </a:r>
            <a:r>
              <a:rPr lang="ja-JP" altLang="en-US" sz="1600" dirty="0" smtClean="0"/>
              <a:t>　都市機能を整え、アクセス性を高める都市づくりへ転換</a:t>
            </a:r>
            <a:endParaRPr lang="en-US" altLang="ja-JP" sz="1600" dirty="0" smtClean="0"/>
          </a:p>
          <a:p>
            <a:pPr marL="285750" indent="-285750">
              <a:buFont typeface="Wingdings" panose="05000000000000000000" pitchFamily="2" charset="2"/>
              <a:buChar char="l"/>
            </a:pPr>
            <a:r>
              <a:rPr lang="ja-JP" altLang="en-US" sz="1600" dirty="0" smtClean="0"/>
              <a:t> 民間の取り組みを活かしながら、次の３層の都市構造を意識したネットワーク性の高い都市づくりを推進</a:t>
            </a:r>
            <a:endParaRPr lang="en-US" altLang="ja-JP" sz="1600" dirty="0" smtClean="0"/>
          </a:p>
        </p:txBody>
      </p:sp>
      <p:sp>
        <p:nvSpPr>
          <p:cNvPr id="17" name="テキスト ボックス 16"/>
          <p:cNvSpPr txBox="1"/>
          <p:nvPr/>
        </p:nvSpPr>
        <p:spPr>
          <a:xfrm>
            <a:off x="67576" y="2924944"/>
            <a:ext cx="3028393" cy="400110"/>
          </a:xfrm>
          <a:prstGeom prst="rect">
            <a:avLst/>
          </a:prstGeom>
          <a:noFill/>
          <a:ln w="6350">
            <a:solidFill>
              <a:schemeClr val="tx1"/>
            </a:solidFill>
          </a:ln>
        </p:spPr>
        <p:txBody>
          <a:bodyPr wrap="none" rtlCol="0">
            <a:spAutoFit/>
          </a:bodyPr>
          <a:lstStyle/>
          <a:p>
            <a:r>
              <a:rPr kumimoji="1" lang="ja-JP" altLang="en-US" sz="2000" dirty="0" smtClean="0">
                <a:latin typeface="HGPｺﾞｼｯｸE" panose="020B0900000000000000" pitchFamily="50" charset="-128"/>
                <a:ea typeface="HGPｺﾞｼｯｸE" panose="020B0900000000000000" pitchFamily="50" charset="-128"/>
              </a:rPr>
              <a:t>３層の都市構造のイメージ</a:t>
            </a:r>
            <a:endParaRPr kumimoji="1" lang="ja-JP" altLang="en-US" sz="2000" dirty="0">
              <a:latin typeface="HGPｺﾞｼｯｸE" panose="020B0900000000000000" pitchFamily="50" charset="-128"/>
              <a:ea typeface="HGPｺﾞｼｯｸE" panose="020B0900000000000000" pitchFamily="50" charset="-128"/>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6" y="3753036"/>
            <a:ext cx="3388451" cy="145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551" y="3753036"/>
            <a:ext cx="3567689" cy="154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8159" y="3645024"/>
            <a:ext cx="3341385" cy="167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21"/>
          <p:cNvSpPr txBox="1"/>
          <p:nvPr/>
        </p:nvSpPr>
        <p:spPr>
          <a:xfrm>
            <a:off x="387070" y="3392996"/>
            <a:ext cx="2441694" cy="338554"/>
          </a:xfrm>
          <a:prstGeom prst="rect">
            <a:avLst/>
          </a:prstGeom>
          <a:noFill/>
        </p:spPr>
        <p:txBody>
          <a:bodyPr wrap="none" rtlCol="0">
            <a:spAutoFit/>
          </a:bodyPr>
          <a:lstStyle/>
          <a:p>
            <a:r>
              <a:rPr kumimoji="1" lang="ja-JP" altLang="en-US" sz="1600" dirty="0" smtClean="0">
                <a:latin typeface="HGSｺﾞｼｯｸE" panose="020B0900000000000000" pitchFamily="50" charset="-128"/>
                <a:ea typeface="HGSｺﾞｼｯｸE" panose="020B0900000000000000" pitchFamily="50" charset="-128"/>
              </a:rPr>
              <a:t>①大阪都市圏の都市構造</a:t>
            </a:r>
            <a:endParaRPr kumimoji="1" lang="ja-JP" altLang="en-US" sz="1600" dirty="0">
              <a:latin typeface="HGSｺﾞｼｯｸE" panose="020B0900000000000000" pitchFamily="50" charset="-128"/>
              <a:ea typeface="HGSｺﾞｼｯｸE" panose="020B0900000000000000" pitchFamily="50" charset="-128"/>
            </a:endParaRPr>
          </a:p>
        </p:txBody>
      </p:sp>
      <p:sp>
        <p:nvSpPr>
          <p:cNvPr id="26" name="テキスト ボックス 25"/>
          <p:cNvSpPr txBox="1"/>
          <p:nvPr/>
        </p:nvSpPr>
        <p:spPr>
          <a:xfrm>
            <a:off x="3832614" y="3284984"/>
            <a:ext cx="2236510" cy="584775"/>
          </a:xfrm>
          <a:prstGeom prst="rect">
            <a:avLst/>
          </a:prstGeom>
          <a:noFill/>
        </p:spPr>
        <p:txBody>
          <a:bodyPr wrap="none" rtlCol="0">
            <a:spAutoFit/>
          </a:bodyPr>
          <a:lstStyle/>
          <a:p>
            <a:r>
              <a:rPr lang="ja-JP" altLang="en-US" sz="1600" dirty="0" smtClean="0">
                <a:solidFill>
                  <a:srgbClr val="FF0000"/>
                </a:solidFill>
                <a:latin typeface="HGSｺﾞｼｯｸE" panose="020B0900000000000000" pitchFamily="50" charset="-128"/>
                <a:ea typeface="HGSｺﾞｼｯｸE" panose="020B0900000000000000" pitchFamily="50" charset="-128"/>
              </a:rPr>
              <a:t>②高次都市機能ネット</a:t>
            </a:r>
            <a:endParaRPr lang="en-US" altLang="ja-JP" sz="1600" dirty="0" smtClean="0">
              <a:solidFill>
                <a:srgbClr val="FF0000"/>
              </a:solidFill>
              <a:latin typeface="HGSｺﾞｼｯｸE" panose="020B0900000000000000" pitchFamily="50" charset="-128"/>
              <a:ea typeface="HGSｺﾞｼｯｸE" panose="020B0900000000000000" pitchFamily="50" charset="-128"/>
            </a:endParaRPr>
          </a:p>
          <a:p>
            <a:r>
              <a:rPr lang="ja-JP" altLang="en-US" sz="1600" dirty="0">
                <a:solidFill>
                  <a:srgbClr val="FF0000"/>
                </a:solidFill>
                <a:latin typeface="HGSｺﾞｼｯｸE" panose="020B0900000000000000" pitchFamily="50" charset="-128"/>
                <a:ea typeface="HGSｺﾞｼｯｸE" panose="020B0900000000000000" pitchFamily="50" charset="-128"/>
              </a:rPr>
              <a:t>　</a:t>
            </a:r>
            <a:r>
              <a:rPr lang="ja-JP" altLang="en-US" sz="1600" dirty="0" smtClean="0">
                <a:solidFill>
                  <a:srgbClr val="FF0000"/>
                </a:solidFill>
                <a:latin typeface="HGSｺﾞｼｯｸE" panose="020B0900000000000000" pitchFamily="50" charset="-128"/>
                <a:ea typeface="HGSｺﾞｼｯｸE" panose="020B0900000000000000" pitchFamily="50" charset="-128"/>
              </a:rPr>
              <a:t>ワーク型</a:t>
            </a:r>
            <a:r>
              <a:rPr kumimoji="1" lang="ja-JP" altLang="en-US" sz="1600" dirty="0" smtClean="0">
                <a:solidFill>
                  <a:srgbClr val="FF0000"/>
                </a:solidFill>
                <a:latin typeface="HGSｺﾞｼｯｸE" panose="020B0900000000000000" pitchFamily="50" charset="-128"/>
                <a:ea typeface="HGSｺﾞｼｯｸE" panose="020B0900000000000000" pitchFamily="50" charset="-128"/>
              </a:rPr>
              <a:t>の都市構造</a:t>
            </a:r>
            <a:endParaRPr kumimoji="1" lang="ja-JP" altLang="en-US" sz="1600" dirty="0">
              <a:solidFill>
                <a:srgbClr val="FF0000"/>
              </a:solidFill>
              <a:latin typeface="HGSｺﾞｼｯｸE" panose="020B0900000000000000" pitchFamily="50" charset="-128"/>
              <a:ea typeface="HGSｺﾞｼｯｸE" panose="020B0900000000000000" pitchFamily="50" charset="-128"/>
            </a:endParaRPr>
          </a:p>
        </p:txBody>
      </p:sp>
      <p:sp>
        <p:nvSpPr>
          <p:cNvPr id="27" name="テキスト ボックス 26"/>
          <p:cNvSpPr txBox="1"/>
          <p:nvPr/>
        </p:nvSpPr>
        <p:spPr>
          <a:xfrm>
            <a:off x="6958004" y="3356992"/>
            <a:ext cx="2441694" cy="338554"/>
          </a:xfrm>
          <a:prstGeom prst="rect">
            <a:avLst/>
          </a:prstGeom>
          <a:noFill/>
        </p:spPr>
        <p:txBody>
          <a:bodyPr wrap="none" rtlCol="0">
            <a:spAutoFit/>
          </a:bodyPr>
          <a:lstStyle/>
          <a:p>
            <a:r>
              <a:rPr lang="ja-JP" altLang="en-US" sz="1600" dirty="0" smtClean="0">
                <a:latin typeface="HGSｺﾞｼｯｸE" panose="020B0900000000000000" pitchFamily="50" charset="-128"/>
                <a:ea typeface="HGSｺﾞｼｯｸE" panose="020B0900000000000000" pitchFamily="50" charset="-128"/>
              </a:rPr>
              <a:t>③広域生活圏</a:t>
            </a:r>
            <a:r>
              <a:rPr kumimoji="1" lang="ja-JP" altLang="en-US" sz="1600" dirty="0" smtClean="0">
                <a:latin typeface="HGSｺﾞｼｯｸE" panose="020B0900000000000000" pitchFamily="50" charset="-128"/>
                <a:ea typeface="HGSｺﾞｼｯｸE" panose="020B0900000000000000" pitchFamily="50" charset="-128"/>
              </a:rPr>
              <a:t>の都市構造</a:t>
            </a:r>
            <a:endParaRPr kumimoji="1" lang="ja-JP" altLang="en-US" sz="1600" dirty="0">
              <a:latin typeface="HGSｺﾞｼｯｸE" panose="020B0900000000000000" pitchFamily="50" charset="-128"/>
              <a:ea typeface="HGSｺﾞｼｯｸE" panose="020B0900000000000000" pitchFamily="50" charset="-128"/>
            </a:endParaRPr>
          </a:p>
        </p:txBody>
      </p:sp>
      <p:sp>
        <p:nvSpPr>
          <p:cNvPr id="8" name="テキスト ボックス 7"/>
          <p:cNvSpPr txBox="1"/>
          <p:nvPr/>
        </p:nvSpPr>
        <p:spPr>
          <a:xfrm>
            <a:off x="416496" y="5157192"/>
            <a:ext cx="1423788" cy="307777"/>
          </a:xfrm>
          <a:prstGeom prst="rect">
            <a:avLst/>
          </a:prstGeom>
          <a:noFill/>
        </p:spPr>
        <p:txBody>
          <a:bodyPr wrap="none" rtlCol="0">
            <a:spAutoFit/>
          </a:bodyPr>
          <a:lstStyle/>
          <a:p>
            <a:r>
              <a:rPr kumimoji="1" lang="en-US" altLang="ja-JP" sz="1400" dirty="0" smtClean="0">
                <a:latin typeface="HGPｺﾞｼｯｸM" panose="020B0600000000000000" pitchFamily="50" charset="-128"/>
                <a:ea typeface="HGPｺﾞｼｯｸM" panose="020B0600000000000000" pitchFamily="50" charset="-128"/>
              </a:rPr>
              <a:t>【</a:t>
            </a:r>
            <a:r>
              <a:rPr kumimoji="1" lang="ja-JP" altLang="en-US" sz="1400" dirty="0" smtClean="0">
                <a:latin typeface="HGPｺﾞｼｯｸM" panose="020B0600000000000000" pitchFamily="50" charset="-128"/>
                <a:ea typeface="HGPｺﾞｼｯｸM" panose="020B0600000000000000" pitchFamily="50" charset="-128"/>
              </a:rPr>
              <a:t>都市機能の例</a:t>
            </a:r>
            <a:r>
              <a:rPr kumimoji="1" lang="en-US" altLang="ja-JP" sz="1400" dirty="0" smtClean="0">
                <a:latin typeface="HGPｺﾞｼｯｸM" panose="020B0600000000000000" pitchFamily="50" charset="-128"/>
                <a:ea typeface="HGPｺﾞｼｯｸM" panose="020B0600000000000000" pitchFamily="50" charset="-128"/>
              </a:rPr>
              <a:t>】</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18" name="テキスト ボックス 17"/>
          <p:cNvSpPr txBox="1"/>
          <p:nvPr/>
        </p:nvSpPr>
        <p:spPr>
          <a:xfrm>
            <a:off x="3683082" y="5193196"/>
            <a:ext cx="1423788" cy="307777"/>
          </a:xfrm>
          <a:prstGeom prst="rect">
            <a:avLst/>
          </a:prstGeom>
          <a:noFill/>
        </p:spPr>
        <p:txBody>
          <a:bodyPr wrap="none" rtlCol="0">
            <a:spAutoFit/>
          </a:bodyPr>
          <a:lstStyle/>
          <a:p>
            <a:r>
              <a:rPr kumimoji="1" lang="en-US" altLang="ja-JP" sz="1400" dirty="0" smtClean="0">
                <a:latin typeface="HGPｺﾞｼｯｸM" panose="020B0600000000000000" pitchFamily="50" charset="-128"/>
                <a:ea typeface="HGPｺﾞｼｯｸM" panose="020B0600000000000000" pitchFamily="50" charset="-128"/>
              </a:rPr>
              <a:t>【</a:t>
            </a:r>
            <a:r>
              <a:rPr kumimoji="1" lang="ja-JP" altLang="en-US" sz="1400" dirty="0" smtClean="0">
                <a:latin typeface="HGPｺﾞｼｯｸM" panose="020B0600000000000000" pitchFamily="50" charset="-128"/>
                <a:ea typeface="HGPｺﾞｼｯｸM" panose="020B0600000000000000" pitchFamily="50" charset="-128"/>
              </a:rPr>
              <a:t>都市機能の例</a:t>
            </a:r>
            <a:r>
              <a:rPr kumimoji="1" lang="en-US" altLang="ja-JP" sz="1400" dirty="0" smtClean="0">
                <a:latin typeface="HGPｺﾞｼｯｸM" panose="020B0600000000000000" pitchFamily="50" charset="-128"/>
                <a:ea typeface="HGPｺﾞｼｯｸM" panose="020B0600000000000000" pitchFamily="50" charset="-128"/>
              </a:rPr>
              <a:t>】</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23" name="テキスト ボックス 22"/>
          <p:cNvSpPr txBox="1"/>
          <p:nvPr/>
        </p:nvSpPr>
        <p:spPr>
          <a:xfrm>
            <a:off x="7067458" y="5193196"/>
            <a:ext cx="1423788" cy="307777"/>
          </a:xfrm>
          <a:prstGeom prst="rect">
            <a:avLst/>
          </a:prstGeom>
          <a:noFill/>
        </p:spPr>
        <p:txBody>
          <a:bodyPr wrap="none" rtlCol="0">
            <a:spAutoFit/>
          </a:bodyPr>
          <a:lstStyle/>
          <a:p>
            <a:r>
              <a:rPr kumimoji="1" lang="en-US" altLang="ja-JP" sz="1400" dirty="0" smtClean="0">
                <a:latin typeface="HGPｺﾞｼｯｸM" panose="020B0600000000000000" pitchFamily="50" charset="-128"/>
                <a:ea typeface="HGPｺﾞｼｯｸM" panose="020B0600000000000000" pitchFamily="50" charset="-128"/>
              </a:rPr>
              <a:t>【</a:t>
            </a:r>
            <a:r>
              <a:rPr kumimoji="1" lang="ja-JP" altLang="en-US" sz="1400" dirty="0" smtClean="0">
                <a:latin typeface="HGPｺﾞｼｯｸM" panose="020B0600000000000000" pitchFamily="50" charset="-128"/>
                <a:ea typeface="HGPｺﾞｼｯｸM" panose="020B0600000000000000" pitchFamily="50" charset="-128"/>
              </a:rPr>
              <a:t>都市機能の例</a:t>
            </a:r>
            <a:r>
              <a:rPr kumimoji="1" lang="en-US" altLang="ja-JP" sz="1400" dirty="0" smtClean="0">
                <a:latin typeface="HGPｺﾞｼｯｸM" panose="020B0600000000000000" pitchFamily="50" charset="-128"/>
                <a:ea typeface="HGPｺﾞｼｯｸM" panose="020B0600000000000000" pitchFamily="50" charset="-128"/>
              </a:rPr>
              <a:t>】</a:t>
            </a:r>
            <a:endParaRPr kumimoji="1" lang="ja-JP" altLang="en-US" sz="1400" dirty="0">
              <a:latin typeface="HGPｺﾞｼｯｸM" panose="020B0600000000000000" pitchFamily="50" charset="-128"/>
              <a:ea typeface="HGPｺﾞｼｯｸM" panose="020B0600000000000000" pitchFamily="50" charset="-128"/>
            </a:endParaRPr>
          </a:p>
        </p:txBody>
      </p:sp>
      <p:sp>
        <p:nvSpPr>
          <p:cNvPr id="9" name="テキスト ボックス 8"/>
          <p:cNvSpPr txBox="1"/>
          <p:nvPr/>
        </p:nvSpPr>
        <p:spPr>
          <a:xfrm>
            <a:off x="-51556" y="5445224"/>
            <a:ext cx="3416320" cy="1384995"/>
          </a:xfrm>
          <a:prstGeom prst="rect">
            <a:avLst/>
          </a:prstGeom>
          <a:noFill/>
        </p:spPr>
        <p:txBody>
          <a:bodyPr wrap="none" rtlCol="0">
            <a:spAutoFit/>
          </a:bodyPr>
          <a:lstStyle/>
          <a:p>
            <a:r>
              <a:rPr kumimoji="1" lang="ja-JP" altLang="en-US" sz="1400" dirty="0" smtClean="0">
                <a:latin typeface="ＭＳ ゴシック" panose="020B0609070205080204" pitchFamily="49" charset="-128"/>
                <a:ea typeface="ＭＳ ゴシック" panose="020B0609070205080204" pitchFamily="49" charset="-128"/>
              </a:rPr>
              <a:t>・空港・港湾、ターミナル駅</a:t>
            </a:r>
            <a:endParaRPr kumimoji="1" lang="en-US" altLang="ja-JP" sz="14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・劇場、コンサートホール</a:t>
            </a:r>
            <a:endParaRPr lang="en-US" altLang="ja-JP" sz="14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・基幹及び特定診療災害医療センター</a:t>
            </a:r>
            <a:endParaRPr lang="en-US" altLang="ja-JP" sz="14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・基幹的広域防災拠点</a:t>
            </a:r>
            <a:endParaRPr lang="en-US" altLang="ja-JP" sz="1400" dirty="0" smtClean="0">
              <a:latin typeface="ＭＳ ゴシック" panose="020B0609070205080204" pitchFamily="49" charset="-128"/>
              <a:ea typeface="ＭＳ ゴシック" panose="020B0609070205080204" pitchFamily="49" charset="-128"/>
            </a:endParaRPr>
          </a:p>
          <a:p>
            <a:r>
              <a:rPr kumimoji="1" lang="ja-JP" altLang="en-US" sz="1400" dirty="0" smtClean="0">
                <a:latin typeface="ＭＳ ゴシック" panose="020B0609070205080204" pitchFamily="49" charset="-128"/>
                <a:ea typeface="ＭＳ ゴシック" panose="020B0609070205080204" pitchFamily="49" charset="-128"/>
              </a:rPr>
              <a:t>・</a:t>
            </a:r>
            <a:r>
              <a:rPr kumimoji="1" lang="ja-JP" altLang="en-US" sz="1400" b="1" u="sng" dirty="0" smtClean="0">
                <a:latin typeface="ＭＳ ゴシック" panose="020B0609070205080204" pitchFamily="49" charset="-128"/>
                <a:ea typeface="ＭＳ ゴシック" panose="020B0609070205080204" pitchFamily="49" charset="-128"/>
              </a:rPr>
              <a:t>万博記念公園</a:t>
            </a:r>
            <a:r>
              <a:rPr kumimoji="1" lang="ja-JP" altLang="en-US" sz="1400" dirty="0" smtClean="0">
                <a:latin typeface="ＭＳ ゴシック" panose="020B0609070205080204" pitchFamily="49" charset="-128"/>
                <a:ea typeface="ＭＳ ゴシック" panose="020B0609070205080204" pitchFamily="49" charset="-128"/>
              </a:rPr>
              <a:t>、金剛生駒紀泉国定公園</a:t>
            </a:r>
            <a:endParaRPr kumimoji="1" lang="en-US" altLang="ja-JP" sz="14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　など</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24" name="テキスト ボックス 23"/>
          <p:cNvSpPr txBox="1"/>
          <p:nvPr/>
        </p:nvSpPr>
        <p:spPr>
          <a:xfrm>
            <a:off x="3296816" y="5499809"/>
            <a:ext cx="3159839" cy="1169551"/>
          </a:xfrm>
          <a:prstGeom prst="rect">
            <a:avLst/>
          </a:prstGeom>
          <a:noFill/>
        </p:spPr>
        <p:txBody>
          <a:bodyPr wrap="none" rtlCol="0">
            <a:spAutoFit/>
          </a:bodyPr>
          <a:lstStyle/>
          <a:p>
            <a:r>
              <a:rPr kumimoji="1" lang="ja-JP" altLang="en-US" sz="1400" dirty="0" smtClean="0">
                <a:latin typeface="ＭＳ ゴシック" panose="020B0609070205080204" pitchFamily="49" charset="-128"/>
                <a:ea typeface="ＭＳ ゴシック" panose="020B0609070205080204" pitchFamily="49" charset="-128"/>
              </a:rPr>
              <a:t>・特定機能病院</a:t>
            </a:r>
            <a:endParaRPr kumimoji="1" lang="en-US" altLang="ja-JP" sz="14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a:t>
            </a:r>
            <a:r>
              <a:rPr lang="ja-JP" altLang="en-US" sz="1400" b="1" u="sng" dirty="0" smtClean="0">
                <a:solidFill>
                  <a:srgbClr val="FF0000"/>
                </a:solidFill>
                <a:latin typeface="ＭＳ ゴシック" panose="020B0609070205080204" pitchFamily="49" charset="-128"/>
                <a:ea typeface="ＭＳ ゴシック" panose="020B0609070205080204" pitchFamily="49" charset="-128"/>
              </a:rPr>
              <a:t>大規模公園</a:t>
            </a:r>
            <a:r>
              <a:rPr lang="ja-JP" altLang="en-US" sz="1400" dirty="0" smtClean="0">
                <a:latin typeface="ＭＳ ゴシック" panose="020B0609070205080204" pitchFamily="49" charset="-128"/>
                <a:ea typeface="ＭＳ ゴシック" panose="020B0609070205080204" pitchFamily="49" charset="-128"/>
              </a:rPr>
              <a:t>、広域防災拠点</a:t>
            </a:r>
            <a:endParaRPr lang="en-US" altLang="ja-JP" sz="14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・大規模文化施設</a:t>
            </a:r>
            <a:r>
              <a:rPr lang="ja-JP" altLang="en-US" sz="1200" dirty="0" smtClean="0">
                <a:latin typeface="ＭＳ ゴシック" panose="020B0609070205080204" pitchFamily="49" charset="-128"/>
                <a:ea typeface="ＭＳ ゴシック" panose="020B0609070205080204" pitchFamily="49" charset="-128"/>
              </a:rPr>
              <a:t>（博物館、美術館等）</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・大学、研究基幹</a:t>
            </a:r>
            <a:endParaRPr kumimoji="1" lang="en-US" altLang="ja-JP" sz="14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　など</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25" name="テキスト ボックス 24"/>
          <p:cNvSpPr txBox="1"/>
          <p:nvPr/>
        </p:nvSpPr>
        <p:spPr>
          <a:xfrm>
            <a:off x="6249144" y="5464969"/>
            <a:ext cx="3775393" cy="1384995"/>
          </a:xfrm>
          <a:prstGeom prst="rect">
            <a:avLst/>
          </a:prstGeom>
          <a:noFill/>
        </p:spPr>
        <p:txBody>
          <a:bodyPr wrap="none" rtlCol="0">
            <a:spAutoFit/>
          </a:bodyPr>
          <a:lstStyle/>
          <a:p>
            <a:r>
              <a:rPr kumimoji="1" lang="ja-JP" altLang="en-US" sz="1400" dirty="0" smtClean="0">
                <a:latin typeface="ＭＳ ゴシック" panose="020B0609070205080204" pitchFamily="49" charset="-128"/>
                <a:ea typeface="ＭＳ ゴシック" panose="020B0609070205080204" pitchFamily="49" charset="-128"/>
              </a:rPr>
              <a:t>・総合病院</a:t>
            </a:r>
            <a:endParaRPr kumimoji="1" lang="en-US" altLang="ja-JP" sz="14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・教育・文化施設</a:t>
            </a:r>
            <a:r>
              <a:rPr lang="ja-JP" altLang="en-US" sz="1200" dirty="0" smtClean="0">
                <a:latin typeface="ＭＳ ゴシック" panose="020B0609070205080204" pitchFamily="49" charset="-128"/>
                <a:ea typeface="ＭＳ ゴシック" panose="020B0609070205080204" pitchFamily="49" charset="-128"/>
              </a:rPr>
              <a:t>（中央図書館、文化ホール等）</a:t>
            </a:r>
            <a:endParaRPr lang="en-US" altLang="ja-JP" sz="12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・ショッピングセンター</a:t>
            </a:r>
            <a:endParaRPr lang="en-US" altLang="ja-JP" sz="14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・官公庁</a:t>
            </a:r>
            <a:r>
              <a:rPr lang="ja-JP" altLang="en-US" sz="1200" dirty="0" smtClean="0">
                <a:latin typeface="ＭＳ ゴシック" panose="020B0609070205080204" pitchFamily="49" charset="-128"/>
                <a:ea typeface="ＭＳ ゴシック" panose="020B0609070205080204" pitchFamily="49" charset="-128"/>
              </a:rPr>
              <a:t>（保健所、消防署、ハローワーク等）</a:t>
            </a:r>
            <a:endParaRPr lang="en-US" altLang="ja-JP" sz="1200" dirty="0" smtClean="0">
              <a:latin typeface="ＭＳ ゴシック" panose="020B0609070205080204" pitchFamily="49" charset="-128"/>
              <a:ea typeface="ＭＳ ゴシック" panose="020B0609070205080204" pitchFamily="49" charset="-128"/>
            </a:endParaRPr>
          </a:p>
          <a:p>
            <a:r>
              <a:rPr kumimoji="1" lang="ja-JP" altLang="en-US" sz="1400" dirty="0" smtClean="0">
                <a:latin typeface="ＭＳ ゴシック" panose="020B0609070205080204" pitchFamily="49" charset="-128"/>
                <a:ea typeface="ＭＳ ゴシック" panose="020B0609070205080204" pitchFamily="49" charset="-128"/>
              </a:rPr>
              <a:t>・</a:t>
            </a:r>
            <a:r>
              <a:rPr kumimoji="1" lang="ja-JP" altLang="en-US" sz="1400" b="1" u="sng" dirty="0" smtClean="0">
                <a:latin typeface="ＭＳ ゴシック" panose="020B0609070205080204" pitchFamily="49" charset="-128"/>
                <a:ea typeface="ＭＳ ゴシック" panose="020B0609070205080204" pitchFamily="49" charset="-128"/>
              </a:rPr>
              <a:t>都市基幹公園</a:t>
            </a:r>
            <a:endParaRPr kumimoji="1" lang="en-US" altLang="ja-JP" sz="14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　など</a:t>
            </a:r>
            <a:endParaRPr kumimoji="1" lang="ja-JP" altLang="en-US" sz="14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219927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5238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 name="タイトル 1"/>
          <p:cNvSpPr txBox="1">
            <a:spLocks/>
          </p:cNvSpPr>
          <p:nvPr/>
        </p:nvSpPr>
        <p:spPr>
          <a:xfrm>
            <a:off x="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2800" dirty="0" smtClean="0">
                <a:solidFill>
                  <a:prstClr val="black"/>
                </a:solidFill>
                <a:latin typeface="ＭＳ Ｐゴシック"/>
              </a:rPr>
              <a:t>　府営公園の成立ち①</a:t>
            </a:r>
            <a:endParaRPr lang="ja-JP" altLang="en-US" sz="2800" dirty="0">
              <a:solidFill>
                <a:prstClr val="black"/>
              </a:solidFill>
              <a:latin typeface="ＭＳ Ｐゴシック"/>
            </a:endParaRPr>
          </a:p>
        </p:txBody>
      </p:sp>
      <p:sp>
        <p:nvSpPr>
          <p:cNvPr id="4" name="タイトル 1"/>
          <p:cNvSpPr txBox="1">
            <a:spLocks/>
          </p:cNvSpPr>
          <p:nvPr/>
        </p:nvSpPr>
        <p:spPr>
          <a:xfrm>
            <a:off x="448818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120000"/>
              </a:lnSpc>
            </a:pPr>
            <a:r>
              <a:rPr lang="ja-JP" altLang="en-US" sz="2800" dirty="0" smtClean="0">
                <a:solidFill>
                  <a:prstClr val="black"/>
                </a:solidFill>
                <a:latin typeface="ＭＳ Ｐゴシック"/>
              </a:rPr>
              <a:t>　</a:t>
            </a:r>
            <a:r>
              <a:rPr lang="ja-JP" altLang="en-US" sz="2200" dirty="0" smtClean="0">
                <a:solidFill>
                  <a:prstClr val="black"/>
                </a:solidFill>
                <a:latin typeface="ＭＳ Ｐゴシック"/>
              </a:rPr>
              <a:t>府営公園の意義</a:t>
            </a:r>
            <a:endParaRPr lang="ja-JP" altLang="en-US" sz="2200" dirty="0">
              <a:solidFill>
                <a:prstClr val="black"/>
              </a:solidFill>
              <a:latin typeface="ＭＳ Ｐゴシック"/>
            </a:endParaRPr>
          </a:p>
        </p:txBody>
      </p:sp>
      <p:cxnSp>
        <p:nvCxnSpPr>
          <p:cNvPr id="118" name="直線コネクタ 117"/>
          <p:cNvCxnSpPr/>
          <p:nvPr/>
        </p:nvCxnSpPr>
        <p:spPr>
          <a:xfrm>
            <a:off x="114062" y="1224759"/>
            <a:ext cx="4320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9" name="1 つの角を丸めた四角形 118"/>
          <p:cNvSpPr/>
          <p:nvPr/>
        </p:nvSpPr>
        <p:spPr>
          <a:xfrm>
            <a:off x="113554" y="908720"/>
            <a:ext cx="1306547" cy="325659"/>
          </a:xfrm>
          <a:prstGeom prst="snipRound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明治６年</a:t>
            </a:r>
            <a:endParaRPr lang="en-US" altLang="ja-JP"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121" name="角丸四角形 120"/>
          <p:cNvSpPr/>
          <p:nvPr/>
        </p:nvSpPr>
        <p:spPr>
          <a:xfrm>
            <a:off x="308484" y="2633209"/>
            <a:ext cx="1800000" cy="720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a:solidFill>
                  <a:sysClr val="window" lastClr="FFFFFF"/>
                </a:solidFill>
                <a:latin typeface="ＭＳ 明朝"/>
                <a:ea typeface="ＭＳ 明朝"/>
                <a:cs typeface="Times New Roman"/>
              </a:rPr>
              <a:t>箕面</a:t>
            </a:r>
            <a:r>
              <a:rPr kumimoji="0" lang="ja-JP" altLang="en-US" sz="1800" b="1" kern="100" dirty="0" smtClean="0">
                <a:solidFill>
                  <a:sysClr val="window" lastClr="FFFFFF"/>
                </a:solidFill>
                <a:latin typeface="ＭＳ 明朝"/>
                <a:ea typeface="ＭＳ 明朝"/>
                <a:cs typeface="Times New Roman"/>
              </a:rPr>
              <a:t>公園</a:t>
            </a:r>
            <a:endParaRPr kumimoji="0" lang="en-US" altLang="ja-JP" sz="18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（明治</a:t>
            </a:r>
            <a:r>
              <a:rPr kumimoji="0" lang="en-US" altLang="ja-JP" sz="1600" b="1" kern="100" dirty="0" smtClean="0">
                <a:solidFill>
                  <a:sysClr val="window" lastClr="FFFFFF"/>
                </a:solidFill>
                <a:latin typeface="ＭＳ 明朝"/>
                <a:ea typeface="ＭＳ 明朝"/>
                <a:cs typeface="Times New Roman"/>
              </a:rPr>
              <a:t>31</a:t>
            </a:r>
            <a:r>
              <a:rPr kumimoji="0" lang="ja-JP" altLang="en-US" sz="1600" b="1" kern="100" dirty="0" smtClean="0">
                <a:solidFill>
                  <a:sysClr val="window" lastClr="FFFFFF"/>
                </a:solidFill>
                <a:latin typeface="ＭＳ 明朝"/>
                <a:ea typeface="ＭＳ 明朝"/>
                <a:cs typeface="Times New Roman"/>
              </a:rPr>
              <a:t>設置）</a:t>
            </a:r>
            <a:endParaRPr kumimoji="0" lang="ja-JP" altLang="en-US" sz="1600" kern="100" dirty="0">
              <a:solidFill>
                <a:sysClr val="window" lastClr="FFFFFF"/>
              </a:solidFill>
              <a:latin typeface="ＭＳ 明朝"/>
              <a:ea typeface="ＭＳ 明朝"/>
              <a:cs typeface="Times New Roman"/>
            </a:endParaRPr>
          </a:p>
        </p:txBody>
      </p:sp>
      <p:sp>
        <p:nvSpPr>
          <p:cNvPr id="122" name="角丸四角形 121"/>
          <p:cNvSpPr/>
          <p:nvPr/>
        </p:nvSpPr>
        <p:spPr>
          <a:xfrm>
            <a:off x="308484" y="1428444"/>
            <a:ext cx="1800000" cy="720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a:solidFill>
                  <a:sysClr val="window" lastClr="FFFFFF"/>
                </a:solidFill>
                <a:latin typeface="ＭＳ 明朝"/>
                <a:ea typeface="ＭＳ 明朝"/>
                <a:cs typeface="Times New Roman"/>
              </a:rPr>
              <a:t>住吉</a:t>
            </a:r>
            <a:r>
              <a:rPr kumimoji="0" lang="ja-JP" altLang="en-US" sz="1800" b="1" kern="100" dirty="0" smtClean="0">
                <a:solidFill>
                  <a:sysClr val="window" lastClr="FFFFFF"/>
                </a:solidFill>
                <a:latin typeface="ＭＳ 明朝"/>
                <a:ea typeface="ＭＳ 明朝"/>
                <a:cs typeface="Times New Roman"/>
              </a:rPr>
              <a:t>公園</a:t>
            </a:r>
            <a:endParaRPr kumimoji="0" lang="en-US" altLang="ja-JP" sz="18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（明治６設置）</a:t>
            </a:r>
            <a:endParaRPr kumimoji="0" lang="ja-JP" altLang="en-US" sz="1600" kern="100" dirty="0">
              <a:solidFill>
                <a:sysClr val="window" lastClr="FFFFFF"/>
              </a:solidFill>
              <a:latin typeface="ＭＳ 明朝"/>
              <a:ea typeface="ＭＳ 明朝"/>
              <a:cs typeface="Times New Roman"/>
            </a:endParaRPr>
          </a:p>
        </p:txBody>
      </p:sp>
      <p:sp>
        <p:nvSpPr>
          <p:cNvPr id="123" name="角丸四角形 122"/>
          <p:cNvSpPr/>
          <p:nvPr/>
        </p:nvSpPr>
        <p:spPr>
          <a:xfrm>
            <a:off x="2365627" y="1428444"/>
            <a:ext cx="1800000" cy="720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a:solidFill>
                  <a:sysClr val="window" lastClr="FFFFFF"/>
                </a:solidFill>
                <a:latin typeface="ＭＳ 明朝"/>
                <a:ea typeface="ＭＳ 明朝"/>
                <a:cs typeface="Times New Roman"/>
              </a:rPr>
              <a:t>浜寺</a:t>
            </a:r>
            <a:r>
              <a:rPr kumimoji="0" lang="ja-JP" altLang="en-US" sz="1800" b="1" kern="100" dirty="0" smtClean="0">
                <a:solidFill>
                  <a:sysClr val="window" lastClr="FFFFFF"/>
                </a:solidFill>
                <a:latin typeface="ＭＳ 明朝"/>
                <a:ea typeface="ＭＳ 明朝"/>
                <a:cs typeface="Times New Roman"/>
              </a:rPr>
              <a:t>公園</a:t>
            </a:r>
            <a:endParaRPr kumimoji="0" lang="en-US" altLang="ja-JP" sz="18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（明治６設置）</a:t>
            </a:r>
            <a:endParaRPr kumimoji="0" lang="ja-JP" altLang="en-US" sz="1600" kern="100" dirty="0">
              <a:solidFill>
                <a:sysClr val="window" lastClr="FFFFFF"/>
              </a:solidFill>
              <a:latin typeface="ＭＳ 明朝"/>
              <a:ea typeface="ＭＳ 明朝"/>
              <a:cs typeface="Times New Roman"/>
            </a:endParaRPr>
          </a:p>
        </p:txBody>
      </p:sp>
      <p:cxnSp>
        <p:nvCxnSpPr>
          <p:cNvPr id="124" name="直線コネクタ 123"/>
          <p:cNvCxnSpPr/>
          <p:nvPr/>
        </p:nvCxnSpPr>
        <p:spPr>
          <a:xfrm>
            <a:off x="92460" y="5827900"/>
            <a:ext cx="4320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7" name="テキスト ボックス 126"/>
          <p:cNvSpPr txBox="1"/>
          <p:nvPr/>
        </p:nvSpPr>
        <p:spPr>
          <a:xfrm>
            <a:off x="98406" y="5975992"/>
            <a:ext cx="4600940" cy="369332"/>
          </a:xfrm>
          <a:prstGeom prst="rect">
            <a:avLst/>
          </a:prstGeom>
          <a:noFill/>
        </p:spPr>
        <p:txBody>
          <a:bodyPr wrap="none" rtlCol="0">
            <a:spAutoFit/>
          </a:bodyPr>
          <a:lstStyle/>
          <a:p>
            <a:r>
              <a:rPr lang="ja-JP" altLang="en-US" sz="1800" b="1" dirty="0" smtClean="0">
                <a:solidFill>
                  <a:prstClr val="black"/>
                </a:solidFill>
                <a:latin typeface="ＭＳ 明朝" panose="02020609040205080304" pitchFamily="17" charset="-128"/>
                <a:ea typeface="ＭＳ 明朝" panose="02020609040205080304" pitchFamily="17" charset="-128"/>
              </a:rPr>
              <a:t>公園が都市計画施設として位置づけられる</a:t>
            </a:r>
            <a:endParaRPr lang="ja-JP" altLang="en-US" sz="1800" b="1" dirty="0">
              <a:solidFill>
                <a:prstClr val="black"/>
              </a:solidFill>
              <a:latin typeface="ＭＳ 明朝" panose="02020609040205080304" pitchFamily="17" charset="-128"/>
              <a:ea typeface="ＭＳ 明朝" panose="02020609040205080304" pitchFamily="17" charset="-128"/>
            </a:endParaRPr>
          </a:p>
        </p:txBody>
      </p:sp>
      <p:sp>
        <p:nvSpPr>
          <p:cNvPr id="164" name="1 つの角を丸めた四角形 163"/>
          <p:cNvSpPr/>
          <p:nvPr/>
        </p:nvSpPr>
        <p:spPr>
          <a:xfrm>
            <a:off x="98406" y="5486953"/>
            <a:ext cx="1306547" cy="325659"/>
          </a:xfrm>
          <a:prstGeom prst="snipRound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大正８年</a:t>
            </a:r>
            <a:endParaRPr lang="en-US" altLang="ja-JP"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173" name="テキスト ボックス 172"/>
          <p:cNvSpPr txBox="1"/>
          <p:nvPr/>
        </p:nvSpPr>
        <p:spPr>
          <a:xfrm>
            <a:off x="1775675" y="800708"/>
            <a:ext cx="1544012" cy="430887"/>
          </a:xfrm>
          <a:prstGeom prst="rect">
            <a:avLst/>
          </a:prstGeom>
          <a:noFill/>
        </p:spPr>
        <p:txBody>
          <a:bodyPr wrap="none" rtlCol="0">
            <a:spAutoFit/>
          </a:bodyPr>
          <a:lstStyle/>
          <a:p>
            <a:r>
              <a:rPr lang="ja-JP" altLang="en-US" sz="2200" dirty="0" smtClean="0">
                <a:solidFill>
                  <a:prstClr val="black"/>
                </a:solidFill>
                <a:latin typeface="HGSｺﾞｼｯｸE" panose="020B0900000000000000" pitchFamily="50" charset="-128"/>
                <a:ea typeface="HGSｺﾞｼｯｸE" panose="020B0900000000000000" pitchFamily="50" charset="-128"/>
              </a:rPr>
              <a:t>太政官</a:t>
            </a:r>
            <a:r>
              <a:rPr lang="ja-JP" altLang="en-US" sz="2000" dirty="0" smtClean="0">
                <a:solidFill>
                  <a:prstClr val="black"/>
                </a:solidFill>
                <a:latin typeface="HGSｺﾞｼｯｸE" panose="020B0900000000000000" pitchFamily="50" charset="-128"/>
                <a:ea typeface="HGSｺﾞｼｯｸE" panose="020B0900000000000000" pitchFamily="50" charset="-128"/>
              </a:rPr>
              <a:t>布達</a:t>
            </a:r>
            <a:endParaRPr lang="ja-JP" altLang="en-US" sz="2000" dirty="0">
              <a:solidFill>
                <a:prstClr val="black"/>
              </a:solidFill>
              <a:latin typeface="HGSｺﾞｼｯｸE" panose="020B0900000000000000" pitchFamily="50" charset="-128"/>
              <a:ea typeface="HGSｺﾞｼｯｸE" panose="020B0900000000000000" pitchFamily="50" charset="-128"/>
            </a:endParaRPr>
          </a:p>
        </p:txBody>
      </p:sp>
      <p:sp>
        <p:nvSpPr>
          <p:cNvPr id="174" name="テキスト ボックス 173"/>
          <p:cNvSpPr txBox="1"/>
          <p:nvPr/>
        </p:nvSpPr>
        <p:spPr>
          <a:xfrm>
            <a:off x="1764993" y="5416187"/>
            <a:ext cx="2441694" cy="430887"/>
          </a:xfrm>
          <a:prstGeom prst="rect">
            <a:avLst/>
          </a:prstGeom>
          <a:noFill/>
        </p:spPr>
        <p:txBody>
          <a:bodyPr wrap="none" rtlCol="0">
            <a:spAutoFit/>
          </a:bodyPr>
          <a:lstStyle/>
          <a:p>
            <a:r>
              <a:rPr lang="ja-JP" altLang="en-US" sz="2200" dirty="0" smtClean="0">
                <a:solidFill>
                  <a:prstClr val="black"/>
                </a:solidFill>
                <a:latin typeface="HGSｺﾞｼｯｸE" panose="020B0900000000000000" pitchFamily="50" charset="-128"/>
                <a:ea typeface="HGSｺﾞｼｯｸE" panose="020B0900000000000000" pitchFamily="50" charset="-128"/>
              </a:rPr>
              <a:t>旧都市計画法公布</a:t>
            </a:r>
            <a:endParaRPr lang="ja-JP" altLang="en-US" sz="2000" dirty="0">
              <a:solidFill>
                <a:prstClr val="black"/>
              </a:solidFill>
              <a:latin typeface="HGSｺﾞｼｯｸE" panose="020B0900000000000000" pitchFamily="50" charset="-128"/>
              <a:ea typeface="HGSｺﾞｼｯｸE" panose="020B0900000000000000" pitchFamily="50" charset="-128"/>
            </a:endParaRPr>
          </a:p>
        </p:txBody>
      </p:sp>
      <p:pic>
        <p:nvPicPr>
          <p:cNvPr id="52" name="図 51"/>
          <p:cNvPicPr>
            <a:picLocks noChangeAspect="1"/>
          </p:cNvPicPr>
          <p:nvPr/>
        </p:nvPicPr>
        <p:blipFill rotWithShape="1">
          <a:blip r:embed="rId3" cstate="print">
            <a:extLst>
              <a:ext uri="{28A0092B-C50C-407E-A947-70E740481C1C}">
                <a14:useLocalDpi xmlns:a14="http://schemas.microsoft.com/office/drawing/2010/main" val="0"/>
              </a:ext>
            </a:extLst>
          </a:blip>
          <a:srcRect l="19832" t="20075" r="11243" b="10581"/>
          <a:stretch/>
        </p:blipFill>
        <p:spPr>
          <a:xfrm>
            <a:off x="5418163" y="744667"/>
            <a:ext cx="4011403" cy="5706377"/>
          </a:xfrm>
          <a:prstGeom prst="rect">
            <a:avLst/>
          </a:prstGeom>
        </p:spPr>
      </p:pic>
      <p:sp>
        <p:nvSpPr>
          <p:cNvPr id="53" name="テキスト ボックス 52"/>
          <p:cNvSpPr txBox="1"/>
          <p:nvPr/>
        </p:nvSpPr>
        <p:spPr>
          <a:xfrm>
            <a:off x="5973182" y="6459143"/>
            <a:ext cx="2882520" cy="246221"/>
          </a:xfrm>
          <a:prstGeom prst="rect">
            <a:avLst/>
          </a:prstGeom>
          <a:noFill/>
        </p:spPr>
        <p:txBody>
          <a:bodyPr wrap="none" rtlCol="0">
            <a:spAutoFit/>
          </a:bodyPr>
          <a:lstStyle/>
          <a:p>
            <a:r>
              <a:rPr lang="ja-JP" altLang="en-US" sz="1000" dirty="0" smtClean="0">
                <a:latin typeface="ＭＳ Ｐゴシック" panose="020B0600070205080204" pitchFamily="50" charset="-128"/>
                <a:ea typeface="ＭＳ Ｐゴシック" panose="020B0600070205080204" pitchFamily="50" charset="-128"/>
              </a:rPr>
              <a:t>図　大阪都市計画風致地区指定図（昭和８年４月）</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54" name="円/楕円 53"/>
          <p:cNvSpPr/>
          <p:nvPr/>
        </p:nvSpPr>
        <p:spPr>
          <a:xfrm>
            <a:off x="8025410" y="3574659"/>
            <a:ext cx="108012"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7521354" y="3393241"/>
            <a:ext cx="108012"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7665370" y="4546767"/>
            <a:ext cx="108012"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7284299" y="5554879"/>
            <a:ext cx="108012"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5973181" y="4876610"/>
            <a:ext cx="697627" cy="246221"/>
          </a:xfrm>
          <a:prstGeom prst="rect">
            <a:avLst/>
          </a:prstGeom>
          <a:noFill/>
          <a:ln>
            <a:solidFill>
              <a:schemeClr val="tx1"/>
            </a:solidFill>
          </a:ln>
        </p:spPr>
        <p:txBody>
          <a:bodyPr wrap="none" rtlCol="0">
            <a:spAutoFit/>
          </a:bodyPr>
          <a:lstStyle/>
          <a:p>
            <a:r>
              <a:rPr kumimoji="1" lang="ja-JP" altLang="en-US" sz="1000" b="1" dirty="0" smtClean="0"/>
              <a:t>住吉公園</a:t>
            </a:r>
            <a:endParaRPr kumimoji="1" lang="ja-JP" altLang="en-US" sz="1000" b="1" dirty="0"/>
          </a:p>
        </p:txBody>
      </p:sp>
      <p:sp>
        <p:nvSpPr>
          <p:cNvPr id="59" name="テキスト ボックス 58"/>
          <p:cNvSpPr txBox="1"/>
          <p:nvPr/>
        </p:nvSpPr>
        <p:spPr>
          <a:xfrm>
            <a:off x="6839503" y="4474759"/>
            <a:ext cx="825867" cy="400110"/>
          </a:xfrm>
          <a:prstGeom prst="rect">
            <a:avLst/>
          </a:prstGeom>
          <a:noFill/>
          <a:ln>
            <a:noFill/>
          </a:ln>
        </p:spPr>
        <p:txBody>
          <a:bodyPr wrap="none" rtlCol="0">
            <a:spAutoFit/>
          </a:bodyPr>
          <a:lstStyle/>
          <a:p>
            <a:r>
              <a:rPr lang="ja-JP" altLang="en-US" sz="1000" b="1" dirty="0"/>
              <a:t>天王寺</a:t>
            </a:r>
            <a:r>
              <a:rPr kumimoji="1" lang="ja-JP" altLang="en-US" sz="1000" b="1" dirty="0" smtClean="0"/>
              <a:t>公園</a:t>
            </a:r>
            <a:endParaRPr kumimoji="1" lang="en-US" altLang="ja-JP" sz="1000" b="1" dirty="0" smtClean="0"/>
          </a:p>
          <a:p>
            <a:r>
              <a:rPr lang="ja-JP" altLang="en-US" sz="1000" b="1" dirty="0" smtClean="0"/>
              <a:t>（明治</a:t>
            </a:r>
            <a:r>
              <a:rPr lang="en-US" altLang="ja-JP" sz="1000" b="1" dirty="0" smtClean="0"/>
              <a:t>47</a:t>
            </a:r>
            <a:r>
              <a:rPr lang="ja-JP" altLang="en-US" sz="1000" b="1" dirty="0" smtClean="0"/>
              <a:t>）</a:t>
            </a:r>
            <a:endParaRPr kumimoji="1" lang="ja-JP" altLang="en-US" sz="1000" b="1" dirty="0"/>
          </a:p>
        </p:txBody>
      </p:sp>
      <p:sp>
        <p:nvSpPr>
          <p:cNvPr id="60" name="テキスト ボックス 59"/>
          <p:cNvSpPr txBox="1"/>
          <p:nvPr/>
        </p:nvSpPr>
        <p:spPr>
          <a:xfrm>
            <a:off x="6767495" y="3102541"/>
            <a:ext cx="825867" cy="400110"/>
          </a:xfrm>
          <a:prstGeom prst="rect">
            <a:avLst/>
          </a:prstGeom>
          <a:noFill/>
          <a:ln>
            <a:noFill/>
          </a:ln>
        </p:spPr>
        <p:txBody>
          <a:bodyPr wrap="none" rtlCol="0">
            <a:spAutoFit/>
          </a:bodyPr>
          <a:lstStyle/>
          <a:p>
            <a:r>
              <a:rPr lang="ja-JP" altLang="en-US" sz="1000" b="1" dirty="0"/>
              <a:t>中之島</a:t>
            </a:r>
            <a:r>
              <a:rPr kumimoji="1" lang="ja-JP" altLang="en-US" sz="1000" b="1" dirty="0" smtClean="0"/>
              <a:t>公園</a:t>
            </a:r>
            <a:endParaRPr kumimoji="1" lang="en-US" altLang="ja-JP" sz="1000" b="1" dirty="0" smtClean="0"/>
          </a:p>
          <a:p>
            <a:r>
              <a:rPr lang="ja-JP" altLang="en-US" sz="1000" b="1" dirty="0" smtClean="0"/>
              <a:t>（明治</a:t>
            </a:r>
            <a:r>
              <a:rPr lang="en-US" altLang="ja-JP" sz="1000" b="1" dirty="0"/>
              <a:t>24</a:t>
            </a:r>
            <a:r>
              <a:rPr lang="ja-JP" altLang="en-US" sz="1000" b="1" dirty="0" smtClean="0"/>
              <a:t>）</a:t>
            </a:r>
            <a:endParaRPr kumimoji="1" lang="ja-JP" altLang="en-US" sz="1000" b="1" dirty="0"/>
          </a:p>
        </p:txBody>
      </p:sp>
      <p:sp>
        <p:nvSpPr>
          <p:cNvPr id="61" name="テキスト ボックス 60"/>
          <p:cNvSpPr txBox="1"/>
          <p:nvPr/>
        </p:nvSpPr>
        <p:spPr>
          <a:xfrm>
            <a:off x="8241434" y="3447241"/>
            <a:ext cx="829073" cy="400110"/>
          </a:xfrm>
          <a:prstGeom prst="rect">
            <a:avLst/>
          </a:prstGeom>
          <a:noFill/>
          <a:ln>
            <a:noFill/>
          </a:ln>
        </p:spPr>
        <p:txBody>
          <a:bodyPr wrap="none" rtlCol="0">
            <a:spAutoFit/>
          </a:bodyPr>
          <a:lstStyle/>
          <a:p>
            <a:r>
              <a:rPr lang="ja-JP" altLang="en-US" sz="1000" b="1" dirty="0"/>
              <a:t>大阪城</a:t>
            </a:r>
            <a:r>
              <a:rPr kumimoji="1" lang="ja-JP" altLang="en-US" sz="1000" b="1" dirty="0" smtClean="0"/>
              <a:t>公園</a:t>
            </a:r>
            <a:endParaRPr kumimoji="1" lang="en-US" altLang="ja-JP" sz="1000" b="1" dirty="0" smtClean="0"/>
          </a:p>
          <a:p>
            <a:r>
              <a:rPr lang="ja-JP" altLang="en-US" sz="1000" b="1" dirty="0" smtClean="0"/>
              <a:t>（昭和７）</a:t>
            </a:r>
            <a:endParaRPr kumimoji="1" lang="ja-JP" altLang="en-US" sz="1000" b="1" dirty="0"/>
          </a:p>
        </p:txBody>
      </p:sp>
      <p:cxnSp>
        <p:nvCxnSpPr>
          <p:cNvPr id="64" name="直線コネクタ 63"/>
          <p:cNvCxnSpPr>
            <a:stCxn id="58" idx="3"/>
            <a:endCxn id="57" idx="1"/>
          </p:cNvCxnSpPr>
          <p:nvPr/>
        </p:nvCxnSpPr>
        <p:spPr>
          <a:xfrm>
            <a:off x="6670808" y="4999721"/>
            <a:ext cx="629309" cy="57097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720" y="2313382"/>
            <a:ext cx="1983454" cy="2735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テキスト ボックス 66"/>
          <p:cNvSpPr txBox="1"/>
          <p:nvPr/>
        </p:nvSpPr>
        <p:spPr>
          <a:xfrm>
            <a:off x="2504728" y="5009110"/>
            <a:ext cx="2547492" cy="400110"/>
          </a:xfrm>
          <a:prstGeom prst="rect">
            <a:avLst/>
          </a:prstGeom>
          <a:noFill/>
        </p:spPr>
        <p:txBody>
          <a:bodyPr wrap="none" rtlCol="0">
            <a:spAutoFit/>
          </a:bodyPr>
          <a:lstStyle/>
          <a:p>
            <a:r>
              <a:rPr lang="ja-JP" altLang="en-US" sz="1000" dirty="0" smtClean="0">
                <a:latin typeface="ＭＳ Ｐゴシック" panose="020B0600070205080204" pitchFamily="50" charset="-128"/>
                <a:ea typeface="ＭＳ Ｐゴシック" panose="020B0600070205080204" pitchFamily="50" charset="-128"/>
              </a:rPr>
              <a:t>写真　みのお大滝（年代不明）</a:t>
            </a:r>
            <a:endParaRPr lang="en-US" altLang="ja-JP" sz="1000" dirty="0" smtClean="0">
              <a:latin typeface="ＭＳ Ｐゴシック" panose="020B0600070205080204" pitchFamily="50" charset="-128"/>
              <a:ea typeface="ＭＳ Ｐゴシック" panose="020B0600070205080204" pitchFamily="50" charset="-128"/>
            </a:endParaRPr>
          </a:p>
          <a:p>
            <a:r>
              <a:rPr lang="ja-JP" altLang="en-US" sz="10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出典：大阪府営公園デジタルアーカイブス）</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28" name="スライド番号プレースホルダー 11"/>
          <p:cNvSpPr>
            <a:spLocks noGrp="1"/>
          </p:cNvSpPr>
          <p:nvPr>
            <p:ph type="sldNum" sz="quarter" idx="12"/>
          </p:nvPr>
        </p:nvSpPr>
        <p:spPr>
          <a:xfrm>
            <a:off x="2963132" y="6520259"/>
            <a:ext cx="2311400" cy="365125"/>
          </a:xfrm>
        </p:spPr>
        <p:txBody>
          <a:bodyPr/>
          <a:lstStyle/>
          <a:p>
            <a:r>
              <a:rPr kumimoji="1" lang="ja-JP" altLang="en-US" dirty="0" smtClean="0"/>
              <a:t>６</a:t>
            </a:r>
            <a:endParaRPr kumimoji="1" lang="ja-JP" altLang="en-US" dirty="0"/>
          </a:p>
        </p:txBody>
      </p:sp>
    </p:spTree>
    <p:extLst>
      <p:ext uri="{BB962C8B-B14F-4D97-AF65-F5344CB8AC3E}">
        <p14:creationId xmlns:p14="http://schemas.microsoft.com/office/powerpoint/2010/main" val="3305546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5238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 name="タイトル 1"/>
          <p:cNvSpPr txBox="1">
            <a:spLocks/>
          </p:cNvSpPr>
          <p:nvPr/>
        </p:nvSpPr>
        <p:spPr>
          <a:xfrm>
            <a:off x="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2800" dirty="0" smtClean="0">
                <a:solidFill>
                  <a:prstClr val="black"/>
                </a:solidFill>
                <a:latin typeface="ＭＳ Ｐゴシック"/>
              </a:rPr>
              <a:t>　府営公園の成立ち②</a:t>
            </a:r>
            <a:endParaRPr lang="ja-JP" altLang="en-US" sz="2800" dirty="0">
              <a:solidFill>
                <a:prstClr val="black"/>
              </a:solidFill>
              <a:latin typeface="ＭＳ Ｐゴシック"/>
            </a:endParaRPr>
          </a:p>
        </p:txBody>
      </p:sp>
      <p:sp>
        <p:nvSpPr>
          <p:cNvPr id="4" name="タイトル 1"/>
          <p:cNvSpPr txBox="1">
            <a:spLocks/>
          </p:cNvSpPr>
          <p:nvPr/>
        </p:nvSpPr>
        <p:spPr>
          <a:xfrm>
            <a:off x="448818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120000"/>
              </a:lnSpc>
            </a:pPr>
            <a:r>
              <a:rPr lang="ja-JP" altLang="en-US" sz="2800" dirty="0" smtClean="0">
                <a:solidFill>
                  <a:prstClr val="black"/>
                </a:solidFill>
                <a:latin typeface="ＭＳ Ｐゴシック"/>
              </a:rPr>
              <a:t>　</a:t>
            </a:r>
            <a:r>
              <a:rPr lang="ja-JP" altLang="en-US" sz="2200" dirty="0" smtClean="0">
                <a:solidFill>
                  <a:prstClr val="black"/>
                </a:solidFill>
                <a:latin typeface="ＭＳ Ｐゴシック"/>
              </a:rPr>
              <a:t>府営公園の意義</a:t>
            </a:r>
            <a:endParaRPr lang="ja-JP" altLang="en-US" sz="2200" dirty="0">
              <a:solidFill>
                <a:prstClr val="black"/>
              </a:solidFill>
              <a:latin typeface="ＭＳ Ｐゴシック"/>
            </a:endParaRPr>
          </a:p>
        </p:txBody>
      </p:sp>
      <p:cxnSp>
        <p:nvCxnSpPr>
          <p:cNvPr id="128" name="直線コネクタ 127"/>
          <p:cNvCxnSpPr/>
          <p:nvPr/>
        </p:nvCxnSpPr>
        <p:spPr>
          <a:xfrm>
            <a:off x="184123" y="1082629"/>
            <a:ext cx="4320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1" name="角丸四角形 130"/>
          <p:cNvSpPr/>
          <p:nvPr/>
        </p:nvSpPr>
        <p:spPr>
          <a:xfrm>
            <a:off x="56456" y="2204864"/>
            <a:ext cx="1800000" cy="720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a:solidFill>
                  <a:sysClr val="window" lastClr="FFFFFF"/>
                </a:solidFill>
                <a:latin typeface="ＭＳ 明朝"/>
                <a:ea typeface="ＭＳ 明朝"/>
                <a:cs typeface="Times New Roman"/>
              </a:rPr>
              <a:t>服部</a:t>
            </a:r>
            <a:r>
              <a:rPr kumimoji="0" lang="ja-JP" altLang="en-US" sz="1800" b="1" kern="100" dirty="0" smtClean="0">
                <a:solidFill>
                  <a:sysClr val="window" lastClr="FFFFFF"/>
                </a:solidFill>
                <a:latin typeface="ＭＳ 明朝"/>
                <a:ea typeface="ＭＳ 明朝"/>
                <a:cs typeface="Times New Roman"/>
              </a:rPr>
              <a:t>緑地</a:t>
            </a:r>
            <a:endParaRPr kumimoji="0" lang="en-US" altLang="ja-JP" sz="18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16</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sp>
        <p:nvSpPr>
          <p:cNvPr id="132" name="角丸四角形 131"/>
          <p:cNvSpPr/>
          <p:nvPr/>
        </p:nvSpPr>
        <p:spPr>
          <a:xfrm>
            <a:off x="1928664" y="2204944"/>
            <a:ext cx="1800000" cy="720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600" b="1" kern="100" dirty="0" smtClean="0">
                <a:solidFill>
                  <a:sysClr val="window" lastClr="FFFFFF"/>
                </a:solidFill>
                <a:latin typeface="ＭＳ 明朝"/>
                <a:ea typeface="ＭＳ 明朝"/>
                <a:cs typeface="Times New Roman"/>
              </a:rPr>
              <a:t>大泉緑地</a:t>
            </a:r>
            <a:endParaRPr kumimoji="0" lang="en-US" altLang="ja-JP" sz="16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16</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sp>
        <p:nvSpPr>
          <p:cNvPr id="133" name="角丸四角形 132"/>
          <p:cNvSpPr/>
          <p:nvPr/>
        </p:nvSpPr>
        <p:spPr>
          <a:xfrm>
            <a:off x="3800872" y="2204864"/>
            <a:ext cx="1800000" cy="720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smtClean="0">
                <a:solidFill>
                  <a:sysClr val="window" lastClr="FFFFFF"/>
                </a:solidFill>
                <a:latin typeface="ＭＳ 明朝"/>
                <a:ea typeface="ＭＳ 明朝"/>
                <a:cs typeface="Times New Roman"/>
              </a:rPr>
              <a:t>久宝寺緑地</a:t>
            </a:r>
            <a:endParaRPr kumimoji="0" lang="en-US" altLang="ja-JP" sz="18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16</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sp>
        <p:nvSpPr>
          <p:cNvPr id="134" name="角丸四角形 133"/>
          <p:cNvSpPr/>
          <p:nvPr/>
        </p:nvSpPr>
        <p:spPr>
          <a:xfrm>
            <a:off x="376717" y="5085224"/>
            <a:ext cx="1800000" cy="720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smtClean="0">
                <a:solidFill>
                  <a:sysClr val="window" lastClr="FFFFFF"/>
                </a:solidFill>
                <a:latin typeface="ＭＳ 明朝"/>
                <a:ea typeface="ＭＳ 明朝"/>
                <a:cs typeface="Times New Roman"/>
              </a:rPr>
              <a:t>二色の浜公園</a:t>
            </a:r>
            <a:endParaRPr kumimoji="0" lang="en-US" altLang="ja-JP" sz="16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25</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sp>
        <p:nvSpPr>
          <p:cNvPr id="135" name="角丸四角形 134"/>
          <p:cNvSpPr/>
          <p:nvPr/>
        </p:nvSpPr>
        <p:spPr>
          <a:xfrm>
            <a:off x="2864968" y="5085223"/>
            <a:ext cx="1800000" cy="720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a:solidFill>
                  <a:sysClr val="window" lastClr="FFFFFF"/>
                </a:solidFill>
                <a:latin typeface="ＭＳ 明朝"/>
                <a:ea typeface="ＭＳ 明朝"/>
                <a:cs typeface="Times New Roman"/>
              </a:rPr>
              <a:t>住之江</a:t>
            </a:r>
            <a:r>
              <a:rPr kumimoji="0" lang="ja-JP" altLang="en-US" sz="1800" b="1" kern="100" dirty="0" smtClean="0">
                <a:solidFill>
                  <a:sysClr val="window" lastClr="FFFFFF"/>
                </a:solidFill>
                <a:latin typeface="ＭＳ 明朝"/>
                <a:ea typeface="ＭＳ 明朝"/>
                <a:cs typeface="Times New Roman"/>
              </a:rPr>
              <a:t>公園</a:t>
            </a:r>
            <a:endParaRPr kumimoji="0" lang="en-US" altLang="ja-JP" sz="16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25</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sp>
        <p:nvSpPr>
          <p:cNvPr id="136" name="角丸四角形 135"/>
          <p:cNvSpPr/>
          <p:nvPr/>
        </p:nvSpPr>
        <p:spPr>
          <a:xfrm>
            <a:off x="380492" y="5949280"/>
            <a:ext cx="1800000" cy="720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a:solidFill>
                  <a:sysClr val="window" lastClr="FFFFFF"/>
                </a:solidFill>
                <a:latin typeface="ＭＳ 明朝"/>
                <a:ea typeface="ＭＳ 明朝"/>
                <a:cs typeface="Times New Roman"/>
              </a:rPr>
              <a:t>長野</a:t>
            </a:r>
            <a:r>
              <a:rPr kumimoji="0" lang="ja-JP" altLang="en-US" sz="1800" b="1" kern="100" dirty="0" smtClean="0">
                <a:solidFill>
                  <a:sysClr val="window" lastClr="FFFFFF"/>
                </a:solidFill>
                <a:latin typeface="ＭＳ 明朝"/>
                <a:ea typeface="ＭＳ 明朝"/>
                <a:cs typeface="Times New Roman"/>
              </a:rPr>
              <a:t>公園</a:t>
            </a:r>
            <a:endParaRPr kumimoji="0" lang="en-US" altLang="ja-JP" sz="16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35</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sp>
        <p:nvSpPr>
          <p:cNvPr id="137" name="角丸四角形 136"/>
          <p:cNvSpPr/>
          <p:nvPr/>
        </p:nvSpPr>
        <p:spPr>
          <a:xfrm>
            <a:off x="2864768" y="5925442"/>
            <a:ext cx="1800000" cy="720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600" b="1" kern="100" dirty="0">
                <a:solidFill>
                  <a:sysClr val="window" lastClr="FFFFFF"/>
                </a:solidFill>
                <a:latin typeface="ＭＳ 明朝"/>
                <a:ea typeface="ＭＳ 明朝"/>
                <a:cs typeface="Times New Roman"/>
              </a:rPr>
              <a:t>蜻蛉池</a:t>
            </a:r>
            <a:r>
              <a:rPr kumimoji="0" lang="ja-JP" altLang="en-US" sz="1600" b="1" kern="100" dirty="0" smtClean="0">
                <a:solidFill>
                  <a:sysClr val="window" lastClr="FFFFFF"/>
                </a:solidFill>
                <a:latin typeface="ＭＳ 明朝"/>
                <a:ea typeface="ＭＳ 明朝"/>
                <a:cs typeface="Times New Roman"/>
              </a:rPr>
              <a:t>公園</a:t>
            </a:r>
            <a:endParaRPr kumimoji="0" lang="en-US" altLang="ja-JP" sz="16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38</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sp>
        <p:nvSpPr>
          <p:cNvPr id="165" name="1 つの角を丸めた四角形 164"/>
          <p:cNvSpPr/>
          <p:nvPr/>
        </p:nvSpPr>
        <p:spPr>
          <a:xfrm>
            <a:off x="180196" y="761920"/>
            <a:ext cx="1306547" cy="325659"/>
          </a:xfrm>
          <a:prstGeom prst="snipRound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昭和</a:t>
            </a:r>
            <a:r>
              <a:rPr lang="en-US" altLang="ja-JP"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16</a:t>
            </a:r>
            <a:r>
              <a:rPr lang="ja-JP" altLang="en-US"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年</a:t>
            </a:r>
            <a:endParaRPr lang="en-US" altLang="ja-JP"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175" name="テキスト ボックス 174"/>
          <p:cNvSpPr txBox="1"/>
          <p:nvPr/>
        </p:nvSpPr>
        <p:spPr>
          <a:xfrm>
            <a:off x="1887431" y="656692"/>
            <a:ext cx="1877437" cy="430887"/>
          </a:xfrm>
          <a:prstGeom prst="rect">
            <a:avLst/>
          </a:prstGeom>
          <a:noFill/>
        </p:spPr>
        <p:txBody>
          <a:bodyPr wrap="none" rtlCol="0">
            <a:spAutoFit/>
          </a:bodyPr>
          <a:lstStyle/>
          <a:p>
            <a:r>
              <a:rPr lang="ja-JP" altLang="en-US" sz="2200" dirty="0" smtClean="0">
                <a:solidFill>
                  <a:prstClr val="black"/>
                </a:solidFill>
                <a:latin typeface="HGSｺﾞｼｯｸE" panose="020B0900000000000000" pitchFamily="50" charset="-128"/>
                <a:ea typeface="HGSｺﾞｼｯｸE" panose="020B0900000000000000" pitchFamily="50" charset="-128"/>
              </a:rPr>
              <a:t>大阪緑地計画</a:t>
            </a:r>
            <a:endParaRPr lang="ja-JP" altLang="en-US" sz="2000" dirty="0">
              <a:solidFill>
                <a:prstClr val="black"/>
              </a:solidFill>
              <a:latin typeface="HGSｺﾞｼｯｸE" panose="020B0900000000000000" pitchFamily="50" charset="-128"/>
              <a:ea typeface="HGSｺﾞｼｯｸE" panose="020B0900000000000000" pitchFamily="50" charset="-128"/>
            </a:endParaRPr>
          </a:p>
        </p:txBody>
      </p:sp>
      <p:sp>
        <p:nvSpPr>
          <p:cNvPr id="52" name="テキスト ボックス 51"/>
          <p:cNvSpPr txBox="1"/>
          <p:nvPr/>
        </p:nvSpPr>
        <p:spPr>
          <a:xfrm>
            <a:off x="98406" y="1196752"/>
            <a:ext cx="5530681" cy="923330"/>
          </a:xfrm>
          <a:prstGeom prst="rect">
            <a:avLst/>
          </a:prstGeom>
          <a:noFill/>
        </p:spPr>
        <p:txBody>
          <a:bodyPr wrap="none" rtlCol="0">
            <a:spAutoFit/>
          </a:bodyPr>
          <a:lstStyle/>
          <a:p>
            <a:r>
              <a:rPr lang="ja-JP" altLang="en-US" sz="1800" b="1" dirty="0" smtClean="0">
                <a:solidFill>
                  <a:prstClr val="black"/>
                </a:solidFill>
                <a:latin typeface="ＭＳ 明朝" panose="02020609040205080304" pitchFamily="17" charset="-128"/>
                <a:ea typeface="ＭＳ 明朝" panose="02020609040205080304" pitchFamily="17" charset="-128"/>
              </a:rPr>
              <a:t>市街地を無秩序に拡散させないようグリーンベルト</a:t>
            </a:r>
            <a:endParaRPr lang="en-US" altLang="ja-JP" sz="1800" b="1" dirty="0" smtClean="0">
              <a:solidFill>
                <a:prstClr val="black"/>
              </a:solidFill>
              <a:latin typeface="ＭＳ 明朝" panose="02020609040205080304" pitchFamily="17" charset="-128"/>
              <a:ea typeface="ＭＳ 明朝" panose="02020609040205080304" pitchFamily="17" charset="-128"/>
            </a:endParaRPr>
          </a:p>
          <a:p>
            <a:r>
              <a:rPr lang="ja-JP" altLang="en-US" sz="1800" b="1" dirty="0">
                <a:solidFill>
                  <a:prstClr val="black"/>
                </a:solidFill>
                <a:latin typeface="ＭＳ 明朝" panose="02020609040205080304" pitchFamily="17" charset="-128"/>
                <a:ea typeface="ＭＳ 明朝" panose="02020609040205080304" pitchFamily="17" charset="-128"/>
              </a:rPr>
              <a:t>と</a:t>
            </a:r>
            <a:r>
              <a:rPr lang="ja-JP" altLang="en-US" sz="1800" b="1" dirty="0" smtClean="0">
                <a:solidFill>
                  <a:prstClr val="black"/>
                </a:solidFill>
                <a:latin typeface="ＭＳ 明朝" panose="02020609040205080304" pitchFamily="17" charset="-128"/>
                <a:ea typeface="ＭＳ 明朝" panose="02020609040205080304" pitchFamily="17" charset="-128"/>
              </a:rPr>
              <a:t>して、都心部を取り囲む２重の環状緑地帯と４大</a:t>
            </a:r>
            <a:endParaRPr lang="en-US" altLang="ja-JP" sz="1800" b="1" dirty="0" smtClean="0">
              <a:solidFill>
                <a:prstClr val="black"/>
              </a:solidFill>
              <a:latin typeface="ＭＳ 明朝" panose="02020609040205080304" pitchFamily="17" charset="-128"/>
              <a:ea typeface="ＭＳ 明朝" panose="02020609040205080304" pitchFamily="17" charset="-128"/>
            </a:endParaRPr>
          </a:p>
          <a:p>
            <a:r>
              <a:rPr lang="ja-JP" altLang="en-US" sz="1800" b="1" dirty="0" smtClean="0">
                <a:solidFill>
                  <a:prstClr val="black"/>
                </a:solidFill>
                <a:latin typeface="ＭＳ 明朝" panose="02020609040205080304" pitchFamily="17" charset="-128"/>
                <a:ea typeface="ＭＳ 明朝" panose="02020609040205080304" pitchFamily="17" charset="-128"/>
              </a:rPr>
              <a:t>緑地が計画決定された。</a:t>
            </a:r>
            <a:endParaRPr lang="ja-JP" altLang="en-US" sz="1800" b="1" dirty="0">
              <a:solidFill>
                <a:prstClr val="black"/>
              </a:solidFill>
              <a:latin typeface="ＭＳ 明朝" panose="02020609040205080304" pitchFamily="17" charset="-128"/>
              <a:ea typeface="ＭＳ 明朝" panose="02020609040205080304" pitchFamily="17" charset="-128"/>
            </a:endParaRPr>
          </a:p>
        </p:txBody>
      </p:sp>
      <p:sp>
        <p:nvSpPr>
          <p:cNvPr id="53" name="テキスト ボックス 52"/>
          <p:cNvSpPr txBox="1"/>
          <p:nvPr/>
        </p:nvSpPr>
        <p:spPr>
          <a:xfrm>
            <a:off x="56456" y="3325631"/>
            <a:ext cx="5724644" cy="1723549"/>
          </a:xfrm>
          <a:prstGeom prst="rect">
            <a:avLst/>
          </a:prstGeom>
          <a:noFill/>
        </p:spPr>
        <p:txBody>
          <a:bodyPr wrap="none" rtlCol="0">
            <a:spAutoFit/>
          </a:bodyPr>
          <a:lstStyle/>
          <a:p>
            <a:r>
              <a:rPr lang="ja-JP" altLang="en-US" sz="1600" dirty="0" smtClean="0">
                <a:solidFill>
                  <a:prstClr val="black"/>
                </a:solidFill>
                <a:latin typeface="ＭＳ 明朝" panose="02020609040205080304" pitchFamily="17" charset="-128"/>
                <a:ea typeface="ＭＳ 明朝" panose="02020609040205080304" pitchFamily="17" charset="-128"/>
              </a:rPr>
              <a:t>戦時中において、昭和</a:t>
            </a:r>
            <a:r>
              <a:rPr lang="en-US" altLang="ja-JP" sz="1600" dirty="0" smtClean="0">
                <a:solidFill>
                  <a:prstClr val="black"/>
                </a:solidFill>
                <a:latin typeface="ＭＳ 明朝" panose="02020609040205080304" pitchFamily="17" charset="-128"/>
                <a:ea typeface="ＭＳ 明朝" panose="02020609040205080304" pitchFamily="17" charset="-128"/>
              </a:rPr>
              <a:t>18</a:t>
            </a:r>
            <a:r>
              <a:rPr lang="ja-JP" altLang="en-US" sz="1600" dirty="0" smtClean="0">
                <a:solidFill>
                  <a:prstClr val="black"/>
                </a:solidFill>
                <a:latin typeface="ＭＳ 明朝" panose="02020609040205080304" pitchFamily="17" charset="-128"/>
                <a:ea typeface="ＭＳ 明朝" panose="02020609040205080304" pitchFamily="17" charset="-128"/>
              </a:rPr>
              <a:t>年に策定された「大阪防空空地計</a:t>
            </a:r>
            <a:endParaRPr lang="en-US" altLang="ja-JP" sz="1600" dirty="0" smtClean="0">
              <a:solidFill>
                <a:prstClr val="black"/>
              </a:solidFill>
              <a:latin typeface="ＭＳ 明朝" panose="02020609040205080304" pitchFamily="17" charset="-128"/>
              <a:ea typeface="ＭＳ 明朝" panose="02020609040205080304" pitchFamily="17" charset="-128"/>
            </a:endParaRPr>
          </a:p>
          <a:p>
            <a:r>
              <a:rPr lang="ja-JP" altLang="en-US" sz="1600" dirty="0" smtClean="0">
                <a:solidFill>
                  <a:prstClr val="black"/>
                </a:solidFill>
                <a:latin typeface="ＭＳ 明朝" panose="02020609040205080304" pitchFamily="17" charset="-128"/>
                <a:ea typeface="ＭＳ 明朝" panose="02020609040205080304" pitchFamily="17" charset="-128"/>
              </a:rPr>
              <a:t>画」により、これらの計画は空襲時の避難空地や延焼防止</a:t>
            </a:r>
            <a:endParaRPr lang="en-US" altLang="ja-JP" sz="1600" dirty="0" smtClean="0">
              <a:solidFill>
                <a:prstClr val="black"/>
              </a:solidFill>
              <a:latin typeface="ＭＳ 明朝" panose="02020609040205080304" pitchFamily="17" charset="-128"/>
              <a:ea typeface="ＭＳ 明朝" panose="02020609040205080304" pitchFamily="17" charset="-128"/>
            </a:endParaRPr>
          </a:p>
          <a:p>
            <a:r>
              <a:rPr lang="ja-JP" altLang="en-US" sz="1600" dirty="0" smtClean="0">
                <a:solidFill>
                  <a:prstClr val="black"/>
                </a:solidFill>
                <a:latin typeface="ＭＳ 明朝" panose="02020609040205080304" pitchFamily="17" charset="-128"/>
                <a:ea typeface="ＭＳ 明朝" panose="02020609040205080304" pitchFamily="17" charset="-128"/>
              </a:rPr>
              <a:t>帯として位置付けられ、防空空地として役割を担っていく。</a:t>
            </a:r>
            <a:endParaRPr lang="en-US" altLang="ja-JP" sz="1600" dirty="0" smtClean="0">
              <a:solidFill>
                <a:prstClr val="black"/>
              </a:solidFill>
              <a:latin typeface="ＭＳ 明朝" panose="02020609040205080304" pitchFamily="17" charset="-128"/>
              <a:ea typeface="ＭＳ 明朝" panose="02020609040205080304" pitchFamily="17" charset="-128"/>
            </a:endParaRPr>
          </a:p>
          <a:p>
            <a:endParaRPr lang="en-US" altLang="ja-JP" sz="1000" dirty="0">
              <a:solidFill>
                <a:prstClr val="black"/>
              </a:solidFill>
              <a:latin typeface="ＭＳ 明朝" panose="02020609040205080304" pitchFamily="17" charset="-128"/>
              <a:ea typeface="ＭＳ 明朝" panose="02020609040205080304" pitchFamily="17" charset="-128"/>
            </a:endParaRPr>
          </a:p>
          <a:p>
            <a:r>
              <a:rPr lang="ja-JP" altLang="en-US" sz="1600" dirty="0" smtClean="0">
                <a:solidFill>
                  <a:prstClr val="black"/>
                </a:solidFill>
                <a:latin typeface="ＭＳ 明朝" panose="02020609040205080304" pitchFamily="17" charset="-128"/>
                <a:ea typeface="ＭＳ 明朝" panose="02020609040205080304" pitchFamily="17" charset="-128"/>
              </a:rPr>
              <a:t>終戦を迎え、防空法が廃止され、東大阪一帯の市街化が進</a:t>
            </a:r>
            <a:endParaRPr lang="en-US" altLang="ja-JP" sz="1600" dirty="0" smtClean="0">
              <a:solidFill>
                <a:prstClr val="black"/>
              </a:solidFill>
              <a:latin typeface="ＭＳ 明朝" panose="02020609040205080304" pitchFamily="17" charset="-128"/>
              <a:ea typeface="ＭＳ 明朝" panose="02020609040205080304" pitchFamily="17" charset="-128"/>
            </a:endParaRPr>
          </a:p>
          <a:p>
            <a:r>
              <a:rPr lang="ja-JP" altLang="en-US" sz="1600" dirty="0" smtClean="0">
                <a:solidFill>
                  <a:prstClr val="black"/>
                </a:solidFill>
                <a:latin typeface="ＭＳ 明朝" panose="02020609040205080304" pitchFamily="17" charset="-128"/>
                <a:ea typeface="ＭＳ 明朝" panose="02020609040205080304" pitchFamily="17" charset="-128"/>
              </a:rPr>
              <a:t>行し「大阪緑地計画」のグリーンベルト構想の実現は困難</a:t>
            </a:r>
            <a:endParaRPr lang="en-US" altLang="ja-JP" sz="1600" dirty="0" smtClean="0">
              <a:solidFill>
                <a:prstClr val="black"/>
              </a:solidFill>
              <a:latin typeface="ＭＳ 明朝" panose="02020609040205080304" pitchFamily="17" charset="-128"/>
              <a:ea typeface="ＭＳ 明朝" panose="02020609040205080304" pitchFamily="17" charset="-128"/>
            </a:endParaRPr>
          </a:p>
          <a:p>
            <a:r>
              <a:rPr lang="ja-JP" altLang="en-US" sz="1600" dirty="0" smtClean="0">
                <a:solidFill>
                  <a:prstClr val="black"/>
                </a:solidFill>
                <a:latin typeface="ＭＳ 明朝" panose="02020609040205080304" pitchFamily="17" charset="-128"/>
                <a:ea typeface="ＭＳ 明朝" panose="02020609040205080304" pitchFamily="17" charset="-128"/>
              </a:rPr>
              <a:t>となった。</a:t>
            </a:r>
            <a:endParaRPr lang="ja-JP" altLang="en-US" sz="1600" dirty="0">
              <a:solidFill>
                <a:prstClr val="black"/>
              </a:solidFill>
              <a:latin typeface="ＭＳ 明朝" panose="02020609040205080304" pitchFamily="17" charset="-128"/>
              <a:ea typeface="ＭＳ 明朝" panose="02020609040205080304" pitchFamily="17" charset="-128"/>
            </a:endParaRPr>
          </a:p>
        </p:txBody>
      </p:sp>
      <p:grpSp>
        <p:nvGrpSpPr>
          <p:cNvPr id="54" name="グループ化 53"/>
          <p:cNvGrpSpPr/>
          <p:nvPr/>
        </p:nvGrpSpPr>
        <p:grpSpPr>
          <a:xfrm>
            <a:off x="5664647" y="980728"/>
            <a:ext cx="4220901" cy="5508612"/>
            <a:chOff x="5664647" y="800708"/>
            <a:chExt cx="4220901" cy="5508612"/>
          </a:xfrm>
        </p:grpSpPr>
        <p:pic>
          <p:nvPicPr>
            <p:cNvPr id="55" name="Picture 2" descr="大阪緑地計画図_公園緑地第五巻第九号_昭和16年９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647" y="800708"/>
              <a:ext cx="4220901" cy="55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正方形/長方形 55"/>
            <p:cNvSpPr/>
            <p:nvPr/>
          </p:nvSpPr>
          <p:spPr>
            <a:xfrm>
              <a:off x="6780317" y="1890876"/>
              <a:ext cx="843057" cy="241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kumimoji="1" lang="ja-JP" altLang="en-US" sz="1100" dirty="0" smtClean="0">
                  <a:solidFill>
                    <a:schemeClr val="tx1"/>
                  </a:solidFill>
                </a:rPr>
                <a:t>服部緑地</a:t>
              </a:r>
              <a:endParaRPr kumimoji="1" lang="ja-JP" altLang="en-US" sz="1100" dirty="0">
                <a:solidFill>
                  <a:schemeClr val="tx1"/>
                </a:solidFill>
              </a:endParaRPr>
            </a:p>
          </p:txBody>
        </p:sp>
        <p:sp>
          <p:nvSpPr>
            <p:cNvPr id="57" name="正方形/長方形 56"/>
            <p:cNvSpPr/>
            <p:nvPr/>
          </p:nvSpPr>
          <p:spPr>
            <a:xfrm>
              <a:off x="8451466" y="3007000"/>
              <a:ext cx="843057" cy="241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kumimoji="1" lang="ja-JP" altLang="en-US" sz="1100" dirty="0" smtClean="0">
                  <a:solidFill>
                    <a:schemeClr val="tx1"/>
                  </a:solidFill>
                </a:rPr>
                <a:t>鶴見緑地</a:t>
              </a:r>
              <a:endParaRPr kumimoji="1" lang="ja-JP" altLang="en-US" sz="1100" dirty="0">
                <a:solidFill>
                  <a:schemeClr val="tx1"/>
                </a:solidFill>
              </a:endParaRPr>
            </a:p>
          </p:txBody>
        </p:sp>
        <p:sp>
          <p:nvSpPr>
            <p:cNvPr id="58" name="正方形/長方形 57"/>
            <p:cNvSpPr/>
            <p:nvPr/>
          </p:nvSpPr>
          <p:spPr>
            <a:xfrm>
              <a:off x="8487470" y="4322218"/>
              <a:ext cx="843057" cy="241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kumimoji="1" lang="ja-JP" altLang="en-US" sz="1100" dirty="0" smtClean="0">
                  <a:solidFill>
                    <a:schemeClr val="tx1"/>
                  </a:solidFill>
                </a:rPr>
                <a:t>久宝寺緑地</a:t>
              </a:r>
              <a:endParaRPr kumimoji="1" lang="ja-JP" altLang="en-US" sz="1100" dirty="0">
                <a:solidFill>
                  <a:schemeClr val="tx1"/>
                </a:solidFill>
              </a:endParaRPr>
            </a:p>
          </p:txBody>
        </p:sp>
        <p:sp>
          <p:nvSpPr>
            <p:cNvPr id="59" name="正方形/長方形 58"/>
            <p:cNvSpPr/>
            <p:nvPr/>
          </p:nvSpPr>
          <p:spPr>
            <a:xfrm>
              <a:off x="7773398" y="5311256"/>
              <a:ext cx="843057" cy="241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kumimoji="1" lang="ja-JP" altLang="en-US" sz="1100" dirty="0" smtClean="0">
                  <a:solidFill>
                    <a:schemeClr val="tx1"/>
                  </a:solidFill>
                </a:rPr>
                <a:t>大泉緑地</a:t>
              </a:r>
              <a:endParaRPr kumimoji="1" lang="ja-JP" altLang="en-US" sz="1100" dirty="0">
                <a:solidFill>
                  <a:schemeClr val="tx1"/>
                </a:solidFill>
              </a:endParaRPr>
            </a:p>
          </p:txBody>
        </p:sp>
      </p:grpSp>
      <p:sp>
        <p:nvSpPr>
          <p:cNvPr id="60" name="テキスト ボックス 59"/>
          <p:cNvSpPr txBox="1"/>
          <p:nvPr/>
        </p:nvSpPr>
        <p:spPr>
          <a:xfrm>
            <a:off x="6996920" y="6525344"/>
            <a:ext cx="1808508" cy="246221"/>
          </a:xfrm>
          <a:prstGeom prst="rect">
            <a:avLst/>
          </a:prstGeom>
          <a:noFill/>
        </p:spPr>
        <p:txBody>
          <a:bodyPr wrap="none" rtlCol="0">
            <a:spAutoFit/>
          </a:bodyPr>
          <a:lstStyle/>
          <a:p>
            <a:r>
              <a:rPr lang="ja-JP" altLang="en-US" sz="1000" dirty="0" smtClean="0">
                <a:latin typeface="ＭＳ Ｐゴシック" panose="020B0600070205080204" pitchFamily="50" charset="-128"/>
                <a:ea typeface="ＭＳ Ｐゴシック" panose="020B0600070205080204" pitchFamily="50" charset="-128"/>
              </a:rPr>
              <a:t>図　大阪緑地計画（昭和</a:t>
            </a:r>
            <a:r>
              <a:rPr lang="en-US" altLang="ja-JP" sz="1000" dirty="0" smtClean="0">
                <a:latin typeface="ＭＳ Ｐゴシック" panose="020B0600070205080204" pitchFamily="50" charset="-128"/>
                <a:ea typeface="ＭＳ Ｐゴシック" panose="020B0600070205080204" pitchFamily="50" charset="-128"/>
              </a:rPr>
              <a:t>16</a:t>
            </a:r>
            <a:r>
              <a:rPr lang="ja-JP" altLang="en-US" sz="1000" dirty="0" smtClean="0">
                <a:latin typeface="ＭＳ Ｐゴシック" panose="020B0600070205080204" pitchFamily="50" charset="-128"/>
                <a:ea typeface="ＭＳ Ｐゴシック" panose="020B0600070205080204" pitchFamily="50" charset="-128"/>
              </a:rPr>
              <a:t>年）</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2762571" y="2960948"/>
            <a:ext cx="2874505" cy="338554"/>
          </a:xfrm>
          <a:prstGeom prst="rect">
            <a:avLst/>
          </a:prstGeom>
          <a:noFill/>
        </p:spPr>
        <p:txBody>
          <a:bodyPr wrap="none" rtlCol="0">
            <a:spAutoFit/>
          </a:bodyPr>
          <a:lstStyle/>
          <a:p>
            <a:r>
              <a:rPr lang="en-US" altLang="ja-JP" sz="1600" b="1" dirty="0" smtClean="0">
                <a:latin typeface="ＭＳ 明朝" panose="02020609040205080304" pitchFamily="17" charset="-128"/>
                <a:ea typeface="ＭＳ 明朝" panose="02020609040205080304" pitchFamily="17" charset="-128"/>
              </a:rPr>
              <a:t>※</a:t>
            </a:r>
            <a:r>
              <a:rPr lang="ja-JP" altLang="en-US" sz="1600" b="1" dirty="0" smtClean="0">
                <a:latin typeface="ＭＳ 明朝" panose="02020609040205080304" pitchFamily="17" charset="-128"/>
                <a:ea typeface="ＭＳ 明朝" panose="02020609040205080304" pitchFamily="17" charset="-128"/>
              </a:rPr>
              <a:t>　</a:t>
            </a:r>
            <a:r>
              <a:rPr kumimoji="1" lang="ja-JP" altLang="en-US" sz="1600" b="1" dirty="0" smtClean="0">
                <a:latin typeface="ＭＳ 明朝" panose="02020609040205080304" pitchFamily="17" charset="-128"/>
                <a:ea typeface="ＭＳ 明朝" panose="02020609040205080304" pitchFamily="17" charset="-128"/>
              </a:rPr>
              <a:t>鶴見緑地（昭和</a:t>
            </a:r>
            <a:r>
              <a:rPr kumimoji="1" lang="en-US" altLang="ja-JP" sz="1600" b="1" dirty="0" smtClean="0">
                <a:latin typeface="ＭＳ 明朝" panose="02020609040205080304" pitchFamily="17" charset="-128"/>
                <a:ea typeface="ＭＳ 明朝" panose="02020609040205080304" pitchFamily="17" charset="-128"/>
              </a:rPr>
              <a:t>16</a:t>
            </a:r>
            <a:r>
              <a:rPr kumimoji="1" lang="ja-JP" altLang="en-US" sz="1600" b="1" dirty="0" smtClean="0">
                <a:latin typeface="ＭＳ 明朝" panose="02020609040205080304" pitchFamily="17" charset="-128"/>
                <a:ea typeface="ＭＳ 明朝" panose="02020609040205080304" pitchFamily="17" charset="-128"/>
              </a:rPr>
              <a:t>都決）</a:t>
            </a:r>
            <a:endParaRPr kumimoji="1" lang="ja-JP" altLang="en-US" sz="1600" b="1" dirty="0">
              <a:latin typeface="ＭＳ 明朝" panose="02020609040205080304" pitchFamily="17" charset="-128"/>
              <a:ea typeface="ＭＳ 明朝" panose="02020609040205080304" pitchFamily="17" charset="-128"/>
            </a:endParaRPr>
          </a:p>
        </p:txBody>
      </p:sp>
      <p:sp>
        <p:nvSpPr>
          <p:cNvPr id="25" name="スライド番号プレースホルダー 11"/>
          <p:cNvSpPr>
            <a:spLocks noGrp="1"/>
          </p:cNvSpPr>
          <p:nvPr>
            <p:ph type="sldNum" sz="quarter" idx="12"/>
          </p:nvPr>
        </p:nvSpPr>
        <p:spPr>
          <a:xfrm>
            <a:off x="2963132" y="6520259"/>
            <a:ext cx="2311400" cy="365125"/>
          </a:xfrm>
        </p:spPr>
        <p:txBody>
          <a:bodyPr/>
          <a:lstStyle/>
          <a:p>
            <a:r>
              <a:rPr kumimoji="1" lang="ja-JP" altLang="en-US" dirty="0" smtClean="0"/>
              <a:t>７</a:t>
            </a:r>
            <a:endParaRPr kumimoji="1" lang="ja-JP" altLang="en-US" dirty="0"/>
          </a:p>
        </p:txBody>
      </p:sp>
    </p:spTree>
    <p:extLst>
      <p:ext uri="{BB962C8B-B14F-4D97-AF65-F5344CB8AC3E}">
        <p14:creationId xmlns:p14="http://schemas.microsoft.com/office/powerpoint/2010/main" val="1681220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5238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 name="タイトル 1"/>
          <p:cNvSpPr txBox="1">
            <a:spLocks/>
          </p:cNvSpPr>
          <p:nvPr/>
        </p:nvSpPr>
        <p:spPr>
          <a:xfrm>
            <a:off x="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2800" dirty="0" smtClean="0">
                <a:solidFill>
                  <a:prstClr val="black"/>
                </a:solidFill>
                <a:latin typeface="ＭＳ Ｐゴシック"/>
              </a:rPr>
              <a:t>　府営公園の成立ち③</a:t>
            </a:r>
            <a:endParaRPr lang="ja-JP" altLang="en-US" sz="2800" dirty="0">
              <a:solidFill>
                <a:prstClr val="black"/>
              </a:solidFill>
              <a:latin typeface="ＭＳ Ｐゴシック"/>
            </a:endParaRPr>
          </a:p>
        </p:txBody>
      </p:sp>
      <p:sp>
        <p:nvSpPr>
          <p:cNvPr id="4" name="タイトル 1"/>
          <p:cNvSpPr txBox="1">
            <a:spLocks/>
          </p:cNvSpPr>
          <p:nvPr/>
        </p:nvSpPr>
        <p:spPr>
          <a:xfrm>
            <a:off x="4488182" y="0"/>
            <a:ext cx="5418161" cy="52387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120000"/>
              </a:lnSpc>
            </a:pPr>
            <a:r>
              <a:rPr lang="ja-JP" altLang="en-US" sz="2800" dirty="0" smtClean="0">
                <a:solidFill>
                  <a:prstClr val="black"/>
                </a:solidFill>
                <a:latin typeface="ＭＳ Ｐゴシック"/>
              </a:rPr>
              <a:t>　</a:t>
            </a:r>
            <a:r>
              <a:rPr lang="ja-JP" altLang="en-US" sz="2200" dirty="0" smtClean="0">
                <a:solidFill>
                  <a:prstClr val="black"/>
                </a:solidFill>
                <a:latin typeface="ＭＳ Ｐゴシック"/>
              </a:rPr>
              <a:t>府営公園の意義</a:t>
            </a:r>
            <a:endParaRPr lang="ja-JP" altLang="en-US" sz="2200" dirty="0">
              <a:solidFill>
                <a:prstClr val="black"/>
              </a:solidFill>
              <a:latin typeface="ＭＳ Ｐゴシック"/>
            </a:endParaRPr>
          </a:p>
        </p:txBody>
      </p:sp>
      <p:cxnSp>
        <p:nvCxnSpPr>
          <p:cNvPr id="138" name="直線コネクタ 137"/>
          <p:cNvCxnSpPr/>
          <p:nvPr/>
        </p:nvCxnSpPr>
        <p:spPr>
          <a:xfrm>
            <a:off x="193895" y="915211"/>
            <a:ext cx="4320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193895" y="2235590"/>
            <a:ext cx="4320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4" name="角丸四角形 143"/>
          <p:cNvSpPr/>
          <p:nvPr/>
        </p:nvSpPr>
        <p:spPr>
          <a:xfrm>
            <a:off x="380492" y="2312944"/>
            <a:ext cx="1800000" cy="612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smtClean="0">
                <a:solidFill>
                  <a:sysClr val="window" lastClr="FFFFFF"/>
                </a:solidFill>
                <a:latin typeface="ＭＳ 明朝"/>
                <a:ea typeface="ＭＳ 明朝"/>
                <a:cs typeface="Times New Roman"/>
              </a:rPr>
              <a:t>寝屋川公園</a:t>
            </a:r>
            <a:endParaRPr kumimoji="0" lang="en-US" altLang="ja-JP" sz="18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44</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sp>
        <p:nvSpPr>
          <p:cNvPr id="145" name="角丸四角形 144"/>
          <p:cNvSpPr/>
          <p:nvPr/>
        </p:nvSpPr>
        <p:spPr>
          <a:xfrm>
            <a:off x="2684948" y="2312944"/>
            <a:ext cx="1800000" cy="612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smtClean="0">
                <a:solidFill>
                  <a:sysClr val="window" lastClr="FFFFFF"/>
                </a:solidFill>
                <a:latin typeface="ＭＳ 明朝"/>
                <a:ea typeface="ＭＳ 明朝"/>
                <a:cs typeface="Times New Roman"/>
              </a:rPr>
              <a:t>山田池公園</a:t>
            </a:r>
            <a:endParaRPr kumimoji="0" lang="en-US" altLang="ja-JP" sz="18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44</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sp>
        <p:nvSpPr>
          <p:cNvPr id="147" name="角丸四角形 146"/>
          <p:cNvSpPr/>
          <p:nvPr/>
        </p:nvSpPr>
        <p:spPr>
          <a:xfrm>
            <a:off x="2864956" y="3825044"/>
            <a:ext cx="1692000" cy="612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smtClean="0">
                <a:solidFill>
                  <a:sysClr val="window" lastClr="FFFFFF"/>
                </a:solidFill>
                <a:latin typeface="ＭＳ 明朝"/>
                <a:ea typeface="ＭＳ 明朝"/>
                <a:cs typeface="Times New Roman"/>
              </a:rPr>
              <a:t>錦織公園</a:t>
            </a:r>
            <a:endParaRPr kumimoji="0" lang="en-US" altLang="ja-JP" sz="16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50</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sp>
        <p:nvSpPr>
          <p:cNvPr id="148" name="角丸四角形 147"/>
          <p:cNvSpPr/>
          <p:nvPr/>
        </p:nvSpPr>
        <p:spPr>
          <a:xfrm>
            <a:off x="2850895" y="4509120"/>
            <a:ext cx="1692000" cy="612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smtClean="0">
                <a:solidFill>
                  <a:sysClr val="window" lastClr="FFFFFF"/>
                </a:solidFill>
                <a:latin typeface="ＭＳ 明朝"/>
                <a:ea typeface="ＭＳ 明朝"/>
                <a:cs typeface="Times New Roman"/>
              </a:rPr>
              <a:t>深北緑地</a:t>
            </a:r>
            <a:endParaRPr kumimoji="0" lang="en-US" altLang="ja-JP" sz="16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53</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sp>
        <p:nvSpPr>
          <p:cNvPr id="150" name="角丸四角形 149"/>
          <p:cNvSpPr/>
          <p:nvPr/>
        </p:nvSpPr>
        <p:spPr>
          <a:xfrm>
            <a:off x="137089" y="3825692"/>
            <a:ext cx="2088000" cy="612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smtClean="0">
                <a:solidFill>
                  <a:sysClr val="window" lastClr="FFFFFF"/>
                </a:solidFill>
                <a:latin typeface="ＭＳ 明朝"/>
                <a:ea typeface="ＭＳ 明朝"/>
                <a:cs typeface="Times New Roman"/>
              </a:rPr>
              <a:t>せんなん里海公園</a:t>
            </a:r>
            <a:endParaRPr kumimoji="0" lang="en-US" altLang="ja-JP" sz="18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45</a:t>
            </a:r>
            <a:r>
              <a:rPr kumimoji="0" lang="ja-JP" altLang="en-US" sz="1600" b="1" kern="100" dirty="0" smtClean="0">
                <a:solidFill>
                  <a:sysClr val="window" lastClr="FFFFFF"/>
                </a:solidFill>
                <a:latin typeface="ＭＳ 明朝"/>
                <a:ea typeface="ＭＳ 明朝"/>
                <a:cs typeface="Times New Roman"/>
              </a:rPr>
              <a:t>年都決）</a:t>
            </a:r>
            <a:endParaRPr kumimoji="0" lang="ja-JP" altLang="en-US" sz="1600" kern="100" dirty="0">
              <a:solidFill>
                <a:sysClr val="window" lastClr="FFFFFF"/>
              </a:solidFill>
              <a:latin typeface="ＭＳ 明朝"/>
              <a:ea typeface="ＭＳ 明朝"/>
              <a:cs typeface="Times New Roman"/>
            </a:endParaRPr>
          </a:p>
        </p:txBody>
      </p:sp>
      <p:sp>
        <p:nvSpPr>
          <p:cNvPr id="152" name="角丸四角形 151"/>
          <p:cNvSpPr/>
          <p:nvPr/>
        </p:nvSpPr>
        <p:spPr>
          <a:xfrm>
            <a:off x="438579" y="4509568"/>
            <a:ext cx="1800000" cy="612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smtClean="0">
                <a:solidFill>
                  <a:sysClr val="window" lastClr="FFFFFF"/>
                </a:solidFill>
                <a:latin typeface="ＭＳ 明朝"/>
                <a:ea typeface="ＭＳ 明朝"/>
                <a:cs typeface="Times New Roman"/>
              </a:rPr>
              <a:t>枚岡公園</a:t>
            </a:r>
            <a:endParaRPr kumimoji="0" lang="en-US" altLang="ja-JP" sz="18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（昭和</a:t>
            </a:r>
            <a:r>
              <a:rPr kumimoji="0" lang="en-US" altLang="ja-JP" sz="1600" b="1" kern="100" dirty="0" smtClean="0">
                <a:solidFill>
                  <a:sysClr val="window" lastClr="FFFFFF"/>
                </a:solidFill>
                <a:latin typeface="ＭＳ 明朝"/>
                <a:ea typeface="ＭＳ 明朝"/>
                <a:cs typeface="Times New Roman"/>
              </a:rPr>
              <a:t>51</a:t>
            </a:r>
            <a:r>
              <a:rPr kumimoji="0" lang="ja-JP" altLang="en-US" sz="1600" b="1" kern="100" dirty="0" smtClean="0">
                <a:solidFill>
                  <a:sysClr val="window" lastClr="FFFFFF"/>
                </a:solidFill>
                <a:latin typeface="ＭＳ 明朝"/>
                <a:ea typeface="ＭＳ 明朝"/>
                <a:cs typeface="Times New Roman"/>
              </a:rPr>
              <a:t>都決）</a:t>
            </a:r>
            <a:endParaRPr kumimoji="0" lang="ja-JP" altLang="en-US" sz="1600" kern="100" dirty="0">
              <a:solidFill>
                <a:sysClr val="window" lastClr="FFFFFF"/>
              </a:solidFill>
              <a:latin typeface="ＭＳ 明朝"/>
              <a:ea typeface="ＭＳ 明朝"/>
              <a:cs typeface="Times New Roman"/>
            </a:endParaRPr>
          </a:p>
        </p:txBody>
      </p:sp>
      <p:cxnSp>
        <p:nvCxnSpPr>
          <p:cNvPr id="154" name="直線コネクタ 153"/>
          <p:cNvCxnSpPr/>
          <p:nvPr/>
        </p:nvCxnSpPr>
        <p:spPr>
          <a:xfrm>
            <a:off x="178869" y="5608448"/>
            <a:ext cx="5256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7" name="テキスト ボックス 156"/>
          <p:cNvSpPr txBox="1"/>
          <p:nvPr/>
        </p:nvSpPr>
        <p:spPr>
          <a:xfrm>
            <a:off x="260648" y="5609295"/>
            <a:ext cx="5147563" cy="584775"/>
          </a:xfrm>
          <a:prstGeom prst="rect">
            <a:avLst/>
          </a:prstGeom>
          <a:noFill/>
        </p:spPr>
        <p:txBody>
          <a:bodyPr wrap="none" rtlCol="0">
            <a:spAutoFit/>
          </a:bodyPr>
          <a:lstStyle/>
          <a:p>
            <a:r>
              <a:rPr lang="ja-JP" altLang="en-US" sz="1600" b="1" dirty="0" smtClean="0">
                <a:solidFill>
                  <a:prstClr val="black"/>
                </a:solidFill>
                <a:latin typeface="ＭＳ 明朝" panose="02020609040205080304" pitchFamily="17" charset="-128"/>
                <a:ea typeface="ＭＳ 明朝" panose="02020609040205080304" pitchFamily="17" charset="-128"/>
              </a:rPr>
              <a:t>「五大放射一環状」型の緑が骨格を形成させる計画を</a:t>
            </a:r>
            <a:endParaRPr lang="en-US" altLang="ja-JP" sz="1600" b="1" dirty="0" smtClean="0">
              <a:solidFill>
                <a:prstClr val="black"/>
              </a:solidFill>
              <a:latin typeface="ＭＳ 明朝" panose="02020609040205080304" pitchFamily="17" charset="-128"/>
              <a:ea typeface="ＭＳ 明朝" panose="02020609040205080304" pitchFamily="17" charset="-128"/>
            </a:endParaRPr>
          </a:p>
          <a:p>
            <a:r>
              <a:rPr lang="ja-JP" altLang="en-US" sz="1600" b="1" dirty="0" smtClean="0">
                <a:solidFill>
                  <a:prstClr val="black"/>
                </a:solidFill>
                <a:latin typeface="ＭＳ 明朝" panose="02020609040205080304" pitchFamily="17" charset="-128"/>
                <a:ea typeface="ＭＳ 明朝" panose="02020609040205080304" pitchFamily="17" charset="-128"/>
              </a:rPr>
              <a:t>位置付け。</a:t>
            </a:r>
            <a:endParaRPr lang="ja-JP" altLang="en-US" sz="1600" b="1" dirty="0">
              <a:solidFill>
                <a:prstClr val="black"/>
              </a:solidFill>
              <a:latin typeface="ＭＳ 明朝" panose="02020609040205080304" pitchFamily="17" charset="-128"/>
              <a:ea typeface="ＭＳ 明朝" panose="02020609040205080304" pitchFamily="17" charset="-128"/>
            </a:endParaRPr>
          </a:p>
        </p:txBody>
      </p:sp>
      <p:sp>
        <p:nvSpPr>
          <p:cNvPr id="158" name="角丸四角形 157"/>
          <p:cNvSpPr/>
          <p:nvPr/>
        </p:nvSpPr>
        <p:spPr>
          <a:xfrm>
            <a:off x="2855673" y="6194070"/>
            <a:ext cx="1800000" cy="612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smtClean="0">
                <a:solidFill>
                  <a:sysClr val="window" lastClr="FFFFFF"/>
                </a:solidFill>
                <a:latin typeface="ＭＳ 明朝"/>
                <a:ea typeface="ＭＳ 明朝"/>
                <a:cs typeface="Times New Roman"/>
              </a:rPr>
              <a:t>石川河川公園</a:t>
            </a:r>
            <a:endParaRPr kumimoji="0" lang="en-US" altLang="ja-JP" sz="16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（平成４都決）</a:t>
            </a:r>
            <a:endParaRPr kumimoji="0" lang="ja-JP" altLang="en-US" sz="1600" kern="100" dirty="0">
              <a:solidFill>
                <a:sysClr val="window" lastClr="FFFFFF"/>
              </a:solidFill>
              <a:latin typeface="ＭＳ 明朝"/>
              <a:ea typeface="ＭＳ 明朝"/>
              <a:cs typeface="Times New Roman"/>
            </a:endParaRPr>
          </a:p>
        </p:txBody>
      </p:sp>
      <p:sp>
        <p:nvSpPr>
          <p:cNvPr id="159" name="角丸四角形 158"/>
          <p:cNvSpPr/>
          <p:nvPr/>
        </p:nvSpPr>
        <p:spPr>
          <a:xfrm>
            <a:off x="416496" y="6212039"/>
            <a:ext cx="1800000" cy="6120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r>
              <a:rPr kumimoji="0" lang="ja-JP" altLang="en-US" sz="1800" b="1" kern="100" dirty="0" smtClean="0">
                <a:solidFill>
                  <a:sysClr val="window" lastClr="FFFFFF"/>
                </a:solidFill>
                <a:latin typeface="ＭＳ 明朝"/>
                <a:ea typeface="ＭＳ 明朝"/>
                <a:cs typeface="Times New Roman"/>
              </a:rPr>
              <a:t>りんくう公園</a:t>
            </a:r>
            <a:endParaRPr kumimoji="0" lang="en-US" altLang="ja-JP" sz="1800" b="1" kern="100" dirty="0" smtClean="0">
              <a:solidFill>
                <a:sysClr val="window" lastClr="FFFFFF"/>
              </a:solidFill>
              <a:latin typeface="ＭＳ 明朝"/>
              <a:ea typeface="ＭＳ 明朝"/>
              <a:cs typeface="Times New Roman"/>
            </a:endParaRPr>
          </a:p>
          <a:p>
            <a:pPr algn="ctr" defTabSz="914400">
              <a:defRPr/>
            </a:pPr>
            <a:r>
              <a:rPr kumimoji="0" lang="ja-JP" altLang="en-US" sz="1600" b="1" kern="100" dirty="0" smtClean="0">
                <a:solidFill>
                  <a:sysClr val="window" lastClr="FFFFFF"/>
                </a:solidFill>
                <a:latin typeface="ＭＳ 明朝"/>
                <a:ea typeface="ＭＳ 明朝"/>
                <a:cs typeface="Times New Roman"/>
              </a:rPr>
              <a:t>（平成３都決）</a:t>
            </a:r>
            <a:endParaRPr kumimoji="0" lang="ja-JP" altLang="en-US" sz="1600" kern="100" dirty="0">
              <a:solidFill>
                <a:sysClr val="window" lastClr="FFFFFF"/>
              </a:solidFill>
              <a:latin typeface="ＭＳ 明朝"/>
              <a:ea typeface="ＭＳ 明朝"/>
              <a:cs typeface="Times New Roman"/>
            </a:endParaRPr>
          </a:p>
        </p:txBody>
      </p:sp>
      <p:sp>
        <p:nvSpPr>
          <p:cNvPr id="169" name="1 つの角を丸めた四角形 168"/>
          <p:cNvSpPr/>
          <p:nvPr/>
        </p:nvSpPr>
        <p:spPr>
          <a:xfrm>
            <a:off x="200472" y="581900"/>
            <a:ext cx="1306547" cy="325659"/>
          </a:xfrm>
          <a:prstGeom prst="snipRound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昭和</a:t>
            </a:r>
            <a:r>
              <a:rPr lang="en-US" altLang="ja-JP" sz="1600" b="1" dirty="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38</a:t>
            </a:r>
            <a:r>
              <a:rPr lang="ja-JP" altLang="en-US"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年</a:t>
            </a:r>
            <a:endParaRPr lang="en-US" altLang="ja-JP"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171" name="1 つの角を丸めた四角形 170"/>
          <p:cNvSpPr/>
          <p:nvPr/>
        </p:nvSpPr>
        <p:spPr>
          <a:xfrm>
            <a:off x="203838" y="1884495"/>
            <a:ext cx="1306547" cy="325659"/>
          </a:xfrm>
          <a:prstGeom prst="snipRound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昭和</a:t>
            </a:r>
            <a:r>
              <a:rPr lang="en-US" altLang="ja-JP"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43</a:t>
            </a:r>
            <a:r>
              <a:rPr lang="ja-JP" altLang="en-US"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年</a:t>
            </a:r>
            <a:endParaRPr lang="en-US" altLang="ja-JP"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176" name="テキスト ボックス 175"/>
          <p:cNvSpPr txBox="1"/>
          <p:nvPr/>
        </p:nvSpPr>
        <p:spPr>
          <a:xfrm>
            <a:off x="1892660" y="476672"/>
            <a:ext cx="1877437" cy="430887"/>
          </a:xfrm>
          <a:prstGeom prst="rect">
            <a:avLst/>
          </a:prstGeom>
          <a:noFill/>
        </p:spPr>
        <p:txBody>
          <a:bodyPr wrap="none" rtlCol="0">
            <a:spAutoFit/>
          </a:bodyPr>
          <a:lstStyle/>
          <a:p>
            <a:r>
              <a:rPr lang="ja-JP" altLang="en-US" sz="2200" dirty="0" smtClean="0">
                <a:solidFill>
                  <a:prstClr val="black"/>
                </a:solidFill>
                <a:latin typeface="HGSｺﾞｼｯｸE" panose="020B0900000000000000" pitchFamily="50" charset="-128"/>
                <a:ea typeface="HGSｺﾞｼｯｸE" panose="020B0900000000000000" pitchFamily="50" charset="-128"/>
              </a:rPr>
              <a:t>大阪地方計画</a:t>
            </a:r>
            <a:endParaRPr lang="ja-JP" altLang="en-US" sz="2000" dirty="0">
              <a:solidFill>
                <a:prstClr val="black"/>
              </a:solidFill>
              <a:latin typeface="HGSｺﾞｼｯｸE" panose="020B0900000000000000" pitchFamily="50" charset="-128"/>
              <a:ea typeface="HGSｺﾞｼｯｸE" panose="020B0900000000000000" pitchFamily="50" charset="-128"/>
            </a:endParaRPr>
          </a:p>
        </p:txBody>
      </p:sp>
      <p:sp>
        <p:nvSpPr>
          <p:cNvPr id="177" name="テキスト ボックス 176"/>
          <p:cNvSpPr txBox="1"/>
          <p:nvPr/>
        </p:nvSpPr>
        <p:spPr>
          <a:xfrm>
            <a:off x="1892660" y="1808820"/>
            <a:ext cx="2159566" cy="430887"/>
          </a:xfrm>
          <a:prstGeom prst="rect">
            <a:avLst/>
          </a:prstGeom>
          <a:noFill/>
        </p:spPr>
        <p:txBody>
          <a:bodyPr wrap="none" rtlCol="0">
            <a:spAutoFit/>
          </a:bodyPr>
          <a:lstStyle/>
          <a:p>
            <a:r>
              <a:rPr lang="ja-JP" altLang="en-US" sz="2200" dirty="0" smtClean="0">
                <a:solidFill>
                  <a:prstClr val="black"/>
                </a:solidFill>
                <a:latin typeface="HGSｺﾞｼｯｸE" panose="020B0900000000000000" pitchFamily="50" charset="-128"/>
                <a:ea typeface="HGSｺﾞｼｯｸE" panose="020B0900000000000000" pitchFamily="50" charset="-128"/>
              </a:rPr>
              <a:t>都市計画法公布</a:t>
            </a:r>
            <a:endParaRPr lang="ja-JP" altLang="en-US" sz="2000" dirty="0">
              <a:solidFill>
                <a:prstClr val="black"/>
              </a:solidFill>
              <a:latin typeface="HGSｺﾞｼｯｸE" panose="020B0900000000000000" pitchFamily="50" charset="-128"/>
              <a:ea typeface="HGSｺﾞｼｯｸE" panose="020B0900000000000000" pitchFamily="50" charset="-128"/>
            </a:endParaRPr>
          </a:p>
        </p:txBody>
      </p:sp>
      <p:sp>
        <p:nvSpPr>
          <p:cNvPr id="178" name="1 つの角を丸めた四角形 177"/>
          <p:cNvSpPr/>
          <p:nvPr/>
        </p:nvSpPr>
        <p:spPr>
          <a:xfrm>
            <a:off x="193866" y="5265204"/>
            <a:ext cx="1306547" cy="325659"/>
          </a:xfrm>
          <a:prstGeom prst="snipRound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昭和</a:t>
            </a:r>
            <a:r>
              <a:rPr lang="en-US" altLang="ja-JP" sz="1600" b="1" dirty="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59</a:t>
            </a:r>
            <a:r>
              <a:rPr lang="ja-JP" altLang="en-US"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rPr>
              <a:t>年</a:t>
            </a:r>
            <a:endParaRPr lang="en-US" altLang="ja-JP" sz="1600" b="1" dirty="0" smtClean="0">
              <a:solidFill>
                <a:prstClr val="black"/>
              </a:solidFill>
              <a:effectLst>
                <a:outerShdw blurRad="38100" dist="38100" dir="2700000" algn="tl">
                  <a:srgbClr val="000000">
                    <a:alpha val="43137"/>
                  </a:srgbClr>
                </a:outerShdw>
              </a:effectLst>
              <a:latin typeface="HGｺﾞｼｯｸM" panose="020B0609000000000000" pitchFamily="49" charset="-128"/>
              <a:ea typeface="HGｺﾞｼｯｸM" panose="020B0609000000000000" pitchFamily="49" charset="-128"/>
            </a:endParaRPr>
          </a:p>
        </p:txBody>
      </p:sp>
      <p:sp>
        <p:nvSpPr>
          <p:cNvPr id="180" name="テキスト ボックス 179"/>
          <p:cNvSpPr txBox="1"/>
          <p:nvPr/>
        </p:nvSpPr>
        <p:spPr>
          <a:xfrm>
            <a:off x="1922852" y="5193196"/>
            <a:ext cx="3570208" cy="430887"/>
          </a:xfrm>
          <a:prstGeom prst="rect">
            <a:avLst/>
          </a:prstGeom>
          <a:noFill/>
        </p:spPr>
        <p:txBody>
          <a:bodyPr wrap="none" rtlCol="0">
            <a:spAutoFit/>
          </a:bodyPr>
          <a:lstStyle/>
          <a:p>
            <a:r>
              <a:rPr lang="ja-JP" altLang="en-US" sz="2200" dirty="0" smtClean="0">
                <a:solidFill>
                  <a:prstClr val="black"/>
                </a:solidFill>
                <a:latin typeface="HGSｺﾞｼｯｸE" panose="020B0900000000000000" pitchFamily="50" charset="-128"/>
                <a:ea typeface="HGSｺﾞｼｯｸE" panose="020B0900000000000000" pitchFamily="50" charset="-128"/>
              </a:rPr>
              <a:t>大阪府緑のマスタープラン</a:t>
            </a:r>
            <a:endParaRPr lang="ja-JP" altLang="en-US" sz="2000" dirty="0">
              <a:solidFill>
                <a:prstClr val="black"/>
              </a:solidFill>
              <a:latin typeface="HGSｺﾞｼｯｸE" panose="020B0900000000000000" pitchFamily="50" charset="-128"/>
              <a:ea typeface="HGSｺﾞｼｯｸE" panose="020B0900000000000000" pitchFamily="50" charset="-128"/>
            </a:endParaRPr>
          </a:p>
        </p:txBody>
      </p:sp>
      <p:sp>
        <p:nvSpPr>
          <p:cNvPr id="52" name="テキスト ボックス 51"/>
          <p:cNvSpPr txBox="1"/>
          <p:nvPr/>
        </p:nvSpPr>
        <p:spPr>
          <a:xfrm>
            <a:off x="98406" y="980728"/>
            <a:ext cx="5561138" cy="830997"/>
          </a:xfrm>
          <a:prstGeom prst="rect">
            <a:avLst/>
          </a:prstGeom>
          <a:noFill/>
        </p:spPr>
        <p:txBody>
          <a:bodyPr wrap="none" rtlCol="0">
            <a:spAutoFit/>
          </a:bodyPr>
          <a:lstStyle/>
          <a:p>
            <a:r>
              <a:rPr lang="ja-JP" altLang="en-US" sz="1600" b="1" dirty="0" smtClean="0">
                <a:solidFill>
                  <a:prstClr val="black"/>
                </a:solidFill>
                <a:latin typeface="ＭＳ 明朝" panose="02020609040205080304" pitchFamily="17" charset="-128"/>
                <a:ea typeface="ＭＳ 明朝" panose="02020609040205080304" pitchFamily="17" charset="-128"/>
              </a:rPr>
              <a:t>中央環状道路沿いに緑地を確保し、大阪を取り囲む山系の</a:t>
            </a:r>
            <a:endParaRPr lang="en-US" altLang="ja-JP" sz="1600" b="1" dirty="0" smtClean="0">
              <a:solidFill>
                <a:prstClr val="black"/>
              </a:solidFill>
              <a:latin typeface="ＭＳ 明朝" panose="02020609040205080304" pitchFamily="17" charset="-128"/>
              <a:ea typeface="ＭＳ 明朝" panose="02020609040205080304" pitchFamily="17" charset="-128"/>
            </a:endParaRPr>
          </a:p>
          <a:p>
            <a:r>
              <a:rPr lang="ja-JP" altLang="en-US" sz="1600" b="1" dirty="0" smtClean="0">
                <a:solidFill>
                  <a:prstClr val="black"/>
                </a:solidFill>
                <a:latin typeface="ＭＳ 明朝" panose="02020609040205080304" pitchFamily="17" charset="-128"/>
                <a:ea typeface="ＭＳ 明朝" panose="02020609040205080304" pitchFamily="17" charset="-128"/>
              </a:rPr>
              <a:t>保全、一人あたり公園面積の数値目標設定などの公園緑地</a:t>
            </a:r>
            <a:endParaRPr lang="en-US" altLang="ja-JP" sz="1600" b="1" dirty="0" smtClean="0">
              <a:solidFill>
                <a:prstClr val="black"/>
              </a:solidFill>
              <a:latin typeface="ＭＳ 明朝" panose="02020609040205080304" pitchFamily="17" charset="-128"/>
              <a:ea typeface="ＭＳ 明朝" panose="02020609040205080304" pitchFamily="17" charset="-128"/>
            </a:endParaRPr>
          </a:p>
          <a:p>
            <a:r>
              <a:rPr lang="ja-JP" altLang="en-US" sz="1600" b="1" dirty="0" smtClean="0">
                <a:solidFill>
                  <a:prstClr val="black"/>
                </a:solidFill>
                <a:latin typeface="ＭＳ 明朝" panose="02020609040205080304" pitchFamily="17" charset="-128"/>
                <a:ea typeface="ＭＳ 明朝" panose="02020609040205080304" pitchFamily="17" charset="-128"/>
              </a:rPr>
              <a:t>整備の考え方を示した。</a:t>
            </a:r>
            <a:endParaRPr lang="ja-JP" altLang="en-US" sz="1600" b="1" dirty="0">
              <a:solidFill>
                <a:prstClr val="black"/>
              </a:solidFill>
              <a:latin typeface="ＭＳ 明朝" panose="02020609040205080304" pitchFamily="17" charset="-128"/>
              <a:ea typeface="ＭＳ 明朝" panose="02020609040205080304" pitchFamily="17" charset="-128"/>
            </a:endParaRPr>
          </a:p>
        </p:txBody>
      </p:sp>
      <p:sp>
        <p:nvSpPr>
          <p:cNvPr id="53" name="テキスト ボックス 52"/>
          <p:cNvSpPr txBox="1"/>
          <p:nvPr/>
        </p:nvSpPr>
        <p:spPr>
          <a:xfrm>
            <a:off x="75938" y="2960948"/>
            <a:ext cx="5562741" cy="830997"/>
          </a:xfrm>
          <a:prstGeom prst="rect">
            <a:avLst/>
          </a:prstGeom>
          <a:noFill/>
        </p:spPr>
        <p:txBody>
          <a:bodyPr wrap="none" rtlCol="0">
            <a:spAutoFit/>
          </a:bodyPr>
          <a:lstStyle/>
          <a:p>
            <a:r>
              <a:rPr lang="ja-JP" altLang="en-US" sz="1600" b="1" dirty="0" smtClean="0">
                <a:solidFill>
                  <a:prstClr val="black"/>
                </a:solidFill>
                <a:latin typeface="ＭＳ 明朝" panose="02020609040205080304" pitchFamily="17" charset="-128"/>
                <a:ea typeface="ＭＳ 明朝" panose="02020609040205080304" pitchFamily="17" charset="-128"/>
              </a:rPr>
              <a:t>昭和</a:t>
            </a:r>
            <a:r>
              <a:rPr lang="en-US" altLang="ja-JP" sz="1600" b="1" dirty="0" smtClean="0">
                <a:solidFill>
                  <a:prstClr val="black"/>
                </a:solidFill>
                <a:latin typeface="ＭＳ 明朝" panose="02020609040205080304" pitchFamily="17" charset="-128"/>
                <a:ea typeface="ＭＳ 明朝" panose="02020609040205080304" pitchFamily="17" charset="-128"/>
              </a:rPr>
              <a:t>40</a:t>
            </a:r>
            <a:r>
              <a:rPr lang="ja-JP" altLang="en-US" sz="1600" b="1" dirty="0" smtClean="0">
                <a:solidFill>
                  <a:prstClr val="black"/>
                </a:solidFill>
                <a:latin typeface="ＭＳ 明朝" panose="02020609040205080304" pitchFamily="17" charset="-128"/>
                <a:ea typeface="ＭＳ 明朝" panose="02020609040205080304" pitchFamily="17" charset="-128"/>
              </a:rPr>
              <a:t>年代後半は、自然環境の保全を主眼に据えた多様な</a:t>
            </a:r>
            <a:endParaRPr lang="en-US" altLang="ja-JP" sz="1600" b="1" dirty="0" smtClean="0">
              <a:solidFill>
                <a:prstClr val="black"/>
              </a:solidFill>
              <a:latin typeface="ＭＳ 明朝" panose="02020609040205080304" pitchFamily="17" charset="-128"/>
              <a:ea typeface="ＭＳ 明朝" panose="02020609040205080304" pitchFamily="17" charset="-128"/>
            </a:endParaRPr>
          </a:p>
          <a:p>
            <a:r>
              <a:rPr lang="ja-JP" altLang="en-US" sz="1600" b="1" dirty="0" smtClean="0">
                <a:solidFill>
                  <a:prstClr val="black"/>
                </a:solidFill>
                <a:latin typeface="ＭＳ 明朝" panose="02020609040205080304" pitchFamily="17" charset="-128"/>
                <a:ea typeface="ＭＳ 明朝" panose="02020609040205080304" pitchFamily="17" charset="-128"/>
              </a:rPr>
              <a:t>公園緑地が求められるようになり、より積極的な公園づく</a:t>
            </a:r>
            <a:endParaRPr lang="en-US" altLang="ja-JP" sz="1600" b="1" dirty="0" smtClean="0">
              <a:solidFill>
                <a:prstClr val="black"/>
              </a:solidFill>
              <a:latin typeface="ＭＳ 明朝" panose="02020609040205080304" pitchFamily="17" charset="-128"/>
              <a:ea typeface="ＭＳ 明朝" panose="02020609040205080304" pitchFamily="17" charset="-128"/>
            </a:endParaRPr>
          </a:p>
          <a:p>
            <a:r>
              <a:rPr lang="ja-JP" altLang="en-US" sz="1600" b="1" dirty="0" smtClean="0">
                <a:solidFill>
                  <a:prstClr val="black"/>
                </a:solidFill>
                <a:latin typeface="ＭＳ 明朝" panose="02020609040205080304" pitchFamily="17" charset="-128"/>
                <a:ea typeface="ＭＳ 明朝" panose="02020609040205080304" pitchFamily="17" charset="-128"/>
              </a:rPr>
              <a:t>り</a:t>
            </a:r>
            <a:r>
              <a:rPr lang="ja-JP" altLang="en-US" sz="1600" b="1" dirty="0" err="1" smtClean="0">
                <a:solidFill>
                  <a:prstClr val="black"/>
                </a:solidFill>
                <a:latin typeface="ＭＳ 明朝" panose="02020609040205080304" pitchFamily="17" charset="-128"/>
                <a:ea typeface="ＭＳ 明朝" panose="02020609040205080304" pitchFamily="17" charset="-128"/>
              </a:rPr>
              <a:t>へと</a:t>
            </a:r>
            <a:r>
              <a:rPr lang="ja-JP" altLang="en-US" sz="1600" b="1" dirty="0" smtClean="0">
                <a:solidFill>
                  <a:prstClr val="black"/>
                </a:solidFill>
                <a:latin typeface="ＭＳ 明朝" panose="02020609040205080304" pitchFamily="17" charset="-128"/>
                <a:ea typeface="ＭＳ 明朝" panose="02020609040205080304" pitchFamily="17" charset="-128"/>
              </a:rPr>
              <a:t>大きな転換点となった。</a:t>
            </a:r>
            <a:endParaRPr lang="ja-JP" altLang="en-US" sz="1600" b="1" dirty="0">
              <a:solidFill>
                <a:prstClr val="black"/>
              </a:solidFill>
              <a:latin typeface="ＭＳ 明朝" panose="02020609040205080304" pitchFamily="17" charset="-128"/>
              <a:ea typeface="ＭＳ 明朝" panose="02020609040205080304" pitchFamily="17" charset="-128"/>
            </a:endParaRPr>
          </a:p>
        </p:txBody>
      </p:sp>
      <p:sp>
        <p:nvSpPr>
          <p:cNvPr id="55" name="テキスト ボックス 54"/>
          <p:cNvSpPr txBox="1"/>
          <p:nvPr/>
        </p:nvSpPr>
        <p:spPr>
          <a:xfrm>
            <a:off x="6609184" y="6377262"/>
            <a:ext cx="2460930" cy="400110"/>
          </a:xfrm>
          <a:prstGeom prst="rect">
            <a:avLst/>
          </a:prstGeom>
          <a:noFill/>
        </p:spPr>
        <p:txBody>
          <a:bodyPr wrap="none" rtlCol="0">
            <a:spAutoFit/>
          </a:bodyPr>
          <a:lstStyle/>
          <a:p>
            <a:r>
              <a:rPr lang="ja-JP" altLang="en-US" sz="1000" dirty="0" smtClean="0">
                <a:latin typeface="ＭＳ Ｐゴシック" panose="020B0600070205080204" pitchFamily="50" charset="-128"/>
                <a:ea typeface="ＭＳ Ｐゴシック" panose="020B0600070205080204" pitchFamily="50" charset="-128"/>
              </a:rPr>
              <a:t>図　大阪府緑のマスタープラン（昭和</a:t>
            </a:r>
            <a:r>
              <a:rPr lang="en-US" altLang="ja-JP" sz="1000" dirty="0" smtClean="0">
                <a:latin typeface="ＭＳ Ｐゴシック" panose="020B0600070205080204" pitchFamily="50" charset="-128"/>
                <a:ea typeface="ＭＳ Ｐゴシック" panose="020B0600070205080204" pitchFamily="50" charset="-128"/>
              </a:rPr>
              <a:t>59</a:t>
            </a:r>
            <a:r>
              <a:rPr lang="ja-JP" altLang="en-US" sz="1000" dirty="0" smtClean="0">
                <a:latin typeface="ＭＳ Ｐゴシック" panose="020B0600070205080204" pitchFamily="50" charset="-128"/>
                <a:ea typeface="ＭＳ Ｐゴシック" panose="020B0600070205080204" pitchFamily="50" charset="-128"/>
              </a:rPr>
              <a:t>年）</a:t>
            </a:r>
            <a:endParaRPr lang="en-US" altLang="ja-JP" sz="1000" dirty="0" smtClean="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配置基本計画図　</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27" name="スライド番号プレースホルダー 11"/>
          <p:cNvSpPr>
            <a:spLocks noGrp="1"/>
          </p:cNvSpPr>
          <p:nvPr>
            <p:ph type="sldNum" sz="quarter" idx="12"/>
          </p:nvPr>
        </p:nvSpPr>
        <p:spPr>
          <a:xfrm>
            <a:off x="2963132" y="6520259"/>
            <a:ext cx="2311400" cy="365125"/>
          </a:xfrm>
        </p:spPr>
        <p:txBody>
          <a:bodyPr/>
          <a:lstStyle/>
          <a:p>
            <a:r>
              <a:rPr lang="ja-JP" altLang="en-US" dirty="0"/>
              <a:t>８</a:t>
            </a:r>
            <a:endParaRPr kumimoji="1" lang="ja-JP" altLang="en-US" dirty="0"/>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9157" t="18040" r="11547" b="7647"/>
          <a:stretch/>
        </p:blipFill>
        <p:spPr>
          <a:xfrm>
            <a:off x="5565068" y="548680"/>
            <a:ext cx="4392488" cy="5821788"/>
          </a:xfrm>
          <a:prstGeom prst="rect">
            <a:avLst/>
          </a:prstGeom>
        </p:spPr>
      </p:pic>
    </p:spTree>
    <p:extLst>
      <p:ext uri="{BB962C8B-B14F-4D97-AF65-F5344CB8AC3E}">
        <p14:creationId xmlns:p14="http://schemas.microsoft.com/office/powerpoint/2010/main" val="35711962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5629</TotalTime>
  <Words>1325</Words>
  <Application>Microsoft Office PowerPoint</Application>
  <PresentationFormat>A4 210 x 297 mm</PresentationFormat>
  <Paragraphs>341</Paragraphs>
  <Slides>11</Slides>
  <Notes>9</Notes>
  <HiddenSlides>0</HiddenSlides>
  <MMClips>0</MMClips>
  <ScaleCrop>false</ScaleCrop>
  <HeadingPairs>
    <vt:vector size="4" baseType="variant">
      <vt:variant>
        <vt:lpstr>テーマ</vt:lpstr>
      </vt:variant>
      <vt:variant>
        <vt:i4>1</vt:i4>
      </vt:variant>
      <vt:variant>
        <vt:lpstr>スライド タイトル</vt:lpstr>
      </vt:variant>
      <vt:variant>
        <vt:i4>11</vt:i4>
      </vt:variant>
    </vt:vector>
  </HeadingPairs>
  <TitlesOfParts>
    <vt:vector size="12" baseType="lpstr">
      <vt:lpstr>Office ​​テーマ</vt:lpstr>
      <vt:lpstr>府営公園の意義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ryokukei.co.ltd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all　staff</dc:creator>
  <cp:lastModifiedBy>HondaMai</cp:lastModifiedBy>
  <cp:revision>458</cp:revision>
  <cp:lastPrinted>2017-11-19T10:49:37Z</cp:lastPrinted>
  <dcterms:created xsi:type="dcterms:W3CDTF">2017-10-19T02:01:19Z</dcterms:created>
  <dcterms:modified xsi:type="dcterms:W3CDTF">2018-01-05T02:22:04Z</dcterms:modified>
</cp:coreProperties>
</file>