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5" r:id="rId2"/>
    <p:sldId id="274" r:id="rId3"/>
  </p:sldIdLst>
  <p:sldSz cx="9906000" cy="6858000" type="A4"/>
  <p:notesSz cx="6807200" cy="9939338"/>
  <p:defaultTextStyle>
    <a:defPPr>
      <a:defRPr lang="ja-JP"/>
    </a:defPPr>
    <a:lvl1pPr marL="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882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7644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36465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15286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94107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72929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51750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30572" algn="l" defTabSz="957644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94" y="-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2784" y="-108"/>
      </p:cViewPr>
      <p:guideLst>
        <p:guide orient="horz" pos="3130"/>
        <p:guide pos="2143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75C68039-B1E6-45BB-ACE9-5AA68693B277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23AD75DB-1E94-4D80-AFCB-3E136DF2B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338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50375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2"/>
            <a:ext cx="2950374" cy="497367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7CBD82BD-B66C-49B7-9234-DA0579F870B6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8797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9" tIns="46115" rIns="92229" bIns="461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40" y="4720985"/>
            <a:ext cx="5446723" cy="4473102"/>
          </a:xfrm>
          <a:prstGeom prst="rect">
            <a:avLst/>
          </a:prstGeom>
        </p:spPr>
        <p:txBody>
          <a:bodyPr vert="horz" lIns="92229" tIns="46115" rIns="92229" bIns="461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372"/>
            <a:ext cx="2950375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F9B6D959-5BA2-4BA0-9E45-B91D23920E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771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6D959-5BA2-4BA0-9E45-B91D23920EB3}" type="slidenum">
              <a:rPr lang="ja-JP" altLang="en-US" smtClean="0">
                <a:solidFill>
                  <a:prstClr val="black"/>
                </a:solidFill>
              </a:rPr>
              <a:pPr/>
              <a:t>1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83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B6D959-5BA2-4BA0-9E45-B91D23920EB3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83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2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29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252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773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09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45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2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46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2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10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29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75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5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70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820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22" indent="0">
              <a:buNone/>
              <a:defRPr sz="2100" b="1"/>
            </a:lvl2pPr>
            <a:lvl3pPr marL="957644" indent="0">
              <a:buNone/>
              <a:defRPr sz="1900" b="1"/>
            </a:lvl3pPr>
            <a:lvl4pPr marL="1436465" indent="0">
              <a:buNone/>
              <a:defRPr sz="1600" b="1"/>
            </a:lvl4pPr>
            <a:lvl5pPr marL="1915286" indent="0">
              <a:buNone/>
              <a:defRPr sz="1600" b="1"/>
            </a:lvl5pPr>
            <a:lvl6pPr marL="2394107" indent="0">
              <a:buNone/>
              <a:defRPr sz="1600" b="1"/>
            </a:lvl6pPr>
            <a:lvl7pPr marL="2872929" indent="0">
              <a:buNone/>
              <a:defRPr sz="1600" b="1"/>
            </a:lvl7pPr>
            <a:lvl8pPr marL="3351750" indent="0">
              <a:buNone/>
              <a:defRPr sz="1600" b="1"/>
            </a:lvl8pPr>
            <a:lvl9pPr marL="383057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715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4383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630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4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837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22" indent="0">
              <a:buNone/>
              <a:defRPr sz="2900"/>
            </a:lvl2pPr>
            <a:lvl3pPr marL="957644" indent="0">
              <a:buNone/>
              <a:defRPr sz="2500"/>
            </a:lvl3pPr>
            <a:lvl4pPr marL="1436465" indent="0">
              <a:buNone/>
              <a:defRPr sz="2100"/>
            </a:lvl4pPr>
            <a:lvl5pPr marL="1915286" indent="0">
              <a:buNone/>
              <a:defRPr sz="2100"/>
            </a:lvl5pPr>
            <a:lvl6pPr marL="2394107" indent="0">
              <a:buNone/>
              <a:defRPr sz="2100"/>
            </a:lvl6pPr>
            <a:lvl7pPr marL="2872929" indent="0">
              <a:buNone/>
              <a:defRPr sz="2100"/>
            </a:lvl7pPr>
            <a:lvl8pPr marL="3351750" indent="0">
              <a:buNone/>
              <a:defRPr sz="2100"/>
            </a:lvl8pPr>
            <a:lvl9pPr marL="3830572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22" indent="0">
              <a:buNone/>
              <a:defRPr sz="1300"/>
            </a:lvl2pPr>
            <a:lvl3pPr marL="957644" indent="0">
              <a:buNone/>
              <a:defRPr sz="1000"/>
            </a:lvl3pPr>
            <a:lvl4pPr marL="1436465" indent="0">
              <a:buNone/>
              <a:defRPr sz="1000"/>
            </a:lvl4pPr>
            <a:lvl5pPr marL="1915286" indent="0">
              <a:buNone/>
              <a:defRPr sz="1000"/>
            </a:lvl5pPr>
            <a:lvl6pPr marL="2394107" indent="0">
              <a:buNone/>
              <a:defRPr sz="1000"/>
            </a:lvl6pPr>
            <a:lvl7pPr marL="2872929" indent="0">
              <a:buNone/>
              <a:defRPr sz="1000"/>
            </a:lvl7pPr>
            <a:lvl8pPr marL="3351750" indent="0">
              <a:buNone/>
              <a:defRPr sz="1000"/>
            </a:lvl8pPr>
            <a:lvl9pPr marL="383057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544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64" tIns="47883" rIns="95764" bIns="4788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5764" tIns="47883" rIns="95764" bIns="4788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250F9-B1E8-4870-90DD-A4FD5747408E}" type="datetimeFigureOut">
              <a:rPr kumimoji="1" lang="ja-JP" altLang="en-US" smtClean="0"/>
              <a:t>2017/11/20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5764" tIns="47883" rIns="95764" bIns="4788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897A-2A4A-4D2B-BB25-9B10BB101C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771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57644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17" indent="-359117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085" indent="-299263" algn="l" defTabSz="9576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054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874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696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518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340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161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9983" indent="-239411" algn="l" defTabSz="95764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2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44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465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286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107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2929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750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572" algn="l" defTabSz="957644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906000" cy="5238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2" y="0"/>
            <a:ext cx="7293258" cy="5238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ja-JP" altLang="en-US" sz="1800" dirty="0" smtClean="0">
                <a:solidFill>
                  <a:prstClr val="black"/>
                </a:solidFill>
                <a:latin typeface="ＭＳ Ｐゴシック"/>
              </a:rPr>
              <a:t>　第１回常務委員会における主なご意見と本部会における</a:t>
            </a:r>
            <a:r>
              <a:rPr lang="ja-JP" altLang="en-US" sz="1800" dirty="0" smtClean="0">
                <a:solidFill>
                  <a:prstClr val="black"/>
                </a:solidFill>
                <a:latin typeface="ＭＳ Ｐゴシック"/>
              </a:rPr>
              <a:t>論点</a:t>
            </a:r>
            <a:endParaRPr lang="ja-JP" altLang="en-US" sz="1800" dirty="0">
              <a:solidFill>
                <a:prstClr val="black"/>
              </a:solidFill>
              <a:latin typeface="ＭＳ Ｐゴシック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17896" y="656691"/>
            <a:ext cx="9551628" cy="234936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b="1" dirty="0" smtClean="0">
                <a:solidFill>
                  <a:prstClr val="black"/>
                </a:solidFill>
              </a:rPr>
              <a:t>◆　主な意見（１）　　～府営公園の意義・役割等の整理～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prstClr val="black"/>
                </a:solidFill>
              </a:rPr>
              <a:t>　①　</a:t>
            </a:r>
            <a:r>
              <a:rPr lang="ja-JP" altLang="en-US" sz="1600" u="sng" dirty="0" smtClean="0">
                <a:solidFill>
                  <a:prstClr val="black"/>
                </a:solidFill>
              </a:rPr>
              <a:t>施設緑地と地域制緑地の役割分担</a:t>
            </a:r>
            <a:r>
              <a:rPr lang="ja-JP" altLang="en-US" sz="1600" dirty="0" smtClean="0">
                <a:solidFill>
                  <a:prstClr val="black"/>
                </a:solidFill>
              </a:rPr>
              <a:t>を考えながら、府営公園のあり方を考えていくことが必要。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prstClr val="black"/>
                </a:solidFill>
              </a:rPr>
              <a:t>　②　府営公園とは何なのか、</a:t>
            </a:r>
            <a:r>
              <a:rPr lang="ja-JP" altLang="en-US" sz="1600" u="sng" dirty="0" smtClean="0">
                <a:solidFill>
                  <a:prstClr val="black"/>
                </a:solidFill>
              </a:rPr>
              <a:t>理念を確立し、府営公園であることの意義を明確</a:t>
            </a:r>
            <a:r>
              <a:rPr lang="ja-JP" altLang="en-US" sz="1600" dirty="0" smtClean="0">
                <a:solidFill>
                  <a:prstClr val="black"/>
                </a:solidFill>
              </a:rPr>
              <a:t>にすること。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prstClr val="black"/>
                </a:solidFill>
              </a:rPr>
              <a:t>　③　</a:t>
            </a:r>
            <a:r>
              <a:rPr lang="ja-JP" altLang="en-US" sz="1600" u="sng" dirty="0" smtClean="0">
                <a:solidFill>
                  <a:prstClr val="black"/>
                </a:solidFill>
              </a:rPr>
              <a:t>なぜ府営公園になったのかという歴史やコンセプトを再整理</a:t>
            </a:r>
            <a:r>
              <a:rPr lang="ja-JP" altLang="en-US" sz="1600" dirty="0" smtClean="0">
                <a:solidFill>
                  <a:prstClr val="black"/>
                </a:solidFill>
              </a:rPr>
              <a:t>することも必要。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prstClr val="black"/>
                </a:solidFill>
              </a:rPr>
              <a:t>　④　府営公園と基礎自治体の公園、それぞれが担うべき</a:t>
            </a:r>
            <a:r>
              <a:rPr lang="ja-JP" altLang="en-US" sz="1600" u="sng" dirty="0" smtClean="0">
                <a:solidFill>
                  <a:prstClr val="black"/>
                </a:solidFill>
              </a:rPr>
              <a:t>役割の違いを整理</a:t>
            </a:r>
            <a:r>
              <a:rPr lang="ja-JP" altLang="en-US" sz="1600" dirty="0" smtClean="0">
                <a:solidFill>
                  <a:prstClr val="black"/>
                </a:solidFill>
              </a:rPr>
              <a:t>した上で、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</a:rPr>
              <a:t>　　府営公園はどうあるべきかを検討。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prstClr val="black"/>
                </a:solidFill>
              </a:rPr>
              <a:t>　⑤</a:t>
            </a:r>
            <a:r>
              <a:rPr lang="ja-JP" altLang="en-US" sz="1600" dirty="0">
                <a:solidFill>
                  <a:prstClr val="black"/>
                </a:solidFill>
              </a:rPr>
              <a:t>　</a:t>
            </a:r>
            <a:r>
              <a:rPr lang="ja-JP" altLang="en-US" sz="1600" u="sng" dirty="0">
                <a:solidFill>
                  <a:prstClr val="black"/>
                </a:solidFill>
              </a:rPr>
              <a:t>「大阪府における都市計画のあり方」で示された３層の都市構造の理念を実現</a:t>
            </a:r>
            <a:r>
              <a:rPr lang="ja-JP" altLang="en-US" sz="1600" dirty="0">
                <a:solidFill>
                  <a:prstClr val="black"/>
                </a:solidFill>
              </a:rPr>
              <a:t>するために</a:t>
            </a:r>
            <a:r>
              <a:rPr lang="ja-JP" altLang="en-US" sz="1600" dirty="0" smtClean="0">
                <a:solidFill>
                  <a:prstClr val="black"/>
                </a:solidFill>
              </a:rPr>
              <a:t>、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</a:rPr>
              <a:t>　　公園</a:t>
            </a:r>
            <a:r>
              <a:rPr lang="ja-JP" altLang="en-US" sz="1600" dirty="0">
                <a:solidFill>
                  <a:prstClr val="black"/>
                </a:solidFill>
              </a:rPr>
              <a:t>が重要な施設であること</a:t>
            </a:r>
            <a:r>
              <a:rPr lang="ja-JP" altLang="en-US" sz="1600" dirty="0" smtClean="0">
                <a:solidFill>
                  <a:prstClr val="black"/>
                </a:solidFill>
              </a:rPr>
              <a:t>を打ち出して</a:t>
            </a:r>
            <a:r>
              <a:rPr lang="ja-JP" altLang="en-US" sz="1600" dirty="0">
                <a:solidFill>
                  <a:prstClr val="black"/>
                </a:solidFill>
              </a:rPr>
              <a:t>いくべき</a:t>
            </a:r>
            <a:r>
              <a:rPr lang="ja-JP" altLang="en-US" sz="1600" dirty="0" smtClean="0">
                <a:solidFill>
                  <a:prstClr val="black"/>
                </a:solidFill>
              </a:rPr>
              <a:t>。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464" y="4692042"/>
            <a:ext cx="9541060" cy="938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b="1" dirty="0" smtClean="0">
                <a:solidFill>
                  <a:prstClr val="black"/>
                </a:solidFill>
              </a:rPr>
              <a:t>◆　主な意見（２）</a:t>
            </a:r>
            <a:r>
              <a:rPr lang="ja-JP" altLang="en-US" sz="1600" dirty="0" smtClean="0">
                <a:solidFill>
                  <a:prstClr val="black"/>
                </a:solidFill>
              </a:rPr>
              <a:t>　　～</a:t>
            </a:r>
            <a:r>
              <a:rPr lang="ja-JP" altLang="en-US" sz="1600" b="1" dirty="0" smtClean="0">
                <a:solidFill>
                  <a:prstClr val="black"/>
                </a:solidFill>
              </a:rPr>
              <a:t>今までの取組みの検証～　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prstClr val="black"/>
                </a:solidFill>
              </a:rPr>
              <a:t>　⑥　</a:t>
            </a:r>
            <a:r>
              <a:rPr lang="ja-JP" altLang="en-US" sz="1600" u="sng" dirty="0" smtClean="0">
                <a:solidFill>
                  <a:prstClr val="black"/>
                </a:solidFill>
              </a:rPr>
              <a:t>大阪府公園基本構想（Ｈ５）が目標にしてきたことに対して</a:t>
            </a:r>
            <a:r>
              <a:rPr lang="ja-JP" altLang="en-US" sz="1600" dirty="0" smtClean="0">
                <a:solidFill>
                  <a:prstClr val="black"/>
                </a:solidFill>
              </a:rPr>
              <a:t>、これまで府が</a:t>
            </a:r>
            <a:r>
              <a:rPr lang="ja-JP" altLang="en-US" sz="1600" u="sng" dirty="0" smtClean="0">
                <a:solidFill>
                  <a:prstClr val="black"/>
                </a:solidFill>
              </a:rPr>
              <a:t>取り組んできたことを検証する</a:t>
            </a:r>
            <a:endParaRPr lang="en-US" altLang="ja-JP" sz="1600" u="sng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prstClr val="black"/>
                </a:solidFill>
              </a:rPr>
              <a:t>　　　ことが重要。</a:t>
            </a:r>
            <a:endParaRPr lang="en-US" altLang="ja-JP" sz="500" dirty="0" smtClean="0">
              <a:solidFill>
                <a:prstClr val="black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2650" y="3342474"/>
            <a:ext cx="266611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府営公園の意義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資料２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661412" y="51011"/>
            <a:ext cx="1210588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 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下矢印 1"/>
          <p:cNvSpPr/>
          <p:nvPr/>
        </p:nvSpPr>
        <p:spPr>
          <a:xfrm>
            <a:off x="1064568" y="5697272"/>
            <a:ext cx="828092" cy="18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右矢印 5"/>
          <p:cNvSpPr/>
          <p:nvPr/>
        </p:nvSpPr>
        <p:spPr>
          <a:xfrm>
            <a:off x="3548844" y="3296595"/>
            <a:ext cx="504056" cy="354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844988" y="3321861"/>
            <a:ext cx="3906839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b="1" i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論点①　</a:t>
            </a:r>
            <a:r>
              <a:rPr kumimoji="1" lang="ja-JP" altLang="en-US" sz="1600" b="1" i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府営公園が担うべき役割は何か</a:t>
            </a:r>
            <a:endParaRPr kumimoji="1" lang="ja-JP" altLang="en-US" sz="1600" b="1" i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64468" y="5904565"/>
            <a:ext cx="3079689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大阪府公園基本構想の目標と</a:t>
            </a:r>
            <a:endParaRPr kumimoji="1"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府の取組みについて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資料３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下矢印 22"/>
          <p:cNvSpPr/>
          <p:nvPr/>
        </p:nvSpPr>
        <p:spPr>
          <a:xfrm>
            <a:off x="1055730" y="3120355"/>
            <a:ext cx="828092" cy="18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>
            <a:off x="3656856" y="5985284"/>
            <a:ext cx="504056" cy="354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916996" y="5985284"/>
            <a:ext cx="4113627" cy="3385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b="1" i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論点②</a:t>
            </a:r>
            <a:r>
              <a:rPr lang="ja-JP" altLang="en-US" sz="1600" b="1" i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i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府の取り組みに対する評価・課題</a:t>
            </a:r>
            <a:endParaRPr lang="ja-JP" altLang="en-US" sz="1600" b="1" i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274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/>
          <p:cNvSpPr txBox="1"/>
          <p:nvPr/>
        </p:nvSpPr>
        <p:spPr>
          <a:xfrm>
            <a:off x="128464" y="404664"/>
            <a:ext cx="9505056" cy="938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b="1" dirty="0" smtClean="0">
                <a:solidFill>
                  <a:prstClr val="black"/>
                </a:solidFill>
              </a:rPr>
              <a:t>◆主な意見（３）　～府営公園の対するニーズの把握～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400" dirty="0" smtClean="0">
                <a:solidFill>
                  <a:prstClr val="black"/>
                </a:solidFill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</a:rPr>
              <a:t>⑦　府営公園に対する</a:t>
            </a:r>
            <a:r>
              <a:rPr lang="ja-JP" altLang="en-US" sz="1600" u="sng" dirty="0" smtClean="0">
                <a:solidFill>
                  <a:prstClr val="black"/>
                </a:solidFill>
              </a:rPr>
              <a:t>府民ニーズを把握</a:t>
            </a:r>
            <a:r>
              <a:rPr lang="ja-JP" altLang="en-US" sz="1600" dirty="0" smtClean="0">
                <a:solidFill>
                  <a:prstClr val="black"/>
                </a:solidFill>
              </a:rPr>
              <a:t>することが必要。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prstClr val="black"/>
                </a:solidFill>
              </a:rPr>
              <a:t>　⑧　</a:t>
            </a:r>
            <a:r>
              <a:rPr lang="ja-JP" altLang="en-US" sz="1600" u="sng" dirty="0" smtClean="0">
                <a:solidFill>
                  <a:prstClr val="black"/>
                </a:solidFill>
              </a:rPr>
              <a:t>大阪府庁内の部局から、府営公園を使って取り組みたいこと</a:t>
            </a:r>
            <a:r>
              <a:rPr lang="ja-JP" altLang="en-US" sz="1600" dirty="0" smtClean="0">
                <a:solidFill>
                  <a:prstClr val="black"/>
                </a:solidFill>
              </a:rPr>
              <a:t>があるのか、意見を聞くことも必要。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8464" y="2778894"/>
            <a:ext cx="9599432" cy="12208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b="1" dirty="0" smtClean="0">
                <a:solidFill>
                  <a:prstClr val="black"/>
                </a:solidFill>
              </a:rPr>
              <a:t>◆主な意見（４）　～公共性を保つための仕組み等～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prstClr val="black"/>
                </a:solidFill>
              </a:rPr>
              <a:t>　⑨　公園に関わる事業者や市民、ＮＰＯ等も増え、いろんな主体が関わりつつも</a:t>
            </a:r>
            <a:r>
              <a:rPr lang="ja-JP" altLang="en-US" sz="1600" u="sng" dirty="0" smtClean="0">
                <a:solidFill>
                  <a:prstClr val="black"/>
                </a:solidFill>
              </a:rPr>
              <a:t>府営公園の公共性を保つ</a:t>
            </a:r>
            <a:endParaRPr lang="en-US" altLang="ja-JP" sz="1600" u="sng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prstClr val="black"/>
                </a:solidFill>
              </a:rPr>
              <a:t>　</a:t>
            </a:r>
            <a:r>
              <a:rPr lang="ja-JP" altLang="en-US" sz="1600" dirty="0" smtClean="0">
                <a:solidFill>
                  <a:prstClr val="black"/>
                </a:solidFill>
              </a:rPr>
              <a:t>　　</a:t>
            </a:r>
            <a:r>
              <a:rPr lang="ja-JP" altLang="en-US" sz="1600" u="sng" dirty="0" smtClean="0">
                <a:solidFill>
                  <a:prstClr val="black"/>
                </a:solidFill>
              </a:rPr>
              <a:t>ための協働の仕組みや体制</a:t>
            </a:r>
            <a:r>
              <a:rPr lang="ja-JP" altLang="en-US" sz="1600" dirty="0" smtClean="0">
                <a:solidFill>
                  <a:prstClr val="black"/>
                </a:solidFill>
              </a:rPr>
              <a:t>等の議論が必要。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pPr>
              <a:lnSpc>
                <a:spcPts val="2200"/>
              </a:lnSpc>
            </a:pPr>
            <a:r>
              <a:rPr lang="ja-JP" altLang="en-US" sz="1600" dirty="0" smtClean="0">
                <a:solidFill>
                  <a:prstClr val="black"/>
                </a:solidFill>
              </a:rPr>
              <a:t>　⑩　どのようにして</a:t>
            </a:r>
            <a:r>
              <a:rPr lang="ja-JP" altLang="en-US" sz="1600" u="sng" dirty="0" smtClean="0">
                <a:solidFill>
                  <a:prstClr val="black"/>
                </a:solidFill>
              </a:rPr>
              <a:t>緑地の質を確保</a:t>
            </a:r>
            <a:r>
              <a:rPr lang="ja-JP" altLang="en-US" sz="1600" dirty="0" smtClean="0">
                <a:solidFill>
                  <a:prstClr val="black"/>
                </a:solidFill>
              </a:rPr>
              <a:t>していくのかについても考えていくことが必要である。</a:t>
            </a:r>
            <a:endParaRPr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64468" y="1686290"/>
            <a:ext cx="3493264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府営公園に対するニーズ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資料４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下矢印 18"/>
          <p:cNvSpPr/>
          <p:nvPr/>
        </p:nvSpPr>
        <p:spPr>
          <a:xfrm>
            <a:off x="1028564" y="1412776"/>
            <a:ext cx="828092" cy="18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4196916" y="1706034"/>
            <a:ext cx="504056" cy="3548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061012" y="1628800"/>
            <a:ext cx="4320413" cy="58477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b="1" i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論点③</a:t>
            </a:r>
            <a:r>
              <a:rPr lang="ja-JP" altLang="en-US" sz="1600" b="1" i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i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公園に対するニーズに応えるために</a:t>
            </a:r>
            <a:endParaRPr lang="en-US" altLang="ja-JP" sz="1600" b="1" i="1" u="sng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i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i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600" b="1" i="1" u="sng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必要な視点は何か</a:t>
            </a:r>
            <a:endParaRPr lang="ja-JP" altLang="en-US" sz="1600" b="1" i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88192" y="4278578"/>
            <a:ext cx="225254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先進事例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参考資料</a:t>
            </a:r>
            <a:r>
              <a:rPr kumimoji="1"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下矢印 26"/>
          <p:cNvSpPr/>
          <p:nvPr/>
        </p:nvSpPr>
        <p:spPr>
          <a:xfrm>
            <a:off x="1027688" y="4062554"/>
            <a:ext cx="828092" cy="18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28464" y="5262299"/>
            <a:ext cx="631454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solidFill>
                  <a:prstClr val="black"/>
                </a:solidFill>
              </a:rPr>
              <a:t>◆主な意見　～その他～</a:t>
            </a:r>
            <a:endParaRPr lang="en-US" altLang="ja-JP" sz="1600" b="1" dirty="0" smtClean="0">
              <a:solidFill>
                <a:prstClr val="black"/>
              </a:solidFill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</a:rPr>
              <a:t>　⑪　将来急増する空地も含めた議論が必要。</a:t>
            </a:r>
            <a:endParaRPr lang="en-US" altLang="ja-JP" sz="1600" dirty="0" smtClean="0">
              <a:solidFill>
                <a:prstClr val="black"/>
              </a:solidFill>
            </a:endParaRPr>
          </a:p>
          <a:p>
            <a:r>
              <a:rPr lang="ja-JP" altLang="en-US" sz="1600" dirty="0" smtClean="0">
                <a:solidFill>
                  <a:prstClr val="black"/>
                </a:solidFill>
              </a:rPr>
              <a:t>　⑫　公園と公園をつなぐ、広域ネットワークを描くといった視点が必要。</a:t>
            </a:r>
            <a:endParaRPr lang="en-US" altLang="ja-JP" sz="1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70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4581</TotalTime>
  <Words>69</Words>
  <Application>Microsoft Office PowerPoint</Application>
  <PresentationFormat>A4 210 x 297 mm</PresentationFormat>
  <Paragraphs>34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Company>ryokukei.co.ltd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all　staff</dc:creator>
  <cp:lastModifiedBy>HondaMai</cp:lastModifiedBy>
  <cp:revision>392</cp:revision>
  <cp:lastPrinted>2017-11-19T13:06:15Z</cp:lastPrinted>
  <dcterms:created xsi:type="dcterms:W3CDTF">2017-10-19T02:01:19Z</dcterms:created>
  <dcterms:modified xsi:type="dcterms:W3CDTF">2017-11-20T02:30:36Z</dcterms:modified>
</cp:coreProperties>
</file>