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6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00"/>
    <a:srgbClr val="FFFF99"/>
    <a:srgbClr val="FF5050"/>
    <a:srgbClr val="99CCFF"/>
    <a:srgbClr val="006600"/>
    <a:srgbClr val="FFCCFF"/>
    <a:srgbClr val="FFFFCC"/>
    <a:srgbClr val="CCE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4636" autoAdjust="0"/>
  </p:normalViewPr>
  <p:slideViewPr>
    <p:cSldViewPr snapToGrid="0">
      <p:cViewPr varScale="1">
        <p:scale>
          <a:sx n="70" d="100"/>
          <a:sy n="70" d="100"/>
        </p:scale>
        <p:origin x="-1266" y="-102"/>
      </p:cViewPr>
      <p:guideLst>
        <p:guide orient="horz" pos="2160"/>
        <p:guide pos="3120"/>
      </p:guideLst>
    </p:cSldViewPr>
  </p:slideViewPr>
  <p:notesTextViewPr>
    <p:cViewPr>
      <p:scale>
        <a:sx n="1" d="1"/>
        <a:sy n="1" d="1"/>
      </p:scale>
      <p:origin x="0" y="0"/>
    </p:cViewPr>
  </p:notesTextViewPr>
  <p:sorterViewPr>
    <p:cViewPr>
      <p:scale>
        <a:sx n="100" d="100"/>
        <a:sy n="100" d="100"/>
      </p:scale>
      <p:origin x="0" y="12726"/>
    </p:cViewPr>
  </p:sorterViewPr>
  <p:notesViewPr>
    <p:cSldViewPr snapToGrid="0">
      <p:cViewPr varScale="1">
        <p:scale>
          <a:sx n="76" d="100"/>
          <a:sy n="76" d="100"/>
        </p:scale>
        <p:origin x="-2112" y="-102"/>
      </p:cViewPr>
      <p:guideLst>
        <p:guide orient="horz" pos="3130"/>
        <p:guide pos="2143"/>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29" tIns="46115" rIns="92229" bIns="46115" rtlCol="0" anchor="b"/>
          <a:lstStyle>
            <a:lvl1pPr algn="r">
              <a:defRPr sz="1200"/>
            </a:lvl1pPr>
          </a:lstStyle>
          <a:p>
            <a:fld id="{F1F4FA7A-56CD-4875-87C2-F5FB5D7525DE}" type="slidenum">
              <a:rPr kumimoji="1" lang="ja-JP" altLang="en-US" smtClean="0"/>
              <a:t>‹#›</a:t>
            </a:fld>
            <a:endParaRPr kumimoji="1" lang="ja-JP" altLang="en-US"/>
          </a:p>
        </p:txBody>
      </p:sp>
    </p:spTree>
    <p:extLst>
      <p:ext uri="{BB962C8B-B14F-4D97-AF65-F5344CB8AC3E}">
        <p14:creationId xmlns:p14="http://schemas.microsoft.com/office/powerpoint/2010/main" val="1549048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6D9534B6-C792-41CF-880D-5C855F929A5B}" type="datetimeFigureOut">
              <a:rPr kumimoji="1" lang="ja-JP" altLang="en-US" smtClean="0"/>
              <a:t>2017/9/26</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240" y="4720985"/>
            <a:ext cx="5446723" cy="4473102"/>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B6413674-DBAE-4535-ACE8-C7F60AEF9C61}" type="slidenum">
              <a:rPr kumimoji="1" lang="ja-JP" altLang="en-US" smtClean="0"/>
              <a:t>‹#›</a:t>
            </a:fld>
            <a:endParaRPr kumimoji="1" lang="ja-JP" altLang="en-US"/>
          </a:p>
        </p:txBody>
      </p:sp>
    </p:spTree>
    <p:extLst>
      <p:ext uri="{BB962C8B-B14F-4D97-AF65-F5344CB8AC3E}">
        <p14:creationId xmlns:p14="http://schemas.microsoft.com/office/powerpoint/2010/main" val="31458889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13674-DBAE-4535-ACE8-C7F60AEF9C61}" type="slidenum">
              <a:rPr kumimoji="1" lang="ja-JP" altLang="en-US" smtClean="0"/>
              <a:t>1</a:t>
            </a:fld>
            <a:endParaRPr kumimoji="1" lang="ja-JP" altLang="en-US"/>
          </a:p>
        </p:txBody>
      </p:sp>
    </p:spTree>
    <p:extLst>
      <p:ext uri="{BB962C8B-B14F-4D97-AF65-F5344CB8AC3E}">
        <p14:creationId xmlns:p14="http://schemas.microsoft.com/office/powerpoint/2010/main" val="424855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33915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3601575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215315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136377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145323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294367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300597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160504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2806700" y="6530986"/>
            <a:ext cx="2311400" cy="365125"/>
          </a:xfrm>
        </p:spPr>
        <p:txBody>
          <a:bodyPr/>
          <a:lstStyle/>
          <a:p>
            <a:endParaRPr kumimoji="1" lang="ja-JP" altLang="en-US" dirty="0"/>
          </a:p>
        </p:txBody>
      </p:sp>
    </p:spTree>
    <p:extLst>
      <p:ext uri="{BB962C8B-B14F-4D97-AF65-F5344CB8AC3E}">
        <p14:creationId xmlns:p14="http://schemas.microsoft.com/office/powerpoint/2010/main" val="162713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1332550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168540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FBC56-903D-442E-83BC-E27193BEAC04}" type="slidenum">
              <a:rPr kumimoji="1" lang="ja-JP" altLang="en-US" smtClean="0"/>
              <a:t>‹#›</a:t>
            </a:fld>
            <a:endParaRPr kumimoji="1" lang="ja-JP" altLang="en-US"/>
          </a:p>
        </p:txBody>
      </p:sp>
    </p:spTree>
    <p:extLst>
      <p:ext uri="{BB962C8B-B14F-4D97-AF65-F5344CB8AC3E}">
        <p14:creationId xmlns:p14="http://schemas.microsoft.com/office/powerpoint/2010/main" val="393850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ホームベース 43"/>
          <p:cNvSpPr/>
          <p:nvPr/>
        </p:nvSpPr>
        <p:spPr>
          <a:xfrm rot="10800000">
            <a:off x="-12708" y="2676858"/>
            <a:ext cx="9918707" cy="1717562"/>
          </a:xfrm>
          <a:prstGeom prst="homePlate">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ホームベース 44"/>
          <p:cNvSpPr/>
          <p:nvPr/>
        </p:nvSpPr>
        <p:spPr>
          <a:xfrm rot="10800000">
            <a:off x="-7" y="647697"/>
            <a:ext cx="9906000" cy="1755565"/>
          </a:xfrm>
          <a:prstGeom prst="homePlate">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p:cNvSpPr txBox="1"/>
          <p:nvPr/>
        </p:nvSpPr>
        <p:spPr>
          <a:xfrm>
            <a:off x="-12705" y="647698"/>
            <a:ext cx="1954502" cy="369332"/>
          </a:xfrm>
          <a:prstGeom prst="rect">
            <a:avLst/>
          </a:prstGeom>
          <a:noFill/>
          <a:ln w="28575">
            <a:noFill/>
          </a:ln>
        </p:spPr>
        <p:txBody>
          <a:bodyPr wrap="square" rtlCol="0">
            <a:spAutoFit/>
          </a:bodyPr>
          <a:lstStyle/>
          <a:p>
            <a:pPr algn="ctr"/>
            <a:r>
              <a:rPr kumimoji="1" lang="ja-JP" altLang="en-US"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社会的背景</a:t>
            </a:r>
          </a:p>
        </p:txBody>
      </p:sp>
      <p:sp>
        <p:nvSpPr>
          <p:cNvPr id="77" name="テキスト ボックス 76"/>
          <p:cNvSpPr txBox="1"/>
          <p:nvPr/>
        </p:nvSpPr>
        <p:spPr>
          <a:xfrm>
            <a:off x="-12704" y="4998169"/>
            <a:ext cx="9918704" cy="461665"/>
          </a:xfrm>
          <a:prstGeom prst="rect">
            <a:avLst/>
          </a:prstGeom>
          <a:solidFill>
            <a:schemeClr val="accent1">
              <a:lumMod val="75000"/>
            </a:schemeClr>
          </a:solidFill>
          <a:ln>
            <a:noFill/>
          </a:ln>
        </p:spPr>
        <p:txBody>
          <a:bodyPr wrap="square" rtlCol="0">
            <a:spAutoFit/>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新たな変化に対応したこれからの都市計画公園のあり方を検討</a:t>
            </a:r>
          </a:p>
        </p:txBody>
      </p:sp>
      <p:sp>
        <p:nvSpPr>
          <p:cNvPr id="57" name="テキスト ボックス 56"/>
          <p:cNvSpPr txBox="1"/>
          <p:nvPr/>
        </p:nvSpPr>
        <p:spPr>
          <a:xfrm>
            <a:off x="428823" y="1044326"/>
            <a:ext cx="2376000" cy="646331"/>
          </a:xfrm>
          <a:prstGeom prst="rect">
            <a:avLst/>
          </a:prstGeom>
          <a:solidFill>
            <a:schemeClr val="bg1"/>
          </a:solidFill>
          <a:ln>
            <a:solidFill>
              <a:schemeClr val="tx1"/>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人口減少・少子高齢化</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500" dirty="0" smtClean="0"/>
          </a:p>
          <a:p>
            <a:pPr algn="ctr"/>
            <a:r>
              <a:rPr kumimoji="1" lang="ja-JP" altLang="en-US" sz="1200" dirty="0" smtClean="0"/>
              <a:t>低い</a:t>
            </a:r>
            <a:r>
              <a:rPr kumimoji="1" lang="ja-JP" altLang="en-US" sz="1200" dirty="0" smtClean="0"/>
              <a:t>健康</a:t>
            </a:r>
            <a:r>
              <a:rPr kumimoji="1" lang="ja-JP" altLang="en-US" sz="1200" dirty="0" smtClean="0"/>
              <a:t>寿命</a:t>
            </a:r>
            <a:endParaRPr kumimoji="1" lang="en-US" altLang="ja-JP" sz="1200" dirty="0"/>
          </a:p>
        </p:txBody>
      </p:sp>
      <p:sp>
        <p:nvSpPr>
          <p:cNvPr id="43" name="タイトル 1"/>
          <p:cNvSpPr txBox="1">
            <a:spLocks/>
          </p:cNvSpPr>
          <p:nvPr/>
        </p:nvSpPr>
        <p:spPr>
          <a:xfrm>
            <a:off x="2" y="0"/>
            <a:ext cx="5609642" cy="52387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US" sz="2800" dirty="0">
                <a:latin typeface="+mj-ea"/>
              </a:rPr>
              <a:t>　論点の整理　</a:t>
            </a:r>
          </a:p>
        </p:txBody>
      </p:sp>
      <p:sp>
        <p:nvSpPr>
          <p:cNvPr id="46" name="テキスト ボックス 45"/>
          <p:cNvSpPr txBox="1"/>
          <p:nvPr/>
        </p:nvSpPr>
        <p:spPr>
          <a:xfrm>
            <a:off x="2869467" y="1013487"/>
            <a:ext cx="1800000" cy="738664"/>
          </a:xfrm>
          <a:prstGeom prst="rect">
            <a:avLst/>
          </a:prstGeom>
          <a:solidFill>
            <a:schemeClr val="bg1"/>
          </a:solidFill>
          <a:ln>
            <a:solidFill>
              <a:schemeClr val="tx1"/>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土地利用の変化</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t>空地・空き家の増加</a:t>
            </a:r>
            <a:endParaRPr kumimoji="1" lang="en-US" altLang="ja-JP" sz="1200" dirty="0"/>
          </a:p>
          <a:p>
            <a:pPr algn="ctr"/>
            <a:r>
              <a:rPr lang="ja-JP" altLang="en-US" sz="1200" dirty="0" smtClean="0"/>
              <a:t>緑地</a:t>
            </a:r>
            <a:r>
              <a:rPr lang="ja-JP" altLang="en-US" sz="1200" dirty="0"/>
              <a:t>の減少</a:t>
            </a:r>
            <a:endParaRPr kumimoji="1" lang="ja-JP" altLang="en-US" sz="1200" dirty="0"/>
          </a:p>
        </p:txBody>
      </p:sp>
      <p:sp>
        <p:nvSpPr>
          <p:cNvPr id="58" name="ストライプ矢印 57"/>
          <p:cNvSpPr/>
          <p:nvPr/>
        </p:nvSpPr>
        <p:spPr>
          <a:xfrm rot="5400000">
            <a:off x="4169865" y="1791687"/>
            <a:ext cx="855754" cy="1744812"/>
          </a:xfrm>
          <a:prstGeom prst="stripedRightArrow">
            <a:avLst>
              <a:gd name="adj1" fmla="val 73280"/>
              <a:gd name="adj2" fmla="val 51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729949" y="1013487"/>
            <a:ext cx="1889217" cy="738664"/>
          </a:xfrm>
          <a:prstGeom prst="rect">
            <a:avLst/>
          </a:prstGeom>
          <a:solidFill>
            <a:schemeClr val="bg1"/>
          </a:solidFill>
          <a:ln>
            <a:solidFill>
              <a:schemeClr val="tx1"/>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都市環境の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悪化</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t>ヒートアイランド現象の</a:t>
            </a:r>
            <a:endParaRPr lang="en-US" altLang="ja-JP" sz="1200" dirty="0" smtClean="0"/>
          </a:p>
          <a:p>
            <a:pPr algn="ctr"/>
            <a:r>
              <a:rPr lang="ja-JP" altLang="en-US" sz="1200" dirty="0" smtClean="0"/>
              <a:t>深刻化</a:t>
            </a:r>
            <a:endParaRPr lang="en-US" altLang="ja-JP" sz="1200" dirty="0"/>
          </a:p>
        </p:txBody>
      </p:sp>
      <p:sp>
        <p:nvSpPr>
          <p:cNvPr id="61" name="テキスト ボックス 60"/>
          <p:cNvSpPr txBox="1"/>
          <p:nvPr/>
        </p:nvSpPr>
        <p:spPr>
          <a:xfrm>
            <a:off x="6676838" y="1015228"/>
            <a:ext cx="3065682" cy="723275"/>
          </a:xfrm>
          <a:prstGeom prst="rect">
            <a:avLst/>
          </a:prstGeom>
          <a:solidFill>
            <a:schemeClr val="bg1"/>
          </a:solidFill>
          <a:ln>
            <a:solidFill>
              <a:schemeClr val="tx1"/>
            </a:solidFill>
          </a:ln>
        </p:spPr>
        <p:txBody>
          <a:bodyPr wrap="square" rtlCol="0" anchor="ctr">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自然災害発生リスクの高まり</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t>迫る</a:t>
            </a:r>
            <a:r>
              <a:rPr lang="ja-JP" altLang="en-US" sz="1200" dirty="0"/>
              <a:t>南海</a:t>
            </a:r>
            <a:r>
              <a:rPr lang="ja-JP" altLang="en-US" sz="1200" dirty="0" smtClean="0"/>
              <a:t>トラフ地震</a:t>
            </a:r>
            <a:r>
              <a:rPr lang="ja-JP" altLang="en-US" sz="1200" dirty="0"/>
              <a:t>・</a:t>
            </a:r>
            <a:r>
              <a:rPr kumimoji="1" lang="ja-JP" altLang="en-US" sz="1200" dirty="0" smtClean="0"/>
              <a:t>各地で多発する水害</a:t>
            </a:r>
            <a:endParaRPr kumimoji="1" lang="ja-JP" altLang="en-US" sz="1200" dirty="0"/>
          </a:p>
        </p:txBody>
      </p:sp>
      <p:sp>
        <p:nvSpPr>
          <p:cNvPr id="63" name="テキスト ボックス 62"/>
          <p:cNvSpPr txBox="1"/>
          <p:nvPr/>
        </p:nvSpPr>
        <p:spPr>
          <a:xfrm>
            <a:off x="4953000" y="1783782"/>
            <a:ext cx="1816336" cy="369332"/>
          </a:xfrm>
          <a:prstGeom prst="rect">
            <a:avLst/>
          </a:prstGeom>
          <a:solidFill>
            <a:schemeClr val="bg1"/>
          </a:solidFill>
          <a:ln>
            <a:solidFill>
              <a:schemeClr val="tx1"/>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投資余力の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200" dirty="0" smtClean="0"/>
          </a:p>
        </p:txBody>
      </p:sp>
      <p:sp>
        <p:nvSpPr>
          <p:cNvPr id="68" name="テキスト ボックス 67"/>
          <p:cNvSpPr txBox="1"/>
          <p:nvPr/>
        </p:nvSpPr>
        <p:spPr>
          <a:xfrm>
            <a:off x="2606724" y="1783782"/>
            <a:ext cx="2299094" cy="369332"/>
          </a:xfrm>
          <a:prstGeom prst="rect">
            <a:avLst/>
          </a:prstGeom>
          <a:solidFill>
            <a:schemeClr val="bg1"/>
          </a:solidFill>
          <a:ln>
            <a:solidFill>
              <a:schemeClr val="tx1"/>
            </a:solidFill>
          </a:ln>
        </p:spPr>
        <p:txBody>
          <a:bodyPr wrap="square" rtlCol="0">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外国人旅行者の増加</a:t>
            </a:r>
            <a:endParaRPr lang="en-US" altLang="ja-JP" sz="1200" dirty="0"/>
          </a:p>
        </p:txBody>
      </p:sp>
      <p:sp>
        <p:nvSpPr>
          <p:cNvPr id="19" name="テキスト ボックス 18"/>
          <p:cNvSpPr txBox="1"/>
          <p:nvPr/>
        </p:nvSpPr>
        <p:spPr>
          <a:xfrm>
            <a:off x="-113695" y="2681694"/>
            <a:ext cx="2156482" cy="369332"/>
          </a:xfrm>
          <a:prstGeom prst="rect">
            <a:avLst/>
          </a:prstGeom>
          <a:noFill/>
          <a:ln w="28575">
            <a:noFill/>
          </a:ln>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府営公園の現状</a:t>
            </a:r>
          </a:p>
        </p:txBody>
      </p:sp>
      <p:sp>
        <p:nvSpPr>
          <p:cNvPr id="21" name="ストライプ矢印 20"/>
          <p:cNvSpPr/>
          <p:nvPr/>
        </p:nvSpPr>
        <p:spPr>
          <a:xfrm rot="5400000">
            <a:off x="4148978" y="3734919"/>
            <a:ext cx="807097" cy="1744812"/>
          </a:xfrm>
          <a:prstGeom prst="stripedRightArrow">
            <a:avLst>
              <a:gd name="adj1" fmla="val 73280"/>
              <a:gd name="adj2" fmla="val 515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548844" y="3107071"/>
            <a:ext cx="2220623" cy="338554"/>
          </a:xfrm>
          <a:prstGeom prst="rect">
            <a:avLst/>
          </a:prstGeom>
          <a:solidFill>
            <a:schemeClr val="bg1"/>
          </a:solidFill>
          <a:ln>
            <a:solidFill>
              <a:schemeClr val="tx1"/>
            </a:solidFill>
          </a:ln>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来園者数の増加</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176422" y="3509936"/>
            <a:ext cx="2179450" cy="338554"/>
          </a:xfrm>
          <a:prstGeom prst="rect">
            <a:avLst/>
          </a:prstGeom>
          <a:solidFill>
            <a:schemeClr val="bg1"/>
          </a:solidFill>
          <a:ln>
            <a:solidFill>
              <a:schemeClr val="tx1"/>
            </a:solidFill>
          </a:ln>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イベント開催の増加</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7190770" y="3074092"/>
            <a:ext cx="2642341"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稼働率の低い施設の存在</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7190770" y="3514991"/>
            <a:ext cx="2642341"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防災公園</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の整備推進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4827240" y="3509936"/>
            <a:ext cx="2178347"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施設の老朽化</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4827240" y="3091970"/>
            <a:ext cx="2178347"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管理費</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の低下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2417903" y="3509936"/>
            <a:ext cx="2182433"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ボランティア団体の増加</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537850" y="3922264"/>
            <a:ext cx="2220623"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府民ニーズの多様化</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2706" y="5469101"/>
            <a:ext cx="9918706" cy="1077218"/>
          </a:xfrm>
          <a:prstGeom prst="rect">
            <a:avLst/>
          </a:prstGeom>
          <a:solidFill>
            <a:schemeClr val="accent1">
              <a:lumMod val="75000"/>
            </a:schemeClr>
          </a:solidFill>
          <a:ln>
            <a:noFill/>
          </a:ln>
        </p:spPr>
        <p:txBody>
          <a:bodyPr wrap="square" rtlCol="0">
            <a:spAutoFit/>
          </a:bodyPr>
          <a:lstStyle/>
          <a:p>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●たとえば　</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・都市公園への府民ニーズの多様化・高度化にどう応えていくか？</a:t>
            </a:r>
            <a:endPar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・地域やまちづくりの課題改善に向けて都市公園に求められる役割とは？</a:t>
            </a:r>
            <a:endPar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・環境負荷が少なく災害に強い都市の構築に寄与する公園とは？</a:t>
            </a:r>
            <a:endParaRPr lang="en-US" altLang="ja-JP"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6837528" y="1769070"/>
            <a:ext cx="2904992" cy="369332"/>
          </a:xfrm>
          <a:prstGeom prst="rect">
            <a:avLst/>
          </a:prstGeom>
          <a:solidFill>
            <a:schemeClr val="bg1"/>
          </a:solidFill>
          <a:ln>
            <a:solidFill>
              <a:schemeClr val="tx1"/>
            </a:solidFill>
          </a:ln>
        </p:spPr>
        <p:txBody>
          <a:bodyPr wrap="square" rtlCol="0">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緑に対する府民意識の高まり</a:t>
            </a:r>
            <a:endParaRPr lang="en-US" altLang="ja-JP" sz="1200" dirty="0"/>
          </a:p>
        </p:txBody>
      </p:sp>
      <p:sp>
        <p:nvSpPr>
          <p:cNvPr id="35" name="テキスト ボックス 34"/>
          <p:cNvSpPr txBox="1"/>
          <p:nvPr/>
        </p:nvSpPr>
        <p:spPr>
          <a:xfrm>
            <a:off x="5424933" y="3936204"/>
            <a:ext cx="376001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長寿命化計画に基づく維持管理の推進</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8625544" y="25460"/>
            <a:ext cx="1224000" cy="52322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8697416" y="44625"/>
            <a:ext cx="1210588" cy="461665"/>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 </a:t>
            </a:r>
            <a:r>
              <a:rPr kumimoji="1" lang="ja-JP" altLang="en-US" sz="2400" dirty="0" smtClean="0">
                <a:latin typeface="HG丸ｺﾞｼｯｸM-PRO" panose="020F0600000000000000" pitchFamily="50" charset="-128"/>
                <a:ea typeface="HG丸ｺﾞｼｯｸM-PRO" panose="020F0600000000000000" pitchFamily="50" charset="-128"/>
              </a:rPr>
              <a:t>５</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108180" y="1783782"/>
            <a:ext cx="2430303" cy="369332"/>
          </a:xfrm>
          <a:prstGeom prst="rect">
            <a:avLst/>
          </a:prstGeom>
          <a:solidFill>
            <a:schemeClr val="bg1"/>
          </a:solidFill>
          <a:ln>
            <a:solidFill>
              <a:schemeClr val="tx1"/>
            </a:solidFill>
          </a:ln>
        </p:spPr>
        <p:txBody>
          <a:bodyPr wrap="square" rtlCol="0">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地域コミュニティの減少</a:t>
            </a:r>
            <a:endParaRPr lang="en-US" altLang="ja-JP" sz="1200" dirty="0"/>
          </a:p>
        </p:txBody>
      </p:sp>
    </p:spTree>
    <p:extLst>
      <p:ext uri="{BB962C8B-B14F-4D97-AF65-F5344CB8AC3E}">
        <p14:creationId xmlns:p14="http://schemas.microsoft.com/office/powerpoint/2010/main" val="571005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8085</TotalTime>
  <Words>130</Words>
  <Application>Microsoft Office PowerPoint</Application>
  <PresentationFormat>A4 210 x 297 mm</PresentationFormat>
  <Paragraphs>35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ryokukei.co.ltd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all　staff</dc:creator>
  <cp:lastModifiedBy>HondaMai</cp:lastModifiedBy>
  <cp:revision>613</cp:revision>
  <cp:lastPrinted>2017-09-26T13:52:58Z</cp:lastPrinted>
  <dcterms:created xsi:type="dcterms:W3CDTF">2017-08-09T04:08:33Z</dcterms:created>
  <dcterms:modified xsi:type="dcterms:W3CDTF">2017-09-26T13:53:03Z</dcterms:modified>
</cp:coreProperties>
</file>