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2.xml" ContentType="application/vnd.openxmlformats-officedocument.drawingml.chart+xml"/>
  <Override PartName="/ppt/notesSlides/notesSlide9.xml" ContentType="application/vnd.openxmlformats-officedocument.presentationml.notesSlide+xml"/>
  <Override PartName="/ppt/charts/chart3.xml" ContentType="application/vnd.openxmlformats-officedocument.drawingml.chart+xml"/>
  <Override PartName="/ppt/notesSlides/notesSlide10.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drawings/drawing1.xml" ContentType="application/vnd.openxmlformats-officedocument.drawingml.chartshapes+xml"/>
  <Override PartName="/ppt/notesSlides/notesSlide11.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5"/>
  </p:notesMasterIdLst>
  <p:handoutMasterIdLst>
    <p:handoutMasterId r:id="rId16"/>
  </p:handoutMasterIdLst>
  <p:sldIdLst>
    <p:sldId id="374" r:id="rId2"/>
    <p:sldId id="382" r:id="rId3"/>
    <p:sldId id="326" r:id="rId4"/>
    <p:sldId id="355" r:id="rId5"/>
    <p:sldId id="383" r:id="rId6"/>
    <p:sldId id="384" r:id="rId7"/>
    <p:sldId id="301" r:id="rId8"/>
    <p:sldId id="289" r:id="rId9"/>
    <p:sldId id="380" r:id="rId10"/>
    <p:sldId id="290" r:id="rId11"/>
    <p:sldId id="358" r:id="rId12"/>
    <p:sldId id="378" r:id="rId13"/>
    <p:sldId id="291" r:id="rId14"/>
  </p:sldIdLst>
  <p:sldSz cx="9906000" cy="6858000" type="A4"/>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120">
          <p15:clr>
            <a:srgbClr val="A4A3A4"/>
          </p15:clr>
        </p15:guide>
      </p15:sldGuideLst>
    </p:ext>
    <p:ext uri="{2D200454-40CA-4A62-9FC3-DE9A4176ACB9}">
      <p15:notesGuideLst xmlns:p15="http://schemas.microsoft.com/office/powerpoint/2012/main" xmlns="">
        <p15:guide id="1" orient="horz" pos="3130">
          <p15:clr>
            <a:srgbClr val="A4A3A4"/>
          </p15:clr>
        </p15:guide>
        <p15:guide id="2" pos="2143">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050"/>
    <a:srgbClr val="FF0000"/>
    <a:srgbClr val="006600"/>
    <a:srgbClr val="FFCC00"/>
    <a:srgbClr val="FFFF99"/>
    <a:srgbClr val="99CCFF"/>
    <a:srgbClr val="FFCCFF"/>
    <a:srgbClr val="FFFFCC"/>
    <a:srgbClr val="CCECF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4" autoAdjust="0"/>
    <p:restoredTop sz="94636" autoAdjust="0"/>
  </p:normalViewPr>
  <p:slideViewPr>
    <p:cSldViewPr snapToGrid="0">
      <p:cViewPr>
        <p:scale>
          <a:sx n="75" d="100"/>
          <a:sy n="75" d="100"/>
        </p:scale>
        <p:origin x="-1056" y="66"/>
      </p:cViewPr>
      <p:guideLst>
        <p:guide orient="horz" pos="2160"/>
        <p:guide pos="3120"/>
      </p:guideLst>
    </p:cSldViewPr>
  </p:slideViewPr>
  <p:notesTextViewPr>
    <p:cViewPr>
      <p:scale>
        <a:sx n="1" d="1"/>
        <a:sy n="1" d="1"/>
      </p:scale>
      <p:origin x="0" y="0"/>
    </p:cViewPr>
  </p:notesTextViewPr>
  <p:sorterViewPr>
    <p:cViewPr>
      <p:scale>
        <a:sx n="100" d="100"/>
        <a:sy n="100" d="100"/>
      </p:scale>
      <p:origin x="0" y="12726"/>
    </p:cViewPr>
  </p:sorterViewPr>
  <p:notesViewPr>
    <p:cSldViewPr snapToGrid="0">
      <p:cViewPr varScale="1">
        <p:scale>
          <a:sx n="76" d="100"/>
          <a:sy n="76" d="100"/>
        </p:scale>
        <p:origin x="-2112" y="-102"/>
      </p:cViewPr>
      <p:guideLst>
        <p:guide orient="horz" pos="3130"/>
        <p:guide pos="2143"/>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openxmlformats.org/officeDocument/2006/relationships/oleObject" Target="file:///\\Ts-xlc40_main\share\2017\07&#37117;&#24066;&#20844;&#22290;&#12354;&#12426;&#26041;&#26908;&#35342;\&#36039;&#26009;&#31532;&#65297;&#22238;\3&#9313;&#26469;&#22290;&#32773;&#25968;&#25512;&#31227;.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G0000sv0ns502\d11544$\doc\&#20844;&#22290;&#35506;\&#22320;&#22495;&#12414;&#12385;&#12389;&#12367;&#12426;&#25903;&#25588;G\45_&#24220;&#21942;&#20844;&#22290;&#12510;&#12473;&#12479;&#12540;&#12503;&#12521;&#12531;\03_&#24120;&#21209;&#22996;&#21729;&#20250;\01_290927&#31532;&#19968;&#22238;&#22996;&#21729;&#20250;\&#12467;&#12531;&#12469;&#12523;&#20316;&#25104;pp\&#23713;&#30000;&#20462;&#27491;\3&#9313;&#12452;&#12505;&#12531;&#12488;&#31278;&#39006;&#12288;&#25512;&#31227;&#12288;&#20844;&#22290;&#27598;&#38283;&#20652;&#25968;&#12288;&#22320;&#22495;&#12539;&#23398;&#26657;.xls"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hondamai\AppData\Local\Microsoft\Windows\Temporary%20Internet%20Files\Content.Outlook\R0YVPIR0\Book1.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Book1"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G0000sv0ns502\d11544$\doc\&#20844;&#22290;&#35506;\&#22320;&#22495;&#12414;&#12385;&#12389;&#12367;&#12426;&#25903;&#25588;G\45_&#24220;&#21942;&#20844;&#22290;&#12510;&#12473;&#12479;&#12540;&#12503;&#12521;&#12531;\03_&#24120;&#21209;&#22996;&#21729;&#20250;\01_290927&#31532;&#19968;&#22238;&#22996;&#21729;&#20250;\&#36039;&#26009;&#38598;&#65288;&#12493;&#12479;&#65289;\0926&#12487;&#12540;&#12479;.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000">
                <a:latin typeface="Meiryo UI" panose="020B0604030504040204" pitchFamily="50" charset="-128"/>
                <a:ea typeface="Meiryo UI" panose="020B0604030504040204" pitchFamily="50" charset="-128"/>
                <a:cs typeface="Meiryo UI" panose="020B0604030504040204" pitchFamily="50" charset="-128"/>
              </a:defRPr>
            </a:pP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全府営</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公園　年間来園者数の</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推移</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2000" dirty="0">
              <a:latin typeface="Meiryo UI" panose="020B0604030504040204" pitchFamily="50" charset="-128"/>
              <a:ea typeface="Meiryo UI" panose="020B0604030504040204" pitchFamily="50" charset="-128"/>
              <a:cs typeface="Meiryo UI" panose="020B0604030504040204" pitchFamily="50" charset="-128"/>
            </a:endParaRPr>
          </a:p>
        </c:rich>
      </c:tx>
      <c:layout>
        <c:manualLayout>
          <c:xMode val="edge"/>
          <c:yMode val="edge"/>
          <c:x val="0.29558722438189372"/>
          <c:y val="1.3499668620339182E-2"/>
        </c:manualLayout>
      </c:layout>
      <c:overlay val="0"/>
    </c:title>
    <c:autoTitleDeleted val="0"/>
    <c:plotArea>
      <c:layout>
        <c:manualLayout>
          <c:layoutTarget val="inner"/>
          <c:xMode val="edge"/>
          <c:yMode val="edge"/>
          <c:x val="0.14072889952431764"/>
          <c:y val="0.14900817296866747"/>
          <c:w val="0.84111062059182629"/>
          <c:h val="0.77792123882313358"/>
        </c:manualLayout>
      </c:layout>
      <c:lineChart>
        <c:grouping val="standard"/>
        <c:varyColors val="0"/>
        <c:ser>
          <c:idx val="0"/>
          <c:order val="0"/>
          <c:tx>
            <c:strRef>
              <c:f>'公園入場者 (加工)'!$V$20</c:f>
              <c:strCache>
                <c:ptCount val="1"/>
                <c:pt idx="0">
                  <c:v>来園者数</c:v>
                </c:pt>
              </c:strCache>
            </c:strRef>
          </c:tx>
          <c:marker>
            <c:symbol val="none"/>
          </c:marker>
          <c:dLbls>
            <c:dLbl>
              <c:idx val="0"/>
              <c:spPr/>
              <c:txPr>
                <a:bodyPr/>
                <a:lstStyle/>
                <a:p>
                  <a:pPr>
                    <a:defRPr sz="2400"/>
                  </a:pPr>
                  <a:endParaRPr lang="ja-JP"/>
                </a:p>
              </c:txPr>
              <c:dLblPos val="t"/>
              <c:showLegendKey val="0"/>
              <c:showVal val="1"/>
              <c:showCatName val="0"/>
              <c:showSerName val="0"/>
              <c:showPercent val="0"/>
              <c:showBubbleSize val="0"/>
            </c:dLbl>
            <c:dLbl>
              <c:idx val="1"/>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7FB5-4D5E-90EC-CCBC03B15160}"/>
                </c:ext>
              </c:extLst>
            </c:dLbl>
            <c:dLbl>
              <c:idx val="2"/>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7FB5-4D5E-90EC-CCBC03B15160}"/>
                </c:ext>
              </c:extLst>
            </c:dLbl>
            <c:dLbl>
              <c:idx val="3"/>
              <c:layout>
                <c:manualLayout>
                  <c:x val="-5.3908735433461794E-2"/>
                  <c:y val="-8.1796921384896096E-2"/>
                </c:manualLayout>
              </c:layout>
              <c:spPr/>
              <c:txPr>
                <a:bodyPr/>
                <a:lstStyle/>
                <a:p>
                  <a:pPr>
                    <a:defRPr sz="2400"/>
                  </a:pPr>
                  <a:endParaRPr lang="ja-JP"/>
                </a:p>
              </c:txPr>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7FB5-4D5E-90EC-CCBC03B15160}"/>
                </c:ext>
              </c:extLst>
            </c:dLbl>
            <c:dLbl>
              <c:idx val="4"/>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7FB5-4D5E-90EC-CCBC03B15160}"/>
                </c:ext>
              </c:extLst>
            </c:dLbl>
            <c:dLbl>
              <c:idx val="5"/>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7FB5-4D5E-90EC-CCBC03B15160}"/>
                </c:ext>
              </c:extLst>
            </c:dLbl>
            <c:dLbl>
              <c:idx val="6"/>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7FB5-4D5E-90EC-CCBC03B15160}"/>
                </c:ext>
              </c:extLst>
            </c:dLbl>
            <c:dLbl>
              <c:idx val="7"/>
              <c:layout>
                <c:manualLayout>
                  <c:x val="-5.2892404841446826E-2"/>
                  <c:y val="5.1700046026513492E-2"/>
                </c:manualLayout>
              </c:layout>
              <c:spPr/>
              <c:txPr>
                <a:bodyPr/>
                <a:lstStyle/>
                <a:p>
                  <a:pPr>
                    <a:defRPr sz="2400"/>
                  </a:pPr>
                  <a:endParaRPr lang="ja-JP"/>
                </a:p>
              </c:txPr>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7FB5-4D5E-90EC-CCBC03B15160}"/>
                </c:ext>
              </c:extLst>
            </c:dLbl>
            <c:dLbl>
              <c:idx val="8"/>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8-7FB5-4D5E-90EC-CCBC03B15160}"/>
                </c:ext>
              </c:extLst>
            </c:dLbl>
            <c:dLbl>
              <c:idx val="9"/>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7FB5-4D5E-90EC-CCBC03B15160}"/>
                </c:ext>
              </c:extLst>
            </c:dLbl>
            <c:dLbl>
              <c:idx val="10"/>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A-7FB5-4D5E-90EC-CCBC03B15160}"/>
                </c:ext>
              </c:extLst>
            </c:dLbl>
            <c:dLbl>
              <c:idx val="11"/>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B-7FB5-4D5E-90EC-CCBC03B15160}"/>
                </c:ext>
              </c:extLst>
            </c:dLbl>
            <c:dLbl>
              <c:idx val="12"/>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C-7FB5-4D5E-90EC-CCBC03B15160}"/>
                </c:ext>
              </c:extLst>
            </c:dLbl>
            <c:dLbl>
              <c:idx val="13"/>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D-7FB5-4D5E-90EC-CCBC03B15160}"/>
                </c:ext>
              </c:extLst>
            </c:dLbl>
            <c:dLbl>
              <c:idx val="14"/>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E-7FB5-4D5E-90EC-CCBC03B15160}"/>
                </c:ext>
              </c:extLst>
            </c:dLbl>
            <c:dLbl>
              <c:idx val="15"/>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F-7FB5-4D5E-90EC-CCBC03B15160}"/>
                </c:ext>
              </c:extLst>
            </c:dLbl>
            <c:dLbl>
              <c:idx val="16"/>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0-7FB5-4D5E-90EC-CCBC03B15160}"/>
                </c:ext>
              </c:extLst>
            </c:dLbl>
            <c:dLbl>
              <c:idx val="17"/>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1-7FB5-4D5E-90EC-CCBC03B15160}"/>
                </c:ext>
              </c:extLst>
            </c:dLbl>
            <c:dLbl>
              <c:idx val="18"/>
              <c:layout>
                <c:manualLayout>
                  <c:x val="0"/>
                  <c:y val="-4.5476581628133901E-2"/>
                </c:manualLayout>
              </c:layout>
              <c:spPr/>
              <c:txPr>
                <a:bodyPr/>
                <a:lstStyle/>
                <a:p>
                  <a:pPr>
                    <a:defRPr sz="2400"/>
                  </a:pPr>
                  <a:endParaRPr lang="ja-JP"/>
                </a:p>
              </c:txPr>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2-7FB5-4D5E-90EC-CCBC03B15160}"/>
                </c:ext>
              </c:extLst>
            </c:dLbl>
            <c:spPr>
              <a:noFill/>
              <a:ln>
                <a:noFill/>
              </a:ln>
              <a:effectLst/>
            </c:spPr>
            <c:txPr>
              <a:bodyPr/>
              <a:lstStyle/>
              <a:p>
                <a:pPr>
                  <a:defRPr sz="3200"/>
                </a:pPr>
                <a:endParaRPr lang="ja-JP"/>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'公園入場者 (加工)'!$B$2:$T$2</c:f>
              <c:strCache>
                <c:ptCount val="19"/>
                <c:pt idx="0">
                  <c:v>H10</c:v>
                </c:pt>
                <c:pt idx="1">
                  <c:v>H11</c:v>
                </c:pt>
                <c:pt idx="2">
                  <c:v>H12</c:v>
                </c:pt>
                <c:pt idx="3">
                  <c:v>H13</c:v>
                </c:pt>
                <c:pt idx="4">
                  <c:v>H14</c:v>
                </c:pt>
                <c:pt idx="5">
                  <c:v>H15</c:v>
                </c:pt>
                <c:pt idx="6">
                  <c:v>H16</c:v>
                </c:pt>
                <c:pt idx="7">
                  <c:v>H17</c:v>
                </c:pt>
                <c:pt idx="8">
                  <c:v>H18</c:v>
                </c:pt>
                <c:pt idx="9">
                  <c:v>H19</c:v>
                </c:pt>
                <c:pt idx="10">
                  <c:v>H20</c:v>
                </c:pt>
                <c:pt idx="11">
                  <c:v>H21</c:v>
                </c:pt>
                <c:pt idx="12">
                  <c:v>H22</c:v>
                </c:pt>
                <c:pt idx="13">
                  <c:v>H23</c:v>
                </c:pt>
                <c:pt idx="14">
                  <c:v>H24</c:v>
                </c:pt>
                <c:pt idx="15">
                  <c:v>H25</c:v>
                </c:pt>
                <c:pt idx="16">
                  <c:v>H26</c:v>
                </c:pt>
                <c:pt idx="17">
                  <c:v>H27</c:v>
                </c:pt>
                <c:pt idx="18">
                  <c:v>H28</c:v>
                </c:pt>
              </c:strCache>
            </c:strRef>
          </c:cat>
          <c:val>
            <c:numRef>
              <c:f>'公園入場者 (加工)'!$B$22:$T$22</c:f>
              <c:numCache>
                <c:formatCode>#,##0_);[Red]\(#,##0\)</c:formatCode>
                <c:ptCount val="19"/>
                <c:pt idx="0">
                  <c:v>19379.800000000003</c:v>
                </c:pt>
                <c:pt idx="1">
                  <c:v>19457.400000000001</c:v>
                </c:pt>
                <c:pt idx="2">
                  <c:v>20682.34</c:v>
                </c:pt>
                <c:pt idx="3">
                  <c:v>20713.61</c:v>
                </c:pt>
                <c:pt idx="4">
                  <c:v>20263.270999999997</c:v>
                </c:pt>
                <c:pt idx="5">
                  <c:v>16687.377</c:v>
                </c:pt>
                <c:pt idx="6">
                  <c:v>18793.456000000002</c:v>
                </c:pt>
                <c:pt idx="7">
                  <c:v>18003.005999999998</c:v>
                </c:pt>
                <c:pt idx="8">
                  <c:v>20569.920999999998</c:v>
                </c:pt>
                <c:pt idx="9">
                  <c:v>20834.187999999995</c:v>
                </c:pt>
                <c:pt idx="10">
                  <c:v>20238.362000000001</c:v>
                </c:pt>
                <c:pt idx="11">
                  <c:v>21000.52</c:v>
                </c:pt>
                <c:pt idx="12">
                  <c:v>20364.863999999998</c:v>
                </c:pt>
                <c:pt idx="13">
                  <c:v>19912.291999999998</c:v>
                </c:pt>
                <c:pt idx="14">
                  <c:v>20694.784</c:v>
                </c:pt>
                <c:pt idx="15">
                  <c:v>21131.576000000008</c:v>
                </c:pt>
                <c:pt idx="16">
                  <c:v>21765.965</c:v>
                </c:pt>
                <c:pt idx="17">
                  <c:v>23031.645</c:v>
                </c:pt>
                <c:pt idx="18">
                  <c:v>23018.547999999999</c:v>
                </c:pt>
              </c:numCache>
            </c:numRef>
          </c:val>
          <c:smooth val="0"/>
          <c:extLst xmlns:c16r2="http://schemas.microsoft.com/office/drawing/2015/06/chart">
            <c:ext xmlns:c16="http://schemas.microsoft.com/office/drawing/2014/chart" uri="{C3380CC4-5D6E-409C-BE32-E72D297353CC}">
              <c16:uniqueId val="{00000013-7FB5-4D5E-90EC-CCBC03B15160}"/>
            </c:ext>
          </c:extLst>
        </c:ser>
        <c:dLbls>
          <c:showLegendKey val="0"/>
          <c:showVal val="0"/>
          <c:showCatName val="0"/>
          <c:showSerName val="0"/>
          <c:showPercent val="0"/>
          <c:showBubbleSize val="0"/>
        </c:dLbls>
        <c:marker val="1"/>
        <c:smooth val="0"/>
        <c:axId val="109763200"/>
        <c:axId val="117248384"/>
      </c:lineChart>
      <c:catAx>
        <c:axId val="109763200"/>
        <c:scaling>
          <c:orientation val="minMax"/>
        </c:scaling>
        <c:delete val="0"/>
        <c:axPos val="b"/>
        <c:numFmt formatCode="General" sourceLinked="1"/>
        <c:majorTickMark val="out"/>
        <c:minorTickMark val="none"/>
        <c:tickLblPos val="nextTo"/>
        <c:txPr>
          <a:bodyPr/>
          <a:lstStyle/>
          <a:p>
            <a:pPr>
              <a:defRPr sz="1400"/>
            </a:pPr>
            <a:endParaRPr lang="ja-JP"/>
          </a:p>
        </c:txPr>
        <c:crossAx val="117248384"/>
        <c:crosses val="autoZero"/>
        <c:auto val="1"/>
        <c:lblAlgn val="ctr"/>
        <c:lblOffset val="100"/>
        <c:noMultiLvlLbl val="0"/>
      </c:catAx>
      <c:valAx>
        <c:axId val="117248384"/>
        <c:scaling>
          <c:orientation val="minMax"/>
        </c:scaling>
        <c:delete val="0"/>
        <c:axPos val="l"/>
        <c:majorGridlines/>
        <c:numFmt formatCode="#,##0_);[Red]\(#,##0\)" sourceLinked="1"/>
        <c:majorTickMark val="out"/>
        <c:minorTickMark val="none"/>
        <c:tickLblPos val="nextTo"/>
        <c:txPr>
          <a:bodyPr/>
          <a:lstStyle/>
          <a:p>
            <a:pPr>
              <a:defRPr sz="2000"/>
            </a:pPr>
            <a:endParaRPr lang="ja-JP"/>
          </a:p>
        </c:txPr>
        <c:crossAx val="109763200"/>
        <c:crosses val="autoZero"/>
        <c:crossBetween val="between"/>
      </c:valAx>
    </c:plotArea>
    <c:plotVisOnly val="1"/>
    <c:dispBlanksAs val="gap"/>
    <c:showDLblsOverMax val="0"/>
  </c:chart>
  <c:spPr>
    <a:ln>
      <a:no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5033976591245509E-2"/>
          <c:y val="4.4800653978649803E-2"/>
          <c:w val="0.87953713097669761"/>
          <c:h val="0.69675791522729835"/>
        </c:manualLayout>
      </c:layout>
      <c:barChart>
        <c:barDir val="col"/>
        <c:grouping val="clustered"/>
        <c:varyColors val="0"/>
        <c:ser>
          <c:idx val="0"/>
          <c:order val="0"/>
          <c:tx>
            <c:strRef>
              <c:f>'公園毎　種別毎'!$L$3</c:f>
              <c:strCache>
                <c:ptCount val="1"/>
                <c:pt idx="0">
                  <c:v>イベント開催数</c:v>
                </c:pt>
              </c:strCache>
            </c:strRef>
          </c:tx>
          <c:invertIfNegative val="0"/>
          <c:dLbls>
            <c:txPr>
              <a:bodyPr/>
              <a:lstStyle/>
              <a:p>
                <a:pPr>
                  <a:defRPr sz="1600"/>
                </a:pPr>
                <a:endParaRPr lang="ja-JP"/>
              </a:p>
            </c:txPr>
            <c:dLblPos val="outEnd"/>
            <c:showLegendKey val="0"/>
            <c:showVal val="1"/>
            <c:showCatName val="0"/>
            <c:showSerName val="0"/>
            <c:showPercent val="0"/>
            <c:showBubbleSize val="0"/>
            <c:showLeaderLines val="0"/>
          </c:dLbls>
          <c:cat>
            <c:strRef>
              <c:f>'公園毎　種別毎'!$M$2:$AE$2</c:f>
              <c:strCache>
                <c:ptCount val="19"/>
                <c:pt idx="0">
                  <c:v>久宝寺緑地</c:v>
                </c:pt>
                <c:pt idx="1">
                  <c:v>服部緑地</c:v>
                </c:pt>
                <c:pt idx="2">
                  <c:v>泉佐野丘陵緑地</c:v>
                </c:pt>
                <c:pt idx="3">
                  <c:v>錦織公園</c:v>
                </c:pt>
                <c:pt idx="4">
                  <c:v>大泉緑地</c:v>
                </c:pt>
                <c:pt idx="5">
                  <c:v>石川河川公園</c:v>
                </c:pt>
                <c:pt idx="6">
                  <c:v>山田池公園</c:v>
                </c:pt>
                <c:pt idx="7">
                  <c:v>住之江公園</c:v>
                </c:pt>
                <c:pt idx="8">
                  <c:v>寝屋川公園</c:v>
                </c:pt>
                <c:pt idx="9">
                  <c:v>せんなん里海公園</c:v>
                </c:pt>
                <c:pt idx="10">
                  <c:v>蜻蛉池公園</c:v>
                </c:pt>
                <c:pt idx="11">
                  <c:v>箕面公園</c:v>
                </c:pt>
                <c:pt idx="12">
                  <c:v>りんくう公園</c:v>
                </c:pt>
                <c:pt idx="13">
                  <c:v>深北緑地</c:v>
                </c:pt>
                <c:pt idx="14">
                  <c:v>住吉公園</c:v>
                </c:pt>
                <c:pt idx="15">
                  <c:v>浜寺公園</c:v>
                </c:pt>
                <c:pt idx="16">
                  <c:v>長野公園</c:v>
                </c:pt>
                <c:pt idx="17">
                  <c:v>枚岡公園</c:v>
                </c:pt>
                <c:pt idx="18">
                  <c:v>二色の浜公園</c:v>
                </c:pt>
              </c:strCache>
            </c:strRef>
          </c:cat>
          <c:val>
            <c:numRef>
              <c:f>'公園毎　種別毎'!$M$3:$AE$3</c:f>
              <c:numCache>
                <c:formatCode>General</c:formatCode>
                <c:ptCount val="19"/>
                <c:pt idx="0">
                  <c:v>238</c:v>
                </c:pt>
                <c:pt idx="1">
                  <c:v>204</c:v>
                </c:pt>
                <c:pt idx="2">
                  <c:v>148</c:v>
                </c:pt>
                <c:pt idx="3">
                  <c:v>91</c:v>
                </c:pt>
                <c:pt idx="4">
                  <c:v>87</c:v>
                </c:pt>
                <c:pt idx="5">
                  <c:v>76</c:v>
                </c:pt>
                <c:pt idx="6">
                  <c:v>50</c:v>
                </c:pt>
                <c:pt idx="7">
                  <c:v>45</c:v>
                </c:pt>
                <c:pt idx="8">
                  <c:v>40</c:v>
                </c:pt>
                <c:pt idx="9">
                  <c:v>37</c:v>
                </c:pt>
                <c:pt idx="10">
                  <c:v>26</c:v>
                </c:pt>
                <c:pt idx="11">
                  <c:v>25</c:v>
                </c:pt>
                <c:pt idx="12">
                  <c:v>20</c:v>
                </c:pt>
                <c:pt idx="13">
                  <c:v>19</c:v>
                </c:pt>
                <c:pt idx="14">
                  <c:v>17</c:v>
                </c:pt>
                <c:pt idx="15">
                  <c:v>16</c:v>
                </c:pt>
                <c:pt idx="16">
                  <c:v>11</c:v>
                </c:pt>
                <c:pt idx="17">
                  <c:v>8</c:v>
                </c:pt>
                <c:pt idx="18">
                  <c:v>8</c:v>
                </c:pt>
              </c:numCache>
            </c:numRef>
          </c:val>
        </c:ser>
        <c:dLbls>
          <c:showLegendKey val="0"/>
          <c:showVal val="0"/>
          <c:showCatName val="0"/>
          <c:showSerName val="0"/>
          <c:showPercent val="0"/>
          <c:showBubbleSize val="0"/>
        </c:dLbls>
        <c:gapWidth val="150"/>
        <c:axId val="102836480"/>
        <c:axId val="102875136"/>
      </c:barChart>
      <c:catAx>
        <c:axId val="102836480"/>
        <c:scaling>
          <c:orientation val="minMax"/>
        </c:scaling>
        <c:delete val="0"/>
        <c:axPos val="b"/>
        <c:numFmt formatCode="General" sourceLinked="1"/>
        <c:majorTickMark val="out"/>
        <c:minorTickMark val="none"/>
        <c:tickLblPos val="nextTo"/>
        <c:txPr>
          <a:bodyPr rot="0" vert="eaVert"/>
          <a:lstStyle/>
          <a:p>
            <a:pPr>
              <a:defRPr sz="1100" baseline="0">
                <a:latin typeface="Meiryo UI" panose="020B0604030504040204" pitchFamily="50" charset="-128"/>
                <a:ea typeface="Meiryo UI" panose="020B0604030504040204" pitchFamily="50" charset="-128"/>
                <a:cs typeface="Meiryo UI" panose="020B0604030504040204" pitchFamily="50" charset="-128"/>
              </a:defRPr>
            </a:pPr>
            <a:endParaRPr lang="ja-JP"/>
          </a:p>
        </c:txPr>
        <c:crossAx val="102875136"/>
        <c:crosses val="autoZero"/>
        <c:auto val="1"/>
        <c:lblAlgn val="ctr"/>
        <c:lblOffset val="100"/>
        <c:noMultiLvlLbl val="0"/>
      </c:catAx>
      <c:valAx>
        <c:axId val="102875136"/>
        <c:scaling>
          <c:orientation val="minMax"/>
        </c:scaling>
        <c:delete val="0"/>
        <c:axPos val="l"/>
        <c:majorGridlines/>
        <c:numFmt formatCode="General" sourceLinked="1"/>
        <c:majorTickMark val="out"/>
        <c:minorTickMark val="none"/>
        <c:tickLblPos val="nextTo"/>
        <c:txPr>
          <a:bodyPr/>
          <a:lstStyle/>
          <a:p>
            <a:pPr>
              <a:defRPr sz="1200"/>
            </a:pPr>
            <a:endParaRPr lang="ja-JP"/>
          </a:p>
        </c:txPr>
        <c:crossAx val="102836480"/>
        <c:crosses val="autoZero"/>
        <c:crossBetween val="between"/>
      </c:valAx>
    </c:plotArea>
    <c:plotVisOnly val="1"/>
    <c:dispBlanksAs val="gap"/>
    <c:showDLblsOverMax val="0"/>
  </c:chart>
  <c:spPr>
    <a:ln>
      <a:noFill/>
    </a:ln>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Sheet1!$A$25</c:f>
              <c:strCache>
                <c:ptCount val="1"/>
                <c:pt idx="0">
                  <c:v>合計</c:v>
                </c:pt>
              </c:strCache>
            </c:strRef>
          </c:tx>
          <c:invertIfNegative val="0"/>
          <c:dLbls>
            <c:dLbl>
              <c:idx val="0"/>
              <c:delete val="1"/>
            </c:dLbl>
            <c:dLbl>
              <c:idx val="1"/>
              <c:layout>
                <c:manualLayout>
                  <c:x val="-2.9608716153244922E-3"/>
                  <c:y val="-0.39838750122253702"/>
                </c:manualLayout>
              </c:layout>
              <c:showLegendKey val="0"/>
              <c:showVal val="1"/>
              <c:showCatName val="0"/>
              <c:showSerName val="0"/>
              <c:showPercent val="0"/>
              <c:showBubbleSize val="0"/>
            </c:dLbl>
            <c:dLbl>
              <c:idx val="2"/>
              <c:layout>
                <c:manualLayout>
                  <c:x val="5.4927665556728374E-4"/>
                  <c:y val="-0.35823754648398348"/>
                </c:manualLayout>
              </c:layout>
              <c:showLegendKey val="0"/>
              <c:showVal val="1"/>
              <c:showCatName val="0"/>
              <c:showSerName val="0"/>
              <c:showPercent val="0"/>
              <c:showBubbleSize val="0"/>
            </c:dLbl>
            <c:dLbl>
              <c:idx val="3"/>
              <c:layout>
                <c:manualLayout>
                  <c:x val="6.8529023827439469E-3"/>
                  <c:y val="-0.36111109068442709"/>
                </c:manualLayout>
              </c:layout>
              <c:showLegendKey val="0"/>
              <c:showVal val="1"/>
              <c:showCatName val="0"/>
              <c:showSerName val="0"/>
              <c:showPercent val="0"/>
              <c:showBubbleSize val="0"/>
            </c:dLbl>
            <c:dLbl>
              <c:idx val="4"/>
              <c:delete val="1"/>
            </c:dLbl>
            <c:dLbl>
              <c:idx val="5"/>
              <c:delete val="1"/>
            </c:dLbl>
            <c:dLbl>
              <c:idx val="6"/>
              <c:delete val="1"/>
            </c:dLbl>
            <c:dLbl>
              <c:idx val="7"/>
              <c:delete val="1"/>
            </c:dLbl>
            <c:dLbl>
              <c:idx val="8"/>
              <c:delete val="1"/>
            </c:dLbl>
            <c:dLbl>
              <c:idx val="9"/>
              <c:delete val="1"/>
            </c:dLbl>
            <c:dLbl>
              <c:idx val="10"/>
              <c:delete val="1"/>
            </c:dLbl>
            <c:dLbl>
              <c:idx val="11"/>
              <c:layout>
                <c:manualLayout>
                  <c:x val="4.4413074229867388E-3"/>
                  <c:y val="-0.25933938633175402"/>
                </c:manualLayout>
              </c:layout>
              <c:showLegendKey val="0"/>
              <c:showVal val="1"/>
              <c:showCatName val="0"/>
              <c:showSerName val="0"/>
              <c:showPercent val="0"/>
              <c:showBubbleSize val="0"/>
            </c:dLbl>
            <c:dLbl>
              <c:idx val="12"/>
              <c:layout>
                <c:manualLayout>
                  <c:x val="1.0185067526415994E-16"/>
                  <c:y val="-0.27777777777777779"/>
                </c:manualLayout>
              </c:layout>
              <c:showLegendKey val="0"/>
              <c:showVal val="1"/>
              <c:showCatName val="0"/>
              <c:showSerName val="0"/>
              <c:showPercent val="0"/>
              <c:showBubbleSize val="0"/>
            </c:dLbl>
            <c:txPr>
              <a:bodyPr/>
              <a:lstStyle/>
              <a:p>
                <a:pPr>
                  <a:defRPr sz="1100"/>
                </a:pPr>
                <a:endParaRPr lang="ja-JP"/>
              </a:p>
            </c:txPr>
            <c:showLegendKey val="0"/>
            <c:showVal val="1"/>
            <c:showCatName val="0"/>
            <c:showSerName val="0"/>
            <c:showPercent val="0"/>
            <c:showBubbleSize val="0"/>
            <c:showLeaderLines val="0"/>
          </c:dLbls>
          <c:cat>
            <c:strRef>
              <c:f>Sheet1!$B$24:$N$24</c:f>
              <c:strCache>
                <c:ptCount val="13"/>
                <c:pt idx="0">
                  <c:v>H15</c:v>
                </c:pt>
                <c:pt idx="1">
                  <c:v>H16</c:v>
                </c:pt>
                <c:pt idx="2">
                  <c:v>H17</c:v>
                </c:pt>
                <c:pt idx="3">
                  <c:v>H18</c:v>
                </c:pt>
                <c:pt idx="4">
                  <c:v>H19</c:v>
                </c:pt>
                <c:pt idx="5">
                  <c:v>H20</c:v>
                </c:pt>
                <c:pt idx="6">
                  <c:v>H21</c:v>
                </c:pt>
                <c:pt idx="7">
                  <c:v>H22</c:v>
                </c:pt>
                <c:pt idx="8">
                  <c:v>H23</c:v>
                </c:pt>
                <c:pt idx="9">
                  <c:v>H24</c:v>
                </c:pt>
                <c:pt idx="10">
                  <c:v>H25</c:v>
                </c:pt>
                <c:pt idx="11">
                  <c:v>H26</c:v>
                </c:pt>
                <c:pt idx="12">
                  <c:v>H27</c:v>
                </c:pt>
              </c:strCache>
            </c:strRef>
          </c:cat>
          <c:val>
            <c:numRef>
              <c:f>Sheet1!$B$25:$N$25</c:f>
              <c:numCache>
                <c:formatCode>#,##0_);[Red]\(#,##0\)</c:formatCode>
                <c:ptCount val="13"/>
                <c:pt idx="0">
                  <c:v>4742</c:v>
                </c:pt>
                <c:pt idx="1">
                  <c:v>4903</c:v>
                </c:pt>
                <c:pt idx="2">
                  <c:v>4485</c:v>
                </c:pt>
                <c:pt idx="3">
                  <c:v>4604</c:v>
                </c:pt>
                <c:pt idx="4">
                  <c:v>4386</c:v>
                </c:pt>
                <c:pt idx="5">
                  <c:v>4225</c:v>
                </c:pt>
                <c:pt idx="6">
                  <c:v>4020</c:v>
                </c:pt>
                <c:pt idx="7">
                  <c:v>3800</c:v>
                </c:pt>
                <c:pt idx="8">
                  <c:v>3412</c:v>
                </c:pt>
                <c:pt idx="9">
                  <c:v>3308</c:v>
                </c:pt>
                <c:pt idx="10">
                  <c:v>3225</c:v>
                </c:pt>
                <c:pt idx="11">
                  <c:v>3225</c:v>
                </c:pt>
                <c:pt idx="12">
                  <c:v>3386</c:v>
                </c:pt>
              </c:numCache>
            </c:numRef>
          </c:val>
        </c:ser>
        <c:dLbls>
          <c:showLegendKey val="0"/>
          <c:showVal val="0"/>
          <c:showCatName val="0"/>
          <c:showSerName val="0"/>
          <c:showPercent val="0"/>
          <c:showBubbleSize val="0"/>
        </c:dLbls>
        <c:gapWidth val="150"/>
        <c:overlap val="100"/>
        <c:axId val="102907904"/>
        <c:axId val="102909440"/>
      </c:barChart>
      <c:catAx>
        <c:axId val="102907904"/>
        <c:scaling>
          <c:orientation val="minMax"/>
        </c:scaling>
        <c:delete val="0"/>
        <c:axPos val="b"/>
        <c:majorTickMark val="out"/>
        <c:minorTickMark val="none"/>
        <c:tickLblPos val="nextTo"/>
        <c:txPr>
          <a:bodyPr/>
          <a:lstStyle/>
          <a:p>
            <a:pPr>
              <a:defRPr sz="1200"/>
            </a:pPr>
            <a:endParaRPr lang="ja-JP"/>
          </a:p>
        </c:txPr>
        <c:crossAx val="102909440"/>
        <c:crosses val="autoZero"/>
        <c:auto val="1"/>
        <c:lblAlgn val="ctr"/>
        <c:lblOffset val="100"/>
        <c:noMultiLvlLbl val="0"/>
      </c:catAx>
      <c:valAx>
        <c:axId val="102909440"/>
        <c:scaling>
          <c:orientation val="minMax"/>
        </c:scaling>
        <c:delete val="0"/>
        <c:axPos val="l"/>
        <c:majorGridlines/>
        <c:numFmt formatCode="#,##0_);[Red]\(#,##0\)" sourceLinked="1"/>
        <c:majorTickMark val="out"/>
        <c:minorTickMark val="none"/>
        <c:tickLblPos val="nextTo"/>
        <c:txPr>
          <a:bodyPr/>
          <a:lstStyle/>
          <a:p>
            <a:pPr>
              <a:defRPr sz="1200"/>
            </a:pPr>
            <a:endParaRPr lang="ja-JP"/>
          </a:p>
        </c:txPr>
        <c:crossAx val="102907904"/>
        <c:crosses val="autoZero"/>
        <c:crossBetween val="between"/>
      </c:valAx>
      <c:spPr>
        <a:ln w="6350">
          <a:solidFill>
            <a:schemeClr val="tx1"/>
          </a:solidFill>
        </a:ln>
      </c:spPr>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0"/>
    <c:plotArea>
      <c:layout>
        <c:manualLayout>
          <c:layoutTarget val="inner"/>
          <c:xMode val="edge"/>
          <c:yMode val="edge"/>
          <c:x val="1.3213843442322749E-2"/>
          <c:y val="1.0563508057535025E-2"/>
          <c:w val="0.94883972079405499"/>
          <c:h val="0.9788824022327024"/>
        </c:manualLayout>
      </c:layout>
      <c:pieChart>
        <c:varyColors val="1"/>
        <c:ser>
          <c:idx val="0"/>
          <c:order val="0"/>
          <c:dLbls>
            <c:txPr>
              <a:bodyPr/>
              <a:lstStyle/>
              <a:p>
                <a:pPr>
                  <a:defRPr sz="1100"/>
                </a:pPr>
                <a:endParaRPr lang="ja-JP"/>
              </a:p>
            </c:txPr>
            <c:showLegendKey val="0"/>
            <c:showVal val="1"/>
            <c:showCatName val="0"/>
            <c:showSerName val="0"/>
            <c:showPercent val="0"/>
            <c:showBubbleSize val="0"/>
            <c:showLeaderLines val="1"/>
          </c:dLbls>
          <c:cat>
            <c:strRef>
              <c:f>Sheet2!$A$1:$A$12</c:f>
              <c:strCache>
                <c:ptCount val="12"/>
                <c:pt idx="0">
                  <c:v>ゴミ（園内の汚れなど）</c:v>
                </c:pt>
                <c:pt idx="1">
                  <c:v>生き物関係の苦情（犬・猫・カラス等）</c:v>
                </c:pt>
                <c:pt idx="2">
                  <c:v>不法投棄</c:v>
                </c:pt>
                <c:pt idx="3">
                  <c:v>便所のトラブル</c:v>
                </c:pt>
                <c:pt idx="4">
                  <c:v>不法駐車</c:v>
                </c:pt>
                <c:pt idx="5">
                  <c:v>オーパス関係</c:v>
                </c:pt>
                <c:pt idx="6">
                  <c:v>植物関係の苦情（倒木・枯木・枝・根・雑草）</c:v>
                </c:pt>
                <c:pt idx="7">
                  <c:v>雨水の流入改善（水たまり等）</c:v>
                </c:pt>
                <c:pt idx="8">
                  <c:v>便所・照明灯以外の施設設備トラブル</c:v>
                </c:pt>
                <c:pt idx="9">
                  <c:v>落書き（差別落書き以外）</c:v>
                </c:pt>
                <c:pt idx="10">
                  <c:v>昆虫関係の苦情</c:v>
                </c:pt>
                <c:pt idx="11">
                  <c:v>その他</c:v>
                </c:pt>
              </c:strCache>
            </c:strRef>
          </c:cat>
          <c:val>
            <c:numRef>
              <c:f>Sheet2!$B$1:$B$12</c:f>
              <c:numCache>
                <c:formatCode>0_);[Red]\(0\)</c:formatCode>
                <c:ptCount val="12"/>
                <c:pt idx="0">
                  <c:v>1610</c:v>
                </c:pt>
                <c:pt idx="1">
                  <c:v>1319</c:v>
                </c:pt>
                <c:pt idx="2">
                  <c:v>658</c:v>
                </c:pt>
                <c:pt idx="3">
                  <c:v>589</c:v>
                </c:pt>
                <c:pt idx="4">
                  <c:v>519</c:v>
                </c:pt>
                <c:pt idx="5">
                  <c:v>483</c:v>
                </c:pt>
                <c:pt idx="6">
                  <c:v>392</c:v>
                </c:pt>
                <c:pt idx="7">
                  <c:v>161</c:v>
                </c:pt>
                <c:pt idx="8">
                  <c:v>151</c:v>
                </c:pt>
                <c:pt idx="9">
                  <c:v>133</c:v>
                </c:pt>
                <c:pt idx="10">
                  <c:v>117</c:v>
                </c:pt>
                <c:pt idx="11">
                  <c:v>717</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ja-JP"/>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0"/>
    <c:plotArea>
      <c:layout>
        <c:manualLayout>
          <c:layoutTarget val="inner"/>
          <c:xMode val="edge"/>
          <c:yMode val="edge"/>
          <c:x val="4.7718549247840185E-2"/>
          <c:y val="0.34025971282737033"/>
          <c:w val="0.2701051882581173"/>
          <c:h val="0.48081293293709537"/>
        </c:manualLayout>
      </c:layout>
      <c:pieChart>
        <c:varyColors val="1"/>
        <c:ser>
          <c:idx val="0"/>
          <c:order val="0"/>
          <c:dLbls>
            <c:txPr>
              <a:bodyPr/>
              <a:lstStyle/>
              <a:p>
                <a:pPr>
                  <a:defRPr sz="1100"/>
                </a:pPr>
                <a:endParaRPr lang="ja-JP"/>
              </a:p>
            </c:txPr>
            <c:showLegendKey val="0"/>
            <c:showVal val="1"/>
            <c:showCatName val="0"/>
            <c:showSerName val="0"/>
            <c:showPercent val="0"/>
            <c:showBubbleSize val="0"/>
            <c:showLeaderLines val="1"/>
          </c:dLbls>
          <c:cat>
            <c:strRef>
              <c:f>Sheet2!$A$1:$A$12</c:f>
              <c:strCache>
                <c:ptCount val="12"/>
                <c:pt idx="0">
                  <c:v>ゴミ（園内の汚れなど）</c:v>
                </c:pt>
                <c:pt idx="1">
                  <c:v>生き物関係の苦情（犬・猫・カラス等）</c:v>
                </c:pt>
                <c:pt idx="2">
                  <c:v>不法投棄</c:v>
                </c:pt>
                <c:pt idx="3">
                  <c:v>便所のトラブル</c:v>
                </c:pt>
                <c:pt idx="4">
                  <c:v>不法駐車</c:v>
                </c:pt>
                <c:pt idx="5">
                  <c:v>オーパス関係</c:v>
                </c:pt>
                <c:pt idx="6">
                  <c:v>植物関係の苦情（倒木・枯木・枝・根・雑草）</c:v>
                </c:pt>
                <c:pt idx="7">
                  <c:v>雨水の流入改善（水たまり等）</c:v>
                </c:pt>
                <c:pt idx="8">
                  <c:v>便所・照明灯以外の施設設備トラブル</c:v>
                </c:pt>
                <c:pt idx="9">
                  <c:v>落書き（差別落書き以外）</c:v>
                </c:pt>
                <c:pt idx="10">
                  <c:v>昆虫関係の苦情</c:v>
                </c:pt>
                <c:pt idx="11">
                  <c:v>その他</c:v>
                </c:pt>
              </c:strCache>
            </c:strRef>
          </c:cat>
          <c:val>
            <c:numRef>
              <c:f>Sheet2!$C$1:$C$12</c:f>
              <c:numCache>
                <c:formatCode>0_);[Red]\(0\)</c:formatCode>
                <c:ptCount val="12"/>
                <c:pt idx="0">
                  <c:v>350</c:v>
                </c:pt>
                <c:pt idx="1">
                  <c:v>177</c:v>
                </c:pt>
                <c:pt idx="2">
                  <c:v>127</c:v>
                </c:pt>
                <c:pt idx="3">
                  <c:v>281</c:v>
                </c:pt>
                <c:pt idx="4">
                  <c:v>84</c:v>
                </c:pt>
                <c:pt idx="5">
                  <c:v>71</c:v>
                </c:pt>
                <c:pt idx="6">
                  <c:v>72</c:v>
                </c:pt>
                <c:pt idx="7">
                  <c:v>15</c:v>
                </c:pt>
                <c:pt idx="8">
                  <c:v>1</c:v>
                </c:pt>
                <c:pt idx="9">
                  <c:v>5</c:v>
                </c:pt>
                <c:pt idx="10">
                  <c:v>24</c:v>
                </c:pt>
                <c:pt idx="11">
                  <c:v>579</c:v>
                </c:pt>
              </c:numCache>
            </c:numRef>
          </c:val>
        </c:ser>
        <c:dLbls>
          <c:showLegendKey val="0"/>
          <c:showVal val="0"/>
          <c:showCatName val="0"/>
          <c:showSerName val="0"/>
          <c:showPercent val="0"/>
          <c:showBubbleSize val="0"/>
          <c:showLeaderLines val="1"/>
        </c:dLbls>
        <c:firstSliceAng val="0"/>
      </c:pieChart>
    </c:plotArea>
    <c:legend>
      <c:legendPos val="r"/>
      <c:layout>
        <c:manualLayout>
          <c:xMode val="edge"/>
          <c:yMode val="edge"/>
          <c:x val="0.34762994139799019"/>
          <c:y val="2.6102762167289684E-2"/>
          <c:w val="0.41857891804445163"/>
          <c:h val="0.80040775866584157"/>
        </c:manualLayout>
      </c:layout>
      <c:overlay val="0"/>
      <c:spPr>
        <a:ln>
          <a:solidFill>
            <a:schemeClr val="bg1">
              <a:lumMod val="50000"/>
            </a:schemeClr>
          </a:solidFill>
        </a:ln>
      </c:spPr>
      <c:txPr>
        <a:bodyPr/>
        <a:lstStyle/>
        <a:p>
          <a:pPr>
            <a:defRPr sz="1200"/>
          </a:pPr>
          <a:endParaRPr lang="ja-JP"/>
        </a:p>
      </c:txPr>
    </c:legend>
    <c:plotVisOnly val="1"/>
    <c:dispBlanksAs val="gap"/>
    <c:showDLblsOverMax val="0"/>
  </c:chart>
  <c:txPr>
    <a:bodyPr/>
    <a:lstStyle/>
    <a:p>
      <a:pPr>
        <a:defRPr sz="1800"/>
      </a:pPr>
      <a:endParaRPr lang="ja-JP"/>
    </a:p>
  </c:tx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invertIfNegative val="0"/>
          <c:cat>
            <c:strRef>
              <c:f>Sheet1!$E$161:$E$165</c:f>
              <c:strCache>
                <c:ptCount val="5"/>
                <c:pt idx="0">
                  <c:v>15年以上</c:v>
                </c:pt>
                <c:pt idx="1">
                  <c:v>10年以上
15年未満</c:v>
                </c:pt>
                <c:pt idx="2">
                  <c:v>5年以上
10年未満</c:v>
                </c:pt>
                <c:pt idx="3">
                  <c:v>5年未満</c:v>
                </c:pt>
                <c:pt idx="4">
                  <c:v>不明</c:v>
                </c:pt>
              </c:strCache>
            </c:strRef>
          </c:cat>
          <c:val>
            <c:numRef>
              <c:f>Sheet1!$F$161:$F$165</c:f>
              <c:numCache>
                <c:formatCode>General</c:formatCode>
                <c:ptCount val="5"/>
                <c:pt idx="0">
                  <c:v>17</c:v>
                </c:pt>
                <c:pt idx="1">
                  <c:v>25</c:v>
                </c:pt>
                <c:pt idx="2">
                  <c:v>29</c:v>
                </c:pt>
                <c:pt idx="3">
                  <c:v>58</c:v>
                </c:pt>
                <c:pt idx="4">
                  <c:v>14</c:v>
                </c:pt>
              </c:numCache>
            </c:numRef>
          </c:val>
        </c:ser>
        <c:dLbls>
          <c:showLegendKey val="0"/>
          <c:showVal val="0"/>
          <c:showCatName val="0"/>
          <c:showSerName val="0"/>
          <c:showPercent val="0"/>
          <c:showBubbleSize val="0"/>
        </c:dLbls>
        <c:gapWidth val="150"/>
        <c:axId val="117851264"/>
        <c:axId val="117852800"/>
      </c:barChart>
      <c:catAx>
        <c:axId val="117851264"/>
        <c:scaling>
          <c:orientation val="minMax"/>
        </c:scaling>
        <c:delete val="0"/>
        <c:axPos val="b"/>
        <c:majorTickMark val="out"/>
        <c:minorTickMark val="none"/>
        <c:tickLblPos val="nextTo"/>
        <c:crossAx val="117852800"/>
        <c:crosses val="autoZero"/>
        <c:auto val="1"/>
        <c:lblAlgn val="ctr"/>
        <c:lblOffset val="100"/>
        <c:noMultiLvlLbl val="0"/>
      </c:catAx>
      <c:valAx>
        <c:axId val="117852800"/>
        <c:scaling>
          <c:orientation val="minMax"/>
          <c:max val="60"/>
        </c:scaling>
        <c:delete val="0"/>
        <c:axPos val="l"/>
        <c:majorGridlines/>
        <c:numFmt formatCode="General" sourceLinked="1"/>
        <c:majorTickMark val="out"/>
        <c:minorTickMark val="none"/>
        <c:tickLblPos val="nextTo"/>
        <c:crossAx val="117851264"/>
        <c:crosses val="autoZero"/>
        <c:crossBetween val="between"/>
      </c:valAx>
    </c:plotArea>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2720904646471232E-2"/>
          <c:y val="7.9694881889763786E-2"/>
          <c:w val="0.6417625699573748"/>
          <c:h val="0.92030511811023619"/>
        </c:manualLayout>
      </c:layout>
      <c:pieChart>
        <c:varyColors val="1"/>
        <c:ser>
          <c:idx val="0"/>
          <c:order val="0"/>
          <c:spPr>
            <a:ln>
              <a:solidFill>
                <a:schemeClr val="bg1"/>
              </a:solidFill>
            </a:ln>
          </c:spPr>
          <c:dLbls>
            <c:txPr>
              <a:bodyPr/>
              <a:lstStyle/>
              <a:p>
                <a:pPr>
                  <a:defRPr sz="1050"/>
                </a:pPr>
                <a:endParaRPr lang="ja-JP"/>
              </a:p>
            </c:txPr>
            <c:showLegendKey val="0"/>
            <c:showVal val="1"/>
            <c:showCatName val="0"/>
            <c:showSerName val="0"/>
            <c:showPercent val="0"/>
            <c:showBubbleSize val="0"/>
            <c:showLeaderLines val="1"/>
          </c:dLbls>
          <c:cat>
            <c:strRef>
              <c:f>Sheet1!$A$143:$A$160</c:f>
              <c:strCache>
                <c:ptCount val="18"/>
                <c:pt idx="0">
                  <c:v>二色の浜</c:v>
                </c:pt>
                <c:pt idx="1">
                  <c:v>服部</c:v>
                </c:pt>
                <c:pt idx="2">
                  <c:v>箕面</c:v>
                </c:pt>
                <c:pt idx="3">
                  <c:v>久宝寺</c:v>
                </c:pt>
                <c:pt idx="4">
                  <c:v>せんなん里海</c:v>
                </c:pt>
                <c:pt idx="5">
                  <c:v>山田池</c:v>
                </c:pt>
                <c:pt idx="6">
                  <c:v>大泉</c:v>
                </c:pt>
                <c:pt idx="7">
                  <c:v>りんくう</c:v>
                </c:pt>
                <c:pt idx="8">
                  <c:v>住吉</c:v>
                </c:pt>
                <c:pt idx="9">
                  <c:v>浜寺</c:v>
                </c:pt>
                <c:pt idx="10">
                  <c:v>寝屋川</c:v>
                </c:pt>
                <c:pt idx="11">
                  <c:v>長野</c:v>
                </c:pt>
                <c:pt idx="12">
                  <c:v>枚岡</c:v>
                </c:pt>
                <c:pt idx="13">
                  <c:v>錦織</c:v>
                </c:pt>
                <c:pt idx="14">
                  <c:v>住之江</c:v>
                </c:pt>
                <c:pt idx="15">
                  <c:v>石川河川</c:v>
                </c:pt>
                <c:pt idx="16">
                  <c:v>蜻蛉池</c:v>
                </c:pt>
                <c:pt idx="17">
                  <c:v>泉佐野丘陵</c:v>
                </c:pt>
              </c:strCache>
            </c:strRef>
          </c:cat>
          <c:val>
            <c:numRef>
              <c:f>Sheet1!$B$143:$B$160</c:f>
              <c:numCache>
                <c:formatCode>General</c:formatCode>
                <c:ptCount val="18"/>
                <c:pt idx="0">
                  <c:v>21</c:v>
                </c:pt>
                <c:pt idx="1">
                  <c:v>14</c:v>
                </c:pt>
                <c:pt idx="2">
                  <c:v>13</c:v>
                </c:pt>
                <c:pt idx="3">
                  <c:v>13</c:v>
                </c:pt>
                <c:pt idx="4">
                  <c:v>12</c:v>
                </c:pt>
                <c:pt idx="5">
                  <c:v>11</c:v>
                </c:pt>
                <c:pt idx="6">
                  <c:v>10</c:v>
                </c:pt>
                <c:pt idx="7">
                  <c:v>9</c:v>
                </c:pt>
                <c:pt idx="8">
                  <c:v>7</c:v>
                </c:pt>
                <c:pt idx="9">
                  <c:v>6</c:v>
                </c:pt>
                <c:pt idx="10">
                  <c:v>6</c:v>
                </c:pt>
                <c:pt idx="11">
                  <c:v>5</c:v>
                </c:pt>
                <c:pt idx="12">
                  <c:v>4</c:v>
                </c:pt>
                <c:pt idx="13">
                  <c:v>4</c:v>
                </c:pt>
                <c:pt idx="14">
                  <c:v>4</c:v>
                </c:pt>
                <c:pt idx="15">
                  <c:v>3</c:v>
                </c:pt>
                <c:pt idx="16">
                  <c:v>2</c:v>
                </c:pt>
                <c:pt idx="17">
                  <c:v>1</c:v>
                </c:pt>
              </c:numCache>
            </c:numRef>
          </c:val>
        </c:ser>
        <c:dLbls>
          <c:showLegendKey val="0"/>
          <c:showVal val="0"/>
          <c:showCatName val="0"/>
          <c:showSerName val="0"/>
          <c:showPercent val="0"/>
          <c:showBubbleSize val="0"/>
          <c:showLeaderLines val="1"/>
        </c:dLbls>
        <c:firstSliceAng val="0"/>
      </c:pieChart>
    </c:plotArea>
    <c:legend>
      <c:legendPos val="r"/>
      <c:layout>
        <c:manualLayout>
          <c:xMode val="edge"/>
          <c:yMode val="edge"/>
          <c:x val="0.74207819160186117"/>
          <c:y val="1.1969597550306212E-2"/>
          <c:w val="0.24125507394331824"/>
          <c:h val="0.98532006415864681"/>
        </c:manualLayout>
      </c:layout>
      <c:overlay val="0"/>
      <c:txPr>
        <a:bodyPr/>
        <a:lstStyle/>
        <a:p>
          <a:pPr>
            <a:defRPr sz="900">
              <a:latin typeface="Meiryo UI" panose="020B0604030504040204" pitchFamily="50" charset="-128"/>
              <a:ea typeface="Meiryo UI" panose="020B0604030504040204" pitchFamily="50" charset="-128"/>
              <a:cs typeface="Meiryo UI" panose="020B0604030504040204" pitchFamily="50" charset="-128"/>
            </a:defRPr>
          </a:pPr>
          <a:endParaRPr lang="ja-JP"/>
        </a:p>
      </c:txPr>
    </c:legend>
    <c:plotVisOnly val="1"/>
    <c:dispBlanksAs val="gap"/>
    <c:showDLblsOverMax val="0"/>
  </c:chart>
  <c:spPr>
    <a:ln>
      <a:solidFill>
        <a:schemeClr val="tx1">
          <a:lumMod val="50000"/>
          <a:lumOff val="50000"/>
        </a:schemeClr>
      </a:solidFill>
    </a:ln>
  </c:sp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0.35763</cdr:x>
      <cdr:y>0.84995</cdr:y>
    </cdr:from>
    <cdr:to>
      <cdr:x>0.77025</cdr:x>
      <cdr:y>0.94439</cdr:y>
    </cdr:to>
    <cdr:sp macro="" textlink="">
      <cdr:nvSpPr>
        <cdr:cNvPr id="2" name="線吹き出し 2 (枠付き) 1"/>
        <cdr:cNvSpPr/>
      </cdr:nvSpPr>
      <cdr:spPr>
        <a:xfrm xmlns:a="http://schemas.openxmlformats.org/drawingml/2006/main">
          <a:off x="2663825" y="3943351"/>
          <a:ext cx="3073400" cy="438149"/>
        </a:xfrm>
        <a:prstGeom xmlns:a="http://schemas.openxmlformats.org/drawingml/2006/main" prst="borderCallout2">
          <a:avLst>
            <a:gd name="adj1" fmla="val 18750"/>
            <a:gd name="adj2" fmla="val -574"/>
            <a:gd name="adj3" fmla="val 18750"/>
            <a:gd name="adj4" fmla="val -9380"/>
            <a:gd name="adj5" fmla="val -68090"/>
            <a:gd name="adj6" fmla="val 1647"/>
          </a:avLst>
        </a:prstGeom>
        <a:solidFill xmlns:a="http://schemas.openxmlformats.org/drawingml/2006/main">
          <a:schemeClr val="bg1"/>
        </a:solidFill>
        <a:ln xmlns:a="http://schemas.openxmlformats.org/drawingml/2006/main" w="6350">
          <a:prstDash val="sysDot"/>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利用者間のトラブル（マナー、迷惑行為）や不審者の発見など</a:t>
          </a:r>
          <a:endPar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xmlns:a="http://schemas.openxmlformats.org/drawingml/2006/main">
          <a:endParaRPr 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3"/>
          </p:nvPr>
        </p:nvSpPr>
        <p:spPr>
          <a:xfrm>
            <a:off x="3855221" y="9440372"/>
            <a:ext cx="2950374" cy="497366"/>
          </a:xfrm>
          <a:prstGeom prst="rect">
            <a:avLst/>
          </a:prstGeom>
        </p:spPr>
        <p:txBody>
          <a:bodyPr vert="horz" lIns="92229" tIns="46115" rIns="92229" bIns="46115" rtlCol="0" anchor="b"/>
          <a:lstStyle>
            <a:lvl1pPr algn="r">
              <a:defRPr sz="1200"/>
            </a:lvl1pPr>
          </a:lstStyle>
          <a:p>
            <a:fld id="{F1F4FA7A-56CD-4875-87C2-F5FB5D7525DE}" type="slidenum">
              <a:rPr kumimoji="1" lang="ja-JP" altLang="en-US" smtClean="0"/>
              <a:t>‹#›</a:t>
            </a:fld>
            <a:endParaRPr kumimoji="1" lang="ja-JP" altLang="en-US"/>
          </a:p>
        </p:txBody>
      </p:sp>
    </p:spTree>
    <p:extLst>
      <p:ext uri="{BB962C8B-B14F-4D97-AF65-F5344CB8AC3E}">
        <p14:creationId xmlns:p14="http://schemas.microsoft.com/office/powerpoint/2010/main" val="15490483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2"/>
            <a:ext cx="2950375" cy="497367"/>
          </a:xfrm>
          <a:prstGeom prst="rect">
            <a:avLst/>
          </a:prstGeom>
        </p:spPr>
        <p:txBody>
          <a:bodyPr vert="horz" lIns="92229" tIns="46115" rIns="92229" bIns="46115"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221" y="2"/>
            <a:ext cx="2950374" cy="497367"/>
          </a:xfrm>
          <a:prstGeom prst="rect">
            <a:avLst/>
          </a:prstGeom>
        </p:spPr>
        <p:txBody>
          <a:bodyPr vert="horz" lIns="92229" tIns="46115" rIns="92229" bIns="46115" rtlCol="0"/>
          <a:lstStyle>
            <a:lvl1pPr algn="r">
              <a:defRPr sz="1200"/>
            </a:lvl1pPr>
          </a:lstStyle>
          <a:p>
            <a:fld id="{6D9534B6-C792-41CF-880D-5C855F929A5B}" type="datetimeFigureOut">
              <a:rPr kumimoji="1" lang="ja-JP" altLang="en-US" smtClean="0"/>
              <a:t>2017/9/26</a:t>
            </a:fld>
            <a:endParaRPr kumimoji="1" lang="ja-JP" altLang="en-US"/>
          </a:p>
        </p:txBody>
      </p:sp>
      <p:sp>
        <p:nvSpPr>
          <p:cNvPr id="4" name="スライド イメージ プレースホルダー 3"/>
          <p:cNvSpPr>
            <a:spLocks noGrp="1" noRot="1" noChangeAspect="1"/>
          </p:cNvSpPr>
          <p:nvPr>
            <p:ph type="sldImg" idx="2"/>
          </p:nvPr>
        </p:nvSpPr>
        <p:spPr>
          <a:xfrm>
            <a:off x="709613" y="744538"/>
            <a:ext cx="5387975" cy="3729037"/>
          </a:xfrm>
          <a:prstGeom prst="rect">
            <a:avLst/>
          </a:prstGeom>
          <a:noFill/>
          <a:ln w="12700">
            <a:solidFill>
              <a:prstClr val="black"/>
            </a:solidFill>
          </a:ln>
        </p:spPr>
        <p:txBody>
          <a:bodyPr vert="horz" lIns="92229" tIns="46115" rIns="92229" bIns="46115" rtlCol="0" anchor="ctr"/>
          <a:lstStyle/>
          <a:p>
            <a:endParaRPr lang="ja-JP" altLang="en-US"/>
          </a:p>
        </p:txBody>
      </p:sp>
      <p:sp>
        <p:nvSpPr>
          <p:cNvPr id="5" name="ノート プレースホルダー 4"/>
          <p:cNvSpPr>
            <a:spLocks noGrp="1"/>
          </p:cNvSpPr>
          <p:nvPr>
            <p:ph type="body" sz="quarter" idx="3"/>
          </p:nvPr>
        </p:nvSpPr>
        <p:spPr>
          <a:xfrm>
            <a:off x="680240" y="4720985"/>
            <a:ext cx="5446723" cy="4473102"/>
          </a:xfrm>
          <a:prstGeom prst="rect">
            <a:avLst/>
          </a:prstGeom>
        </p:spPr>
        <p:txBody>
          <a:bodyPr vert="horz" lIns="92229" tIns="46115" rIns="92229" bIns="46115"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2" y="9440372"/>
            <a:ext cx="2950375" cy="497366"/>
          </a:xfrm>
          <a:prstGeom prst="rect">
            <a:avLst/>
          </a:prstGeom>
        </p:spPr>
        <p:txBody>
          <a:bodyPr vert="horz" lIns="92229" tIns="46115" rIns="92229" bIns="46115"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221" y="9440372"/>
            <a:ext cx="2950374" cy="497366"/>
          </a:xfrm>
          <a:prstGeom prst="rect">
            <a:avLst/>
          </a:prstGeom>
        </p:spPr>
        <p:txBody>
          <a:bodyPr vert="horz" lIns="92229" tIns="46115" rIns="92229" bIns="46115" rtlCol="0" anchor="b"/>
          <a:lstStyle>
            <a:lvl1pPr algn="r">
              <a:defRPr sz="1200"/>
            </a:lvl1pPr>
          </a:lstStyle>
          <a:p>
            <a:fld id="{B6413674-DBAE-4535-ACE8-C7F60AEF9C61}" type="slidenum">
              <a:rPr kumimoji="1" lang="ja-JP" altLang="en-US" smtClean="0"/>
              <a:t>‹#›</a:t>
            </a:fld>
            <a:endParaRPr kumimoji="1" lang="ja-JP" altLang="en-US"/>
          </a:p>
        </p:txBody>
      </p:sp>
    </p:spTree>
    <p:extLst>
      <p:ext uri="{BB962C8B-B14F-4D97-AF65-F5344CB8AC3E}">
        <p14:creationId xmlns:p14="http://schemas.microsoft.com/office/powerpoint/2010/main" val="314588896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B6413674-DBAE-4535-ACE8-C7F60AEF9C61}" type="slidenum">
              <a:rPr kumimoji="1" lang="ja-JP" altLang="en-US" smtClean="0"/>
              <a:t>1</a:t>
            </a:fld>
            <a:endParaRPr kumimoji="1" lang="ja-JP" altLang="en-US"/>
          </a:p>
        </p:txBody>
      </p:sp>
    </p:spTree>
    <p:extLst>
      <p:ext uri="{BB962C8B-B14F-4D97-AF65-F5344CB8AC3E}">
        <p14:creationId xmlns:p14="http://schemas.microsoft.com/office/powerpoint/2010/main" val="33611999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B6413674-DBAE-4535-ACE8-C7F60AEF9C61}" type="slidenum">
              <a:rPr kumimoji="1" lang="ja-JP" altLang="en-US" smtClean="0"/>
              <a:t>11</a:t>
            </a:fld>
            <a:endParaRPr kumimoji="1" lang="ja-JP" altLang="en-US"/>
          </a:p>
        </p:txBody>
      </p:sp>
    </p:spTree>
    <p:extLst>
      <p:ext uri="{BB962C8B-B14F-4D97-AF65-F5344CB8AC3E}">
        <p14:creationId xmlns:p14="http://schemas.microsoft.com/office/powerpoint/2010/main" val="6499451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B6413674-DBAE-4535-ACE8-C7F60AEF9C61}" type="slidenum">
              <a:rPr kumimoji="1" lang="ja-JP" altLang="en-US" smtClean="0"/>
              <a:t>12</a:t>
            </a:fld>
            <a:endParaRPr kumimoji="1" lang="ja-JP" altLang="en-US"/>
          </a:p>
        </p:txBody>
      </p:sp>
    </p:spTree>
    <p:extLst>
      <p:ext uri="{BB962C8B-B14F-4D97-AF65-F5344CB8AC3E}">
        <p14:creationId xmlns:p14="http://schemas.microsoft.com/office/powerpoint/2010/main" val="20337047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6413674-DBAE-4535-ACE8-C7F60AEF9C61}" type="slidenum">
              <a:rPr kumimoji="1" lang="ja-JP" altLang="en-US" smtClean="0"/>
              <a:t>13</a:t>
            </a:fld>
            <a:endParaRPr kumimoji="1" lang="ja-JP" altLang="en-US"/>
          </a:p>
        </p:txBody>
      </p:sp>
    </p:spTree>
    <p:extLst>
      <p:ext uri="{BB962C8B-B14F-4D97-AF65-F5344CB8AC3E}">
        <p14:creationId xmlns:p14="http://schemas.microsoft.com/office/powerpoint/2010/main" val="20257765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6413674-DBAE-4535-ACE8-C7F60AEF9C61}" type="slidenum">
              <a:rPr kumimoji="1" lang="ja-JP" altLang="en-US" smtClean="0"/>
              <a:t>3</a:t>
            </a:fld>
            <a:endParaRPr kumimoji="1" lang="ja-JP" altLang="en-US"/>
          </a:p>
        </p:txBody>
      </p:sp>
    </p:spTree>
    <p:extLst>
      <p:ext uri="{BB962C8B-B14F-4D97-AF65-F5344CB8AC3E}">
        <p14:creationId xmlns:p14="http://schemas.microsoft.com/office/powerpoint/2010/main" val="8079437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B6413674-DBAE-4535-ACE8-C7F60AEF9C61}" type="slidenum">
              <a:rPr kumimoji="1" lang="ja-JP" altLang="en-US" smtClean="0"/>
              <a:t>4</a:t>
            </a:fld>
            <a:endParaRPr kumimoji="1" lang="ja-JP" altLang="en-US"/>
          </a:p>
        </p:txBody>
      </p:sp>
    </p:spTree>
    <p:extLst>
      <p:ext uri="{BB962C8B-B14F-4D97-AF65-F5344CB8AC3E}">
        <p14:creationId xmlns:p14="http://schemas.microsoft.com/office/powerpoint/2010/main" val="24921924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B6413674-DBAE-4535-ACE8-C7F60AEF9C61}" type="slidenum">
              <a:rPr kumimoji="1" lang="ja-JP" altLang="en-US" smtClean="0"/>
              <a:t>5</a:t>
            </a:fld>
            <a:endParaRPr kumimoji="1" lang="ja-JP" altLang="en-US"/>
          </a:p>
        </p:txBody>
      </p:sp>
    </p:spTree>
    <p:extLst>
      <p:ext uri="{BB962C8B-B14F-4D97-AF65-F5344CB8AC3E}">
        <p14:creationId xmlns:p14="http://schemas.microsoft.com/office/powerpoint/2010/main" val="28098152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B6413674-DBAE-4535-ACE8-C7F60AEF9C61}" type="slidenum">
              <a:rPr kumimoji="1" lang="ja-JP" altLang="en-US" smtClean="0"/>
              <a:t>6</a:t>
            </a:fld>
            <a:endParaRPr kumimoji="1" lang="ja-JP" altLang="en-US"/>
          </a:p>
        </p:txBody>
      </p:sp>
    </p:spTree>
    <p:extLst>
      <p:ext uri="{BB962C8B-B14F-4D97-AF65-F5344CB8AC3E}">
        <p14:creationId xmlns:p14="http://schemas.microsoft.com/office/powerpoint/2010/main" val="28098152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B6413674-DBAE-4535-ACE8-C7F60AEF9C61}" type="slidenum">
              <a:rPr kumimoji="1" lang="ja-JP" altLang="en-US" smtClean="0"/>
              <a:t>7</a:t>
            </a:fld>
            <a:endParaRPr kumimoji="1" lang="ja-JP" altLang="en-US"/>
          </a:p>
        </p:txBody>
      </p:sp>
    </p:spTree>
    <p:extLst>
      <p:ext uri="{BB962C8B-B14F-4D97-AF65-F5344CB8AC3E}">
        <p14:creationId xmlns:p14="http://schemas.microsoft.com/office/powerpoint/2010/main" val="28098152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B6413674-DBAE-4535-ACE8-C7F60AEF9C61}" type="slidenum">
              <a:rPr kumimoji="1" lang="ja-JP" altLang="en-US" smtClean="0"/>
              <a:t>8</a:t>
            </a:fld>
            <a:endParaRPr kumimoji="1" lang="ja-JP" altLang="en-US"/>
          </a:p>
        </p:txBody>
      </p:sp>
    </p:spTree>
    <p:extLst>
      <p:ext uri="{BB962C8B-B14F-4D97-AF65-F5344CB8AC3E}">
        <p14:creationId xmlns:p14="http://schemas.microsoft.com/office/powerpoint/2010/main" val="12368191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B6413674-DBAE-4535-ACE8-C7F60AEF9C61}" type="slidenum">
              <a:rPr kumimoji="1" lang="ja-JP" altLang="en-US" smtClean="0"/>
              <a:t>9</a:t>
            </a:fld>
            <a:endParaRPr kumimoji="1" lang="ja-JP" altLang="en-US"/>
          </a:p>
        </p:txBody>
      </p:sp>
    </p:spTree>
    <p:extLst>
      <p:ext uri="{BB962C8B-B14F-4D97-AF65-F5344CB8AC3E}">
        <p14:creationId xmlns:p14="http://schemas.microsoft.com/office/powerpoint/2010/main" val="6157783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B6413674-DBAE-4535-ACE8-C7F60AEF9C61}" type="slidenum">
              <a:rPr kumimoji="1" lang="ja-JP" altLang="en-US" smtClean="0"/>
              <a:t>10</a:t>
            </a:fld>
            <a:endParaRPr kumimoji="1" lang="ja-JP" altLang="en-US"/>
          </a:p>
        </p:txBody>
      </p:sp>
    </p:spTree>
    <p:extLst>
      <p:ext uri="{BB962C8B-B14F-4D97-AF65-F5344CB8AC3E}">
        <p14:creationId xmlns:p14="http://schemas.microsoft.com/office/powerpoint/2010/main" val="34674706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36"/>
            <a:ext cx="84201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92FBC56-903D-442E-83BC-E27193BEAC04}" type="slidenum">
              <a:rPr kumimoji="1" lang="ja-JP" altLang="en-US" smtClean="0"/>
              <a:t>‹#›</a:t>
            </a:fld>
            <a:endParaRPr kumimoji="1" lang="ja-JP" altLang="en-US"/>
          </a:p>
        </p:txBody>
      </p:sp>
    </p:spTree>
    <p:extLst>
      <p:ext uri="{BB962C8B-B14F-4D97-AF65-F5344CB8AC3E}">
        <p14:creationId xmlns:p14="http://schemas.microsoft.com/office/powerpoint/2010/main" val="3391501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92FBC56-903D-442E-83BC-E27193BEAC04}" type="slidenum">
              <a:rPr kumimoji="1" lang="ja-JP" altLang="en-US" smtClean="0"/>
              <a:t>‹#›</a:t>
            </a:fld>
            <a:endParaRPr kumimoji="1" lang="ja-JP" altLang="en-US"/>
          </a:p>
        </p:txBody>
      </p:sp>
    </p:spTree>
    <p:extLst>
      <p:ext uri="{BB962C8B-B14F-4D97-AF65-F5344CB8AC3E}">
        <p14:creationId xmlns:p14="http://schemas.microsoft.com/office/powerpoint/2010/main" val="36015750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9"/>
            <a:ext cx="222885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95300" y="274639"/>
            <a:ext cx="652145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92FBC56-903D-442E-83BC-E27193BEAC04}" type="slidenum">
              <a:rPr kumimoji="1" lang="ja-JP" altLang="en-US" smtClean="0"/>
              <a:t>‹#›</a:t>
            </a:fld>
            <a:endParaRPr kumimoji="1" lang="ja-JP" altLang="en-US"/>
          </a:p>
        </p:txBody>
      </p:sp>
    </p:spTree>
    <p:extLst>
      <p:ext uri="{BB962C8B-B14F-4D97-AF65-F5344CB8AC3E}">
        <p14:creationId xmlns:p14="http://schemas.microsoft.com/office/powerpoint/2010/main" val="2153153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92FBC56-903D-442E-83BC-E27193BEAC04}" type="slidenum">
              <a:rPr kumimoji="1" lang="ja-JP" altLang="en-US" smtClean="0"/>
              <a:t>‹#›</a:t>
            </a:fld>
            <a:endParaRPr kumimoji="1" lang="ja-JP" altLang="en-US"/>
          </a:p>
        </p:txBody>
      </p:sp>
    </p:spTree>
    <p:extLst>
      <p:ext uri="{BB962C8B-B14F-4D97-AF65-F5344CB8AC3E}">
        <p14:creationId xmlns:p14="http://schemas.microsoft.com/office/powerpoint/2010/main" val="13637795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11"/>
            <a:ext cx="84201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92FBC56-903D-442E-83BC-E27193BEAC04}" type="slidenum">
              <a:rPr kumimoji="1" lang="ja-JP" altLang="en-US" smtClean="0"/>
              <a:t>‹#›</a:t>
            </a:fld>
            <a:endParaRPr kumimoji="1" lang="ja-JP" altLang="en-US"/>
          </a:p>
        </p:txBody>
      </p:sp>
    </p:spTree>
    <p:extLst>
      <p:ext uri="{BB962C8B-B14F-4D97-AF65-F5344CB8AC3E}">
        <p14:creationId xmlns:p14="http://schemas.microsoft.com/office/powerpoint/2010/main" val="1453233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9530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503555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192FBC56-903D-442E-83BC-E27193BEAC04}" type="slidenum">
              <a:rPr kumimoji="1" lang="ja-JP" altLang="en-US" smtClean="0"/>
              <a:t>‹#›</a:t>
            </a:fld>
            <a:endParaRPr kumimoji="1" lang="ja-JP" altLang="en-US"/>
          </a:p>
        </p:txBody>
      </p:sp>
    </p:spTree>
    <p:extLst>
      <p:ext uri="{BB962C8B-B14F-4D97-AF65-F5344CB8AC3E}">
        <p14:creationId xmlns:p14="http://schemas.microsoft.com/office/powerpoint/2010/main" val="29436705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192FBC56-903D-442E-83BC-E27193BEAC04}" type="slidenum">
              <a:rPr kumimoji="1" lang="ja-JP" altLang="en-US" smtClean="0"/>
              <a:t>‹#›</a:t>
            </a:fld>
            <a:endParaRPr kumimoji="1" lang="ja-JP" altLang="en-US"/>
          </a:p>
        </p:txBody>
      </p:sp>
    </p:spTree>
    <p:extLst>
      <p:ext uri="{BB962C8B-B14F-4D97-AF65-F5344CB8AC3E}">
        <p14:creationId xmlns:p14="http://schemas.microsoft.com/office/powerpoint/2010/main" val="30059741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192FBC56-903D-442E-83BC-E27193BEAC04}" type="slidenum">
              <a:rPr kumimoji="1" lang="ja-JP" altLang="en-US" smtClean="0"/>
              <a:t>‹#›</a:t>
            </a:fld>
            <a:endParaRPr kumimoji="1" lang="ja-JP" altLang="en-US"/>
          </a:p>
        </p:txBody>
      </p:sp>
    </p:spTree>
    <p:extLst>
      <p:ext uri="{BB962C8B-B14F-4D97-AF65-F5344CB8AC3E}">
        <p14:creationId xmlns:p14="http://schemas.microsoft.com/office/powerpoint/2010/main" val="16050489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2806700" y="6530986"/>
            <a:ext cx="2311400" cy="365125"/>
          </a:xfrm>
        </p:spPr>
        <p:txBody>
          <a:bodyPr/>
          <a:lstStyle/>
          <a:p>
            <a:endParaRPr kumimoji="1" lang="ja-JP" altLang="en-US" dirty="0"/>
          </a:p>
        </p:txBody>
      </p:sp>
    </p:spTree>
    <p:extLst>
      <p:ext uri="{BB962C8B-B14F-4D97-AF65-F5344CB8AC3E}">
        <p14:creationId xmlns:p14="http://schemas.microsoft.com/office/powerpoint/2010/main" val="16271341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872972" y="27305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95300" y="1435102"/>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192FBC56-903D-442E-83BC-E27193BEAC04}" type="slidenum">
              <a:rPr kumimoji="1" lang="ja-JP" altLang="en-US" smtClean="0"/>
              <a:t>‹#›</a:t>
            </a:fld>
            <a:endParaRPr kumimoji="1" lang="ja-JP" altLang="en-US"/>
          </a:p>
        </p:txBody>
      </p:sp>
    </p:spTree>
    <p:extLst>
      <p:ext uri="{BB962C8B-B14F-4D97-AF65-F5344CB8AC3E}">
        <p14:creationId xmlns:p14="http://schemas.microsoft.com/office/powerpoint/2010/main" val="13325502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192FBC56-903D-442E-83BC-E27193BEAC04}" type="slidenum">
              <a:rPr kumimoji="1" lang="ja-JP" altLang="en-US" smtClean="0"/>
              <a:t>‹#›</a:t>
            </a:fld>
            <a:endParaRPr kumimoji="1" lang="ja-JP" altLang="en-US"/>
          </a:p>
        </p:txBody>
      </p:sp>
    </p:spTree>
    <p:extLst>
      <p:ext uri="{BB962C8B-B14F-4D97-AF65-F5344CB8AC3E}">
        <p14:creationId xmlns:p14="http://schemas.microsoft.com/office/powerpoint/2010/main" val="16854050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95300" y="1600204"/>
            <a:ext cx="89154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95300" y="635636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kumimoji="1" lang="ja-JP" altLang="en-US"/>
          </a:p>
        </p:txBody>
      </p:sp>
      <p:sp>
        <p:nvSpPr>
          <p:cNvPr id="5" name="フッター プレースホルダー 4"/>
          <p:cNvSpPr>
            <a:spLocks noGrp="1"/>
          </p:cNvSpPr>
          <p:nvPr>
            <p:ph type="ftr" sz="quarter" idx="3"/>
          </p:nvPr>
        </p:nvSpPr>
        <p:spPr>
          <a:xfrm>
            <a:off x="3384550" y="635636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7099300" y="635636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2FBC56-903D-442E-83BC-E27193BEAC04}" type="slidenum">
              <a:rPr kumimoji="1" lang="ja-JP" altLang="en-US" smtClean="0"/>
              <a:t>‹#›</a:t>
            </a:fld>
            <a:endParaRPr kumimoji="1" lang="ja-JP" altLang="en-US"/>
          </a:p>
        </p:txBody>
      </p:sp>
    </p:spTree>
    <p:extLst>
      <p:ext uri="{BB962C8B-B14F-4D97-AF65-F5344CB8AC3E}">
        <p14:creationId xmlns:p14="http://schemas.microsoft.com/office/powerpoint/2010/main" val="39385062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chart" Target="../charts/chart5.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chart" Target="../charts/chart7.xml"/></Relationships>
</file>

<file path=ppt/slides/_rels/slide1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2.png"/><Relationship Id="rId7"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4.png"/><Relationship Id="rId11" Type="http://schemas.openxmlformats.org/officeDocument/2006/relationships/image" Target="../media/image19.emf"/><Relationship Id="rId5" Type="http://schemas.microsoft.com/office/2007/relationships/hdphoto" Target="../media/hdphoto1.wdp"/><Relationship Id="rId10" Type="http://schemas.openxmlformats.org/officeDocument/2006/relationships/image" Target="../media/image18.png"/><Relationship Id="rId4" Type="http://schemas.openxmlformats.org/officeDocument/2006/relationships/image" Target="../media/image13.png"/><Relationship Id="rId9" Type="http://schemas.openxmlformats.org/officeDocument/2006/relationships/image" Target="../media/image17.pn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272962" y="764198"/>
            <a:ext cx="6846746" cy="646331"/>
          </a:xfrm>
          <a:prstGeom prst="rect">
            <a:avLst/>
          </a:prstGeom>
          <a:noFill/>
        </p:spPr>
        <p:txBody>
          <a:bodyPr wrap="none" rtlCol="0">
            <a:spAutoFit/>
          </a:bodyPr>
          <a:lstStyle/>
          <a:p>
            <a:r>
              <a:rPr lang="ja-JP" altLang="en-US" sz="3600" dirty="0"/>
              <a:t>「都市計画公園のあり方について」</a:t>
            </a:r>
            <a:endParaRPr kumimoji="1" lang="ja-JP" altLang="en-US" sz="3600" dirty="0"/>
          </a:p>
        </p:txBody>
      </p:sp>
      <p:sp>
        <p:nvSpPr>
          <p:cNvPr id="8" name="テキスト ボックス 7"/>
          <p:cNvSpPr txBox="1"/>
          <p:nvPr/>
        </p:nvSpPr>
        <p:spPr>
          <a:xfrm>
            <a:off x="1059799" y="3158915"/>
            <a:ext cx="4980851" cy="707886"/>
          </a:xfrm>
          <a:prstGeom prst="rect">
            <a:avLst/>
          </a:prstGeom>
          <a:noFill/>
        </p:spPr>
        <p:txBody>
          <a:bodyPr wrap="none" rtlCol="0">
            <a:spAutoFit/>
          </a:bodyPr>
          <a:lstStyle/>
          <a:p>
            <a:r>
              <a:rPr lang="ja-JP" altLang="en-US" sz="4000" dirty="0"/>
              <a:t>（４）　府営公園の現状</a:t>
            </a:r>
          </a:p>
        </p:txBody>
      </p:sp>
      <p:sp>
        <p:nvSpPr>
          <p:cNvPr id="12" name="正方形/長方形 11"/>
          <p:cNvSpPr/>
          <p:nvPr/>
        </p:nvSpPr>
        <p:spPr>
          <a:xfrm>
            <a:off x="8625544" y="25460"/>
            <a:ext cx="1224000" cy="523220"/>
          </a:xfrm>
          <a:prstGeom prst="rect">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p:cNvSpPr txBox="1"/>
          <p:nvPr/>
        </p:nvSpPr>
        <p:spPr>
          <a:xfrm>
            <a:off x="8697416" y="44625"/>
            <a:ext cx="1210588" cy="461665"/>
          </a:xfrm>
          <a:prstGeom prst="rect">
            <a:avLst/>
          </a:prstGeom>
          <a:noFill/>
        </p:spPr>
        <p:txBody>
          <a:bodyPr wrap="none" rtlCol="0">
            <a:spAutoFit/>
          </a:bodyPr>
          <a:lstStyle/>
          <a:p>
            <a:r>
              <a:rPr kumimoji="1" lang="ja-JP" altLang="en-US" sz="2400" dirty="0">
                <a:latin typeface="HG丸ｺﾞｼｯｸM-PRO" panose="020F0600000000000000" pitchFamily="50" charset="-128"/>
                <a:ea typeface="HG丸ｺﾞｼｯｸM-PRO" panose="020F0600000000000000" pitchFamily="50" charset="-128"/>
              </a:rPr>
              <a:t>資料 ４</a:t>
            </a:r>
            <a:endParaRPr kumimoji="1" lang="en-US" altLang="ja-JP" sz="2400"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6396457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1"/>
          <p:cNvSpPr txBox="1">
            <a:spLocks/>
          </p:cNvSpPr>
          <p:nvPr/>
        </p:nvSpPr>
        <p:spPr>
          <a:xfrm>
            <a:off x="857545" y="6326196"/>
            <a:ext cx="8915400" cy="432048"/>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r">
              <a:lnSpc>
                <a:spcPct val="120000"/>
              </a:lnSpc>
            </a:pPr>
            <a:r>
              <a:rPr lang="ja-JP" altLang="en-US" sz="1200" dirty="0"/>
              <a:t>出典：公園緑地関係資料／大阪府／</a:t>
            </a:r>
            <a:r>
              <a:rPr lang="en-US" altLang="ja-JP" sz="1200" dirty="0"/>
              <a:t>H28.3</a:t>
            </a:r>
            <a:endParaRPr lang="ja-JP" altLang="en-US" sz="1200" dirty="0"/>
          </a:p>
        </p:txBody>
      </p:sp>
      <p:sp>
        <p:nvSpPr>
          <p:cNvPr id="6" name="タイトル 1"/>
          <p:cNvSpPr txBox="1">
            <a:spLocks/>
          </p:cNvSpPr>
          <p:nvPr/>
        </p:nvSpPr>
        <p:spPr>
          <a:xfrm>
            <a:off x="660400" y="5935588"/>
            <a:ext cx="8914266" cy="490364"/>
          </a:xfrm>
          <a:prstGeom prst="rect">
            <a:avLst/>
          </a:prstGeom>
        </p:spPr>
        <p:txBody>
          <a:bodyPr vert="horz" lIns="91440" tIns="45720" rIns="91440" bIns="45720"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ct val="120000"/>
              </a:lnSpc>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公園</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管理費は、指定管理者制度が導入された</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平成１８年</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から</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約７割</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に減少</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algn="l">
              <a:lnSpc>
                <a:spcPct val="120000"/>
              </a:lnSpc>
            </a:pPr>
            <a:endParaRPr lang="ja-JP" altLang="en-US" sz="16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スライド番号プレースホルダー 4"/>
          <p:cNvSpPr>
            <a:spLocks noGrp="1"/>
          </p:cNvSpPr>
          <p:nvPr>
            <p:ph type="sldNum" sz="quarter" idx="12"/>
          </p:nvPr>
        </p:nvSpPr>
        <p:spPr/>
        <p:txBody>
          <a:bodyPr/>
          <a:lstStyle/>
          <a:p>
            <a:fld id="{192FBC56-903D-442E-83BC-E27193BEAC04}" type="slidenum">
              <a:rPr kumimoji="1" lang="ja-JP" altLang="en-US" smtClean="0"/>
              <a:t>10</a:t>
            </a:fld>
            <a:endParaRPr kumimoji="1" lang="ja-JP" altLang="en-US"/>
          </a:p>
        </p:txBody>
      </p:sp>
      <p:sp>
        <p:nvSpPr>
          <p:cNvPr id="8" name="正方形/長方形 7"/>
          <p:cNvSpPr/>
          <p:nvPr/>
        </p:nvSpPr>
        <p:spPr>
          <a:xfrm>
            <a:off x="0" y="0"/>
            <a:ext cx="9906000" cy="523875"/>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 name="テキスト ボックス 10"/>
          <p:cNvSpPr txBox="1"/>
          <p:nvPr/>
        </p:nvSpPr>
        <p:spPr>
          <a:xfrm>
            <a:off x="8428671" y="123764"/>
            <a:ext cx="1467068" cy="400110"/>
          </a:xfrm>
          <a:prstGeom prst="rect">
            <a:avLst/>
          </a:prstGeom>
          <a:noFill/>
        </p:spPr>
        <p:txBody>
          <a:bodyPr wrap="none" rtlCol="0">
            <a:spAutoFit/>
          </a:bodyPr>
          <a:lstStyle/>
          <a:p>
            <a:r>
              <a:rPr lang="ja-JP" altLang="en-US" sz="2000" dirty="0"/>
              <a:t>公園管理費</a:t>
            </a:r>
            <a:endParaRPr kumimoji="1" lang="ja-JP" altLang="en-US" sz="2000" dirty="0"/>
          </a:p>
        </p:txBody>
      </p:sp>
      <p:cxnSp>
        <p:nvCxnSpPr>
          <p:cNvPr id="7" name="直線矢印コネクタ 6"/>
          <p:cNvCxnSpPr/>
          <p:nvPr/>
        </p:nvCxnSpPr>
        <p:spPr>
          <a:xfrm>
            <a:off x="1524000" y="1777831"/>
            <a:ext cx="1663701"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4" name="テキスト ボックス 13"/>
          <p:cNvSpPr txBox="1"/>
          <p:nvPr/>
        </p:nvSpPr>
        <p:spPr>
          <a:xfrm>
            <a:off x="1524000" y="1439277"/>
            <a:ext cx="1816100" cy="338554"/>
          </a:xfrm>
          <a:prstGeom prst="rect">
            <a:avLst/>
          </a:prstGeom>
          <a:noFill/>
        </p:spPr>
        <p:txBody>
          <a:bodyPr wrap="square" rtlCol="0">
            <a:spAutoFit/>
          </a:bodyPr>
          <a:lstStyle/>
          <a:p>
            <a:r>
              <a:rPr kumimoji="1" lang="ja-JP" altLang="en-US" sz="1600" dirty="0" smtClean="0"/>
              <a:t>府直営管理</a:t>
            </a:r>
            <a:endParaRPr kumimoji="1" lang="ja-JP" altLang="en-US" sz="1600" dirty="0"/>
          </a:p>
        </p:txBody>
      </p:sp>
      <p:sp>
        <p:nvSpPr>
          <p:cNvPr id="19" name="タイトル 1"/>
          <p:cNvSpPr txBox="1">
            <a:spLocks/>
          </p:cNvSpPr>
          <p:nvPr/>
        </p:nvSpPr>
        <p:spPr>
          <a:xfrm>
            <a:off x="2" y="0"/>
            <a:ext cx="6362698" cy="523874"/>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ct val="120000"/>
              </a:lnSpc>
            </a:pPr>
            <a:r>
              <a:rPr lang="ja-JP" altLang="en-US" sz="2800" dirty="0">
                <a:latin typeface="+mj-ea"/>
              </a:rPr>
              <a:t>　府営公園の現状　</a:t>
            </a:r>
          </a:p>
        </p:txBody>
      </p:sp>
      <p:graphicFrame>
        <p:nvGraphicFramePr>
          <p:cNvPr id="15" name="グラフ 14"/>
          <p:cNvGraphicFramePr>
            <a:graphicFrameLocks/>
          </p:cNvGraphicFramePr>
          <p:nvPr>
            <p:extLst>
              <p:ext uri="{D42A27DB-BD31-4B8C-83A1-F6EECF244321}">
                <p14:modId xmlns:p14="http://schemas.microsoft.com/office/powerpoint/2010/main" val="348043343"/>
              </p:ext>
            </p:extLst>
          </p:nvPr>
        </p:nvGraphicFramePr>
        <p:xfrm>
          <a:off x="857544" y="1635368"/>
          <a:ext cx="8578555" cy="4079631"/>
        </p:xfrm>
        <a:graphic>
          <a:graphicData uri="http://schemas.openxmlformats.org/drawingml/2006/chart">
            <c:chart xmlns:c="http://schemas.openxmlformats.org/drawingml/2006/chart" xmlns:r="http://schemas.openxmlformats.org/officeDocument/2006/relationships" r:id="rId3"/>
          </a:graphicData>
        </a:graphic>
      </p:graphicFrame>
      <p:sp>
        <p:nvSpPr>
          <p:cNvPr id="13" name="タイトル 1"/>
          <p:cNvSpPr txBox="1">
            <a:spLocks/>
          </p:cNvSpPr>
          <p:nvPr/>
        </p:nvSpPr>
        <p:spPr>
          <a:xfrm>
            <a:off x="4080777" y="1804784"/>
            <a:ext cx="5216999" cy="730462"/>
          </a:xfrm>
          <a:prstGeom prst="rect">
            <a:avLst/>
          </a:prstGeom>
          <a:solidFill>
            <a:schemeClr val="bg1">
              <a:lumMod val="85000"/>
            </a:schemeClr>
          </a:solidFill>
        </p:spPr>
        <p:txBody>
          <a:bodyPr vert="horz" lIns="91440" tIns="45720" rIns="91440" bIns="45720" rtlCol="0" anchor="t"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ct val="1200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　指定管理者の募集方法：</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公募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　管理期間：</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５年間</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gn="l">
              <a:lnSpc>
                <a:spcPct val="1200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　指定管理料：参考価格の範囲内の価格で事業者から提案</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gn="l">
              <a:lnSpc>
                <a:spcPct val="1200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　指定管理者の選定方法：外部有識者で構成する審査委員会による</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審査</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右矢印 1"/>
          <p:cNvSpPr/>
          <p:nvPr/>
        </p:nvSpPr>
        <p:spPr>
          <a:xfrm>
            <a:off x="3352801" y="1293985"/>
            <a:ext cx="6019800" cy="6545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p:cNvSpPr txBox="1"/>
          <p:nvPr/>
        </p:nvSpPr>
        <p:spPr>
          <a:xfrm>
            <a:off x="3408341" y="1451977"/>
            <a:ext cx="1924051" cy="338554"/>
          </a:xfrm>
          <a:prstGeom prst="rect">
            <a:avLst/>
          </a:prstGeom>
          <a:noFill/>
        </p:spPr>
        <p:txBody>
          <a:bodyPr wrap="square" rtlCol="0">
            <a:spAutoFit/>
          </a:bodyPr>
          <a:lstStyle/>
          <a:p>
            <a:r>
              <a:rPr kumimoji="1" lang="ja-JP" altLang="en-US" sz="16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指定管理者管理</a:t>
            </a:r>
            <a:endParaRPr kumimoji="1"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テキスト ボックス 15"/>
          <p:cNvSpPr txBox="1"/>
          <p:nvPr/>
        </p:nvSpPr>
        <p:spPr>
          <a:xfrm>
            <a:off x="3526606" y="676852"/>
            <a:ext cx="2472152" cy="400110"/>
          </a:xfrm>
          <a:prstGeom prst="rect">
            <a:avLst/>
          </a:prstGeom>
          <a:noFill/>
          <a:ln>
            <a:noFill/>
          </a:ln>
        </p:spPr>
        <p:txBody>
          <a:bodyPr wrap="none" rtlCol="0">
            <a:spAutoFit/>
          </a:bodyPr>
          <a:lstStyle/>
          <a:p>
            <a:pPr algn="ctr"/>
            <a:r>
              <a:rPr lang="en-US" altLang="ja-JP" sz="20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公園管理費の推移</a:t>
            </a:r>
            <a:r>
              <a:rPr kumimoji="1" lang="en-US" altLang="ja-JP" sz="2000" b="1"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20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テキスト ボックス 16"/>
          <p:cNvSpPr txBox="1"/>
          <p:nvPr/>
        </p:nvSpPr>
        <p:spPr>
          <a:xfrm>
            <a:off x="666751" y="1313477"/>
            <a:ext cx="1816100" cy="276999"/>
          </a:xfrm>
          <a:prstGeom prst="rect">
            <a:avLst/>
          </a:prstGeom>
          <a:noFill/>
        </p:spPr>
        <p:txBody>
          <a:bodyPr wrap="square" rtlCol="0">
            <a:spAutoFit/>
          </a:bodyPr>
          <a:lstStyle/>
          <a:p>
            <a:r>
              <a:rPr kumimoji="1" lang="ja-JP" altLang="en-US" sz="1200" dirty="0" smtClean="0"/>
              <a:t>（百万円）</a:t>
            </a:r>
            <a:endParaRPr kumimoji="1" lang="ja-JP" altLang="en-US" sz="1200" dirty="0"/>
          </a:p>
        </p:txBody>
      </p:sp>
    </p:spTree>
    <p:extLst>
      <p:ext uri="{BB962C8B-B14F-4D97-AF65-F5344CB8AC3E}">
        <p14:creationId xmlns:p14="http://schemas.microsoft.com/office/powerpoint/2010/main" val="1266801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1"/>
          <p:cNvSpPr txBox="1">
            <a:spLocks/>
          </p:cNvSpPr>
          <p:nvPr/>
        </p:nvSpPr>
        <p:spPr>
          <a:xfrm>
            <a:off x="137309" y="5672220"/>
            <a:ext cx="9768691" cy="1202490"/>
          </a:xfrm>
          <a:prstGeom prst="rect">
            <a:avLst/>
          </a:prstGeom>
        </p:spPr>
        <p:txBody>
          <a:bodyPr vert="horz" lIns="91440" tIns="45720" rIns="91440" bIns="45720"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ct val="120000"/>
              </a:lnSpc>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○全体</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件数は</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、約</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１</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／３に減少</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特に、ゴミ・生き物関係の苦情・不法投棄が減少（清掃など日常管理での対応）</a:t>
            </a:r>
            <a:endParaRPr lang="en-US" altLang="ja-JP" sz="1800" dirty="0">
              <a:latin typeface="Meiryo UI" panose="020B0604030504040204" pitchFamily="50" charset="-128"/>
              <a:ea typeface="Meiryo UI" panose="020B0604030504040204" pitchFamily="50" charset="-128"/>
              <a:cs typeface="Meiryo UI" panose="020B0604030504040204" pitchFamily="50" charset="-128"/>
            </a:endParaRPr>
          </a:p>
          <a:p>
            <a:pPr algn="l">
              <a:lnSpc>
                <a:spcPct val="120000"/>
              </a:lnSpc>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○「その他」の配分が増加。（利用者</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のマナーに</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関する</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苦情</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が</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増加している</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8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スライド番号プレースホルダー 5"/>
          <p:cNvSpPr>
            <a:spLocks noGrp="1"/>
          </p:cNvSpPr>
          <p:nvPr>
            <p:ph type="sldNum" sz="quarter" idx="12"/>
          </p:nvPr>
        </p:nvSpPr>
        <p:spPr/>
        <p:txBody>
          <a:bodyPr/>
          <a:lstStyle/>
          <a:p>
            <a:fld id="{192FBC56-903D-442E-83BC-E27193BEAC04}" type="slidenum">
              <a:rPr kumimoji="1" lang="ja-JP" altLang="en-US" smtClean="0"/>
              <a:t>11</a:t>
            </a:fld>
            <a:endParaRPr kumimoji="1" lang="ja-JP" altLang="en-US" dirty="0"/>
          </a:p>
        </p:txBody>
      </p:sp>
      <p:sp>
        <p:nvSpPr>
          <p:cNvPr id="13" name="テキスト ボックス 12"/>
          <p:cNvSpPr txBox="1"/>
          <p:nvPr/>
        </p:nvSpPr>
        <p:spPr>
          <a:xfrm>
            <a:off x="1354189" y="519064"/>
            <a:ext cx="6252033" cy="400110"/>
          </a:xfrm>
          <a:prstGeom prst="rect">
            <a:avLst/>
          </a:prstGeom>
          <a:noFill/>
          <a:ln>
            <a:noFill/>
          </a:ln>
        </p:spPr>
        <p:txBody>
          <a:bodyPr wrap="none" rtlCol="0">
            <a:spAutoFit/>
          </a:bodyPr>
          <a:lstStyle/>
          <a:p>
            <a:pPr algn="ctr"/>
            <a:r>
              <a:rPr kumimoji="1" lang="en-US" altLang="ja-JP" sz="2000" b="1"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苦情</a:t>
            </a:r>
            <a:r>
              <a:rPr kumimoji="1" lang="ja-JP" altLang="en-US" sz="2000" b="1" dirty="0">
                <a:latin typeface="Meiryo UI" panose="020B0604030504040204" pitchFamily="50" charset="-128"/>
                <a:ea typeface="Meiryo UI" panose="020B0604030504040204" pitchFamily="50" charset="-128"/>
                <a:cs typeface="Meiryo UI" panose="020B0604030504040204" pitchFamily="50" charset="-128"/>
              </a:rPr>
              <a:t>・要望の状況</a:t>
            </a:r>
            <a:r>
              <a:rPr kumimoji="1"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2000" b="1" dirty="0" smtClean="0">
                <a:latin typeface="Meiryo UI" panose="020B0604030504040204" pitchFamily="50" charset="-128"/>
                <a:ea typeface="Meiryo UI" panose="020B0604030504040204" pitchFamily="50" charset="-128"/>
                <a:cs typeface="Meiryo UI" panose="020B0604030504040204" pitchFamily="50" charset="-128"/>
              </a:rPr>
              <a:t>20</a:t>
            </a:r>
            <a:r>
              <a:rPr kumimoji="1"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年度）</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2000" b="1" dirty="0" smtClean="0">
                <a:latin typeface="Meiryo UI" panose="020B0604030504040204" pitchFamily="50" charset="-128"/>
                <a:ea typeface="Meiryo UI" panose="020B0604030504040204" pitchFamily="50" charset="-128"/>
                <a:cs typeface="Meiryo UI" panose="020B0604030504040204" pitchFamily="50" charset="-128"/>
              </a:rPr>
              <a:t>28</a:t>
            </a:r>
            <a:r>
              <a:rPr kumimoji="1"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年度）</a:t>
            </a:r>
            <a:r>
              <a:rPr kumimoji="1" lang="en-US" altLang="ja-JP" sz="2000" b="1"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20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タイトル 1"/>
          <p:cNvSpPr txBox="1">
            <a:spLocks/>
          </p:cNvSpPr>
          <p:nvPr/>
        </p:nvSpPr>
        <p:spPr>
          <a:xfrm>
            <a:off x="677033" y="1143000"/>
            <a:ext cx="2663067" cy="438386"/>
          </a:xfrm>
          <a:prstGeom prst="rect">
            <a:avLst/>
          </a:prstGeom>
          <a:ln>
            <a:solidFill>
              <a:schemeClr val="tx1"/>
            </a:solidFill>
          </a:ln>
        </p:spPr>
        <p:txBody>
          <a:bodyPr vert="horz" lIns="91440" tIns="45720" rIns="91440" bIns="45720"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ct val="120000"/>
              </a:lnSpc>
            </a:pPr>
            <a:r>
              <a:rPr lang="ja-JP" altLang="en-US" sz="2000" dirty="0">
                <a:latin typeface="Meiryo UI" panose="020B0604030504040204" pitchFamily="50" charset="-128"/>
                <a:ea typeface="Meiryo UI" panose="020B0604030504040204" pitchFamily="50" charset="-128"/>
                <a:cs typeface="Meiryo UI" panose="020B0604030504040204" pitchFamily="50" charset="-128"/>
              </a:rPr>
              <a:t>全体件数：</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6,944</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件</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正方形/長方形 14"/>
          <p:cNvSpPr/>
          <p:nvPr/>
        </p:nvSpPr>
        <p:spPr>
          <a:xfrm>
            <a:off x="0" y="0"/>
            <a:ext cx="9906000" cy="523875"/>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7" name="テキスト ボックス 16"/>
          <p:cNvSpPr txBox="1"/>
          <p:nvPr/>
        </p:nvSpPr>
        <p:spPr>
          <a:xfrm>
            <a:off x="7053940" y="123764"/>
            <a:ext cx="2852063" cy="400110"/>
          </a:xfrm>
          <a:prstGeom prst="rect">
            <a:avLst/>
          </a:prstGeom>
          <a:noFill/>
        </p:spPr>
        <p:txBody>
          <a:bodyPr wrap="none" rtlCol="0">
            <a:spAutoFit/>
          </a:bodyPr>
          <a:lstStyle/>
          <a:p>
            <a:r>
              <a:rPr lang="ja-JP" altLang="en-US" sz="2000" dirty="0"/>
              <a:t>公園での苦情・要望状況</a:t>
            </a:r>
            <a:endParaRPr kumimoji="1" lang="ja-JP" altLang="en-US" sz="2000" dirty="0"/>
          </a:p>
        </p:txBody>
      </p:sp>
      <p:sp>
        <p:nvSpPr>
          <p:cNvPr id="10" name="タイトル 1"/>
          <p:cNvSpPr txBox="1">
            <a:spLocks/>
          </p:cNvSpPr>
          <p:nvPr/>
        </p:nvSpPr>
        <p:spPr>
          <a:xfrm>
            <a:off x="2" y="0"/>
            <a:ext cx="6362698" cy="523874"/>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ct val="120000"/>
              </a:lnSpc>
            </a:pPr>
            <a:r>
              <a:rPr lang="ja-JP" altLang="en-US" sz="2800" dirty="0">
                <a:latin typeface="+mj-ea"/>
              </a:rPr>
              <a:t>　府営公園の現状　</a:t>
            </a:r>
          </a:p>
        </p:txBody>
      </p:sp>
      <p:graphicFrame>
        <p:nvGraphicFramePr>
          <p:cNvPr id="12" name="グラフ 11"/>
          <p:cNvGraphicFramePr>
            <a:graphicFrameLocks/>
          </p:cNvGraphicFramePr>
          <p:nvPr>
            <p:extLst>
              <p:ext uri="{D42A27DB-BD31-4B8C-83A1-F6EECF244321}">
                <p14:modId xmlns:p14="http://schemas.microsoft.com/office/powerpoint/2010/main" val="1863846744"/>
              </p:ext>
            </p:extLst>
          </p:nvPr>
        </p:nvGraphicFramePr>
        <p:xfrm>
          <a:off x="292100" y="1676872"/>
          <a:ext cx="3724276" cy="360997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グラフ 15"/>
          <p:cNvGraphicFramePr>
            <a:graphicFrameLocks/>
          </p:cNvGraphicFramePr>
          <p:nvPr>
            <p:extLst>
              <p:ext uri="{D42A27DB-BD31-4B8C-83A1-F6EECF244321}">
                <p14:modId xmlns:p14="http://schemas.microsoft.com/office/powerpoint/2010/main" val="2648192567"/>
              </p:ext>
            </p:extLst>
          </p:nvPr>
        </p:nvGraphicFramePr>
        <p:xfrm>
          <a:off x="4003675" y="1016000"/>
          <a:ext cx="7448550" cy="4639509"/>
        </p:xfrm>
        <a:graphic>
          <a:graphicData uri="http://schemas.openxmlformats.org/drawingml/2006/chart">
            <c:chart xmlns:c="http://schemas.openxmlformats.org/drawingml/2006/chart" xmlns:r="http://schemas.openxmlformats.org/officeDocument/2006/relationships" r:id="rId4"/>
          </a:graphicData>
        </a:graphic>
      </p:graphicFrame>
      <p:sp>
        <p:nvSpPr>
          <p:cNvPr id="18" name="タイトル 1"/>
          <p:cNvSpPr txBox="1">
            <a:spLocks/>
          </p:cNvSpPr>
          <p:nvPr/>
        </p:nvSpPr>
        <p:spPr>
          <a:xfrm>
            <a:off x="3924299" y="1143000"/>
            <a:ext cx="2515553" cy="444972"/>
          </a:xfrm>
          <a:prstGeom prst="rect">
            <a:avLst/>
          </a:prstGeom>
          <a:ln>
            <a:solidFill>
              <a:schemeClr val="tx1"/>
            </a:solidFill>
          </a:ln>
        </p:spPr>
        <p:txBody>
          <a:bodyPr vert="horz" lIns="91440" tIns="45720" rIns="91440" bIns="45720"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ct val="120000"/>
              </a:lnSpc>
            </a:pPr>
            <a:r>
              <a:rPr lang="ja-JP" altLang="en-US" sz="2000" dirty="0">
                <a:latin typeface="Meiryo UI" panose="020B0604030504040204" pitchFamily="50" charset="-128"/>
                <a:ea typeface="Meiryo UI" panose="020B0604030504040204" pitchFamily="50" charset="-128"/>
                <a:cs typeface="Meiryo UI" panose="020B0604030504040204" pitchFamily="50" charset="-128"/>
              </a:rPr>
              <a:t>全体件数：</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2,463</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件</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3" name="直線コネクタ 2"/>
          <p:cNvCxnSpPr/>
          <p:nvPr/>
        </p:nvCxnSpPr>
        <p:spPr>
          <a:xfrm>
            <a:off x="2324100" y="1689100"/>
            <a:ext cx="3035300" cy="1016000"/>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20" name="直線コネクタ 19"/>
          <p:cNvCxnSpPr/>
          <p:nvPr/>
        </p:nvCxnSpPr>
        <p:spPr>
          <a:xfrm flipV="1">
            <a:off x="2489200" y="4724401"/>
            <a:ext cx="2870200" cy="469899"/>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4" name="パイ 3"/>
          <p:cNvSpPr/>
          <p:nvPr/>
        </p:nvSpPr>
        <p:spPr>
          <a:xfrm>
            <a:off x="4333240" y="2705100"/>
            <a:ext cx="2044700" cy="1960880"/>
          </a:xfrm>
          <a:prstGeom prst="pie">
            <a:avLst>
              <a:gd name="adj1" fmla="val 9114994"/>
              <a:gd name="adj2" fmla="val 16200000"/>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9" name="パイ 18"/>
          <p:cNvSpPr/>
          <p:nvPr/>
        </p:nvSpPr>
        <p:spPr>
          <a:xfrm>
            <a:off x="546100" y="1701800"/>
            <a:ext cx="3060700" cy="3404072"/>
          </a:xfrm>
          <a:prstGeom prst="pie">
            <a:avLst>
              <a:gd name="adj1" fmla="val 13932779"/>
              <a:gd name="adj2" fmla="val 16200000"/>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Tree>
    <p:extLst>
      <p:ext uri="{BB962C8B-B14F-4D97-AF65-F5344CB8AC3E}">
        <p14:creationId xmlns:p14="http://schemas.microsoft.com/office/powerpoint/2010/main" val="1111785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p:txBody>
          <a:bodyPr/>
          <a:lstStyle/>
          <a:p>
            <a:fld id="{192FBC56-903D-442E-83BC-E27193BEAC04}" type="slidenum">
              <a:rPr kumimoji="1" lang="ja-JP" altLang="en-US" smtClean="0"/>
              <a:t>12</a:t>
            </a:fld>
            <a:endParaRPr kumimoji="1" lang="ja-JP" altLang="en-US" dirty="0"/>
          </a:p>
        </p:txBody>
      </p:sp>
      <p:sp>
        <p:nvSpPr>
          <p:cNvPr id="15" name="正方形/長方形 14"/>
          <p:cNvSpPr/>
          <p:nvPr/>
        </p:nvSpPr>
        <p:spPr>
          <a:xfrm>
            <a:off x="0" y="0"/>
            <a:ext cx="9906000" cy="523875"/>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3" name="タイトル 1"/>
          <p:cNvSpPr txBox="1">
            <a:spLocks/>
          </p:cNvSpPr>
          <p:nvPr/>
        </p:nvSpPr>
        <p:spPr>
          <a:xfrm>
            <a:off x="2" y="0"/>
            <a:ext cx="6362698" cy="523874"/>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ct val="120000"/>
              </a:lnSpc>
            </a:pPr>
            <a:r>
              <a:rPr lang="ja-JP" altLang="en-US" sz="2800" dirty="0">
                <a:latin typeface="+mj-ea"/>
              </a:rPr>
              <a:t>　府営公園の現状　</a:t>
            </a:r>
          </a:p>
        </p:txBody>
      </p:sp>
      <p:sp>
        <p:nvSpPr>
          <p:cNvPr id="64" name="テキスト ボックス 63"/>
          <p:cNvSpPr txBox="1"/>
          <p:nvPr/>
        </p:nvSpPr>
        <p:spPr>
          <a:xfrm>
            <a:off x="6242818" y="123765"/>
            <a:ext cx="3663182" cy="400110"/>
          </a:xfrm>
          <a:prstGeom prst="rect">
            <a:avLst/>
          </a:prstGeom>
          <a:noFill/>
        </p:spPr>
        <p:txBody>
          <a:bodyPr wrap="none" rtlCol="0">
            <a:spAutoFit/>
          </a:bodyPr>
          <a:lstStyle/>
          <a:p>
            <a:r>
              <a:rPr kumimoji="1" lang="ja-JP" altLang="en-US" sz="2000" dirty="0" smtClean="0"/>
              <a:t>協議会・ボランティア団体の活動</a:t>
            </a:r>
            <a:endParaRPr kumimoji="1" lang="ja-JP" altLang="en-US" sz="2000" dirty="0"/>
          </a:p>
        </p:txBody>
      </p:sp>
      <p:graphicFrame>
        <p:nvGraphicFramePr>
          <p:cNvPr id="3" name="表 2"/>
          <p:cNvGraphicFramePr>
            <a:graphicFrameLocks noGrp="1"/>
          </p:cNvGraphicFramePr>
          <p:nvPr>
            <p:extLst>
              <p:ext uri="{D42A27DB-BD31-4B8C-83A1-F6EECF244321}">
                <p14:modId xmlns:p14="http://schemas.microsoft.com/office/powerpoint/2010/main" val="3921727630"/>
              </p:ext>
            </p:extLst>
          </p:nvPr>
        </p:nvGraphicFramePr>
        <p:xfrm>
          <a:off x="341195" y="1262380"/>
          <a:ext cx="4942005" cy="2560320"/>
        </p:xfrm>
        <a:graphic>
          <a:graphicData uri="http://schemas.openxmlformats.org/drawingml/2006/table">
            <a:tbl>
              <a:tblPr firstRow="1" bandRow="1">
                <a:tableStyleId>{5C22544A-7EE6-4342-B048-85BDC9FD1C3A}</a:tableStyleId>
              </a:tblPr>
              <a:tblGrid>
                <a:gridCol w="2299083"/>
                <a:gridCol w="2642922"/>
              </a:tblGrid>
              <a:tr h="370840">
                <a:tc>
                  <a:txBody>
                    <a:bodyPr/>
                    <a:lstStyle/>
                    <a:p>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公園名</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lnR w="12700" cap="flat" cmpd="sng" algn="ctr">
                      <a:solidFill>
                        <a:schemeClr val="tx1"/>
                      </a:solidFill>
                      <a:prstDash val="solid"/>
                      <a:round/>
                      <a:headEnd type="none" w="med" len="med"/>
                      <a:tailEnd type="none" w="med" len="med"/>
                    </a:lnR>
                  </a:tcPr>
                </a:tc>
                <a:tc>
                  <a:txBody>
                    <a:bodyPr/>
                    <a:lstStyle/>
                    <a:p>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主な協議内容</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tcPr>
                </a:tc>
              </a:tr>
              <a:tr h="370840">
                <a:tc>
                  <a:txBody>
                    <a:bodyPr/>
                    <a:lstStyle/>
                    <a:p>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服部緑地</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lnR w="12700" cap="flat" cmpd="sng" algn="ctr">
                      <a:solidFill>
                        <a:schemeClr val="tx1"/>
                      </a:solidFill>
                      <a:prstDash val="solid"/>
                      <a:round/>
                      <a:headEnd type="none" w="med" len="med"/>
                      <a:tailEnd type="none" w="med" len="med"/>
                    </a:lnR>
                  </a:tcPr>
                </a:tc>
                <a:tc rowSpan="6">
                  <a:txBody>
                    <a:bodyPr/>
                    <a:lstStyle/>
                    <a:p>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・地域の関係施設・機関との情報の共有。</a:t>
                      </a:r>
                      <a:endPar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3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・共同イベント等の企画・実施・広報活動の連携。</a:t>
                      </a:r>
                      <a:endPar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3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・公園の利用者ニーズやトラブル、苦情等への対処</a:t>
                      </a:r>
                      <a:endPar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3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・施設の管理運営方針など</a:t>
                      </a:r>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tcPr>
                </a:tc>
              </a:tr>
              <a:tr h="370840">
                <a:tc>
                  <a:txBody>
                    <a:bodyPr/>
                    <a:lstStyle/>
                    <a:p>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寝屋川公園</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lnR w="12700" cap="flat" cmpd="sng" algn="ctr">
                      <a:solidFill>
                        <a:schemeClr val="tx1"/>
                      </a:solidFill>
                      <a:prstDash val="solid"/>
                      <a:round/>
                      <a:headEnd type="none" w="med" len="med"/>
                      <a:tailEnd type="none" w="med" len="med"/>
                    </a:lnR>
                  </a:tcPr>
                </a:tc>
                <a:tc vMerge="1">
                  <a:txBody>
                    <a:bodyPr/>
                    <a:lstStyle/>
                    <a:p>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tcPr>
                </a:tc>
              </a:tr>
              <a:tr h="370840">
                <a:tc>
                  <a:txBody>
                    <a:bodyPr/>
                    <a:lstStyle/>
                    <a:p>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石川河川公園</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lnR w="12700" cap="flat" cmpd="sng" algn="ctr">
                      <a:solidFill>
                        <a:schemeClr val="tx1"/>
                      </a:solidFill>
                      <a:prstDash val="solid"/>
                      <a:round/>
                      <a:headEnd type="none" w="med" len="med"/>
                      <a:tailEnd type="none" w="med" len="med"/>
                    </a:lnR>
                  </a:tcPr>
                </a:tc>
                <a:tc vMerge="1">
                  <a:txBody>
                    <a:bodyPr/>
                    <a:lstStyle/>
                    <a:p>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tcPr>
                </a:tc>
              </a:tr>
              <a:tr h="370840">
                <a:tc>
                  <a:txBody>
                    <a:bodyPr/>
                    <a:lstStyle/>
                    <a:p>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蜻蛉池公園</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lnR w="12700" cap="flat" cmpd="sng" algn="ctr">
                      <a:solidFill>
                        <a:schemeClr val="tx1"/>
                      </a:solidFill>
                      <a:prstDash val="solid"/>
                      <a:round/>
                      <a:headEnd type="none" w="med" len="med"/>
                      <a:tailEnd type="none" w="med" len="med"/>
                    </a:lnR>
                  </a:tcPr>
                </a:tc>
                <a:tc vMerge="1">
                  <a:txBody>
                    <a:bodyPr/>
                    <a:lstStyle/>
                    <a:p>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tcPr>
                </a:tc>
              </a:tr>
              <a:tr h="370840">
                <a:tc>
                  <a:txBody>
                    <a:bodyPr/>
                    <a:lstStyle/>
                    <a:p>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枚岡公園</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lnR w="12700" cap="flat" cmpd="sng" algn="ctr">
                      <a:solidFill>
                        <a:schemeClr val="tx1"/>
                      </a:solidFill>
                      <a:prstDash val="solid"/>
                      <a:round/>
                      <a:headEnd type="none" w="med" len="med"/>
                      <a:tailEnd type="none" w="med" len="med"/>
                    </a:lnR>
                  </a:tcPr>
                </a:tc>
                <a:tc vMerge="1">
                  <a:txBody>
                    <a:bodyPr/>
                    <a:lstStyle/>
                    <a:p>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tcPr>
                </a:tc>
              </a:tr>
              <a:tr h="177409">
                <a:tc>
                  <a:txBody>
                    <a:bodyPr/>
                    <a:lstStyle/>
                    <a:p>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せんなん里海公園</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lnR w="12700" cap="flat" cmpd="sng" algn="ctr">
                      <a:solidFill>
                        <a:schemeClr val="tx1"/>
                      </a:solidFill>
                      <a:prstDash val="solid"/>
                      <a:round/>
                      <a:headEnd type="none" w="med" len="med"/>
                      <a:tailEnd type="none" w="med" len="med"/>
                    </a:lnR>
                  </a:tcPr>
                </a:tc>
                <a:tc vMerge="1">
                  <a:txBody>
                    <a:bodyPr/>
                    <a:lstStyle/>
                    <a:p>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tcPr>
                </a:tc>
              </a:tr>
            </a:tbl>
          </a:graphicData>
        </a:graphic>
      </p:graphicFrame>
      <p:sp>
        <p:nvSpPr>
          <p:cNvPr id="5" name="正方形/長方形 4"/>
          <p:cNvSpPr/>
          <p:nvPr/>
        </p:nvSpPr>
        <p:spPr>
          <a:xfrm>
            <a:off x="378388" y="993970"/>
            <a:ext cx="4930212" cy="276999"/>
          </a:xfrm>
          <a:prstGeom prst="rect">
            <a:avLst/>
          </a:prstGeom>
        </p:spPr>
        <p:txBody>
          <a:bodyPr wrap="square">
            <a:spAutoFit/>
          </a:bodyPr>
          <a:lstStyle/>
          <a:p>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事務局</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：指定</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管理者、委員：行政・学識経験者・観光協会・商工会等</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正方形/長方形 28"/>
          <p:cNvSpPr/>
          <p:nvPr/>
        </p:nvSpPr>
        <p:spPr>
          <a:xfrm>
            <a:off x="323795" y="4484443"/>
            <a:ext cx="5057795" cy="276999"/>
          </a:xfrm>
          <a:prstGeom prst="rect">
            <a:avLst/>
          </a:prstGeom>
        </p:spPr>
        <p:txBody>
          <a:bodyPr wrap="none">
            <a:spAutoFit/>
          </a:bodyPr>
          <a:lstStyle/>
          <a:p>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事務局：</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大阪府、委員：府民・行政・学識経験者・民間企業・活動団体等</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7" name="表 6"/>
          <p:cNvGraphicFramePr>
            <a:graphicFrameLocks noGrp="1"/>
          </p:cNvGraphicFramePr>
          <p:nvPr>
            <p:extLst>
              <p:ext uri="{D42A27DB-BD31-4B8C-83A1-F6EECF244321}">
                <p14:modId xmlns:p14="http://schemas.microsoft.com/office/powerpoint/2010/main" val="2980782079"/>
              </p:ext>
            </p:extLst>
          </p:nvPr>
        </p:nvGraphicFramePr>
        <p:xfrm>
          <a:off x="378387" y="4742180"/>
          <a:ext cx="4904812" cy="706120"/>
        </p:xfrm>
        <a:graphic>
          <a:graphicData uri="http://schemas.openxmlformats.org/drawingml/2006/table">
            <a:tbl>
              <a:tblPr firstRow="1" bandRow="1">
                <a:tableStyleId>{5C22544A-7EE6-4342-B048-85BDC9FD1C3A}</a:tableStyleId>
              </a:tblPr>
              <a:tblGrid>
                <a:gridCol w="2150992"/>
                <a:gridCol w="2753820"/>
              </a:tblGrid>
              <a:tr h="370840">
                <a:tc>
                  <a:txBody>
                    <a:bodyPr/>
                    <a:lstStyle/>
                    <a:p>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公園名</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lnR w="12700" cap="flat" cmpd="sng" algn="ctr">
                      <a:solidFill>
                        <a:schemeClr val="tx1"/>
                      </a:solidFill>
                      <a:prstDash val="solid"/>
                      <a:round/>
                      <a:headEnd type="none" w="med" len="med"/>
                      <a:tailEnd type="none" w="med" len="med"/>
                    </a:lnR>
                  </a:tcPr>
                </a:tc>
                <a:tc>
                  <a:txBody>
                    <a:bodyPr/>
                    <a:lstStyle/>
                    <a:p>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tcPr>
                </a:tc>
              </a:tr>
              <a:tr h="198285">
                <a:tc>
                  <a:txBody>
                    <a:bodyPr/>
                    <a:lstStyle/>
                    <a:p>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泉佐野丘陵緑地</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lnR w="12700" cap="flat" cmpd="sng" algn="ctr">
                      <a:solidFill>
                        <a:schemeClr val="tx1"/>
                      </a:solidFill>
                      <a:prstDash val="solid"/>
                      <a:round/>
                      <a:headEnd type="none" w="med" len="med"/>
                      <a:tailEnd type="none" w="med" len="med"/>
                    </a:lnR>
                  </a:tcPr>
                </a:tc>
                <a:tc>
                  <a:txBody>
                    <a:bodyPr/>
                    <a:lstStyle/>
                    <a:p>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整備及びその運営方針</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tcPr>
                </a:tc>
              </a:tr>
            </a:tbl>
          </a:graphicData>
        </a:graphic>
      </p:graphicFrame>
      <p:sp>
        <p:nvSpPr>
          <p:cNvPr id="31" name="正方形/長方形 30"/>
          <p:cNvSpPr/>
          <p:nvPr/>
        </p:nvSpPr>
        <p:spPr>
          <a:xfrm>
            <a:off x="65098" y="3894579"/>
            <a:ext cx="5162605" cy="584775"/>
          </a:xfrm>
          <a:prstGeom prst="rect">
            <a:avLst/>
          </a:prstGeom>
        </p:spPr>
        <p:txBody>
          <a:bodyPr wrap="square">
            <a:spAutoFit/>
          </a:bodyPr>
          <a:lstStyle/>
          <a:p>
            <a:r>
              <a:rPr lang="ja-JP" altLang="en-US" sz="1600" b="1" dirty="0" smtClean="0">
                <a:solidFill>
                  <a:srgbClr val="FF5050"/>
                </a:solidFill>
                <a:latin typeface="Meiryo UI" panose="020B0604030504040204" pitchFamily="50" charset="-128"/>
                <a:ea typeface="Meiryo UI" panose="020B0604030504040204" pitchFamily="50" charset="-128"/>
                <a:cs typeface="Meiryo UI" panose="020B0604030504040204" pitchFamily="50" charset="-128"/>
              </a:rPr>
              <a:t>⇒公園の利用促進を契機とした地域の活性化にも</a:t>
            </a:r>
            <a:r>
              <a:rPr lang="ja-JP" altLang="en-US" sz="1600" b="1" dirty="0">
                <a:solidFill>
                  <a:srgbClr val="FF5050"/>
                </a:solidFill>
                <a:latin typeface="Meiryo UI" panose="020B0604030504040204" pitchFamily="50" charset="-128"/>
                <a:ea typeface="Meiryo UI" panose="020B0604030504040204" pitchFamily="50" charset="-128"/>
                <a:cs typeface="Meiryo UI" panose="020B0604030504040204" pitchFamily="50" charset="-128"/>
              </a:rPr>
              <a:t>貢献する</a:t>
            </a:r>
            <a:endParaRPr lang="en-US" altLang="ja-JP" sz="1600" b="1" dirty="0" smtClean="0">
              <a:solidFill>
                <a:srgbClr val="FF505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b="1" dirty="0">
                <a:solidFill>
                  <a:srgbClr val="FF505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solidFill>
                  <a:srgbClr val="FF5050"/>
                </a:solidFill>
                <a:latin typeface="Meiryo UI" panose="020B0604030504040204" pitchFamily="50" charset="-128"/>
                <a:ea typeface="Meiryo UI" panose="020B0604030504040204" pitchFamily="50" charset="-128"/>
                <a:cs typeface="Meiryo UI" panose="020B0604030504040204" pitchFamily="50" charset="-128"/>
              </a:rPr>
              <a:t>　ことを目的に開催</a:t>
            </a:r>
            <a:endParaRPr lang="ja-JP" altLang="en-US" sz="1600" b="1" dirty="0">
              <a:solidFill>
                <a:srgbClr val="FF505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正方形/長方形 31"/>
          <p:cNvSpPr/>
          <p:nvPr/>
        </p:nvSpPr>
        <p:spPr>
          <a:xfrm>
            <a:off x="32097" y="5497291"/>
            <a:ext cx="4717958" cy="830997"/>
          </a:xfrm>
          <a:prstGeom prst="rect">
            <a:avLst/>
          </a:prstGeom>
        </p:spPr>
        <p:txBody>
          <a:bodyPr wrap="none">
            <a:spAutoFit/>
          </a:bodyPr>
          <a:lstStyle/>
          <a:p>
            <a:r>
              <a:rPr lang="ja-JP" altLang="en-US" sz="1600" b="1" dirty="0" smtClean="0">
                <a:solidFill>
                  <a:srgbClr val="FF5050"/>
                </a:solidFill>
                <a:latin typeface="Meiryo UI" panose="020B0604030504040204" pitchFamily="50" charset="-128"/>
                <a:ea typeface="Meiryo UI" panose="020B0604030504040204" pitchFamily="50" charset="-128"/>
                <a:cs typeface="Meiryo UI" panose="020B0604030504040204" pitchFamily="50" charset="-128"/>
              </a:rPr>
              <a:t>⇒「府民</a:t>
            </a:r>
            <a:r>
              <a:rPr lang="ja-JP" altLang="en-US" sz="1600" b="1" dirty="0">
                <a:solidFill>
                  <a:srgbClr val="FF5050"/>
                </a:solidFill>
                <a:latin typeface="Meiryo UI" panose="020B0604030504040204" pitchFamily="50" charset="-128"/>
                <a:ea typeface="Meiryo UI" panose="020B0604030504040204" pitchFamily="50" charset="-128"/>
                <a:cs typeface="Meiryo UI" panose="020B0604030504040204" pitchFamily="50" charset="-128"/>
              </a:rPr>
              <a:t>とともに育てていく</a:t>
            </a:r>
            <a:r>
              <a:rPr lang="ja-JP" altLang="en-US" sz="1600" b="1" dirty="0" smtClean="0">
                <a:solidFill>
                  <a:srgbClr val="FF5050"/>
                </a:solidFill>
                <a:latin typeface="Meiryo UI" panose="020B0604030504040204" pitchFamily="50" charset="-128"/>
                <a:ea typeface="Meiryo UI" panose="020B0604030504040204" pitchFamily="50" charset="-128"/>
                <a:cs typeface="Meiryo UI" panose="020B0604030504040204" pitchFamily="50" charset="-128"/>
              </a:rPr>
              <a:t>公園づくり」をコンセプトと</a:t>
            </a:r>
            <a:r>
              <a:rPr lang="ja-JP" altLang="en-US" sz="1600" b="1" dirty="0">
                <a:solidFill>
                  <a:srgbClr val="FF5050"/>
                </a:solidFill>
                <a:latin typeface="Meiryo UI" panose="020B0604030504040204" pitchFamily="50" charset="-128"/>
                <a:ea typeface="Meiryo UI" panose="020B0604030504040204" pitchFamily="50" charset="-128"/>
                <a:cs typeface="Meiryo UI" panose="020B0604030504040204" pitchFamily="50" charset="-128"/>
              </a:rPr>
              <a:t>し</a:t>
            </a:r>
            <a:r>
              <a:rPr lang="ja-JP" altLang="en-US" sz="1600" b="1" dirty="0" smtClean="0">
                <a:solidFill>
                  <a:srgbClr val="FF5050"/>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b="1" dirty="0" smtClean="0">
              <a:solidFill>
                <a:srgbClr val="FF505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b="1" dirty="0">
                <a:solidFill>
                  <a:srgbClr val="FF505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solidFill>
                  <a:srgbClr val="FF5050"/>
                </a:solidFill>
                <a:latin typeface="Meiryo UI" panose="020B0604030504040204" pitchFamily="50" charset="-128"/>
                <a:ea typeface="Meiryo UI" panose="020B0604030504040204" pitchFamily="50" charset="-128"/>
                <a:cs typeface="Meiryo UI" panose="020B0604030504040204" pitchFamily="50" charset="-128"/>
              </a:rPr>
              <a:t>　整備・運営方針等を検討</a:t>
            </a:r>
            <a:endParaRPr lang="ja-JP" altLang="en-US" sz="1600" b="1" dirty="0">
              <a:solidFill>
                <a:srgbClr val="FF5050"/>
              </a:solidFill>
              <a:latin typeface="Meiryo UI" panose="020B0604030504040204" pitchFamily="50" charset="-128"/>
              <a:ea typeface="Meiryo UI" panose="020B0604030504040204" pitchFamily="50" charset="-128"/>
              <a:cs typeface="Meiryo UI" panose="020B0604030504040204" pitchFamily="50" charset="-128"/>
            </a:endParaRPr>
          </a:p>
          <a:p>
            <a:endParaRPr lang="ja-JP" altLang="en-US" sz="1600" b="1" dirty="0">
              <a:solidFill>
                <a:srgbClr val="FF505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テキスト ボックス 7"/>
          <p:cNvSpPr txBox="1"/>
          <p:nvPr/>
        </p:nvSpPr>
        <p:spPr>
          <a:xfrm>
            <a:off x="323796" y="600325"/>
            <a:ext cx="895404" cy="369332"/>
          </a:xfrm>
          <a:prstGeom prst="rect">
            <a:avLst/>
          </a:prstGeom>
          <a:noFill/>
          <a:ln>
            <a:solidFill>
              <a:schemeClr val="tx1"/>
            </a:solidFill>
          </a:ln>
        </p:spPr>
        <p:txBody>
          <a:bodyPr wrap="square" rtlCol="0">
            <a:spAutoFit/>
          </a:bodyPr>
          <a:lstStyle/>
          <a:p>
            <a:r>
              <a:rPr kumimoji="1" lang="ja-JP" altLang="en-US" b="1" dirty="0" smtClean="0">
                <a:latin typeface="Meiryo UI" panose="020B0604030504040204" pitchFamily="50" charset="-128"/>
                <a:ea typeface="Meiryo UI" panose="020B0604030504040204" pitchFamily="50" charset="-128"/>
                <a:cs typeface="Meiryo UI" panose="020B0604030504040204" pitchFamily="50" charset="-128"/>
              </a:rPr>
              <a:t>協議会</a:t>
            </a:r>
            <a:endParaRPr kumimoji="1" lang="ja-JP" altLang="en-US"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テキスト ボックス 33"/>
          <p:cNvSpPr txBox="1"/>
          <p:nvPr/>
        </p:nvSpPr>
        <p:spPr>
          <a:xfrm>
            <a:off x="5659366" y="626661"/>
            <a:ext cx="1796211" cy="369332"/>
          </a:xfrm>
          <a:prstGeom prst="rect">
            <a:avLst/>
          </a:prstGeom>
          <a:noFill/>
          <a:ln>
            <a:solidFill>
              <a:schemeClr val="tx1"/>
            </a:solidFill>
          </a:ln>
        </p:spPr>
        <p:txBody>
          <a:bodyPr wrap="square" rtlCol="0">
            <a:spAutoFit/>
          </a:bodyPr>
          <a:lstStyle/>
          <a:p>
            <a:r>
              <a:rPr kumimoji="1" lang="ja-JP" altLang="en-US" b="1" dirty="0" smtClean="0">
                <a:latin typeface="Meiryo UI" panose="020B0604030504040204" pitchFamily="50" charset="-128"/>
                <a:ea typeface="Meiryo UI" panose="020B0604030504040204" pitchFamily="50" charset="-128"/>
                <a:cs typeface="Meiryo UI" panose="020B0604030504040204" pitchFamily="50" charset="-128"/>
              </a:rPr>
              <a:t>ボランティア団体</a:t>
            </a:r>
            <a:endParaRPr kumimoji="1" lang="ja-JP" altLang="en-US"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正方形/長方形 34"/>
          <p:cNvSpPr/>
          <p:nvPr/>
        </p:nvSpPr>
        <p:spPr>
          <a:xfrm>
            <a:off x="1222926" y="616340"/>
            <a:ext cx="788999" cy="369332"/>
          </a:xfrm>
          <a:prstGeom prst="rect">
            <a:avLst/>
          </a:prstGeom>
        </p:spPr>
        <p:txBody>
          <a:bodyPr wrap="none">
            <a:spAutoFit/>
          </a:bodyPr>
          <a:lstStyle/>
          <a:p>
            <a:r>
              <a:rPr lang="en-US" altLang="ja-JP" u="sng" dirty="0">
                <a:latin typeface="Meiryo UI" panose="020B0604030504040204" pitchFamily="50" charset="-128"/>
                <a:ea typeface="Meiryo UI" panose="020B0604030504040204" pitchFamily="50" charset="-128"/>
                <a:cs typeface="Meiryo UI" panose="020B0604030504040204" pitchFamily="50" charset="-128"/>
              </a:rPr>
              <a:t>7</a:t>
            </a:r>
            <a:r>
              <a:rPr lang="ja-JP" altLang="en-US" u="sng" dirty="0">
                <a:latin typeface="Meiryo UI" panose="020B0604030504040204" pitchFamily="50" charset="-128"/>
                <a:ea typeface="Meiryo UI" panose="020B0604030504040204" pitchFamily="50" charset="-128"/>
                <a:cs typeface="Meiryo UI" panose="020B0604030504040204" pitchFamily="50" charset="-128"/>
              </a:rPr>
              <a:t>公園</a:t>
            </a:r>
          </a:p>
        </p:txBody>
      </p:sp>
      <p:sp>
        <p:nvSpPr>
          <p:cNvPr id="36" name="正方形/長方形 35"/>
          <p:cNvSpPr/>
          <p:nvPr/>
        </p:nvSpPr>
        <p:spPr>
          <a:xfrm>
            <a:off x="7633377" y="626661"/>
            <a:ext cx="1975221" cy="369332"/>
          </a:xfrm>
          <a:prstGeom prst="rect">
            <a:avLst/>
          </a:prstGeom>
        </p:spPr>
        <p:txBody>
          <a:bodyPr wrap="none">
            <a:spAutoFit/>
          </a:bodyPr>
          <a:lstStyle/>
          <a:p>
            <a:r>
              <a:rPr lang="en-US" altLang="ja-JP" u="sng" dirty="0" smtClean="0">
                <a:latin typeface="Meiryo UI" panose="020B0604030504040204" pitchFamily="50" charset="-128"/>
                <a:ea typeface="Meiryo UI" panose="020B0604030504040204" pitchFamily="50" charset="-128"/>
                <a:cs typeface="Meiryo UI" panose="020B0604030504040204" pitchFamily="50" charset="-128"/>
              </a:rPr>
              <a:t>18</a:t>
            </a:r>
            <a:r>
              <a:rPr lang="ja-JP" altLang="en-US" u="sng" dirty="0" smtClean="0">
                <a:latin typeface="Meiryo UI" panose="020B0604030504040204" pitchFamily="50" charset="-128"/>
                <a:ea typeface="Meiryo UI" panose="020B0604030504040204" pitchFamily="50" charset="-128"/>
                <a:cs typeface="Meiryo UI" panose="020B0604030504040204" pitchFamily="50" charset="-128"/>
              </a:rPr>
              <a:t>公園　</a:t>
            </a:r>
            <a:r>
              <a:rPr lang="en-US" altLang="ja-JP" u="sng" dirty="0" smtClean="0">
                <a:latin typeface="Meiryo UI" panose="020B0604030504040204" pitchFamily="50" charset="-128"/>
                <a:ea typeface="Meiryo UI" panose="020B0604030504040204" pitchFamily="50" charset="-128"/>
                <a:cs typeface="Meiryo UI" panose="020B0604030504040204" pitchFamily="50" charset="-128"/>
              </a:rPr>
              <a:t>145</a:t>
            </a:r>
            <a:r>
              <a:rPr lang="ja-JP" altLang="en-US" u="sng" dirty="0" smtClean="0">
                <a:latin typeface="Meiryo UI" panose="020B0604030504040204" pitchFamily="50" charset="-128"/>
                <a:ea typeface="Meiryo UI" panose="020B0604030504040204" pitchFamily="50" charset="-128"/>
                <a:cs typeface="Meiryo UI" panose="020B0604030504040204" pitchFamily="50" charset="-128"/>
              </a:rPr>
              <a:t>団体</a:t>
            </a:r>
            <a:endParaRPr lang="en-US" altLang="ja-JP" u="sng"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テキスト ボックス 40"/>
          <p:cNvSpPr txBox="1"/>
          <p:nvPr/>
        </p:nvSpPr>
        <p:spPr>
          <a:xfrm>
            <a:off x="6147233" y="1058663"/>
            <a:ext cx="2996333" cy="338554"/>
          </a:xfrm>
          <a:prstGeom prst="rect">
            <a:avLst/>
          </a:prstGeom>
          <a:noFill/>
          <a:ln>
            <a:noFill/>
          </a:ln>
        </p:spPr>
        <p:txBody>
          <a:bodyPr wrap="none" rtlCol="0">
            <a:spAutoFit/>
          </a:bodyPr>
          <a:lstStyle/>
          <a:p>
            <a:pPr algn="ctr"/>
            <a:r>
              <a:rPr kumimoji="1"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府営公園別ボランティア団体数</a:t>
            </a:r>
            <a:r>
              <a:rPr kumimoji="1"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正方形/長方形 8"/>
          <p:cNvSpPr/>
          <p:nvPr/>
        </p:nvSpPr>
        <p:spPr>
          <a:xfrm>
            <a:off x="8182451" y="6550110"/>
            <a:ext cx="1723549" cy="295466"/>
          </a:xfrm>
          <a:prstGeom prst="rect">
            <a:avLst/>
          </a:prstGeom>
        </p:spPr>
        <p:txBody>
          <a:bodyPr wrap="none">
            <a:spAutoFit/>
          </a:bodyPr>
          <a:lstStyle/>
          <a:p>
            <a:pPr algn="r">
              <a:lnSpc>
                <a:spcPct val="120000"/>
              </a:lnSpc>
            </a:pPr>
            <a:r>
              <a:rPr lang="ja-JP" altLang="en-US" sz="1100" dirty="0"/>
              <a:t>出典</a:t>
            </a:r>
            <a:r>
              <a:rPr lang="ja-JP" altLang="en-US" sz="1100" dirty="0" smtClean="0"/>
              <a:t>：大阪府調べ／</a:t>
            </a:r>
            <a:r>
              <a:rPr lang="en-US" altLang="ja-JP" sz="1100" dirty="0" smtClean="0"/>
              <a:t>H29.3</a:t>
            </a:r>
            <a:endParaRPr lang="ja-JP" altLang="en-US" sz="1100" dirty="0"/>
          </a:p>
        </p:txBody>
      </p:sp>
      <p:graphicFrame>
        <p:nvGraphicFramePr>
          <p:cNvPr id="47" name="グラフ 46"/>
          <p:cNvGraphicFramePr>
            <a:graphicFrameLocks/>
          </p:cNvGraphicFramePr>
          <p:nvPr>
            <p:extLst>
              <p:ext uri="{D42A27DB-BD31-4B8C-83A1-F6EECF244321}">
                <p14:modId xmlns:p14="http://schemas.microsoft.com/office/powerpoint/2010/main" val="2975546678"/>
              </p:ext>
            </p:extLst>
          </p:nvPr>
        </p:nvGraphicFramePr>
        <p:xfrm>
          <a:off x="5347377" y="4606312"/>
          <a:ext cx="4368123" cy="1623243"/>
        </p:xfrm>
        <a:graphic>
          <a:graphicData uri="http://schemas.openxmlformats.org/drawingml/2006/chart">
            <c:chart xmlns:c="http://schemas.openxmlformats.org/drawingml/2006/chart" xmlns:r="http://schemas.openxmlformats.org/officeDocument/2006/relationships" r:id="rId3"/>
          </a:graphicData>
        </a:graphic>
      </p:graphicFrame>
      <p:sp>
        <p:nvSpPr>
          <p:cNvPr id="49" name="テキスト ボックス 48"/>
          <p:cNvSpPr txBox="1"/>
          <p:nvPr/>
        </p:nvSpPr>
        <p:spPr>
          <a:xfrm>
            <a:off x="6246619" y="4310077"/>
            <a:ext cx="2773516" cy="338554"/>
          </a:xfrm>
          <a:prstGeom prst="rect">
            <a:avLst/>
          </a:prstGeom>
          <a:noFill/>
          <a:ln>
            <a:noFill/>
          </a:ln>
        </p:spPr>
        <p:txBody>
          <a:bodyPr wrap="none" rtlCol="0">
            <a:spAutoFit/>
          </a:bodyPr>
          <a:lstStyle/>
          <a:p>
            <a:pPr algn="ctr"/>
            <a:r>
              <a:rPr kumimoji="1"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ボランティア団体の設立年度</a:t>
            </a:r>
            <a:r>
              <a:rPr kumimoji="1"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50" name="グラフ 49"/>
          <p:cNvGraphicFramePr>
            <a:graphicFrameLocks/>
          </p:cNvGraphicFramePr>
          <p:nvPr>
            <p:extLst>
              <p:ext uri="{D42A27DB-BD31-4B8C-83A1-F6EECF244321}">
                <p14:modId xmlns:p14="http://schemas.microsoft.com/office/powerpoint/2010/main" val="552729994"/>
              </p:ext>
            </p:extLst>
          </p:nvPr>
        </p:nvGraphicFramePr>
        <p:xfrm>
          <a:off x="5666465" y="1397217"/>
          <a:ext cx="3933824" cy="2857500"/>
        </p:xfrm>
        <a:graphic>
          <a:graphicData uri="http://schemas.openxmlformats.org/drawingml/2006/chart">
            <c:chart xmlns:c="http://schemas.openxmlformats.org/drawingml/2006/chart" xmlns:r="http://schemas.openxmlformats.org/officeDocument/2006/relationships" r:id="rId4"/>
          </a:graphicData>
        </a:graphic>
      </p:graphicFrame>
      <p:sp>
        <p:nvSpPr>
          <p:cNvPr id="51" name="正方形/長方形 50"/>
          <p:cNvSpPr/>
          <p:nvPr/>
        </p:nvSpPr>
        <p:spPr>
          <a:xfrm>
            <a:off x="5125914" y="4352396"/>
            <a:ext cx="723275" cy="253916"/>
          </a:xfrm>
          <a:prstGeom prst="rect">
            <a:avLst/>
          </a:prstGeom>
        </p:spPr>
        <p:txBody>
          <a:bodyPr wrap="none">
            <a:spAutoFit/>
          </a:bodyPr>
          <a:lstStyle/>
          <a:p>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（団体）</a:t>
            </a:r>
            <a:endParaRPr lang="ja-JP" altLang="en-US" sz="10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正方形/長方形 1"/>
          <p:cNvSpPr/>
          <p:nvPr/>
        </p:nvSpPr>
        <p:spPr>
          <a:xfrm>
            <a:off x="213288" y="6147322"/>
            <a:ext cx="6979796" cy="584775"/>
          </a:xfrm>
          <a:prstGeom prst="rect">
            <a:avLst/>
          </a:prstGeom>
        </p:spPr>
        <p:txBody>
          <a:bodyPr wrap="none">
            <a:spAutoFit/>
          </a:bodyPr>
          <a:lstStyle/>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○多様なメンバーで構成される協議会で公園の管理・運営に関する協議会を実施。</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○近年公園を舞台に活動するボランティア団体が増加。</a:t>
            </a:r>
            <a:endParaRPr lang="ja-JP" altLang="en-US" sz="1600" dirty="0"/>
          </a:p>
        </p:txBody>
      </p:sp>
    </p:spTree>
    <p:extLst>
      <p:ext uri="{BB962C8B-B14F-4D97-AF65-F5344CB8AC3E}">
        <p14:creationId xmlns:p14="http://schemas.microsoft.com/office/powerpoint/2010/main" val="42454064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23825" y="4925874"/>
            <a:ext cx="1152128" cy="8159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スライド番号プレースホルダー 4"/>
          <p:cNvSpPr>
            <a:spLocks noGrp="1"/>
          </p:cNvSpPr>
          <p:nvPr>
            <p:ph type="sldNum" sz="quarter" idx="12"/>
          </p:nvPr>
        </p:nvSpPr>
        <p:spPr>
          <a:xfrm>
            <a:off x="2705100" y="6530986"/>
            <a:ext cx="2311400" cy="365125"/>
          </a:xfrm>
        </p:spPr>
        <p:txBody>
          <a:bodyPr/>
          <a:lstStyle/>
          <a:p>
            <a:fld id="{192FBC56-903D-442E-83BC-E27193BEAC04}" type="slidenum">
              <a:rPr kumimoji="1" lang="ja-JP" altLang="en-US" smtClean="0"/>
              <a:t>13</a:t>
            </a:fld>
            <a:endParaRPr kumimoji="1" lang="ja-JP" altLang="en-US" dirty="0"/>
          </a:p>
        </p:txBody>
      </p:sp>
      <p:sp>
        <p:nvSpPr>
          <p:cNvPr id="9" name="正方形/長方形 8"/>
          <p:cNvSpPr/>
          <p:nvPr/>
        </p:nvSpPr>
        <p:spPr>
          <a:xfrm>
            <a:off x="0" y="0"/>
            <a:ext cx="9906000" cy="523875"/>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タイトル 1"/>
          <p:cNvSpPr txBox="1">
            <a:spLocks/>
          </p:cNvSpPr>
          <p:nvPr/>
        </p:nvSpPr>
        <p:spPr>
          <a:xfrm>
            <a:off x="2" y="0"/>
            <a:ext cx="6375398" cy="523874"/>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ct val="120000"/>
              </a:lnSpc>
            </a:pPr>
            <a:r>
              <a:rPr lang="ja-JP" altLang="en-US" sz="2800" dirty="0">
                <a:latin typeface="+mj-ea"/>
              </a:rPr>
              <a:t>　府営公園の現状　</a:t>
            </a:r>
          </a:p>
        </p:txBody>
      </p:sp>
      <p:sp>
        <p:nvSpPr>
          <p:cNvPr id="13" name="ホームベース 12"/>
          <p:cNvSpPr/>
          <p:nvPr/>
        </p:nvSpPr>
        <p:spPr>
          <a:xfrm>
            <a:off x="2" y="665680"/>
            <a:ext cx="3441700" cy="352424"/>
          </a:xfrm>
          <a:prstGeom prst="homePlate">
            <a:avLst>
              <a:gd name="adj" fmla="val 385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400" dirty="0">
                <a:latin typeface="Meiryo UI" panose="020B0604030504040204" pitchFamily="50" charset="-128"/>
                <a:ea typeface="Meiryo UI" panose="020B0604030504040204" pitchFamily="50" charset="-128"/>
                <a:cs typeface="Meiryo UI" panose="020B0604030504040204" pitchFamily="50" charset="-128"/>
              </a:rPr>
              <a:t>H28</a:t>
            </a: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cs typeface="Meiryo UI" panose="020B0604030504040204" pitchFamily="50" charset="-128"/>
              </a:rPr>
              <a:t>　収益事業の誘致</a:t>
            </a:r>
          </a:p>
        </p:txBody>
      </p:sp>
      <p:pic>
        <p:nvPicPr>
          <p:cNvPr id="14" name="Picture 2"/>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91538" l="0" r="100000"/>
                    </a14:imgEffect>
                  </a14:imgLayer>
                </a14:imgProps>
              </a:ext>
              <a:ext uri="{28A0092B-C50C-407E-A947-70E740481C1C}">
                <a14:useLocalDpi xmlns:a14="http://schemas.microsoft.com/office/drawing/2010/main" val="0"/>
              </a:ext>
            </a:extLst>
          </a:blip>
          <a:srcRect/>
          <a:stretch>
            <a:fillRect/>
          </a:stretch>
        </p:blipFill>
        <p:spPr bwMode="auto">
          <a:xfrm>
            <a:off x="1130172" y="2057123"/>
            <a:ext cx="7010528" cy="12642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206366" y="4891435"/>
            <a:ext cx="2021068" cy="10425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209594" y="5761307"/>
            <a:ext cx="1239283" cy="8323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7"/>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199057" y="5761307"/>
            <a:ext cx="1015602" cy="8323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テキスト ボックス 26"/>
          <p:cNvSpPr txBox="1"/>
          <p:nvPr/>
        </p:nvSpPr>
        <p:spPr>
          <a:xfrm>
            <a:off x="83641" y="1103016"/>
            <a:ext cx="9657259" cy="954107"/>
          </a:xfrm>
          <a:prstGeom prst="rect">
            <a:avLst/>
          </a:prstGeom>
          <a:noFill/>
          <a:ln>
            <a:solidFill>
              <a:schemeClr val="accent1"/>
            </a:solidFill>
          </a:ln>
        </p:spPr>
        <p:txBody>
          <a:bodyPr wrap="square" rtlCol="0">
            <a:spAutoFit/>
          </a:bodyPr>
          <a:lstStyle/>
          <a:p>
            <a:r>
              <a:rPr lang="ja-JP" altLang="ja-JP" sz="1400" dirty="0">
                <a:latin typeface="Meiryo UI" panose="020B0604030504040204" pitchFamily="50" charset="-128"/>
                <a:ea typeface="Meiryo UI" panose="020B0604030504040204" pitchFamily="50" charset="-128"/>
                <a:cs typeface="Meiryo UI" panose="020B0604030504040204" pitchFamily="50" charset="-128"/>
              </a:rPr>
              <a:t>◍ </a:t>
            </a:r>
            <a:r>
              <a:rPr lang="ja-JP" altLang="ja-JP" sz="1400" dirty="0" smtClean="0">
                <a:latin typeface="Meiryo UI" panose="020B0604030504040204" pitchFamily="50" charset="-128"/>
                <a:ea typeface="Meiryo UI" panose="020B0604030504040204" pitchFamily="50" charset="-128"/>
                <a:cs typeface="Meiryo UI" panose="020B0604030504040204" pitchFamily="50" charset="-128"/>
              </a:rPr>
              <a:t>府営公園</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の</a:t>
            </a:r>
            <a:r>
              <a:rPr lang="ja-JP" altLang="ja-JP" sz="1400" dirty="0" smtClean="0">
                <a:latin typeface="Meiryo UI" panose="020B0604030504040204" pitchFamily="50" charset="-128"/>
                <a:ea typeface="Meiryo UI" panose="020B0604030504040204" pitchFamily="50" charset="-128"/>
                <a:cs typeface="Meiryo UI" panose="020B0604030504040204" pitchFamily="50" charset="-128"/>
              </a:rPr>
              <a:t>より</a:t>
            </a:r>
            <a:r>
              <a:rPr lang="ja-JP" altLang="ja-JP" sz="1400" dirty="0">
                <a:latin typeface="Meiryo UI" panose="020B0604030504040204" pitchFamily="50" charset="-128"/>
                <a:ea typeface="Meiryo UI" panose="020B0604030504040204" pitchFamily="50" charset="-128"/>
                <a:cs typeface="Meiryo UI" panose="020B0604030504040204" pitchFamily="50" charset="-128"/>
              </a:rPr>
              <a:t>質の高いサービスの</a:t>
            </a:r>
            <a:r>
              <a:rPr lang="ja-JP" altLang="ja-JP" sz="1400" dirty="0" smtClean="0">
                <a:latin typeface="Meiryo UI" panose="020B0604030504040204" pitchFamily="50" charset="-128"/>
                <a:ea typeface="Meiryo UI" panose="020B0604030504040204" pitchFamily="50" charset="-128"/>
                <a:cs typeface="Meiryo UI" panose="020B0604030504040204" pitchFamily="50" charset="-128"/>
              </a:rPr>
              <a:t>提供</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のため、</a:t>
            </a:r>
            <a:r>
              <a:rPr lang="ja-JP" altLang="ja-JP" sz="1400" dirty="0" smtClean="0">
                <a:latin typeface="Meiryo UI" panose="020B0604030504040204" pitchFamily="50" charset="-128"/>
                <a:ea typeface="Meiryo UI" panose="020B0604030504040204" pitchFamily="50" charset="-128"/>
                <a:cs typeface="Meiryo UI" panose="020B0604030504040204" pitchFamily="50" charset="-128"/>
              </a:rPr>
              <a:t>民間</a:t>
            </a:r>
            <a:r>
              <a:rPr lang="ja-JP" altLang="ja-JP" sz="1400" dirty="0">
                <a:latin typeface="Meiryo UI" panose="020B0604030504040204" pitchFamily="50" charset="-128"/>
                <a:ea typeface="Meiryo UI" panose="020B0604030504040204" pitchFamily="50" charset="-128"/>
                <a:cs typeface="Meiryo UI" panose="020B0604030504040204" pitchFamily="50" charset="-128"/>
              </a:rPr>
              <a:t>の知恵と活力などをより積極的に導入した「にぎわい施設」（売店やカフェ等の便益施設）の誘致に向けて、公園利用者のニーズや民間事業者の意欲を調査し、　都市公園法に定める設置管理許可制度の活用が見込める公園から、順次、事業者</a:t>
            </a:r>
            <a:r>
              <a:rPr lang="ja-JP" altLang="ja-JP" sz="1400" dirty="0" smtClean="0">
                <a:latin typeface="Meiryo UI" panose="020B0604030504040204" pitchFamily="50" charset="-128"/>
                <a:ea typeface="Meiryo UI" panose="020B0604030504040204" pitchFamily="50" charset="-128"/>
                <a:cs typeface="Meiryo UI" panose="020B0604030504040204" pitchFamily="50" charset="-128"/>
              </a:rPr>
              <a:t>を公募</a:t>
            </a:r>
            <a:r>
              <a:rPr lang="ja-JP" altLang="ja-JP" sz="1400" dirty="0">
                <a:latin typeface="Meiryo UI" panose="020B0604030504040204" pitchFamily="50" charset="-128"/>
                <a:ea typeface="Meiryo UI" panose="020B0604030504040204" pitchFamily="50" charset="-128"/>
                <a:cs typeface="Meiryo UI" panose="020B0604030504040204" pitchFamily="50" charset="-128"/>
              </a:rPr>
              <a:t>します。また、民間のノウハウやネットワークなどを活用した公園の活性化に資するイベント等を、指定管理者や企業、</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NPO</a:t>
            </a:r>
            <a:r>
              <a:rPr lang="ja-JP" altLang="ja-JP" sz="1400" dirty="0">
                <a:latin typeface="Meiryo UI" panose="020B0604030504040204" pitchFamily="50" charset="-128"/>
                <a:ea typeface="Meiryo UI" panose="020B0604030504040204" pitchFamily="50" charset="-128"/>
                <a:cs typeface="Meiryo UI" panose="020B0604030504040204" pitchFamily="50" charset="-128"/>
              </a:rPr>
              <a:t>等と連携・協力して積極的に企画・誘致します</a:t>
            </a:r>
            <a:r>
              <a:rPr lang="ja-JP" altLang="ja-JP" sz="14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28" name="グループ化 27"/>
          <p:cNvGrpSpPr/>
          <p:nvPr/>
        </p:nvGrpSpPr>
        <p:grpSpPr>
          <a:xfrm>
            <a:off x="161791" y="3307204"/>
            <a:ext cx="4589715" cy="3393961"/>
            <a:chOff x="255894" y="1340767"/>
            <a:chExt cx="4241365" cy="4320481"/>
          </a:xfrm>
        </p:grpSpPr>
        <p:sp>
          <p:nvSpPr>
            <p:cNvPr id="29" name="角丸四角形 28"/>
            <p:cNvSpPr/>
            <p:nvPr/>
          </p:nvSpPr>
          <p:spPr>
            <a:xfrm>
              <a:off x="255894" y="1340769"/>
              <a:ext cx="4241365" cy="4320479"/>
            </a:xfrm>
            <a:prstGeom prst="roundRect">
              <a:avLst>
                <a:gd name="adj" fmla="val 3615"/>
              </a:avLst>
            </a:prstGeom>
            <a:noFill/>
            <a:ln w="22225">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kumimoji="1" lang="en-US" altLang="ja-JP" sz="1050" dirty="0" smtClean="0"/>
            </a:p>
            <a:p>
              <a:endParaRPr lang="en-US" altLang="ja-JP" sz="1050" dirty="0"/>
            </a:p>
            <a:p>
              <a:endParaRPr kumimoji="1" lang="en-US" altLang="ja-JP" sz="1050" dirty="0" smtClean="0"/>
            </a:p>
            <a:p>
              <a:endParaRPr lang="en-US" altLang="ja-JP" sz="1050" dirty="0"/>
            </a:p>
            <a:p>
              <a:endParaRPr lang="en-US" altLang="ja-JP" sz="1050" dirty="0"/>
            </a:p>
            <a:p>
              <a:endParaRPr lang="en-US" altLang="ja-JP" sz="1050" dirty="0"/>
            </a:p>
            <a:p>
              <a:endParaRPr kumimoji="1" lang="en-US" altLang="ja-JP" sz="1050" dirty="0" smtClean="0"/>
            </a:p>
            <a:p>
              <a:endParaRPr lang="en-US" altLang="ja-JP" sz="1050" dirty="0"/>
            </a:p>
            <a:p>
              <a:endParaRPr kumimoji="1" lang="en-US" altLang="ja-JP" sz="1050" dirty="0" smtClean="0"/>
            </a:p>
            <a:p>
              <a:endParaRPr lang="en-US" altLang="ja-JP" sz="1050" dirty="0">
                <a:solidFill>
                  <a:schemeClr val="tx1"/>
                </a:solidFill>
              </a:endParaRPr>
            </a:p>
            <a:p>
              <a:endParaRPr kumimoji="1" lang="ja-JP" altLang="en-US" sz="2400" dirty="0">
                <a:solidFill>
                  <a:schemeClr val="tx1"/>
                </a:solidFill>
              </a:endParaRPr>
            </a:p>
          </p:txBody>
        </p:sp>
        <p:sp>
          <p:nvSpPr>
            <p:cNvPr id="30" name="角丸四角形 29"/>
            <p:cNvSpPr/>
            <p:nvPr/>
          </p:nvSpPr>
          <p:spPr>
            <a:xfrm>
              <a:off x="260508" y="1340767"/>
              <a:ext cx="2474760" cy="433847"/>
            </a:xfrm>
            <a:prstGeom prst="roundRect">
              <a:avLst>
                <a:gd name="adj" fmla="val 46605"/>
              </a:avLst>
            </a:prstGeom>
            <a:solidFill>
              <a:srgbClr val="009900"/>
            </a:solid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smtClean="0">
                  <a:latin typeface="HGP創英角ﾎﾟｯﾌﾟ体" panose="040B0A00000000000000" pitchFamily="50" charset="-128"/>
                  <a:ea typeface="HGP創英角ﾎﾟｯﾌﾟ体" panose="040B0A00000000000000" pitchFamily="50" charset="-128"/>
                </a:rPr>
                <a:t>　（１）「にぎわい施設」の設置</a:t>
              </a:r>
              <a:endParaRPr kumimoji="1" lang="ja-JP" altLang="en-US" sz="1400" dirty="0">
                <a:latin typeface="HGP創英角ﾎﾟｯﾌﾟ体" panose="040B0A00000000000000" pitchFamily="50" charset="-128"/>
                <a:ea typeface="HGP創英角ﾎﾟｯﾌﾟ体" panose="040B0A00000000000000" pitchFamily="50" charset="-128"/>
              </a:endParaRPr>
            </a:p>
          </p:txBody>
        </p:sp>
      </p:grpSp>
      <p:grpSp>
        <p:nvGrpSpPr>
          <p:cNvPr id="31" name="グループ化 30"/>
          <p:cNvGrpSpPr/>
          <p:nvPr/>
        </p:nvGrpSpPr>
        <p:grpSpPr>
          <a:xfrm>
            <a:off x="4950774" y="3307204"/>
            <a:ext cx="4790125" cy="3345639"/>
            <a:chOff x="4629719" y="1349413"/>
            <a:chExt cx="4404432" cy="4311835"/>
          </a:xfrm>
        </p:grpSpPr>
        <p:sp>
          <p:nvSpPr>
            <p:cNvPr id="32" name="角丸四角形 31"/>
            <p:cNvSpPr/>
            <p:nvPr/>
          </p:nvSpPr>
          <p:spPr>
            <a:xfrm>
              <a:off x="4629719" y="1349415"/>
              <a:ext cx="4404432" cy="4311833"/>
            </a:xfrm>
            <a:prstGeom prst="roundRect">
              <a:avLst>
                <a:gd name="adj" fmla="val 3615"/>
              </a:avLst>
            </a:prstGeom>
            <a:noFill/>
            <a:ln w="22225">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角丸四角形 32"/>
            <p:cNvSpPr/>
            <p:nvPr/>
          </p:nvSpPr>
          <p:spPr>
            <a:xfrm>
              <a:off x="4636811" y="1349413"/>
              <a:ext cx="2561972" cy="465978"/>
            </a:xfrm>
            <a:prstGeom prst="roundRect">
              <a:avLst>
                <a:gd name="adj" fmla="val 46605"/>
              </a:avLst>
            </a:prstGeom>
            <a:solidFill>
              <a:srgbClr val="009900"/>
            </a:solid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latin typeface="HGP創英角ﾎﾟｯﾌﾟ体" panose="040B0A00000000000000" pitchFamily="50" charset="-128"/>
                  <a:ea typeface="HGP創英角ﾎﾟｯﾌﾟ体" panose="040B0A00000000000000" pitchFamily="50" charset="-128"/>
                </a:rPr>
                <a:t> （２）「にぎわいイベント」の実施</a:t>
              </a:r>
              <a:endParaRPr kumimoji="1" lang="ja-JP" altLang="en-US" sz="1400" dirty="0">
                <a:latin typeface="HGP創英角ﾎﾟｯﾌﾟ体" panose="040B0A00000000000000" pitchFamily="50" charset="-128"/>
                <a:ea typeface="HGP創英角ﾎﾟｯﾌﾟ体" panose="040B0A00000000000000" pitchFamily="50" charset="-128"/>
              </a:endParaRPr>
            </a:p>
          </p:txBody>
        </p:sp>
      </p:grpSp>
      <p:sp>
        <p:nvSpPr>
          <p:cNvPr id="35" name="テキスト ボックス 34"/>
          <p:cNvSpPr txBox="1"/>
          <p:nvPr/>
        </p:nvSpPr>
        <p:spPr>
          <a:xfrm>
            <a:off x="166784" y="3658746"/>
            <a:ext cx="4510248" cy="1877437"/>
          </a:xfrm>
          <a:prstGeom prst="rect">
            <a:avLst/>
          </a:prstGeom>
          <a:noFill/>
        </p:spPr>
        <p:txBody>
          <a:bodyPr wrap="square" rtlCol="0">
            <a:spAutoFit/>
          </a:bodyPr>
          <a:lstStyle/>
          <a:p>
            <a:r>
              <a:rPr lang="ja-JP" altLang="ja-JP" sz="1200" dirty="0" smtClean="0"/>
              <a:t>・ </a:t>
            </a:r>
            <a:r>
              <a:rPr lang="ja-JP" altLang="ja-JP" sz="1200" dirty="0"/>
              <a:t>府営公園における民間事業者による「にぎわい施設」の設置の取組みの第１弾として</a:t>
            </a:r>
            <a:r>
              <a:rPr lang="ja-JP" altLang="ja-JP" sz="1200" dirty="0" smtClean="0"/>
              <a:t>、久</a:t>
            </a:r>
            <a:r>
              <a:rPr lang="ja-JP" altLang="ja-JP" sz="1200" dirty="0"/>
              <a:t>宝寺緑地で「みどり・環境・防災」に配慮した新しいタイプの売店</a:t>
            </a:r>
            <a:r>
              <a:rPr lang="ja-JP" altLang="ja-JP" sz="1200" dirty="0" smtClean="0"/>
              <a:t>を</a:t>
            </a:r>
            <a:r>
              <a:rPr lang="ja-JP" altLang="en-US" sz="1200" dirty="0" smtClean="0"/>
              <a:t>設置</a:t>
            </a:r>
            <a:r>
              <a:rPr lang="ja-JP" altLang="ja-JP" sz="1200" dirty="0" smtClean="0"/>
              <a:t>・</a:t>
            </a:r>
            <a:r>
              <a:rPr lang="ja-JP" altLang="ja-JP" sz="1200" dirty="0"/>
              <a:t>管理運営する民間事業者を</a:t>
            </a:r>
            <a:r>
              <a:rPr lang="ja-JP" altLang="ja-JP" sz="1200" dirty="0" smtClean="0"/>
              <a:t>募集。</a:t>
            </a:r>
            <a:endParaRPr lang="ja-JP" altLang="ja-JP" sz="1200" dirty="0"/>
          </a:p>
          <a:p>
            <a:r>
              <a:rPr lang="en-US" altLang="ja-JP" sz="1000" dirty="0"/>
              <a:t> </a:t>
            </a:r>
            <a:endParaRPr lang="ja-JP" altLang="ja-JP" sz="1000" dirty="0"/>
          </a:p>
          <a:p>
            <a:r>
              <a:rPr lang="ja-JP" altLang="en-US" sz="1000" dirty="0">
                <a:latin typeface="ＭＳ Ｐゴシック"/>
              </a:rPr>
              <a:t>➢ </a:t>
            </a:r>
            <a:r>
              <a:rPr lang="ja-JP" altLang="en-US" sz="1000" dirty="0" smtClean="0">
                <a:latin typeface="ＭＳ Ｐゴシック"/>
              </a:rPr>
              <a:t>公募結果</a:t>
            </a:r>
            <a:endParaRPr lang="en-US" altLang="ja-JP" sz="1000" dirty="0" smtClean="0">
              <a:latin typeface="ＭＳ Ｐゴシック"/>
            </a:endParaRPr>
          </a:p>
          <a:p>
            <a:r>
              <a:rPr lang="ja-JP" altLang="en-US" sz="1000" dirty="0">
                <a:latin typeface="ＭＳ Ｐゴシック"/>
              </a:rPr>
              <a:t>　</a:t>
            </a:r>
            <a:r>
              <a:rPr lang="ja-JP" altLang="en-US" sz="1000" dirty="0" smtClean="0">
                <a:latin typeface="ＭＳ Ｐゴシック"/>
              </a:rPr>
              <a:t>　　決定者　：　</a:t>
            </a:r>
            <a:r>
              <a:rPr lang="ja-JP" altLang="ja-JP" sz="1000" dirty="0" smtClean="0"/>
              <a:t>株式</a:t>
            </a:r>
            <a:r>
              <a:rPr lang="ja-JP" altLang="ja-JP" sz="1000" dirty="0"/>
              <a:t>会社</a:t>
            </a:r>
            <a:r>
              <a:rPr lang="ja-JP" altLang="ja-JP" sz="1000" dirty="0" smtClean="0"/>
              <a:t>ローソン</a:t>
            </a:r>
            <a:endParaRPr lang="en-US" altLang="ja-JP" sz="1000" dirty="0" smtClean="0"/>
          </a:p>
          <a:p>
            <a:r>
              <a:rPr lang="ja-JP" altLang="en-US" sz="1000" dirty="0" smtClean="0"/>
              <a:t>　　　提案内容　：　</a:t>
            </a:r>
            <a:r>
              <a:rPr lang="ja-JP" altLang="ja-JP" sz="1000" dirty="0"/>
              <a:t>公園景観に調和した</a:t>
            </a:r>
            <a:r>
              <a:rPr lang="ja-JP" altLang="ja-JP" sz="1000" dirty="0" smtClean="0"/>
              <a:t>建築物</a:t>
            </a:r>
            <a:r>
              <a:rPr lang="ja-JP" altLang="en-US" sz="1000" dirty="0" smtClean="0"/>
              <a:t>（２７７．０９㎡）</a:t>
            </a:r>
            <a:endParaRPr lang="en-US" altLang="ja-JP" sz="1000" dirty="0" smtClean="0"/>
          </a:p>
          <a:p>
            <a:r>
              <a:rPr lang="ja-JP" altLang="en-US" sz="1000" dirty="0"/>
              <a:t>　</a:t>
            </a:r>
            <a:r>
              <a:rPr lang="ja-JP" altLang="en-US" sz="1000" dirty="0" smtClean="0"/>
              <a:t>　　　　　　　　　　　</a:t>
            </a:r>
            <a:r>
              <a:rPr lang="ja-JP" altLang="ja-JP" sz="1000" dirty="0" smtClean="0"/>
              <a:t>インフォメーションスペース</a:t>
            </a:r>
            <a:r>
              <a:rPr lang="ja-JP" altLang="en-US" sz="1000" dirty="0" smtClean="0"/>
              <a:t>（指定管理者・常駐）（５５㎡）</a:t>
            </a:r>
            <a:endParaRPr lang="en-US" altLang="ja-JP" sz="1000" dirty="0" smtClean="0"/>
          </a:p>
          <a:p>
            <a:r>
              <a:rPr lang="ja-JP" altLang="en-US" sz="1000" dirty="0" smtClean="0"/>
              <a:t>　　　　　　　　　　　　</a:t>
            </a:r>
            <a:r>
              <a:rPr lang="ja-JP" altLang="ja-JP" sz="1000" dirty="0" smtClean="0"/>
              <a:t>多目的トイレ</a:t>
            </a:r>
            <a:r>
              <a:rPr lang="ja-JP" altLang="en-US" sz="1000" dirty="0" smtClean="0"/>
              <a:t>、</a:t>
            </a:r>
            <a:r>
              <a:rPr lang="ja-JP" altLang="ja-JP" sz="1000" dirty="0" smtClean="0"/>
              <a:t>屋外</a:t>
            </a:r>
            <a:r>
              <a:rPr lang="ja-JP" altLang="ja-JP" sz="1000" dirty="0"/>
              <a:t>飲食</a:t>
            </a:r>
            <a:r>
              <a:rPr lang="ja-JP" altLang="ja-JP" sz="1000" dirty="0" smtClean="0"/>
              <a:t>スペース</a:t>
            </a:r>
            <a:endParaRPr lang="en-US" altLang="ja-JP" sz="1000" dirty="0" smtClean="0"/>
          </a:p>
          <a:p>
            <a:r>
              <a:rPr lang="ja-JP" altLang="en-US" sz="1000" dirty="0"/>
              <a:t>　</a:t>
            </a:r>
            <a:r>
              <a:rPr lang="ja-JP" altLang="en-US" sz="1000" dirty="0" smtClean="0"/>
              <a:t>　　　　　　　　　　　</a:t>
            </a:r>
            <a:r>
              <a:rPr lang="ja-JP" altLang="ja-JP" sz="1000" dirty="0" smtClean="0"/>
              <a:t>既設</a:t>
            </a:r>
            <a:r>
              <a:rPr lang="ja-JP" altLang="ja-JP" sz="1000" dirty="0"/>
              <a:t>園路と店舗をつなぐアクセスのウッド調舗装（</a:t>
            </a:r>
            <a:r>
              <a:rPr lang="ja-JP" altLang="ja-JP" sz="1000" dirty="0" smtClean="0"/>
              <a:t>計</a:t>
            </a:r>
            <a:r>
              <a:rPr lang="ja-JP" altLang="en-US" sz="1000" dirty="0" smtClean="0"/>
              <a:t>３５０</a:t>
            </a:r>
            <a:r>
              <a:rPr lang="ja-JP" altLang="ja-JP" sz="1000" dirty="0" smtClean="0"/>
              <a:t>㎡）</a:t>
            </a:r>
            <a:endParaRPr lang="en-US" altLang="ja-JP" sz="1000" dirty="0" smtClean="0"/>
          </a:p>
          <a:p>
            <a:r>
              <a:rPr lang="ja-JP" altLang="en-US" sz="1000" dirty="0" smtClean="0"/>
              <a:t>　　　　</a:t>
            </a:r>
            <a:endParaRPr lang="en-US" altLang="ja-JP" sz="1000" dirty="0"/>
          </a:p>
        </p:txBody>
      </p:sp>
      <p:sp>
        <p:nvSpPr>
          <p:cNvPr id="36" name="テキスト ボックス 35"/>
          <p:cNvSpPr txBox="1"/>
          <p:nvPr/>
        </p:nvSpPr>
        <p:spPr>
          <a:xfrm>
            <a:off x="5013521" y="3662080"/>
            <a:ext cx="4727377" cy="646331"/>
          </a:xfrm>
          <a:prstGeom prst="rect">
            <a:avLst/>
          </a:prstGeom>
          <a:noFill/>
        </p:spPr>
        <p:txBody>
          <a:bodyPr wrap="square" rtlCol="0">
            <a:spAutoFit/>
          </a:bodyPr>
          <a:lstStyle/>
          <a:p>
            <a:r>
              <a:rPr lang="ja-JP" altLang="en-US" sz="1200" dirty="0"/>
              <a:t>・ 府営公園では、これまでにない新たな魅力づくりを進めていくため、「原則、営利を目的</a:t>
            </a:r>
            <a:r>
              <a:rPr lang="ja-JP" altLang="en-US" sz="1200" dirty="0" smtClean="0"/>
              <a:t>としない</a:t>
            </a:r>
            <a:r>
              <a:rPr lang="ja-JP" altLang="en-US" sz="1200" dirty="0"/>
              <a:t>もの」に限っていたイベント等の開催条件を</a:t>
            </a:r>
            <a:r>
              <a:rPr lang="ja-JP" altLang="en-US" sz="1200" dirty="0" smtClean="0"/>
              <a:t>緩和し</a:t>
            </a:r>
            <a:r>
              <a:rPr lang="ja-JP" altLang="en-US" sz="1200" dirty="0"/>
              <a:t>、平成</a:t>
            </a:r>
            <a:r>
              <a:rPr lang="en-US" altLang="ja-JP" sz="1200" dirty="0"/>
              <a:t>29</a:t>
            </a:r>
            <a:r>
              <a:rPr lang="ja-JP" altLang="en-US" sz="1200" dirty="0"/>
              <a:t>年度から</a:t>
            </a:r>
            <a:r>
              <a:rPr lang="ja-JP" altLang="en-US" sz="1200" dirty="0" smtClean="0"/>
              <a:t>適用。</a:t>
            </a:r>
            <a:endParaRPr lang="en-US" altLang="ja-JP" sz="1200" dirty="0" smtClean="0"/>
          </a:p>
        </p:txBody>
      </p:sp>
      <p:pic>
        <p:nvPicPr>
          <p:cNvPr id="37" name="Picture 5"/>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a:stretch/>
        </p:blipFill>
        <p:spPr bwMode="auto">
          <a:xfrm>
            <a:off x="6303392" y="4919374"/>
            <a:ext cx="906203" cy="1674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 name="テキスト ボックス 37"/>
          <p:cNvSpPr txBox="1"/>
          <p:nvPr/>
        </p:nvSpPr>
        <p:spPr>
          <a:xfrm>
            <a:off x="8166246" y="6193539"/>
            <a:ext cx="997773" cy="400110"/>
          </a:xfrm>
          <a:prstGeom prst="rect">
            <a:avLst/>
          </a:prstGeom>
          <a:solidFill>
            <a:schemeClr val="bg1">
              <a:alpha val="50000"/>
            </a:schemeClr>
          </a:solidFill>
        </p:spPr>
        <p:txBody>
          <a:bodyPr wrap="square" rtlCol="0">
            <a:spAutoFit/>
          </a:bodyPr>
          <a:lstStyle/>
          <a:p>
            <a:pPr algn="ctr"/>
            <a:r>
              <a:rPr kumimoji="1" lang="ja-JP" altLang="en-US" sz="1000" dirty="0" smtClean="0">
                <a:solidFill>
                  <a:srgbClr val="FF0000"/>
                </a:solidFill>
                <a:latin typeface="HGP創英角ﾎﾟｯﾌﾟ体" panose="040B0A00000000000000" pitchFamily="50" charset="-128"/>
                <a:ea typeface="HGP創英角ﾎﾟｯﾌﾟ体" panose="040B0A00000000000000" pitchFamily="50" charset="-128"/>
              </a:rPr>
              <a:t>エレクトリック</a:t>
            </a:r>
            <a:endParaRPr kumimoji="1" lang="en-US" altLang="ja-JP" sz="1000" dirty="0" smtClean="0">
              <a:solidFill>
                <a:srgbClr val="FF0000"/>
              </a:solidFill>
              <a:latin typeface="HGP創英角ﾎﾟｯﾌﾟ体" panose="040B0A00000000000000" pitchFamily="50" charset="-128"/>
              <a:ea typeface="HGP創英角ﾎﾟｯﾌﾟ体" panose="040B0A00000000000000" pitchFamily="50" charset="-128"/>
            </a:endParaRPr>
          </a:p>
          <a:p>
            <a:pPr algn="ctr"/>
            <a:r>
              <a:rPr kumimoji="1" lang="ja-JP" altLang="en-US" sz="1000" dirty="0" smtClean="0">
                <a:solidFill>
                  <a:srgbClr val="FF0000"/>
                </a:solidFill>
                <a:latin typeface="HGP創英角ﾎﾟｯﾌﾟ体" panose="040B0A00000000000000" pitchFamily="50" charset="-128"/>
                <a:ea typeface="HGP創英角ﾎﾟｯﾌﾟ体" panose="040B0A00000000000000" pitchFamily="50" charset="-128"/>
              </a:rPr>
              <a:t>ラン</a:t>
            </a:r>
            <a:endParaRPr kumimoji="1" lang="ja-JP" altLang="en-US" sz="1000" dirty="0">
              <a:solidFill>
                <a:srgbClr val="FF0000"/>
              </a:solidFill>
              <a:latin typeface="HGP創英角ﾎﾟｯﾌﾟ体" panose="040B0A00000000000000" pitchFamily="50" charset="-128"/>
              <a:ea typeface="HGP創英角ﾎﾟｯﾌﾟ体" panose="040B0A00000000000000" pitchFamily="50" charset="-128"/>
            </a:endParaRPr>
          </a:p>
        </p:txBody>
      </p:sp>
      <p:pic>
        <p:nvPicPr>
          <p:cNvPr id="39" name="Picture 8"/>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232232" y="5735286"/>
            <a:ext cx="1143168" cy="858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 name="テキスト ボックス 39"/>
          <p:cNvSpPr txBox="1"/>
          <p:nvPr/>
        </p:nvSpPr>
        <p:spPr>
          <a:xfrm>
            <a:off x="5219127" y="4913174"/>
            <a:ext cx="1040791" cy="276999"/>
          </a:xfrm>
          <a:prstGeom prst="rect">
            <a:avLst/>
          </a:prstGeom>
          <a:solidFill>
            <a:srgbClr val="0000CC"/>
          </a:solidFill>
        </p:spPr>
        <p:txBody>
          <a:bodyPr wrap="square" rtlCol="0">
            <a:spAutoFit/>
          </a:bodyPr>
          <a:lstStyle/>
          <a:p>
            <a:pPr algn="ctr"/>
            <a:r>
              <a:rPr kumimoji="1" lang="ja-JP" altLang="en-US" sz="1200" dirty="0" smtClean="0">
                <a:solidFill>
                  <a:schemeClr val="bg1"/>
                </a:solidFill>
                <a:latin typeface="HGP創英角ﾎﾟｯﾌﾟ体" panose="040B0A00000000000000" pitchFamily="50" charset="-128"/>
                <a:ea typeface="HGP創英角ﾎﾟｯﾌﾟ体" panose="040B0A00000000000000" pitchFamily="50" charset="-128"/>
              </a:rPr>
              <a:t>提案結果</a:t>
            </a:r>
            <a:endParaRPr kumimoji="1" lang="ja-JP" altLang="en-US" sz="1200" dirty="0">
              <a:solidFill>
                <a:schemeClr val="bg1"/>
              </a:solidFill>
              <a:latin typeface="HGP創英角ﾎﾟｯﾌﾟ体" panose="040B0A00000000000000" pitchFamily="50" charset="-128"/>
              <a:ea typeface="HGP創英角ﾎﾟｯﾌﾟ体" panose="040B0A00000000000000" pitchFamily="50" charset="-128"/>
            </a:endParaRPr>
          </a:p>
        </p:txBody>
      </p:sp>
      <p:sp>
        <p:nvSpPr>
          <p:cNvPr id="41" name="テキスト ボックス 40"/>
          <p:cNvSpPr txBox="1"/>
          <p:nvPr/>
        </p:nvSpPr>
        <p:spPr>
          <a:xfrm>
            <a:off x="5223272" y="5515086"/>
            <a:ext cx="1143721" cy="246221"/>
          </a:xfrm>
          <a:prstGeom prst="rect">
            <a:avLst/>
          </a:prstGeom>
          <a:solidFill>
            <a:schemeClr val="bg1">
              <a:alpha val="50000"/>
            </a:schemeClr>
          </a:solidFill>
        </p:spPr>
        <p:txBody>
          <a:bodyPr wrap="square" rtlCol="0">
            <a:spAutoFit/>
          </a:bodyPr>
          <a:lstStyle/>
          <a:p>
            <a:pPr algn="ctr"/>
            <a:r>
              <a:rPr kumimoji="1" lang="ja-JP" altLang="en-US" sz="1000" dirty="0" smtClean="0">
                <a:solidFill>
                  <a:srgbClr val="FF0000"/>
                </a:solidFill>
                <a:latin typeface="HGP創英角ﾎﾟｯﾌﾟ体" panose="040B0A00000000000000" pitchFamily="50" charset="-128"/>
                <a:ea typeface="HGP創英角ﾎﾟｯﾌﾟ体" panose="040B0A00000000000000" pitchFamily="50" charset="-128"/>
              </a:rPr>
              <a:t>カプセルトイ</a:t>
            </a:r>
            <a:endParaRPr kumimoji="1" lang="ja-JP" altLang="en-US" sz="1000" dirty="0">
              <a:solidFill>
                <a:srgbClr val="FF0000"/>
              </a:solidFill>
              <a:latin typeface="HGP創英角ﾎﾟｯﾌﾟ体" panose="040B0A00000000000000" pitchFamily="50" charset="-128"/>
              <a:ea typeface="HGP創英角ﾎﾟｯﾌﾟ体" panose="040B0A00000000000000" pitchFamily="50" charset="-128"/>
            </a:endParaRPr>
          </a:p>
        </p:txBody>
      </p:sp>
      <p:sp>
        <p:nvSpPr>
          <p:cNvPr id="42" name="テキスト ボックス 41"/>
          <p:cNvSpPr txBox="1"/>
          <p:nvPr/>
        </p:nvSpPr>
        <p:spPr>
          <a:xfrm>
            <a:off x="6375401" y="6193539"/>
            <a:ext cx="834194" cy="400110"/>
          </a:xfrm>
          <a:prstGeom prst="rect">
            <a:avLst/>
          </a:prstGeom>
          <a:solidFill>
            <a:schemeClr val="bg1">
              <a:alpha val="50000"/>
            </a:schemeClr>
          </a:solidFill>
        </p:spPr>
        <p:txBody>
          <a:bodyPr wrap="square" rtlCol="0">
            <a:spAutoFit/>
          </a:bodyPr>
          <a:lstStyle/>
          <a:p>
            <a:pPr algn="ctr"/>
            <a:r>
              <a:rPr kumimoji="1" lang="ja-JP" altLang="en-US" sz="1000" dirty="0" smtClean="0">
                <a:solidFill>
                  <a:srgbClr val="FF0000"/>
                </a:solidFill>
                <a:latin typeface="HGP創英角ﾎﾟｯﾌﾟ体" panose="040B0A00000000000000" pitchFamily="50" charset="-128"/>
                <a:ea typeface="HGP創英角ﾎﾟｯﾌﾟ体" panose="040B0A00000000000000" pitchFamily="50" charset="-128"/>
              </a:rPr>
              <a:t>ベーカリー</a:t>
            </a:r>
            <a:endParaRPr kumimoji="1" lang="en-US" altLang="ja-JP" sz="1000" dirty="0" smtClean="0">
              <a:solidFill>
                <a:srgbClr val="FF0000"/>
              </a:solidFill>
              <a:latin typeface="HGP創英角ﾎﾟｯﾌﾟ体" panose="040B0A00000000000000" pitchFamily="50" charset="-128"/>
              <a:ea typeface="HGP創英角ﾎﾟｯﾌﾟ体" panose="040B0A00000000000000" pitchFamily="50" charset="-128"/>
            </a:endParaRPr>
          </a:p>
          <a:p>
            <a:pPr algn="ctr"/>
            <a:r>
              <a:rPr kumimoji="1" lang="ja-JP" altLang="en-US" sz="1000" dirty="0" smtClean="0">
                <a:solidFill>
                  <a:srgbClr val="FF0000"/>
                </a:solidFill>
                <a:latin typeface="HGP創英角ﾎﾟｯﾌﾟ体" panose="040B0A00000000000000" pitchFamily="50" charset="-128"/>
                <a:ea typeface="HGP創英角ﾎﾟｯﾌﾟ体" panose="040B0A00000000000000" pitchFamily="50" charset="-128"/>
              </a:rPr>
              <a:t>カフェ</a:t>
            </a:r>
            <a:endParaRPr kumimoji="1" lang="ja-JP" altLang="en-US" sz="1000" dirty="0">
              <a:solidFill>
                <a:srgbClr val="FF0000"/>
              </a:solidFill>
              <a:latin typeface="HGP創英角ﾎﾟｯﾌﾟ体" panose="040B0A00000000000000" pitchFamily="50" charset="-128"/>
              <a:ea typeface="HGP創英角ﾎﾟｯﾌﾟ体" panose="040B0A00000000000000" pitchFamily="50" charset="-128"/>
            </a:endParaRPr>
          </a:p>
        </p:txBody>
      </p:sp>
      <p:sp>
        <p:nvSpPr>
          <p:cNvPr id="43" name="テキスト ボックス 42"/>
          <p:cNvSpPr txBox="1"/>
          <p:nvPr/>
        </p:nvSpPr>
        <p:spPr>
          <a:xfrm>
            <a:off x="7396693" y="5497111"/>
            <a:ext cx="1767326" cy="246221"/>
          </a:xfrm>
          <a:prstGeom prst="rect">
            <a:avLst/>
          </a:prstGeom>
          <a:solidFill>
            <a:schemeClr val="bg1">
              <a:alpha val="50000"/>
            </a:schemeClr>
          </a:solidFill>
        </p:spPr>
        <p:txBody>
          <a:bodyPr wrap="square" rtlCol="0">
            <a:spAutoFit/>
          </a:bodyPr>
          <a:lstStyle/>
          <a:p>
            <a:pPr algn="ctr"/>
            <a:r>
              <a:rPr kumimoji="1" lang="ja-JP" altLang="en-US" sz="1000" dirty="0" smtClean="0">
                <a:solidFill>
                  <a:srgbClr val="FF0000"/>
                </a:solidFill>
                <a:latin typeface="HGP創英角ﾎﾟｯﾌﾟ体" panose="040B0A00000000000000" pitchFamily="50" charset="-128"/>
                <a:ea typeface="HGP創英角ﾎﾟｯﾌﾟ体" panose="040B0A00000000000000" pitchFamily="50" charset="-128"/>
              </a:rPr>
              <a:t>グリーンショップ</a:t>
            </a:r>
            <a:endParaRPr kumimoji="1" lang="ja-JP" altLang="en-US" sz="1000" dirty="0">
              <a:solidFill>
                <a:srgbClr val="FF0000"/>
              </a:solidFill>
              <a:latin typeface="HGP創英角ﾎﾟｯﾌﾟ体" panose="040B0A00000000000000" pitchFamily="50" charset="-128"/>
              <a:ea typeface="HGP創英角ﾎﾟｯﾌﾟ体" panose="040B0A00000000000000" pitchFamily="50" charset="-128"/>
            </a:endParaRPr>
          </a:p>
        </p:txBody>
      </p:sp>
      <p:sp>
        <p:nvSpPr>
          <p:cNvPr id="44" name="テキスト ボックス 43"/>
          <p:cNvSpPr txBox="1"/>
          <p:nvPr/>
        </p:nvSpPr>
        <p:spPr>
          <a:xfrm>
            <a:off x="7209594" y="6347428"/>
            <a:ext cx="956652" cy="246221"/>
          </a:xfrm>
          <a:prstGeom prst="rect">
            <a:avLst/>
          </a:prstGeom>
          <a:solidFill>
            <a:schemeClr val="bg1">
              <a:alpha val="50000"/>
            </a:schemeClr>
          </a:solidFill>
        </p:spPr>
        <p:txBody>
          <a:bodyPr wrap="square" rtlCol="0">
            <a:spAutoFit/>
          </a:bodyPr>
          <a:lstStyle/>
          <a:p>
            <a:pPr algn="ctr"/>
            <a:r>
              <a:rPr kumimoji="1" lang="ja-JP" altLang="en-US" sz="1000" dirty="0" smtClean="0">
                <a:solidFill>
                  <a:srgbClr val="FF0000"/>
                </a:solidFill>
                <a:latin typeface="HGP創英角ﾎﾟｯﾌﾟ体" panose="040B0A00000000000000" pitchFamily="50" charset="-128"/>
                <a:ea typeface="HGP創英角ﾎﾟｯﾌﾟ体" panose="040B0A00000000000000" pitchFamily="50" charset="-128"/>
              </a:rPr>
              <a:t>バブルラン</a:t>
            </a:r>
            <a:endParaRPr kumimoji="1" lang="ja-JP" altLang="en-US" sz="1000" dirty="0">
              <a:solidFill>
                <a:srgbClr val="FF0000"/>
              </a:solidFill>
              <a:latin typeface="HGP創英角ﾎﾟｯﾌﾟ体" panose="040B0A00000000000000" pitchFamily="50" charset="-128"/>
              <a:ea typeface="HGP創英角ﾎﾟｯﾌﾟ体" panose="040B0A00000000000000" pitchFamily="50" charset="-128"/>
            </a:endParaRPr>
          </a:p>
        </p:txBody>
      </p:sp>
      <p:sp>
        <p:nvSpPr>
          <p:cNvPr id="45" name="テキスト ボックス 44"/>
          <p:cNvSpPr txBox="1"/>
          <p:nvPr/>
        </p:nvSpPr>
        <p:spPr>
          <a:xfrm>
            <a:off x="5232232" y="6347428"/>
            <a:ext cx="1143721" cy="246221"/>
          </a:xfrm>
          <a:prstGeom prst="rect">
            <a:avLst/>
          </a:prstGeom>
          <a:solidFill>
            <a:schemeClr val="bg1">
              <a:alpha val="50000"/>
            </a:schemeClr>
          </a:solidFill>
        </p:spPr>
        <p:txBody>
          <a:bodyPr wrap="square" rtlCol="0">
            <a:spAutoFit/>
          </a:bodyPr>
          <a:lstStyle/>
          <a:p>
            <a:pPr algn="ctr"/>
            <a:r>
              <a:rPr kumimoji="1" lang="ja-JP" altLang="en-US" sz="1000" dirty="0" smtClean="0">
                <a:solidFill>
                  <a:srgbClr val="FF0000"/>
                </a:solidFill>
                <a:latin typeface="HGP創英角ﾎﾟｯﾌﾟ体" panose="040B0A00000000000000" pitchFamily="50" charset="-128"/>
                <a:ea typeface="HGP創英角ﾎﾟｯﾌﾟ体" panose="040B0A00000000000000" pitchFamily="50" charset="-128"/>
              </a:rPr>
              <a:t>マルシェ</a:t>
            </a:r>
            <a:endParaRPr kumimoji="1" lang="ja-JP" altLang="en-US" sz="1000" dirty="0">
              <a:solidFill>
                <a:srgbClr val="FF0000"/>
              </a:solidFill>
              <a:latin typeface="HGP創英角ﾎﾟｯﾌﾟ体" panose="040B0A00000000000000" pitchFamily="50" charset="-128"/>
              <a:ea typeface="HGP創英角ﾎﾟｯﾌﾟ体" panose="040B0A00000000000000" pitchFamily="50" charset="-128"/>
            </a:endParaRPr>
          </a:p>
        </p:txBody>
      </p:sp>
      <p:sp>
        <p:nvSpPr>
          <p:cNvPr id="46" name="テキスト ボックス 45"/>
          <p:cNvSpPr txBox="1"/>
          <p:nvPr/>
        </p:nvSpPr>
        <p:spPr>
          <a:xfrm>
            <a:off x="5108735" y="4296127"/>
            <a:ext cx="4632163" cy="600164"/>
          </a:xfrm>
          <a:prstGeom prst="rect">
            <a:avLst/>
          </a:prstGeom>
          <a:noFill/>
        </p:spPr>
        <p:txBody>
          <a:bodyPr wrap="square" rtlCol="0">
            <a:spAutoFit/>
          </a:bodyPr>
          <a:lstStyle/>
          <a:p>
            <a:r>
              <a:rPr lang="ja-JP" altLang="en-US" sz="1100" dirty="0" smtClean="0">
                <a:latin typeface="ＭＳ Ｐゴシック"/>
              </a:rPr>
              <a:t>　</a:t>
            </a:r>
            <a:r>
              <a:rPr lang="ja-JP" altLang="en-US" sz="1100" dirty="0" smtClean="0">
                <a:latin typeface="Candara"/>
              </a:rPr>
              <a:t>○　「柔軟な規制緩和」と「適切な規制・誘導」をバランスよく実施。</a:t>
            </a:r>
            <a:r>
              <a:rPr lang="ja-JP" altLang="en-US" sz="1100" dirty="0" smtClean="0">
                <a:latin typeface="ＭＳ Ｐゴシック"/>
              </a:rPr>
              <a:t>　</a:t>
            </a:r>
            <a:endParaRPr lang="en-US" altLang="ja-JP" sz="1100" dirty="0" smtClean="0">
              <a:latin typeface="ＭＳ Ｐゴシック"/>
            </a:endParaRPr>
          </a:p>
          <a:p>
            <a:r>
              <a:rPr lang="ja-JP" altLang="en-US" sz="1100" dirty="0" smtClean="0">
                <a:latin typeface="ＭＳ Ｐゴシック"/>
              </a:rPr>
              <a:t>　　　・公園の通常利用への配慮</a:t>
            </a:r>
            <a:endParaRPr lang="en-US" altLang="ja-JP" sz="1100" dirty="0" smtClean="0">
              <a:latin typeface="ＭＳ Ｐゴシック"/>
            </a:endParaRPr>
          </a:p>
          <a:p>
            <a:r>
              <a:rPr lang="ja-JP" altLang="en-US" sz="1100" dirty="0">
                <a:latin typeface="ＭＳ Ｐゴシック"/>
              </a:rPr>
              <a:t>　</a:t>
            </a:r>
            <a:r>
              <a:rPr lang="ja-JP" altLang="en-US" sz="1100" dirty="0" smtClean="0">
                <a:latin typeface="ＭＳ Ｐゴシック"/>
              </a:rPr>
              <a:t>　　・エリア分け、時期による棲み分けを公園毎に設定</a:t>
            </a:r>
            <a:r>
              <a:rPr lang="ja-JP" altLang="en-US" sz="1100" dirty="0">
                <a:latin typeface="ＭＳ Ｐゴシック"/>
              </a:rPr>
              <a:t>　</a:t>
            </a:r>
            <a:r>
              <a:rPr lang="ja-JP" altLang="en-US" sz="1100" dirty="0" smtClean="0">
                <a:latin typeface="ＭＳ Ｐゴシック"/>
              </a:rPr>
              <a:t>など</a:t>
            </a:r>
            <a:endParaRPr lang="en-US" altLang="ja-JP" sz="1100" dirty="0" smtClean="0">
              <a:latin typeface="ＭＳ Ｐゴシック"/>
            </a:endParaRPr>
          </a:p>
        </p:txBody>
      </p:sp>
      <p:pic>
        <p:nvPicPr>
          <p:cNvPr id="47" name="図 46"/>
          <p:cNvPicPr>
            <a:picLocks noChangeAspect="1"/>
          </p:cNvPicPr>
          <p:nvPr/>
        </p:nvPicPr>
        <p:blipFill rotWithShape="1">
          <a:blip r:embed="rId11" cstate="print">
            <a:extLst>
              <a:ext uri="{28A0092B-C50C-407E-A947-70E740481C1C}">
                <a14:useLocalDpi xmlns:a14="http://schemas.microsoft.com/office/drawing/2010/main" val="0"/>
              </a:ext>
            </a:extLst>
          </a:blip>
          <a:srcRect r="772" b="49848"/>
          <a:stretch/>
        </p:blipFill>
        <p:spPr bwMode="auto">
          <a:xfrm>
            <a:off x="398424" y="5411861"/>
            <a:ext cx="4084676" cy="1190181"/>
          </a:xfrm>
          <a:prstGeom prst="rect">
            <a:avLst/>
          </a:prstGeom>
          <a:noFill/>
          <a:ln>
            <a:solidFill>
              <a:schemeClr val="tx1"/>
            </a:solidFill>
          </a:ln>
        </p:spPr>
      </p:pic>
      <p:sp>
        <p:nvSpPr>
          <p:cNvPr id="34" name="テキスト ボックス 33"/>
          <p:cNvSpPr txBox="1"/>
          <p:nvPr/>
        </p:nvSpPr>
        <p:spPr>
          <a:xfrm>
            <a:off x="7925971" y="123765"/>
            <a:ext cx="1980029" cy="400110"/>
          </a:xfrm>
          <a:prstGeom prst="rect">
            <a:avLst/>
          </a:prstGeom>
          <a:noFill/>
        </p:spPr>
        <p:txBody>
          <a:bodyPr wrap="none" rtlCol="0">
            <a:spAutoFit/>
          </a:bodyPr>
          <a:lstStyle/>
          <a:p>
            <a:r>
              <a:rPr kumimoji="1" lang="ja-JP" altLang="en-US" sz="2000" dirty="0" smtClean="0"/>
              <a:t>民間活力の導入</a:t>
            </a:r>
            <a:endParaRPr kumimoji="1" lang="ja-JP" altLang="en-US" sz="2000" dirty="0"/>
          </a:p>
        </p:txBody>
      </p:sp>
    </p:spTree>
    <p:extLst>
      <p:ext uri="{BB962C8B-B14F-4D97-AF65-F5344CB8AC3E}">
        <p14:creationId xmlns:p14="http://schemas.microsoft.com/office/powerpoint/2010/main" val="39993870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50" name="グループ化 2"/>
          <p:cNvGrpSpPr>
            <a:grpSpLocks/>
          </p:cNvGrpSpPr>
          <p:nvPr/>
        </p:nvGrpSpPr>
        <p:grpSpPr bwMode="auto">
          <a:xfrm>
            <a:off x="2764981" y="684213"/>
            <a:ext cx="6770781" cy="5999164"/>
            <a:chOff x="372404" y="1012952"/>
            <a:chExt cx="5463533" cy="5243386"/>
          </a:xfrm>
        </p:grpSpPr>
        <p:pic>
          <p:nvPicPr>
            <p:cNvPr id="2054" name="Picture 15" descr="\\11053ws0001\shisetsu\25.公園・緑地\00.見直し\00.H23見直し\H23　見直し関連　図面\公園緑地配置図（泉佐野入り）.jpg"/>
            <p:cNvPicPr>
              <a:picLocks noChangeAspect="1" noChangeArrowheads="1"/>
            </p:cNvPicPr>
            <p:nvPr/>
          </p:nvPicPr>
          <p:blipFill>
            <a:blip r:embed="rId2">
              <a:extLst>
                <a:ext uri="{28A0092B-C50C-407E-A947-70E740481C1C}">
                  <a14:useLocalDpi xmlns:a14="http://schemas.microsoft.com/office/drawing/2010/main" val="0"/>
                </a:ext>
              </a:extLst>
            </a:blip>
            <a:srcRect t="1642" b="3757"/>
            <a:stretch>
              <a:fillRect/>
            </a:stretch>
          </p:blipFill>
          <p:spPr bwMode="auto">
            <a:xfrm>
              <a:off x="1118340" y="1012952"/>
              <a:ext cx="3917209" cy="5243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線吹き出し 2 (枠付き) 7"/>
            <p:cNvSpPr/>
            <p:nvPr/>
          </p:nvSpPr>
          <p:spPr>
            <a:xfrm>
              <a:off x="4778224" y="3401206"/>
              <a:ext cx="989992" cy="242103"/>
            </a:xfrm>
            <a:prstGeom prst="borderCallout2">
              <a:avLst>
                <a:gd name="adj1" fmla="val 18750"/>
                <a:gd name="adj2" fmla="val -268"/>
                <a:gd name="adj3" fmla="val 18750"/>
                <a:gd name="adj4" fmla="val -16667"/>
                <a:gd name="adj5" fmla="val 155534"/>
                <a:gd name="adj6" fmla="val -85151"/>
              </a:avLst>
            </a:prstGeom>
            <a:solidFill>
              <a:srgbClr val="FF5050">
                <a:alpha val="80000"/>
              </a:srgbClr>
            </a:solidFill>
            <a:ln w="254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wrap="none" lIns="36000" tIns="0" rIns="36000" bIns="0" anchor="ctr">
              <a:spAutoFit/>
            </a:bodyPr>
            <a:lstStyle/>
            <a:p>
              <a:pPr>
                <a:defRPr/>
              </a:pPr>
              <a:r>
                <a:rPr lang="ja-JP" altLang="en-US" dirty="0">
                  <a:latin typeface="Meiryo UI" panose="020B0604030504040204" pitchFamily="50" charset="-128"/>
                  <a:ea typeface="Meiryo UI" panose="020B0604030504040204" pitchFamily="50" charset="-128"/>
                  <a:cs typeface="Meiryo UI" panose="020B0604030504040204" pitchFamily="50" charset="-128"/>
                </a:rPr>
                <a:t>久宝寺緑地</a:t>
              </a:r>
            </a:p>
          </p:txBody>
        </p:sp>
        <p:sp>
          <p:nvSpPr>
            <p:cNvPr id="9" name="円/楕円 8"/>
            <p:cNvSpPr/>
            <p:nvPr/>
          </p:nvSpPr>
          <p:spPr>
            <a:xfrm>
              <a:off x="3221047" y="2191639"/>
              <a:ext cx="184571" cy="183151"/>
            </a:xfrm>
            <a:prstGeom prst="ellipse">
              <a:avLst/>
            </a:prstGeom>
            <a:ln w="44450">
              <a:solidFill>
                <a:srgbClr val="FF0000"/>
              </a:solidFill>
              <a:headEnd type="none"/>
              <a:tailEnd type="none"/>
            </a:ln>
          </p:spPr>
          <p:style>
            <a:lnRef idx="1">
              <a:schemeClr val="accent1"/>
            </a:lnRef>
            <a:fillRef idx="0">
              <a:schemeClr val="accent1"/>
            </a:fillRef>
            <a:effectRef idx="0">
              <a:schemeClr val="accent1"/>
            </a:effectRef>
            <a:fontRef idx="minor">
              <a:schemeClr val="tx1"/>
            </a:fontRef>
          </p:style>
          <p:txBody>
            <a:bodyPr anchor="ctr"/>
            <a:lstStyle/>
            <a:p>
              <a:pPr>
                <a:defRPr/>
              </a:pPr>
              <a:endParaRPr lang="ja-JP" altLang="en-US"/>
            </a:p>
          </p:txBody>
        </p:sp>
        <p:sp>
          <p:nvSpPr>
            <p:cNvPr id="10" name="円/楕円 9"/>
            <p:cNvSpPr/>
            <p:nvPr/>
          </p:nvSpPr>
          <p:spPr>
            <a:xfrm>
              <a:off x="3291502" y="3742247"/>
              <a:ext cx="184570" cy="184539"/>
            </a:xfrm>
            <a:prstGeom prst="ellipse">
              <a:avLst/>
            </a:prstGeom>
            <a:ln w="44450">
              <a:solidFill>
                <a:srgbClr val="FF0000"/>
              </a:solidFill>
              <a:headEnd type="none"/>
              <a:tailEnd type="none"/>
            </a:ln>
          </p:spPr>
          <p:style>
            <a:lnRef idx="1">
              <a:schemeClr val="accent1"/>
            </a:lnRef>
            <a:fillRef idx="0">
              <a:schemeClr val="accent1"/>
            </a:fillRef>
            <a:effectRef idx="0">
              <a:schemeClr val="accent1"/>
            </a:effectRef>
            <a:fontRef idx="minor">
              <a:schemeClr val="tx1"/>
            </a:fontRef>
          </p:style>
          <p:txBody>
            <a:bodyPr anchor="ctr"/>
            <a:lstStyle/>
            <a:p>
              <a:pPr>
                <a:defRPr/>
              </a:pPr>
              <a:endParaRPr lang="ja-JP" altLang="en-US"/>
            </a:p>
          </p:txBody>
        </p:sp>
        <p:sp>
          <p:nvSpPr>
            <p:cNvPr id="11" name="円/楕円 10"/>
            <p:cNvSpPr/>
            <p:nvPr/>
          </p:nvSpPr>
          <p:spPr>
            <a:xfrm>
              <a:off x="3027136" y="4281221"/>
              <a:ext cx="183183" cy="183151"/>
            </a:xfrm>
            <a:prstGeom prst="ellipse">
              <a:avLst/>
            </a:prstGeom>
            <a:ln w="44450">
              <a:solidFill>
                <a:srgbClr val="FF0000"/>
              </a:solidFill>
              <a:headEnd type="none"/>
              <a:tailEnd type="none"/>
            </a:ln>
          </p:spPr>
          <p:style>
            <a:lnRef idx="1">
              <a:schemeClr val="accent1"/>
            </a:lnRef>
            <a:fillRef idx="0">
              <a:schemeClr val="accent1"/>
            </a:fillRef>
            <a:effectRef idx="0">
              <a:schemeClr val="accent1"/>
            </a:effectRef>
            <a:fontRef idx="minor">
              <a:schemeClr val="tx1"/>
            </a:fontRef>
          </p:style>
          <p:txBody>
            <a:bodyPr anchor="ctr"/>
            <a:lstStyle/>
            <a:p>
              <a:pPr>
                <a:defRPr/>
              </a:pPr>
              <a:endParaRPr lang="ja-JP" altLang="en-US"/>
            </a:p>
          </p:txBody>
        </p:sp>
        <p:sp>
          <p:nvSpPr>
            <p:cNvPr id="12" name="線吹き出し 2 (枠付き) 11"/>
            <p:cNvSpPr/>
            <p:nvPr/>
          </p:nvSpPr>
          <p:spPr>
            <a:xfrm flipH="1">
              <a:off x="1767304" y="2472566"/>
              <a:ext cx="873809" cy="242103"/>
            </a:xfrm>
            <a:prstGeom prst="borderCallout2">
              <a:avLst>
                <a:gd name="adj1" fmla="val 18750"/>
                <a:gd name="adj2" fmla="val -268"/>
                <a:gd name="adj3" fmla="val 18750"/>
                <a:gd name="adj4" fmla="val -16667"/>
                <a:gd name="adj5" fmla="val 136726"/>
                <a:gd name="adj6" fmla="val -63067"/>
              </a:avLst>
            </a:prstGeom>
            <a:solidFill>
              <a:srgbClr val="FF5050">
                <a:alpha val="80000"/>
              </a:srgbClr>
            </a:solidFill>
            <a:ln w="254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wrap="square" lIns="36000" tIns="0" rIns="36000" bIns="0" anchor="ctr">
              <a:spAutoFit/>
            </a:bodyPr>
            <a:lstStyle/>
            <a:p>
              <a:pPr>
                <a:defRPr/>
              </a:pPr>
              <a:r>
                <a:rPr lang="ja-JP" altLang="en-US" dirty="0">
                  <a:latin typeface="Meiryo UI" panose="020B0604030504040204" pitchFamily="50" charset="-128"/>
                  <a:ea typeface="Meiryo UI" panose="020B0604030504040204" pitchFamily="50" charset="-128"/>
                  <a:cs typeface="Meiryo UI" panose="020B0604030504040204" pitchFamily="50" charset="-128"/>
                </a:rPr>
                <a:t>服部緑地</a:t>
              </a:r>
            </a:p>
          </p:txBody>
        </p:sp>
        <p:sp>
          <p:nvSpPr>
            <p:cNvPr id="13" name="円/楕円 12"/>
            <p:cNvSpPr/>
            <p:nvPr/>
          </p:nvSpPr>
          <p:spPr>
            <a:xfrm>
              <a:off x="3210319" y="2727841"/>
              <a:ext cx="184570" cy="184539"/>
            </a:xfrm>
            <a:prstGeom prst="ellipse">
              <a:avLst/>
            </a:prstGeom>
            <a:ln w="44450">
              <a:solidFill>
                <a:srgbClr val="FF0000"/>
              </a:solidFill>
              <a:headEnd type="none"/>
              <a:tailEnd type="none"/>
            </a:ln>
          </p:spPr>
          <p:style>
            <a:lnRef idx="1">
              <a:schemeClr val="accent1"/>
            </a:lnRef>
            <a:fillRef idx="0">
              <a:schemeClr val="accent1"/>
            </a:fillRef>
            <a:effectRef idx="0">
              <a:schemeClr val="accent1"/>
            </a:effectRef>
            <a:fontRef idx="minor">
              <a:schemeClr val="tx1"/>
            </a:fontRef>
          </p:style>
          <p:txBody>
            <a:bodyPr anchor="ctr"/>
            <a:lstStyle/>
            <a:p>
              <a:pPr>
                <a:defRPr/>
              </a:pPr>
              <a:endParaRPr lang="ja-JP" altLang="en-US"/>
            </a:p>
          </p:txBody>
        </p:sp>
        <p:sp>
          <p:nvSpPr>
            <p:cNvPr id="14" name="円/楕円 13"/>
            <p:cNvSpPr/>
            <p:nvPr/>
          </p:nvSpPr>
          <p:spPr>
            <a:xfrm>
              <a:off x="3740438" y="3649978"/>
              <a:ext cx="184571" cy="184539"/>
            </a:xfrm>
            <a:prstGeom prst="ellipse">
              <a:avLst/>
            </a:prstGeom>
            <a:ln w="44450">
              <a:solidFill>
                <a:srgbClr val="FF0000"/>
              </a:solidFill>
              <a:headEnd type="none"/>
              <a:tailEnd type="none"/>
            </a:ln>
          </p:spPr>
          <p:style>
            <a:lnRef idx="1">
              <a:schemeClr val="accent1"/>
            </a:lnRef>
            <a:fillRef idx="0">
              <a:schemeClr val="accent1"/>
            </a:fillRef>
            <a:effectRef idx="0">
              <a:schemeClr val="accent1"/>
            </a:effectRef>
            <a:fontRef idx="minor">
              <a:schemeClr val="tx1"/>
            </a:fontRef>
          </p:style>
          <p:txBody>
            <a:bodyPr anchor="ctr"/>
            <a:lstStyle/>
            <a:p>
              <a:pPr>
                <a:defRPr/>
              </a:pPr>
              <a:endParaRPr lang="ja-JP" altLang="en-US"/>
            </a:p>
          </p:txBody>
        </p:sp>
        <p:sp>
          <p:nvSpPr>
            <p:cNvPr id="15" name="線吹き出し 2 (枠付き) 14"/>
            <p:cNvSpPr/>
            <p:nvPr/>
          </p:nvSpPr>
          <p:spPr>
            <a:xfrm>
              <a:off x="4778222" y="3031505"/>
              <a:ext cx="803727" cy="242103"/>
            </a:xfrm>
            <a:prstGeom prst="borderCallout2">
              <a:avLst>
                <a:gd name="adj1" fmla="val 18750"/>
                <a:gd name="adj2" fmla="val -268"/>
                <a:gd name="adj3" fmla="val 18750"/>
                <a:gd name="adj4" fmla="val -16667"/>
                <a:gd name="adj5" fmla="val 143674"/>
                <a:gd name="adj6" fmla="val -67973"/>
              </a:avLst>
            </a:prstGeom>
            <a:solidFill>
              <a:schemeClr val="bg1"/>
            </a:solidFill>
            <a:ln w="254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wrap="none" lIns="36000" tIns="0" rIns="36000" bIns="0" anchor="ctr">
              <a:spAutoFit/>
            </a:bodyPr>
            <a:lstStyle/>
            <a:p>
              <a:pPr>
                <a:defRPr/>
              </a:pPr>
              <a:r>
                <a:rPr lang="ja-JP" altLang="en-US" dirty="0">
                  <a:latin typeface="Meiryo UI" panose="020B0604030504040204" pitchFamily="50" charset="-128"/>
                  <a:ea typeface="Meiryo UI" panose="020B0604030504040204" pitchFamily="50" charset="-128"/>
                  <a:cs typeface="Meiryo UI" panose="020B0604030504040204" pitchFamily="50" charset="-128"/>
                </a:rPr>
                <a:t>枚岡公園</a:t>
              </a:r>
            </a:p>
          </p:txBody>
        </p:sp>
        <p:sp>
          <p:nvSpPr>
            <p:cNvPr id="16" name="線吹き出し 2 (枠付き) 15"/>
            <p:cNvSpPr/>
            <p:nvPr/>
          </p:nvSpPr>
          <p:spPr>
            <a:xfrm>
              <a:off x="4845945" y="1962987"/>
              <a:ext cx="989992" cy="242103"/>
            </a:xfrm>
            <a:prstGeom prst="borderCallout2">
              <a:avLst>
                <a:gd name="adj1" fmla="val 18750"/>
                <a:gd name="adj2" fmla="val -268"/>
                <a:gd name="adj3" fmla="val 18750"/>
                <a:gd name="adj4" fmla="val -16667"/>
                <a:gd name="adj5" fmla="val 187619"/>
                <a:gd name="adj6" fmla="val -33759"/>
              </a:avLst>
            </a:prstGeom>
            <a:solidFill>
              <a:srgbClr val="FF5050">
                <a:alpha val="80000"/>
              </a:srgbClr>
            </a:solidFill>
            <a:ln w="254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wrap="none" lIns="36000" tIns="0" rIns="36000" bIns="0" anchor="ctr">
              <a:spAutoFit/>
            </a:bodyPr>
            <a:lstStyle/>
            <a:p>
              <a:pPr>
                <a:defRPr/>
              </a:pPr>
              <a:r>
                <a:rPr lang="ja-JP" altLang="en-US" dirty="0">
                  <a:latin typeface="Meiryo UI" panose="020B0604030504040204" pitchFamily="50" charset="-128"/>
                  <a:ea typeface="Meiryo UI" panose="020B0604030504040204" pitchFamily="50" charset="-128"/>
                  <a:cs typeface="Meiryo UI" panose="020B0604030504040204" pitchFamily="50" charset="-128"/>
                </a:rPr>
                <a:t>山田池公園</a:t>
              </a:r>
            </a:p>
          </p:txBody>
        </p:sp>
        <p:sp>
          <p:nvSpPr>
            <p:cNvPr id="19" name="円/楕円 18"/>
            <p:cNvSpPr/>
            <p:nvPr/>
          </p:nvSpPr>
          <p:spPr>
            <a:xfrm>
              <a:off x="4352915" y="2380297"/>
              <a:ext cx="184571" cy="184538"/>
            </a:xfrm>
            <a:prstGeom prst="ellipse">
              <a:avLst/>
            </a:prstGeom>
            <a:ln w="44450">
              <a:solidFill>
                <a:srgbClr val="FF0000"/>
              </a:solidFill>
              <a:headEnd type="none"/>
              <a:tailEnd type="none"/>
            </a:ln>
          </p:spPr>
          <p:style>
            <a:lnRef idx="1">
              <a:schemeClr val="accent1"/>
            </a:lnRef>
            <a:fillRef idx="0">
              <a:schemeClr val="accent1"/>
            </a:fillRef>
            <a:effectRef idx="0">
              <a:schemeClr val="accent1"/>
            </a:effectRef>
            <a:fontRef idx="minor">
              <a:schemeClr val="tx1"/>
            </a:fontRef>
          </p:style>
          <p:txBody>
            <a:bodyPr anchor="ctr"/>
            <a:lstStyle/>
            <a:p>
              <a:pPr>
                <a:defRPr/>
              </a:pPr>
              <a:endParaRPr lang="ja-JP" altLang="en-US"/>
            </a:p>
          </p:txBody>
        </p:sp>
        <p:sp>
          <p:nvSpPr>
            <p:cNvPr id="20" name="円/楕円 19"/>
            <p:cNvSpPr/>
            <p:nvPr/>
          </p:nvSpPr>
          <p:spPr>
            <a:xfrm>
              <a:off x="3744548" y="4616307"/>
              <a:ext cx="184571" cy="183151"/>
            </a:xfrm>
            <a:prstGeom prst="ellipse">
              <a:avLst/>
            </a:prstGeom>
            <a:ln w="44450">
              <a:solidFill>
                <a:srgbClr val="FF0000"/>
              </a:solidFill>
              <a:headEnd type="none"/>
              <a:tailEnd type="none"/>
            </a:ln>
          </p:spPr>
          <p:style>
            <a:lnRef idx="1">
              <a:schemeClr val="accent1"/>
            </a:lnRef>
            <a:fillRef idx="0">
              <a:schemeClr val="accent1"/>
            </a:fillRef>
            <a:effectRef idx="0">
              <a:schemeClr val="accent1"/>
            </a:effectRef>
            <a:fontRef idx="minor">
              <a:schemeClr val="tx1"/>
            </a:fontRef>
          </p:style>
          <p:txBody>
            <a:bodyPr anchor="ctr"/>
            <a:lstStyle/>
            <a:p>
              <a:pPr>
                <a:defRPr/>
              </a:pPr>
              <a:endParaRPr lang="ja-JP" altLang="en-US"/>
            </a:p>
          </p:txBody>
        </p:sp>
        <p:sp>
          <p:nvSpPr>
            <p:cNvPr id="21" name="線吹き出し 2 (枠付き) 20"/>
            <p:cNvSpPr/>
            <p:nvPr/>
          </p:nvSpPr>
          <p:spPr>
            <a:xfrm flipH="1">
              <a:off x="592300" y="4602857"/>
              <a:ext cx="1142626" cy="242103"/>
            </a:xfrm>
            <a:prstGeom prst="borderCallout2">
              <a:avLst>
                <a:gd name="adj1" fmla="val 18750"/>
                <a:gd name="adj2" fmla="val -268"/>
                <a:gd name="adj3" fmla="val 18750"/>
                <a:gd name="adj4" fmla="val -16667"/>
                <a:gd name="adj5" fmla="val 152762"/>
                <a:gd name="adj6" fmla="val -79408"/>
              </a:avLst>
            </a:prstGeom>
            <a:solidFill>
              <a:schemeClr val="bg1"/>
            </a:solidFill>
            <a:ln w="254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wrap="none" lIns="36000" tIns="0" rIns="36000" bIns="0" anchor="ctr">
              <a:spAutoFit/>
            </a:bodyPr>
            <a:lstStyle/>
            <a:p>
              <a:pPr>
                <a:defRPr/>
              </a:pPr>
              <a:r>
                <a:rPr lang="ja-JP" altLang="en-US" dirty="0">
                  <a:latin typeface="Meiryo UI" panose="020B0604030504040204" pitchFamily="50" charset="-128"/>
                  <a:ea typeface="Meiryo UI" panose="020B0604030504040204" pitchFamily="50" charset="-128"/>
                  <a:cs typeface="Meiryo UI" panose="020B0604030504040204" pitchFamily="50" charset="-128"/>
                </a:rPr>
                <a:t>二色の浜公園</a:t>
              </a:r>
            </a:p>
          </p:txBody>
        </p:sp>
        <p:sp>
          <p:nvSpPr>
            <p:cNvPr id="22" name="円/楕円 21"/>
            <p:cNvSpPr/>
            <p:nvPr/>
          </p:nvSpPr>
          <p:spPr>
            <a:xfrm>
              <a:off x="4117213" y="2800199"/>
              <a:ext cx="184570" cy="183151"/>
            </a:xfrm>
            <a:prstGeom prst="ellipse">
              <a:avLst/>
            </a:prstGeom>
            <a:ln w="44450">
              <a:solidFill>
                <a:srgbClr val="FF0000"/>
              </a:solidFill>
              <a:headEnd type="none"/>
              <a:tailEnd type="none"/>
            </a:ln>
          </p:spPr>
          <p:style>
            <a:lnRef idx="1">
              <a:schemeClr val="accent1"/>
            </a:lnRef>
            <a:fillRef idx="0">
              <a:schemeClr val="accent1"/>
            </a:fillRef>
            <a:effectRef idx="0">
              <a:schemeClr val="accent1"/>
            </a:effectRef>
            <a:fontRef idx="minor">
              <a:schemeClr val="tx1"/>
            </a:fontRef>
          </p:style>
          <p:txBody>
            <a:bodyPr anchor="ctr"/>
            <a:lstStyle/>
            <a:p>
              <a:pPr>
                <a:defRPr/>
              </a:pPr>
              <a:endParaRPr lang="ja-JP" altLang="en-US"/>
            </a:p>
          </p:txBody>
        </p:sp>
        <p:sp>
          <p:nvSpPr>
            <p:cNvPr id="24" name="円/楕円 23"/>
            <p:cNvSpPr/>
            <p:nvPr/>
          </p:nvSpPr>
          <p:spPr>
            <a:xfrm>
              <a:off x="3498277" y="4018361"/>
              <a:ext cx="183183" cy="184539"/>
            </a:xfrm>
            <a:prstGeom prst="ellipse">
              <a:avLst/>
            </a:prstGeom>
            <a:ln w="44450">
              <a:solidFill>
                <a:srgbClr val="FF0000"/>
              </a:solidFill>
              <a:headEnd type="none"/>
              <a:tailEnd type="none"/>
            </a:ln>
          </p:spPr>
          <p:style>
            <a:lnRef idx="1">
              <a:schemeClr val="accent1"/>
            </a:lnRef>
            <a:fillRef idx="0">
              <a:schemeClr val="accent1"/>
            </a:fillRef>
            <a:effectRef idx="0">
              <a:schemeClr val="accent1"/>
            </a:effectRef>
            <a:fontRef idx="minor">
              <a:schemeClr val="tx1"/>
            </a:fontRef>
          </p:style>
          <p:txBody>
            <a:bodyPr anchor="ctr"/>
            <a:lstStyle/>
            <a:p>
              <a:pPr>
                <a:defRPr/>
              </a:pPr>
              <a:endParaRPr lang="ja-JP" altLang="en-US"/>
            </a:p>
          </p:txBody>
        </p:sp>
        <p:sp>
          <p:nvSpPr>
            <p:cNvPr id="25" name="円/楕円 24"/>
            <p:cNvSpPr/>
            <p:nvPr/>
          </p:nvSpPr>
          <p:spPr>
            <a:xfrm>
              <a:off x="4049896" y="3350207"/>
              <a:ext cx="183183" cy="184539"/>
            </a:xfrm>
            <a:prstGeom prst="ellipse">
              <a:avLst/>
            </a:prstGeom>
            <a:ln w="44450">
              <a:solidFill>
                <a:srgbClr val="FF0000"/>
              </a:solidFill>
              <a:headEnd type="none"/>
              <a:tailEnd type="none"/>
            </a:ln>
          </p:spPr>
          <p:style>
            <a:lnRef idx="1">
              <a:schemeClr val="accent1"/>
            </a:lnRef>
            <a:fillRef idx="0">
              <a:schemeClr val="accent1"/>
            </a:fillRef>
            <a:effectRef idx="0">
              <a:schemeClr val="accent1"/>
            </a:effectRef>
            <a:fontRef idx="minor">
              <a:schemeClr val="tx1"/>
            </a:fontRef>
          </p:style>
          <p:txBody>
            <a:bodyPr anchor="ctr"/>
            <a:lstStyle/>
            <a:p>
              <a:pPr>
                <a:defRPr/>
              </a:pPr>
              <a:endParaRPr lang="ja-JP" altLang="en-US"/>
            </a:p>
          </p:txBody>
        </p:sp>
        <p:sp>
          <p:nvSpPr>
            <p:cNvPr id="26" name="線吹き出し 2 (枠付き) 25"/>
            <p:cNvSpPr/>
            <p:nvPr/>
          </p:nvSpPr>
          <p:spPr>
            <a:xfrm>
              <a:off x="4791603" y="4518703"/>
              <a:ext cx="803727" cy="242103"/>
            </a:xfrm>
            <a:prstGeom prst="borderCallout2">
              <a:avLst>
                <a:gd name="adj1" fmla="val 18750"/>
                <a:gd name="adj2" fmla="val -268"/>
                <a:gd name="adj3" fmla="val 18750"/>
                <a:gd name="adj4" fmla="val -16667"/>
                <a:gd name="adj5" fmla="val 77475"/>
                <a:gd name="adj6" fmla="val -107514"/>
              </a:avLst>
            </a:prstGeom>
            <a:solidFill>
              <a:srgbClr val="FF5050">
                <a:alpha val="78824"/>
              </a:srgbClr>
            </a:solidFill>
            <a:ln w="254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wrap="none" lIns="36000" tIns="0" rIns="36000" bIns="0" anchor="ctr">
              <a:spAutoFit/>
            </a:bodyPr>
            <a:lstStyle/>
            <a:p>
              <a:pPr>
                <a:defRPr/>
              </a:pPr>
              <a:r>
                <a:rPr lang="ja-JP" altLang="en-US" dirty="0">
                  <a:latin typeface="Meiryo UI" panose="020B0604030504040204" pitchFamily="50" charset="-128"/>
                  <a:ea typeface="Meiryo UI" panose="020B0604030504040204" pitchFamily="50" charset="-128"/>
                  <a:cs typeface="Meiryo UI" panose="020B0604030504040204" pitchFamily="50" charset="-128"/>
                </a:rPr>
                <a:t>錦織公園</a:t>
              </a:r>
            </a:p>
          </p:txBody>
        </p:sp>
        <p:sp>
          <p:nvSpPr>
            <p:cNvPr id="27" name="円/楕円 26"/>
            <p:cNvSpPr/>
            <p:nvPr/>
          </p:nvSpPr>
          <p:spPr>
            <a:xfrm>
              <a:off x="3836834" y="4882013"/>
              <a:ext cx="184570" cy="184538"/>
            </a:xfrm>
            <a:prstGeom prst="ellipse">
              <a:avLst/>
            </a:prstGeom>
            <a:ln w="44450">
              <a:solidFill>
                <a:srgbClr val="FF0000"/>
              </a:solidFill>
              <a:headEnd type="none"/>
              <a:tailEnd type="none"/>
            </a:ln>
          </p:spPr>
          <p:style>
            <a:lnRef idx="1">
              <a:schemeClr val="accent1"/>
            </a:lnRef>
            <a:fillRef idx="0">
              <a:schemeClr val="accent1"/>
            </a:fillRef>
            <a:effectRef idx="0">
              <a:schemeClr val="accent1"/>
            </a:effectRef>
            <a:fontRef idx="minor">
              <a:schemeClr val="tx1"/>
            </a:fontRef>
          </p:style>
          <p:txBody>
            <a:bodyPr anchor="ctr"/>
            <a:lstStyle/>
            <a:p>
              <a:pPr>
                <a:defRPr/>
              </a:pPr>
              <a:endParaRPr lang="ja-JP" altLang="en-US"/>
            </a:p>
          </p:txBody>
        </p:sp>
        <p:sp>
          <p:nvSpPr>
            <p:cNvPr id="28" name="線吹き出し 2 (枠付き) 27"/>
            <p:cNvSpPr/>
            <p:nvPr/>
          </p:nvSpPr>
          <p:spPr>
            <a:xfrm>
              <a:off x="4939079" y="4901863"/>
              <a:ext cx="803727" cy="242103"/>
            </a:xfrm>
            <a:prstGeom prst="borderCallout2">
              <a:avLst>
                <a:gd name="adj1" fmla="val 18750"/>
                <a:gd name="adj2" fmla="val -268"/>
                <a:gd name="adj3" fmla="val 18750"/>
                <a:gd name="adj4" fmla="val -16667"/>
                <a:gd name="adj5" fmla="val 27594"/>
                <a:gd name="adj6" fmla="val -110012"/>
              </a:avLst>
            </a:prstGeom>
            <a:solidFill>
              <a:schemeClr val="bg1"/>
            </a:solidFill>
            <a:ln w="254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wrap="none" lIns="36000" tIns="0" rIns="36000" bIns="0" anchor="ctr">
              <a:spAutoFit/>
            </a:bodyPr>
            <a:lstStyle/>
            <a:p>
              <a:pPr>
                <a:defRPr/>
              </a:pPr>
              <a:r>
                <a:rPr lang="ja-JP" altLang="en-US" dirty="0">
                  <a:latin typeface="Meiryo UI" panose="020B0604030504040204" pitchFamily="50" charset="-128"/>
                  <a:ea typeface="Meiryo UI" panose="020B0604030504040204" pitchFamily="50" charset="-128"/>
                  <a:cs typeface="Meiryo UI" panose="020B0604030504040204" pitchFamily="50" charset="-128"/>
                </a:rPr>
                <a:t>長野公園</a:t>
              </a:r>
            </a:p>
          </p:txBody>
        </p:sp>
        <p:sp>
          <p:nvSpPr>
            <p:cNvPr id="29" name="線吹き出し 2 (枠付き) 28"/>
            <p:cNvSpPr/>
            <p:nvPr/>
          </p:nvSpPr>
          <p:spPr>
            <a:xfrm>
              <a:off x="3485893" y="5318472"/>
              <a:ext cx="989992" cy="242103"/>
            </a:xfrm>
            <a:prstGeom prst="borderCallout2">
              <a:avLst>
                <a:gd name="adj1" fmla="val 18750"/>
                <a:gd name="adj2" fmla="val -268"/>
                <a:gd name="adj3" fmla="val 18750"/>
                <a:gd name="adj4" fmla="val -16667"/>
                <a:gd name="adj5" fmla="val -107712"/>
                <a:gd name="adj6" fmla="val -35635"/>
              </a:avLst>
            </a:prstGeom>
            <a:solidFill>
              <a:srgbClr val="FF5050">
                <a:alpha val="78824"/>
              </a:srgbClr>
            </a:solidFill>
            <a:ln w="254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wrap="none" lIns="36000" tIns="0" rIns="36000" bIns="0" anchor="ctr">
              <a:spAutoFit/>
            </a:bodyPr>
            <a:lstStyle/>
            <a:p>
              <a:pPr>
                <a:defRPr/>
              </a:pPr>
              <a:r>
                <a:rPr lang="ja-JP" altLang="en-US" dirty="0">
                  <a:latin typeface="Meiryo UI" panose="020B0604030504040204" pitchFamily="50" charset="-128"/>
                  <a:ea typeface="Meiryo UI" panose="020B0604030504040204" pitchFamily="50" charset="-128"/>
                  <a:cs typeface="Meiryo UI" panose="020B0604030504040204" pitchFamily="50" charset="-128"/>
                </a:rPr>
                <a:t>蜻蛉池公園</a:t>
              </a:r>
            </a:p>
          </p:txBody>
        </p:sp>
        <p:sp>
          <p:nvSpPr>
            <p:cNvPr id="30" name="円/楕円 29"/>
            <p:cNvSpPr/>
            <p:nvPr/>
          </p:nvSpPr>
          <p:spPr>
            <a:xfrm>
              <a:off x="2976484" y="4913036"/>
              <a:ext cx="184570" cy="184539"/>
            </a:xfrm>
            <a:prstGeom prst="ellipse">
              <a:avLst/>
            </a:prstGeom>
            <a:ln w="44450">
              <a:solidFill>
                <a:srgbClr val="FF0000"/>
              </a:solidFill>
              <a:headEnd type="none"/>
              <a:tailEnd type="none"/>
            </a:ln>
          </p:spPr>
          <p:style>
            <a:lnRef idx="1">
              <a:schemeClr val="accent1"/>
            </a:lnRef>
            <a:fillRef idx="0">
              <a:schemeClr val="accent1"/>
            </a:fillRef>
            <a:effectRef idx="0">
              <a:schemeClr val="accent1"/>
            </a:effectRef>
            <a:fontRef idx="minor">
              <a:schemeClr val="tx1"/>
            </a:fontRef>
          </p:style>
          <p:txBody>
            <a:bodyPr anchor="ctr"/>
            <a:lstStyle/>
            <a:p>
              <a:pPr>
                <a:defRPr/>
              </a:pPr>
              <a:endParaRPr lang="ja-JP" altLang="en-US"/>
            </a:p>
          </p:txBody>
        </p:sp>
        <p:sp>
          <p:nvSpPr>
            <p:cNvPr id="31" name="円/楕円 30"/>
            <p:cNvSpPr/>
            <p:nvPr/>
          </p:nvSpPr>
          <p:spPr>
            <a:xfrm>
              <a:off x="2478467" y="4913036"/>
              <a:ext cx="183183" cy="183151"/>
            </a:xfrm>
            <a:prstGeom prst="ellipse">
              <a:avLst/>
            </a:prstGeom>
            <a:ln w="44450">
              <a:solidFill>
                <a:srgbClr val="FF0000"/>
              </a:solidFill>
              <a:headEnd type="none"/>
              <a:tailEnd type="none"/>
            </a:ln>
          </p:spPr>
          <p:style>
            <a:lnRef idx="1">
              <a:schemeClr val="accent1"/>
            </a:lnRef>
            <a:fillRef idx="0">
              <a:schemeClr val="accent1"/>
            </a:fillRef>
            <a:effectRef idx="0">
              <a:schemeClr val="accent1"/>
            </a:effectRef>
            <a:fontRef idx="minor">
              <a:schemeClr val="tx1"/>
            </a:fontRef>
          </p:style>
          <p:txBody>
            <a:bodyPr anchor="ctr"/>
            <a:lstStyle/>
            <a:p>
              <a:pPr>
                <a:defRPr/>
              </a:pPr>
              <a:endParaRPr lang="ja-JP" altLang="en-US"/>
            </a:p>
          </p:txBody>
        </p:sp>
        <p:sp>
          <p:nvSpPr>
            <p:cNvPr id="32" name="円/楕円 31"/>
            <p:cNvSpPr/>
            <p:nvPr/>
          </p:nvSpPr>
          <p:spPr>
            <a:xfrm>
              <a:off x="1565566" y="5575715"/>
              <a:ext cx="184571" cy="184538"/>
            </a:xfrm>
            <a:prstGeom prst="ellipse">
              <a:avLst/>
            </a:prstGeom>
            <a:ln w="44450">
              <a:solidFill>
                <a:srgbClr val="FF0000"/>
              </a:solidFill>
              <a:headEnd type="none"/>
              <a:tailEnd type="none"/>
            </a:ln>
          </p:spPr>
          <p:style>
            <a:lnRef idx="1">
              <a:schemeClr val="accent1"/>
            </a:lnRef>
            <a:fillRef idx="0">
              <a:schemeClr val="accent1"/>
            </a:fillRef>
            <a:effectRef idx="0">
              <a:schemeClr val="accent1"/>
            </a:effectRef>
            <a:fontRef idx="minor">
              <a:schemeClr val="tx1"/>
            </a:fontRef>
          </p:style>
          <p:txBody>
            <a:bodyPr anchor="ctr"/>
            <a:lstStyle/>
            <a:p>
              <a:pPr>
                <a:defRPr/>
              </a:pPr>
              <a:endParaRPr lang="ja-JP" altLang="en-US"/>
            </a:p>
          </p:txBody>
        </p:sp>
        <p:sp>
          <p:nvSpPr>
            <p:cNvPr id="33" name="円/楕円 32"/>
            <p:cNvSpPr/>
            <p:nvPr/>
          </p:nvSpPr>
          <p:spPr>
            <a:xfrm>
              <a:off x="3123584" y="3803298"/>
              <a:ext cx="183183" cy="184539"/>
            </a:xfrm>
            <a:prstGeom prst="ellipse">
              <a:avLst/>
            </a:prstGeom>
            <a:ln w="44450">
              <a:solidFill>
                <a:srgbClr val="FF0000"/>
              </a:solidFill>
              <a:headEnd type="none"/>
              <a:tailEnd type="none"/>
            </a:ln>
          </p:spPr>
          <p:style>
            <a:lnRef idx="1">
              <a:schemeClr val="accent1"/>
            </a:lnRef>
            <a:fillRef idx="0">
              <a:schemeClr val="accent1"/>
            </a:fillRef>
            <a:effectRef idx="0">
              <a:schemeClr val="accent1"/>
            </a:effectRef>
            <a:fontRef idx="minor">
              <a:schemeClr val="tx1"/>
            </a:fontRef>
          </p:style>
          <p:txBody>
            <a:bodyPr anchor="ctr"/>
            <a:lstStyle/>
            <a:p>
              <a:pPr>
                <a:defRPr/>
              </a:pPr>
              <a:endParaRPr lang="ja-JP" altLang="en-US"/>
            </a:p>
          </p:txBody>
        </p:sp>
        <p:sp>
          <p:nvSpPr>
            <p:cNvPr id="34" name="線吹き出し 2 (枠付き) 33"/>
            <p:cNvSpPr/>
            <p:nvPr/>
          </p:nvSpPr>
          <p:spPr>
            <a:xfrm flipH="1">
              <a:off x="4591958" y="4160169"/>
              <a:ext cx="1176258" cy="242103"/>
            </a:xfrm>
            <a:prstGeom prst="borderCallout2">
              <a:avLst>
                <a:gd name="adj1" fmla="val 39673"/>
                <a:gd name="adj2" fmla="val 99884"/>
                <a:gd name="adj3" fmla="val 41167"/>
                <a:gd name="adj4" fmla="val 111984"/>
                <a:gd name="adj5" fmla="val 119525"/>
                <a:gd name="adj6" fmla="val 135824"/>
              </a:avLst>
            </a:prstGeom>
            <a:solidFill>
              <a:schemeClr val="accent1">
                <a:lumMod val="40000"/>
                <a:lumOff val="60000"/>
              </a:schemeClr>
            </a:solidFill>
            <a:ln w="254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wrap="none" lIns="36000" tIns="0" rIns="36000" bIns="0" anchor="ctr">
              <a:spAutoFit/>
            </a:bodyPr>
            <a:lstStyle/>
            <a:p>
              <a:pPr>
                <a:defRPr/>
              </a:pPr>
              <a:r>
                <a:rPr lang="ja-JP" altLang="en-US" dirty="0">
                  <a:latin typeface="Meiryo UI" panose="020B0604030504040204" pitchFamily="50" charset="-128"/>
                  <a:ea typeface="Meiryo UI" panose="020B0604030504040204" pitchFamily="50" charset="-128"/>
                  <a:cs typeface="Meiryo UI" panose="020B0604030504040204" pitchFamily="50" charset="-128"/>
                </a:rPr>
                <a:t>石川河川公園</a:t>
              </a:r>
            </a:p>
          </p:txBody>
        </p:sp>
        <p:sp>
          <p:nvSpPr>
            <p:cNvPr id="35" name="円/楕円 34"/>
            <p:cNvSpPr/>
            <p:nvPr/>
          </p:nvSpPr>
          <p:spPr>
            <a:xfrm>
              <a:off x="3973847" y="4388822"/>
              <a:ext cx="184571" cy="183151"/>
            </a:xfrm>
            <a:prstGeom prst="ellipse">
              <a:avLst/>
            </a:prstGeom>
            <a:ln w="44450">
              <a:solidFill>
                <a:srgbClr val="FF0000"/>
              </a:solidFill>
              <a:headEnd type="none"/>
              <a:tailEnd type="none"/>
            </a:ln>
          </p:spPr>
          <p:style>
            <a:lnRef idx="1">
              <a:schemeClr val="accent1"/>
            </a:lnRef>
            <a:fillRef idx="0">
              <a:schemeClr val="accent1"/>
            </a:fillRef>
            <a:effectRef idx="0">
              <a:schemeClr val="accent1"/>
            </a:effectRef>
            <a:fontRef idx="minor">
              <a:schemeClr val="tx1"/>
            </a:fontRef>
          </p:style>
          <p:txBody>
            <a:bodyPr anchor="ctr"/>
            <a:lstStyle/>
            <a:p>
              <a:pPr>
                <a:defRPr/>
              </a:pPr>
              <a:endParaRPr lang="ja-JP" altLang="en-US"/>
            </a:p>
          </p:txBody>
        </p:sp>
        <p:sp>
          <p:nvSpPr>
            <p:cNvPr id="36" name="円/楕円 35"/>
            <p:cNvSpPr/>
            <p:nvPr/>
          </p:nvSpPr>
          <p:spPr>
            <a:xfrm>
              <a:off x="2221810" y="5097574"/>
              <a:ext cx="184570" cy="184538"/>
            </a:xfrm>
            <a:prstGeom prst="ellipse">
              <a:avLst/>
            </a:prstGeom>
            <a:ln w="44450">
              <a:solidFill>
                <a:srgbClr val="FF0000"/>
              </a:solidFill>
              <a:headEnd type="none"/>
              <a:tailEnd type="none"/>
            </a:ln>
          </p:spPr>
          <p:style>
            <a:lnRef idx="1">
              <a:schemeClr val="accent1"/>
            </a:lnRef>
            <a:fillRef idx="0">
              <a:schemeClr val="accent1"/>
            </a:fillRef>
            <a:effectRef idx="0">
              <a:schemeClr val="accent1"/>
            </a:effectRef>
            <a:fontRef idx="minor">
              <a:schemeClr val="tx1"/>
            </a:fontRef>
          </p:style>
          <p:txBody>
            <a:bodyPr anchor="ctr"/>
            <a:lstStyle/>
            <a:p>
              <a:pPr>
                <a:defRPr/>
              </a:pPr>
              <a:endParaRPr lang="ja-JP" altLang="en-US"/>
            </a:p>
          </p:txBody>
        </p:sp>
        <p:sp>
          <p:nvSpPr>
            <p:cNvPr id="37" name="円/楕円 36"/>
            <p:cNvSpPr/>
            <p:nvPr/>
          </p:nvSpPr>
          <p:spPr>
            <a:xfrm>
              <a:off x="2561362" y="5463113"/>
              <a:ext cx="184571" cy="184539"/>
            </a:xfrm>
            <a:prstGeom prst="ellipse">
              <a:avLst/>
            </a:prstGeom>
            <a:ln w="44450">
              <a:solidFill>
                <a:srgbClr val="FF0000"/>
              </a:solidFill>
              <a:headEnd type="none"/>
              <a:tailEnd type="none"/>
            </a:ln>
          </p:spPr>
          <p:style>
            <a:lnRef idx="1">
              <a:schemeClr val="accent1"/>
            </a:lnRef>
            <a:fillRef idx="0">
              <a:schemeClr val="accent1"/>
            </a:fillRef>
            <a:effectRef idx="0">
              <a:schemeClr val="accent1"/>
            </a:effectRef>
            <a:fontRef idx="minor">
              <a:schemeClr val="tx1"/>
            </a:fontRef>
          </p:style>
          <p:txBody>
            <a:bodyPr anchor="ctr"/>
            <a:lstStyle/>
            <a:p>
              <a:pPr>
                <a:defRPr/>
              </a:pPr>
              <a:endParaRPr lang="ja-JP" altLang="en-US"/>
            </a:p>
          </p:txBody>
        </p:sp>
        <p:sp>
          <p:nvSpPr>
            <p:cNvPr id="46" name="線吹き出し 2 (枠付き) 45"/>
            <p:cNvSpPr/>
            <p:nvPr/>
          </p:nvSpPr>
          <p:spPr>
            <a:xfrm flipH="1">
              <a:off x="1815278" y="1739905"/>
              <a:ext cx="803727" cy="242103"/>
            </a:xfrm>
            <a:prstGeom prst="borderCallout2">
              <a:avLst>
                <a:gd name="adj1" fmla="val 18750"/>
                <a:gd name="adj2" fmla="val -268"/>
                <a:gd name="adj3" fmla="val 18750"/>
                <a:gd name="adj4" fmla="val -16667"/>
                <a:gd name="adj5" fmla="val 197562"/>
                <a:gd name="adj6" fmla="val -80926"/>
              </a:avLst>
            </a:prstGeom>
            <a:solidFill>
              <a:schemeClr val="bg1"/>
            </a:solidFill>
            <a:ln w="254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wrap="none" lIns="36000" tIns="0" rIns="36000" bIns="0" anchor="ctr">
              <a:spAutoFit/>
            </a:bodyPr>
            <a:lstStyle/>
            <a:p>
              <a:pPr>
                <a:defRPr/>
              </a:pPr>
              <a:r>
                <a:rPr lang="ja-JP" altLang="en-US" dirty="0">
                  <a:latin typeface="Meiryo UI" panose="020B0604030504040204" pitchFamily="50" charset="-128"/>
                  <a:ea typeface="Meiryo UI" panose="020B0604030504040204" pitchFamily="50" charset="-128"/>
                  <a:cs typeface="Meiryo UI" panose="020B0604030504040204" pitchFamily="50" charset="-128"/>
                </a:rPr>
                <a:t>箕面公園</a:t>
              </a:r>
            </a:p>
          </p:txBody>
        </p:sp>
        <p:sp>
          <p:nvSpPr>
            <p:cNvPr id="48" name="線吹き出し 2 (枠付き) 47"/>
            <p:cNvSpPr/>
            <p:nvPr/>
          </p:nvSpPr>
          <p:spPr>
            <a:xfrm flipH="1">
              <a:off x="1975917" y="3236164"/>
              <a:ext cx="803727" cy="242103"/>
            </a:xfrm>
            <a:prstGeom prst="borderCallout2">
              <a:avLst>
                <a:gd name="adj1" fmla="val 18750"/>
                <a:gd name="adj2" fmla="val -268"/>
                <a:gd name="adj3" fmla="val 18750"/>
                <a:gd name="adj4" fmla="val -16667"/>
                <a:gd name="adj5" fmla="val 229833"/>
                <a:gd name="adj6" fmla="val -72884"/>
              </a:avLst>
            </a:prstGeom>
            <a:solidFill>
              <a:schemeClr val="bg1"/>
            </a:solidFill>
            <a:ln w="254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wrap="none" lIns="36000" tIns="0" rIns="36000" bIns="0" anchor="ctr">
              <a:spAutoFit/>
            </a:bodyPr>
            <a:lstStyle/>
            <a:p>
              <a:pPr>
                <a:defRPr/>
              </a:pPr>
              <a:r>
                <a:rPr lang="ja-JP" altLang="en-US" dirty="0">
                  <a:latin typeface="Meiryo UI" panose="020B0604030504040204" pitchFamily="50" charset="-128"/>
                  <a:ea typeface="Meiryo UI" panose="020B0604030504040204" pitchFamily="50" charset="-128"/>
                  <a:cs typeface="Meiryo UI" panose="020B0604030504040204" pitchFamily="50" charset="-128"/>
                </a:rPr>
                <a:t>住吉公園</a:t>
              </a:r>
            </a:p>
          </p:txBody>
        </p:sp>
        <p:sp>
          <p:nvSpPr>
            <p:cNvPr id="49" name="線吹き出し 2 (枠付き) 48"/>
            <p:cNvSpPr/>
            <p:nvPr/>
          </p:nvSpPr>
          <p:spPr>
            <a:xfrm flipH="1">
              <a:off x="1819100" y="3631603"/>
              <a:ext cx="989992" cy="242103"/>
            </a:xfrm>
            <a:prstGeom prst="borderCallout2">
              <a:avLst>
                <a:gd name="adj1" fmla="val 18750"/>
                <a:gd name="adj2" fmla="val -268"/>
                <a:gd name="adj3" fmla="val 18750"/>
                <a:gd name="adj4" fmla="val -16667"/>
                <a:gd name="adj5" fmla="val 99694"/>
                <a:gd name="adj6" fmla="val -34994"/>
              </a:avLst>
            </a:prstGeom>
            <a:solidFill>
              <a:schemeClr val="accent1">
                <a:lumMod val="40000"/>
                <a:lumOff val="60000"/>
              </a:schemeClr>
            </a:solidFill>
            <a:ln w="254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wrap="none" lIns="36000" tIns="0" rIns="36000" bIns="0" anchor="ctr">
              <a:spAutoFit/>
            </a:bodyPr>
            <a:lstStyle/>
            <a:p>
              <a:pPr>
                <a:defRPr/>
              </a:pPr>
              <a:r>
                <a:rPr lang="ja-JP" altLang="en-US" dirty="0">
                  <a:latin typeface="Meiryo UI" panose="020B0604030504040204" pitchFamily="50" charset="-128"/>
                  <a:ea typeface="Meiryo UI" panose="020B0604030504040204" pitchFamily="50" charset="-128"/>
                  <a:cs typeface="Meiryo UI" panose="020B0604030504040204" pitchFamily="50" charset="-128"/>
                </a:rPr>
                <a:t>住之江公園</a:t>
              </a:r>
            </a:p>
          </p:txBody>
        </p:sp>
        <p:sp>
          <p:nvSpPr>
            <p:cNvPr id="50" name="線吹き出し 2 (枠付き) 49"/>
            <p:cNvSpPr/>
            <p:nvPr/>
          </p:nvSpPr>
          <p:spPr>
            <a:xfrm>
              <a:off x="2185138" y="5948868"/>
              <a:ext cx="1383219" cy="215202"/>
            </a:xfrm>
            <a:prstGeom prst="borderCallout2">
              <a:avLst>
                <a:gd name="adj1" fmla="val 18750"/>
                <a:gd name="adj2" fmla="val -268"/>
                <a:gd name="adj3" fmla="val 18750"/>
                <a:gd name="adj4" fmla="val -16667"/>
                <a:gd name="adj5" fmla="val -111150"/>
                <a:gd name="adj6" fmla="val -34153"/>
              </a:avLst>
            </a:prstGeom>
            <a:solidFill>
              <a:schemeClr val="bg1"/>
            </a:solidFill>
            <a:ln w="254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wrap="none" lIns="36000" tIns="0" rIns="36000" bIns="0" anchor="ctr">
              <a:spAutoFit/>
            </a:bodyPr>
            <a:lstStyle/>
            <a:p>
              <a:pPr>
                <a:defRPr/>
              </a:pPr>
              <a:r>
                <a:rPr lang="ja-JP" altLang="en-US" sz="1600" dirty="0">
                  <a:latin typeface="メイリオ" pitchFamily="50" charset="-128"/>
                  <a:ea typeface="メイリオ" pitchFamily="50" charset="-128"/>
                  <a:cs typeface="メイリオ" pitchFamily="50" charset="-128"/>
                </a:rPr>
                <a:t>せんなん里海公園</a:t>
              </a:r>
            </a:p>
          </p:txBody>
        </p:sp>
        <p:sp>
          <p:nvSpPr>
            <p:cNvPr id="51" name="線吹き出し 2 (枠付き) 50"/>
            <p:cNvSpPr/>
            <p:nvPr/>
          </p:nvSpPr>
          <p:spPr>
            <a:xfrm flipH="1">
              <a:off x="1811118" y="4039118"/>
              <a:ext cx="803727" cy="242103"/>
            </a:xfrm>
            <a:prstGeom prst="borderCallout2">
              <a:avLst>
                <a:gd name="adj1" fmla="val 18750"/>
                <a:gd name="adj2" fmla="val -268"/>
                <a:gd name="adj3" fmla="val 18750"/>
                <a:gd name="adj4" fmla="val -16667"/>
                <a:gd name="adj5" fmla="val 136032"/>
                <a:gd name="adj6" fmla="val -58683"/>
              </a:avLst>
            </a:prstGeom>
            <a:solidFill>
              <a:schemeClr val="accent1">
                <a:lumMod val="40000"/>
                <a:lumOff val="60000"/>
              </a:schemeClr>
            </a:solidFill>
            <a:ln w="254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wrap="none" lIns="36000" tIns="0" rIns="36000" bIns="0" anchor="ctr">
              <a:spAutoFit/>
            </a:bodyPr>
            <a:lstStyle/>
            <a:p>
              <a:pPr>
                <a:defRPr/>
              </a:pPr>
              <a:r>
                <a:rPr lang="ja-JP" altLang="en-US" dirty="0">
                  <a:latin typeface="Meiryo UI" panose="020B0604030504040204" pitchFamily="50" charset="-128"/>
                  <a:ea typeface="Meiryo UI" panose="020B0604030504040204" pitchFamily="50" charset="-128"/>
                  <a:cs typeface="Meiryo UI" panose="020B0604030504040204" pitchFamily="50" charset="-128"/>
                </a:rPr>
                <a:t>浜寺公園</a:t>
              </a:r>
            </a:p>
          </p:txBody>
        </p:sp>
        <p:sp>
          <p:nvSpPr>
            <p:cNvPr id="52" name="線吹き出し 2 (枠付き) 51"/>
            <p:cNvSpPr/>
            <p:nvPr/>
          </p:nvSpPr>
          <p:spPr>
            <a:xfrm flipH="1">
              <a:off x="819959" y="4926218"/>
              <a:ext cx="914968" cy="242103"/>
            </a:xfrm>
            <a:prstGeom prst="borderCallout2">
              <a:avLst>
                <a:gd name="adj1" fmla="val 18750"/>
                <a:gd name="adj2" fmla="val -268"/>
                <a:gd name="adj3" fmla="val 18750"/>
                <a:gd name="adj4" fmla="val -16667"/>
                <a:gd name="adj5" fmla="val 95109"/>
                <a:gd name="adj6" fmla="val -51795"/>
              </a:avLst>
            </a:prstGeom>
            <a:solidFill>
              <a:schemeClr val="bg1"/>
            </a:solidFill>
            <a:ln w="254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wrap="none" lIns="36000" tIns="0" rIns="36000" bIns="0" anchor="ctr">
              <a:spAutoFit/>
            </a:bodyPr>
            <a:lstStyle/>
            <a:p>
              <a:pPr>
                <a:defRPr/>
              </a:pPr>
              <a:r>
                <a:rPr lang="ja-JP" altLang="en-US" dirty="0">
                  <a:latin typeface="Meiryo UI" panose="020B0604030504040204" pitchFamily="50" charset="-128"/>
                  <a:ea typeface="Meiryo UI" panose="020B0604030504040204" pitchFamily="50" charset="-128"/>
                  <a:cs typeface="Meiryo UI" panose="020B0604030504040204" pitchFamily="50" charset="-128"/>
                </a:rPr>
                <a:t>りんくう公園</a:t>
              </a:r>
            </a:p>
          </p:txBody>
        </p:sp>
        <p:sp>
          <p:nvSpPr>
            <p:cNvPr id="53" name="線吹き出し 2 (枠付き) 52"/>
            <p:cNvSpPr/>
            <p:nvPr/>
          </p:nvSpPr>
          <p:spPr>
            <a:xfrm flipH="1">
              <a:off x="372404" y="5221010"/>
              <a:ext cx="1362522" cy="242103"/>
            </a:xfrm>
            <a:prstGeom prst="borderCallout2">
              <a:avLst>
                <a:gd name="adj1" fmla="val 18750"/>
                <a:gd name="adj2" fmla="val -268"/>
                <a:gd name="adj3" fmla="val 18750"/>
                <a:gd name="adj4" fmla="val -16667"/>
                <a:gd name="adj5" fmla="val 136703"/>
                <a:gd name="adj6" fmla="val -59914"/>
              </a:avLst>
            </a:prstGeom>
            <a:solidFill>
              <a:schemeClr val="bg1"/>
            </a:solidFill>
            <a:ln w="254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wrap="none" lIns="36000" tIns="0" rIns="36000" bIns="0" anchor="ctr">
              <a:spAutoFit/>
            </a:bodyPr>
            <a:lstStyle/>
            <a:p>
              <a:pPr>
                <a:defRPr/>
              </a:pPr>
              <a:r>
                <a:rPr lang="ja-JP" altLang="en-US" dirty="0">
                  <a:latin typeface="Meiryo UI" panose="020B0604030504040204" pitchFamily="50" charset="-128"/>
                  <a:ea typeface="Meiryo UI" panose="020B0604030504040204" pitchFamily="50" charset="-128"/>
                  <a:cs typeface="Meiryo UI" panose="020B0604030504040204" pitchFamily="50" charset="-128"/>
                </a:rPr>
                <a:t>泉佐野丘陵緑地</a:t>
              </a:r>
            </a:p>
          </p:txBody>
        </p:sp>
      </p:grpSp>
      <p:sp>
        <p:nvSpPr>
          <p:cNvPr id="45" name="正方形/長方形 44"/>
          <p:cNvSpPr/>
          <p:nvPr/>
        </p:nvSpPr>
        <p:spPr>
          <a:xfrm>
            <a:off x="0" y="0"/>
            <a:ext cx="9906000" cy="523875"/>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4" name="タイトル 1"/>
          <p:cNvSpPr txBox="1">
            <a:spLocks/>
          </p:cNvSpPr>
          <p:nvPr/>
        </p:nvSpPr>
        <p:spPr>
          <a:xfrm>
            <a:off x="2" y="0"/>
            <a:ext cx="5418161" cy="523874"/>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ct val="120000"/>
              </a:lnSpc>
            </a:pPr>
            <a:r>
              <a:rPr lang="ja-JP" altLang="en-US" sz="2800" dirty="0">
                <a:latin typeface="+mj-ea"/>
              </a:rPr>
              <a:t>　府営公園の現状</a:t>
            </a:r>
          </a:p>
        </p:txBody>
      </p:sp>
      <p:sp>
        <p:nvSpPr>
          <p:cNvPr id="56" name="テキスト ボックス 55"/>
          <p:cNvSpPr txBox="1"/>
          <p:nvPr/>
        </p:nvSpPr>
        <p:spPr>
          <a:xfrm>
            <a:off x="7420426" y="107333"/>
            <a:ext cx="2492990" cy="400110"/>
          </a:xfrm>
          <a:prstGeom prst="rect">
            <a:avLst/>
          </a:prstGeom>
          <a:noFill/>
        </p:spPr>
        <p:txBody>
          <a:bodyPr wrap="none" rtlCol="0">
            <a:spAutoFit/>
          </a:bodyPr>
          <a:lstStyle/>
          <a:p>
            <a:r>
              <a:rPr lang="ja-JP" altLang="en-US" sz="2000" dirty="0"/>
              <a:t>府営公園の位置図等</a:t>
            </a:r>
            <a:endParaRPr kumimoji="1" lang="ja-JP" altLang="en-US" sz="2000" dirty="0"/>
          </a:p>
        </p:txBody>
      </p:sp>
      <p:sp>
        <p:nvSpPr>
          <p:cNvPr id="57" name="正方形/長方形 56"/>
          <p:cNvSpPr/>
          <p:nvPr/>
        </p:nvSpPr>
        <p:spPr>
          <a:xfrm>
            <a:off x="139700" y="577231"/>
            <a:ext cx="6804271" cy="830997"/>
          </a:xfrm>
          <a:prstGeom prst="rect">
            <a:avLst/>
          </a:prstGeom>
        </p:spPr>
        <p:txBody>
          <a:bodyPr wrap="square">
            <a:spAutoFit/>
          </a:bodyPr>
          <a:lstStyle/>
          <a:p>
            <a:r>
              <a:rPr lang="ja-JP" altLang="en-US" dirty="0">
                <a:latin typeface="Meiryo UI" panose="020B0604030504040204" pitchFamily="50" charset="-128"/>
                <a:ea typeface="Meiryo UI" panose="020B0604030504040204" pitchFamily="50" charset="-128"/>
                <a:cs typeface="Meiryo UI" panose="020B0604030504040204" pitchFamily="50" charset="-128"/>
              </a:rPr>
              <a:t>○１９公園・</a:t>
            </a:r>
            <a:r>
              <a:rPr lang="en-US" altLang="ja-JP" dirty="0">
                <a:latin typeface="Meiryo UI" panose="020B0604030504040204" pitchFamily="50" charset="-128"/>
                <a:ea typeface="Meiryo UI" panose="020B0604030504040204" pitchFamily="50" charset="-128"/>
                <a:cs typeface="Meiryo UI" panose="020B0604030504040204" pitchFamily="50" charset="-128"/>
              </a:rPr>
              <a:t>995.1ha</a:t>
            </a:r>
            <a:r>
              <a:rPr lang="ja-JP" altLang="en-US" dirty="0">
                <a:latin typeface="Meiryo UI" panose="020B0604030504040204" pitchFamily="50" charset="-128"/>
                <a:ea typeface="Meiryo UI" panose="020B0604030504040204" pitchFamily="50" charset="-128"/>
                <a:cs typeface="Meiryo UI" panose="020B0604030504040204" pitchFamily="50" charset="-128"/>
              </a:rPr>
              <a:t>の府営公園を</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供用中</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平成</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29</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7</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月末時点</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＋万博記念公園</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（約</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260ha</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を平成</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26</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年度より府管理</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p>
        </p:txBody>
      </p:sp>
      <p:sp>
        <p:nvSpPr>
          <p:cNvPr id="63" name="線吹き出し 2 (枠付き) 62"/>
          <p:cNvSpPr/>
          <p:nvPr/>
        </p:nvSpPr>
        <p:spPr bwMode="auto">
          <a:xfrm flipH="1">
            <a:off x="4520854" y="1982014"/>
            <a:ext cx="1227342" cy="215444"/>
          </a:xfrm>
          <a:prstGeom prst="borderCallout2">
            <a:avLst>
              <a:gd name="adj1" fmla="val 18750"/>
              <a:gd name="adj2" fmla="val -268"/>
              <a:gd name="adj3" fmla="val 18750"/>
              <a:gd name="adj4" fmla="val -16667"/>
              <a:gd name="adj5" fmla="val 212704"/>
              <a:gd name="adj6" fmla="val -68171"/>
            </a:avLst>
          </a:prstGeom>
          <a:solidFill>
            <a:srgbClr val="FF5050">
              <a:alpha val="80000"/>
            </a:srgbClr>
          </a:solidFill>
          <a:ln w="12700">
            <a:solidFill>
              <a:schemeClr val="tx1"/>
            </a:solidFill>
            <a:prstDash val="sysDot"/>
            <a:headEnd type="none"/>
            <a:tailEnd type="none"/>
          </a:ln>
        </p:spPr>
        <p:style>
          <a:lnRef idx="1">
            <a:schemeClr val="accent1"/>
          </a:lnRef>
          <a:fillRef idx="0">
            <a:schemeClr val="accent1"/>
          </a:fillRef>
          <a:effectRef idx="0">
            <a:schemeClr val="accent1"/>
          </a:effectRef>
          <a:fontRef idx="minor">
            <a:schemeClr val="tx1"/>
          </a:fontRef>
        </p:style>
        <p:txBody>
          <a:bodyPr wrap="square" lIns="36000" tIns="0" rIns="36000" bIns="0" anchor="ctr">
            <a:spAutoFit/>
          </a:bodyPr>
          <a:lstStyle/>
          <a:p>
            <a:pPr>
              <a:defRPr/>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万博記念公園</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4" name="円/楕円 63"/>
          <p:cNvSpPr/>
          <p:nvPr/>
        </p:nvSpPr>
        <p:spPr bwMode="auto">
          <a:xfrm>
            <a:off x="6590821" y="2346326"/>
            <a:ext cx="228732" cy="211138"/>
          </a:xfrm>
          <a:prstGeom prst="ellipse">
            <a:avLst/>
          </a:prstGeom>
          <a:ln w="44450">
            <a:solidFill>
              <a:srgbClr val="FF0000"/>
            </a:solidFill>
            <a:headEnd type="none"/>
            <a:tailEnd type="none"/>
          </a:ln>
        </p:spPr>
        <p:style>
          <a:lnRef idx="1">
            <a:schemeClr val="accent1"/>
          </a:lnRef>
          <a:fillRef idx="0">
            <a:schemeClr val="accent1"/>
          </a:fillRef>
          <a:effectRef idx="0">
            <a:schemeClr val="accent1"/>
          </a:effectRef>
          <a:fontRef idx="minor">
            <a:schemeClr val="tx1"/>
          </a:fontRef>
        </p:style>
        <p:txBody>
          <a:bodyPr anchor="ctr"/>
          <a:lstStyle/>
          <a:p>
            <a:pPr>
              <a:defRPr/>
            </a:pPr>
            <a:endParaRPr lang="ja-JP" altLang="en-US"/>
          </a:p>
        </p:txBody>
      </p:sp>
      <p:sp>
        <p:nvSpPr>
          <p:cNvPr id="65" name="線吹き出し 2 (枠付き) 64"/>
          <p:cNvSpPr/>
          <p:nvPr/>
        </p:nvSpPr>
        <p:spPr bwMode="auto">
          <a:xfrm>
            <a:off x="8247391" y="3818815"/>
            <a:ext cx="996033" cy="276999"/>
          </a:xfrm>
          <a:prstGeom prst="borderCallout2">
            <a:avLst>
              <a:gd name="adj1" fmla="val 18750"/>
              <a:gd name="adj2" fmla="val -268"/>
              <a:gd name="adj3" fmla="val 18750"/>
              <a:gd name="adj4" fmla="val -16667"/>
              <a:gd name="adj5" fmla="val 164704"/>
              <a:gd name="adj6" fmla="val -136153"/>
            </a:avLst>
          </a:prstGeom>
          <a:solidFill>
            <a:srgbClr val="FF5050">
              <a:alpha val="78824"/>
            </a:srgbClr>
          </a:solidFill>
          <a:ln w="254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wrap="none" lIns="36000" tIns="0" rIns="36000" bIns="0" anchor="ctr">
            <a:spAutoFit/>
          </a:bodyPr>
          <a:lstStyle/>
          <a:p>
            <a:pPr>
              <a:defRPr/>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大泉緑地</a:t>
            </a:r>
            <a:endParaRPr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6" name="線吹き出し 2 (枠付き) 65"/>
          <p:cNvSpPr/>
          <p:nvPr/>
        </p:nvSpPr>
        <p:spPr bwMode="auto">
          <a:xfrm>
            <a:off x="8194887" y="2652100"/>
            <a:ext cx="996033" cy="276999"/>
          </a:xfrm>
          <a:prstGeom prst="borderCallout2">
            <a:avLst>
              <a:gd name="adj1" fmla="val 18750"/>
              <a:gd name="adj2" fmla="val -268"/>
              <a:gd name="adj3" fmla="val 18750"/>
              <a:gd name="adj4" fmla="val -16667"/>
              <a:gd name="adj5" fmla="val 143674"/>
              <a:gd name="adj6" fmla="val -67973"/>
            </a:avLst>
          </a:prstGeom>
          <a:solidFill>
            <a:schemeClr val="accent1">
              <a:lumMod val="40000"/>
              <a:lumOff val="60000"/>
            </a:schemeClr>
          </a:solidFill>
          <a:ln w="254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wrap="none" lIns="36000" tIns="0" rIns="36000" bIns="0" anchor="ctr">
            <a:spAutoFit/>
          </a:bodyPr>
          <a:lstStyle/>
          <a:p>
            <a:pPr>
              <a:defRPr/>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深北緑地</a:t>
            </a:r>
            <a:endParaRPr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7" name="円/楕円 66"/>
          <p:cNvSpPr/>
          <p:nvPr/>
        </p:nvSpPr>
        <p:spPr bwMode="auto">
          <a:xfrm>
            <a:off x="7292296" y="3016739"/>
            <a:ext cx="227013" cy="211138"/>
          </a:xfrm>
          <a:prstGeom prst="ellipse">
            <a:avLst/>
          </a:prstGeom>
          <a:ln w="44450">
            <a:solidFill>
              <a:srgbClr val="FF0000"/>
            </a:solidFill>
            <a:headEnd type="none"/>
            <a:tailEnd type="none"/>
          </a:ln>
        </p:spPr>
        <p:style>
          <a:lnRef idx="1">
            <a:schemeClr val="accent1"/>
          </a:lnRef>
          <a:fillRef idx="0">
            <a:schemeClr val="accent1"/>
          </a:fillRef>
          <a:effectRef idx="0">
            <a:schemeClr val="accent1"/>
          </a:effectRef>
          <a:fontRef idx="minor">
            <a:schemeClr val="tx1"/>
          </a:fontRef>
        </p:style>
        <p:txBody>
          <a:bodyPr anchor="ctr"/>
          <a:lstStyle/>
          <a:p>
            <a:pPr>
              <a:defRPr/>
            </a:pPr>
            <a:endParaRPr lang="ja-JP" altLang="en-US"/>
          </a:p>
        </p:txBody>
      </p:sp>
      <p:sp>
        <p:nvSpPr>
          <p:cNvPr id="68" name="線吹き出し 2 (枠付き) 67"/>
          <p:cNvSpPr/>
          <p:nvPr/>
        </p:nvSpPr>
        <p:spPr bwMode="auto">
          <a:xfrm>
            <a:off x="8308896" y="2257426"/>
            <a:ext cx="1226865" cy="276999"/>
          </a:xfrm>
          <a:prstGeom prst="borderCallout2">
            <a:avLst>
              <a:gd name="adj1" fmla="val 18750"/>
              <a:gd name="adj2" fmla="val -268"/>
              <a:gd name="adj3" fmla="val 23335"/>
              <a:gd name="adj4" fmla="val -13562"/>
              <a:gd name="adj5" fmla="val 205959"/>
              <a:gd name="adj6" fmla="val -54463"/>
            </a:avLst>
          </a:prstGeom>
          <a:solidFill>
            <a:srgbClr val="FF5050">
              <a:alpha val="80000"/>
            </a:srgbClr>
          </a:solidFill>
          <a:ln w="254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wrap="none" lIns="36000" tIns="0" rIns="36000" bIns="0" anchor="ctr">
            <a:spAutoFit/>
          </a:bodyPr>
          <a:lstStyle/>
          <a:p>
            <a:pPr>
              <a:defRPr/>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寝屋川公園</a:t>
            </a:r>
            <a:endParaRPr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1" name="タイトル 1"/>
          <p:cNvSpPr txBox="1">
            <a:spLocks/>
          </p:cNvSpPr>
          <p:nvPr/>
        </p:nvSpPr>
        <p:spPr>
          <a:xfrm>
            <a:off x="139701" y="1475680"/>
            <a:ext cx="4318000" cy="2982707"/>
          </a:xfrm>
          <a:prstGeom prst="rect">
            <a:avLst/>
          </a:prstGeom>
        </p:spPr>
        <p:txBody>
          <a:bodyPr vert="horz" lIns="91440" tIns="45720" rIns="91440" bIns="45720" rtlCol="0" anchor="t">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ct val="120000"/>
              </a:lnSpc>
            </a:pPr>
            <a:r>
              <a:rPr lang="ja-JP" altLang="en-US" sz="18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800" dirty="0" smtClean="0">
                <a:latin typeface="Meiryo UI" panose="020B0604030504040204" pitchFamily="50" charset="-128"/>
                <a:ea typeface="Meiryo UI" panose="020B0604030504040204" pitchFamily="50" charset="-128"/>
                <a:cs typeface="Meiryo UI" panose="020B0604030504040204" pitchFamily="50" charset="-128"/>
              </a:rPr>
              <a:t>19</a:t>
            </a:r>
            <a:r>
              <a:rPr lang="ja-JP" altLang="en-US" sz="1800" dirty="0" smtClean="0">
                <a:latin typeface="Meiryo UI" panose="020B0604030504040204" pitchFamily="50" charset="-128"/>
                <a:ea typeface="Meiryo UI" panose="020B0604030504040204" pitchFamily="50" charset="-128"/>
                <a:cs typeface="Meiryo UI" panose="020B0604030504040204" pitchFamily="50" charset="-128"/>
              </a:rPr>
              <a:t>府営公園のうち、１１公園を</a:t>
            </a:r>
            <a:endParaRPr lang="en-US" altLang="ja-JP" sz="1800" dirty="0" smtClean="0">
              <a:latin typeface="Meiryo UI" panose="020B0604030504040204" pitchFamily="50" charset="-128"/>
              <a:ea typeface="Meiryo UI" panose="020B0604030504040204" pitchFamily="50" charset="-128"/>
              <a:cs typeface="Meiryo UI" panose="020B0604030504040204" pitchFamily="50" charset="-128"/>
            </a:endParaRPr>
          </a:p>
          <a:p>
            <a:pPr algn="l">
              <a:lnSpc>
                <a:spcPct val="120000"/>
              </a:lnSpc>
            </a:pPr>
            <a:r>
              <a:rPr lang="ja-JP" altLang="en-US" sz="18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800" dirty="0" smtClean="0">
                <a:latin typeface="Meiryo UI" panose="020B0604030504040204" pitchFamily="50" charset="-128"/>
                <a:ea typeface="Meiryo UI" panose="020B0604030504040204" pitchFamily="50" charset="-128"/>
                <a:cs typeface="Meiryo UI" panose="020B0604030504040204" pitchFamily="50" charset="-128"/>
              </a:rPr>
              <a:t>　防災公園として指定。</a:t>
            </a:r>
            <a:endParaRPr lang="en-US" altLang="ja-JP" sz="1800" dirty="0" smtClean="0">
              <a:latin typeface="Meiryo UI" panose="020B0604030504040204" pitchFamily="50" charset="-128"/>
              <a:ea typeface="Meiryo UI" panose="020B0604030504040204" pitchFamily="50" charset="-128"/>
              <a:cs typeface="Meiryo UI" panose="020B0604030504040204" pitchFamily="50" charset="-128"/>
            </a:endParaRPr>
          </a:p>
          <a:p>
            <a:pPr algn="l">
              <a:lnSpc>
                <a:spcPct val="120000"/>
              </a:lnSpc>
            </a:pPr>
            <a:endParaRPr lang="en-US" altLang="ja-JP" sz="1800" dirty="0" smtClean="0">
              <a:latin typeface="Meiryo UI" panose="020B0604030504040204" pitchFamily="50" charset="-128"/>
              <a:ea typeface="Meiryo UI" panose="020B0604030504040204" pitchFamily="50" charset="-128"/>
              <a:cs typeface="Meiryo UI" panose="020B0604030504040204" pitchFamily="50" charset="-128"/>
            </a:endParaRPr>
          </a:p>
          <a:p>
            <a:pPr algn="l">
              <a:lnSpc>
                <a:spcPct val="120000"/>
              </a:lnSpc>
            </a:pPr>
            <a:endParaRPr lang="en-US" altLang="ja-JP" sz="1800" dirty="0" smtClean="0">
              <a:latin typeface="Meiryo UI" panose="020B0604030504040204" pitchFamily="50" charset="-128"/>
              <a:ea typeface="Meiryo UI" panose="020B0604030504040204" pitchFamily="50" charset="-128"/>
              <a:cs typeface="Meiryo UI" panose="020B0604030504040204" pitchFamily="50" charset="-128"/>
            </a:endParaRPr>
          </a:p>
          <a:p>
            <a:pPr algn="l">
              <a:lnSpc>
                <a:spcPct val="120000"/>
              </a:lnSpc>
            </a:pPr>
            <a:r>
              <a:rPr lang="ja-JP" altLang="en-US" sz="1800" dirty="0" smtClean="0">
                <a:latin typeface="Meiryo UI" panose="020B0604030504040204" pitchFamily="50" charset="-128"/>
                <a:ea typeface="Meiryo UI" panose="020B0604030504040204" pitchFamily="50" charset="-128"/>
                <a:cs typeface="Meiryo UI" panose="020B0604030504040204" pitchFamily="50" charset="-128"/>
              </a:rPr>
              <a:t>○防災公園のうち、７公園が自衛隊や　　</a:t>
            </a:r>
            <a:endParaRPr lang="en-US" altLang="ja-JP" sz="1800" dirty="0" smtClean="0">
              <a:latin typeface="Meiryo UI" panose="020B0604030504040204" pitchFamily="50" charset="-128"/>
              <a:ea typeface="Meiryo UI" panose="020B0604030504040204" pitchFamily="50" charset="-128"/>
              <a:cs typeface="Meiryo UI" panose="020B0604030504040204" pitchFamily="50" charset="-128"/>
            </a:endParaRPr>
          </a:p>
          <a:p>
            <a:pPr algn="l">
              <a:lnSpc>
                <a:spcPct val="120000"/>
              </a:lnSpc>
            </a:pPr>
            <a:r>
              <a:rPr lang="ja-JP" altLang="en-US" sz="18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800" dirty="0" smtClean="0">
                <a:latin typeface="Meiryo UI" panose="020B0604030504040204" pitchFamily="50" charset="-128"/>
                <a:ea typeface="Meiryo UI" panose="020B0604030504040204" pitchFamily="50" charset="-128"/>
                <a:cs typeface="Meiryo UI" panose="020B0604030504040204" pitchFamily="50" charset="-128"/>
              </a:rPr>
              <a:t>　　警察等の後方支援活動拠点に指定。</a:t>
            </a:r>
            <a:endParaRPr lang="en-US" altLang="ja-JP" sz="18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正方形/長方形 1"/>
          <p:cNvSpPr/>
          <p:nvPr/>
        </p:nvSpPr>
        <p:spPr>
          <a:xfrm>
            <a:off x="393700" y="2257426"/>
            <a:ext cx="1295400" cy="328046"/>
          </a:xfrm>
          <a:prstGeom prst="rect">
            <a:avLst/>
          </a:prstGeom>
          <a:solidFill>
            <a:schemeClr val="accent1">
              <a:lumMod val="40000"/>
              <a:lumOff val="6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広域避難</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場所</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2" name="正方形/長方形 71"/>
          <p:cNvSpPr/>
          <p:nvPr/>
        </p:nvSpPr>
        <p:spPr>
          <a:xfrm>
            <a:off x="1825849" y="2223042"/>
            <a:ext cx="1524201" cy="362430"/>
          </a:xfrm>
          <a:prstGeom prst="rect">
            <a:avLst/>
          </a:prstGeom>
          <a:solidFill>
            <a:srgbClr val="FF5050">
              <a:alpha val="78824"/>
            </a:srgbClr>
          </a:solidFill>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広域避難場所及び</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後方支援</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活動拠点</a:t>
            </a:r>
          </a:p>
        </p:txBody>
      </p:sp>
    </p:spTree>
    <p:extLst>
      <p:ext uri="{BB962C8B-B14F-4D97-AF65-F5344CB8AC3E}">
        <p14:creationId xmlns:p14="http://schemas.microsoft.com/office/powerpoint/2010/main" val="17173626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p:cNvSpPr txBox="1">
            <a:spLocks/>
          </p:cNvSpPr>
          <p:nvPr/>
        </p:nvSpPr>
        <p:spPr>
          <a:xfrm>
            <a:off x="114103" y="6121399"/>
            <a:ext cx="9677805" cy="614371"/>
          </a:xfrm>
          <a:prstGeom prst="rect">
            <a:avLst/>
          </a:prstGeom>
        </p:spPr>
        <p:txBody>
          <a:bodyPr vert="horz" lIns="91440" tIns="45720" rIns="91440" bIns="45720"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ct val="120000"/>
              </a:lnSpc>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　約１９百万人（平成</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年度）から約２３百万人（平成</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28</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年度）に増加。（１８年間で約２割増）</a:t>
            </a:r>
            <a:endParaRPr lang="ja-JP" altLang="en-US" sz="16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スライド番号プレースホルダー 7"/>
          <p:cNvSpPr>
            <a:spLocks noGrp="1"/>
          </p:cNvSpPr>
          <p:nvPr>
            <p:ph type="sldNum" sz="quarter" idx="12"/>
          </p:nvPr>
        </p:nvSpPr>
        <p:spPr/>
        <p:txBody>
          <a:bodyPr/>
          <a:lstStyle/>
          <a:p>
            <a:fld id="{192FBC56-903D-442E-83BC-E27193BEAC04}" type="slidenum">
              <a:rPr kumimoji="1" lang="ja-JP" altLang="en-US" smtClean="0"/>
              <a:t>3</a:t>
            </a:fld>
            <a:endParaRPr kumimoji="1" lang="ja-JP" altLang="en-US"/>
          </a:p>
        </p:txBody>
      </p:sp>
      <p:sp>
        <p:nvSpPr>
          <p:cNvPr id="9" name="正方形/長方形 8"/>
          <p:cNvSpPr/>
          <p:nvPr/>
        </p:nvSpPr>
        <p:spPr>
          <a:xfrm>
            <a:off x="0" y="0"/>
            <a:ext cx="9906000" cy="523875"/>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 name="テキスト ボックス 10"/>
          <p:cNvSpPr txBox="1"/>
          <p:nvPr/>
        </p:nvSpPr>
        <p:spPr>
          <a:xfrm>
            <a:off x="7669490" y="111050"/>
            <a:ext cx="2236510" cy="400110"/>
          </a:xfrm>
          <a:prstGeom prst="rect">
            <a:avLst/>
          </a:prstGeom>
          <a:noFill/>
        </p:spPr>
        <p:txBody>
          <a:bodyPr wrap="none" rtlCol="0">
            <a:spAutoFit/>
          </a:bodyPr>
          <a:lstStyle/>
          <a:p>
            <a:r>
              <a:rPr lang="ja-JP" altLang="en-US" sz="2000" dirty="0"/>
              <a:t>府営公園来園者数</a:t>
            </a:r>
            <a:endParaRPr kumimoji="1" lang="ja-JP" altLang="en-US" sz="2000" dirty="0"/>
          </a:p>
        </p:txBody>
      </p:sp>
      <p:graphicFrame>
        <p:nvGraphicFramePr>
          <p:cNvPr id="12" name="グラフ 11"/>
          <p:cNvGraphicFramePr>
            <a:graphicFrameLocks/>
          </p:cNvGraphicFramePr>
          <p:nvPr>
            <p:extLst>
              <p:ext uri="{D42A27DB-BD31-4B8C-83A1-F6EECF244321}">
                <p14:modId xmlns:p14="http://schemas.microsoft.com/office/powerpoint/2010/main" val="4292945747"/>
              </p:ext>
            </p:extLst>
          </p:nvPr>
        </p:nvGraphicFramePr>
        <p:xfrm>
          <a:off x="509841" y="523875"/>
          <a:ext cx="7692528" cy="5644583"/>
        </p:xfrm>
        <a:graphic>
          <a:graphicData uri="http://schemas.openxmlformats.org/drawingml/2006/chart">
            <c:chart xmlns:c="http://schemas.openxmlformats.org/drawingml/2006/chart" xmlns:r="http://schemas.openxmlformats.org/officeDocument/2006/relationships" r:id="rId3"/>
          </a:graphicData>
        </a:graphic>
      </p:graphicFrame>
      <p:sp>
        <p:nvSpPr>
          <p:cNvPr id="13" name="テキスト ボックス 12">
            <a:extLst>
              <a:ext uri="{FF2B5EF4-FFF2-40B4-BE49-F238E27FC236}">
                <a16:creationId xmlns:a16="http://schemas.microsoft.com/office/drawing/2014/main" xmlns="" id="{C74F5D07-97DE-459D-A1F3-0AD2FB8A307B}"/>
              </a:ext>
            </a:extLst>
          </p:cNvPr>
          <p:cNvSpPr txBox="1"/>
          <p:nvPr/>
        </p:nvSpPr>
        <p:spPr>
          <a:xfrm>
            <a:off x="509841" y="728671"/>
            <a:ext cx="774571" cy="338554"/>
          </a:xfrm>
          <a:prstGeom prst="rect">
            <a:avLst/>
          </a:prstGeom>
          <a:noFill/>
          <a:ln>
            <a:noFill/>
          </a:ln>
        </p:spPr>
        <p:txBody>
          <a:bodyPr wrap="none" rtlCol="0">
            <a:spAutoFit/>
          </a:bodyPr>
          <a:lstStyle/>
          <a:p>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千人</a:t>
            </a:r>
            <a:r>
              <a:rPr kumimoji="1" lang="en-US" altLang="ja-JP" sz="1600" dirty="0">
                <a:latin typeface="Meiryo UI" panose="020B0604030504040204" pitchFamily="50" charset="-128"/>
                <a:ea typeface="Meiryo UI" panose="020B0604030504040204" pitchFamily="50" charset="-128"/>
              </a:rPr>
              <a:t>)</a:t>
            </a:r>
            <a:endParaRPr kumimoji="1" lang="ja-JP" altLang="en-US" sz="1600" dirty="0">
              <a:latin typeface="Meiryo UI" panose="020B0604030504040204" pitchFamily="50" charset="-128"/>
              <a:ea typeface="Meiryo UI" panose="020B0604030504040204" pitchFamily="50" charset="-128"/>
            </a:endParaRPr>
          </a:p>
        </p:txBody>
      </p:sp>
      <p:sp>
        <p:nvSpPr>
          <p:cNvPr id="5" name="吹き出し: 四角形 4">
            <a:extLst>
              <a:ext uri="{FF2B5EF4-FFF2-40B4-BE49-F238E27FC236}">
                <a16:creationId xmlns:a16="http://schemas.microsoft.com/office/drawing/2014/main" xmlns="" id="{E236D560-1FD6-42A8-B5C9-A276D09F9BD5}"/>
              </a:ext>
            </a:extLst>
          </p:cNvPr>
          <p:cNvSpPr/>
          <p:nvPr/>
        </p:nvSpPr>
        <p:spPr>
          <a:xfrm>
            <a:off x="8026399" y="3324808"/>
            <a:ext cx="1612901" cy="802692"/>
          </a:xfrm>
          <a:prstGeom prst="wedgeRectCallout">
            <a:avLst>
              <a:gd name="adj1" fmla="val -65576"/>
              <a:gd name="adj2" fmla="val 9167"/>
            </a:avLst>
          </a:prstGeom>
          <a:solidFill>
            <a:schemeClr val="accent4">
              <a:lumMod val="60000"/>
              <a:lumOff val="4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spc="300" dirty="0">
                <a:latin typeface="Meiryo UI" panose="020B0604030504040204" pitchFamily="50" charset="-128"/>
                <a:ea typeface="Meiryo UI" panose="020B0604030504040204" pitchFamily="50" charset="-128"/>
              </a:rPr>
              <a:t>大阪城公園</a:t>
            </a:r>
            <a:endParaRPr kumimoji="1" lang="en-US" altLang="ja-JP" sz="1400" spc="300" dirty="0">
              <a:latin typeface="Meiryo UI" panose="020B0604030504040204" pitchFamily="50" charset="-128"/>
              <a:ea typeface="Meiryo UI" panose="020B0604030504040204" pitchFamily="50" charset="-128"/>
            </a:endParaRPr>
          </a:p>
          <a:p>
            <a:pPr algn="ctr"/>
            <a:r>
              <a:rPr kumimoji="1" lang="ja-JP" altLang="en-US" sz="1400" dirty="0">
                <a:latin typeface="Meiryo UI" panose="020B0604030504040204" pitchFamily="50" charset="-128"/>
                <a:ea typeface="Meiryo UI" panose="020B0604030504040204" pitchFamily="50" charset="-128"/>
              </a:rPr>
              <a:t>約</a:t>
            </a:r>
            <a:r>
              <a:rPr kumimoji="1" lang="en-US" altLang="ja-JP" sz="1400" dirty="0" smtClean="0">
                <a:latin typeface="Meiryo UI" panose="020B0604030504040204" pitchFamily="50" charset="-128"/>
                <a:ea typeface="Meiryo UI" panose="020B0604030504040204" pitchFamily="50" charset="-128"/>
              </a:rPr>
              <a:t>11,490</a:t>
            </a:r>
            <a:r>
              <a:rPr kumimoji="1" lang="ja-JP" altLang="en-US" sz="1400" dirty="0" smtClean="0">
                <a:latin typeface="Meiryo UI" panose="020B0604030504040204" pitchFamily="50" charset="-128"/>
                <a:ea typeface="Meiryo UI" panose="020B0604030504040204" pitchFamily="50" charset="-128"/>
              </a:rPr>
              <a:t>千人</a:t>
            </a:r>
            <a:endParaRPr kumimoji="1" lang="en-US" altLang="ja-JP" sz="1400" dirty="0">
              <a:latin typeface="Meiryo UI" panose="020B0604030504040204" pitchFamily="50" charset="-128"/>
              <a:ea typeface="Meiryo UI" panose="020B0604030504040204" pitchFamily="50" charset="-128"/>
            </a:endParaRPr>
          </a:p>
          <a:p>
            <a:pPr algn="ctr"/>
            <a:r>
              <a:rPr kumimoji="1" lang="ja-JP" altLang="en-US" sz="1100" dirty="0">
                <a:latin typeface="Meiryo UI" panose="020B0604030504040204" pitchFamily="50" charset="-128"/>
                <a:ea typeface="Meiryo UI" panose="020B0604030504040204" pitchFamily="50" charset="-128"/>
              </a:rPr>
              <a:t>（</a:t>
            </a:r>
            <a:r>
              <a:rPr kumimoji="1" lang="en-US" altLang="ja-JP" sz="1100" dirty="0">
                <a:latin typeface="Meiryo UI" panose="020B0604030504040204" pitchFamily="50" charset="-128"/>
                <a:ea typeface="Meiryo UI" panose="020B0604030504040204" pitchFamily="50" charset="-128"/>
              </a:rPr>
              <a:t>H27</a:t>
            </a:r>
            <a:r>
              <a:rPr kumimoji="1" lang="ja-JP" altLang="en-US" sz="1100" dirty="0">
                <a:latin typeface="Meiryo UI" panose="020B0604030504040204" pitchFamily="50" charset="-128"/>
                <a:ea typeface="Meiryo UI" panose="020B0604030504040204" pitchFamily="50" charset="-128"/>
              </a:rPr>
              <a:t>年度末推計）</a:t>
            </a:r>
          </a:p>
        </p:txBody>
      </p:sp>
      <p:sp>
        <p:nvSpPr>
          <p:cNvPr id="14" name="吹き出し: 四角形 13">
            <a:extLst>
              <a:ext uri="{FF2B5EF4-FFF2-40B4-BE49-F238E27FC236}">
                <a16:creationId xmlns:a16="http://schemas.microsoft.com/office/drawing/2014/main" xmlns="" id="{2D16F0A4-1AF5-45A2-90FE-200D9A98482D}"/>
              </a:ext>
            </a:extLst>
          </p:cNvPr>
          <p:cNvSpPr/>
          <p:nvPr/>
        </p:nvSpPr>
        <p:spPr>
          <a:xfrm>
            <a:off x="8026399" y="2278071"/>
            <a:ext cx="1612901" cy="889000"/>
          </a:xfrm>
          <a:prstGeom prst="wedgeRectCallout">
            <a:avLst>
              <a:gd name="adj1" fmla="val -61309"/>
              <a:gd name="adj2" fmla="val 56310"/>
            </a:avLst>
          </a:prstGeom>
          <a:solidFill>
            <a:schemeClr val="accent4">
              <a:lumMod val="60000"/>
              <a:lumOff val="4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spc="300" dirty="0">
                <a:latin typeface="Meiryo UI" panose="020B0604030504040204" pitchFamily="50" charset="-128"/>
                <a:ea typeface="Meiryo UI" panose="020B0604030504040204" pitchFamily="50" charset="-128"/>
              </a:rPr>
              <a:t>USJ</a:t>
            </a:r>
          </a:p>
          <a:p>
            <a:pPr algn="ctr"/>
            <a:r>
              <a:rPr kumimoji="1" lang="ja-JP" altLang="en-US" sz="1600" dirty="0">
                <a:latin typeface="Meiryo UI" panose="020B0604030504040204" pitchFamily="50" charset="-128"/>
                <a:ea typeface="Meiryo UI" panose="020B0604030504040204" pitchFamily="50" charset="-128"/>
              </a:rPr>
              <a:t>約</a:t>
            </a:r>
            <a:r>
              <a:rPr kumimoji="1" lang="en-US" altLang="ja-JP" sz="1600" dirty="0" smtClean="0">
                <a:latin typeface="Meiryo UI" panose="020B0604030504040204" pitchFamily="50" charset="-128"/>
                <a:ea typeface="Meiryo UI" panose="020B0604030504040204" pitchFamily="50" charset="-128"/>
              </a:rPr>
              <a:t>14,60</a:t>
            </a:r>
            <a:r>
              <a:rPr lang="en-US" altLang="ja-JP" sz="1600" dirty="0" smtClean="0">
                <a:latin typeface="Meiryo UI" panose="020B0604030504040204" pitchFamily="50" charset="-128"/>
                <a:ea typeface="Meiryo UI" panose="020B0604030504040204" pitchFamily="50" charset="-128"/>
              </a:rPr>
              <a:t>0</a:t>
            </a:r>
            <a:r>
              <a:rPr lang="ja-JP" altLang="en-US" sz="1600" dirty="0" smtClean="0">
                <a:latin typeface="Meiryo UI" panose="020B0604030504040204" pitchFamily="50" charset="-128"/>
                <a:ea typeface="Meiryo UI" panose="020B0604030504040204" pitchFamily="50" charset="-128"/>
              </a:rPr>
              <a:t>千</a:t>
            </a:r>
            <a:r>
              <a:rPr kumimoji="1" lang="ja-JP" altLang="en-US" sz="1600" dirty="0" smtClean="0">
                <a:latin typeface="Meiryo UI" panose="020B0604030504040204" pitchFamily="50" charset="-128"/>
                <a:ea typeface="Meiryo UI" panose="020B0604030504040204" pitchFamily="50" charset="-128"/>
              </a:rPr>
              <a:t>人</a:t>
            </a:r>
            <a:endParaRPr kumimoji="1" lang="en-US" altLang="ja-JP" sz="1600" dirty="0">
              <a:latin typeface="Meiryo UI" panose="020B0604030504040204" pitchFamily="50" charset="-128"/>
              <a:ea typeface="Meiryo UI" panose="020B0604030504040204" pitchFamily="50" charset="-128"/>
            </a:endParaRPr>
          </a:p>
          <a:p>
            <a:pPr algn="ctr"/>
            <a:r>
              <a:rPr kumimoji="1" lang="ja-JP" altLang="en-US" sz="1100" dirty="0">
                <a:latin typeface="Meiryo UI" panose="020B0604030504040204" pitchFamily="50" charset="-128"/>
                <a:ea typeface="Meiryo UI" panose="020B0604030504040204" pitchFamily="50" charset="-128"/>
              </a:rPr>
              <a:t>（</a:t>
            </a:r>
            <a:r>
              <a:rPr kumimoji="1" lang="en-US" altLang="ja-JP" sz="1100" dirty="0">
                <a:latin typeface="Meiryo UI" panose="020B0604030504040204" pitchFamily="50" charset="-128"/>
                <a:ea typeface="Meiryo UI" panose="020B0604030504040204" pitchFamily="50" charset="-128"/>
              </a:rPr>
              <a:t>H28</a:t>
            </a:r>
            <a:r>
              <a:rPr kumimoji="1" lang="ja-JP" altLang="en-US" sz="1100" dirty="0">
                <a:latin typeface="Meiryo UI" panose="020B0604030504040204" pitchFamily="50" charset="-128"/>
                <a:ea typeface="Meiryo UI" panose="020B0604030504040204" pitchFamily="50" charset="-128"/>
              </a:rPr>
              <a:t>年度末推計）</a:t>
            </a:r>
          </a:p>
        </p:txBody>
      </p:sp>
      <p:sp>
        <p:nvSpPr>
          <p:cNvPr id="15" name="タイトル 1"/>
          <p:cNvSpPr txBox="1">
            <a:spLocks/>
          </p:cNvSpPr>
          <p:nvPr/>
        </p:nvSpPr>
        <p:spPr>
          <a:xfrm>
            <a:off x="2" y="0"/>
            <a:ext cx="6362698" cy="523874"/>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ct val="120000"/>
              </a:lnSpc>
            </a:pPr>
            <a:r>
              <a:rPr lang="ja-JP" altLang="en-US" sz="2800" dirty="0">
                <a:latin typeface="+mj-ea"/>
              </a:rPr>
              <a:t>　府営公園の現状　</a:t>
            </a:r>
          </a:p>
        </p:txBody>
      </p:sp>
    </p:spTree>
    <p:extLst>
      <p:ext uri="{BB962C8B-B14F-4D97-AF65-F5344CB8AC3E}">
        <p14:creationId xmlns:p14="http://schemas.microsoft.com/office/powerpoint/2010/main" val="17669624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0400" y="1080702"/>
            <a:ext cx="8661085" cy="49405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スライド番号プレースホルダー 7"/>
          <p:cNvSpPr>
            <a:spLocks noGrp="1"/>
          </p:cNvSpPr>
          <p:nvPr>
            <p:ph type="sldNum" sz="quarter" idx="12"/>
          </p:nvPr>
        </p:nvSpPr>
        <p:spPr/>
        <p:txBody>
          <a:bodyPr/>
          <a:lstStyle/>
          <a:p>
            <a:fld id="{192FBC56-903D-442E-83BC-E27193BEAC04}" type="slidenum">
              <a:rPr kumimoji="1" lang="ja-JP" altLang="en-US" smtClean="0"/>
              <a:t>4</a:t>
            </a:fld>
            <a:endParaRPr kumimoji="1" lang="ja-JP" altLang="en-US"/>
          </a:p>
        </p:txBody>
      </p:sp>
      <p:sp>
        <p:nvSpPr>
          <p:cNvPr id="14" name="テキスト ボックス 13"/>
          <p:cNvSpPr txBox="1"/>
          <p:nvPr/>
        </p:nvSpPr>
        <p:spPr>
          <a:xfrm>
            <a:off x="2463813" y="681844"/>
            <a:ext cx="5317482" cy="400110"/>
          </a:xfrm>
          <a:prstGeom prst="rect">
            <a:avLst/>
          </a:prstGeom>
          <a:noFill/>
          <a:ln>
            <a:noFill/>
          </a:ln>
        </p:spPr>
        <p:txBody>
          <a:bodyPr wrap="none" rtlCol="0">
            <a:spAutoFit/>
          </a:bodyPr>
          <a:lstStyle/>
          <a:p>
            <a:pPr algn="ctr"/>
            <a:r>
              <a:rPr lang="en-US" altLang="ja-JP" sz="20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府営</a:t>
            </a:r>
            <a:r>
              <a:rPr kumimoji="1" lang="ja-JP" altLang="en-US" sz="2000" b="1" dirty="0">
                <a:latin typeface="Meiryo UI" panose="020B0604030504040204" pitchFamily="50" charset="-128"/>
                <a:ea typeface="Meiryo UI" panose="020B0604030504040204" pitchFamily="50" charset="-128"/>
                <a:cs typeface="Meiryo UI" panose="020B0604030504040204" pitchFamily="50" charset="-128"/>
              </a:rPr>
              <a:t>公園別　年間来園者数</a:t>
            </a:r>
            <a:r>
              <a:rPr kumimoji="1"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2000" b="1" dirty="0" smtClean="0">
                <a:latin typeface="Meiryo UI" panose="020B0604030504040204" pitchFamily="50" charset="-128"/>
                <a:ea typeface="Meiryo UI" panose="020B0604030504040204" pitchFamily="50" charset="-128"/>
                <a:cs typeface="Meiryo UI" panose="020B0604030504040204" pitchFamily="50" charset="-128"/>
              </a:rPr>
              <a:t>28</a:t>
            </a:r>
            <a:r>
              <a:rPr kumimoji="1"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年度）</a:t>
            </a:r>
            <a:r>
              <a:rPr kumimoji="1" lang="en-US" altLang="ja-JP" sz="2000" b="1"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20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テキスト ボックス 14"/>
          <p:cNvSpPr txBox="1"/>
          <p:nvPr/>
        </p:nvSpPr>
        <p:spPr>
          <a:xfrm>
            <a:off x="428498" y="769060"/>
            <a:ext cx="774571" cy="338554"/>
          </a:xfrm>
          <a:prstGeom prst="rect">
            <a:avLst/>
          </a:prstGeom>
          <a:noFill/>
          <a:ln>
            <a:noFill/>
          </a:ln>
        </p:spPr>
        <p:txBody>
          <a:bodyPr wrap="none" rtlCol="0">
            <a:spAutoFit/>
          </a:bodyPr>
          <a:lstStyle/>
          <a:p>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千人</a:t>
            </a:r>
            <a:r>
              <a:rPr kumimoji="1" lang="en-US" altLang="ja-JP" sz="1600" dirty="0">
                <a:latin typeface="Meiryo UI" panose="020B0604030504040204" pitchFamily="50" charset="-128"/>
                <a:ea typeface="Meiryo UI" panose="020B0604030504040204" pitchFamily="50" charset="-128"/>
              </a:rPr>
              <a:t>)</a:t>
            </a:r>
            <a:endParaRPr kumimoji="1" lang="ja-JP" altLang="en-US" sz="1600" dirty="0">
              <a:latin typeface="Meiryo UI" panose="020B0604030504040204" pitchFamily="50" charset="-128"/>
              <a:ea typeface="Meiryo UI" panose="020B0604030504040204" pitchFamily="50" charset="-128"/>
            </a:endParaRPr>
          </a:p>
        </p:txBody>
      </p:sp>
      <p:sp>
        <p:nvSpPr>
          <p:cNvPr id="12" name="正方形/長方形 11"/>
          <p:cNvSpPr/>
          <p:nvPr/>
        </p:nvSpPr>
        <p:spPr>
          <a:xfrm>
            <a:off x="0" y="0"/>
            <a:ext cx="9906000" cy="523875"/>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7" name="テキスト ボックス 16"/>
          <p:cNvSpPr txBox="1"/>
          <p:nvPr/>
        </p:nvSpPr>
        <p:spPr>
          <a:xfrm>
            <a:off x="7669490" y="111050"/>
            <a:ext cx="2236510" cy="400110"/>
          </a:xfrm>
          <a:prstGeom prst="rect">
            <a:avLst/>
          </a:prstGeom>
          <a:noFill/>
        </p:spPr>
        <p:txBody>
          <a:bodyPr wrap="none" rtlCol="0">
            <a:spAutoFit/>
          </a:bodyPr>
          <a:lstStyle/>
          <a:p>
            <a:r>
              <a:rPr lang="ja-JP" altLang="en-US" sz="2000" dirty="0"/>
              <a:t>府営公園来園者数</a:t>
            </a:r>
            <a:endParaRPr kumimoji="1" lang="ja-JP" altLang="en-US" sz="2000" dirty="0"/>
          </a:p>
        </p:txBody>
      </p:sp>
      <p:sp>
        <p:nvSpPr>
          <p:cNvPr id="18" name="タイトル 1"/>
          <p:cNvSpPr txBox="1">
            <a:spLocks/>
          </p:cNvSpPr>
          <p:nvPr/>
        </p:nvSpPr>
        <p:spPr>
          <a:xfrm>
            <a:off x="317500" y="5779412"/>
            <a:ext cx="9188926" cy="980728"/>
          </a:xfrm>
          <a:prstGeom prst="rect">
            <a:avLst/>
          </a:prstGeom>
        </p:spPr>
        <p:txBody>
          <a:bodyPr vert="horz" lIns="91440" tIns="45720" rIns="91440" bIns="45720"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ct val="120000"/>
              </a:lnSpc>
            </a:pP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lgn="l">
              <a:lnSpc>
                <a:spcPct val="120000"/>
              </a:lnSpc>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市街地に位置する公園（服部、大泉等）は利用者数が高く、郊外の</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公園</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（長野</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泉佐野</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丘陵等）</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が</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algn="l">
              <a:lnSpc>
                <a:spcPct val="120000"/>
              </a:lnSpc>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比較的</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少ない。</a:t>
            </a:r>
          </a:p>
        </p:txBody>
      </p:sp>
      <p:sp>
        <p:nvSpPr>
          <p:cNvPr id="16" name="タイトル 1"/>
          <p:cNvSpPr txBox="1">
            <a:spLocks/>
          </p:cNvSpPr>
          <p:nvPr/>
        </p:nvSpPr>
        <p:spPr>
          <a:xfrm>
            <a:off x="2" y="0"/>
            <a:ext cx="6362698" cy="523874"/>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ct val="120000"/>
              </a:lnSpc>
            </a:pPr>
            <a:r>
              <a:rPr lang="ja-JP" altLang="en-US" sz="2800" dirty="0">
                <a:latin typeface="+mj-ea"/>
              </a:rPr>
              <a:t>　府営公園の現状　</a:t>
            </a:r>
          </a:p>
        </p:txBody>
      </p:sp>
      <p:sp>
        <p:nvSpPr>
          <p:cNvPr id="2" name="テキスト ボックス 1"/>
          <p:cNvSpPr txBox="1"/>
          <p:nvPr/>
        </p:nvSpPr>
        <p:spPr>
          <a:xfrm>
            <a:off x="4418632" y="1308099"/>
            <a:ext cx="4902854" cy="523220"/>
          </a:xfrm>
          <a:prstGeom prst="rect">
            <a:avLst/>
          </a:prstGeom>
          <a:solidFill>
            <a:schemeClr val="bg1"/>
          </a:solidFill>
          <a:ln>
            <a:solidFill>
              <a:schemeClr val="bg1">
                <a:lumMod val="65000"/>
              </a:schemeClr>
            </a:solidFill>
          </a:ln>
        </p:spPr>
        <p:txBody>
          <a:bodyPr wrap="square" rtlCol="0">
            <a:spAutoFit/>
          </a:bodyPr>
          <a:lstStyle/>
          <a:p>
            <a:r>
              <a:rPr lang="en-US" altLang="ja-JP" sz="1400" dirty="0" smtClean="0"/>
              <a:t>※</a:t>
            </a:r>
            <a:r>
              <a:rPr lang="ja-JP" altLang="en-US" sz="1400" dirty="0"/>
              <a:t>来</a:t>
            </a:r>
            <a:r>
              <a:rPr lang="ja-JP" altLang="en-US" sz="1400" dirty="0" smtClean="0"/>
              <a:t>園者数＝</a:t>
            </a:r>
            <a:r>
              <a:rPr lang="ja-JP" altLang="en-US" sz="1400" dirty="0"/>
              <a:t>　</a:t>
            </a:r>
            <a:r>
              <a:rPr lang="ja-JP" altLang="ja-JP" sz="1400" dirty="0"/>
              <a:t>「駐車場や有料施設等の利用者数に各公園毎に定めた係数を乗じて算出した推計値</a:t>
            </a:r>
            <a:r>
              <a:rPr lang="ja-JP" altLang="ja-JP" sz="1400" dirty="0" smtClean="0"/>
              <a:t>」</a:t>
            </a:r>
            <a:endParaRPr kumimoji="1" lang="ja-JP" altLang="en-US" sz="1400" dirty="0"/>
          </a:p>
        </p:txBody>
      </p:sp>
    </p:spTree>
    <p:extLst>
      <p:ext uri="{BB962C8B-B14F-4D97-AF65-F5344CB8AC3E}">
        <p14:creationId xmlns:p14="http://schemas.microsoft.com/office/powerpoint/2010/main" val="27857911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1"/>
          <p:cNvSpPr txBox="1">
            <a:spLocks/>
          </p:cNvSpPr>
          <p:nvPr/>
        </p:nvSpPr>
        <p:spPr>
          <a:xfrm>
            <a:off x="439744" y="513028"/>
            <a:ext cx="5691335" cy="432048"/>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nSpc>
                <a:spcPct val="120000"/>
              </a:lnSpc>
            </a:pPr>
            <a:r>
              <a:rPr lang="en-US" altLang="ja-JP" sz="20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主な公園施設一覧</a:t>
            </a:r>
            <a:r>
              <a:rPr lang="en-US" altLang="ja-JP" sz="2000" b="1"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20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スライド番号プレースホルダー 5"/>
          <p:cNvSpPr>
            <a:spLocks noGrp="1"/>
          </p:cNvSpPr>
          <p:nvPr>
            <p:ph type="sldNum" sz="quarter" idx="12"/>
          </p:nvPr>
        </p:nvSpPr>
        <p:spPr/>
        <p:txBody>
          <a:bodyPr/>
          <a:lstStyle/>
          <a:p>
            <a:fld id="{192FBC56-903D-442E-83BC-E27193BEAC04}" type="slidenum">
              <a:rPr kumimoji="1" lang="ja-JP" altLang="en-US" smtClean="0"/>
              <a:t>5</a:t>
            </a:fld>
            <a:endParaRPr kumimoji="1" lang="ja-JP" altLang="en-US"/>
          </a:p>
        </p:txBody>
      </p:sp>
      <p:sp>
        <p:nvSpPr>
          <p:cNvPr id="10" name="正方形/長方形 9"/>
          <p:cNvSpPr/>
          <p:nvPr/>
        </p:nvSpPr>
        <p:spPr>
          <a:xfrm>
            <a:off x="0" y="0"/>
            <a:ext cx="9906000" cy="523875"/>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 name="テキスト ボックス 11"/>
          <p:cNvSpPr txBox="1"/>
          <p:nvPr/>
        </p:nvSpPr>
        <p:spPr>
          <a:xfrm>
            <a:off x="6900049" y="123765"/>
            <a:ext cx="3005951" cy="400110"/>
          </a:xfrm>
          <a:prstGeom prst="rect">
            <a:avLst/>
          </a:prstGeom>
          <a:noFill/>
        </p:spPr>
        <p:txBody>
          <a:bodyPr wrap="none" rtlCol="0">
            <a:spAutoFit/>
          </a:bodyPr>
          <a:lstStyle/>
          <a:p>
            <a:r>
              <a:rPr lang="ja-JP" altLang="en-US" sz="2000"/>
              <a:t>公園</a:t>
            </a:r>
            <a:r>
              <a:rPr lang="ja-JP" altLang="en-US" sz="2000" smtClean="0"/>
              <a:t>施設（長寿命化計画）</a:t>
            </a:r>
            <a:endParaRPr kumimoji="1" lang="ja-JP" altLang="en-US" sz="2000" dirty="0"/>
          </a:p>
        </p:txBody>
      </p:sp>
      <p:sp>
        <p:nvSpPr>
          <p:cNvPr id="20" name="タイトル 1"/>
          <p:cNvSpPr txBox="1">
            <a:spLocks/>
          </p:cNvSpPr>
          <p:nvPr/>
        </p:nvSpPr>
        <p:spPr>
          <a:xfrm>
            <a:off x="2" y="0"/>
            <a:ext cx="6362698" cy="523874"/>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ct val="120000"/>
              </a:lnSpc>
            </a:pPr>
            <a:r>
              <a:rPr lang="ja-JP" altLang="en-US" sz="2800" dirty="0">
                <a:latin typeface="+mj-ea"/>
              </a:rPr>
              <a:t>　府営公園の現状　</a:t>
            </a:r>
          </a:p>
        </p:txBody>
      </p:sp>
      <p:graphicFrame>
        <p:nvGraphicFramePr>
          <p:cNvPr id="2" name="表 1"/>
          <p:cNvGraphicFramePr>
            <a:graphicFrameLocks noGrp="1"/>
          </p:cNvGraphicFramePr>
          <p:nvPr>
            <p:extLst>
              <p:ext uri="{D42A27DB-BD31-4B8C-83A1-F6EECF244321}">
                <p14:modId xmlns:p14="http://schemas.microsoft.com/office/powerpoint/2010/main" val="2086263201"/>
              </p:ext>
            </p:extLst>
          </p:nvPr>
        </p:nvGraphicFramePr>
        <p:xfrm>
          <a:off x="393700" y="1008063"/>
          <a:ext cx="4826000" cy="4214177"/>
        </p:xfrm>
        <a:graphic>
          <a:graphicData uri="http://schemas.openxmlformats.org/drawingml/2006/table">
            <a:tbl>
              <a:tblPr firstRow="1" firstCol="1" lastRow="1" lastCol="1" bandRow="1" bandCol="1">
                <a:tableStyleId>{5C22544A-7EE6-4342-B048-85BDC9FD1C3A}</a:tableStyleId>
              </a:tblPr>
              <a:tblGrid>
                <a:gridCol w="455799"/>
                <a:gridCol w="1461901"/>
                <a:gridCol w="1193800"/>
                <a:gridCol w="1714500"/>
              </a:tblGrid>
              <a:tr h="234289">
                <a:tc gridSpan="2">
                  <a:txBody>
                    <a:bodyPr/>
                    <a:lstStyle/>
                    <a:p>
                      <a:pPr algn="l">
                        <a:spcAft>
                          <a:spcPts val="0"/>
                        </a:spcAft>
                      </a:pPr>
                      <a:r>
                        <a:rPr lang="ja-JP" altLang="en-US" sz="1600" b="0"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公園管理施設</a:t>
                      </a:r>
                      <a:r>
                        <a:rPr lang="en-US" sz="1600" b="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1200" b="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hMerge="1">
                  <a:txBody>
                    <a:bodyPr/>
                    <a:lstStyle/>
                    <a:p>
                      <a:endParaRPr kumimoji="1" lang="ja-JP" altLang="en-US"/>
                    </a:p>
                  </a:txBody>
                  <a:tcPr/>
                </a:tc>
                <a:tc gridSpan="2">
                  <a:txBody>
                    <a:bodyPr/>
                    <a:lstStyle/>
                    <a:p>
                      <a:pPr algn="ctr">
                        <a:spcAft>
                          <a:spcPts val="0"/>
                        </a:spcAft>
                      </a:pPr>
                      <a:r>
                        <a:rPr lang="ja-JP" sz="1600" b="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管理総数</a:t>
                      </a:r>
                      <a:endParaRPr lang="ja-JP" sz="1200" b="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hMerge="1">
                  <a:txBody>
                    <a:bodyPr/>
                    <a:lstStyle/>
                    <a:p>
                      <a:endParaRPr kumimoji="1" lang="ja-JP" altLang="en-US"/>
                    </a:p>
                  </a:txBody>
                  <a:tcPr/>
                </a:tc>
              </a:tr>
              <a:tr h="305117">
                <a:tc gridSpan="2">
                  <a:txBody>
                    <a:bodyPr/>
                    <a:lstStyle/>
                    <a:p>
                      <a:pPr indent="152400" algn="just">
                        <a:spcAft>
                          <a:spcPts val="0"/>
                        </a:spcAft>
                      </a:pPr>
                      <a:r>
                        <a:rPr lang="ja-JP" sz="16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遊具</a:t>
                      </a:r>
                      <a:endParaRPr lang="ja-JP" sz="12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a:txBody>
                    <a:bodyPr/>
                    <a:lstStyle/>
                    <a:p>
                      <a:pPr algn="just">
                        <a:spcAft>
                          <a:spcPts val="0"/>
                        </a:spcAft>
                      </a:pPr>
                      <a:r>
                        <a:rPr lang="ja-JP" altLang="en-US" sz="16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１６</a:t>
                      </a:r>
                      <a:r>
                        <a:rPr lang="ja-JP" sz="16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公園</a:t>
                      </a:r>
                      <a:r>
                        <a:rPr lang="ja-JP" sz="16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12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ja-JP" altLang="en-US" sz="16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16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５４</a:t>
                      </a:r>
                      <a:r>
                        <a:rPr lang="en-US" altLang="ja-JP" sz="16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 </a:t>
                      </a:r>
                      <a:r>
                        <a:rPr lang="ja-JP" altLang="ja-JP" sz="16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基</a:t>
                      </a:r>
                      <a:endParaRPr lang="ja-JP" altLang="ja-JP"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04800">
                <a:tc gridSpan="2">
                  <a:txBody>
                    <a:bodyPr/>
                    <a:lstStyle/>
                    <a:p>
                      <a:pPr indent="152400" algn="just">
                        <a:spcAft>
                          <a:spcPts val="0"/>
                        </a:spcAft>
                      </a:pPr>
                      <a:r>
                        <a:rPr lang="ja-JP" sz="16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園路・広場</a:t>
                      </a:r>
                      <a:endParaRPr lang="ja-JP" sz="12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a:txBody>
                    <a:bodyPr/>
                    <a:lstStyle/>
                    <a:p>
                      <a:pPr algn="just">
                        <a:spcAft>
                          <a:spcPts val="0"/>
                        </a:spcAft>
                      </a:pPr>
                      <a:r>
                        <a:rPr lang="ja-JP" altLang="en-US" sz="16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１９</a:t>
                      </a:r>
                      <a:r>
                        <a:rPr lang="ja-JP" sz="16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公園</a:t>
                      </a:r>
                      <a:r>
                        <a:rPr lang="ja-JP" sz="16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12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ja-JP" altLang="en-US" sz="16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16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１１５万</a:t>
                      </a:r>
                      <a:r>
                        <a:rPr lang="en-US" altLang="ja-JP" sz="16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m2</a:t>
                      </a:r>
                      <a:endParaRPr lang="ja-JP" altLang="ja-JP"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04800">
                <a:tc gridSpan="2">
                  <a:txBody>
                    <a:bodyPr/>
                    <a:lstStyle/>
                    <a:p>
                      <a:pPr indent="152400" algn="just">
                        <a:spcAft>
                          <a:spcPts val="0"/>
                        </a:spcAft>
                      </a:pPr>
                      <a:r>
                        <a:rPr lang="ja-JP" sz="16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橋梁</a:t>
                      </a:r>
                      <a:endParaRPr lang="ja-JP" sz="12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a:txBody>
                    <a:bodyPr/>
                    <a:lstStyle/>
                    <a:p>
                      <a:pPr algn="just">
                        <a:spcAft>
                          <a:spcPts val="0"/>
                        </a:spcAft>
                      </a:pPr>
                      <a:r>
                        <a:rPr lang="ja-JP" sz="16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１５</a:t>
                      </a:r>
                      <a:r>
                        <a:rPr lang="ja-JP" sz="16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公園</a:t>
                      </a:r>
                      <a:endParaRPr lang="ja-JP" sz="12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0"/>
                        </a:spcAft>
                      </a:pPr>
                      <a:r>
                        <a:rPr lang="ja-JP" altLang="en-US" sz="16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16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８４ 橋</a:t>
                      </a:r>
                      <a:endParaRPr lang="ja-JP" sz="16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34289">
                <a:tc gridSpan="2">
                  <a:txBody>
                    <a:bodyPr/>
                    <a:lstStyle/>
                    <a:p>
                      <a:pPr indent="152400" algn="l">
                        <a:spcAft>
                          <a:spcPts val="0"/>
                        </a:spcAft>
                      </a:pPr>
                      <a:r>
                        <a:rPr lang="ja-JP" sz="1400" b="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公園関連設備</a:t>
                      </a:r>
                      <a:endParaRPr lang="ja-JP" sz="1100" b="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hMerge="1">
                  <a:txBody>
                    <a:bodyPr/>
                    <a:lstStyle/>
                    <a:p>
                      <a:endParaRPr kumimoji="1" lang="ja-JP" altLang="en-US"/>
                    </a:p>
                  </a:txBody>
                  <a:tcPr/>
                </a:tc>
                <a:tc gridSpan="2">
                  <a:txBody>
                    <a:bodyPr/>
                    <a:lstStyle/>
                    <a:p>
                      <a:pPr algn="just">
                        <a:spcAft>
                          <a:spcPts val="0"/>
                        </a:spcAft>
                      </a:pPr>
                      <a:r>
                        <a:rPr lang="en-US" sz="1600" b="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1200" b="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hMerge="1">
                  <a:txBody>
                    <a:bodyPr/>
                    <a:lstStyle/>
                    <a:p>
                      <a:endParaRPr kumimoji="1" lang="ja-JP" altLang="en-US"/>
                    </a:p>
                  </a:txBody>
                  <a:tcPr/>
                </a:tc>
              </a:tr>
              <a:tr h="335280">
                <a:tc>
                  <a:txBody>
                    <a:bodyPr/>
                    <a:lstStyle/>
                    <a:p>
                      <a:pPr algn="just">
                        <a:spcAft>
                          <a:spcPts val="0"/>
                        </a:spcAft>
                      </a:pPr>
                      <a:r>
                        <a:rPr lang="en-US" sz="1600" b="0" kern="10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1200" b="0" kern="10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0"/>
                        </a:spcAft>
                      </a:pPr>
                      <a:r>
                        <a:rPr lang="ja-JP" sz="14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受変電設備</a:t>
                      </a:r>
                      <a:endParaRPr lang="ja-JP" sz="11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0"/>
                        </a:spcAft>
                      </a:pPr>
                      <a:r>
                        <a:rPr lang="ja-JP" sz="16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１４</a:t>
                      </a:r>
                      <a:r>
                        <a:rPr lang="ja-JP" sz="16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公園</a:t>
                      </a:r>
                      <a:endParaRPr lang="ja-JP" sz="12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0"/>
                        </a:spcAft>
                      </a:pPr>
                      <a:r>
                        <a:rPr lang="ja-JP" altLang="en-US" sz="16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16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６７ 基</a:t>
                      </a:r>
                      <a:endParaRPr lang="ja-JP" sz="16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42900">
                <a:tc>
                  <a:txBody>
                    <a:bodyPr/>
                    <a:lstStyle/>
                    <a:p>
                      <a:pPr algn="just">
                        <a:spcAft>
                          <a:spcPts val="0"/>
                        </a:spcAft>
                      </a:pPr>
                      <a:r>
                        <a:rPr lang="en-US" sz="1600" b="0" kern="10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1200" b="0" kern="10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0"/>
                        </a:spcAft>
                      </a:pPr>
                      <a:r>
                        <a:rPr lang="ja-JP" sz="14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非常用発電設備</a:t>
                      </a:r>
                      <a:endParaRPr lang="ja-JP" sz="11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0"/>
                        </a:spcAft>
                      </a:pPr>
                      <a:r>
                        <a:rPr lang="ja-JP" sz="16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１０</a:t>
                      </a:r>
                      <a:r>
                        <a:rPr lang="ja-JP" sz="16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公園</a:t>
                      </a:r>
                      <a:endParaRPr lang="ja-JP" sz="12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ja-JP" altLang="en-US" sz="16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16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２９ 基</a:t>
                      </a:r>
                    </a:p>
                  </a:txBody>
                  <a:tcPr marL="68580" marR="6858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34289">
                <a:tc gridSpan="2">
                  <a:txBody>
                    <a:bodyPr/>
                    <a:lstStyle/>
                    <a:p>
                      <a:pPr indent="152400" algn="just">
                        <a:spcAft>
                          <a:spcPts val="0"/>
                        </a:spcAft>
                      </a:pPr>
                      <a:r>
                        <a:rPr lang="ja-JP" sz="1400" b="0" kern="100" spc="-30" baseline="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公園サービス施設等</a:t>
                      </a:r>
                      <a:endParaRPr lang="ja-JP" sz="1100" b="0" kern="100" spc="-30" baseline="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hMerge="1">
                  <a:txBody>
                    <a:bodyPr/>
                    <a:lstStyle/>
                    <a:p>
                      <a:endParaRPr kumimoji="1" lang="ja-JP" altLang="en-US"/>
                    </a:p>
                  </a:txBody>
                  <a:tcPr/>
                </a:tc>
                <a:tc>
                  <a:txBody>
                    <a:bodyPr/>
                    <a:lstStyle/>
                    <a:p>
                      <a:pPr indent="152400" algn="just">
                        <a:spcAft>
                          <a:spcPts val="0"/>
                        </a:spcAft>
                      </a:pPr>
                      <a:r>
                        <a:rPr lang="en-US" sz="1600" b="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1200" b="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endParaRPr kumimoji="1" lang="ja-JP" altLang="en-US" sz="1800"/>
                    </a:p>
                  </a:txBody>
                  <a:tcPr marL="68580" marR="68580" marT="0" marB="0">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r>
              <a:tr h="335280">
                <a:tc>
                  <a:txBody>
                    <a:bodyPr/>
                    <a:lstStyle/>
                    <a:p>
                      <a:pPr algn="just">
                        <a:spcAft>
                          <a:spcPts val="0"/>
                        </a:spcAft>
                      </a:pPr>
                      <a:r>
                        <a:rPr lang="en-US" sz="1600" b="0" kern="10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1200" b="0" kern="10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0"/>
                        </a:spcAft>
                      </a:pPr>
                      <a:r>
                        <a:rPr lang="ja-JP" sz="14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野球場</a:t>
                      </a:r>
                      <a:endParaRPr lang="ja-JP" sz="11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indent="152400" algn="just">
                        <a:spcAft>
                          <a:spcPts val="0"/>
                        </a:spcAft>
                      </a:pPr>
                      <a:r>
                        <a:rPr lang="en-US" altLang="ja-JP" sz="16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sz="16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９公園</a:t>
                      </a:r>
                      <a:endParaRPr lang="ja-JP" sz="12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indent="152400" algn="l">
                        <a:spcAft>
                          <a:spcPts val="0"/>
                        </a:spcAft>
                      </a:pPr>
                      <a:r>
                        <a:rPr lang="ja-JP" altLang="ja-JP" sz="16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１４ 面</a:t>
                      </a:r>
                      <a:endParaRPr lang="ja-JP" sz="16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68300">
                <a:tc>
                  <a:txBody>
                    <a:bodyPr/>
                    <a:lstStyle/>
                    <a:p>
                      <a:pPr algn="just">
                        <a:spcAft>
                          <a:spcPts val="0"/>
                        </a:spcAft>
                      </a:pPr>
                      <a:r>
                        <a:rPr lang="en-US" sz="1600" b="0" kern="10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1200" b="0" kern="10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0"/>
                        </a:spcAft>
                      </a:pPr>
                      <a:r>
                        <a:rPr lang="ja-JP" sz="14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陸上競技場</a:t>
                      </a:r>
                      <a:endParaRPr lang="ja-JP" sz="11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indent="152400" algn="just">
                        <a:spcAft>
                          <a:spcPts val="0"/>
                        </a:spcAft>
                      </a:pPr>
                      <a:r>
                        <a:rPr lang="en-US" altLang="ja-JP" sz="16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sz="16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３公園</a:t>
                      </a:r>
                      <a:endParaRPr lang="ja-JP" sz="12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152400" algn="just" defTabSz="914400" rtl="0" eaLnBrk="1" fontAlgn="auto" latinLnBrk="0" hangingPunct="1">
                        <a:lnSpc>
                          <a:spcPct val="100000"/>
                        </a:lnSpc>
                        <a:spcBef>
                          <a:spcPts val="0"/>
                        </a:spcBef>
                        <a:spcAft>
                          <a:spcPts val="0"/>
                        </a:spcAft>
                        <a:buClrTx/>
                        <a:buSzTx/>
                        <a:buFontTx/>
                        <a:buNone/>
                        <a:tabLst/>
                        <a:defRPr/>
                      </a:pPr>
                      <a:r>
                        <a:rPr lang="ja-JP" altLang="ja-JP" sz="16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３ 箇所</a:t>
                      </a:r>
                      <a:endParaRPr lang="ja-JP" altLang="ja-JP"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42900">
                <a:tc>
                  <a:txBody>
                    <a:bodyPr/>
                    <a:lstStyle/>
                    <a:p>
                      <a:pPr algn="just">
                        <a:spcAft>
                          <a:spcPts val="0"/>
                        </a:spcAft>
                      </a:pPr>
                      <a:r>
                        <a:rPr lang="en-US" sz="1600" b="0" kern="10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1200" b="0" kern="10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0"/>
                        </a:spcAft>
                      </a:pPr>
                      <a:r>
                        <a:rPr lang="ja-JP" sz="14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テニスコート</a:t>
                      </a:r>
                      <a:endParaRPr lang="ja-JP" sz="11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0"/>
                        </a:spcAft>
                      </a:pPr>
                      <a:r>
                        <a:rPr lang="ja-JP" sz="16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１４</a:t>
                      </a:r>
                      <a:r>
                        <a:rPr lang="ja-JP" sz="16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公園</a:t>
                      </a:r>
                      <a:endParaRPr lang="ja-JP" sz="12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0"/>
                        </a:spcAft>
                      </a:pPr>
                      <a:r>
                        <a:rPr lang="ja-JP" altLang="en-US" sz="16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16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１２１ 面</a:t>
                      </a:r>
                      <a:endParaRPr lang="ja-JP" sz="16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55600">
                <a:tc>
                  <a:txBody>
                    <a:bodyPr/>
                    <a:lstStyle/>
                    <a:p>
                      <a:pPr algn="just">
                        <a:spcAft>
                          <a:spcPts val="0"/>
                        </a:spcAft>
                      </a:pPr>
                      <a:r>
                        <a:rPr lang="en-US" sz="1600" b="0" kern="10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1200" b="0" kern="10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0"/>
                        </a:spcAft>
                      </a:pPr>
                      <a:r>
                        <a:rPr lang="ja-JP" sz="14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プール</a:t>
                      </a:r>
                      <a:endParaRPr lang="ja-JP" sz="11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indent="152400" algn="just">
                        <a:spcAft>
                          <a:spcPts val="0"/>
                        </a:spcAft>
                      </a:pPr>
                      <a:r>
                        <a:rPr lang="en-US" altLang="ja-JP" sz="16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sz="16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４公園</a:t>
                      </a:r>
                      <a:endParaRPr lang="ja-JP" sz="12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152400" algn="just" defTabSz="914400" rtl="0" eaLnBrk="1" fontAlgn="auto" latinLnBrk="0" hangingPunct="1">
                        <a:lnSpc>
                          <a:spcPct val="100000"/>
                        </a:lnSpc>
                        <a:spcBef>
                          <a:spcPts val="0"/>
                        </a:spcBef>
                        <a:spcAft>
                          <a:spcPts val="0"/>
                        </a:spcAft>
                        <a:buClrTx/>
                        <a:buSzTx/>
                        <a:buFontTx/>
                        <a:buNone/>
                        <a:tabLst/>
                        <a:defRPr/>
                      </a:pPr>
                      <a:r>
                        <a:rPr lang="ja-JP" altLang="ja-JP" sz="16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４ 箇所</a:t>
                      </a:r>
                      <a:endParaRPr lang="ja-JP" altLang="ja-JP"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34289">
                <a:tc>
                  <a:txBody>
                    <a:bodyPr/>
                    <a:lstStyle/>
                    <a:p>
                      <a:pPr algn="just">
                        <a:spcAft>
                          <a:spcPts val="0"/>
                        </a:spcAft>
                      </a:pPr>
                      <a:r>
                        <a:rPr lang="en-US" sz="1600" b="0" kern="10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1200" b="0" kern="10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0"/>
                        </a:spcAft>
                      </a:pPr>
                      <a:r>
                        <a:rPr lang="ja-JP" sz="14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トイレ</a:t>
                      </a:r>
                      <a:endParaRPr lang="ja-JP" sz="11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0"/>
                        </a:spcAft>
                      </a:pPr>
                      <a:r>
                        <a:rPr lang="ja-JP" sz="16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１９</a:t>
                      </a:r>
                      <a:r>
                        <a:rPr lang="ja-JP" sz="16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公園</a:t>
                      </a:r>
                      <a:endParaRPr lang="ja-JP" sz="12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altLang="ja-JP" sz="1600" b="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16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１</a:t>
                      </a:r>
                      <a:r>
                        <a:rPr lang="en-US" altLang="ja-JP" sz="16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7</a:t>
                      </a:r>
                      <a:r>
                        <a:rPr lang="ja-JP" altLang="ja-JP" sz="16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８棟</a:t>
                      </a:r>
                      <a:endParaRPr lang="en-US" altLang="ja-JP" sz="16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indent="0" algn="just" defTabSz="914400" rtl="0" eaLnBrk="1" fontAlgn="auto" latinLnBrk="0" hangingPunct="1">
                        <a:lnSpc>
                          <a:spcPct val="100000"/>
                        </a:lnSpc>
                        <a:spcBef>
                          <a:spcPts val="0"/>
                        </a:spcBef>
                        <a:spcAft>
                          <a:spcPts val="0"/>
                        </a:spcAft>
                        <a:buClrTx/>
                        <a:buSzTx/>
                        <a:buFontTx/>
                        <a:buNone/>
                        <a:tabLst/>
                        <a:defRPr/>
                      </a:pPr>
                      <a:r>
                        <a:rPr lang="ja-JP" altLang="ja-JP"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（うち防災用</a:t>
                      </a:r>
                      <a:r>
                        <a:rPr lang="en-US" altLang="ja-JP"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30</a:t>
                      </a:r>
                      <a:r>
                        <a:rPr lang="ja-JP" altLang="ja-JP"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棟）</a:t>
                      </a:r>
                    </a:p>
                  </a:txBody>
                  <a:tcPr marL="68580" marR="68580" marT="0" marB="0">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3" name="正方形/長方形 2"/>
          <p:cNvSpPr/>
          <p:nvPr/>
        </p:nvSpPr>
        <p:spPr>
          <a:xfrm>
            <a:off x="1733551" y="5363290"/>
            <a:ext cx="3502882" cy="461665"/>
          </a:xfrm>
          <a:prstGeom prst="rect">
            <a:avLst/>
          </a:prstGeom>
          <a:ln>
            <a:solidFill>
              <a:schemeClr val="tx1"/>
            </a:solidFill>
            <a:prstDash val="sysDot"/>
          </a:ln>
        </p:spPr>
        <p:txBody>
          <a:bodyPr wrap="none">
            <a:spAutoFit/>
          </a:bodyPr>
          <a:lstStyle/>
          <a:p>
            <a:r>
              <a:rPr lang="ja-JP" altLang="ja-JP" sz="1200" dirty="0"/>
              <a:t>※平成</a:t>
            </a:r>
            <a:r>
              <a:rPr lang="en-US" altLang="ja-JP" sz="1200" dirty="0"/>
              <a:t>26</a:t>
            </a:r>
            <a:r>
              <a:rPr lang="ja-JP" altLang="ja-JP" sz="1200" dirty="0"/>
              <a:t>年度末時点の管理</a:t>
            </a:r>
            <a:r>
              <a:rPr lang="ja-JP" altLang="ja-JP" sz="1200" dirty="0" smtClean="0"/>
              <a:t>数量</a:t>
            </a:r>
            <a:endParaRPr lang="en-US" altLang="ja-JP" sz="1200" dirty="0" smtClean="0"/>
          </a:p>
          <a:p>
            <a:r>
              <a:rPr lang="ja-JP" altLang="ja-JP" sz="1200" dirty="0"/>
              <a:t>※トイレは建物内などを除く単独棟のみの管理数量</a:t>
            </a:r>
          </a:p>
        </p:txBody>
      </p:sp>
      <p:pic>
        <p:nvPicPr>
          <p:cNvPr id="23" name="図 2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63915" y="1020673"/>
            <a:ext cx="3902233" cy="2557090"/>
          </a:xfrm>
          <a:prstGeom prst="rect">
            <a:avLst/>
          </a:prstGeom>
          <a:noFill/>
          <a:ln>
            <a:noFill/>
          </a:ln>
        </p:spPr>
      </p:pic>
      <p:sp>
        <p:nvSpPr>
          <p:cNvPr id="25" name="円/楕円 24"/>
          <p:cNvSpPr>
            <a:spLocks noChangeArrowheads="1"/>
          </p:cNvSpPr>
          <p:nvPr/>
        </p:nvSpPr>
        <p:spPr bwMode="auto">
          <a:xfrm>
            <a:off x="8664456" y="1703496"/>
            <a:ext cx="636250" cy="1504056"/>
          </a:xfrm>
          <a:prstGeom prst="ellipse">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pPr algn="just">
              <a:spcAft>
                <a:spcPts val="0"/>
              </a:spcAft>
            </a:pPr>
            <a:r>
              <a:rPr lang="en-US" sz="1050" kern="100">
                <a:effectLst/>
                <a:latin typeface="Century"/>
                <a:ea typeface="ＭＳ 明朝"/>
                <a:cs typeface="Times New Roman"/>
              </a:rPr>
              <a:t> </a:t>
            </a:r>
            <a:endParaRPr lang="ja-JP" sz="1050" kern="100">
              <a:effectLst/>
              <a:latin typeface="Century"/>
              <a:ea typeface="ＭＳ 明朝"/>
              <a:cs typeface="Times New Roman"/>
            </a:endParaRPr>
          </a:p>
        </p:txBody>
      </p:sp>
      <p:sp>
        <p:nvSpPr>
          <p:cNvPr id="26" name="テキスト ボックス 9"/>
          <p:cNvSpPr txBox="1">
            <a:spLocks/>
          </p:cNvSpPr>
          <p:nvPr/>
        </p:nvSpPr>
        <p:spPr>
          <a:xfrm>
            <a:off x="7862870" y="1136811"/>
            <a:ext cx="1451456" cy="52264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ja-JP" sz="1400" kern="100" dirty="0" smtClean="0">
                <a:effectLst/>
                <a:ea typeface="HG丸ｺﾞｼｯｸM-PRO"/>
                <a:cs typeface="Times New Roman"/>
              </a:rPr>
              <a:t>約</a:t>
            </a:r>
            <a:r>
              <a:rPr lang="ja-JP" altLang="en-US" sz="1400" kern="100" dirty="0" smtClean="0">
                <a:effectLst/>
                <a:ea typeface="HG丸ｺﾞｼｯｸM-PRO"/>
                <a:cs typeface="Times New Roman"/>
              </a:rPr>
              <a:t>２</a:t>
            </a:r>
            <a:r>
              <a:rPr lang="ja-JP" sz="1400" kern="100" dirty="0" smtClean="0">
                <a:effectLst/>
                <a:ea typeface="HG丸ｺﾞｼｯｸM-PRO"/>
                <a:cs typeface="Times New Roman"/>
              </a:rPr>
              <a:t>割</a:t>
            </a:r>
            <a:r>
              <a:rPr lang="ja-JP" sz="1400" kern="100" dirty="0">
                <a:effectLst/>
                <a:ea typeface="HG丸ｺﾞｼｯｸM-PRO"/>
                <a:cs typeface="Times New Roman"/>
              </a:rPr>
              <a:t>が設置後</a:t>
            </a:r>
            <a:endParaRPr lang="ja-JP" sz="1400" kern="100" dirty="0">
              <a:effectLst/>
              <a:ea typeface="ＭＳ 明朝"/>
              <a:cs typeface="Times New Roman"/>
            </a:endParaRPr>
          </a:p>
          <a:p>
            <a:pPr algn="just">
              <a:spcAft>
                <a:spcPts val="0"/>
              </a:spcAft>
            </a:pPr>
            <a:r>
              <a:rPr lang="en-US" sz="1400" kern="100" dirty="0">
                <a:effectLst/>
                <a:latin typeface="HG丸ｺﾞｼｯｸM-PRO"/>
                <a:ea typeface="ＭＳ 明朝"/>
                <a:cs typeface="Times New Roman"/>
              </a:rPr>
              <a:t>20</a:t>
            </a:r>
            <a:r>
              <a:rPr lang="ja-JP" sz="1400" kern="100" dirty="0">
                <a:effectLst/>
                <a:ea typeface="HG丸ｺﾞｼｯｸM-PRO"/>
                <a:cs typeface="Times New Roman"/>
              </a:rPr>
              <a:t>年以上経過</a:t>
            </a:r>
            <a:endParaRPr lang="ja-JP" sz="1400" kern="100" dirty="0">
              <a:effectLst/>
              <a:ea typeface="ＭＳ 明朝"/>
              <a:cs typeface="Times New Roman"/>
            </a:endParaRPr>
          </a:p>
        </p:txBody>
      </p:sp>
      <p:sp>
        <p:nvSpPr>
          <p:cNvPr id="4" name="正方形/長方形 3"/>
          <p:cNvSpPr/>
          <p:nvPr/>
        </p:nvSpPr>
        <p:spPr>
          <a:xfrm>
            <a:off x="6167311" y="651341"/>
            <a:ext cx="3147015" cy="369332"/>
          </a:xfrm>
          <a:prstGeom prst="rect">
            <a:avLst/>
          </a:prstGeom>
        </p:spPr>
        <p:txBody>
          <a:bodyPr wrap="none">
            <a:spAutoFit/>
          </a:bodyPr>
          <a:lstStyle/>
          <a:p>
            <a:r>
              <a:rPr lang="en-US" altLang="ja-JP"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ja-JP" b="1" dirty="0" smtClean="0">
                <a:latin typeface="Meiryo UI" panose="020B0604030504040204" pitchFamily="50" charset="-128"/>
                <a:ea typeface="Meiryo UI" panose="020B0604030504040204" pitchFamily="50" charset="-128"/>
                <a:cs typeface="Meiryo UI" panose="020B0604030504040204" pitchFamily="50" charset="-128"/>
              </a:rPr>
              <a:t>府営</a:t>
            </a:r>
            <a:r>
              <a:rPr lang="ja-JP" altLang="ja-JP" b="1" dirty="0">
                <a:latin typeface="Meiryo UI" panose="020B0604030504040204" pitchFamily="50" charset="-128"/>
                <a:ea typeface="Meiryo UI" panose="020B0604030504040204" pitchFamily="50" charset="-128"/>
                <a:cs typeface="Meiryo UI" panose="020B0604030504040204" pitchFamily="50" charset="-128"/>
              </a:rPr>
              <a:t>公園の遊具の設置</a:t>
            </a:r>
            <a:r>
              <a:rPr lang="ja-JP" altLang="ja-JP" b="1" dirty="0" smtClean="0">
                <a:latin typeface="Meiryo UI" panose="020B0604030504040204" pitchFamily="50" charset="-128"/>
                <a:ea typeface="Meiryo UI" panose="020B0604030504040204" pitchFamily="50" charset="-128"/>
                <a:cs typeface="Meiryo UI" panose="020B0604030504040204" pitchFamily="50" charset="-128"/>
              </a:rPr>
              <a:t>状況</a:t>
            </a:r>
            <a:r>
              <a:rPr lang="en-US" altLang="ja-JP" b="1"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正方形/長方形 26"/>
          <p:cNvSpPr/>
          <p:nvPr/>
        </p:nvSpPr>
        <p:spPr>
          <a:xfrm>
            <a:off x="439744" y="6066173"/>
            <a:ext cx="8860962" cy="338554"/>
          </a:xfrm>
          <a:prstGeom prst="rect">
            <a:avLst/>
          </a:prstGeom>
        </p:spPr>
        <p:txBody>
          <a:bodyPr wrap="square">
            <a:spAutoFit/>
          </a:bodyPr>
          <a:lstStyle/>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○１０年後</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には、遊具の</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約８割</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が耐用年数を超過</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するなど、施設</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の老朽化が進んでいる。</a:t>
            </a:r>
          </a:p>
        </p:txBody>
      </p:sp>
      <p:sp>
        <p:nvSpPr>
          <p:cNvPr id="15" name="タイトル 1"/>
          <p:cNvSpPr txBox="1">
            <a:spLocks/>
          </p:cNvSpPr>
          <p:nvPr/>
        </p:nvSpPr>
        <p:spPr>
          <a:xfrm>
            <a:off x="995985" y="6434431"/>
            <a:ext cx="8915400" cy="432048"/>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r">
              <a:lnSpc>
                <a:spcPct val="120000"/>
              </a:lnSpc>
            </a:pPr>
            <a:r>
              <a:rPr lang="ja-JP" altLang="en-US" sz="1200" dirty="0"/>
              <a:t>出典：</a:t>
            </a:r>
            <a:r>
              <a:rPr lang="ja-JP" altLang="en-US" sz="1200" dirty="0" smtClean="0"/>
              <a:t>大阪府都市基盤施設長寿命化計画／大阪府／</a:t>
            </a:r>
            <a:r>
              <a:rPr lang="en-US" altLang="ja-JP" sz="1200" dirty="0" smtClean="0"/>
              <a:t>H27.3</a:t>
            </a:r>
            <a:endParaRPr lang="ja-JP" altLang="en-US" sz="1200" dirty="0"/>
          </a:p>
        </p:txBody>
      </p:sp>
      <p:sp>
        <p:nvSpPr>
          <p:cNvPr id="17" name="ホームベース 16"/>
          <p:cNvSpPr/>
          <p:nvPr/>
        </p:nvSpPr>
        <p:spPr>
          <a:xfrm>
            <a:off x="5445057" y="3758307"/>
            <a:ext cx="4363414" cy="352424"/>
          </a:xfrm>
          <a:prstGeom prst="homePlate">
            <a:avLst>
              <a:gd name="adj" fmla="val 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400" dirty="0">
                <a:latin typeface="Meiryo UI" panose="020B0604030504040204" pitchFamily="50" charset="-128"/>
                <a:ea typeface="Meiryo UI" panose="020B0604030504040204" pitchFamily="50" charset="-128"/>
                <a:cs typeface="Meiryo UI" panose="020B0604030504040204" pitchFamily="50" charset="-128"/>
              </a:rPr>
              <a:t>H25</a:t>
            </a: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cs typeface="Meiryo UI" panose="020B0604030504040204" pitchFamily="50" charset="-128"/>
              </a:rPr>
              <a:t>　長寿命化計画の推進</a:t>
            </a:r>
          </a:p>
        </p:txBody>
      </p:sp>
      <p:sp>
        <p:nvSpPr>
          <p:cNvPr id="18" name="タイトル 1"/>
          <p:cNvSpPr txBox="1">
            <a:spLocks/>
          </p:cNvSpPr>
          <p:nvPr/>
        </p:nvSpPr>
        <p:spPr>
          <a:xfrm>
            <a:off x="5445056" y="4110731"/>
            <a:ext cx="4350714" cy="1714224"/>
          </a:xfrm>
          <a:prstGeom prst="rect">
            <a:avLst/>
          </a:prstGeom>
          <a:ln>
            <a:solidFill>
              <a:schemeClr val="accent1"/>
            </a:solidFill>
          </a:ln>
        </p:spPr>
        <p:txBody>
          <a:bodyPr vert="horz" lIns="91440" tIns="45720" rIns="91440" bIns="45720" rtlCol="0" anchor="t"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600" dirty="0"/>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効率的・効果的な維持管理の推進（主な取組み）</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gn="l"/>
            <a:r>
              <a:rPr lang="ja-JP" altLang="en-US" sz="1400" dirty="0">
                <a:latin typeface="Meiryo UI" panose="020B0604030504040204" pitchFamily="50" charset="-128"/>
                <a:ea typeface="Meiryo UI" panose="020B0604030504040204" pitchFamily="50" charset="-128"/>
                <a:cs typeface="Meiryo UI" panose="020B0604030504040204" pitchFamily="50" charset="-128"/>
              </a:rPr>
              <a:t>　　　①点検業務の充実　</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gn="l"/>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②</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予防保全の推進とレベルアップ、更新時期の見極め　</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gn="l"/>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③</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日常維持管理の着実な</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実践</a:t>
            </a:r>
            <a:endParaRPr lang="en-US" altLang="ja-JP" sz="600" dirty="0">
              <a:latin typeface="Meiryo UI" panose="020B0604030504040204" pitchFamily="50" charset="-128"/>
              <a:ea typeface="Meiryo UI" panose="020B0604030504040204" pitchFamily="50" charset="-128"/>
              <a:cs typeface="Meiryo UI" panose="020B0604030504040204" pitchFamily="50" charset="-128"/>
            </a:endParaRPr>
          </a:p>
          <a:p>
            <a:pPr algn="l"/>
            <a:endParaRPr lang="en-US" altLang="ja-JP" sz="500" dirty="0">
              <a:latin typeface="Meiryo UI" panose="020B0604030504040204" pitchFamily="50" charset="-128"/>
              <a:ea typeface="Meiryo UI" panose="020B0604030504040204" pitchFamily="50" charset="-128"/>
              <a:cs typeface="Meiryo UI" panose="020B0604030504040204" pitchFamily="50" charset="-128"/>
            </a:endParaRPr>
          </a:p>
          <a:p>
            <a:pPr algn="just"/>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遊具は</a:t>
            </a:r>
            <a:r>
              <a:rPr lang="ja-JP" altLang="ja-JP" sz="1200" dirty="0" smtClean="0">
                <a:latin typeface="Meiryo UI" panose="020B0604030504040204" pitchFamily="50" charset="-128"/>
                <a:ea typeface="Meiryo UI" panose="020B0604030504040204" pitchFamily="50" charset="-128"/>
                <a:cs typeface="Meiryo UI" panose="020B0604030504040204" pitchFamily="50" charset="-128"/>
              </a:rPr>
              <a:t>安全確保を最優先に</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ja-JP" sz="1200" dirty="0" smtClean="0">
                <a:latin typeface="Meiryo UI" panose="020B0604030504040204" pitchFamily="50" charset="-128"/>
                <a:ea typeface="Meiryo UI" panose="020B0604030504040204" pitchFamily="50" charset="-128"/>
                <a:cs typeface="Meiryo UI" panose="020B0604030504040204" pitchFamily="50" charset="-128"/>
              </a:rPr>
              <a:t>日常点検に</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加えて</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gn="just"/>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1200" dirty="0" smtClean="0">
                <a:latin typeface="Meiryo UI" panose="020B0604030504040204" pitchFamily="50" charset="-128"/>
                <a:ea typeface="Meiryo UI" panose="020B0604030504040204" pitchFamily="50" charset="-128"/>
                <a:cs typeface="Meiryo UI" panose="020B0604030504040204" pitchFamily="50" charset="-128"/>
              </a:rPr>
              <a:t>不可視部の確認を含めた精密点検を</a:t>
            </a:r>
            <a:r>
              <a:rPr lang="ja-JP" altLang="en-US" sz="1200" kern="100" dirty="0" smtClean="0">
                <a:latin typeface="Meiryo UI" panose="020B0604030504040204" pitchFamily="50" charset="-128"/>
                <a:ea typeface="Meiryo UI" panose="020B0604030504040204" pitchFamily="50" charset="-128"/>
                <a:cs typeface="Meiryo UI" panose="020B0604030504040204" pitchFamily="50" charset="-128"/>
              </a:rPr>
              <a:t>実施すると共に、</a:t>
            </a:r>
            <a:endParaRPr lang="en-US" altLang="ja-JP" sz="1200" kern="100" dirty="0" smtClean="0">
              <a:latin typeface="Meiryo UI" panose="020B0604030504040204" pitchFamily="50" charset="-128"/>
              <a:ea typeface="Meiryo UI" panose="020B0604030504040204" pitchFamily="50" charset="-128"/>
              <a:cs typeface="Meiryo UI" panose="020B0604030504040204" pitchFamily="50" charset="-128"/>
            </a:endParaRPr>
          </a:p>
          <a:p>
            <a:pPr algn="just"/>
            <a:r>
              <a:rPr lang="ja-JP" altLang="en-US" sz="1200" kern="100" dirty="0" smtClean="0">
                <a:latin typeface="Meiryo UI" panose="020B0604030504040204" pitchFamily="50" charset="-128"/>
                <a:ea typeface="Meiryo UI" panose="020B0604030504040204" pitchFamily="50" charset="-128"/>
                <a:cs typeface="Meiryo UI" panose="020B0604030504040204" pitchFamily="50" charset="-128"/>
              </a:rPr>
              <a:t>　　　　点検データを蓄積・活用するなど、予防保全の充実を図る　</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gn="l">
              <a:lnSpc>
                <a:spcPct val="120000"/>
              </a:lnSpc>
            </a:pPr>
            <a:endParaRPr lang="ja-JP" altLang="en-US" sz="1200" dirty="0"/>
          </a:p>
        </p:txBody>
      </p:sp>
    </p:spTree>
    <p:extLst>
      <p:ext uri="{BB962C8B-B14F-4D97-AF65-F5344CB8AC3E}">
        <p14:creationId xmlns:p14="http://schemas.microsoft.com/office/powerpoint/2010/main" val="2899722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図 16"/>
          <p:cNvPicPr>
            <a:picLocks noChangeAspect="1"/>
          </p:cNvPicPr>
          <p:nvPr/>
        </p:nvPicPr>
        <p:blipFill rotWithShape="1">
          <a:blip r:embed="rId3" cstate="print">
            <a:extLst>
              <a:ext uri="{28A0092B-C50C-407E-A947-70E740481C1C}">
                <a14:useLocalDpi xmlns:a14="http://schemas.microsoft.com/office/drawing/2010/main" val="0"/>
              </a:ext>
            </a:extLst>
          </a:blip>
          <a:srcRect t="3896"/>
          <a:stretch/>
        </p:blipFill>
        <p:spPr bwMode="auto">
          <a:xfrm>
            <a:off x="5889985" y="3141141"/>
            <a:ext cx="3976317" cy="2984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スライド番号プレースホルダー 5"/>
          <p:cNvSpPr>
            <a:spLocks noGrp="1"/>
          </p:cNvSpPr>
          <p:nvPr>
            <p:ph type="sldNum" sz="quarter" idx="12"/>
          </p:nvPr>
        </p:nvSpPr>
        <p:spPr/>
        <p:txBody>
          <a:bodyPr/>
          <a:lstStyle/>
          <a:p>
            <a:fld id="{192FBC56-903D-442E-83BC-E27193BEAC04}" type="slidenum">
              <a:rPr kumimoji="1" lang="ja-JP" altLang="en-US" smtClean="0"/>
              <a:t>6</a:t>
            </a:fld>
            <a:endParaRPr kumimoji="1" lang="ja-JP" altLang="en-US"/>
          </a:p>
        </p:txBody>
      </p:sp>
      <p:sp>
        <p:nvSpPr>
          <p:cNvPr id="10" name="正方形/長方形 9"/>
          <p:cNvSpPr/>
          <p:nvPr/>
        </p:nvSpPr>
        <p:spPr>
          <a:xfrm>
            <a:off x="0" y="0"/>
            <a:ext cx="9906000" cy="523875"/>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 name="テキスト ボックス 11"/>
          <p:cNvSpPr txBox="1"/>
          <p:nvPr/>
        </p:nvSpPr>
        <p:spPr>
          <a:xfrm>
            <a:off x="7413010" y="123765"/>
            <a:ext cx="2492990" cy="400110"/>
          </a:xfrm>
          <a:prstGeom prst="rect">
            <a:avLst/>
          </a:prstGeom>
          <a:noFill/>
        </p:spPr>
        <p:txBody>
          <a:bodyPr wrap="none" rtlCol="0">
            <a:spAutoFit/>
          </a:bodyPr>
          <a:lstStyle/>
          <a:p>
            <a:r>
              <a:rPr lang="ja-JP" altLang="en-US" sz="2000" dirty="0"/>
              <a:t>公園</a:t>
            </a:r>
            <a:r>
              <a:rPr lang="ja-JP" altLang="en-US" sz="2000" dirty="0" smtClean="0"/>
              <a:t>施設（防災公園）</a:t>
            </a:r>
            <a:endParaRPr kumimoji="1" lang="ja-JP" altLang="en-US" sz="2000" dirty="0"/>
          </a:p>
        </p:txBody>
      </p:sp>
      <p:sp>
        <p:nvSpPr>
          <p:cNvPr id="20" name="タイトル 1"/>
          <p:cNvSpPr txBox="1">
            <a:spLocks/>
          </p:cNvSpPr>
          <p:nvPr/>
        </p:nvSpPr>
        <p:spPr>
          <a:xfrm>
            <a:off x="2" y="0"/>
            <a:ext cx="6362698" cy="523874"/>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ct val="120000"/>
              </a:lnSpc>
            </a:pPr>
            <a:r>
              <a:rPr lang="ja-JP" altLang="en-US" sz="2800" dirty="0">
                <a:latin typeface="+mj-ea"/>
              </a:rPr>
              <a:t>　府営公園の現状　</a:t>
            </a:r>
          </a:p>
        </p:txBody>
      </p:sp>
      <p:sp>
        <p:nvSpPr>
          <p:cNvPr id="17" name="ホームベース 16"/>
          <p:cNvSpPr/>
          <p:nvPr/>
        </p:nvSpPr>
        <p:spPr>
          <a:xfrm>
            <a:off x="0" y="737768"/>
            <a:ext cx="3454993" cy="352424"/>
          </a:xfrm>
          <a:prstGeom prst="homePlate">
            <a:avLst>
              <a:gd name="adj" fmla="val 385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H11</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dirty="0">
                <a:latin typeface="Meiryo UI" panose="020B0604030504040204" pitchFamily="50" charset="-128"/>
                <a:ea typeface="Meiryo UI" panose="020B0604030504040204" pitchFamily="50" charset="-128"/>
                <a:cs typeface="Meiryo UI" panose="020B0604030504040204" pitchFamily="50" charset="-128"/>
              </a:rPr>
              <a:t>防災公園</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の</a:t>
            </a:r>
            <a:r>
              <a:rPr lang="ja-JP" altLang="en-US" dirty="0">
                <a:latin typeface="Meiryo UI" panose="020B0604030504040204" pitchFamily="50" charset="-128"/>
                <a:ea typeface="Meiryo UI" panose="020B0604030504040204" pitchFamily="50" charset="-128"/>
                <a:cs typeface="Meiryo UI" panose="020B0604030504040204" pitchFamily="50" charset="-128"/>
              </a:rPr>
              <a:t>整備推進</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AutoShape 779"/>
          <p:cNvSpPr>
            <a:spLocks noChangeArrowheads="1"/>
          </p:cNvSpPr>
          <p:nvPr/>
        </p:nvSpPr>
        <p:spPr bwMode="auto">
          <a:xfrm>
            <a:off x="992560" y="1114597"/>
            <a:ext cx="7999040" cy="1577803"/>
          </a:xfrm>
          <a:prstGeom prst="roundRect">
            <a:avLst>
              <a:gd name="adj" fmla="val 16611"/>
            </a:avLst>
          </a:prstGeom>
          <a:solidFill>
            <a:srgbClr val="FFFFFF"/>
          </a:solidFill>
          <a:ln w="9525">
            <a:solidFill>
              <a:srgbClr val="000000"/>
            </a:solidFill>
            <a:round/>
            <a:headEnd/>
            <a:tailEnd/>
          </a:ln>
        </p:spPr>
        <p:txBody>
          <a:bodyPr rot="0" vert="horz" wrap="square" lIns="74295" tIns="8890" rIns="74295" bIns="8890" anchor="t" anchorCtr="0" upright="1">
            <a:noAutofit/>
          </a:bodyPr>
          <a:lstStyle/>
          <a:p>
            <a:pPr algn="just">
              <a:spcAft>
                <a:spcPts val="0"/>
              </a:spcAft>
            </a:pPr>
            <a:r>
              <a:rPr lang="ja-JP" sz="1600" kern="100" spc="50" dirty="0">
                <a:effectLst/>
                <a:latin typeface="Meiryo UI" panose="020B0604030504040204" pitchFamily="50" charset="-128"/>
                <a:ea typeface="Meiryo UI" panose="020B0604030504040204" pitchFamily="50" charset="-128"/>
                <a:cs typeface="Meiryo UI" panose="020B0604030504040204" pitchFamily="50" charset="-128"/>
              </a:rPr>
              <a:t>◆既開設区域において防災トイレ、非常用照明などの防災施設を整備</a:t>
            </a:r>
          </a:p>
          <a:p>
            <a:pPr algn="just">
              <a:spcAft>
                <a:spcPts val="0"/>
              </a:spcAft>
            </a:pPr>
            <a:r>
              <a:rPr lang="ja-JP" sz="1600" kern="100" spc="50" dirty="0">
                <a:effectLst/>
                <a:latin typeface="Meiryo UI" panose="020B0604030504040204" pitchFamily="50" charset="-128"/>
                <a:ea typeface="Meiryo UI" panose="020B0604030504040204" pitchFamily="50" charset="-128"/>
                <a:cs typeface="Meiryo UI" panose="020B0604030504040204" pitchFamily="50" charset="-128"/>
              </a:rPr>
              <a:t>　　→対象となるすべての府営公園において</a:t>
            </a:r>
            <a:r>
              <a:rPr lang="ja-JP" sz="1600" kern="100" spc="50" dirty="0" smtClean="0">
                <a:effectLst/>
                <a:latin typeface="Meiryo UI" panose="020B0604030504040204" pitchFamily="50" charset="-128"/>
                <a:ea typeface="Meiryo UI" panose="020B0604030504040204" pitchFamily="50" charset="-128"/>
                <a:cs typeface="Meiryo UI" panose="020B0604030504040204" pitchFamily="50" charset="-128"/>
              </a:rPr>
              <a:t>実施</a:t>
            </a:r>
            <a:endParaRPr lang="en-US" altLang="ja-JP" sz="1600" kern="100" spc="50" dirty="0" smtClean="0">
              <a:effectLst/>
              <a:latin typeface="Meiryo UI" panose="020B0604030504040204" pitchFamily="50" charset="-128"/>
              <a:ea typeface="Meiryo UI" panose="020B0604030504040204" pitchFamily="50" charset="-128"/>
              <a:cs typeface="Meiryo UI" panose="020B0604030504040204" pitchFamily="50" charset="-128"/>
            </a:endParaRPr>
          </a:p>
          <a:p>
            <a:pPr algn="just">
              <a:spcAft>
                <a:spcPts val="0"/>
              </a:spcAft>
            </a:pPr>
            <a:endParaRPr lang="ja-JP" sz="500" kern="100" spc="50" dirty="0">
              <a:effectLst/>
              <a:latin typeface="Meiryo UI" panose="020B0604030504040204" pitchFamily="50" charset="-128"/>
              <a:ea typeface="Meiryo UI" panose="020B0604030504040204" pitchFamily="50" charset="-128"/>
              <a:cs typeface="Meiryo UI" panose="020B0604030504040204" pitchFamily="50" charset="-128"/>
            </a:endParaRPr>
          </a:p>
          <a:p>
            <a:pPr algn="just">
              <a:spcAft>
                <a:spcPts val="0"/>
              </a:spcAft>
            </a:pPr>
            <a:r>
              <a:rPr lang="ja-JP" sz="1600" kern="100" spc="50" dirty="0">
                <a:effectLst/>
                <a:latin typeface="Meiryo UI" panose="020B0604030504040204" pitchFamily="50" charset="-128"/>
                <a:ea typeface="Meiryo UI" panose="020B0604030504040204" pitchFamily="50" charset="-128"/>
                <a:cs typeface="Meiryo UI" panose="020B0604030504040204" pitchFamily="50" charset="-128"/>
              </a:rPr>
              <a:t>◆避難エリア・避難路・活動拠点の面積が不足している防災公園の拡張を実施</a:t>
            </a:r>
          </a:p>
          <a:p>
            <a:pPr algn="just">
              <a:spcAft>
                <a:spcPts val="0"/>
              </a:spcAft>
            </a:pPr>
            <a:r>
              <a:rPr lang="ja-JP" sz="1600" kern="100" spc="50" dirty="0">
                <a:effectLst/>
                <a:latin typeface="Meiryo UI" panose="020B0604030504040204" pitchFamily="50" charset="-128"/>
                <a:ea typeface="Meiryo UI" panose="020B0604030504040204" pitchFamily="50" charset="-128"/>
                <a:cs typeface="Meiryo UI" panose="020B0604030504040204" pitchFamily="50" charset="-128"/>
              </a:rPr>
              <a:t>　　→広域的支援部隊受入計画において、候補順位の高い久宝寺緑地を</a:t>
            </a:r>
            <a:r>
              <a:rPr lang="ja-JP" sz="1600" kern="100" spc="50" dirty="0" smtClean="0">
                <a:effectLst/>
                <a:latin typeface="Meiryo UI" panose="020B0604030504040204" pitchFamily="50" charset="-128"/>
                <a:ea typeface="Meiryo UI" panose="020B0604030504040204" pitchFamily="50" charset="-128"/>
                <a:cs typeface="Meiryo UI" panose="020B0604030504040204" pitchFamily="50" charset="-128"/>
              </a:rPr>
              <a:t>優先</a:t>
            </a:r>
            <a:endParaRPr lang="en-US" altLang="ja-JP" sz="1600" kern="100" spc="50" dirty="0" smtClean="0">
              <a:effectLst/>
              <a:latin typeface="Meiryo UI" panose="020B0604030504040204" pitchFamily="50" charset="-128"/>
              <a:ea typeface="Meiryo UI" panose="020B0604030504040204" pitchFamily="50" charset="-128"/>
              <a:cs typeface="Meiryo UI" panose="020B0604030504040204" pitchFamily="50" charset="-128"/>
            </a:endParaRPr>
          </a:p>
          <a:p>
            <a:pPr algn="just">
              <a:spcAft>
                <a:spcPts val="0"/>
              </a:spcAft>
            </a:pPr>
            <a:endParaRPr lang="en-US" altLang="ja-JP" sz="500" kern="100" spc="50" dirty="0" smtClean="0">
              <a:effectLst/>
              <a:latin typeface="Meiryo UI" panose="020B0604030504040204" pitchFamily="50" charset="-128"/>
              <a:ea typeface="Meiryo UI" panose="020B0604030504040204" pitchFamily="50" charset="-128"/>
              <a:cs typeface="Meiryo UI" panose="020B0604030504040204" pitchFamily="50" charset="-128"/>
            </a:endParaRPr>
          </a:p>
          <a:p>
            <a:pPr algn="just"/>
            <a:r>
              <a:rPr lang="ja-JP" altLang="en-US" sz="1600" spc="5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sz="1600" spc="5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36</a:t>
            </a:r>
            <a:r>
              <a:rPr lang="ja-JP" altLang="en-US" sz="1600" spc="5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年度まで</a:t>
            </a:r>
            <a:r>
              <a:rPr lang="ja-JP" altLang="en-US" sz="1600" spc="5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に久</a:t>
            </a:r>
            <a:r>
              <a:rPr lang="ja-JP" altLang="en-US" sz="1600" spc="5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宝寺緑地・蜻蛉池公園</a:t>
            </a:r>
            <a:r>
              <a:rPr lang="ja-JP" altLang="en-US" sz="1600" spc="5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の２公園</a:t>
            </a:r>
            <a:r>
              <a:rPr lang="ja-JP" altLang="en-US" sz="1600" spc="5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の拡張完了予定</a:t>
            </a:r>
          </a:p>
          <a:p>
            <a:pPr algn="just">
              <a:spcAft>
                <a:spcPts val="0"/>
              </a:spcAft>
            </a:pPr>
            <a:endParaRPr lang="ja-JP" kern="100" spc="50" dirty="0">
              <a:effectLst/>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35" name="グループ化 34"/>
          <p:cNvGrpSpPr>
            <a:grpSpLocks/>
          </p:cNvGrpSpPr>
          <p:nvPr/>
        </p:nvGrpSpPr>
        <p:grpSpPr bwMode="auto">
          <a:xfrm>
            <a:off x="307248" y="2802622"/>
            <a:ext cx="2656015" cy="3896739"/>
            <a:chOff x="2551" y="8073"/>
            <a:chExt cx="2587" cy="3956"/>
          </a:xfrm>
        </p:grpSpPr>
        <p:pic>
          <p:nvPicPr>
            <p:cNvPr id="37" name="Picture 27" descr="IMG_059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1" y="10256"/>
              <a:ext cx="2587" cy="177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39" name="Picture 26" descr="IMG_0002"/>
            <p:cNvPicPr>
              <a:picLocks noChangeAspect="1"/>
            </p:cNvPicPr>
            <p:nvPr/>
          </p:nvPicPr>
          <p:blipFill>
            <a:blip r:embed="rId5">
              <a:extLst>
                <a:ext uri="{28A0092B-C50C-407E-A947-70E740481C1C}">
                  <a14:useLocalDpi xmlns:a14="http://schemas.microsoft.com/office/drawing/2010/main" val="0"/>
                </a:ext>
              </a:extLst>
            </a:blip>
            <a:srcRect l="41737" t="13771" r="11012" b="36803"/>
            <a:stretch>
              <a:fillRect/>
            </a:stretch>
          </p:blipFill>
          <p:spPr bwMode="auto">
            <a:xfrm>
              <a:off x="2551" y="8073"/>
              <a:ext cx="2587" cy="176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pSp>
      <p:sp>
        <p:nvSpPr>
          <p:cNvPr id="5" name="二等辺三角形 4"/>
          <p:cNvSpPr/>
          <p:nvPr/>
        </p:nvSpPr>
        <p:spPr>
          <a:xfrm flipV="1">
            <a:off x="1270000" y="4622800"/>
            <a:ext cx="825500" cy="254000"/>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0" name="図 39" descr="白.bmp"/>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113613" y="2802587"/>
            <a:ext cx="2738272" cy="20615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41" name="テキスト ボックス 6"/>
          <p:cNvSpPr txBox="1"/>
          <p:nvPr/>
        </p:nvSpPr>
        <p:spPr>
          <a:xfrm>
            <a:off x="3319610" y="2802587"/>
            <a:ext cx="2519575" cy="338554"/>
          </a:xfrm>
          <a:prstGeom prst="rect">
            <a:avLst/>
          </a:prstGeom>
        </p:spPr>
        <p:style>
          <a:lnRef idx="1">
            <a:schemeClr val="accent4"/>
          </a:lnRef>
          <a:fillRef idx="3">
            <a:schemeClr val="accent4"/>
          </a:fillRef>
          <a:effectRef idx="2">
            <a:schemeClr val="accent4"/>
          </a:effectRef>
          <a:fontRef idx="minor">
            <a:schemeClr val="lt1"/>
          </a:fontRef>
        </p:style>
        <p:txBody>
          <a:bodyPr wrap="square" rtlCol="0">
            <a:sp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lang="ja-JP" altLang="en-US" sz="1600" dirty="0" smtClean="0"/>
              <a:t>防災トイレ、非常用電源</a:t>
            </a:r>
            <a:endParaRPr kumimoji="1" lang="ja-JP" altLang="en-US" sz="1600" dirty="0"/>
          </a:p>
        </p:txBody>
      </p:sp>
      <p:sp>
        <p:nvSpPr>
          <p:cNvPr id="42" name="テキスト ボックス 8"/>
          <p:cNvSpPr txBox="1"/>
          <p:nvPr/>
        </p:nvSpPr>
        <p:spPr>
          <a:xfrm>
            <a:off x="3113613" y="6248938"/>
            <a:ext cx="2301139" cy="338554"/>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600" dirty="0"/>
              <a:t>■</a:t>
            </a:r>
            <a:r>
              <a:rPr lang="ja-JP" altLang="en-US" sz="1600" dirty="0" smtClean="0"/>
              <a:t>便槽となるマンホール</a:t>
            </a:r>
            <a:endParaRPr kumimoji="1" lang="ja-JP" altLang="en-US" sz="1600" dirty="0"/>
          </a:p>
        </p:txBody>
      </p:sp>
      <p:pic>
        <p:nvPicPr>
          <p:cNvPr id="43" name="Picture 750" descr="CIMG59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13613" y="4973753"/>
            <a:ext cx="1572687" cy="127518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44" name="Picture 33" descr="IMG_0163"/>
          <p:cNvPicPr/>
          <p:nvPr/>
        </p:nvPicPr>
        <p:blipFill>
          <a:blip r:embed="rId8">
            <a:extLst>
              <a:ext uri="{28A0092B-C50C-407E-A947-70E740481C1C}">
                <a14:useLocalDpi xmlns:a14="http://schemas.microsoft.com/office/drawing/2010/main" val="0"/>
              </a:ext>
            </a:extLst>
          </a:blip>
          <a:srcRect/>
          <a:stretch>
            <a:fillRect/>
          </a:stretch>
        </p:blipFill>
        <p:spPr bwMode="auto">
          <a:xfrm>
            <a:off x="4459814" y="4974516"/>
            <a:ext cx="1521886" cy="1275185"/>
          </a:xfrm>
          <a:prstGeom prst="rect">
            <a:avLst/>
          </a:prstGeom>
          <a:noFill/>
          <a:ln w="6350" cmpd="sng">
            <a:solidFill>
              <a:schemeClr val="tx1"/>
            </a:solidFill>
            <a:miter lim="800000"/>
            <a:headEnd/>
            <a:tailEnd/>
          </a:ln>
          <a:effectLst/>
        </p:spPr>
      </p:pic>
      <p:sp>
        <p:nvSpPr>
          <p:cNvPr id="46" name="テキスト ボックス 6"/>
          <p:cNvSpPr txBox="1"/>
          <p:nvPr/>
        </p:nvSpPr>
        <p:spPr>
          <a:xfrm>
            <a:off x="1510192" y="2811229"/>
            <a:ext cx="1440371" cy="338554"/>
          </a:xfrm>
          <a:prstGeom prst="rect">
            <a:avLst/>
          </a:prstGeom>
        </p:spPr>
        <p:style>
          <a:lnRef idx="1">
            <a:schemeClr val="accent4"/>
          </a:lnRef>
          <a:fillRef idx="3">
            <a:schemeClr val="accent4"/>
          </a:fillRef>
          <a:effectRef idx="2">
            <a:schemeClr val="accent4"/>
          </a:effectRef>
          <a:fontRef idx="minor">
            <a:schemeClr val="lt1"/>
          </a:fontRef>
        </p:style>
        <p:txBody>
          <a:bodyPr wrap="square" rtlCol="0">
            <a:sp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kumimoji="1" lang="ja-JP" altLang="en-US" sz="1600" dirty="0" smtClean="0"/>
              <a:t>出入口拡幅</a:t>
            </a:r>
            <a:endParaRPr kumimoji="1" lang="ja-JP" altLang="en-US" sz="1600" dirty="0"/>
          </a:p>
        </p:txBody>
      </p:sp>
      <p:sp>
        <p:nvSpPr>
          <p:cNvPr id="48" name="線吹き出し 2 (枠付き) 15"/>
          <p:cNvSpPr>
            <a:spLocks/>
          </p:cNvSpPr>
          <p:nvPr/>
        </p:nvSpPr>
        <p:spPr bwMode="auto">
          <a:xfrm>
            <a:off x="7859113" y="3141141"/>
            <a:ext cx="1008700" cy="243682"/>
          </a:xfrm>
          <a:prstGeom prst="borderCallout2">
            <a:avLst>
              <a:gd name="adj1" fmla="val 48986"/>
              <a:gd name="adj2" fmla="val 83"/>
              <a:gd name="adj3" fmla="val 48986"/>
              <a:gd name="adj4" fmla="val -15463"/>
              <a:gd name="adj5" fmla="val 252338"/>
              <a:gd name="adj6" fmla="val -43269"/>
            </a:avLst>
          </a:prstGeom>
          <a:solidFill>
            <a:schemeClr val="bg1"/>
          </a:solidFill>
          <a:ln w="9525" algn="ctr">
            <a:solidFill>
              <a:schemeClr val="tx1"/>
            </a:solidFill>
            <a:round/>
            <a:headEnd/>
            <a:tailEnd type="oval" w="med" len="med"/>
          </a:ln>
        </p:spPr>
        <p:txBody>
          <a:bodyPr wrap="none" anchor="ctr"/>
          <a:lstStyle>
            <a:lvl1pPr eaLnBrk="0" hangingPunct="0">
              <a:defRPr kumimoji="1" sz="2400">
                <a:solidFill>
                  <a:schemeClr val="tx1"/>
                </a:solidFill>
                <a:latin typeface="Garamond" pitchFamily="18" charset="0"/>
                <a:ea typeface="ＭＳ Ｐゴシック" charset="-128"/>
              </a:defRPr>
            </a:lvl1pPr>
            <a:lvl2pPr marL="742950" indent="-285750" eaLnBrk="0" hangingPunct="0">
              <a:defRPr kumimoji="1" sz="2400">
                <a:solidFill>
                  <a:schemeClr val="tx1"/>
                </a:solidFill>
                <a:latin typeface="Garamond" pitchFamily="18" charset="0"/>
                <a:ea typeface="ＭＳ Ｐゴシック" charset="-128"/>
              </a:defRPr>
            </a:lvl2pPr>
            <a:lvl3pPr marL="1143000" indent="-228600" eaLnBrk="0" hangingPunct="0">
              <a:defRPr kumimoji="1" sz="2400">
                <a:solidFill>
                  <a:schemeClr val="tx1"/>
                </a:solidFill>
                <a:latin typeface="Garamond" pitchFamily="18" charset="0"/>
                <a:ea typeface="ＭＳ Ｐゴシック" charset="-128"/>
              </a:defRPr>
            </a:lvl3pPr>
            <a:lvl4pPr marL="1600200" indent="-228600" eaLnBrk="0" hangingPunct="0">
              <a:defRPr kumimoji="1" sz="2400">
                <a:solidFill>
                  <a:schemeClr val="tx1"/>
                </a:solidFill>
                <a:latin typeface="Garamond" pitchFamily="18" charset="0"/>
                <a:ea typeface="ＭＳ Ｐゴシック" charset="-128"/>
              </a:defRPr>
            </a:lvl4pPr>
            <a:lvl5pPr marL="2057400" indent="-228600" eaLnBrk="0" hangingPunct="0">
              <a:defRPr kumimoji="1" sz="2400">
                <a:solidFill>
                  <a:schemeClr val="tx1"/>
                </a:solidFill>
                <a:latin typeface="Garamond"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Garamond"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Garamond"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Garamond"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Garamond" pitchFamily="18" charset="0"/>
                <a:ea typeface="ＭＳ Ｐゴシック" charset="-128"/>
              </a:defRPr>
            </a:lvl9pPr>
          </a:lstStyle>
          <a:p>
            <a:pPr algn="ctr" eaLnBrk="1" hangingPunct="1"/>
            <a:r>
              <a:rPr lang="ja-JP" altLang="en-US" sz="1200" b="1">
                <a:latin typeface="Arial" charset="0"/>
              </a:rPr>
              <a:t>避難場所</a:t>
            </a:r>
          </a:p>
        </p:txBody>
      </p:sp>
      <p:sp>
        <p:nvSpPr>
          <p:cNvPr id="49" name="線吹き出し 2 (枠付き) 18"/>
          <p:cNvSpPr>
            <a:spLocks/>
          </p:cNvSpPr>
          <p:nvPr/>
        </p:nvSpPr>
        <p:spPr bwMode="auto">
          <a:xfrm flipH="1">
            <a:off x="6356664" y="6172640"/>
            <a:ext cx="1149664" cy="508474"/>
          </a:xfrm>
          <a:prstGeom prst="borderCallout2">
            <a:avLst>
              <a:gd name="adj1" fmla="val 52403"/>
              <a:gd name="adj2" fmla="val -2259"/>
              <a:gd name="adj3" fmla="val 53222"/>
              <a:gd name="adj4" fmla="val -11995"/>
              <a:gd name="adj5" fmla="val -275278"/>
              <a:gd name="adj6" fmla="val 53877"/>
            </a:avLst>
          </a:prstGeom>
          <a:solidFill>
            <a:schemeClr val="bg1"/>
          </a:solidFill>
          <a:ln w="9525" algn="ctr">
            <a:solidFill>
              <a:schemeClr val="tx1"/>
            </a:solidFill>
            <a:round/>
            <a:headEnd/>
            <a:tailEnd type="oval" w="med" len="med"/>
          </a:ln>
        </p:spPr>
        <p:txBody>
          <a:bodyPr wrap="none" anchor="ctr"/>
          <a:lstStyle>
            <a:lvl1pPr eaLnBrk="0" hangingPunct="0">
              <a:defRPr kumimoji="1" sz="2400">
                <a:solidFill>
                  <a:schemeClr val="tx1"/>
                </a:solidFill>
                <a:latin typeface="Garamond" pitchFamily="18" charset="0"/>
                <a:ea typeface="ＭＳ Ｐゴシック" charset="-128"/>
              </a:defRPr>
            </a:lvl1pPr>
            <a:lvl2pPr marL="742950" indent="-285750" eaLnBrk="0" hangingPunct="0">
              <a:defRPr kumimoji="1" sz="2400">
                <a:solidFill>
                  <a:schemeClr val="tx1"/>
                </a:solidFill>
                <a:latin typeface="Garamond" pitchFamily="18" charset="0"/>
                <a:ea typeface="ＭＳ Ｐゴシック" charset="-128"/>
              </a:defRPr>
            </a:lvl2pPr>
            <a:lvl3pPr marL="1143000" indent="-228600" eaLnBrk="0" hangingPunct="0">
              <a:defRPr kumimoji="1" sz="2400">
                <a:solidFill>
                  <a:schemeClr val="tx1"/>
                </a:solidFill>
                <a:latin typeface="Garamond" pitchFamily="18" charset="0"/>
                <a:ea typeface="ＭＳ Ｐゴシック" charset="-128"/>
              </a:defRPr>
            </a:lvl3pPr>
            <a:lvl4pPr marL="1600200" indent="-228600" eaLnBrk="0" hangingPunct="0">
              <a:defRPr kumimoji="1" sz="2400">
                <a:solidFill>
                  <a:schemeClr val="tx1"/>
                </a:solidFill>
                <a:latin typeface="Garamond" pitchFamily="18" charset="0"/>
                <a:ea typeface="ＭＳ Ｐゴシック" charset="-128"/>
              </a:defRPr>
            </a:lvl4pPr>
            <a:lvl5pPr marL="2057400" indent="-228600" eaLnBrk="0" hangingPunct="0">
              <a:defRPr kumimoji="1" sz="2400">
                <a:solidFill>
                  <a:schemeClr val="tx1"/>
                </a:solidFill>
                <a:latin typeface="Garamond"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Garamond"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Garamond"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Garamond"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Garamond" pitchFamily="18" charset="0"/>
                <a:ea typeface="ＭＳ Ｐゴシック" charset="-128"/>
              </a:defRPr>
            </a:lvl9pPr>
          </a:lstStyle>
          <a:p>
            <a:pPr algn="ctr" eaLnBrk="1" hangingPunct="1"/>
            <a:r>
              <a:rPr lang="ja-JP" altLang="en-US" sz="1200" b="1" dirty="0">
                <a:latin typeface="Arial" charset="0"/>
              </a:rPr>
              <a:t>応援部隊駐屯</a:t>
            </a:r>
            <a:endParaRPr lang="en-US" altLang="ja-JP" sz="1200" b="1" dirty="0">
              <a:latin typeface="Arial" charset="0"/>
            </a:endParaRPr>
          </a:p>
          <a:p>
            <a:pPr algn="ctr" eaLnBrk="1" hangingPunct="1"/>
            <a:r>
              <a:rPr lang="ja-JP" altLang="en-US" sz="1200" b="1" dirty="0">
                <a:latin typeface="Arial" charset="0"/>
              </a:rPr>
              <a:t>・活動基地</a:t>
            </a:r>
          </a:p>
        </p:txBody>
      </p:sp>
      <p:sp>
        <p:nvSpPr>
          <p:cNvPr id="50" name="線吹き出し 2 (枠付き) 19"/>
          <p:cNvSpPr>
            <a:spLocks/>
          </p:cNvSpPr>
          <p:nvPr/>
        </p:nvSpPr>
        <p:spPr bwMode="auto">
          <a:xfrm>
            <a:off x="7512364" y="5760751"/>
            <a:ext cx="1052512" cy="244475"/>
          </a:xfrm>
          <a:prstGeom prst="borderCallout2">
            <a:avLst>
              <a:gd name="adj1" fmla="val 46241"/>
              <a:gd name="adj2" fmla="val 101889"/>
              <a:gd name="adj3" fmla="val 46241"/>
              <a:gd name="adj4" fmla="val 115606"/>
              <a:gd name="adj5" fmla="val -128574"/>
              <a:gd name="adj6" fmla="val 78208"/>
            </a:avLst>
          </a:prstGeom>
          <a:solidFill>
            <a:schemeClr val="bg1"/>
          </a:solidFill>
          <a:ln w="9525" algn="ctr">
            <a:solidFill>
              <a:schemeClr val="tx1"/>
            </a:solidFill>
            <a:round/>
            <a:headEnd/>
            <a:tailEnd type="oval" w="med" len="med"/>
          </a:ln>
        </p:spPr>
        <p:txBody>
          <a:bodyPr wrap="none" anchor="ctr"/>
          <a:lstStyle>
            <a:lvl1pPr eaLnBrk="0" hangingPunct="0">
              <a:defRPr kumimoji="1" sz="2400">
                <a:solidFill>
                  <a:schemeClr val="tx1"/>
                </a:solidFill>
                <a:latin typeface="Garamond" pitchFamily="18" charset="0"/>
                <a:ea typeface="ＭＳ Ｐゴシック" charset="-128"/>
              </a:defRPr>
            </a:lvl1pPr>
            <a:lvl2pPr marL="742950" indent="-285750" eaLnBrk="0" hangingPunct="0">
              <a:defRPr kumimoji="1" sz="2400">
                <a:solidFill>
                  <a:schemeClr val="tx1"/>
                </a:solidFill>
                <a:latin typeface="Garamond" pitchFamily="18" charset="0"/>
                <a:ea typeface="ＭＳ Ｐゴシック" charset="-128"/>
              </a:defRPr>
            </a:lvl2pPr>
            <a:lvl3pPr marL="1143000" indent="-228600" eaLnBrk="0" hangingPunct="0">
              <a:defRPr kumimoji="1" sz="2400">
                <a:solidFill>
                  <a:schemeClr val="tx1"/>
                </a:solidFill>
                <a:latin typeface="Garamond" pitchFamily="18" charset="0"/>
                <a:ea typeface="ＭＳ Ｐゴシック" charset="-128"/>
              </a:defRPr>
            </a:lvl3pPr>
            <a:lvl4pPr marL="1600200" indent="-228600" eaLnBrk="0" hangingPunct="0">
              <a:defRPr kumimoji="1" sz="2400">
                <a:solidFill>
                  <a:schemeClr val="tx1"/>
                </a:solidFill>
                <a:latin typeface="Garamond" pitchFamily="18" charset="0"/>
                <a:ea typeface="ＭＳ Ｐゴシック" charset="-128"/>
              </a:defRPr>
            </a:lvl4pPr>
            <a:lvl5pPr marL="2057400" indent="-228600" eaLnBrk="0" hangingPunct="0">
              <a:defRPr kumimoji="1" sz="2400">
                <a:solidFill>
                  <a:schemeClr val="tx1"/>
                </a:solidFill>
                <a:latin typeface="Garamond"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Garamond"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Garamond"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Garamond"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Garamond" pitchFamily="18" charset="0"/>
                <a:ea typeface="ＭＳ Ｐゴシック" charset="-128"/>
              </a:defRPr>
            </a:lvl9pPr>
          </a:lstStyle>
          <a:p>
            <a:pPr algn="ctr" eaLnBrk="1" hangingPunct="1"/>
            <a:r>
              <a:rPr lang="ja-JP" altLang="en-US" sz="1200" b="1">
                <a:latin typeface="Arial" charset="0"/>
              </a:rPr>
              <a:t>臨時ヘリポート</a:t>
            </a:r>
          </a:p>
        </p:txBody>
      </p:sp>
      <p:sp>
        <p:nvSpPr>
          <p:cNvPr id="52" name="線吹き出し 2 (枠付き) 19"/>
          <p:cNvSpPr>
            <a:spLocks/>
          </p:cNvSpPr>
          <p:nvPr/>
        </p:nvSpPr>
        <p:spPr bwMode="auto">
          <a:xfrm>
            <a:off x="8240713" y="6104726"/>
            <a:ext cx="1287776" cy="482766"/>
          </a:xfrm>
          <a:prstGeom prst="borderCallout2">
            <a:avLst>
              <a:gd name="adj1" fmla="val 46241"/>
              <a:gd name="adj2" fmla="val 101889"/>
              <a:gd name="adj3" fmla="val 46241"/>
              <a:gd name="adj4" fmla="val 115606"/>
              <a:gd name="adj5" fmla="val -227377"/>
              <a:gd name="adj6" fmla="val 77222"/>
            </a:avLst>
          </a:prstGeom>
          <a:solidFill>
            <a:schemeClr val="bg1"/>
          </a:solidFill>
          <a:ln w="9525" algn="ctr">
            <a:solidFill>
              <a:schemeClr val="tx1"/>
            </a:solidFill>
            <a:round/>
            <a:headEnd/>
            <a:tailEnd type="oval" w="med" len="med"/>
          </a:ln>
        </p:spPr>
        <p:txBody>
          <a:bodyPr wrap="none" anchor="ctr"/>
          <a:lstStyle>
            <a:lvl1pPr eaLnBrk="0" hangingPunct="0">
              <a:defRPr kumimoji="1" sz="2400">
                <a:solidFill>
                  <a:schemeClr val="tx1"/>
                </a:solidFill>
                <a:latin typeface="Garamond" pitchFamily="18" charset="0"/>
                <a:ea typeface="ＭＳ Ｐゴシック" charset="-128"/>
              </a:defRPr>
            </a:lvl1pPr>
            <a:lvl2pPr marL="742950" indent="-285750" eaLnBrk="0" hangingPunct="0">
              <a:defRPr kumimoji="1" sz="2400">
                <a:solidFill>
                  <a:schemeClr val="tx1"/>
                </a:solidFill>
                <a:latin typeface="Garamond" pitchFamily="18" charset="0"/>
                <a:ea typeface="ＭＳ Ｐゴシック" charset="-128"/>
              </a:defRPr>
            </a:lvl2pPr>
            <a:lvl3pPr marL="1143000" indent="-228600" eaLnBrk="0" hangingPunct="0">
              <a:defRPr kumimoji="1" sz="2400">
                <a:solidFill>
                  <a:schemeClr val="tx1"/>
                </a:solidFill>
                <a:latin typeface="Garamond" pitchFamily="18" charset="0"/>
                <a:ea typeface="ＭＳ Ｐゴシック" charset="-128"/>
              </a:defRPr>
            </a:lvl3pPr>
            <a:lvl4pPr marL="1600200" indent="-228600" eaLnBrk="0" hangingPunct="0">
              <a:defRPr kumimoji="1" sz="2400">
                <a:solidFill>
                  <a:schemeClr val="tx1"/>
                </a:solidFill>
                <a:latin typeface="Garamond" pitchFamily="18" charset="0"/>
                <a:ea typeface="ＭＳ Ｐゴシック" charset="-128"/>
              </a:defRPr>
            </a:lvl4pPr>
            <a:lvl5pPr marL="2057400" indent="-228600" eaLnBrk="0" hangingPunct="0">
              <a:defRPr kumimoji="1" sz="2400">
                <a:solidFill>
                  <a:schemeClr val="tx1"/>
                </a:solidFill>
                <a:latin typeface="Garamond"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Garamond"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Garamond"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Garamond"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Garamond" pitchFamily="18" charset="0"/>
                <a:ea typeface="ＭＳ Ｐゴシック" charset="-128"/>
              </a:defRPr>
            </a:lvl9pPr>
          </a:lstStyle>
          <a:p>
            <a:pPr algn="ctr"/>
            <a:r>
              <a:rPr lang="ja-JP" altLang="en-US" sz="1200" b="1" dirty="0">
                <a:latin typeface="Arial" charset="0"/>
              </a:rPr>
              <a:t>応援部隊駐屯</a:t>
            </a:r>
            <a:endParaRPr lang="en-US" altLang="ja-JP" sz="1200" b="1" dirty="0">
              <a:latin typeface="Arial" charset="0"/>
            </a:endParaRPr>
          </a:p>
          <a:p>
            <a:pPr algn="ctr"/>
            <a:r>
              <a:rPr lang="ja-JP" altLang="en-US" sz="1200" b="1" dirty="0">
                <a:latin typeface="Arial" charset="0"/>
              </a:rPr>
              <a:t>・活動基地</a:t>
            </a:r>
          </a:p>
        </p:txBody>
      </p:sp>
      <p:cxnSp>
        <p:nvCxnSpPr>
          <p:cNvPr id="53" name="カギ線コネクタ 5"/>
          <p:cNvCxnSpPr>
            <a:cxnSpLocks noChangeShapeType="1"/>
          </p:cNvCxnSpPr>
          <p:nvPr/>
        </p:nvCxnSpPr>
        <p:spPr bwMode="auto">
          <a:xfrm rot="16200000" flipH="1">
            <a:off x="8345246" y="3770032"/>
            <a:ext cx="1176223" cy="122912"/>
          </a:xfrm>
          <a:prstGeom prst="bentConnector3">
            <a:avLst>
              <a:gd name="adj1" fmla="val -747"/>
            </a:avLst>
          </a:prstGeom>
          <a:noFill/>
          <a:ln w="9525" algn="ctr">
            <a:solidFill>
              <a:schemeClr val="tx1"/>
            </a:solidFill>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4" name="フリーフォーム 53"/>
          <p:cNvSpPr/>
          <p:nvPr/>
        </p:nvSpPr>
        <p:spPr>
          <a:xfrm>
            <a:off x="8838325" y="4116507"/>
            <a:ext cx="1027977" cy="1319093"/>
          </a:xfrm>
          <a:custGeom>
            <a:avLst/>
            <a:gdLst>
              <a:gd name="connsiteX0" fmla="*/ 873457 w 1460311"/>
              <a:gd name="connsiteY0" fmla="*/ 0 h 1842448"/>
              <a:gd name="connsiteX1" fmla="*/ 0 w 1460311"/>
              <a:gd name="connsiteY1" fmla="*/ 27295 h 1842448"/>
              <a:gd name="connsiteX2" fmla="*/ 491319 w 1460311"/>
              <a:gd name="connsiteY2" fmla="*/ 1842448 h 1842448"/>
              <a:gd name="connsiteX3" fmla="*/ 1132764 w 1460311"/>
              <a:gd name="connsiteY3" fmla="*/ 1828800 h 1842448"/>
              <a:gd name="connsiteX4" fmla="*/ 1460311 w 1460311"/>
              <a:gd name="connsiteY4" fmla="*/ 1310185 h 1842448"/>
              <a:gd name="connsiteX5" fmla="*/ 873457 w 1460311"/>
              <a:gd name="connsiteY5" fmla="*/ 0 h 1842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60311" h="1842448">
                <a:moveTo>
                  <a:pt x="873457" y="0"/>
                </a:moveTo>
                <a:lnTo>
                  <a:pt x="0" y="27295"/>
                </a:lnTo>
                <a:lnTo>
                  <a:pt x="491319" y="1842448"/>
                </a:lnTo>
                <a:lnTo>
                  <a:pt x="1132764" y="1828800"/>
                </a:lnTo>
                <a:lnTo>
                  <a:pt x="1460311" y="1310185"/>
                </a:lnTo>
                <a:lnTo>
                  <a:pt x="873457" y="0"/>
                </a:lnTo>
                <a:close/>
              </a:path>
            </a:pathLst>
          </a:custGeom>
          <a:solidFill>
            <a:srgbClr val="FF0000">
              <a:alpha val="50196"/>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テキスト ボックス 54"/>
          <p:cNvSpPr txBox="1"/>
          <p:nvPr/>
        </p:nvSpPr>
        <p:spPr>
          <a:xfrm>
            <a:off x="8884601" y="3839508"/>
            <a:ext cx="1043608" cy="276999"/>
          </a:xfrm>
          <a:prstGeom prst="rect">
            <a:avLst/>
          </a:prstGeom>
          <a:noFill/>
        </p:spPr>
        <p:txBody>
          <a:bodyPr wrap="square" rtlCol="0">
            <a:spAutoFit/>
          </a:bodyPr>
          <a:lstStyle/>
          <a:p>
            <a:pPr algn="r"/>
            <a:r>
              <a:rPr kumimoji="1" lang="ja-JP" altLang="en-US" sz="1200" b="1" dirty="0" smtClean="0">
                <a:solidFill>
                  <a:srgbClr val="FF0000"/>
                </a:solidFill>
              </a:rPr>
              <a:t>未開設範囲</a:t>
            </a:r>
            <a:endParaRPr kumimoji="1" lang="en-US" altLang="ja-JP" sz="1200" b="1" dirty="0" smtClean="0">
              <a:solidFill>
                <a:srgbClr val="FF0000"/>
              </a:solidFill>
            </a:endParaRPr>
          </a:p>
        </p:txBody>
      </p:sp>
    </p:spTree>
    <p:extLst>
      <p:ext uri="{BB962C8B-B14F-4D97-AF65-F5344CB8AC3E}">
        <p14:creationId xmlns:p14="http://schemas.microsoft.com/office/powerpoint/2010/main" val="24702912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1"/>
          <p:cNvSpPr txBox="1">
            <a:spLocks/>
          </p:cNvSpPr>
          <p:nvPr/>
        </p:nvSpPr>
        <p:spPr>
          <a:xfrm>
            <a:off x="1836744" y="576015"/>
            <a:ext cx="5691335" cy="432048"/>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nSpc>
                <a:spcPct val="120000"/>
              </a:lnSpc>
            </a:pPr>
            <a:r>
              <a:rPr lang="en-US" altLang="ja-JP" sz="20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運動</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施設の稼働率（平成</a:t>
            </a:r>
            <a:r>
              <a:rPr lang="en-US" altLang="ja-JP" sz="2000" b="1" dirty="0">
                <a:latin typeface="Meiryo UI" panose="020B0604030504040204" pitchFamily="50" charset="-128"/>
                <a:ea typeface="Meiryo UI" panose="020B0604030504040204" pitchFamily="50" charset="-128"/>
                <a:cs typeface="Meiryo UI" panose="020B0604030504040204" pitchFamily="50" charset="-128"/>
              </a:rPr>
              <a:t>27</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年度</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2000" b="1"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20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タイトル 1"/>
          <p:cNvSpPr txBox="1">
            <a:spLocks/>
          </p:cNvSpPr>
          <p:nvPr/>
        </p:nvSpPr>
        <p:spPr>
          <a:xfrm>
            <a:off x="300251" y="5994400"/>
            <a:ext cx="9511697" cy="797312"/>
          </a:xfrm>
          <a:prstGeom prst="rect">
            <a:avLst/>
          </a:prstGeom>
        </p:spPr>
        <p:txBody>
          <a:bodyPr vert="horz" lIns="91440" tIns="45720" rIns="91440" bIns="45720"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ct val="120000"/>
              </a:lnSpc>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同種の施設でも、公園によって稼働率の差が大きい（</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服部や</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久</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宝寺など</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⇒高、二色の浜⇒低）</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lgn="l">
              <a:lnSpc>
                <a:spcPct val="120000"/>
              </a:lnSpc>
            </a:pPr>
            <a:r>
              <a:rPr lang="ja-JP" altLang="en-US" sz="1600"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　球戯場やスポーツ広場などは稼働率が全体通して低い状況。</a:t>
            </a:r>
          </a:p>
        </p:txBody>
      </p:sp>
      <p:sp>
        <p:nvSpPr>
          <p:cNvPr id="6" name="スライド番号プレースホルダー 5"/>
          <p:cNvSpPr>
            <a:spLocks noGrp="1"/>
          </p:cNvSpPr>
          <p:nvPr>
            <p:ph type="sldNum" sz="quarter" idx="12"/>
          </p:nvPr>
        </p:nvSpPr>
        <p:spPr/>
        <p:txBody>
          <a:bodyPr/>
          <a:lstStyle/>
          <a:p>
            <a:fld id="{192FBC56-903D-442E-83BC-E27193BEAC04}" type="slidenum">
              <a:rPr kumimoji="1" lang="ja-JP" altLang="en-US" smtClean="0"/>
              <a:t>7</a:t>
            </a:fld>
            <a:endParaRPr kumimoji="1" lang="ja-JP" altLang="en-US"/>
          </a:p>
        </p:txBody>
      </p:sp>
      <p:sp>
        <p:nvSpPr>
          <p:cNvPr id="10" name="正方形/長方形 9"/>
          <p:cNvSpPr/>
          <p:nvPr/>
        </p:nvSpPr>
        <p:spPr>
          <a:xfrm>
            <a:off x="0" y="0"/>
            <a:ext cx="9906000" cy="523875"/>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 name="テキスト ボックス 11"/>
          <p:cNvSpPr txBox="1"/>
          <p:nvPr/>
        </p:nvSpPr>
        <p:spPr>
          <a:xfrm>
            <a:off x="7413010" y="112918"/>
            <a:ext cx="2492990" cy="400110"/>
          </a:xfrm>
          <a:prstGeom prst="rect">
            <a:avLst/>
          </a:prstGeom>
          <a:noFill/>
        </p:spPr>
        <p:txBody>
          <a:bodyPr wrap="none" rtlCol="0">
            <a:spAutoFit/>
          </a:bodyPr>
          <a:lstStyle/>
          <a:p>
            <a:r>
              <a:rPr lang="ja-JP" altLang="en-US" sz="2000" dirty="0"/>
              <a:t>公園施設の利用状況</a:t>
            </a:r>
            <a:endParaRPr kumimoji="1" lang="ja-JP" altLang="en-US" sz="20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9300" y="1008063"/>
            <a:ext cx="8407400" cy="4986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四角形: 角を丸くする 4">
            <a:extLst>
              <a:ext uri="{FF2B5EF4-FFF2-40B4-BE49-F238E27FC236}">
                <a16:creationId xmlns:a16="http://schemas.microsoft.com/office/drawing/2014/main" xmlns="" id="{2F8B1174-03B0-4A4E-A2ED-5EA221D5B006}"/>
              </a:ext>
            </a:extLst>
          </p:cNvPr>
          <p:cNvSpPr/>
          <p:nvPr/>
        </p:nvSpPr>
        <p:spPr>
          <a:xfrm>
            <a:off x="1460500" y="1447800"/>
            <a:ext cx="2552700" cy="8509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四角形: 角を丸くする 13">
            <a:extLst>
              <a:ext uri="{FF2B5EF4-FFF2-40B4-BE49-F238E27FC236}">
                <a16:creationId xmlns:a16="http://schemas.microsoft.com/office/drawing/2014/main" xmlns="" id="{F8CBA72F-6430-4852-B63F-CE15E8347849}"/>
              </a:ext>
            </a:extLst>
          </p:cNvPr>
          <p:cNvSpPr/>
          <p:nvPr/>
        </p:nvSpPr>
        <p:spPr>
          <a:xfrm>
            <a:off x="1460500" y="2891630"/>
            <a:ext cx="965200" cy="406401"/>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四角形: 角を丸くする 16">
            <a:extLst>
              <a:ext uri="{FF2B5EF4-FFF2-40B4-BE49-F238E27FC236}">
                <a16:creationId xmlns:a16="http://schemas.microsoft.com/office/drawing/2014/main" xmlns="" id="{BF87BDED-9549-4A84-A50D-65BB28D28CFB}"/>
              </a:ext>
            </a:extLst>
          </p:cNvPr>
          <p:cNvSpPr/>
          <p:nvPr/>
        </p:nvSpPr>
        <p:spPr>
          <a:xfrm>
            <a:off x="6515100" y="2288799"/>
            <a:ext cx="2641600" cy="100923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四角形: 角を丸くする 17">
            <a:extLst>
              <a:ext uri="{FF2B5EF4-FFF2-40B4-BE49-F238E27FC236}">
                <a16:creationId xmlns:a16="http://schemas.microsoft.com/office/drawing/2014/main" xmlns="" id="{0CEA6D09-EA0D-447C-AEC5-6BA961D044C3}"/>
              </a:ext>
            </a:extLst>
          </p:cNvPr>
          <p:cNvSpPr/>
          <p:nvPr/>
        </p:nvSpPr>
        <p:spPr>
          <a:xfrm>
            <a:off x="6515100" y="5037368"/>
            <a:ext cx="2641600" cy="94618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タイトル 1"/>
          <p:cNvSpPr txBox="1">
            <a:spLocks/>
          </p:cNvSpPr>
          <p:nvPr/>
        </p:nvSpPr>
        <p:spPr>
          <a:xfrm>
            <a:off x="2" y="0"/>
            <a:ext cx="6362698" cy="523874"/>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ct val="120000"/>
              </a:lnSpc>
            </a:pPr>
            <a:r>
              <a:rPr lang="ja-JP" altLang="en-US" sz="2800" dirty="0">
                <a:latin typeface="+mj-ea"/>
              </a:rPr>
              <a:t>　府営公園の現状　</a:t>
            </a:r>
          </a:p>
        </p:txBody>
      </p:sp>
    </p:spTree>
    <p:extLst>
      <p:ext uri="{BB962C8B-B14F-4D97-AF65-F5344CB8AC3E}">
        <p14:creationId xmlns:p14="http://schemas.microsoft.com/office/powerpoint/2010/main" val="23626762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1"/>
          <p:cNvSpPr txBox="1">
            <a:spLocks/>
          </p:cNvSpPr>
          <p:nvPr/>
        </p:nvSpPr>
        <p:spPr>
          <a:xfrm>
            <a:off x="495300" y="5901792"/>
            <a:ext cx="8915400" cy="778408"/>
          </a:xfrm>
          <a:prstGeom prst="rect">
            <a:avLst/>
          </a:prstGeom>
        </p:spPr>
        <p:txBody>
          <a:bodyPr vert="horz" lIns="91440" tIns="45720" rIns="91440" bIns="45720"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600" dirty="0">
                <a:latin typeface="Meiryo UI" panose="020B0604030504040204" pitchFamily="50" charset="-128"/>
                <a:ea typeface="Meiryo UI" panose="020B0604030504040204" pitchFamily="50" charset="-128"/>
                <a:cs typeface="Meiryo UI" panose="020B0604030504040204" pitchFamily="50" charset="-128"/>
              </a:rPr>
              <a:t>○　イベント開催数は、３．３倍に増加。（Ｈ２０⇒Ｈ２８）</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lgn="l"/>
            <a:r>
              <a:rPr lang="ja-JP" altLang="en-US" sz="1600" dirty="0">
                <a:latin typeface="Meiryo UI" panose="020B0604030504040204" pitchFamily="50" charset="-128"/>
                <a:ea typeface="Meiryo UI" panose="020B0604030504040204" pitchFamily="50" charset="-128"/>
                <a:cs typeface="Meiryo UI" panose="020B0604030504040204" pitchFamily="50" charset="-128"/>
              </a:rPr>
              <a:t>○　イベント参加者数は、２．２倍に増加。（同）</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スライド番号プレースホルダー 9"/>
          <p:cNvSpPr>
            <a:spLocks noGrp="1"/>
          </p:cNvSpPr>
          <p:nvPr>
            <p:ph type="sldNum" sz="quarter" idx="12"/>
          </p:nvPr>
        </p:nvSpPr>
        <p:spPr/>
        <p:txBody>
          <a:bodyPr/>
          <a:lstStyle/>
          <a:p>
            <a:fld id="{192FBC56-903D-442E-83BC-E27193BEAC04}" type="slidenum">
              <a:rPr kumimoji="1" lang="ja-JP" altLang="en-US" smtClean="0"/>
              <a:t>8</a:t>
            </a:fld>
            <a:endParaRPr kumimoji="1" lang="ja-JP" altLang="en-US"/>
          </a:p>
        </p:txBody>
      </p:sp>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9148" y="651929"/>
            <a:ext cx="8031427" cy="5249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正方形/長方形 8"/>
          <p:cNvSpPr/>
          <p:nvPr/>
        </p:nvSpPr>
        <p:spPr>
          <a:xfrm>
            <a:off x="0" y="0"/>
            <a:ext cx="9906000" cy="523875"/>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 name="テキスト ボックス 11"/>
          <p:cNvSpPr txBox="1"/>
          <p:nvPr/>
        </p:nvSpPr>
        <p:spPr>
          <a:xfrm>
            <a:off x="7566898" y="123764"/>
            <a:ext cx="2339102" cy="400110"/>
          </a:xfrm>
          <a:prstGeom prst="rect">
            <a:avLst/>
          </a:prstGeom>
          <a:noFill/>
        </p:spPr>
        <p:txBody>
          <a:bodyPr wrap="none" rtlCol="0">
            <a:spAutoFit/>
          </a:bodyPr>
          <a:lstStyle/>
          <a:p>
            <a:r>
              <a:rPr lang="ja-JP" altLang="en-US" sz="2000" dirty="0"/>
              <a:t>公園での利用・活動</a:t>
            </a:r>
            <a:endParaRPr kumimoji="1" lang="ja-JP" altLang="en-US" sz="2000" dirty="0"/>
          </a:p>
        </p:txBody>
      </p:sp>
      <p:sp>
        <p:nvSpPr>
          <p:cNvPr id="11" name="タイトル 1"/>
          <p:cNvSpPr txBox="1">
            <a:spLocks/>
          </p:cNvSpPr>
          <p:nvPr/>
        </p:nvSpPr>
        <p:spPr>
          <a:xfrm>
            <a:off x="2" y="0"/>
            <a:ext cx="6362698" cy="523874"/>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ct val="120000"/>
              </a:lnSpc>
            </a:pPr>
            <a:r>
              <a:rPr lang="ja-JP" altLang="en-US" sz="2800" dirty="0">
                <a:latin typeface="+mj-ea"/>
              </a:rPr>
              <a:t>　府営公園の現状　</a:t>
            </a:r>
          </a:p>
        </p:txBody>
      </p:sp>
    </p:spTree>
    <p:extLst>
      <p:ext uri="{BB962C8B-B14F-4D97-AF65-F5344CB8AC3E}">
        <p14:creationId xmlns:p14="http://schemas.microsoft.com/office/powerpoint/2010/main" val="7099362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1"/>
          <p:cNvSpPr txBox="1">
            <a:spLocks/>
          </p:cNvSpPr>
          <p:nvPr/>
        </p:nvSpPr>
        <p:spPr>
          <a:xfrm>
            <a:off x="849053" y="6038278"/>
            <a:ext cx="9138220" cy="5895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ct val="120000"/>
              </a:lnSpc>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服部緑地、久宝寺緑地、泉佐野丘陵緑地のイベント開催数が顕著。</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スライド番号プレースホルダー 4"/>
          <p:cNvSpPr>
            <a:spLocks noGrp="1"/>
          </p:cNvSpPr>
          <p:nvPr>
            <p:ph type="sldNum" sz="quarter" idx="12"/>
          </p:nvPr>
        </p:nvSpPr>
        <p:spPr/>
        <p:txBody>
          <a:bodyPr/>
          <a:lstStyle/>
          <a:p>
            <a:fld id="{192FBC56-903D-442E-83BC-E27193BEAC04}" type="slidenum">
              <a:rPr kumimoji="1" lang="ja-JP" altLang="en-US" smtClean="0"/>
              <a:t>9</a:t>
            </a:fld>
            <a:endParaRPr kumimoji="1" lang="ja-JP" altLang="en-US"/>
          </a:p>
        </p:txBody>
      </p:sp>
      <p:sp>
        <p:nvSpPr>
          <p:cNvPr id="13" name="テキスト ボックス 12"/>
          <p:cNvSpPr txBox="1"/>
          <p:nvPr/>
        </p:nvSpPr>
        <p:spPr>
          <a:xfrm>
            <a:off x="2050245" y="676852"/>
            <a:ext cx="5424883" cy="400110"/>
          </a:xfrm>
          <a:prstGeom prst="rect">
            <a:avLst/>
          </a:prstGeom>
          <a:noFill/>
          <a:ln>
            <a:noFill/>
          </a:ln>
        </p:spPr>
        <p:txBody>
          <a:bodyPr wrap="none" rtlCol="0">
            <a:spAutoFit/>
          </a:bodyPr>
          <a:lstStyle/>
          <a:p>
            <a:pPr algn="ctr"/>
            <a:r>
              <a:rPr lang="en-US" altLang="ja-JP" sz="20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府営公園毎のイベント開催数</a:t>
            </a:r>
            <a:r>
              <a:rPr kumimoji="1"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2000" b="1" dirty="0" smtClean="0">
                <a:latin typeface="Meiryo UI" panose="020B0604030504040204" pitchFamily="50" charset="-128"/>
                <a:ea typeface="Meiryo UI" panose="020B0604030504040204" pitchFamily="50" charset="-128"/>
                <a:cs typeface="Meiryo UI" panose="020B0604030504040204" pitchFamily="50" charset="-128"/>
              </a:rPr>
              <a:t>28</a:t>
            </a:r>
            <a:r>
              <a:rPr kumimoji="1"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年度）</a:t>
            </a:r>
            <a:r>
              <a:rPr kumimoji="1" lang="en-US" altLang="ja-JP" sz="2000" b="1"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20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テキスト ボックス 13"/>
          <p:cNvSpPr txBox="1"/>
          <p:nvPr/>
        </p:nvSpPr>
        <p:spPr>
          <a:xfrm>
            <a:off x="334168" y="1036511"/>
            <a:ext cx="514885" cy="338554"/>
          </a:xfrm>
          <a:prstGeom prst="rect">
            <a:avLst/>
          </a:prstGeom>
          <a:noFill/>
          <a:ln>
            <a:noFill/>
          </a:ln>
        </p:spPr>
        <p:txBody>
          <a:bodyPr wrap="none" rtlCol="0">
            <a:spAutoFit/>
          </a:bodyPr>
          <a:lstStyle/>
          <a:p>
            <a:r>
              <a:rPr lang="en-US" altLang="ja-JP" sz="1600" dirty="0" smtClean="0"/>
              <a:t>(</a:t>
            </a:r>
            <a:r>
              <a:rPr lang="ja-JP" altLang="en-US" sz="1600" dirty="0"/>
              <a:t>回</a:t>
            </a:r>
            <a:r>
              <a:rPr kumimoji="1" lang="en-US" altLang="ja-JP" sz="1600" dirty="0" smtClean="0"/>
              <a:t>)</a:t>
            </a:r>
            <a:endParaRPr kumimoji="1" lang="ja-JP" altLang="en-US" sz="1600" dirty="0"/>
          </a:p>
        </p:txBody>
      </p:sp>
      <p:graphicFrame>
        <p:nvGraphicFramePr>
          <p:cNvPr id="16" name="グラフ 15"/>
          <p:cNvGraphicFramePr>
            <a:graphicFrameLocks/>
          </p:cNvGraphicFramePr>
          <p:nvPr>
            <p:extLst>
              <p:ext uri="{D42A27DB-BD31-4B8C-83A1-F6EECF244321}">
                <p14:modId xmlns:p14="http://schemas.microsoft.com/office/powerpoint/2010/main" val="3162814543"/>
              </p:ext>
            </p:extLst>
          </p:nvPr>
        </p:nvGraphicFramePr>
        <p:xfrm>
          <a:off x="334168" y="1321906"/>
          <a:ext cx="9457899" cy="4607190"/>
        </p:xfrm>
        <a:graphic>
          <a:graphicData uri="http://schemas.openxmlformats.org/drawingml/2006/chart">
            <c:chart xmlns:c="http://schemas.openxmlformats.org/drawingml/2006/chart" xmlns:r="http://schemas.openxmlformats.org/officeDocument/2006/relationships" r:id="rId3"/>
          </a:graphicData>
        </a:graphic>
      </p:graphicFrame>
      <p:sp>
        <p:nvSpPr>
          <p:cNvPr id="12" name="正方形/長方形 11"/>
          <p:cNvSpPr/>
          <p:nvPr/>
        </p:nvSpPr>
        <p:spPr>
          <a:xfrm>
            <a:off x="0" y="0"/>
            <a:ext cx="9906000" cy="523875"/>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7" name="テキスト ボックス 16"/>
          <p:cNvSpPr txBox="1"/>
          <p:nvPr/>
        </p:nvSpPr>
        <p:spPr>
          <a:xfrm>
            <a:off x="7566898" y="123764"/>
            <a:ext cx="2339102" cy="400110"/>
          </a:xfrm>
          <a:prstGeom prst="rect">
            <a:avLst/>
          </a:prstGeom>
          <a:noFill/>
        </p:spPr>
        <p:txBody>
          <a:bodyPr wrap="none" rtlCol="0">
            <a:spAutoFit/>
          </a:bodyPr>
          <a:lstStyle/>
          <a:p>
            <a:r>
              <a:rPr lang="ja-JP" altLang="en-US" sz="2000" dirty="0" smtClean="0"/>
              <a:t>公園での利用・活動</a:t>
            </a:r>
            <a:endParaRPr kumimoji="1" lang="ja-JP" altLang="en-US" sz="2000" dirty="0"/>
          </a:p>
        </p:txBody>
      </p:sp>
      <p:sp>
        <p:nvSpPr>
          <p:cNvPr id="10" name="タイトル 1"/>
          <p:cNvSpPr txBox="1">
            <a:spLocks/>
          </p:cNvSpPr>
          <p:nvPr/>
        </p:nvSpPr>
        <p:spPr>
          <a:xfrm>
            <a:off x="2" y="0"/>
            <a:ext cx="6362698" cy="523874"/>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ct val="120000"/>
              </a:lnSpc>
            </a:pPr>
            <a:r>
              <a:rPr lang="ja-JP" altLang="en-US" sz="2800" dirty="0">
                <a:latin typeface="+mj-ea"/>
              </a:rPr>
              <a:t>　府営公園の現状　</a:t>
            </a:r>
          </a:p>
        </p:txBody>
      </p:sp>
    </p:spTree>
    <p:extLst>
      <p:ext uri="{BB962C8B-B14F-4D97-AF65-F5344CB8AC3E}">
        <p14:creationId xmlns:p14="http://schemas.microsoft.com/office/powerpoint/2010/main" val="170916429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8361</TotalTime>
  <Words>993</Words>
  <Application>Microsoft Office PowerPoint</Application>
  <PresentationFormat>A4 210 x 297 mm</PresentationFormat>
  <Paragraphs>278</Paragraphs>
  <Slides>13</Slides>
  <Notes>12</Notes>
  <HiddenSlides>0</HiddenSlides>
  <MMClips>0</MMClips>
  <ScaleCrop>false</ScaleCrop>
  <HeadingPairs>
    <vt:vector size="4" baseType="variant">
      <vt:variant>
        <vt:lpstr>テーマ</vt:lpstr>
      </vt:variant>
      <vt:variant>
        <vt:i4>1</vt:i4>
      </vt:variant>
      <vt:variant>
        <vt:lpstr>スライド タイトル</vt:lpstr>
      </vt:variant>
      <vt:variant>
        <vt:i4>13</vt:i4>
      </vt:variant>
    </vt:vector>
  </HeadingPairs>
  <TitlesOfParts>
    <vt:vector size="14" baseType="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ryokukei.co.ltd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all　staff</dc:creator>
  <cp:lastModifiedBy>HondaMai</cp:lastModifiedBy>
  <cp:revision>638</cp:revision>
  <cp:lastPrinted>2017-09-26T13:35:03Z</cp:lastPrinted>
  <dcterms:created xsi:type="dcterms:W3CDTF">2017-08-09T04:08:33Z</dcterms:created>
  <dcterms:modified xsi:type="dcterms:W3CDTF">2017-09-26T13:35:22Z</dcterms:modified>
</cp:coreProperties>
</file>