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373" r:id="rId2"/>
    <p:sldId id="306" r:id="rId3"/>
    <p:sldId id="374" r:id="rId4"/>
    <p:sldId id="267" r:id="rId5"/>
    <p:sldId id="351" r:id="rId6"/>
    <p:sldId id="363" r:id="rId7"/>
    <p:sldId id="269" r:id="rId8"/>
    <p:sldId id="272" r:id="rId9"/>
    <p:sldId id="305" r:id="rId10"/>
    <p:sldId id="263" r:id="rId11"/>
    <p:sldId id="329" r:id="rId12"/>
    <p:sldId id="276" r:id="rId13"/>
    <p:sldId id="280" r:id="rId14"/>
    <p:sldId id="281" r:id="rId15"/>
    <p:sldId id="309" r:id="rId16"/>
    <p:sldId id="369" r:id="rId17"/>
    <p:sldId id="372" r:id="rId1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F89"/>
    <a:srgbClr val="FFFF66"/>
    <a:srgbClr val="006600"/>
    <a:srgbClr val="FF0000"/>
    <a:srgbClr val="FFCC00"/>
    <a:srgbClr val="FFFF99"/>
    <a:srgbClr val="FF5050"/>
    <a:srgbClr val="99CCFF"/>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636" autoAdjust="0"/>
  </p:normalViewPr>
  <p:slideViewPr>
    <p:cSldViewPr snapToGrid="0">
      <p:cViewPr>
        <p:scale>
          <a:sx n="75" d="100"/>
          <a:sy n="75" d="100"/>
        </p:scale>
        <p:origin x="-1056" y="-84"/>
      </p:cViewPr>
      <p:guideLst>
        <p:guide orient="horz" pos="2160"/>
        <p:guide pos="3120"/>
      </p:guideLst>
    </p:cSldViewPr>
  </p:slideViewPr>
  <p:notesTextViewPr>
    <p:cViewPr>
      <p:scale>
        <a:sx n="1" d="1"/>
        <a:sy n="1" d="1"/>
      </p:scale>
      <p:origin x="0" y="0"/>
    </p:cViewPr>
  </p:notesTextViewPr>
  <p:sorterViewPr>
    <p:cViewPr>
      <p:scale>
        <a:sx n="100" d="100"/>
        <a:sy n="100" d="100"/>
      </p:scale>
      <p:origin x="0" y="12726"/>
    </p:cViewPr>
  </p:sorterViewPr>
  <p:notesViewPr>
    <p:cSldViewPr snapToGrid="0">
      <p:cViewPr varScale="1">
        <p:scale>
          <a:sx n="76" d="100"/>
          <a:sy n="76" d="100"/>
        </p:scale>
        <p:origin x="-2112" y="-102"/>
      </p:cViewPr>
      <p:guideLst>
        <p:guide orient="horz" pos="3130"/>
        <p:guide pos="2143"/>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0000sv0ns502\d11544$\doc\&#20844;&#22290;&#35506;\&#22320;&#22495;&#12414;&#12385;&#12389;&#12367;&#12426;&#25903;&#25588;G\45_&#24220;&#21942;&#20844;&#22290;&#12510;&#12473;&#12479;&#12540;&#12503;&#12521;&#12531;\03_&#24120;&#21209;&#22996;&#21729;&#20250;\01_290927&#31532;&#19968;&#22238;&#22996;&#21729;&#20250;\&#36039;&#26009;&#38598;&#65288;&#12493;&#12479;&#65289;\0921&#12487;&#12540;&#1247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kanazawayu\Desktop\&#23487;&#27850;&#32773;&#2596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kanazawayu\Desktop\&#23487;&#27850;&#32773;&#25968;.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08818435818693E-2"/>
          <c:y val="0.10877102362204724"/>
          <c:w val="0.86373381452318465"/>
          <c:h val="0.7368266143547908"/>
        </c:manualLayout>
      </c:layout>
      <c:barChart>
        <c:barDir val="col"/>
        <c:grouping val="clustered"/>
        <c:varyColors val="0"/>
        <c:ser>
          <c:idx val="0"/>
          <c:order val="0"/>
          <c:tx>
            <c:strRef>
              <c:f>Sheet3!$B$1</c:f>
              <c:strCache>
                <c:ptCount val="1"/>
                <c:pt idx="0">
                  <c:v>全国</c:v>
                </c:pt>
              </c:strCache>
            </c:strRef>
          </c:tx>
          <c:spPr>
            <a:solidFill>
              <a:schemeClr val="accent6">
                <a:lumMod val="75000"/>
              </a:schemeClr>
            </a:solidFill>
          </c:spPr>
          <c:invertIfNegative val="0"/>
          <c:cat>
            <c:strRef>
              <c:f>Sheet3!$A$2:$A$11</c:f>
              <c:strCache>
                <c:ptCount val="10"/>
                <c:pt idx="0">
                  <c:v>H18</c:v>
                </c:pt>
                <c:pt idx="1">
                  <c:v>H19</c:v>
                </c:pt>
                <c:pt idx="2">
                  <c:v>H20</c:v>
                </c:pt>
                <c:pt idx="3">
                  <c:v>H21</c:v>
                </c:pt>
                <c:pt idx="4">
                  <c:v>H22</c:v>
                </c:pt>
                <c:pt idx="5">
                  <c:v>H23</c:v>
                </c:pt>
                <c:pt idx="6">
                  <c:v>H24</c:v>
                </c:pt>
                <c:pt idx="7">
                  <c:v>H25</c:v>
                </c:pt>
                <c:pt idx="8">
                  <c:v>H26</c:v>
                </c:pt>
                <c:pt idx="9">
                  <c:v>H27</c:v>
                </c:pt>
              </c:strCache>
            </c:strRef>
          </c:cat>
          <c:val>
            <c:numRef>
              <c:f>Sheet3!$B$2:$B$11</c:f>
              <c:numCache>
                <c:formatCode>General</c:formatCode>
                <c:ptCount val="10"/>
                <c:pt idx="0">
                  <c:v>756</c:v>
                </c:pt>
                <c:pt idx="1">
                  <c:v>855</c:v>
                </c:pt>
                <c:pt idx="2">
                  <c:v>835</c:v>
                </c:pt>
                <c:pt idx="3">
                  <c:v>679</c:v>
                </c:pt>
                <c:pt idx="4">
                  <c:v>861</c:v>
                </c:pt>
                <c:pt idx="5">
                  <c:v>622</c:v>
                </c:pt>
                <c:pt idx="6">
                  <c:v>856</c:v>
                </c:pt>
                <c:pt idx="7">
                  <c:v>1036</c:v>
                </c:pt>
                <c:pt idx="8">
                  <c:v>1341</c:v>
                </c:pt>
                <c:pt idx="9">
                  <c:v>1974</c:v>
                </c:pt>
              </c:numCache>
            </c:numRef>
          </c:val>
        </c:ser>
        <c:dLbls>
          <c:showLegendKey val="0"/>
          <c:showVal val="0"/>
          <c:showCatName val="0"/>
          <c:showSerName val="0"/>
          <c:showPercent val="0"/>
          <c:showBubbleSize val="0"/>
        </c:dLbls>
        <c:gapWidth val="150"/>
        <c:axId val="115332608"/>
        <c:axId val="115334528"/>
      </c:barChart>
      <c:lineChart>
        <c:grouping val="standard"/>
        <c:varyColors val="0"/>
        <c:ser>
          <c:idx val="1"/>
          <c:order val="1"/>
          <c:tx>
            <c:strRef>
              <c:f>Sheet3!$C$1</c:f>
              <c:strCache>
                <c:ptCount val="1"/>
                <c:pt idx="0">
                  <c:v>大阪</c:v>
                </c:pt>
              </c:strCache>
            </c:strRef>
          </c:tx>
          <c:spPr>
            <a:ln>
              <a:solidFill>
                <a:schemeClr val="accent1"/>
              </a:solidFill>
            </a:ln>
          </c:spPr>
          <c:marker>
            <c:spPr>
              <a:solidFill>
                <a:schemeClr val="accent1"/>
              </a:solidFill>
              <a:ln>
                <a:solidFill>
                  <a:schemeClr val="accent1"/>
                </a:solidFill>
              </a:ln>
            </c:spPr>
          </c:marker>
          <c:cat>
            <c:strRef>
              <c:f>Sheet3!$A$2:$A$11</c:f>
              <c:strCache>
                <c:ptCount val="10"/>
                <c:pt idx="0">
                  <c:v>H18</c:v>
                </c:pt>
                <c:pt idx="1">
                  <c:v>H19</c:v>
                </c:pt>
                <c:pt idx="2">
                  <c:v>H20</c:v>
                </c:pt>
                <c:pt idx="3">
                  <c:v>H21</c:v>
                </c:pt>
                <c:pt idx="4">
                  <c:v>H22</c:v>
                </c:pt>
                <c:pt idx="5">
                  <c:v>H23</c:v>
                </c:pt>
                <c:pt idx="6">
                  <c:v>H24</c:v>
                </c:pt>
                <c:pt idx="7">
                  <c:v>H25</c:v>
                </c:pt>
                <c:pt idx="8">
                  <c:v>H26</c:v>
                </c:pt>
                <c:pt idx="9">
                  <c:v>H27</c:v>
                </c:pt>
              </c:strCache>
            </c:strRef>
          </c:cat>
          <c:val>
            <c:numRef>
              <c:f>Sheet3!$C$2:$C$11</c:f>
              <c:numCache>
                <c:formatCode>General</c:formatCode>
                <c:ptCount val="10"/>
                <c:pt idx="0">
                  <c:v>187</c:v>
                </c:pt>
                <c:pt idx="1">
                  <c:v>235</c:v>
                </c:pt>
                <c:pt idx="2">
                  <c:v>222</c:v>
                </c:pt>
                <c:pt idx="3">
                  <c:v>170</c:v>
                </c:pt>
                <c:pt idx="4">
                  <c:v>235</c:v>
                </c:pt>
                <c:pt idx="5">
                  <c:v>158</c:v>
                </c:pt>
                <c:pt idx="6">
                  <c:v>203</c:v>
                </c:pt>
                <c:pt idx="7">
                  <c:v>262</c:v>
                </c:pt>
                <c:pt idx="8">
                  <c:v>376</c:v>
                </c:pt>
                <c:pt idx="9">
                  <c:v>716</c:v>
                </c:pt>
              </c:numCache>
            </c:numRef>
          </c:val>
          <c:smooth val="0"/>
        </c:ser>
        <c:dLbls>
          <c:showLegendKey val="0"/>
          <c:showVal val="0"/>
          <c:showCatName val="0"/>
          <c:showSerName val="0"/>
          <c:showPercent val="0"/>
          <c:showBubbleSize val="0"/>
        </c:dLbls>
        <c:marker val="1"/>
        <c:smooth val="0"/>
        <c:axId val="115332608"/>
        <c:axId val="115334528"/>
      </c:lineChart>
      <c:catAx>
        <c:axId val="115332608"/>
        <c:scaling>
          <c:orientation val="minMax"/>
        </c:scaling>
        <c:delete val="0"/>
        <c:axPos val="b"/>
        <c:majorTickMark val="out"/>
        <c:minorTickMark val="none"/>
        <c:tickLblPos val="nextTo"/>
        <c:txPr>
          <a:bodyPr/>
          <a:lstStyle/>
          <a:p>
            <a:pPr>
              <a:defRPr sz="1200"/>
            </a:pPr>
            <a:endParaRPr lang="ja-JP"/>
          </a:p>
        </c:txPr>
        <c:crossAx val="115334528"/>
        <c:crosses val="autoZero"/>
        <c:auto val="1"/>
        <c:lblAlgn val="ctr"/>
        <c:lblOffset val="100"/>
        <c:noMultiLvlLbl val="0"/>
      </c:catAx>
      <c:valAx>
        <c:axId val="115334528"/>
        <c:scaling>
          <c:orientation val="minMax"/>
          <c:max val="2000"/>
        </c:scaling>
        <c:delete val="0"/>
        <c:axPos val="l"/>
        <c:majorGridlines/>
        <c:numFmt formatCode="#,##0_);[Red]\(#,##0\)" sourceLinked="0"/>
        <c:majorTickMark val="out"/>
        <c:minorTickMark val="none"/>
        <c:tickLblPos val="nextTo"/>
        <c:txPr>
          <a:bodyPr/>
          <a:lstStyle/>
          <a:p>
            <a:pPr>
              <a:defRPr sz="1200"/>
            </a:pPr>
            <a:endParaRPr lang="ja-JP"/>
          </a:p>
        </c:txPr>
        <c:crossAx val="115332608"/>
        <c:crosses val="autoZero"/>
        <c:crossBetween val="between"/>
        <c:majorUnit val="500"/>
      </c:valAx>
    </c:plotArea>
    <c:legend>
      <c:legendPos val="r"/>
      <c:layout>
        <c:manualLayout>
          <c:xMode val="edge"/>
          <c:yMode val="edge"/>
          <c:x val="0.14025682747512175"/>
          <c:y val="0.15714391861363519"/>
          <c:w val="0.47613226499180272"/>
          <c:h val="7.269258447129251E-2"/>
        </c:manualLayout>
      </c:layout>
      <c:overlay val="0"/>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9339200247028"/>
          <c:y val="0.10526778109620906"/>
          <c:w val="0.71762531435901067"/>
          <c:h val="0.63732301185072848"/>
        </c:manualLayout>
      </c:layout>
      <c:barChart>
        <c:barDir val="col"/>
        <c:grouping val="clustered"/>
        <c:varyColors val="0"/>
        <c:ser>
          <c:idx val="0"/>
          <c:order val="0"/>
          <c:tx>
            <c:strRef>
              <c:f>Sheet1!$B$30</c:f>
              <c:strCache>
                <c:ptCount val="1"/>
                <c:pt idx="0">
                  <c:v>大阪府</c:v>
                </c:pt>
              </c:strCache>
            </c:strRef>
          </c:tx>
          <c:invertIfNegative val="0"/>
          <c:cat>
            <c:strRef>
              <c:f>Sheet1!$C$12:$G$12</c:f>
              <c:strCache>
                <c:ptCount val="5"/>
                <c:pt idx="0">
                  <c:v>2012
(H24年)</c:v>
                </c:pt>
                <c:pt idx="1">
                  <c:v>2013
(H25年)</c:v>
                </c:pt>
                <c:pt idx="2">
                  <c:v>2014
(H26年)</c:v>
                </c:pt>
                <c:pt idx="3">
                  <c:v>2015
(H27年)</c:v>
                </c:pt>
                <c:pt idx="4">
                  <c:v>2016
(H28年)</c:v>
                </c:pt>
              </c:strCache>
            </c:strRef>
          </c:cat>
          <c:val>
            <c:numRef>
              <c:f>Sheet1!$C$30:$G$30</c:f>
              <c:numCache>
                <c:formatCode>#,##0_);[Red]\(#,##0\)</c:formatCode>
                <c:ptCount val="5"/>
                <c:pt idx="0">
                  <c:v>306</c:v>
                </c:pt>
                <c:pt idx="1">
                  <c:v>431</c:v>
                </c:pt>
                <c:pt idx="2">
                  <c:v>620</c:v>
                </c:pt>
                <c:pt idx="3">
                  <c:v>896</c:v>
                </c:pt>
                <c:pt idx="4">
                  <c:v>1000</c:v>
                </c:pt>
              </c:numCache>
            </c:numRef>
          </c:val>
          <c:extLst xmlns:c16r2="http://schemas.microsoft.com/office/drawing/2015/06/chart">
            <c:ext xmlns:c16="http://schemas.microsoft.com/office/drawing/2014/chart" uri="{C3380CC4-5D6E-409C-BE32-E72D297353CC}">
              <c16:uniqueId val="{00000000-0554-41C8-BD49-4DAA662F1F57}"/>
            </c:ext>
          </c:extLst>
        </c:ser>
        <c:ser>
          <c:idx val="1"/>
          <c:order val="1"/>
          <c:tx>
            <c:strRef>
              <c:f>Sheet1!$B$31</c:f>
              <c:strCache>
                <c:ptCount val="1"/>
                <c:pt idx="0">
                  <c:v>東京都</c:v>
                </c:pt>
              </c:strCache>
            </c:strRef>
          </c:tx>
          <c:invertIfNegative val="0"/>
          <c:cat>
            <c:strRef>
              <c:f>Sheet1!$C$12:$G$12</c:f>
              <c:strCache>
                <c:ptCount val="5"/>
                <c:pt idx="0">
                  <c:v>2012
(H24年)</c:v>
                </c:pt>
                <c:pt idx="1">
                  <c:v>2013
(H25年)</c:v>
                </c:pt>
                <c:pt idx="2">
                  <c:v>2014
(H26年)</c:v>
                </c:pt>
                <c:pt idx="3">
                  <c:v>2015
(H27年)</c:v>
                </c:pt>
                <c:pt idx="4">
                  <c:v>2016
(H28年)</c:v>
                </c:pt>
              </c:strCache>
            </c:strRef>
          </c:cat>
          <c:val>
            <c:numRef>
              <c:f>Sheet1!$C$31:$G$31</c:f>
              <c:numCache>
                <c:formatCode>#,##0_);[Red]\(#,##0\)</c:formatCode>
                <c:ptCount val="5"/>
                <c:pt idx="0">
                  <c:v>829</c:v>
                </c:pt>
                <c:pt idx="1">
                  <c:v>983</c:v>
                </c:pt>
                <c:pt idx="2">
                  <c:v>1319</c:v>
                </c:pt>
                <c:pt idx="3">
                  <c:v>1756</c:v>
                </c:pt>
                <c:pt idx="4">
                  <c:v>1805</c:v>
                </c:pt>
              </c:numCache>
            </c:numRef>
          </c:val>
          <c:extLst xmlns:c16r2="http://schemas.microsoft.com/office/drawing/2015/06/chart">
            <c:ext xmlns:c16="http://schemas.microsoft.com/office/drawing/2014/chart" uri="{C3380CC4-5D6E-409C-BE32-E72D297353CC}">
              <c16:uniqueId val="{00000001-0554-41C8-BD49-4DAA662F1F57}"/>
            </c:ext>
          </c:extLst>
        </c:ser>
        <c:ser>
          <c:idx val="2"/>
          <c:order val="2"/>
          <c:tx>
            <c:strRef>
              <c:f>Sheet1!$B$32</c:f>
              <c:strCache>
                <c:ptCount val="1"/>
                <c:pt idx="0">
                  <c:v>愛知県</c:v>
                </c:pt>
              </c:strCache>
            </c:strRef>
          </c:tx>
          <c:invertIfNegative val="0"/>
          <c:cat>
            <c:strRef>
              <c:f>Sheet1!$C$12:$G$12</c:f>
              <c:strCache>
                <c:ptCount val="5"/>
                <c:pt idx="0">
                  <c:v>2012
(H24年)</c:v>
                </c:pt>
                <c:pt idx="1">
                  <c:v>2013
(H25年)</c:v>
                </c:pt>
                <c:pt idx="2">
                  <c:v>2014
(H26年)</c:v>
                </c:pt>
                <c:pt idx="3">
                  <c:v>2015
(H27年)</c:v>
                </c:pt>
                <c:pt idx="4">
                  <c:v>2016
(H28年)</c:v>
                </c:pt>
              </c:strCache>
            </c:strRef>
          </c:cat>
          <c:val>
            <c:numRef>
              <c:f>Sheet1!$C$32:$G$32</c:f>
              <c:numCache>
                <c:formatCode>#,##0_);[Red]\(#,##0\)</c:formatCode>
                <c:ptCount val="5"/>
                <c:pt idx="0">
                  <c:v>94</c:v>
                </c:pt>
                <c:pt idx="1">
                  <c:v>114</c:v>
                </c:pt>
                <c:pt idx="2">
                  <c:v>148</c:v>
                </c:pt>
                <c:pt idx="3">
                  <c:v>234</c:v>
                </c:pt>
                <c:pt idx="4">
                  <c:v>239</c:v>
                </c:pt>
              </c:numCache>
            </c:numRef>
          </c:val>
          <c:extLst xmlns:c16r2="http://schemas.microsoft.com/office/drawing/2015/06/chart">
            <c:ext xmlns:c16="http://schemas.microsoft.com/office/drawing/2014/chart" uri="{C3380CC4-5D6E-409C-BE32-E72D297353CC}">
              <c16:uniqueId val="{00000002-0554-41C8-BD49-4DAA662F1F57}"/>
            </c:ext>
          </c:extLst>
        </c:ser>
        <c:ser>
          <c:idx val="3"/>
          <c:order val="3"/>
          <c:tx>
            <c:strRef>
              <c:f>Sheet1!$B$33</c:f>
              <c:strCache>
                <c:ptCount val="1"/>
                <c:pt idx="0">
                  <c:v>京都府</c:v>
                </c:pt>
              </c:strCache>
            </c:strRef>
          </c:tx>
          <c:invertIfNegative val="0"/>
          <c:cat>
            <c:strRef>
              <c:f>Sheet1!$C$12:$G$12</c:f>
              <c:strCache>
                <c:ptCount val="5"/>
                <c:pt idx="0">
                  <c:v>2012
(H24年)</c:v>
                </c:pt>
                <c:pt idx="1">
                  <c:v>2013
(H25年)</c:v>
                </c:pt>
                <c:pt idx="2">
                  <c:v>2014
(H26年)</c:v>
                </c:pt>
                <c:pt idx="3">
                  <c:v>2015
(H27年)</c:v>
                </c:pt>
                <c:pt idx="4">
                  <c:v>2016
(H28年)</c:v>
                </c:pt>
              </c:strCache>
            </c:strRef>
          </c:cat>
          <c:val>
            <c:numRef>
              <c:f>Sheet1!$C$33:$G$33</c:f>
              <c:numCache>
                <c:formatCode>#,##0_);[Red]\(#,##0\)</c:formatCode>
                <c:ptCount val="5"/>
                <c:pt idx="0">
                  <c:v>230</c:v>
                </c:pt>
                <c:pt idx="1">
                  <c:v>262</c:v>
                </c:pt>
                <c:pt idx="2">
                  <c:v>329</c:v>
                </c:pt>
                <c:pt idx="3">
                  <c:v>457</c:v>
                </c:pt>
                <c:pt idx="4">
                  <c:v>460</c:v>
                </c:pt>
              </c:numCache>
            </c:numRef>
          </c:val>
          <c:extLst xmlns:c16r2="http://schemas.microsoft.com/office/drawing/2015/06/chart">
            <c:ext xmlns:c16="http://schemas.microsoft.com/office/drawing/2014/chart" uri="{C3380CC4-5D6E-409C-BE32-E72D297353CC}">
              <c16:uniqueId val="{00000003-0554-41C8-BD49-4DAA662F1F57}"/>
            </c:ext>
          </c:extLst>
        </c:ser>
        <c:dLbls>
          <c:showLegendKey val="0"/>
          <c:showVal val="0"/>
          <c:showCatName val="0"/>
          <c:showSerName val="0"/>
          <c:showPercent val="0"/>
          <c:showBubbleSize val="0"/>
        </c:dLbls>
        <c:gapWidth val="150"/>
        <c:axId val="115522944"/>
        <c:axId val="115537024"/>
      </c:barChart>
      <c:catAx>
        <c:axId val="115522944"/>
        <c:scaling>
          <c:orientation val="minMax"/>
        </c:scaling>
        <c:delete val="0"/>
        <c:axPos val="b"/>
        <c:numFmt formatCode="General" sourceLinked="0"/>
        <c:majorTickMark val="out"/>
        <c:minorTickMark val="none"/>
        <c:tickLblPos val="nextTo"/>
        <c:txPr>
          <a:bodyPr/>
          <a:lstStyle/>
          <a:p>
            <a:pPr>
              <a:defRPr sz="1200"/>
            </a:pPr>
            <a:endParaRPr lang="ja-JP"/>
          </a:p>
        </c:txPr>
        <c:crossAx val="115537024"/>
        <c:crosses val="autoZero"/>
        <c:auto val="1"/>
        <c:lblAlgn val="ctr"/>
        <c:lblOffset val="100"/>
        <c:noMultiLvlLbl val="0"/>
      </c:catAx>
      <c:valAx>
        <c:axId val="115537024"/>
        <c:scaling>
          <c:orientation val="minMax"/>
          <c:max val="2000"/>
        </c:scaling>
        <c:delete val="0"/>
        <c:axPos val="l"/>
        <c:majorGridlines/>
        <c:title>
          <c:tx>
            <c:rich>
              <a:bodyPr rot="0" vert="horz"/>
              <a:lstStyle/>
              <a:p>
                <a:pPr>
                  <a:defRPr sz="1200" b="0"/>
                </a:pPr>
                <a:r>
                  <a:rPr lang="ja-JP" altLang="en-US" sz="1200" b="0" dirty="0"/>
                  <a:t>（万人）</a:t>
                </a:r>
                <a:endParaRPr lang="en-US" altLang="ja-JP" sz="1200" b="0" dirty="0"/>
              </a:p>
            </c:rich>
          </c:tx>
          <c:layout>
            <c:manualLayout>
              <c:xMode val="edge"/>
              <c:yMode val="edge"/>
              <c:x val="0.11023274664196388"/>
              <c:y val="0"/>
            </c:manualLayout>
          </c:layout>
          <c:overlay val="0"/>
        </c:title>
        <c:numFmt formatCode="#,##0_);[Red]\(#,##0\)" sourceLinked="1"/>
        <c:majorTickMark val="out"/>
        <c:minorTickMark val="none"/>
        <c:tickLblPos val="nextTo"/>
        <c:txPr>
          <a:bodyPr/>
          <a:lstStyle/>
          <a:p>
            <a:pPr>
              <a:defRPr sz="1400"/>
            </a:pPr>
            <a:endParaRPr lang="ja-JP"/>
          </a:p>
        </c:txPr>
        <c:crossAx val="115522944"/>
        <c:crosses val="autoZero"/>
        <c:crossBetween val="between"/>
        <c:majorUnit val="400"/>
      </c:valAx>
    </c:plotArea>
    <c:legend>
      <c:legendPos val="r"/>
      <c:layout/>
      <c:overlay val="0"/>
      <c:txPr>
        <a:bodyPr/>
        <a:lstStyle/>
        <a:p>
          <a:pPr>
            <a:defRPr sz="1100"/>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pPr>
            <a:r>
              <a:rPr lang="ja-JP" altLang="en-US" sz="1400" b="0"/>
              <a:t>外国人延べ宿泊者数の</a:t>
            </a:r>
            <a:r>
              <a:rPr lang="en-US" altLang="ja-JP" sz="1400" b="0"/>
              <a:t>H24</a:t>
            </a:r>
            <a:r>
              <a:rPr lang="ja-JP" altLang="en-US" sz="1400" b="0"/>
              <a:t>からの伸び率（倍率）</a:t>
            </a:r>
          </a:p>
        </c:rich>
      </c:tx>
      <c:layout>
        <c:manualLayout>
          <c:xMode val="edge"/>
          <c:yMode val="edge"/>
          <c:x val="0.13626692271756699"/>
          <c:y val="8.5526674220199345E-3"/>
        </c:manualLayout>
      </c:layout>
      <c:overlay val="1"/>
    </c:title>
    <c:autoTitleDeleted val="0"/>
    <c:plotArea>
      <c:layout>
        <c:manualLayout>
          <c:layoutTarget val="inner"/>
          <c:xMode val="edge"/>
          <c:yMode val="edge"/>
          <c:x val="0.10984953693571377"/>
          <c:y val="0.16528616161420287"/>
          <c:w val="0.84594360412466585"/>
          <c:h val="0.66001709575442791"/>
        </c:manualLayout>
      </c:layout>
      <c:lineChart>
        <c:grouping val="standard"/>
        <c:varyColors val="0"/>
        <c:ser>
          <c:idx val="0"/>
          <c:order val="0"/>
          <c:tx>
            <c:strRef>
              <c:f>Sheet1!$B$36</c:f>
              <c:strCache>
                <c:ptCount val="1"/>
                <c:pt idx="0">
                  <c:v>大阪府</c:v>
                </c:pt>
              </c:strCache>
            </c:strRef>
          </c:tx>
          <c:spPr>
            <a:ln w="38100"/>
          </c:spPr>
          <c:cat>
            <c:strRef>
              <c:f>Sheet1!$C$18:$G$18</c:f>
              <c:strCache>
                <c:ptCount val="5"/>
                <c:pt idx="0">
                  <c:v>2012
(H24年)</c:v>
                </c:pt>
                <c:pt idx="1">
                  <c:v>2013
(H25年)</c:v>
                </c:pt>
                <c:pt idx="2">
                  <c:v>2014
(H26年)</c:v>
                </c:pt>
                <c:pt idx="3">
                  <c:v>2015
(H27年)</c:v>
                </c:pt>
                <c:pt idx="4">
                  <c:v>2016
(H28年)</c:v>
                </c:pt>
              </c:strCache>
            </c:strRef>
          </c:cat>
          <c:val>
            <c:numRef>
              <c:f>Sheet1!$C$36:$G$36</c:f>
              <c:numCache>
                <c:formatCode>#,##0.00_);[Red]\(#,##0.00\)</c:formatCode>
                <c:ptCount val="5"/>
                <c:pt idx="0">
                  <c:v>1</c:v>
                </c:pt>
                <c:pt idx="1">
                  <c:v>1.4084967320261439</c:v>
                </c:pt>
                <c:pt idx="2">
                  <c:v>2.0261437908496731</c:v>
                </c:pt>
                <c:pt idx="3">
                  <c:v>2.9281045751633985</c:v>
                </c:pt>
                <c:pt idx="4">
                  <c:v>3.2679738562091503</c:v>
                </c:pt>
              </c:numCache>
            </c:numRef>
          </c:val>
          <c:smooth val="0"/>
          <c:extLst xmlns:c16r2="http://schemas.microsoft.com/office/drawing/2015/06/chart">
            <c:ext xmlns:c16="http://schemas.microsoft.com/office/drawing/2014/chart" uri="{C3380CC4-5D6E-409C-BE32-E72D297353CC}">
              <c16:uniqueId val="{00000000-E440-4567-A1DE-287841A9AA17}"/>
            </c:ext>
          </c:extLst>
        </c:ser>
        <c:ser>
          <c:idx val="1"/>
          <c:order val="1"/>
          <c:tx>
            <c:strRef>
              <c:f>Sheet1!$B$37</c:f>
              <c:strCache>
                <c:ptCount val="1"/>
                <c:pt idx="0">
                  <c:v>東京都</c:v>
                </c:pt>
              </c:strCache>
            </c:strRef>
          </c:tx>
          <c:spPr>
            <a:ln w="38100"/>
          </c:spPr>
          <c:cat>
            <c:strRef>
              <c:f>Sheet1!$C$18:$G$18</c:f>
              <c:strCache>
                <c:ptCount val="5"/>
                <c:pt idx="0">
                  <c:v>2012
(H24年)</c:v>
                </c:pt>
                <c:pt idx="1">
                  <c:v>2013
(H25年)</c:v>
                </c:pt>
                <c:pt idx="2">
                  <c:v>2014
(H26年)</c:v>
                </c:pt>
                <c:pt idx="3">
                  <c:v>2015
(H27年)</c:v>
                </c:pt>
                <c:pt idx="4">
                  <c:v>2016
(H28年)</c:v>
                </c:pt>
              </c:strCache>
            </c:strRef>
          </c:cat>
          <c:val>
            <c:numRef>
              <c:f>Sheet1!$C$37:$G$37</c:f>
              <c:numCache>
                <c:formatCode>#,##0.00_);[Red]\(#,##0.00\)</c:formatCode>
                <c:ptCount val="5"/>
                <c:pt idx="0">
                  <c:v>1</c:v>
                </c:pt>
                <c:pt idx="1">
                  <c:v>1.1857659831121834</c:v>
                </c:pt>
                <c:pt idx="2">
                  <c:v>1.5910735826296742</c:v>
                </c:pt>
                <c:pt idx="3">
                  <c:v>2.1182147165259351</c:v>
                </c:pt>
                <c:pt idx="4">
                  <c:v>2.1773220747889024</c:v>
                </c:pt>
              </c:numCache>
            </c:numRef>
          </c:val>
          <c:smooth val="0"/>
          <c:extLst xmlns:c16r2="http://schemas.microsoft.com/office/drawing/2015/06/chart">
            <c:ext xmlns:c16="http://schemas.microsoft.com/office/drawing/2014/chart" uri="{C3380CC4-5D6E-409C-BE32-E72D297353CC}">
              <c16:uniqueId val="{00000001-E440-4567-A1DE-287841A9AA17}"/>
            </c:ext>
          </c:extLst>
        </c:ser>
        <c:ser>
          <c:idx val="2"/>
          <c:order val="2"/>
          <c:tx>
            <c:strRef>
              <c:f>Sheet1!$B$38</c:f>
              <c:strCache>
                <c:ptCount val="1"/>
                <c:pt idx="0">
                  <c:v>愛知県</c:v>
                </c:pt>
              </c:strCache>
            </c:strRef>
          </c:tx>
          <c:spPr>
            <a:ln w="38100"/>
          </c:spPr>
          <c:cat>
            <c:strRef>
              <c:f>Sheet1!$C$18:$G$18</c:f>
              <c:strCache>
                <c:ptCount val="5"/>
                <c:pt idx="0">
                  <c:v>2012
(H24年)</c:v>
                </c:pt>
                <c:pt idx="1">
                  <c:v>2013
(H25年)</c:v>
                </c:pt>
                <c:pt idx="2">
                  <c:v>2014
(H26年)</c:v>
                </c:pt>
                <c:pt idx="3">
                  <c:v>2015
(H27年)</c:v>
                </c:pt>
                <c:pt idx="4">
                  <c:v>2016
(H28年)</c:v>
                </c:pt>
              </c:strCache>
            </c:strRef>
          </c:cat>
          <c:val>
            <c:numRef>
              <c:f>Sheet1!$C$38:$G$38</c:f>
              <c:numCache>
                <c:formatCode>#,##0.00_);[Red]\(#,##0.00\)</c:formatCode>
                <c:ptCount val="5"/>
                <c:pt idx="0">
                  <c:v>1</c:v>
                </c:pt>
                <c:pt idx="1">
                  <c:v>1.2127659574468086</c:v>
                </c:pt>
                <c:pt idx="2">
                  <c:v>1.574468085106383</c:v>
                </c:pt>
                <c:pt idx="3">
                  <c:v>2.4893617021276597</c:v>
                </c:pt>
                <c:pt idx="4">
                  <c:v>2.5425531914893615</c:v>
                </c:pt>
              </c:numCache>
            </c:numRef>
          </c:val>
          <c:smooth val="0"/>
          <c:extLst xmlns:c16r2="http://schemas.microsoft.com/office/drawing/2015/06/chart">
            <c:ext xmlns:c16="http://schemas.microsoft.com/office/drawing/2014/chart" uri="{C3380CC4-5D6E-409C-BE32-E72D297353CC}">
              <c16:uniqueId val="{00000002-E440-4567-A1DE-287841A9AA17}"/>
            </c:ext>
          </c:extLst>
        </c:ser>
        <c:ser>
          <c:idx val="3"/>
          <c:order val="3"/>
          <c:tx>
            <c:strRef>
              <c:f>Sheet1!$B$39</c:f>
              <c:strCache>
                <c:ptCount val="1"/>
                <c:pt idx="0">
                  <c:v>京都府</c:v>
                </c:pt>
              </c:strCache>
            </c:strRef>
          </c:tx>
          <c:spPr>
            <a:ln w="38100"/>
          </c:spPr>
          <c:cat>
            <c:strRef>
              <c:f>Sheet1!$C$18:$G$18</c:f>
              <c:strCache>
                <c:ptCount val="5"/>
                <c:pt idx="0">
                  <c:v>2012
(H24年)</c:v>
                </c:pt>
                <c:pt idx="1">
                  <c:v>2013
(H25年)</c:v>
                </c:pt>
                <c:pt idx="2">
                  <c:v>2014
(H26年)</c:v>
                </c:pt>
                <c:pt idx="3">
                  <c:v>2015
(H27年)</c:v>
                </c:pt>
                <c:pt idx="4">
                  <c:v>2016
(H28年)</c:v>
                </c:pt>
              </c:strCache>
            </c:strRef>
          </c:cat>
          <c:val>
            <c:numRef>
              <c:f>Sheet1!$C$39:$G$39</c:f>
              <c:numCache>
                <c:formatCode>#,##0.00_);[Red]\(#,##0.00\)</c:formatCode>
                <c:ptCount val="5"/>
                <c:pt idx="0">
                  <c:v>1</c:v>
                </c:pt>
                <c:pt idx="1">
                  <c:v>1.1391304347826088</c:v>
                </c:pt>
                <c:pt idx="2">
                  <c:v>1.4304347826086956</c:v>
                </c:pt>
                <c:pt idx="3">
                  <c:v>1.9869565217391305</c:v>
                </c:pt>
                <c:pt idx="4">
                  <c:v>2</c:v>
                </c:pt>
              </c:numCache>
            </c:numRef>
          </c:val>
          <c:smooth val="0"/>
          <c:extLst xmlns:c16r2="http://schemas.microsoft.com/office/drawing/2015/06/chart">
            <c:ext xmlns:c16="http://schemas.microsoft.com/office/drawing/2014/chart" uri="{C3380CC4-5D6E-409C-BE32-E72D297353CC}">
              <c16:uniqueId val="{00000003-E440-4567-A1DE-287841A9AA17}"/>
            </c:ext>
          </c:extLst>
        </c:ser>
        <c:dLbls>
          <c:showLegendKey val="0"/>
          <c:showVal val="0"/>
          <c:showCatName val="0"/>
          <c:showSerName val="0"/>
          <c:showPercent val="0"/>
          <c:showBubbleSize val="0"/>
        </c:dLbls>
        <c:marker val="1"/>
        <c:smooth val="0"/>
        <c:axId val="115627136"/>
        <c:axId val="115628672"/>
      </c:lineChart>
      <c:catAx>
        <c:axId val="115627136"/>
        <c:scaling>
          <c:orientation val="minMax"/>
        </c:scaling>
        <c:delete val="0"/>
        <c:axPos val="b"/>
        <c:numFmt formatCode="General" sourceLinked="0"/>
        <c:majorTickMark val="out"/>
        <c:minorTickMark val="none"/>
        <c:tickLblPos val="nextTo"/>
        <c:txPr>
          <a:bodyPr/>
          <a:lstStyle/>
          <a:p>
            <a:pPr>
              <a:defRPr sz="1000"/>
            </a:pPr>
            <a:endParaRPr lang="ja-JP"/>
          </a:p>
        </c:txPr>
        <c:crossAx val="115628672"/>
        <c:crosses val="autoZero"/>
        <c:auto val="1"/>
        <c:lblAlgn val="ctr"/>
        <c:lblOffset val="100"/>
        <c:noMultiLvlLbl val="0"/>
      </c:catAx>
      <c:valAx>
        <c:axId val="115628672"/>
        <c:scaling>
          <c:orientation val="minMax"/>
          <c:min val="1"/>
        </c:scaling>
        <c:delete val="0"/>
        <c:axPos val="l"/>
        <c:majorGridlines/>
        <c:numFmt formatCode="#,##0.00_);[Red]\(#,##0.00\)" sourceLinked="1"/>
        <c:majorTickMark val="out"/>
        <c:minorTickMark val="none"/>
        <c:tickLblPos val="nextTo"/>
        <c:txPr>
          <a:bodyPr/>
          <a:lstStyle/>
          <a:p>
            <a:pPr>
              <a:defRPr sz="1400"/>
            </a:pPr>
            <a:endParaRPr lang="ja-JP"/>
          </a:p>
        </c:txPr>
        <c:crossAx val="115627136"/>
        <c:crosses val="autoZero"/>
        <c:crossBetween val="between"/>
      </c:valAx>
    </c:plotArea>
    <c:legend>
      <c:legendPos val="r"/>
      <c:layout>
        <c:manualLayout>
          <c:xMode val="edge"/>
          <c:yMode val="edge"/>
          <c:x val="0.12604809712014739"/>
          <c:y val="0.18804246090628926"/>
          <c:w val="0.1455079820386535"/>
          <c:h val="0.46395632467067538"/>
        </c:manualLayout>
      </c:layout>
      <c:overlay val="0"/>
      <c:txPr>
        <a:bodyPr/>
        <a:lstStyle/>
        <a:p>
          <a:pPr>
            <a:defRPr sz="1100"/>
          </a:pPr>
          <a:endParaRPr lang="ja-JP"/>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67844899833204"/>
          <c:y val="4.2596756258970254E-2"/>
          <c:w val="0.86145476889574035"/>
          <c:h val="0.83724527478293143"/>
        </c:manualLayout>
      </c:layout>
      <c:lineChart>
        <c:grouping val="standard"/>
        <c:varyColors val="0"/>
        <c:ser>
          <c:idx val="0"/>
          <c:order val="0"/>
          <c:dLbls>
            <c:txPr>
              <a:bodyPr/>
              <a:lstStyle/>
              <a:p>
                <a:pPr>
                  <a:defRPr sz="1200"/>
                </a:pPr>
                <a:endParaRPr lang="ja-JP"/>
              </a:p>
            </c:txPr>
            <c:dLblPos val="t"/>
            <c:showLegendKey val="0"/>
            <c:showVal val="1"/>
            <c:showCatName val="0"/>
            <c:showSerName val="0"/>
            <c:showPercent val="0"/>
            <c:showBubbleSize val="0"/>
            <c:showLeaderLines val="0"/>
          </c:dLbls>
          <c:cat>
            <c:strRef>
              <c:f>Sheet1!$A$2:$A$9</c:f>
              <c:strCache>
                <c:ptCount val="8"/>
                <c:pt idx="0">
                  <c:v>H21.7</c:v>
                </c:pt>
                <c:pt idx="1">
                  <c:v>H22.8</c:v>
                </c:pt>
                <c:pt idx="2">
                  <c:v>H23.8</c:v>
                </c:pt>
                <c:pt idx="3">
                  <c:v>H24.8</c:v>
                </c:pt>
                <c:pt idx="4">
                  <c:v>H25.8</c:v>
                </c:pt>
                <c:pt idx="5">
                  <c:v>H26.8</c:v>
                </c:pt>
                <c:pt idx="6">
                  <c:v>H27.8</c:v>
                </c:pt>
                <c:pt idx="7">
                  <c:v>H28.9</c:v>
                </c:pt>
              </c:strCache>
            </c:strRef>
          </c:cat>
          <c:val>
            <c:numRef>
              <c:f>Sheet1!$B$2:$B$9</c:f>
              <c:numCache>
                <c:formatCode>0%</c:formatCode>
                <c:ptCount val="8"/>
                <c:pt idx="0">
                  <c:v>0.49</c:v>
                </c:pt>
                <c:pt idx="1">
                  <c:v>0.46</c:v>
                </c:pt>
                <c:pt idx="2">
                  <c:v>0.54</c:v>
                </c:pt>
                <c:pt idx="3">
                  <c:v>0.5</c:v>
                </c:pt>
                <c:pt idx="4">
                  <c:v>0.46</c:v>
                </c:pt>
                <c:pt idx="5">
                  <c:v>0.51</c:v>
                </c:pt>
                <c:pt idx="6">
                  <c:v>0.49</c:v>
                </c:pt>
                <c:pt idx="7">
                  <c:v>0.53</c:v>
                </c:pt>
              </c:numCache>
            </c:numRef>
          </c:val>
          <c:smooth val="0"/>
        </c:ser>
        <c:ser>
          <c:idx val="1"/>
          <c:order val="1"/>
          <c:dLbls>
            <c:txPr>
              <a:bodyPr/>
              <a:lstStyle/>
              <a:p>
                <a:pPr>
                  <a:defRPr sz="1200"/>
                </a:pPr>
                <a:endParaRPr lang="ja-JP"/>
              </a:p>
            </c:txPr>
            <c:dLblPos val="t"/>
            <c:showLegendKey val="0"/>
            <c:showVal val="1"/>
            <c:showCatName val="0"/>
            <c:showSerName val="0"/>
            <c:showPercent val="0"/>
            <c:showBubbleSize val="0"/>
            <c:showLeaderLines val="0"/>
          </c:dLbls>
          <c:cat>
            <c:strRef>
              <c:f>Sheet1!$A$2:$A$9</c:f>
              <c:strCache>
                <c:ptCount val="8"/>
                <c:pt idx="0">
                  <c:v>H21.7</c:v>
                </c:pt>
                <c:pt idx="1">
                  <c:v>H22.8</c:v>
                </c:pt>
                <c:pt idx="2">
                  <c:v>H23.8</c:v>
                </c:pt>
                <c:pt idx="3">
                  <c:v>H24.8</c:v>
                </c:pt>
                <c:pt idx="4">
                  <c:v>H25.8</c:v>
                </c:pt>
                <c:pt idx="5">
                  <c:v>H26.8</c:v>
                </c:pt>
                <c:pt idx="6">
                  <c:v>H27.8</c:v>
                </c:pt>
                <c:pt idx="7">
                  <c:v>H28.9</c:v>
                </c:pt>
              </c:strCache>
            </c:strRef>
          </c:cat>
          <c:val>
            <c:numRef>
              <c:f>Sheet1!$C$2:$C$9</c:f>
              <c:numCache>
                <c:formatCode>0%</c:formatCode>
                <c:ptCount val="8"/>
                <c:pt idx="0">
                  <c:v>0.2</c:v>
                </c:pt>
                <c:pt idx="1">
                  <c:v>0.25</c:v>
                </c:pt>
                <c:pt idx="2">
                  <c:v>0.32</c:v>
                </c:pt>
                <c:pt idx="3">
                  <c:v>0.32</c:v>
                </c:pt>
                <c:pt idx="4">
                  <c:v>0.33</c:v>
                </c:pt>
                <c:pt idx="5">
                  <c:v>0.35</c:v>
                </c:pt>
                <c:pt idx="6">
                  <c:v>0.31</c:v>
                </c:pt>
                <c:pt idx="7">
                  <c:v>0.42</c:v>
                </c:pt>
              </c:numCache>
            </c:numRef>
          </c:val>
          <c:smooth val="0"/>
        </c:ser>
        <c:dLbls>
          <c:showLegendKey val="0"/>
          <c:showVal val="0"/>
          <c:showCatName val="0"/>
          <c:showSerName val="0"/>
          <c:showPercent val="0"/>
          <c:showBubbleSize val="0"/>
        </c:dLbls>
        <c:marker val="1"/>
        <c:smooth val="0"/>
        <c:axId val="120955648"/>
        <c:axId val="120957184"/>
      </c:lineChart>
      <c:catAx>
        <c:axId val="120955648"/>
        <c:scaling>
          <c:orientation val="minMax"/>
        </c:scaling>
        <c:delete val="0"/>
        <c:axPos val="b"/>
        <c:majorTickMark val="out"/>
        <c:minorTickMark val="none"/>
        <c:tickLblPos val="nextTo"/>
        <c:txPr>
          <a:bodyPr/>
          <a:lstStyle/>
          <a:p>
            <a:pPr>
              <a:defRPr sz="1200"/>
            </a:pPr>
            <a:endParaRPr lang="ja-JP"/>
          </a:p>
        </c:txPr>
        <c:crossAx val="120957184"/>
        <c:crosses val="autoZero"/>
        <c:auto val="1"/>
        <c:lblAlgn val="ctr"/>
        <c:lblOffset val="100"/>
        <c:noMultiLvlLbl val="0"/>
      </c:catAx>
      <c:valAx>
        <c:axId val="120957184"/>
        <c:scaling>
          <c:orientation val="minMax"/>
          <c:max val="0.8"/>
          <c:min val="0"/>
        </c:scaling>
        <c:delete val="0"/>
        <c:axPos val="l"/>
        <c:majorGridlines/>
        <c:numFmt formatCode="0%" sourceLinked="1"/>
        <c:majorTickMark val="out"/>
        <c:minorTickMark val="none"/>
        <c:tickLblPos val="nextTo"/>
        <c:txPr>
          <a:bodyPr/>
          <a:lstStyle/>
          <a:p>
            <a:pPr>
              <a:defRPr sz="1200"/>
            </a:pPr>
            <a:endParaRPr lang="ja-JP"/>
          </a:p>
        </c:txPr>
        <c:crossAx val="120955648"/>
        <c:crosses val="autoZero"/>
        <c:crossBetween val="between"/>
        <c:majorUnit val="0.2"/>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58396755589498E-2"/>
          <c:y val="0.12084499854184894"/>
          <c:w val="0.86792734311221142"/>
          <c:h val="0.76317512394284048"/>
        </c:manualLayout>
      </c:layout>
      <c:barChart>
        <c:barDir val="col"/>
        <c:grouping val="clustered"/>
        <c:varyColors val="0"/>
        <c:ser>
          <c:idx val="0"/>
          <c:order val="0"/>
          <c:invertIfNegative val="0"/>
          <c:dLbls>
            <c:dLbl>
              <c:idx val="6"/>
              <c:layout/>
              <c:showLegendKey val="0"/>
              <c:showVal val="1"/>
              <c:showCatName val="0"/>
              <c:showSerName val="0"/>
              <c:showPercent val="0"/>
              <c:showBubbleSize val="0"/>
            </c:dLbl>
            <c:dLbl>
              <c:idx val="25"/>
              <c:layout/>
              <c:showLegendKey val="0"/>
              <c:showVal val="1"/>
              <c:showCatName val="0"/>
              <c:showSerName val="0"/>
              <c:showPercent val="0"/>
              <c:showBubbleSize val="0"/>
            </c:dLbl>
            <c:showLegendKey val="0"/>
            <c:showVal val="0"/>
            <c:showCatName val="0"/>
            <c:showSerName val="0"/>
            <c:showPercent val="0"/>
            <c:showBubbleSize val="0"/>
          </c:dLbls>
          <c:cat>
            <c:strRef>
              <c:f>Sheet1!$A$1:$A$26</c:f>
              <c:strCache>
                <c:ptCount val="26"/>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strCache>
            </c:strRef>
          </c:cat>
          <c:val>
            <c:numRef>
              <c:f>Sheet1!$B$1:$B$26</c:f>
              <c:numCache>
                <c:formatCode>#,##0_);[Red]\(#,##0\)</c:formatCode>
                <c:ptCount val="26"/>
                <c:pt idx="0">
                  <c:v>14160</c:v>
                </c:pt>
                <c:pt idx="1">
                  <c:v>14111</c:v>
                </c:pt>
                <c:pt idx="2">
                  <c:v>14326</c:v>
                </c:pt>
                <c:pt idx="3">
                  <c:v>16398</c:v>
                </c:pt>
                <c:pt idx="4">
                  <c:v>15569</c:v>
                </c:pt>
                <c:pt idx="5">
                  <c:v>17221</c:v>
                </c:pt>
                <c:pt idx="6">
                  <c:v>19474</c:v>
                </c:pt>
                <c:pt idx="7">
                  <c:v>16206</c:v>
                </c:pt>
                <c:pt idx="8">
                  <c:v>13365</c:v>
                </c:pt>
                <c:pt idx="9">
                  <c:v>12212</c:v>
                </c:pt>
                <c:pt idx="10">
                  <c:v>11190</c:v>
                </c:pt>
                <c:pt idx="11">
                  <c:v>12749</c:v>
                </c:pt>
                <c:pt idx="12">
                  <c:v>10501</c:v>
                </c:pt>
                <c:pt idx="13">
                  <c:v>9422</c:v>
                </c:pt>
                <c:pt idx="14">
                  <c:v>10095</c:v>
                </c:pt>
                <c:pt idx="15">
                  <c:v>9141</c:v>
                </c:pt>
                <c:pt idx="16">
                  <c:v>11534</c:v>
                </c:pt>
                <c:pt idx="17">
                  <c:v>9276</c:v>
                </c:pt>
                <c:pt idx="18">
                  <c:v>8416</c:v>
                </c:pt>
                <c:pt idx="19">
                  <c:v>6240</c:v>
                </c:pt>
                <c:pt idx="20">
                  <c:v>5391</c:v>
                </c:pt>
                <c:pt idx="21">
                  <c:v>4908</c:v>
                </c:pt>
                <c:pt idx="22">
                  <c:v>4045</c:v>
                </c:pt>
                <c:pt idx="23">
                  <c:v>3392</c:v>
                </c:pt>
                <c:pt idx="24">
                  <c:v>3223</c:v>
                </c:pt>
                <c:pt idx="25">
                  <c:v>4216</c:v>
                </c:pt>
              </c:numCache>
            </c:numRef>
          </c:val>
        </c:ser>
        <c:dLbls>
          <c:showLegendKey val="0"/>
          <c:showVal val="0"/>
          <c:showCatName val="0"/>
          <c:showSerName val="0"/>
          <c:showPercent val="0"/>
          <c:showBubbleSize val="0"/>
        </c:dLbls>
        <c:gapWidth val="50"/>
        <c:axId val="113769088"/>
        <c:axId val="113770880"/>
      </c:barChart>
      <c:catAx>
        <c:axId val="113769088"/>
        <c:scaling>
          <c:orientation val="minMax"/>
        </c:scaling>
        <c:delete val="0"/>
        <c:axPos val="b"/>
        <c:majorTickMark val="out"/>
        <c:minorTickMark val="none"/>
        <c:tickLblPos val="nextTo"/>
        <c:txPr>
          <a:bodyPr rot="0" vert="horz"/>
          <a:lstStyle/>
          <a:p>
            <a:pPr>
              <a:defRPr/>
            </a:pPr>
            <a:endParaRPr lang="ja-JP"/>
          </a:p>
        </c:txPr>
        <c:crossAx val="113770880"/>
        <c:crosses val="autoZero"/>
        <c:auto val="1"/>
        <c:lblAlgn val="ctr"/>
        <c:lblOffset val="100"/>
        <c:noMultiLvlLbl val="0"/>
      </c:catAx>
      <c:valAx>
        <c:axId val="113770880"/>
        <c:scaling>
          <c:orientation val="minMax"/>
        </c:scaling>
        <c:delete val="0"/>
        <c:axPos val="l"/>
        <c:majorGridlines/>
        <c:numFmt formatCode="#,##0_);[Red]\(#,##0\)" sourceLinked="1"/>
        <c:majorTickMark val="out"/>
        <c:minorTickMark val="none"/>
        <c:tickLblPos val="nextTo"/>
        <c:crossAx val="113769088"/>
        <c:crosses val="autoZero"/>
        <c:crossBetween val="between"/>
      </c:valAx>
    </c:plotArea>
    <c:plotVisOnly val="1"/>
    <c:dispBlanksAs val="gap"/>
    <c:showDLblsOverMax val="0"/>
  </c:chart>
  <c:spPr>
    <a:ln>
      <a:solidFill>
        <a:schemeClr val="tx1">
          <a:lumMod val="50000"/>
          <a:lumOff val="50000"/>
        </a:schemeClr>
      </a:solid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2.3091E-7</cdr:x>
      <cdr:y>0.03441</cdr:y>
    </cdr:from>
    <cdr:to>
      <cdr:x>0.16282</cdr:x>
      <cdr:y>0.10272</cdr:y>
    </cdr:to>
    <cdr:sp macro="" textlink="">
      <cdr:nvSpPr>
        <cdr:cNvPr id="2" name="テキスト ボックス 1"/>
        <cdr:cNvSpPr txBox="1"/>
      </cdr:nvSpPr>
      <cdr:spPr>
        <a:xfrm xmlns:a="http://schemas.openxmlformats.org/drawingml/2006/main">
          <a:off x="1" y="159946"/>
          <a:ext cx="705144" cy="317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0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万人</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0.58872</cdr:x>
      <cdr:y>0.70313</cdr:y>
    </cdr:from>
    <cdr:to>
      <cdr:x>0.87146</cdr:x>
      <cdr:y>0.84922</cdr:y>
    </cdr:to>
    <cdr:sp macro="" textlink="">
      <cdr:nvSpPr>
        <cdr:cNvPr id="2" name="テキスト ボックス 1"/>
        <cdr:cNvSpPr txBox="1"/>
      </cdr:nvSpPr>
      <cdr:spPr>
        <a:xfrm xmlns:a="http://schemas.openxmlformats.org/drawingml/2006/main">
          <a:off x="2664501" y="2583760"/>
          <a:ext cx="1279653" cy="536829"/>
        </a:xfrm>
        <a:prstGeom xmlns:a="http://schemas.openxmlformats.org/drawingml/2006/main" prst="rect">
          <a:avLst/>
        </a:prstGeom>
        <a:ln xmlns:a="http://schemas.openxmlformats.org/drawingml/2006/main">
          <a:solidFill>
            <a:schemeClr val="bg1">
              <a:lumMod val="50000"/>
            </a:schemeClr>
          </a:solidFill>
        </a:ln>
      </cdr:spPr>
      <cdr:txBody>
        <a:bodyPr xmlns:a="http://schemas.openxmlformats.org/drawingml/2006/main" vertOverflow="clip" wrap="square" rtlCol="0"/>
        <a:lstStyle xmlns:a="http://schemas.openxmlformats.org/drawingml/2006/main"/>
        <a:p xmlns:a="http://schemas.openxmlformats.org/drawingml/2006/main">
          <a:r>
            <a:rPr lang="ja-JP" altLang="en-US" sz="120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府内全域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endParaRPr lang="en-US" altLang="ja-JP" sz="500" dirty="0" smtClean="0">
            <a:latin typeface="Meiryo UI" panose="020B0604030504040204" pitchFamily="50" charset="-128"/>
            <a:ea typeface="Meiryo UI" panose="020B0604030504040204" pitchFamily="50" charset="-128"/>
            <a:cs typeface="Meiryo UI" panose="020B0604030504040204" pitchFamily="50" charset="-128"/>
          </a:endParaRPr>
        </a:p>
        <a:p xmlns:a="http://schemas.openxmlformats.org/drawingml/2006/main">
          <a:r>
            <a:rPr lang="ja-JP" altLang="en-US" sz="1200"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市街地内</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0.09102</cdr:x>
      <cdr:y>0.09375</cdr:y>
    </cdr:to>
    <cdr:sp macro="" textlink="">
      <cdr:nvSpPr>
        <cdr:cNvPr id="2" name="テキスト ボックス 1"/>
        <cdr:cNvSpPr txBox="1"/>
      </cdr:nvSpPr>
      <cdr:spPr>
        <a:xfrm xmlns:a="http://schemas.openxmlformats.org/drawingml/2006/main">
          <a:off x="0" y="0"/>
          <a:ext cx="714375" cy="2571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000">
              <a:latin typeface="Meiryo UI" panose="020B0604030504040204" pitchFamily="50" charset="-128"/>
              <a:ea typeface="Meiryo UI" panose="020B0604030504040204" pitchFamily="50" charset="-128"/>
              <a:cs typeface="Meiryo UI" panose="020B0604030504040204" pitchFamily="50" charset="-128"/>
            </a:rPr>
            <a:t>(</a:t>
          </a:r>
          <a:r>
            <a:rPr lang="ja-JP" altLang="en-US" sz="1000">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00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0.93568</cdr:x>
      <cdr:y>0.88889</cdr:y>
    </cdr:from>
    <cdr:to>
      <cdr:x>1</cdr:x>
      <cdr:y>0.98264</cdr:y>
    </cdr:to>
    <cdr:sp macro="" textlink="">
      <cdr:nvSpPr>
        <cdr:cNvPr id="3" name="テキスト ボックス 1"/>
        <cdr:cNvSpPr txBox="1"/>
      </cdr:nvSpPr>
      <cdr:spPr>
        <a:xfrm xmlns:a="http://schemas.openxmlformats.org/drawingml/2006/main">
          <a:off x="7106114" y="2438403"/>
          <a:ext cx="488485" cy="2571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3855221" y="9440372"/>
            <a:ext cx="2950374" cy="497366"/>
          </a:xfrm>
          <a:prstGeom prst="rect">
            <a:avLst/>
          </a:prstGeom>
        </p:spPr>
        <p:txBody>
          <a:bodyPr vert="horz" lIns="92229" tIns="46115" rIns="92229" bIns="46115" rtlCol="0" anchor="b"/>
          <a:lstStyle>
            <a:lvl1pPr algn="r">
              <a:defRPr sz="1200"/>
            </a:lvl1pPr>
          </a:lstStyle>
          <a:p>
            <a:fld id="{F1F4FA7A-56CD-4875-87C2-F5FB5D7525DE}" type="slidenum">
              <a:rPr kumimoji="1" lang="ja-JP" altLang="en-US" smtClean="0"/>
              <a:t>‹#›</a:t>
            </a:fld>
            <a:endParaRPr kumimoji="1" lang="ja-JP" altLang="en-US"/>
          </a:p>
        </p:txBody>
      </p:sp>
    </p:spTree>
    <p:extLst>
      <p:ext uri="{BB962C8B-B14F-4D97-AF65-F5344CB8AC3E}">
        <p14:creationId xmlns:p14="http://schemas.microsoft.com/office/powerpoint/2010/main" val="1549048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50375" cy="497367"/>
          </a:xfrm>
          <a:prstGeom prst="rect">
            <a:avLst/>
          </a:prstGeom>
        </p:spPr>
        <p:txBody>
          <a:bodyPr vert="horz" lIns="92229" tIns="46115" rIns="92229" bIns="461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2"/>
            <a:ext cx="2950374" cy="497367"/>
          </a:xfrm>
          <a:prstGeom prst="rect">
            <a:avLst/>
          </a:prstGeom>
        </p:spPr>
        <p:txBody>
          <a:bodyPr vert="horz" lIns="92229" tIns="46115" rIns="92229" bIns="46115" rtlCol="0"/>
          <a:lstStyle>
            <a:lvl1pPr algn="r">
              <a:defRPr sz="1200"/>
            </a:lvl1pPr>
          </a:lstStyle>
          <a:p>
            <a:fld id="{6D9534B6-C792-41CF-880D-5C855F929A5B}" type="datetimeFigureOut">
              <a:rPr kumimoji="1" lang="ja-JP" altLang="en-US" smtClean="0"/>
              <a:t>2017/9/26</a:t>
            </a:fld>
            <a:endParaRPr kumimoji="1" lang="ja-JP" altLang="en-US"/>
          </a:p>
        </p:txBody>
      </p:sp>
      <p:sp>
        <p:nvSpPr>
          <p:cNvPr id="4" name="スライド イメージ プレースホルダー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2229" tIns="46115" rIns="92229" bIns="46115" rtlCol="0" anchor="ctr"/>
          <a:lstStyle/>
          <a:p>
            <a:endParaRPr lang="ja-JP" altLang="en-US"/>
          </a:p>
        </p:txBody>
      </p:sp>
      <p:sp>
        <p:nvSpPr>
          <p:cNvPr id="5" name="ノート プレースホルダー 4"/>
          <p:cNvSpPr>
            <a:spLocks noGrp="1"/>
          </p:cNvSpPr>
          <p:nvPr>
            <p:ph type="body" sz="quarter" idx="3"/>
          </p:nvPr>
        </p:nvSpPr>
        <p:spPr>
          <a:xfrm>
            <a:off x="680240" y="4720985"/>
            <a:ext cx="5446723" cy="4473102"/>
          </a:xfrm>
          <a:prstGeom prst="rect">
            <a:avLst/>
          </a:prstGeom>
        </p:spPr>
        <p:txBody>
          <a:bodyPr vert="horz" lIns="92229" tIns="46115" rIns="92229" bIns="461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372"/>
            <a:ext cx="2950375" cy="497366"/>
          </a:xfrm>
          <a:prstGeom prst="rect">
            <a:avLst/>
          </a:prstGeom>
        </p:spPr>
        <p:txBody>
          <a:bodyPr vert="horz" lIns="92229" tIns="46115" rIns="92229" bIns="461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lIns="92229" tIns="46115" rIns="92229" bIns="46115" rtlCol="0" anchor="b"/>
          <a:lstStyle>
            <a:lvl1pPr algn="r">
              <a:defRPr sz="1200"/>
            </a:lvl1pPr>
          </a:lstStyle>
          <a:p>
            <a:fld id="{B6413674-DBAE-4535-ACE8-C7F60AEF9C61}" type="slidenum">
              <a:rPr kumimoji="1" lang="ja-JP" altLang="en-US" smtClean="0"/>
              <a:t>‹#›</a:t>
            </a:fld>
            <a:endParaRPr kumimoji="1" lang="ja-JP" altLang="en-US"/>
          </a:p>
        </p:txBody>
      </p:sp>
    </p:spTree>
    <p:extLst>
      <p:ext uri="{BB962C8B-B14F-4D97-AF65-F5344CB8AC3E}">
        <p14:creationId xmlns:p14="http://schemas.microsoft.com/office/powerpoint/2010/main" val="31458889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a:t>
            </a:fld>
            <a:endParaRPr kumimoji="1" lang="ja-JP" altLang="en-US"/>
          </a:p>
        </p:txBody>
      </p:sp>
    </p:spTree>
    <p:extLst>
      <p:ext uri="{BB962C8B-B14F-4D97-AF65-F5344CB8AC3E}">
        <p14:creationId xmlns:p14="http://schemas.microsoft.com/office/powerpoint/2010/main" val="3361199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10</a:t>
            </a:fld>
            <a:endParaRPr kumimoji="1" lang="ja-JP" altLang="en-US"/>
          </a:p>
        </p:txBody>
      </p:sp>
    </p:spTree>
    <p:extLst>
      <p:ext uri="{BB962C8B-B14F-4D97-AF65-F5344CB8AC3E}">
        <p14:creationId xmlns:p14="http://schemas.microsoft.com/office/powerpoint/2010/main" val="223542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11</a:t>
            </a:fld>
            <a:endParaRPr kumimoji="1" lang="ja-JP" altLang="en-US"/>
          </a:p>
        </p:txBody>
      </p:sp>
    </p:spTree>
    <p:extLst>
      <p:ext uri="{BB962C8B-B14F-4D97-AF65-F5344CB8AC3E}">
        <p14:creationId xmlns:p14="http://schemas.microsoft.com/office/powerpoint/2010/main" val="2023833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12</a:t>
            </a:fld>
            <a:endParaRPr kumimoji="1" lang="ja-JP" altLang="en-US"/>
          </a:p>
        </p:txBody>
      </p:sp>
    </p:spTree>
    <p:extLst>
      <p:ext uri="{BB962C8B-B14F-4D97-AF65-F5344CB8AC3E}">
        <p14:creationId xmlns:p14="http://schemas.microsoft.com/office/powerpoint/2010/main" val="2104525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13</a:t>
            </a:fld>
            <a:endParaRPr kumimoji="1" lang="ja-JP" altLang="en-US"/>
          </a:p>
        </p:txBody>
      </p:sp>
    </p:spTree>
    <p:extLst>
      <p:ext uri="{BB962C8B-B14F-4D97-AF65-F5344CB8AC3E}">
        <p14:creationId xmlns:p14="http://schemas.microsoft.com/office/powerpoint/2010/main" val="182231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14</a:t>
            </a:fld>
            <a:endParaRPr kumimoji="1" lang="ja-JP" altLang="en-US"/>
          </a:p>
        </p:txBody>
      </p:sp>
    </p:spTree>
    <p:extLst>
      <p:ext uri="{BB962C8B-B14F-4D97-AF65-F5344CB8AC3E}">
        <p14:creationId xmlns:p14="http://schemas.microsoft.com/office/powerpoint/2010/main" val="260898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15</a:t>
            </a:fld>
            <a:endParaRPr kumimoji="1" lang="ja-JP" altLang="en-US"/>
          </a:p>
        </p:txBody>
      </p:sp>
    </p:spTree>
    <p:extLst>
      <p:ext uri="{BB962C8B-B14F-4D97-AF65-F5344CB8AC3E}">
        <p14:creationId xmlns:p14="http://schemas.microsoft.com/office/powerpoint/2010/main" val="365556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16</a:t>
            </a:fld>
            <a:endParaRPr kumimoji="1" lang="ja-JP" altLang="en-US"/>
          </a:p>
        </p:txBody>
      </p:sp>
    </p:spTree>
    <p:extLst>
      <p:ext uri="{BB962C8B-B14F-4D97-AF65-F5344CB8AC3E}">
        <p14:creationId xmlns:p14="http://schemas.microsoft.com/office/powerpoint/2010/main" val="4248552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17</a:t>
            </a:fld>
            <a:endParaRPr kumimoji="1" lang="ja-JP" altLang="en-US"/>
          </a:p>
        </p:txBody>
      </p:sp>
    </p:spTree>
    <p:extLst>
      <p:ext uri="{BB962C8B-B14F-4D97-AF65-F5344CB8AC3E}">
        <p14:creationId xmlns:p14="http://schemas.microsoft.com/office/powerpoint/2010/main" val="424855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2</a:t>
            </a:fld>
            <a:endParaRPr kumimoji="1" lang="ja-JP" altLang="en-US"/>
          </a:p>
        </p:txBody>
      </p:sp>
    </p:spTree>
    <p:extLst>
      <p:ext uri="{BB962C8B-B14F-4D97-AF65-F5344CB8AC3E}">
        <p14:creationId xmlns:p14="http://schemas.microsoft.com/office/powerpoint/2010/main" val="2657534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3</a:t>
            </a:fld>
            <a:endParaRPr kumimoji="1" lang="ja-JP" altLang="en-US"/>
          </a:p>
        </p:txBody>
      </p:sp>
    </p:spTree>
    <p:extLst>
      <p:ext uri="{BB962C8B-B14F-4D97-AF65-F5344CB8AC3E}">
        <p14:creationId xmlns:p14="http://schemas.microsoft.com/office/powerpoint/2010/main" val="265753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4</a:t>
            </a:fld>
            <a:endParaRPr kumimoji="1" lang="ja-JP" altLang="en-US"/>
          </a:p>
        </p:txBody>
      </p:sp>
    </p:spTree>
    <p:extLst>
      <p:ext uri="{BB962C8B-B14F-4D97-AF65-F5344CB8AC3E}">
        <p14:creationId xmlns:p14="http://schemas.microsoft.com/office/powerpoint/2010/main" val="472266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5</a:t>
            </a:fld>
            <a:endParaRPr kumimoji="1" lang="ja-JP" altLang="en-US"/>
          </a:p>
        </p:txBody>
      </p:sp>
    </p:spTree>
    <p:extLst>
      <p:ext uri="{BB962C8B-B14F-4D97-AF65-F5344CB8AC3E}">
        <p14:creationId xmlns:p14="http://schemas.microsoft.com/office/powerpoint/2010/main" val="182022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6</a:t>
            </a:fld>
            <a:endParaRPr kumimoji="1" lang="ja-JP" altLang="en-US"/>
          </a:p>
        </p:txBody>
      </p:sp>
    </p:spTree>
    <p:extLst>
      <p:ext uri="{BB962C8B-B14F-4D97-AF65-F5344CB8AC3E}">
        <p14:creationId xmlns:p14="http://schemas.microsoft.com/office/powerpoint/2010/main" val="251223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7</a:t>
            </a:fld>
            <a:endParaRPr kumimoji="1" lang="ja-JP" altLang="en-US"/>
          </a:p>
        </p:txBody>
      </p:sp>
    </p:spTree>
    <p:extLst>
      <p:ext uri="{BB962C8B-B14F-4D97-AF65-F5344CB8AC3E}">
        <p14:creationId xmlns:p14="http://schemas.microsoft.com/office/powerpoint/2010/main" val="267388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8</a:t>
            </a:fld>
            <a:endParaRPr kumimoji="1" lang="ja-JP" altLang="en-US"/>
          </a:p>
        </p:txBody>
      </p:sp>
    </p:spTree>
    <p:extLst>
      <p:ext uri="{BB962C8B-B14F-4D97-AF65-F5344CB8AC3E}">
        <p14:creationId xmlns:p14="http://schemas.microsoft.com/office/powerpoint/2010/main" val="117006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413674-DBAE-4535-ACE8-C7F60AEF9C61}" type="slidenum">
              <a:rPr kumimoji="1" lang="ja-JP" altLang="en-US" smtClean="0"/>
              <a:t>9</a:t>
            </a:fld>
            <a:endParaRPr kumimoji="1" lang="ja-JP" altLang="en-US"/>
          </a:p>
        </p:txBody>
      </p:sp>
    </p:spTree>
    <p:extLst>
      <p:ext uri="{BB962C8B-B14F-4D97-AF65-F5344CB8AC3E}">
        <p14:creationId xmlns:p14="http://schemas.microsoft.com/office/powerpoint/2010/main" val="39758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33915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360157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215315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136377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14532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2943670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300597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160504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2806700" y="6530986"/>
            <a:ext cx="2311400" cy="365125"/>
          </a:xfrm>
        </p:spPr>
        <p:txBody>
          <a:bodyPr/>
          <a:lstStyle/>
          <a:p>
            <a:endParaRPr kumimoji="1" lang="ja-JP" altLang="en-US" dirty="0"/>
          </a:p>
        </p:txBody>
      </p:sp>
    </p:spTree>
    <p:extLst>
      <p:ext uri="{BB962C8B-B14F-4D97-AF65-F5344CB8AC3E}">
        <p14:creationId xmlns:p14="http://schemas.microsoft.com/office/powerpoint/2010/main" val="162713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1332550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168540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FBC56-903D-442E-83BC-E27193BEAC04}" type="slidenum">
              <a:rPr kumimoji="1" lang="ja-JP" altLang="en-US" smtClean="0"/>
              <a:t>‹#›</a:t>
            </a:fld>
            <a:endParaRPr kumimoji="1" lang="ja-JP" altLang="en-US"/>
          </a:p>
        </p:txBody>
      </p:sp>
    </p:spTree>
    <p:extLst>
      <p:ext uri="{BB962C8B-B14F-4D97-AF65-F5344CB8AC3E}">
        <p14:creationId xmlns:p14="http://schemas.microsoft.com/office/powerpoint/2010/main" val="393850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72962" y="764198"/>
            <a:ext cx="6846746" cy="646331"/>
          </a:xfrm>
          <a:prstGeom prst="rect">
            <a:avLst/>
          </a:prstGeom>
          <a:noFill/>
        </p:spPr>
        <p:txBody>
          <a:bodyPr wrap="none" rtlCol="0">
            <a:spAutoFit/>
          </a:bodyPr>
          <a:lstStyle/>
          <a:p>
            <a:r>
              <a:rPr lang="ja-JP" altLang="en-US" sz="3600" dirty="0"/>
              <a:t>「都市計画公園のあり方について」</a:t>
            </a:r>
            <a:endParaRPr kumimoji="1" lang="ja-JP" altLang="en-US" sz="3600" dirty="0"/>
          </a:p>
        </p:txBody>
      </p:sp>
      <p:sp>
        <p:nvSpPr>
          <p:cNvPr id="8" name="テキスト ボックス 7"/>
          <p:cNvSpPr txBox="1"/>
          <p:nvPr/>
        </p:nvSpPr>
        <p:spPr>
          <a:xfrm>
            <a:off x="1059799" y="3158915"/>
            <a:ext cx="8414483" cy="707886"/>
          </a:xfrm>
          <a:prstGeom prst="rect">
            <a:avLst/>
          </a:prstGeom>
          <a:noFill/>
        </p:spPr>
        <p:txBody>
          <a:bodyPr wrap="none" rtlCol="0">
            <a:spAutoFit/>
          </a:bodyPr>
          <a:lstStyle/>
          <a:p>
            <a:r>
              <a:rPr lang="ja-JP" altLang="en-US" sz="4000" dirty="0"/>
              <a:t>（３）　公園・緑地を取り巻く環境の変化</a:t>
            </a:r>
          </a:p>
        </p:txBody>
      </p:sp>
      <p:sp>
        <p:nvSpPr>
          <p:cNvPr id="12" name="正方形/長方形 11"/>
          <p:cNvSpPr/>
          <p:nvPr/>
        </p:nvSpPr>
        <p:spPr>
          <a:xfrm>
            <a:off x="8625544" y="25460"/>
            <a:ext cx="1224000" cy="52322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697416" y="44625"/>
            <a:ext cx="1210588"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資料 ３</a:t>
            </a:r>
            <a:endParaRPr kumimoji="1" lang="en-US" altLang="ja-JP"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16789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96549" y="6087760"/>
            <a:ext cx="8915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左図出典：大阪府環境情報センター　　右図出典</a:t>
            </a:r>
            <a:r>
              <a:rPr lang="ja-JP" altLang="en-US" sz="1200" dirty="0" smtClean="0"/>
              <a:t>：</a:t>
            </a:r>
            <a:r>
              <a:rPr lang="zh-CN" altLang="en-US" sz="1200" dirty="0"/>
              <a:t>大阪管区気象</a:t>
            </a:r>
            <a:r>
              <a:rPr lang="zh-CN" altLang="en-US" sz="1200" dirty="0" smtClean="0"/>
              <a:t>台</a:t>
            </a:r>
            <a:r>
              <a:rPr lang="ja-JP" altLang="en-US" sz="1200" dirty="0" smtClean="0"/>
              <a:t>資料</a:t>
            </a:r>
            <a:r>
              <a:rPr lang="en-US" altLang="ja-JP" sz="1200" dirty="0"/>
              <a:t>※</a:t>
            </a:r>
            <a:r>
              <a:rPr lang="ja-JP" altLang="en-US" sz="1200" dirty="0"/>
              <a:t>アメダスを使った</a:t>
            </a:r>
            <a:r>
              <a:rPr lang="en-US" altLang="ja-JP" sz="1200" dirty="0"/>
              <a:t>10</a:t>
            </a:r>
            <a:r>
              <a:rPr lang="ja-JP" altLang="en-US" sz="1200" dirty="0"/>
              <a:t>年ごとの年平均気温の分布</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474905"/>
            <a:ext cx="4432299" cy="390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2202096" y="523875"/>
            <a:ext cx="5830873" cy="400110"/>
          </a:xfrm>
          <a:prstGeom prst="rect">
            <a:avLst/>
          </a:prstGeom>
        </p:spPr>
        <p:txBody>
          <a:bodyPr wrap="square">
            <a:spAutoFit/>
          </a:bodyPr>
          <a:lstStyle/>
          <a:p>
            <a:pPr algn="ct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土地</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利用と気温分布の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推移</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1"/>
          <p:cNvSpPr txBox="1">
            <a:spLocks/>
          </p:cNvSpPr>
          <p:nvPr/>
        </p:nvSpPr>
        <p:spPr>
          <a:xfrm>
            <a:off x="660400" y="5445224"/>
            <a:ext cx="8914266" cy="98072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1600" dirty="0"/>
              <a:t>　○　郊外部の農地の</a:t>
            </a:r>
            <a:r>
              <a:rPr lang="ja-JP" altLang="en-US" sz="1600" dirty="0" smtClean="0"/>
              <a:t>減少が</a:t>
            </a:r>
            <a:r>
              <a:rPr lang="ja-JP" altLang="en-US" sz="1600" dirty="0"/>
              <a:t>顕著</a:t>
            </a:r>
            <a:r>
              <a:rPr lang="ja-JP" altLang="en-US" sz="1600" dirty="0" smtClean="0"/>
              <a:t>。</a:t>
            </a:r>
            <a:endParaRPr lang="en-US" altLang="ja-JP" sz="1600" dirty="0" smtClean="0"/>
          </a:p>
          <a:p>
            <a:pPr algn="l">
              <a:lnSpc>
                <a:spcPct val="120000"/>
              </a:lnSpc>
            </a:pPr>
            <a:r>
              <a:rPr lang="ja-JP" altLang="en-US" sz="1600" dirty="0"/>
              <a:t>　</a:t>
            </a:r>
            <a:r>
              <a:rPr lang="ja-JP" altLang="en-US" sz="1600" dirty="0" smtClean="0"/>
              <a:t>○　都市部で温度上昇が顕著。</a:t>
            </a:r>
            <a:endParaRPr lang="en-US" altLang="ja-JP" sz="1600" dirty="0"/>
          </a:p>
        </p:txBody>
      </p:sp>
      <p:sp>
        <p:nvSpPr>
          <p:cNvPr id="8" name="スライド番号プレースホルダー 7"/>
          <p:cNvSpPr>
            <a:spLocks noGrp="1"/>
          </p:cNvSpPr>
          <p:nvPr>
            <p:ph type="sldNum" sz="quarter" idx="12"/>
          </p:nvPr>
        </p:nvSpPr>
        <p:spPr/>
        <p:txBody>
          <a:bodyPr/>
          <a:lstStyle/>
          <a:p>
            <a:fld id="{192FBC56-903D-442E-83BC-E27193BEAC04}" type="slidenum">
              <a:rPr kumimoji="1" lang="ja-JP" altLang="en-US" smtClean="0"/>
              <a:t>10</a:t>
            </a:fld>
            <a:endParaRPr kumimoji="1" lang="ja-JP" altLang="en-US"/>
          </a:p>
        </p:txBody>
      </p:sp>
      <p:sp>
        <p:nvSpPr>
          <p:cNvPr id="10" name="正方形/長方形 9"/>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12" name="テキスト ボックス 11"/>
          <p:cNvSpPr txBox="1"/>
          <p:nvPr/>
        </p:nvSpPr>
        <p:spPr>
          <a:xfrm>
            <a:off x="8671606" y="107333"/>
            <a:ext cx="1210588" cy="400110"/>
          </a:xfrm>
          <a:prstGeom prst="rect">
            <a:avLst/>
          </a:prstGeom>
          <a:noFill/>
        </p:spPr>
        <p:txBody>
          <a:bodyPr wrap="none" rtlCol="0">
            <a:spAutoFit/>
          </a:bodyPr>
          <a:lstStyle/>
          <a:p>
            <a:r>
              <a:rPr lang="ja-JP" altLang="en-US" sz="2000" dirty="0"/>
              <a:t>都市環境</a:t>
            </a:r>
            <a:endParaRPr kumimoji="1" lang="ja-JP" altLang="en-US" sz="20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4248" y="2095544"/>
            <a:ext cx="2558447"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3501" y="2095543"/>
            <a:ext cx="2558448"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7255095" y="1759155"/>
            <a:ext cx="2709254" cy="338554"/>
          </a:xfrm>
          <a:prstGeom prst="rect">
            <a:avLst/>
          </a:prstGeom>
        </p:spPr>
        <p:txBody>
          <a:bodyPr wrap="square">
            <a:spAutoFit/>
          </a:bodyPr>
          <a:lstStyle/>
          <a:p>
            <a:r>
              <a:rPr lang="en-US" altLang="ja-JP" sz="1600" dirty="0">
                <a:latin typeface="+mn-ea"/>
              </a:rPr>
              <a:t>2005</a:t>
            </a:r>
            <a:r>
              <a:rPr lang="ja-JP" altLang="en-US" sz="1600" dirty="0">
                <a:latin typeface="+mn-ea"/>
              </a:rPr>
              <a:t>年～</a:t>
            </a:r>
            <a:r>
              <a:rPr lang="en-US" altLang="ja-JP" sz="1600" dirty="0">
                <a:latin typeface="+mn-ea"/>
              </a:rPr>
              <a:t>2014</a:t>
            </a:r>
            <a:r>
              <a:rPr lang="ja-JP" altLang="en-US" sz="1600" dirty="0">
                <a:latin typeface="+mn-ea"/>
              </a:rPr>
              <a:t>年の平均気温</a:t>
            </a:r>
          </a:p>
        </p:txBody>
      </p:sp>
      <p:sp>
        <p:nvSpPr>
          <p:cNvPr id="3" name="正方形/長方形 2"/>
          <p:cNvSpPr/>
          <p:nvPr/>
        </p:nvSpPr>
        <p:spPr>
          <a:xfrm>
            <a:off x="4546601" y="1751832"/>
            <a:ext cx="2670393" cy="338554"/>
          </a:xfrm>
          <a:prstGeom prst="rect">
            <a:avLst/>
          </a:prstGeom>
        </p:spPr>
        <p:txBody>
          <a:bodyPr wrap="square">
            <a:spAutoFit/>
          </a:bodyPr>
          <a:lstStyle/>
          <a:p>
            <a:r>
              <a:rPr lang="en-US" altLang="ja-JP" sz="1600" dirty="0" smtClean="0">
                <a:latin typeface="+mn-ea"/>
              </a:rPr>
              <a:t>1985</a:t>
            </a:r>
            <a:r>
              <a:rPr lang="ja-JP" altLang="en-US" sz="1600" dirty="0">
                <a:latin typeface="+mn-ea"/>
              </a:rPr>
              <a:t>年～</a:t>
            </a:r>
            <a:r>
              <a:rPr lang="en-US" altLang="ja-JP" sz="1600" dirty="0">
                <a:latin typeface="+mn-ea"/>
              </a:rPr>
              <a:t>1994</a:t>
            </a:r>
            <a:r>
              <a:rPr lang="ja-JP" altLang="en-US" sz="1600" dirty="0">
                <a:latin typeface="+mn-ea"/>
              </a:rPr>
              <a:t>年の</a:t>
            </a:r>
            <a:r>
              <a:rPr lang="ja-JP" altLang="en-US" sz="1600" dirty="0" smtClean="0">
                <a:latin typeface="+mn-ea"/>
              </a:rPr>
              <a:t>平均気温</a:t>
            </a:r>
            <a:endParaRPr lang="ja-JP" altLang="en-US" sz="1600" dirty="0">
              <a:latin typeface="+mn-ea"/>
            </a:endParaRPr>
          </a:p>
        </p:txBody>
      </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1849" y="5211807"/>
            <a:ext cx="46101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06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96549" y="6326892"/>
            <a:ext cx="8915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出典：大阪府レッドリスト</a:t>
            </a:r>
            <a:r>
              <a:rPr lang="en-US" altLang="ja-JP" sz="1200" dirty="0"/>
              <a:t>2014</a:t>
            </a:r>
            <a:r>
              <a:rPr lang="ja-JP" altLang="en-US" sz="1200" dirty="0"/>
              <a:t>／大阪府</a:t>
            </a:r>
            <a:r>
              <a:rPr lang="en-US" altLang="ja-JP" sz="1200" dirty="0"/>
              <a:t>HP</a:t>
            </a:r>
            <a:endParaRPr lang="ja-JP" altLang="en-US" sz="1200" dirty="0"/>
          </a:p>
        </p:txBody>
      </p:sp>
      <p:sp>
        <p:nvSpPr>
          <p:cNvPr id="6" name="タイトル 1"/>
          <p:cNvSpPr txBox="1">
            <a:spLocks/>
          </p:cNvSpPr>
          <p:nvPr/>
        </p:nvSpPr>
        <p:spPr>
          <a:xfrm>
            <a:off x="584515" y="544500"/>
            <a:ext cx="8915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20000"/>
              </a:lnSpc>
            </a:pP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生物</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多様性ホットスポットに該当する府営</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公園</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4953000" y="976548"/>
            <a:ext cx="4621666" cy="578239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1800" dirty="0"/>
              <a:t>　府営公園は、</a:t>
            </a:r>
            <a:r>
              <a:rPr lang="ja-JP" altLang="en-US" sz="1400" dirty="0"/>
              <a:t>希少な野生生物が生息・生育し、種の多様性が高い</a:t>
            </a:r>
            <a:r>
              <a:rPr lang="ja-JP" altLang="en-US" sz="1800" dirty="0"/>
              <a:t>「生物多様性ホットスポット」</a:t>
            </a:r>
            <a:r>
              <a:rPr lang="ja-JP" altLang="en-US" sz="1400" dirty="0"/>
              <a:t>に指定。</a:t>
            </a:r>
            <a:endParaRPr lang="en-US" altLang="ja-JP" sz="1400" dirty="0"/>
          </a:p>
          <a:p>
            <a:pPr algn="l">
              <a:lnSpc>
                <a:spcPct val="120000"/>
              </a:lnSpc>
            </a:pPr>
            <a:endParaRPr lang="en-US" altLang="ja-JP" sz="300" dirty="0"/>
          </a:p>
          <a:p>
            <a:pPr algn="l">
              <a:lnSpc>
                <a:spcPct val="120000"/>
              </a:lnSpc>
            </a:pPr>
            <a:endParaRPr lang="en-US" altLang="ja-JP" sz="1800" dirty="0"/>
          </a:p>
          <a:p>
            <a:pPr algn="l">
              <a:lnSpc>
                <a:spcPct val="120000"/>
              </a:lnSpc>
            </a:pPr>
            <a:r>
              <a:rPr lang="ja-JP" altLang="en-US" sz="1800" dirty="0"/>
              <a:t>箕面公園（Ａランク）：</a:t>
            </a:r>
            <a:r>
              <a:rPr lang="ja-JP" altLang="en-US" sz="1400" dirty="0"/>
              <a:t>日本昆虫三大地の一つ。植物相も豊かで、特にシダ類が多い。</a:t>
            </a:r>
            <a:endParaRPr lang="en-US" altLang="ja-JP" sz="1400" dirty="0"/>
          </a:p>
          <a:p>
            <a:pPr algn="l">
              <a:lnSpc>
                <a:spcPct val="120000"/>
              </a:lnSpc>
            </a:pPr>
            <a:endParaRPr lang="en-US" altLang="ja-JP" sz="900" dirty="0"/>
          </a:p>
          <a:p>
            <a:pPr algn="l">
              <a:lnSpc>
                <a:spcPct val="120000"/>
              </a:lnSpc>
            </a:pPr>
            <a:r>
              <a:rPr lang="ja-JP" altLang="en-US" sz="1800" dirty="0"/>
              <a:t>枚岡公園（Ｃランク）：</a:t>
            </a:r>
            <a:r>
              <a:rPr lang="ja-JP" altLang="en-US" sz="1400" dirty="0"/>
              <a:t>都市近郊の里山環境で、保護上重要な植物の分布するエリアに位置。</a:t>
            </a:r>
            <a:endParaRPr lang="en-US" altLang="ja-JP" sz="1400" dirty="0"/>
          </a:p>
          <a:p>
            <a:pPr algn="l">
              <a:lnSpc>
                <a:spcPct val="120000"/>
              </a:lnSpc>
            </a:pPr>
            <a:endParaRPr lang="en-US" altLang="ja-JP" sz="900" dirty="0"/>
          </a:p>
          <a:p>
            <a:pPr algn="l">
              <a:lnSpc>
                <a:spcPct val="120000"/>
              </a:lnSpc>
            </a:pPr>
            <a:r>
              <a:rPr lang="ja-JP" altLang="en-US" sz="1800" dirty="0"/>
              <a:t>石川河川公園（Ｃランク）：</a:t>
            </a:r>
            <a:r>
              <a:rPr lang="ja-JP" altLang="en-US" sz="1400" dirty="0"/>
              <a:t>「自然ゾーン」は、石川流域の中で、河川幅員が最も広く多様な生物を保全。</a:t>
            </a:r>
            <a:endParaRPr lang="en-US" altLang="ja-JP" sz="1400" dirty="0"/>
          </a:p>
          <a:p>
            <a:pPr algn="l">
              <a:lnSpc>
                <a:spcPct val="120000"/>
              </a:lnSpc>
            </a:pPr>
            <a:endParaRPr lang="en-US" altLang="ja-JP" sz="900" dirty="0"/>
          </a:p>
          <a:p>
            <a:pPr algn="l">
              <a:lnSpc>
                <a:spcPct val="120000"/>
              </a:lnSpc>
            </a:pPr>
            <a:r>
              <a:rPr lang="ja-JP" altLang="en-US" sz="1800" dirty="0"/>
              <a:t>蜻蛉池公園（Ｂランク）：</a:t>
            </a:r>
            <a:r>
              <a:rPr lang="ja-JP" altLang="en-US" sz="1400" dirty="0"/>
              <a:t>泉州ため池群のエリアに位置し、公園内のため池は貴重な生物の生息空間。</a:t>
            </a:r>
            <a:endParaRPr lang="en-US" altLang="ja-JP" sz="1400" dirty="0"/>
          </a:p>
          <a:p>
            <a:pPr algn="l">
              <a:lnSpc>
                <a:spcPct val="120000"/>
              </a:lnSpc>
            </a:pPr>
            <a:endParaRPr lang="en-US" altLang="ja-JP" sz="1200" dirty="0"/>
          </a:p>
          <a:p>
            <a:pPr algn="l">
              <a:lnSpc>
                <a:spcPct val="120000"/>
              </a:lnSpc>
            </a:pPr>
            <a:r>
              <a:rPr lang="ja-JP" altLang="en-US" sz="1800" dirty="0"/>
              <a:t>・せんなん里海公園（Ｃランク）：</a:t>
            </a:r>
            <a:r>
              <a:rPr lang="ja-JP" altLang="en-US" sz="1400" dirty="0"/>
              <a:t>海浜植物の他、砂浜性生物の生息環境を提供。</a:t>
            </a:r>
            <a:endParaRPr lang="en-US" altLang="ja-JP" sz="1400" dirty="0"/>
          </a:p>
          <a:p>
            <a:pPr algn="l">
              <a:lnSpc>
                <a:spcPct val="120000"/>
              </a:lnSpc>
            </a:pPr>
            <a:endParaRPr lang="ja-JP" altLang="en-US" sz="1800" dirty="0"/>
          </a:p>
        </p:txBody>
      </p:sp>
      <p:sp>
        <p:nvSpPr>
          <p:cNvPr id="12" name="スライド番号プレースホルダー 11"/>
          <p:cNvSpPr>
            <a:spLocks noGrp="1"/>
          </p:cNvSpPr>
          <p:nvPr>
            <p:ph type="sldNum" sz="quarter" idx="12"/>
          </p:nvPr>
        </p:nvSpPr>
        <p:spPr/>
        <p:txBody>
          <a:bodyPr/>
          <a:lstStyle/>
          <a:p>
            <a:fld id="{192FBC56-903D-442E-83BC-E27193BEAC04}" type="slidenum">
              <a:rPr kumimoji="1" lang="ja-JP" altLang="en-US" smtClean="0"/>
              <a:t>11</a:t>
            </a:fld>
            <a:endParaRPr kumimoji="1" lang="ja-JP" altLang="en-US"/>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15" y="976548"/>
            <a:ext cx="4277680" cy="5475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円/楕円 13"/>
          <p:cNvSpPr/>
          <p:nvPr/>
        </p:nvSpPr>
        <p:spPr>
          <a:xfrm>
            <a:off x="2945850" y="2290923"/>
            <a:ext cx="269729" cy="24898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588490" y="5096202"/>
            <a:ext cx="269729" cy="24898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1128543" y="5751853"/>
            <a:ext cx="269729" cy="24898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045624" y="5096202"/>
            <a:ext cx="269729" cy="24898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3787467" y="4440551"/>
            <a:ext cx="269729" cy="24898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3997698" y="3598032"/>
            <a:ext cx="269729" cy="24898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26826" y="1491592"/>
            <a:ext cx="269729" cy="24898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3"/>
          <p:cNvSpPr txBox="1"/>
          <p:nvPr/>
        </p:nvSpPr>
        <p:spPr>
          <a:xfrm>
            <a:off x="2667162" y="2555913"/>
            <a:ext cx="800081" cy="202123"/>
          </a:xfrm>
          <a:prstGeom prst="rect">
            <a:avLst/>
          </a:prstGeom>
          <a:solidFill>
            <a:schemeClr val="bg1"/>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b="1" dirty="0"/>
              <a:t>箕面公園</a:t>
            </a:r>
          </a:p>
        </p:txBody>
      </p:sp>
      <p:sp>
        <p:nvSpPr>
          <p:cNvPr id="22" name="テキスト ボックス 3"/>
          <p:cNvSpPr txBox="1"/>
          <p:nvPr/>
        </p:nvSpPr>
        <p:spPr>
          <a:xfrm>
            <a:off x="933695" y="1471934"/>
            <a:ext cx="1124556" cy="276225"/>
          </a:xfrm>
          <a:prstGeom prst="rect">
            <a:avLst/>
          </a:prstGeom>
          <a:noFill/>
          <a:ln w="19050"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t>府営公園</a:t>
            </a:r>
          </a:p>
        </p:txBody>
      </p:sp>
      <p:sp>
        <p:nvSpPr>
          <p:cNvPr id="23" name="テキスト ボックス 3"/>
          <p:cNvSpPr txBox="1"/>
          <p:nvPr/>
        </p:nvSpPr>
        <p:spPr>
          <a:xfrm>
            <a:off x="3787466" y="3368293"/>
            <a:ext cx="802320" cy="202123"/>
          </a:xfrm>
          <a:prstGeom prst="rect">
            <a:avLst/>
          </a:prstGeom>
          <a:solidFill>
            <a:schemeClr val="bg1"/>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b="1" dirty="0"/>
              <a:t>枚岡公園</a:t>
            </a:r>
          </a:p>
        </p:txBody>
      </p:sp>
      <p:sp>
        <p:nvSpPr>
          <p:cNvPr id="24" name="テキスト ボックス 3"/>
          <p:cNvSpPr txBox="1"/>
          <p:nvPr/>
        </p:nvSpPr>
        <p:spPr>
          <a:xfrm>
            <a:off x="3787466" y="4223437"/>
            <a:ext cx="1074735" cy="202123"/>
          </a:xfrm>
          <a:prstGeom prst="rect">
            <a:avLst/>
          </a:prstGeom>
          <a:solidFill>
            <a:schemeClr val="bg1"/>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b="1" dirty="0"/>
              <a:t>石川河川公園</a:t>
            </a:r>
            <a:endParaRPr kumimoji="1" lang="ja-JP" altLang="en-US" b="1" dirty="0"/>
          </a:p>
        </p:txBody>
      </p:sp>
      <p:sp>
        <p:nvSpPr>
          <p:cNvPr id="25" name="テキスト ボックス 3"/>
          <p:cNvSpPr txBox="1"/>
          <p:nvPr/>
        </p:nvSpPr>
        <p:spPr>
          <a:xfrm>
            <a:off x="1016542" y="4888405"/>
            <a:ext cx="1074735" cy="202123"/>
          </a:xfrm>
          <a:prstGeom prst="rect">
            <a:avLst/>
          </a:prstGeom>
          <a:solidFill>
            <a:schemeClr val="bg1"/>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b="1" dirty="0"/>
              <a:t>二色の浜公園</a:t>
            </a:r>
            <a:endParaRPr kumimoji="1" lang="ja-JP" altLang="en-US" b="1" dirty="0"/>
          </a:p>
        </p:txBody>
      </p:sp>
      <p:sp>
        <p:nvSpPr>
          <p:cNvPr id="26" name="テキスト ボックス 3"/>
          <p:cNvSpPr txBox="1"/>
          <p:nvPr/>
        </p:nvSpPr>
        <p:spPr>
          <a:xfrm>
            <a:off x="206381" y="5528449"/>
            <a:ext cx="1233166" cy="202123"/>
          </a:xfrm>
          <a:prstGeom prst="rect">
            <a:avLst/>
          </a:prstGeom>
          <a:solidFill>
            <a:schemeClr val="bg1"/>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b="1" dirty="0"/>
              <a:t>せんなん里海公園</a:t>
            </a:r>
            <a:endParaRPr kumimoji="1" lang="ja-JP" altLang="en-US" b="1" dirty="0"/>
          </a:p>
        </p:txBody>
      </p:sp>
      <p:sp>
        <p:nvSpPr>
          <p:cNvPr id="27" name="テキスト ボックス 3"/>
          <p:cNvSpPr txBox="1"/>
          <p:nvPr/>
        </p:nvSpPr>
        <p:spPr>
          <a:xfrm>
            <a:off x="2678211" y="5244121"/>
            <a:ext cx="1074735" cy="202123"/>
          </a:xfrm>
          <a:prstGeom prst="rect">
            <a:avLst/>
          </a:prstGeom>
          <a:solidFill>
            <a:schemeClr val="bg1"/>
          </a:solidFill>
          <a:ln w="19050" cmpd="sng">
            <a:solidFill>
              <a:schemeClr val="accent6">
                <a:lumMod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b="1" dirty="0"/>
              <a:t>蜻蛉池公園</a:t>
            </a:r>
            <a:endParaRPr kumimoji="1" lang="ja-JP" altLang="en-US" b="1" dirty="0"/>
          </a:p>
        </p:txBody>
      </p:sp>
      <p:sp>
        <p:nvSpPr>
          <p:cNvPr id="28" name="正方形/長方形 27"/>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30" name="テキスト ボックス 29"/>
          <p:cNvSpPr txBox="1"/>
          <p:nvPr/>
        </p:nvSpPr>
        <p:spPr>
          <a:xfrm>
            <a:off x="8671606" y="107333"/>
            <a:ext cx="1210588" cy="400110"/>
          </a:xfrm>
          <a:prstGeom prst="rect">
            <a:avLst/>
          </a:prstGeom>
          <a:noFill/>
        </p:spPr>
        <p:txBody>
          <a:bodyPr wrap="none" rtlCol="0">
            <a:spAutoFit/>
          </a:bodyPr>
          <a:lstStyle/>
          <a:p>
            <a:r>
              <a:rPr lang="ja-JP" altLang="en-US" sz="2000" dirty="0"/>
              <a:t>都市環境</a:t>
            </a:r>
            <a:endParaRPr kumimoji="1" lang="ja-JP" altLang="en-US" sz="2000" dirty="0"/>
          </a:p>
        </p:txBody>
      </p:sp>
    </p:spTree>
    <p:extLst>
      <p:ext uri="{BB962C8B-B14F-4D97-AF65-F5344CB8AC3E}">
        <p14:creationId xmlns:p14="http://schemas.microsoft.com/office/powerpoint/2010/main" val="2487347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85757" y="4502304"/>
            <a:ext cx="32621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770118" y="4769313"/>
            <a:ext cx="326218"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4" name="タイトル 1"/>
          <p:cNvSpPr txBox="1">
            <a:spLocks/>
          </p:cNvSpPr>
          <p:nvPr/>
        </p:nvSpPr>
        <p:spPr>
          <a:xfrm>
            <a:off x="896549" y="6425952"/>
            <a:ext cx="8915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出典</a:t>
            </a:r>
            <a:r>
              <a:rPr lang="ja-JP" altLang="en-US" sz="1200" dirty="0" smtClean="0"/>
              <a:t>：</a:t>
            </a:r>
            <a:r>
              <a:rPr lang="ja-JP" altLang="en-US" sz="1200" dirty="0"/>
              <a:t>大阪府</a:t>
            </a:r>
            <a:r>
              <a:rPr lang="ja-JP" altLang="en-US" sz="1200" dirty="0" smtClean="0"/>
              <a:t>Ｑネット調査／</a:t>
            </a:r>
            <a:r>
              <a:rPr lang="en-US" altLang="ja-JP" sz="1200" dirty="0" smtClean="0"/>
              <a:t>H28.9</a:t>
            </a:r>
            <a:endParaRPr lang="ja-JP" altLang="en-US" sz="1200" dirty="0"/>
          </a:p>
        </p:txBody>
      </p:sp>
      <p:sp>
        <p:nvSpPr>
          <p:cNvPr id="9" name="正方形/長方形 8"/>
          <p:cNvSpPr/>
          <p:nvPr/>
        </p:nvSpPr>
        <p:spPr>
          <a:xfrm>
            <a:off x="2119440" y="523875"/>
            <a:ext cx="5830873" cy="400110"/>
          </a:xfrm>
          <a:prstGeom prst="rect">
            <a:avLst/>
          </a:prstGeom>
        </p:spPr>
        <p:txBody>
          <a:bodyPr wrap="square">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みどりに</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対する意識（</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p:cNvSpPr txBox="1">
            <a:spLocks/>
          </p:cNvSpPr>
          <p:nvPr/>
        </p:nvSpPr>
        <p:spPr>
          <a:xfrm>
            <a:off x="393710" y="5546108"/>
            <a:ext cx="8914266" cy="72365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府域全域では、みどりが多いと感じる府民の割合は、概ね横ばいに推移（約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割）</a:t>
            </a:r>
          </a:p>
          <a:p>
            <a:pPr algn="l">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大阪（市街地内）では、みどりがあると感じる府民の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割合が上昇</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みどりに関する行事の開催数増加に伴い、参加者数も増加。</a:t>
            </a:r>
          </a:p>
          <a:p>
            <a:pPr algn="l">
              <a:lnSpc>
                <a:spcPct val="1500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12</a:t>
            </a:fld>
            <a:endParaRPr kumimoji="1" lang="ja-JP" altLang="en-US" dirty="0"/>
          </a:p>
        </p:txBody>
      </p:sp>
      <p:sp>
        <p:nvSpPr>
          <p:cNvPr id="10" name="正方形/長方形 9"/>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13" name="テキスト ボックス 12"/>
          <p:cNvSpPr txBox="1"/>
          <p:nvPr/>
        </p:nvSpPr>
        <p:spPr>
          <a:xfrm>
            <a:off x="8671606" y="107333"/>
            <a:ext cx="1210588" cy="400110"/>
          </a:xfrm>
          <a:prstGeom prst="rect">
            <a:avLst/>
          </a:prstGeom>
          <a:noFill/>
        </p:spPr>
        <p:txBody>
          <a:bodyPr wrap="none" rtlCol="0">
            <a:spAutoFit/>
          </a:bodyPr>
          <a:lstStyle/>
          <a:p>
            <a:r>
              <a:rPr lang="ja-JP" altLang="en-US" sz="2000" dirty="0"/>
              <a:t>都市環境</a:t>
            </a:r>
            <a:endParaRPr kumimoji="1" lang="ja-JP" altLang="en-US" sz="2000" dirty="0"/>
          </a:p>
        </p:txBody>
      </p:sp>
      <p:sp>
        <p:nvSpPr>
          <p:cNvPr id="2" name="テキスト ボックス 1"/>
          <p:cNvSpPr txBox="1"/>
          <p:nvPr/>
        </p:nvSpPr>
        <p:spPr>
          <a:xfrm>
            <a:off x="660400" y="1074360"/>
            <a:ext cx="3847528"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大阪にみどりがあると感じる府民の割合</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2382940548"/>
              </p:ext>
            </p:extLst>
          </p:nvPr>
        </p:nvGraphicFramePr>
        <p:xfrm>
          <a:off x="105617" y="1773128"/>
          <a:ext cx="4525901" cy="3674646"/>
        </p:xfrm>
        <a:graphic>
          <a:graphicData uri="http://schemas.openxmlformats.org/drawingml/2006/chart">
            <c:chart xmlns:c="http://schemas.openxmlformats.org/drawingml/2006/chart" xmlns:r="http://schemas.openxmlformats.org/officeDocument/2006/relationships" r:id="rId3"/>
          </a:graphicData>
        </a:graphic>
      </p:graphicFrame>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1518" y="1574462"/>
            <a:ext cx="4943148" cy="3740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グループ化 19"/>
          <p:cNvGrpSpPr/>
          <p:nvPr/>
        </p:nvGrpSpPr>
        <p:grpSpPr>
          <a:xfrm>
            <a:off x="8143303" y="5393774"/>
            <a:ext cx="360000" cy="310539"/>
            <a:chOff x="8183603" y="5207069"/>
            <a:chExt cx="360000" cy="310539"/>
          </a:xfrm>
        </p:grpSpPr>
        <p:sp>
          <p:nvSpPr>
            <p:cNvPr id="22" name="正方形/長方形 21"/>
            <p:cNvSpPr/>
            <p:nvPr/>
          </p:nvSpPr>
          <p:spPr>
            <a:xfrm>
              <a:off x="8183603" y="5445608"/>
              <a:ext cx="360000" cy="72000"/>
            </a:xfrm>
            <a:prstGeom prst="rect">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23" name="直線コネクタ 22"/>
            <p:cNvCxnSpPr/>
            <p:nvPr/>
          </p:nvCxnSpPr>
          <p:spPr>
            <a:xfrm>
              <a:off x="8183603" y="5261069"/>
              <a:ext cx="353106" cy="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8323303" y="5207069"/>
              <a:ext cx="108000" cy="1080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26" name="正方形/長方形 25"/>
          <p:cNvSpPr/>
          <p:nvPr/>
        </p:nvSpPr>
        <p:spPr>
          <a:xfrm>
            <a:off x="4813835" y="1074360"/>
            <a:ext cx="5092165" cy="369332"/>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みどり</a:t>
            </a:r>
            <a:r>
              <a:rPr lang="ja-JP" altLang="en-US" b="1" dirty="0">
                <a:latin typeface="Meiryo UI" panose="020B0604030504040204" pitchFamily="50" charset="-128"/>
                <a:ea typeface="Meiryo UI" panose="020B0604030504040204" pitchFamily="50" charset="-128"/>
                <a:cs typeface="Meiryo UI" panose="020B0604030504040204" pitchFamily="50" charset="-128"/>
              </a:rPr>
              <a:t>に関する行事への参加者数の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推移</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8078106" y="5295129"/>
            <a:ext cx="1187000" cy="507831"/>
          </a:xfrm>
          <a:prstGeom prst="rect">
            <a:avLst/>
          </a:prstGeom>
          <a:noFill/>
          <a:ln>
            <a:solidFill>
              <a:schemeClr val="bg1">
                <a:lumMod val="65000"/>
              </a:schemeClr>
            </a:solidFill>
          </a:ln>
        </p:spPr>
        <p:txBody>
          <a:bodyPr wrap="square" rtlCol="0">
            <a:spAutoFit/>
          </a:bodyPr>
          <a:lstStyle/>
          <a:p>
            <a:pPr algn="r"/>
            <a:r>
              <a:rPr lang="ja-JP" altLang="en-US" sz="1200" dirty="0">
                <a:latin typeface="Meiryo UI" panose="020B0604030504040204" pitchFamily="50" charset="-128"/>
                <a:ea typeface="Meiryo UI" panose="020B0604030504040204" pitchFamily="50" charset="-128"/>
                <a:cs typeface="Meiryo UI" panose="020B0604030504040204" pitchFamily="50" charset="-128"/>
              </a:rPr>
              <a:t>団体数</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200" dirty="0">
                <a:latin typeface="Meiryo UI" panose="020B0604030504040204" pitchFamily="50" charset="-128"/>
                <a:ea typeface="Meiryo UI" panose="020B0604030504040204" pitchFamily="50" charset="-128"/>
                <a:cs typeface="Meiryo UI" panose="020B0604030504040204" pitchFamily="50" charset="-128"/>
              </a:rPr>
              <a:t>参加者数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2174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13</a:t>
            </a:fld>
            <a:endParaRPr kumimoji="1" lang="ja-JP" altLang="en-US" dirty="0"/>
          </a:p>
        </p:txBody>
      </p:sp>
      <p:sp>
        <p:nvSpPr>
          <p:cNvPr id="9" name="正方形/長方形 8"/>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12" name="テキスト ボックス 11"/>
          <p:cNvSpPr txBox="1"/>
          <p:nvPr/>
        </p:nvSpPr>
        <p:spPr>
          <a:xfrm>
            <a:off x="7297599" y="107333"/>
            <a:ext cx="2608406" cy="400110"/>
          </a:xfrm>
          <a:prstGeom prst="rect">
            <a:avLst/>
          </a:prstGeom>
          <a:noFill/>
        </p:spPr>
        <p:txBody>
          <a:bodyPr wrap="none" rtlCol="0">
            <a:spAutoFit/>
          </a:bodyPr>
          <a:lstStyle/>
          <a:p>
            <a:r>
              <a:rPr lang="ja-JP" altLang="en-US" sz="2000" dirty="0"/>
              <a:t>自然災害の発生リスク</a:t>
            </a:r>
            <a:endParaRPr kumimoji="1" lang="ja-JP" altLang="en-US" sz="2000" dirty="0"/>
          </a:p>
        </p:txBody>
      </p:sp>
      <p:sp>
        <p:nvSpPr>
          <p:cNvPr id="13" name="タイトル 1"/>
          <p:cNvSpPr txBox="1">
            <a:spLocks/>
          </p:cNvSpPr>
          <p:nvPr/>
        </p:nvSpPr>
        <p:spPr>
          <a:xfrm>
            <a:off x="57147" y="5867400"/>
            <a:ext cx="5455135" cy="57125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南海・東南海地震から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年以上経過。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南海トラフ</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巨大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地震は</a:t>
            </a:r>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今後</a:t>
            </a: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年以内に</a:t>
            </a:r>
            <a:r>
              <a:rPr lang="en-US" altLang="ja-JP" sz="1400" u="sng" dirty="0">
                <a:latin typeface="Meiryo UI" panose="020B0604030504040204" pitchFamily="50" charset="-128"/>
                <a:ea typeface="Meiryo UI" panose="020B0604030504040204" pitchFamily="50" charset="-128"/>
                <a:cs typeface="Meiryo UI" panose="020B0604030504040204" pitchFamily="50" charset="-128"/>
              </a:rPr>
              <a:t>70</a:t>
            </a:r>
            <a:r>
              <a:rPr lang="ja-JP" altLang="en-US" sz="1400"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の確率で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発生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避難者見込は最大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（発災後１か月）で、約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１９２万人程度。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711157" y="511608"/>
            <a:ext cx="5830873" cy="400110"/>
          </a:xfrm>
          <a:prstGeom prst="rect">
            <a:avLst/>
          </a:prstGeom>
        </p:spPr>
        <p:txBody>
          <a:bodyPr wrap="square">
            <a:spAutoFit/>
          </a:bodyPr>
          <a:lstStyle/>
          <a:p>
            <a:pPr algn="ct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地震発生リスクの高まり</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186872297"/>
              </p:ext>
            </p:extLst>
          </p:nvPr>
        </p:nvGraphicFramePr>
        <p:xfrm>
          <a:off x="5537180" y="898186"/>
          <a:ext cx="4184700" cy="2251342"/>
        </p:xfrm>
        <a:graphic>
          <a:graphicData uri="http://schemas.openxmlformats.org/drawingml/2006/table">
            <a:tbl>
              <a:tblPr firstRow="1" bandRow="1">
                <a:tableStyleId>{5940675A-B579-460E-94D1-54222C63F5DA}</a:tableStyleId>
              </a:tblPr>
              <a:tblGrid>
                <a:gridCol w="1805691"/>
                <a:gridCol w="2379009"/>
              </a:tblGrid>
              <a:tr h="314141">
                <a:tc>
                  <a:txBody>
                    <a:bodyPr/>
                    <a:lstStyle/>
                    <a:p>
                      <a:r>
                        <a:rPr kumimoji="1" lang="ja-JP" altLang="en-US" sz="1400" dirty="0" smtClean="0">
                          <a:latin typeface="HGPｺﾞｼｯｸM" panose="020B0600000000000000" pitchFamily="50" charset="-128"/>
                          <a:ea typeface="HGPｺﾞｼｯｸM" panose="020B0600000000000000" pitchFamily="50" charset="-128"/>
                        </a:rPr>
                        <a:t>想定地震</a:t>
                      </a:r>
                      <a:endParaRPr kumimoji="1" lang="ja-JP" altLang="en-US" sz="1400" dirty="0">
                        <a:latin typeface="HGPｺﾞｼｯｸM" panose="020B0600000000000000" pitchFamily="50" charset="-128"/>
                        <a:ea typeface="HGPｺﾞｼｯｸM" panose="020B0600000000000000" pitchFamily="50" charset="-128"/>
                      </a:endParaRPr>
                    </a:p>
                  </a:txBody>
                  <a:tcPr>
                    <a:lnT w="12700" cap="flat" cmpd="sng" algn="ctr">
                      <a:solidFill>
                        <a:schemeClr val="tx1"/>
                      </a:solidFill>
                      <a:prstDash val="solid"/>
                      <a:round/>
                      <a:headEnd type="none" w="med" len="med"/>
                      <a:tailEnd type="none" w="med" len="med"/>
                    </a:lnT>
                    <a:solidFill>
                      <a:srgbClr val="99CCFF"/>
                    </a:solidFill>
                  </a:tcPr>
                </a:tc>
                <a:tc>
                  <a:txBody>
                    <a:bodyPr/>
                    <a:lstStyle/>
                    <a:p>
                      <a:r>
                        <a:rPr kumimoji="1" lang="ja-JP" altLang="en-US" sz="1400" dirty="0" smtClean="0">
                          <a:latin typeface="HGPｺﾞｼｯｸM" panose="020B0600000000000000" pitchFamily="50" charset="-128"/>
                          <a:ea typeface="HGPｺﾞｼｯｸM" panose="020B0600000000000000" pitchFamily="50" charset="-128"/>
                        </a:rPr>
                        <a:t>今後</a:t>
                      </a:r>
                      <a:r>
                        <a:rPr kumimoji="1" lang="en-US" altLang="ja-JP" sz="1400" dirty="0" smtClean="0">
                          <a:latin typeface="HGPｺﾞｼｯｸM" panose="020B0600000000000000" pitchFamily="50" charset="-128"/>
                          <a:ea typeface="HGPｺﾞｼｯｸM" panose="020B0600000000000000" pitchFamily="50" charset="-128"/>
                        </a:rPr>
                        <a:t>30</a:t>
                      </a:r>
                      <a:r>
                        <a:rPr kumimoji="1" lang="ja-JP" altLang="en-US" sz="1400" dirty="0" smtClean="0">
                          <a:latin typeface="HGPｺﾞｼｯｸM" panose="020B0600000000000000" pitchFamily="50" charset="-128"/>
                          <a:ea typeface="HGPｺﾞｼｯｸM" panose="020B0600000000000000" pitchFamily="50" charset="-128"/>
                        </a:rPr>
                        <a:t>年以内の発生確率</a:t>
                      </a:r>
                      <a:endParaRPr kumimoji="1" lang="ja-JP" altLang="en-US" sz="1400" dirty="0">
                        <a:latin typeface="HGPｺﾞｼｯｸM" panose="020B0600000000000000" pitchFamily="50" charset="-128"/>
                        <a:ea typeface="HGPｺﾞｼｯｸM" panose="020B0600000000000000" pitchFamily="50" charset="-128"/>
                      </a:endParaRPr>
                    </a:p>
                  </a:txBody>
                  <a:tcPr>
                    <a:lnT w="12700" cap="flat" cmpd="sng" algn="ctr">
                      <a:solidFill>
                        <a:schemeClr val="tx1"/>
                      </a:solidFill>
                      <a:prstDash val="solid"/>
                      <a:round/>
                      <a:headEnd type="none" w="med" len="med"/>
                      <a:tailEnd type="none" w="med" len="med"/>
                    </a:lnT>
                    <a:solidFill>
                      <a:srgbClr val="99CCFF"/>
                    </a:solidFill>
                  </a:tcPr>
                </a:tc>
              </a:tr>
              <a:tr h="159273">
                <a:tc>
                  <a:txBody>
                    <a:bodyPr/>
                    <a:lstStyle/>
                    <a:p>
                      <a:r>
                        <a:rPr kumimoji="1" lang="ja-JP" altLang="en-US" sz="1200" dirty="0" smtClean="0">
                          <a:latin typeface="HGPｺﾞｼｯｸM" panose="020B0600000000000000" pitchFamily="50" charset="-128"/>
                          <a:ea typeface="HGPｺﾞｼｯｸM" panose="020B0600000000000000" pitchFamily="50" charset="-128"/>
                        </a:rPr>
                        <a:t>①②上町断層帯</a:t>
                      </a:r>
                      <a:endParaRPr kumimoji="1" lang="ja-JP" altLang="en-US" sz="1200" dirty="0">
                        <a:latin typeface="HGPｺﾞｼｯｸM" panose="020B0600000000000000" pitchFamily="50" charset="-128"/>
                        <a:ea typeface="HGPｺﾞｼｯｸM" panose="020B0600000000000000" pitchFamily="50" charset="-128"/>
                      </a:endParaRPr>
                    </a:p>
                  </a:txBody>
                  <a:tcPr>
                    <a:solidFill>
                      <a:schemeClr val="bg1"/>
                    </a:solidFill>
                  </a:tcPr>
                </a:tc>
                <a:tc>
                  <a:txBody>
                    <a:bodyPr/>
                    <a:lstStyle/>
                    <a:p>
                      <a:r>
                        <a:rPr kumimoji="1" lang="en-US" altLang="ja-JP" sz="1200" dirty="0" smtClean="0">
                          <a:latin typeface="HGPｺﾞｼｯｸM" panose="020B0600000000000000" pitchFamily="50" charset="-128"/>
                          <a:ea typeface="HGPｺﾞｼｯｸM" panose="020B0600000000000000" pitchFamily="50" charset="-128"/>
                        </a:rPr>
                        <a:t>2</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3</a:t>
                      </a:r>
                      <a:r>
                        <a:rPr kumimoji="1" lang="ja-JP" altLang="en-US" sz="1200" dirty="0" smtClean="0">
                          <a:latin typeface="HGPｺﾞｼｯｸM" panose="020B0600000000000000" pitchFamily="50" charset="-128"/>
                          <a:ea typeface="HGPｺﾞｼｯｸM" panose="020B0600000000000000" pitchFamily="50" charset="-128"/>
                        </a:rPr>
                        <a:t>％</a:t>
                      </a:r>
                      <a:endParaRPr kumimoji="1" lang="ja-JP" altLang="en-US" sz="1200" dirty="0">
                        <a:latin typeface="HGPｺﾞｼｯｸM" panose="020B0600000000000000" pitchFamily="50" charset="-128"/>
                        <a:ea typeface="HGPｺﾞｼｯｸM" panose="020B0600000000000000" pitchFamily="50" charset="-128"/>
                      </a:endParaRPr>
                    </a:p>
                  </a:txBody>
                  <a:tcPr>
                    <a:solidFill>
                      <a:schemeClr val="bg1"/>
                    </a:solidFill>
                  </a:tcPr>
                </a:tc>
              </a:tr>
              <a:tr h="226132">
                <a:tc>
                  <a:txBody>
                    <a:bodyPr/>
                    <a:lstStyle/>
                    <a:p>
                      <a:r>
                        <a:rPr kumimoji="1" lang="ja-JP" altLang="en-US" sz="1200" dirty="0" smtClean="0">
                          <a:latin typeface="HGPｺﾞｼｯｸM" panose="020B0600000000000000" pitchFamily="50" charset="-128"/>
                          <a:ea typeface="HGPｺﾞｼｯｸM" panose="020B0600000000000000" pitchFamily="50" charset="-128"/>
                        </a:rPr>
                        <a:t>③生駒断層帯</a:t>
                      </a:r>
                      <a:endParaRPr kumimoji="1" lang="ja-JP" altLang="en-US" sz="1200" dirty="0">
                        <a:latin typeface="HGPｺﾞｼｯｸM" panose="020B0600000000000000" pitchFamily="50" charset="-128"/>
                        <a:ea typeface="HGPｺﾞｼｯｸM" panose="020B0600000000000000" pitchFamily="50" charset="-128"/>
                      </a:endParaRPr>
                    </a:p>
                  </a:txBody>
                  <a:tcPr>
                    <a:solidFill>
                      <a:schemeClr val="bg1"/>
                    </a:solidFill>
                  </a:tcPr>
                </a:tc>
                <a:tc>
                  <a:txBody>
                    <a:bodyPr/>
                    <a:lstStyle/>
                    <a:p>
                      <a:r>
                        <a:rPr kumimoji="1" lang="ja-JP" altLang="en-US" sz="1200" dirty="0" smtClean="0">
                          <a:latin typeface="HGPｺﾞｼｯｸM" panose="020B0600000000000000" pitchFamily="50" charset="-128"/>
                          <a:ea typeface="HGPｺﾞｼｯｸM" panose="020B0600000000000000" pitchFamily="50" charset="-128"/>
                        </a:rPr>
                        <a:t>ほぼ</a:t>
                      </a:r>
                      <a:r>
                        <a:rPr kumimoji="1" lang="en-US" altLang="ja-JP" sz="1200" dirty="0" smtClean="0">
                          <a:latin typeface="HGPｺﾞｼｯｸM" panose="020B0600000000000000" pitchFamily="50" charset="-128"/>
                          <a:ea typeface="HGPｺﾞｼｯｸM" panose="020B0600000000000000" pitchFamily="50" charset="-128"/>
                        </a:rPr>
                        <a:t>0</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0.2</a:t>
                      </a:r>
                      <a:r>
                        <a:rPr kumimoji="1" lang="ja-JP" altLang="en-US" sz="1200" dirty="0" smtClean="0">
                          <a:latin typeface="HGPｺﾞｼｯｸM" panose="020B0600000000000000" pitchFamily="50" charset="-128"/>
                          <a:ea typeface="HGPｺﾞｼｯｸM" panose="020B0600000000000000" pitchFamily="50" charset="-128"/>
                        </a:rPr>
                        <a:t>％</a:t>
                      </a:r>
                      <a:endParaRPr kumimoji="1" lang="ja-JP" altLang="en-US" sz="1200" dirty="0">
                        <a:latin typeface="HGPｺﾞｼｯｸM" panose="020B0600000000000000" pitchFamily="50" charset="-128"/>
                        <a:ea typeface="HGPｺﾞｼｯｸM" panose="020B0600000000000000" pitchFamily="50" charset="-128"/>
                      </a:endParaRPr>
                    </a:p>
                  </a:txBody>
                  <a:tcPr>
                    <a:solidFill>
                      <a:schemeClr val="bg1"/>
                    </a:solidFill>
                  </a:tcPr>
                </a:tc>
              </a:tr>
              <a:tr h="216791">
                <a:tc>
                  <a:txBody>
                    <a:bodyPr/>
                    <a:lstStyle/>
                    <a:p>
                      <a:r>
                        <a:rPr kumimoji="1" lang="ja-JP" altLang="en-US" sz="1200" dirty="0" smtClean="0">
                          <a:latin typeface="HGPｺﾞｼｯｸM" panose="020B0600000000000000" pitchFamily="50" charset="-128"/>
                          <a:ea typeface="HGPｺﾞｼｯｸM" panose="020B0600000000000000" pitchFamily="50" charset="-128"/>
                        </a:rPr>
                        <a:t>④有馬高槻断層帯</a:t>
                      </a:r>
                      <a:endParaRPr kumimoji="1" lang="ja-JP" altLang="en-US" sz="1200" dirty="0">
                        <a:latin typeface="HGPｺﾞｼｯｸM" panose="020B0600000000000000" pitchFamily="50" charset="-128"/>
                        <a:ea typeface="HGPｺﾞｼｯｸM" panose="020B0600000000000000" pitchFamily="50" charset="-128"/>
                      </a:endParaRPr>
                    </a:p>
                  </a:txBody>
                  <a:tcPr>
                    <a:solidFill>
                      <a:schemeClr val="bg1"/>
                    </a:solidFill>
                  </a:tcPr>
                </a:tc>
                <a:tc>
                  <a:txBody>
                    <a:bodyPr/>
                    <a:lstStyle/>
                    <a:p>
                      <a:r>
                        <a:rPr kumimoji="1" lang="ja-JP" altLang="en-US" sz="1200" dirty="0" smtClean="0">
                          <a:latin typeface="HGPｺﾞｼｯｸM" panose="020B0600000000000000" pitchFamily="50" charset="-128"/>
                          <a:ea typeface="HGPｺﾞｼｯｸM" panose="020B0600000000000000" pitchFamily="50" charset="-128"/>
                        </a:rPr>
                        <a:t>ほぼ</a:t>
                      </a:r>
                      <a:r>
                        <a:rPr kumimoji="1" lang="en-US" altLang="ja-JP" sz="1200" dirty="0" smtClean="0">
                          <a:latin typeface="HGPｺﾞｼｯｸM" panose="020B0600000000000000" pitchFamily="50" charset="-128"/>
                          <a:ea typeface="HGPｺﾞｼｯｸM" panose="020B0600000000000000" pitchFamily="50" charset="-128"/>
                        </a:rPr>
                        <a:t>0</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0.03</a:t>
                      </a:r>
                      <a:r>
                        <a:rPr kumimoji="1" lang="ja-JP" altLang="en-US" sz="1200" dirty="0" smtClean="0">
                          <a:latin typeface="HGPｺﾞｼｯｸM" panose="020B0600000000000000" pitchFamily="50" charset="-128"/>
                          <a:ea typeface="HGPｺﾞｼｯｸM" panose="020B0600000000000000" pitchFamily="50" charset="-128"/>
                        </a:rPr>
                        <a:t>％</a:t>
                      </a:r>
                      <a:endParaRPr kumimoji="1" lang="ja-JP" altLang="en-US" sz="1200" dirty="0">
                        <a:latin typeface="HGPｺﾞｼｯｸM" panose="020B0600000000000000" pitchFamily="50" charset="-128"/>
                        <a:ea typeface="HGPｺﾞｼｯｸM" panose="020B0600000000000000" pitchFamily="50" charset="-128"/>
                      </a:endParaRPr>
                    </a:p>
                  </a:txBody>
                  <a:tcPr>
                    <a:solidFill>
                      <a:schemeClr val="bg1"/>
                    </a:solidFill>
                  </a:tcPr>
                </a:tc>
              </a:tr>
              <a:tr h="232850">
                <a:tc>
                  <a:txBody>
                    <a:bodyPr/>
                    <a:lstStyle/>
                    <a:p>
                      <a:r>
                        <a:rPr kumimoji="1" lang="ja-JP" altLang="en-US" sz="1200" dirty="0" smtClean="0">
                          <a:latin typeface="HGPｺﾞｼｯｸM" panose="020B0600000000000000" pitchFamily="50" charset="-128"/>
                          <a:ea typeface="HGPｺﾞｼｯｸM" panose="020B0600000000000000" pitchFamily="50" charset="-128"/>
                        </a:rPr>
                        <a:t>⑤中央構造線断層帯</a:t>
                      </a:r>
                      <a:endParaRPr kumimoji="1" lang="ja-JP" altLang="en-US" sz="1200" dirty="0">
                        <a:latin typeface="HGPｺﾞｼｯｸM" panose="020B0600000000000000" pitchFamily="50" charset="-128"/>
                        <a:ea typeface="HGPｺﾞｼｯｸM" panose="020B0600000000000000" pitchFamily="50" charset="-128"/>
                      </a:endParaRPr>
                    </a:p>
                  </a:txBody>
                  <a:tcPr>
                    <a:solidFill>
                      <a:schemeClr val="bg1"/>
                    </a:solidFill>
                  </a:tcPr>
                </a:tc>
                <a:tc>
                  <a:txBody>
                    <a:bodyPr/>
                    <a:lstStyle/>
                    <a:p>
                      <a:r>
                        <a:rPr kumimoji="1" lang="en-US" altLang="ja-JP" sz="1200" dirty="0" smtClean="0">
                          <a:latin typeface="HGPｺﾞｼｯｸM" panose="020B0600000000000000" pitchFamily="50" charset="-128"/>
                          <a:ea typeface="HGPｺﾞｼｯｸM" panose="020B0600000000000000" pitchFamily="50" charset="-128"/>
                        </a:rPr>
                        <a:t>0.07</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14</a:t>
                      </a:r>
                      <a:r>
                        <a:rPr kumimoji="1" lang="ja-JP" altLang="en-US" sz="1200" dirty="0" smtClean="0">
                          <a:latin typeface="HGPｺﾞｼｯｸM" panose="020B0600000000000000" pitchFamily="50" charset="-128"/>
                          <a:ea typeface="HGPｺﾞｼｯｸM" panose="020B0600000000000000" pitchFamily="50" charset="-128"/>
                        </a:rPr>
                        <a:t>％</a:t>
                      </a:r>
                      <a:endParaRPr kumimoji="1" lang="ja-JP" altLang="en-US" sz="1200" dirty="0">
                        <a:latin typeface="HGPｺﾞｼｯｸM" panose="020B0600000000000000" pitchFamily="50" charset="-128"/>
                        <a:ea typeface="HGPｺﾞｼｯｸM" panose="020B0600000000000000" pitchFamily="50" charset="-128"/>
                      </a:endParaRPr>
                    </a:p>
                  </a:txBody>
                  <a:tcPr>
                    <a:solidFill>
                      <a:schemeClr val="bg1"/>
                    </a:solidFill>
                  </a:tcPr>
                </a:tc>
              </a:tr>
              <a:tr h="314141">
                <a:tc rowSpan="2">
                  <a:txBody>
                    <a:bodyPr/>
                    <a:lstStyle/>
                    <a:p>
                      <a:endParaRPr kumimoji="1" lang="en-US" altLang="ja-JP" sz="105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⑥南海トラフ</a:t>
                      </a:r>
                      <a:endParaRPr kumimoji="1" lang="ja-JP" altLang="en-US" sz="1200" dirty="0">
                        <a:latin typeface="HGPｺﾞｼｯｸM" panose="020B0600000000000000" pitchFamily="50" charset="-128"/>
                        <a:ea typeface="HGPｺﾞｼｯｸM" panose="020B0600000000000000" pitchFamily="50" charset="-128"/>
                      </a:endParaRPr>
                    </a:p>
                  </a:txBody>
                  <a:tcPr>
                    <a:solidFill>
                      <a:schemeClr val="bg1"/>
                    </a:solidFill>
                  </a:tcPr>
                </a:tc>
                <a:tc>
                  <a:txBody>
                    <a:bodyPr/>
                    <a:lstStyle/>
                    <a:p>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M8</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9</a:t>
                      </a:r>
                      <a:r>
                        <a:rPr kumimoji="1" lang="ja-JP" altLang="en-US" sz="1200" dirty="0" smtClean="0">
                          <a:latin typeface="HGPｺﾞｼｯｸM" panose="020B0600000000000000" pitchFamily="50" charset="-128"/>
                          <a:ea typeface="HGPｺﾞｼｯｸM" panose="020B0600000000000000" pitchFamily="50" charset="-128"/>
                        </a:rPr>
                        <a:t>クラス</a:t>
                      </a:r>
                      <a:r>
                        <a:rPr kumimoji="1" lang="en-US" altLang="ja-JP" sz="1200" dirty="0" smtClean="0">
                          <a:latin typeface="HGPｺﾞｼｯｸM" panose="020B0600000000000000" pitchFamily="50" charset="-128"/>
                          <a:ea typeface="HGPｺﾞｼｯｸM" panose="020B0600000000000000" pitchFamily="50" charset="-128"/>
                        </a:rPr>
                        <a:t>)</a:t>
                      </a:r>
                      <a:r>
                        <a:rPr kumimoji="1" lang="en-US" altLang="ja-JP" sz="1200" b="1" dirty="0" smtClean="0">
                          <a:solidFill>
                            <a:srgbClr val="FF0000"/>
                          </a:solidFill>
                          <a:latin typeface="HGPｺﾞｼｯｸM" panose="020B0600000000000000" pitchFamily="50" charset="-128"/>
                          <a:ea typeface="HGPｺﾞｼｯｸM" panose="020B0600000000000000" pitchFamily="50" charset="-128"/>
                        </a:rPr>
                        <a:t>70</a:t>
                      </a:r>
                      <a:r>
                        <a:rPr kumimoji="1" lang="ja-JP" altLang="en-US" sz="1200" b="1" dirty="0" smtClean="0">
                          <a:solidFill>
                            <a:srgbClr val="FF0000"/>
                          </a:solidFill>
                          <a:latin typeface="HGPｺﾞｼｯｸM" panose="020B0600000000000000" pitchFamily="50" charset="-128"/>
                          <a:ea typeface="HGPｺﾞｼｯｸM" panose="020B0600000000000000" pitchFamily="50" charset="-128"/>
                        </a:rPr>
                        <a:t>％程度</a:t>
                      </a:r>
                      <a:endParaRPr kumimoji="1" lang="ja-JP" altLang="en-US" sz="1200" b="1" dirty="0">
                        <a:solidFill>
                          <a:srgbClr val="FF0000"/>
                        </a:solidFill>
                        <a:latin typeface="HGPｺﾞｼｯｸM" panose="020B0600000000000000" pitchFamily="50" charset="-128"/>
                        <a:ea typeface="HGPｺﾞｼｯｸM" panose="020B0600000000000000" pitchFamily="50" charset="-128"/>
                      </a:endParaRPr>
                    </a:p>
                  </a:txBody>
                  <a:tcPr>
                    <a:solidFill>
                      <a:schemeClr val="bg1"/>
                    </a:solidFill>
                  </a:tcPr>
                </a:tc>
              </a:tr>
              <a:tr h="251532">
                <a:tc vMerge="1">
                  <a:txBody>
                    <a:bodyPr/>
                    <a:lstStyle/>
                    <a:p>
                      <a:endParaRPr kumimoji="1" lang="ja-JP" altLang="en-US" dirty="0"/>
                    </a:p>
                  </a:txBody>
                  <a:tcPr>
                    <a:solidFill>
                      <a:schemeClr val="bg1"/>
                    </a:solidFill>
                  </a:tcPr>
                </a:tc>
                <a:tc>
                  <a:txBody>
                    <a:bodyPr/>
                    <a:lstStyle/>
                    <a:p>
                      <a:r>
                        <a:rPr kumimoji="1" lang="en-US" altLang="ja-JP" sz="1200" dirty="0" smtClean="0">
                          <a:latin typeface="HGPｺﾞｼｯｸM" panose="020B0600000000000000" pitchFamily="50" charset="-128"/>
                          <a:ea typeface="HGPｺﾞｼｯｸM" panose="020B0600000000000000" pitchFamily="50" charset="-128"/>
                        </a:rPr>
                        <a:t>(</a:t>
                      </a:r>
                      <a:r>
                        <a:rPr kumimoji="1" lang="ja-JP" altLang="en-US" sz="1200" dirty="0" smtClean="0">
                          <a:latin typeface="HGPｺﾞｼｯｸM" panose="020B0600000000000000" pitchFamily="50" charset="-128"/>
                          <a:ea typeface="HGPｺﾞｼｯｸM" panose="020B0600000000000000" pitchFamily="50" charset="-128"/>
                        </a:rPr>
                        <a:t>巨大地震</a:t>
                      </a:r>
                      <a:r>
                        <a:rPr kumimoji="1" lang="en-US" altLang="ja-JP" sz="1200" dirty="0" smtClean="0">
                          <a:latin typeface="HGPｺﾞｼｯｸM" panose="020B0600000000000000" pitchFamily="50" charset="-128"/>
                          <a:ea typeface="HGPｺﾞｼｯｸM" panose="020B0600000000000000" pitchFamily="50" charset="-128"/>
                        </a:rPr>
                        <a:t>)</a:t>
                      </a:r>
                      <a:r>
                        <a:rPr kumimoji="1" lang="ja-JP" altLang="en-US" sz="1200" dirty="0" smtClean="0">
                          <a:latin typeface="HGPｺﾞｼｯｸM" panose="020B0600000000000000" pitchFamily="50" charset="-128"/>
                          <a:ea typeface="HGPｺﾞｼｯｸM" panose="020B0600000000000000" pitchFamily="50" charset="-128"/>
                        </a:rPr>
                        <a:t>明示せず</a:t>
                      </a:r>
                      <a:endParaRPr kumimoji="1" lang="ja-JP" altLang="en-US" sz="1200" dirty="0">
                        <a:latin typeface="HGPｺﾞｼｯｸM" panose="020B0600000000000000" pitchFamily="50" charset="-128"/>
                        <a:ea typeface="HGPｺﾞｼｯｸM" panose="020B0600000000000000" pitchFamily="50" charset="-128"/>
                      </a:endParaRPr>
                    </a:p>
                  </a:txBody>
                  <a:tcPr>
                    <a:solidFill>
                      <a:schemeClr val="bg1"/>
                    </a:solidFill>
                  </a:tcPr>
                </a:tc>
              </a:tr>
              <a:tr h="200732">
                <a:tc gridSpan="2">
                  <a:txBody>
                    <a:bodyPr/>
                    <a:lstStyle/>
                    <a:p>
                      <a:r>
                        <a:rPr kumimoji="1" lang="ja-JP" altLang="en-US" sz="1050" dirty="0" smtClean="0">
                          <a:latin typeface="HGPｺﾞｼｯｸM" panose="020B0600000000000000" pitchFamily="50" charset="-128"/>
                          <a:ea typeface="HGPｺﾞｼｯｸM" panose="020B0600000000000000" pitchFamily="50" charset="-128"/>
                        </a:rPr>
                        <a:t>注</a:t>
                      </a:r>
                      <a:r>
                        <a:rPr kumimoji="1" lang="en-US" altLang="ja-JP" sz="1050" dirty="0" smtClean="0">
                          <a:latin typeface="HGPｺﾞｼｯｸM" panose="020B0600000000000000" pitchFamily="50" charset="-128"/>
                          <a:ea typeface="HGPｺﾞｼｯｸM" panose="020B0600000000000000" pitchFamily="50" charset="-128"/>
                        </a:rPr>
                        <a:t>)</a:t>
                      </a:r>
                      <a:r>
                        <a:rPr kumimoji="1" lang="ja-JP" altLang="en-US" sz="1050" dirty="0" smtClean="0">
                          <a:latin typeface="HGPｺﾞｼｯｸM" panose="020B0600000000000000" pitchFamily="50" charset="-128"/>
                          <a:ea typeface="HGPｺﾞｼｯｸM" panose="020B0600000000000000" pitchFamily="50" charset="-128"/>
                        </a:rPr>
                        <a:t>地震調査研究推進本部</a:t>
                      </a:r>
                      <a:r>
                        <a:rPr kumimoji="1" lang="en-US" altLang="ja-JP" sz="1050" dirty="0" smtClean="0">
                          <a:latin typeface="HGPｺﾞｼｯｸM" panose="020B0600000000000000" pitchFamily="50" charset="-128"/>
                          <a:ea typeface="HGPｺﾞｼｯｸM" panose="020B0600000000000000" pitchFamily="50" charset="-128"/>
                        </a:rPr>
                        <a:t>(</a:t>
                      </a:r>
                      <a:r>
                        <a:rPr kumimoji="1" lang="ja-JP" altLang="en-US" sz="1050" dirty="0" smtClean="0">
                          <a:latin typeface="HGPｺﾞｼｯｸM" panose="020B0600000000000000" pitchFamily="50" charset="-128"/>
                          <a:ea typeface="HGPｺﾞｼｯｸM" panose="020B0600000000000000" pitchFamily="50" charset="-128"/>
                        </a:rPr>
                        <a:t>基準日：</a:t>
                      </a:r>
                      <a:r>
                        <a:rPr kumimoji="1" lang="en-US" altLang="ja-JP" sz="1050" dirty="0" smtClean="0">
                          <a:latin typeface="HGPｺﾞｼｯｸM" panose="020B0600000000000000" pitchFamily="50" charset="-128"/>
                          <a:ea typeface="HGPｺﾞｼｯｸM" panose="020B0600000000000000" pitchFamily="50" charset="-128"/>
                        </a:rPr>
                        <a:t>2016.1.1)</a:t>
                      </a:r>
                      <a:endParaRPr kumimoji="1" lang="ja-JP" altLang="en-US" sz="1050" dirty="0">
                        <a:latin typeface="HGPｺﾞｼｯｸM" panose="020B0600000000000000" pitchFamily="50" charset="-128"/>
                        <a:ea typeface="HGPｺﾞｼｯｸM" panose="020B0600000000000000" pitchFamily="50" charset="-128"/>
                      </a:endParaRPr>
                    </a:p>
                  </a:txBody>
                  <a:tcPr>
                    <a:lnL w="12700" cap="flat" cmpd="sng" algn="ctr">
                      <a:solidFill>
                        <a:schemeClr val="tx1"/>
                      </a:solidFill>
                      <a:prstDash val="solid"/>
                      <a:round/>
                      <a:headEnd type="none" w="med" len="med"/>
                      <a:tailEnd type="none" w="med" len="med"/>
                    </a:lnL>
                    <a:solidFill>
                      <a:schemeClr val="bg1"/>
                    </a:solidFill>
                  </a:tcPr>
                </a:tc>
                <a:tc hMerge="1">
                  <a:txBody>
                    <a:bodyPr/>
                    <a:lstStyle/>
                    <a:p>
                      <a:endParaRPr kumimoji="1" lang="ja-JP" altLang="en-US" dirty="0"/>
                    </a:p>
                  </a:txBody>
                  <a:tcPr>
                    <a:solidFill>
                      <a:schemeClr val="bg1"/>
                    </a:solidFill>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282" y="3225801"/>
            <a:ext cx="4228625"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地震発生確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25" y="832544"/>
            <a:ext cx="5322738" cy="50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415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 y="4933583"/>
            <a:ext cx="5117531"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出典：激甚化する最近の自然災害について／国土交通省／</a:t>
            </a:r>
            <a:r>
              <a:rPr lang="en-US" altLang="ja-JP" sz="1200" dirty="0"/>
              <a:t>H28.9</a:t>
            </a:r>
            <a:endParaRPr lang="ja-JP" altLang="en-US" sz="12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43" y="1049493"/>
            <a:ext cx="5031389" cy="326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タイトル 1"/>
          <p:cNvSpPr txBox="1">
            <a:spLocks/>
          </p:cNvSpPr>
          <p:nvPr/>
        </p:nvSpPr>
        <p:spPr>
          <a:xfrm>
            <a:off x="660400" y="5653594"/>
            <a:ext cx="8914266" cy="76793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日降水量</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400mm</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以上の発生日数は、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１０年間に２．２日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の割合で増加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時間降水量</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50mm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以上の発生回数は、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年間で約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倍。</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1"/>
          <p:cNvSpPr txBox="1">
            <a:spLocks/>
          </p:cNvSpPr>
          <p:nvPr/>
        </p:nvSpPr>
        <p:spPr>
          <a:xfrm>
            <a:off x="175044" y="4330919"/>
            <a:ext cx="5179205"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en-US" altLang="ja-JP" sz="1200" dirty="0"/>
              <a:t>※</a:t>
            </a:r>
            <a:r>
              <a:rPr lang="ja-JP" altLang="en-US" sz="1200" dirty="0"/>
              <a:t>青線は、計測期間の平均的な変化から、長期の自然変動の要因を</a:t>
            </a:r>
            <a:r>
              <a:rPr lang="ja-JP" altLang="en-US" sz="1200" dirty="0" smtClean="0"/>
              <a:t>取り除き</a:t>
            </a:r>
            <a:endParaRPr lang="en-US" altLang="ja-JP" sz="1200" dirty="0" smtClean="0"/>
          </a:p>
          <a:p>
            <a:pPr algn="l">
              <a:lnSpc>
                <a:spcPct val="120000"/>
              </a:lnSpc>
            </a:pPr>
            <a:r>
              <a:rPr lang="ja-JP" altLang="en-US" sz="1200" dirty="0" smtClean="0"/>
              <a:t>人為</a:t>
            </a:r>
            <a:r>
              <a:rPr lang="ja-JP" altLang="en-US" sz="1200" dirty="0"/>
              <a:t>による気象の変化を算出。</a:t>
            </a:r>
          </a:p>
        </p:txBody>
      </p:sp>
      <p:sp>
        <p:nvSpPr>
          <p:cNvPr id="9" name="スライド番号プレースホルダー 8"/>
          <p:cNvSpPr>
            <a:spLocks noGrp="1"/>
          </p:cNvSpPr>
          <p:nvPr>
            <p:ph type="sldNum" sz="quarter" idx="12"/>
          </p:nvPr>
        </p:nvSpPr>
        <p:spPr/>
        <p:txBody>
          <a:bodyPr/>
          <a:lstStyle/>
          <a:p>
            <a:fld id="{192FBC56-903D-442E-83BC-E27193BEAC04}" type="slidenum">
              <a:rPr kumimoji="1" lang="ja-JP" altLang="en-US" smtClean="0"/>
              <a:t>14</a:t>
            </a:fld>
            <a:endParaRPr kumimoji="1" lang="ja-JP" altLang="en-US"/>
          </a:p>
        </p:txBody>
      </p:sp>
      <p:sp>
        <p:nvSpPr>
          <p:cNvPr id="10" name="正方形/長方形 9"/>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12" name="テキスト ボックス 11"/>
          <p:cNvSpPr txBox="1"/>
          <p:nvPr/>
        </p:nvSpPr>
        <p:spPr>
          <a:xfrm>
            <a:off x="7297599" y="107333"/>
            <a:ext cx="2608406" cy="400110"/>
          </a:xfrm>
          <a:prstGeom prst="rect">
            <a:avLst/>
          </a:prstGeom>
          <a:noFill/>
        </p:spPr>
        <p:txBody>
          <a:bodyPr wrap="none" rtlCol="0">
            <a:spAutoFit/>
          </a:bodyPr>
          <a:lstStyle/>
          <a:p>
            <a:r>
              <a:rPr lang="ja-JP" altLang="en-US" sz="2000" dirty="0"/>
              <a:t>自然災害の発生リスク</a:t>
            </a:r>
            <a:endParaRPr kumimoji="1" lang="ja-JP" altLang="en-US" sz="2000" dirty="0"/>
          </a:p>
        </p:txBody>
      </p:sp>
      <p:sp>
        <p:nvSpPr>
          <p:cNvPr id="15" name="タイトル 1"/>
          <p:cNvSpPr txBox="1">
            <a:spLocks/>
          </p:cNvSpPr>
          <p:nvPr/>
        </p:nvSpPr>
        <p:spPr>
          <a:xfrm>
            <a:off x="2709082" y="490445"/>
            <a:ext cx="4161618"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20000"/>
              </a:lnSpc>
            </a:pP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水害発生リスクの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高まり（全国）</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12900"/>
            <a:ext cx="4934155" cy="264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タイトル 1"/>
          <p:cNvSpPr txBox="1">
            <a:spLocks/>
          </p:cNvSpPr>
          <p:nvPr/>
        </p:nvSpPr>
        <p:spPr>
          <a:xfrm>
            <a:off x="8354366" y="4254500"/>
            <a:ext cx="1457583"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出典：気象庁</a:t>
            </a:r>
          </a:p>
        </p:txBody>
      </p:sp>
    </p:spTree>
    <p:extLst>
      <p:ext uri="{BB962C8B-B14F-4D97-AF65-F5344CB8AC3E}">
        <p14:creationId xmlns:p14="http://schemas.microsoft.com/office/powerpoint/2010/main" val="1202585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857545" y="6317883"/>
            <a:ext cx="8915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smtClean="0"/>
              <a:t>出典：大阪府</a:t>
            </a:r>
            <a:endParaRPr lang="ja-JP" altLang="en-US" sz="1200" dirty="0"/>
          </a:p>
        </p:txBody>
      </p:sp>
      <p:sp>
        <p:nvSpPr>
          <p:cNvPr id="9" name="タイトル 1"/>
          <p:cNvSpPr txBox="1">
            <a:spLocks/>
          </p:cNvSpPr>
          <p:nvPr/>
        </p:nvSpPr>
        <p:spPr>
          <a:xfrm>
            <a:off x="644304" y="6259567"/>
            <a:ext cx="8914266" cy="490364"/>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年度をピークに減少、施設の老朽化が進行。</a:t>
            </a:r>
            <a:endPar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92FBC56-903D-442E-83BC-E27193BEAC04}" type="slidenum">
              <a:rPr kumimoji="1" lang="ja-JP" altLang="en-US" smtClean="0"/>
              <a:t>15</a:t>
            </a:fld>
            <a:endParaRPr kumimoji="1" lang="ja-JP" altLang="en-US" dirty="0"/>
          </a:p>
        </p:txBody>
      </p:sp>
      <p:sp>
        <p:nvSpPr>
          <p:cNvPr id="10" name="正方形/長方形 9"/>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12" name="テキスト ボックス 11"/>
          <p:cNvSpPr txBox="1"/>
          <p:nvPr/>
        </p:nvSpPr>
        <p:spPr>
          <a:xfrm>
            <a:off x="7911761" y="107333"/>
            <a:ext cx="1980029" cy="400110"/>
          </a:xfrm>
          <a:prstGeom prst="rect">
            <a:avLst/>
          </a:prstGeom>
          <a:noFill/>
        </p:spPr>
        <p:txBody>
          <a:bodyPr wrap="none" rtlCol="0">
            <a:spAutoFit/>
          </a:bodyPr>
          <a:lstStyle/>
          <a:p>
            <a:r>
              <a:rPr lang="ja-JP" altLang="en-US" sz="2000" dirty="0"/>
              <a:t>投資余力の減少</a:t>
            </a:r>
            <a:endParaRPr kumimoji="1" lang="ja-JP" altLang="en-US" sz="2000" dirty="0"/>
          </a:p>
        </p:txBody>
      </p:sp>
      <p:sp>
        <p:nvSpPr>
          <p:cNvPr id="2" name="正方形/長方形 1"/>
          <p:cNvSpPr/>
          <p:nvPr/>
        </p:nvSpPr>
        <p:spPr>
          <a:xfrm>
            <a:off x="4087130" y="3114762"/>
            <a:ext cx="5292115" cy="276999"/>
          </a:xfrm>
          <a:prstGeom prst="rect">
            <a:avLst/>
          </a:prstGeom>
        </p:spPr>
        <p:txBody>
          <a:bodyPr wrap="square">
            <a:spAutoFit/>
          </a:bodyPr>
          <a:lstStyle/>
          <a:p>
            <a:pPr algn="r"/>
            <a:r>
              <a:rPr lang="en-US" altLang="ja-JP" sz="1200" dirty="0"/>
              <a:t>※</a:t>
            </a:r>
            <a:r>
              <a:rPr lang="ja-JP" altLang="en-US" sz="1200" dirty="0"/>
              <a:t>出典：財政ノート（平成</a:t>
            </a:r>
            <a:r>
              <a:rPr lang="en-US" altLang="ja-JP" sz="1200" dirty="0"/>
              <a:t>26</a:t>
            </a:r>
            <a:r>
              <a:rPr lang="ja-JP" altLang="en-US" sz="1200" dirty="0"/>
              <a:t>年</a:t>
            </a:r>
            <a:r>
              <a:rPr lang="en-US" altLang="ja-JP" sz="1200" dirty="0"/>
              <a:t>9</a:t>
            </a:r>
            <a:r>
              <a:rPr lang="ja-JP" altLang="en-US" sz="1200" dirty="0"/>
              <a:t>月）（大阪府）</a:t>
            </a:r>
          </a:p>
        </p:txBody>
      </p:sp>
      <p:pic>
        <p:nvPicPr>
          <p:cNvPr id="13" name="図 12" title="普通建設事業費の推移"/>
          <p:cNvPicPr/>
          <p:nvPr/>
        </p:nvPicPr>
        <p:blipFill>
          <a:blip r:embed="rId3">
            <a:extLst>
              <a:ext uri="{28A0092B-C50C-407E-A947-70E740481C1C}">
                <a14:useLocalDpi xmlns:a14="http://schemas.microsoft.com/office/drawing/2010/main" val="0"/>
              </a:ext>
            </a:extLst>
          </a:blip>
          <a:srcRect l="6845" t="5353" r="8124" b="6149"/>
          <a:stretch>
            <a:fillRect/>
          </a:stretch>
        </p:blipFill>
        <p:spPr bwMode="auto">
          <a:xfrm>
            <a:off x="1009650" y="820141"/>
            <a:ext cx="7651750" cy="2315097"/>
          </a:xfrm>
          <a:prstGeom prst="rect">
            <a:avLst/>
          </a:prstGeom>
          <a:solidFill>
            <a:srgbClr val="FFFFFF"/>
          </a:solidFill>
          <a:ln>
            <a:noFill/>
          </a:ln>
        </p:spPr>
      </p:pic>
      <p:sp>
        <p:nvSpPr>
          <p:cNvPr id="3" name="正方形/長方形 2"/>
          <p:cNvSpPr/>
          <p:nvPr/>
        </p:nvSpPr>
        <p:spPr>
          <a:xfrm>
            <a:off x="2911465" y="527009"/>
            <a:ext cx="3647152" cy="369332"/>
          </a:xfrm>
          <a:prstGeom prst="rect">
            <a:avLst/>
          </a:prstGeom>
        </p:spPr>
        <p:txBody>
          <a:bodyPr wrap="none">
            <a:spAutoFit/>
          </a:bodyPr>
          <a:lstStyle/>
          <a:p>
            <a:r>
              <a:rPr lang="en-US" altLang="ja-JP" dirty="0" smtClean="0"/>
              <a:t>【</a:t>
            </a:r>
            <a:r>
              <a:rPr lang="ja-JP" altLang="ja-JP" dirty="0" smtClean="0"/>
              <a:t>都市</a:t>
            </a:r>
            <a:r>
              <a:rPr lang="ja-JP" altLang="ja-JP" dirty="0"/>
              <a:t>整備部の建設事業費の</a:t>
            </a:r>
            <a:r>
              <a:rPr lang="ja-JP" altLang="ja-JP" dirty="0" smtClean="0"/>
              <a:t>推移</a:t>
            </a:r>
            <a:r>
              <a:rPr lang="en-US" altLang="ja-JP" dirty="0" smtClean="0"/>
              <a:t>】</a:t>
            </a:r>
            <a:endParaRPr lang="ja-JP" altLang="en-US" dirty="0"/>
          </a:p>
        </p:txBody>
      </p:sp>
      <p:graphicFrame>
        <p:nvGraphicFramePr>
          <p:cNvPr id="14" name="グラフ 13"/>
          <p:cNvGraphicFramePr>
            <a:graphicFrameLocks/>
          </p:cNvGraphicFramePr>
          <p:nvPr>
            <p:extLst>
              <p:ext uri="{D42A27DB-BD31-4B8C-83A1-F6EECF244321}">
                <p14:modId xmlns:p14="http://schemas.microsoft.com/office/powerpoint/2010/main" val="278866451"/>
              </p:ext>
            </p:extLst>
          </p:nvPr>
        </p:nvGraphicFramePr>
        <p:xfrm>
          <a:off x="1028700" y="3644776"/>
          <a:ext cx="7594600" cy="2614661"/>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直線コネクタ 14"/>
          <p:cNvCxnSpPr/>
          <p:nvPr/>
        </p:nvCxnSpPr>
        <p:spPr>
          <a:xfrm>
            <a:off x="1562100" y="4981575"/>
            <a:ext cx="658177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3051982" y="3275445"/>
            <a:ext cx="2723823" cy="369332"/>
          </a:xfrm>
          <a:prstGeom prst="rect">
            <a:avLst/>
          </a:prstGeom>
        </p:spPr>
        <p:txBody>
          <a:bodyPr wrap="none">
            <a:spAutoFit/>
          </a:bodyPr>
          <a:lstStyle/>
          <a:p>
            <a:r>
              <a:rPr lang="en-US" altLang="ja-JP" dirty="0" smtClean="0"/>
              <a:t>【</a:t>
            </a:r>
            <a:r>
              <a:rPr lang="ja-JP" altLang="en-US" dirty="0" smtClean="0"/>
              <a:t>府営公園</a:t>
            </a:r>
            <a:r>
              <a:rPr lang="ja-JP" altLang="ja-JP" dirty="0" smtClean="0"/>
              <a:t>事業費</a:t>
            </a:r>
            <a:r>
              <a:rPr lang="ja-JP" altLang="ja-JP" dirty="0"/>
              <a:t>の</a:t>
            </a:r>
            <a:r>
              <a:rPr lang="ja-JP" altLang="ja-JP" dirty="0" smtClean="0"/>
              <a:t>推移</a:t>
            </a:r>
            <a:r>
              <a:rPr lang="en-US" altLang="ja-JP" dirty="0" smtClean="0"/>
              <a:t>】</a:t>
            </a:r>
            <a:endParaRPr lang="ja-JP" altLang="en-US" dirty="0"/>
          </a:p>
        </p:txBody>
      </p:sp>
      <p:sp>
        <p:nvSpPr>
          <p:cNvPr id="6" name="四角形吹き出し 5"/>
          <p:cNvSpPr/>
          <p:nvPr/>
        </p:nvSpPr>
        <p:spPr>
          <a:xfrm>
            <a:off x="3587750" y="3924300"/>
            <a:ext cx="1365250" cy="457200"/>
          </a:xfrm>
          <a:prstGeom prst="wedgeRectCallout">
            <a:avLst>
              <a:gd name="adj1" fmla="val -69796"/>
              <a:gd name="adj2" fmla="val 4642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ピーク時（</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四角形吹き出し 16"/>
          <p:cNvSpPr/>
          <p:nvPr/>
        </p:nvSpPr>
        <p:spPr>
          <a:xfrm>
            <a:off x="5034762" y="3924300"/>
            <a:ext cx="1381125" cy="457200"/>
          </a:xfrm>
          <a:prstGeom prst="wedgeRectCallout">
            <a:avLst>
              <a:gd name="adj1" fmla="val 21807"/>
              <a:gd name="adj2" fmla="val 16934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元年～</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年の平均</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四角形吹き出し 17"/>
          <p:cNvSpPr/>
          <p:nvPr/>
        </p:nvSpPr>
        <p:spPr>
          <a:xfrm>
            <a:off x="6491942" y="3924300"/>
            <a:ext cx="1247775" cy="457200"/>
          </a:xfrm>
          <a:prstGeom prst="wedgeRectCallout">
            <a:avLst>
              <a:gd name="adj1" fmla="val -48422"/>
              <a:gd name="adj2" fmla="val 27976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ピーク時</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の約</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4945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ホームベース 19"/>
          <p:cNvSpPr/>
          <p:nvPr/>
        </p:nvSpPr>
        <p:spPr>
          <a:xfrm rot="10800000">
            <a:off x="-12711" y="977900"/>
            <a:ext cx="9918707" cy="4940300"/>
          </a:xfrm>
          <a:prstGeom prst="homePlat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スライド番号プレースホルダー 8"/>
          <p:cNvSpPr>
            <a:spLocks noGrp="1"/>
          </p:cNvSpPr>
          <p:nvPr>
            <p:ph type="sldNum" sz="quarter" idx="12"/>
          </p:nvPr>
        </p:nvSpPr>
        <p:spPr/>
        <p:txBody>
          <a:bodyPr/>
          <a:lstStyle/>
          <a:p>
            <a:fld id="{192FBC56-903D-442E-83BC-E27193BEAC04}" type="slidenum">
              <a:rPr kumimoji="1" lang="ja-JP" altLang="en-US" smtClean="0"/>
              <a:t>16</a:t>
            </a:fld>
            <a:endParaRPr kumimoji="1" lang="ja-JP" altLang="en-US"/>
          </a:p>
        </p:txBody>
      </p:sp>
      <p:sp>
        <p:nvSpPr>
          <p:cNvPr id="47" name="正方形/長方形 46"/>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テキスト ボックス 56"/>
          <p:cNvSpPr txBox="1"/>
          <p:nvPr/>
        </p:nvSpPr>
        <p:spPr>
          <a:xfrm>
            <a:off x="779577" y="1294029"/>
            <a:ext cx="4085491" cy="892552"/>
          </a:xfrm>
          <a:prstGeom prst="rect">
            <a:avLst/>
          </a:prstGeom>
          <a:solidFill>
            <a:schemeClr val="bg1"/>
          </a:solidFill>
          <a:ln>
            <a:solidFill>
              <a:schemeClr val="tx1"/>
            </a:solidFill>
          </a:ln>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人口減少・少子高齢化</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smtClean="0"/>
              <a:t>低い健康</a:t>
            </a:r>
            <a:r>
              <a:rPr kumimoji="1" lang="ja-JP" altLang="en-US" sz="2000" dirty="0" smtClean="0"/>
              <a:t>寿命</a:t>
            </a:r>
          </a:p>
        </p:txBody>
      </p:sp>
      <p:sp>
        <p:nvSpPr>
          <p:cNvPr id="43" name="タイトル 1"/>
          <p:cNvSpPr txBox="1">
            <a:spLocks/>
          </p:cNvSpPr>
          <p:nvPr/>
        </p:nvSpPr>
        <p:spPr>
          <a:xfrm>
            <a:off x="2" y="0"/>
            <a:ext cx="5609642" cy="523874"/>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　まとめ</a:t>
            </a:r>
          </a:p>
        </p:txBody>
      </p:sp>
      <p:sp>
        <p:nvSpPr>
          <p:cNvPr id="46" name="テキスト ボックス 45"/>
          <p:cNvSpPr txBox="1"/>
          <p:nvPr/>
        </p:nvSpPr>
        <p:spPr>
          <a:xfrm>
            <a:off x="762073" y="2942178"/>
            <a:ext cx="4085500" cy="1200329"/>
          </a:xfrm>
          <a:prstGeom prst="rect">
            <a:avLst/>
          </a:prstGeom>
          <a:solidFill>
            <a:schemeClr val="bg1"/>
          </a:solidFill>
          <a:ln>
            <a:solidFill>
              <a:schemeClr val="tx1"/>
            </a:solidFill>
          </a:ln>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土地利用の変化</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dirty="0"/>
              <a:t>空地・空き家の増加</a:t>
            </a:r>
            <a:endParaRPr kumimoji="1" lang="en-US" altLang="ja-JP" sz="2000" dirty="0"/>
          </a:p>
          <a:p>
            <a:pPr algn="ctr"/>
            <a:r>
              <a:rPr lang="ja-JP" altLang="en-US" sz="2000" dirty="0" smtClean="0"/>
              <a:t>緑地</a:t>
            </a:r>
            <a:r>
              <a:rPr lang="ja-JP" altLang="en-US" sz="2000" dirty="0"/>
              <a:t>の減少</a:t>
            </a:r>
            <a:endParaRPr lang="en-US" altLang="ja-JP" sz="2000" dirty="0"/>
          </a:p>
        </p:txBody>
      </p:sp>
      <p:sp>
        <p:nvSpPr>
          <p:cNvPr id="60" name="テキスト ボックス 59"/>
          <p:cNvSpPr txBox="1"/>
          <p:nvPr/>
        </p:nvSpPr>
        <p:spPr>
          <a:xfrm>
            <a:off x="5270500" y="1314415"/>
            <a:ext cx="4203700" cy="861774"/>
          </a:xfrm>
          <a:prstGeom prst="rect">
            <a:avLst/>
          </a:prstGeom>
          <a:solidFill>
            <a:schemeClr val="bg1"/>
          </a:solidFill>
          <a:ln>
            <a:solidFill>
              <a:schemeClr val="tx1"/>
            </a:solidFill>
          </a:ln>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都市環境の悪化</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dirty="0"/>
              <a:t>ヒートアイランド</a:t>
            </a:r>
            <a:r>
              <a:rPr lang="ja-JP" altLang="en-US" dirty="0" smtClean="0"/>
              <a:t>現象の深刻化</a:t>
            </a:r>
            <a:endParaRPr lang="en-US" altLang="ja-JP" dirty="0"/>
          </a:p>
        </p:txBody>
      </p:sp>
      <p:sp>
        <p:nvSpPr>
          <p:cNvPr id="61" name="テキスト ボックス 60"/>
          <p:cNvSpPr txBox="1"/>
          <p:nvPr/>
        </p:nvSpPr>
        <p:spPr>
          <a:xfrm>
            <a:off x="5270500" y="2319854"/>
            <a:ext cx="4203700" cy="1138773"/>
          </a:xfrm>
          <a:prstGeom prst="rect">
            <a:avLst/>
          </a:prstGeom>
          <a:solidFill>
            <a:schemeClr val="bg1"/>
          </a:solidFill>
          <a:ln>
            <a:solidFill>
              <a:schemeClr val="tx1"/>
            </a:solidFill>
          </a:ln>
        </p:spPr>
        <p:txBody>
          <a:bodyPr wrap="square" rtlCol="0">
            <a:spAutoFit/>
          </a:bodyPr>
          <a:lstStyle/>
          <a:p>
            <a:pPr algn="ctr"/>
            <a:r>
              <a:rPr lang="ja-JP" altLang="en-US" sz="2800" b="1" spc="-150" dirty="0" smtClean="0">
                <a:latin typeface="Meiryo UI" panose="020B0604030504040204" pitchFamily="50" charset="-128"/>
                <a:ea typeface="Meiryo UI" panose="020B0604030504040204" pitchFamily="50" charset="-128"/>
                <a:cs typeface="Meiryo UI" panose="020B0604030504040204" pitchFamily="50" charset="-128"/>
              </a:rPr>
              <a:t>自然災害発生リスクの高まり</a:t>
            </a:r>
            <a:endParaRPr lang="en-US" altLang="ja-JP" sz="2800" b="1" spc="-1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a:t>迫る南海トラフ地震</a:t>
            </a:r>
            <a:endParaRPr lang="en-US" altLang="ja-JP" sz="2000" dirty="0"/>
          </a:p>
          <a:p>
            <a:pPr algn="ctr"/>
            <a:r>
              <a:rPr kumimoji="1" lang="ja-JP" altLang="en-US" sz="2000" dirty="0"/>
              <a:t>各地で多発する水害</a:t>
            </a:r>
          </a:p>
        </p:txBody>
      </p:sp>
      <p:sp>
        <p:nvSpPr>
          <p:cNvPr id="63" name="テキスト ボックス 62"/>
          <p:cNvSpPr txBox="1"/>
          <p:nvPr/>
        </p:nvSpPr>
        <p:spPr>
          <a:xfrm>
            <a:off x="5270500" y="3618542"/>
            <a:ext cx="4203700" cy="892552"/>
          </a:xfrm>
          <a:prstGeom prst="rect">
            <a:avLst/>
          </a:prstGeom>
          <a:solidFill>
            <a:schemeClr val="bg1"/>
          </a:solidFill>
          <a:ln>
            <a:solidFill>
              <a:schemeClr val="tx1"/>
            </a:solidFill>
          </a:ln>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投資余力の減少</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000" dirty="0" smtClean="0"/>
              <a:t>財政的制約</a:t>
            </a:r>
            <a:endParaRPr lang="ja-JP" altLang="en-US" sz="2000" dirty="0"/>
          </a:p>
        </p:txBody>
      </p:sp>
      <p:sp>
        <p:nvSpPr>
          <p:cNvPr id="68" name="テキスト ボックス 67"/>
          <p:cNvSpPr txBox="1"/>
          <p:nvPr/>
        </p:nvSpPr>
        <p:spPr>
          <a:xfrm>
            <a:off x="5270500" y="4666810"/>
            <a:ext cx="4085868" cy="584775"/>
          </a:xfrm>
          <a:prstGeom prst="rect">
            <a:avLst/>
          </a:prstGeom>
          <a:solidFill>
            <a:schemeClr val="bg1"/>
          </a:solidFill>
          <a:ln>
            <a:solidFill>
              <a:schemeClr val="tx1"/>
            </a:solidFill>
          </a:ln>
        </p:spPr>
        <p:txBody>
          <a:bodyPr wrap="square" rtlCol="0">
            <a:spAutoFit/>
          </a:bodyPr>
          <a:lstStyle/>
          <a:p>
            <a:pPr algn="ct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外国人旅行者の増加</a:t>
            </a:r>
            <a:endParaRPr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79200" y="4253335"/>
            <a:ext cx="4068373" cy="1077218"/>
          </a:xfrm>
          <a:prstGeom prst="rect">
            <a:avLst/>
          </a:prstGeom>
          <a:solidFill>
            <a:schemeClr val="bg1"/>
          </a:solidFill>
          <a:ln>
            <a:solidFill>
              <a:schemeClr val="tx1"/>
            </a:solidFill>
          </a:ln>
        </p:spPr>
        <p:txBody>
          <a:bodyPr wrap="square" rtlCol="0">
            <a:spAutoFit/>
          </a:bodyPr>
          <a:lstStyle/>
          <a:p>
            <a:pPr algn="ct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みどりに対する</a:t>
            </a:r>
            <a:endParaRPr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意識の高まり</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80001" y="2273728"/>
            <a:ext cx="4085868" cy="584775"/>
          </a:xfrm>
          <a:prstGeom prst="rect">
            <a:avLst/>
          </a:prstGeom>
          <a:solidFill>
            <a:schemeClr val="bg1"/>
          </a:solidFill>
          <a:ln>
            <a:solidFill>
              <a:schemeClr val="tx1"/>
            </a:solidFill>
          </a:ln>
        </p:spPr>
        <p:txBody>
          <a:bodyPr wrap="square" rtlCol="0">
            <a:spAutoFit/>
          </a:bodyPr>
          <a:lstStyle/>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地域コミュニティの衰退</a:t>
            </a:r>
          </a:p>
        </p:txBody>
      </p:sp>
    </p:spTree>
    <p:extLst>
      <p:ext uri="{BB962C8B-B14F-4D97-AF65-F5344CB8AC3E}">
        <p14:creationId xmlns:p14="http://schemas.microsoft.com/office/powerpoint/2010/main" val="3267515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ホームベース 43"/>
          <p:cNvSpPr/>
          <p:nvPr/>
        </p:nvSpPr>
        <p:spPr>
          <a:xfrm rot="10800000">
            <a:off x="2" y="523873"/>
            <a:ext cx="9905994" cy="6054725"/>
          </a:xfrm>
          <a:prstGeom prst="homePlate">
            <a:avLst>
              <a:gd name="adj" fmla="val 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スライド番号プレースホルダー 8"/>
          <p:cNvSpPr>
            <a:spLocks noGrp="1"/>
          </p:cNvSpPr>
          <p:nvPr>
            <p:ph type="sldNum" sz="quarter" idx="12"/>
          </p:nvPr>
        </p:nvSpPr>
        <p:spPr/>
        <p:txBody>
          <a:bodyPr/>
          <a:lstStyle/>
          <a:p>
            <a:fld id="{192FBC56-903D-442E-83BC-E27193BEAC04}" type="slidenum">
              <a:rPr kumimoji="1" lang="ja-JP" altLang="en-US" smtClean="0"/>
              <a:t>17</a:t>
            </a:fld>
            <a:endParaRPr kumimoji="1" lang="ja-JP" altLang="en-US"/>
          </a:p>
        </p:txBody>
      </p:sp>
      <p:sp>
        <p:nvSpPr>
          <p:cNvPr id="47" name="正方形/長方形 46"/>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タイトル 1"/>
          <p:cNvSpPr txBox="1">
            <a:spLocks/>
          </p:cNvSpPr>
          <p:nvPr/>
        </p:nvSpPr>
        <p:spPr>
          <a:xfrm>
            <a:off x="2" y="0"/>
            <a:ext cx="5609642"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a:t>
            </a:r>
          </a:p>
        </p:txBody>
      </p:sp>
      <p:sp>
        <p:nvSpPr>
          <p:cNvPr id="2" name="正方形/長方形 1"/>
          <p:cNvSpPr/>
          <p:nvPr/>
        </p:nvSpPr>
        <p:spPr>
          <a:xfrm>
            <a:off x="183729" y="786053"/>
            <a:ext cx="9633368" cy="5186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「新たな時代の都市マネジメントに対応した都市公園等のあり方検討会」</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H26.11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H28.5</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状況の変化を背景として、緑とオープンスペース政策は、緑とオープンスペースのポテンシャルを、都市のため、地域のため、市民のために最大限引き出すことを重視する新たなステージへと移行すべき。</a:t>
            </a:r>
          </a:p>
          <a:p>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●新たなステージ移行に向けて重視すべき観点</a:t>
            </a:r>
          </a:p>
          <a:p>
            <a:r>
              <a:rPr lang="ja-JP" altLang="en-US"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１．ストック効果をより高める</a:t>
            </a:r>
          </a:p>
          <a:p>
            <a:r>
              <a:rPr lang="ja-JP" altLang="en-US"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２．民との連携を加速する</a:t>
            </a:r>
          </a:p>
          <a:p>
            <a:r>
              <a:rPr lang="ja-JP" altLang="en-US" b="1" dirty="0">
                <a:solidFill>
                  <a:srgbClr val="006600"/>
                </a:solidFill>
                <a:latin typeface="Meiryo UI" panose="020B0604030504040204" pitchFamily="50" charset="-128"/>
                <a:ea typeface="Meiryo UI" panose="020B0604030504040204" pitchFamily="50" charset="-128"/>
                <a:cs typeface="Meiryo UI" panose="020B0604030504040204" pitchFamily="50" charset="-128"/>
              </a:rPr>
              <a:t>３．都市公園を一層柔軟に使いこなす</a:t>
            </a:r>
          </a:p>
          <a:p>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●今後のみどりとオープンスペース政策の重点的な推進戦略</a:t>
            </a:r>
          </a:p>
          <a:p>
            <a:r>
              <a:rPr lang="ja-JP" altLang="en-US" b="1" spc="-5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１．緑とオープンスペースによる都市のリノベーションの推進</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緑の基本計画を強化して緑とオープンスペースを基軸とした都市の再構築を推進、地域に応じた戦略的な都市公園のストック</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再編による都市の活性化等を推進</a:t>
            </a:r>
          </a:p>
          <a:p>
            <a:endParaRPr lang="en-US" altLang="ja-JP" sz="1000" b="1" spc="-7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spc="-7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２．より柔軟に都市公園を使いこなすためのプランニングとマネジメントの強化</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まちの魅力、価値の向上に向けた都市公園マネジメントの推進や子育てなど地域ニーズに応じた都市公園の整備、民間事業者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による収益施設の設置促進と公園の質の向上への還元等を推進</a:t>
            </a:r>
          </a:p>
          <a:p>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３．民との効果的な連携のための仕組みの充実</a:t>
            </a: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多様な主体との連携による緑とオープンスペースの利活用を活性化するための　体制の構築、都市公園の管理の質を客観的に</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評価、見える</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化する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仕組みの創設等を推進</a:t>
            </a:r>
          </a:p>
        </p:txBody>
      </p:sp>
      <p:sp>
        <p:nvSpPr>
          <p:cNvPr id="3" name="正方形/長方形 2"/>
          <p:cNvSpPr/>
          <p:nvPr/>
        </p:nvSpPr>
        <p:spPr>
          <a:xfrm>
            <a:off x="2933699" y="6072127"/>
            <a:ext cx="6883397" cy="338554"/>
          </a:xfrm>
          <a:prstGeom prst="rect">
            <a:avLst/>
          </a:prstGeom>
        </p:spPr>
        <p:txBody>
          <a:bodyPr wrap="square">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公園法の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改正</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都市公園の再生・活性化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都市緑地法等の改正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タイトル 1"/>
          <p:cNvSpPr txBox="1">
            <a:spLocks/>
          </p:cNvSpPr>
          <p:nvPr/>
        </p:nvSpPr>
        <p:spPr>
          <a:xfrm>
            <a:off x="2" y="-9701"/>
            <a:ext cx="6248398"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a:t>
            </a:r>
            <a:r>
              <a:rPr lang="ja-JP" altLang="en-US" sz="2800" dirty="0" smtClean="0">
                <a:latin typeface="+mj-ea"/>
              </a:rPr>
              <a:t>（参考）</a:t>
            </a:r>
            <a:r>
              <a:rPr lang="ja-JP" altLang="en-US" sz="2800" dirty="0">
                <a:latin typeface="+mj-ea"/>
              </a:rPr>
              <a:t>　</a:t>
            </a:r>
            <a:r>
              <a:rPr lang="ja-JP" altLang="en-US" sz="2800" dirty="0" smtClean="0">
                <a:latin typeface="+mj-ea"/>
              </a:rPr>
              <a:t>国の動き</a:t>
            </a:r>
            <a:endParaRPr lang="ja-JP" altLang="en-US" sz="2800" dirty="0">
              <a:latin typeface="+mj-ea"/>
            </a:endParaRPr>
          </a:p>
        </p:txBody>
      </p:sp>
    </p:spTree>
    <p:extLst>
      <p:ext uri="{BB962C8B-B14F-4D97-AF65-F5344CB8AC3E}">
        <p14:creationId xmlns:p14="http://schemas.microsoft.com/office/powerpoint/2010/main" val="3745618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57545" y="6472584"/>
            <a:ext cx="8915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出典：</a:t>
            </a:r>
            <a:r>
              <a:rPr lang="zh-TW" altLang="en-US" sz="1200" dirty="0">
                <a:latin typeface="ＭＳ Ｐゴシック" panose="020B0600070205080204" pitchFamily="50" charset="-128"/>
                <a:ea typeface="ＭＳ Ｐゴシック" panose="020B0600070205080204" pitchFamily="50" charset="-128"/>
              </a:rPr>
              <a:t>大阪府人口減少社会白書</a:t>
            </a:r>
            <a:r>
              <a:rPr lang="ja-JP" altLang="en-US" sz="1200" dirty="0"/>
              <a:t>／大阪府／</a:t>
            </a:r>
            <a:r>
              <a:rPr lang="en-US" altLang="ja-JP" sz="1200" dirty="0"/>
              <a:t>H26.6</a:t>
            </a:r>
            <a:endParaRPr lang="ja-JP" altLang="en-US" sz="12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456"/>
          <a:stretch/>
        </p:blipFill>
        <p:spPr bwMode="auto">
          <a:xfrm>
            <a:off x="268293" y="1048353"/>
            <a:ext cx="9369425" cy="3864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3"/>
          <p:cNvSpPr txBox="1"/>
          <p:nvPr/>
        </p:nvSpPr>
        <p:spPr>
          <a:xfrm>
            <a:off x="4581531" y="772128"/>
            <a:ext cx="915071" cy="276225"/>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a:t>これまで</a:t>
            </a:r>
            <a:endParaRPr lang="en-US" altLang="ja-JP" sz="1400" b="1" dirty="0"/>
          </a:p>
        </p:txBody>
      </p:sp>
      <p:sp>
        <p:nvSpPr>
          <p:cNvPr id="13" name="テキスト ボックス 3"/>
          <p:cNvSpPr txBox="1"/>
          <p:nvPr/>
        </p:nvSpPr>
        <p:spPr>
          <a:xfrm>
            <a:off x="6249040" y="777669"/>
            <a:ext cx="915071" cy="276225"/>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a:t>これから</a:t>
            </a:r>
            <a:endParaRPr lang="en-US" altLang="ja-JP" sz="1400" b="1" dirty="0"/>
          </a:p>
        </p:txBody>
      </p:sp>
      <p:sp>
        <p:nvSpPr>
          <p:cNvPr id="14" name="タイトル 1"/>
          <p:cNvSpPr txBox="1">
            <a:spLocks/>
          </p:cNvSpPr>
          <p:nvPr/>
        </p:nvSpPr>
        <p:spPr>
          <a:xfrm>
            <a:off x="-1" y="522077"/>
            <a:ext cx="5651501"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20000"/>
              </a:lnSpc>
            </a:pP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人口</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の推移（大阪府</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192FBC56-903D-442E-83BC-E27193BEAC04}" type="slidenum">
              <a:rPr kumimoji="1" lang="ja-JP" altLang="en-US" smtClean="0"/>
              <a:t>2</a:t>
            </a:fld>
            <a:endParaRPr kumimoji="1" lang="ja-JP" altLang="en-US"/>
          </a:p>
        </p:txBody>
      </p:sp>
      <p:sp>
        <p:nvSpPr>
          <p:cNvPr id="15" name="正方形/長方形 14"/>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17" name="テキスト ボックス 16"/>
          <p:cNvSpPr txBox="1"/>
          <p:nvPr/>
        </p:nvSpPr>
        <p:spPr>
          <a:xfrm>
            <a:off x="7279510" y="107333"/>
            <a:ext cx="2621230" cy="400110"/>
          </a:xfrm>
          <a:prstGeom prst="rect">
            <a:avLst/>
          </a:prstGeom>
          <a:noFill/>
        </p:spPr>
        <p:txBody>
          <a:bodyPr wrap="none" rtlCol="0">
            <a:spAutoFit/>
          </a:bodyPr>
          <a:lstStyle/>
          <a:p>
            <a:r>
              <a:rPr lang="ja-JP" altLang="en-US" sz="2000" dirty="0"/>
              <a:t>人口減少・少子高齢化</a:t>
            </a:r>
            <a:endParaRPr kumimoji="1" lang="ja-JP" altLang="en-US" sz="2000" dirty="0"/>
          </a:p>
        </p:txBody>
      </p:sp>
      <p:sp>
        <p:nvSpPr>
          <p:cNvPr id="18" name="タイトル 1"/>
          <p:cNvSpPr txBox="1">
            <a:spLocks/>
          </p:cNvSpPr>
          <p:nvPr/>
        </p:nvSpPr>
        <p:spPr>
          <a:xfrm>
            <a:off x="4" y="4998610"/>
            <a:ext cx="9900740" cy="1593269"/>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dirty="0">
                <a:latin typeface="+mn-ea"/>
                <a:ea typeface="+mn-ea"/>
                <a:cs typeface="Meiryo UI" panose="020B0604030504040204" pitchFamily="50" charset="-128"/>
              </a:rPr>
              <a:t>　○　</a:t>
            </a:r>
            <a:r>
              <a:rPr lang="ja-JP" altLang="en-US" sz="1400" u="sng" dirty="0">
                <a:latin typeface="+mn-ea"/>
                <a:ea typeface="+mn-ea"/>
                <a:cs typeface="Meiryo UI" panose="020B0604030504040204" pitchFamily="50" charset="-128"/>
              </a:rPr>
              <a:t>２０１０年</a:t>
            </a:r>
            <a:r>
              <a:rPr lang="ja-JP" altLang="en-US" sz="1400" dirty="0">
                <a:latin typeface="+mn-ea"/>
                <a:ea typeface="+mn-ea"/>
                <a:cs typeface="Meiryo UI" panose="020B0604030504040204" pitchFamily="50" charset="-128"/>
              </a:rPr>
              <a:t>をピークに総人口が減少を始める。　≪全国：２００５年≫</a:t>
            </a:r>
            <a:endParaRPr lang="en-US" altLang="ja-JP" sz="1400" dirty="0">
              <a:latin typeface="+mn-ea"/>
              <a:ea typeface="+mn-ea"/>
              <a:cs typeface="Meiryo UI" panose="020B0604030504040204" pitchFamily="50" charset="-128"/>
            </a:endParaRPr>
          </a:p>
          <a:p>
            <a:pPr algn="l">
              <a:lnSpc>
                <a:spcPct val="150000"/>
              </a:lnSpc>
            </a:pPr>
            <a:r>
              <a:rPr lang="ja-JP" altLang="en-US" sz="1400" dirty="0">
                <a:latin typeface="+mn-ea"/>
                <a:ea typeface="+mn-ea"/>
                <a:cs typeface="Meiryo UI" panose="020B0604030504040204" pitchFamily="50" charset="-128"/>
              </a:rPr>
              <a:t>　○　２０４０年の総人口は、２０１５年から</a:t>
            </a:r>
            <a:r>
              <a:rPr lang="ja-JP" altLang="en-US" sz="1400" u="sng" dirty="0">
                <a:latin typeface="+mn-ea"/>
                <a:ea typeface="+mn-ea"/>
                <a:cs typeface="Meiryo UI" panose="020B0604030504040204" pitchFamily="50" charset="-128"/>
              </a:rPr>
              <a:t>１６．９％減少</a:t>
            </a:r>
            <a:r>
              <a:rPr lang="ja-JP" altLang="en-US" sz="1400" dirty="0">
                <a:latin typeface="+mn-ea"/>
                <a:ea typeface="+mn-ea"/>
                <a:cs typeface="Meiryo UI" panose="020B0604030504040204" pitchFamily="50" charset="-128"/>
              </a:rPr>
              <a:t>（８７１万人⇒７２４万人）　≪全国：１４．３％≫</a:t>
            </a:r>
            <a:endParaRPr lang="en-US" altLang="ja-JP" sz="1400" dirty="0">
              <a:latin typeface="+mn-ea"/>
              <a:ea typeface="+mn-ea"/>
              <a:cs typeface="Meiryo UI" panose="020B0604030504040204" pitchFamily="50" charset="-128"/>
            </a:endParaRPr>
          </a:p>
          <a:p>
            <a:pPr algn="l">
              <a:lnSpc>
                <a:spcPct val="150000"/>
              </a:lnSpc>
            </a:pPr>
            <a:r>
              <a:rPr lang="ja-JP" altLang="en-US" sz="1400" dirty="0">
                <a:latin typeface="+mn-ea"/>
                <a:ea typeface="+mn-ea"/>
                <a:cs typeface="Meiryo UI" panose="020B0604030504040204" pitchFamily="50" charset="-128"/>
              </a:rPr>
              <a:t>　○　２０４０年の高齢者人口の総人口に占める比率は、２０１５年から</a:t>
            </a:r>
            <a:r>
              <a:rPr lang="ja-JP" altLang="en-US" sz="1400" u="sng" dirty="0">
                <a:latin typeface="+mn-ea"/>
                <a:ea typeface="+mn-ea"/>
                <a:cs typeface="Meiryo UI" panose="020B0604030504040204" pitchFamily="50" charset="-128"/>
              </a:rPr>
              <a:t>１０％上昇</a:t>
            </a:r>
            <a:r>
              <a:rPr lang="ja-JP" altLang="en-US" sz="1400" dirty="0">
                <a:latin typeface="+mn-ea"/>
                <a:ea typeface="+mn-ea"/>
                <a:cs typeface="Meiryo UI" panose="020B0604030504040204" pitchFamily="50" charset="-128"/>
              </a:rPr>
              <a:t>（２８％⇒３８％）　≪全国：９％≫</a:t>
            </a:r>
            <a:endParaRPr lang="en-US" altLang="ja-JP" sz="1400" dirty="0">
              <a:latin typeface="+mn-ea"/>
              <a:ea typeface="+mn-ea"/>
              <a:cs typeface="Meiryo UI" panose="020B0604030504040204" pitchFamily="50" charset="-128"/>
            </a:endParaRPr>
          </a:p>
          <a:p>
            <a:pPr algn="l">
              <a:lnSpc>
                <a:spcPct val="150000"/>
              </a:lnSpc>
            </a:pPr>
            <a:r>
              <a:rPr lang="ja-JP" altLang="en-US" sz="1400" dirty="0">
                <a:latin typeface="+mn-ea"/>
                <a:ea typeface="+mn-ea"/>
                <a:cs typeface="Meiryo UI" panose="020B0604030504040204" pitchFamily="50" charset="-128"/>
              </a:rPr>
              <a:t>　○　２０４０年の生産年齢人口は、２０１５年から</a:t>
            </a:r>
            <a:r>
              <a:rPr lang="ja-JP" altLang="en-US" sz="1400" u="sng" dirty="0">
                <a:latin typeface="+mn-ea"/>
                <a:ea typeface="+mn-ea"/>
                <a:cs typeface="Meiryo UI" panose="020B0604030504040204" pitchFamily="50" charset="-128"/>
              </a:rPr>
              <a:t>２８．１％減少</a:t>
            </a:r>
            <a:r>
              <a:rPr lang="ja-JP" altLang="en-US" sz="1400" dirty="0">
                <a:latin typeface="+mn-ea"/>
                <a:ea typeface="+mn-ea"/>
                <a:cs typeface="Meiryo UI" panose="020B0604030504040204" pitchFamily="50" charset="-128"/>
              </a:rPr>
              <a:t>（５２７万人⇒３７９万人）　≪全国：２４％≫</a:t>
            </a:r>
            <a:endParaRPr lang="en-US" altLang="ja-JP" sz="1400" dirty="0">
              <a:latin typeface="+mn-ea"/>
              <a:ea typeface="+mn-ea"/>
              <a:cs typeface="Meiryo UI" panose="020B0604030504040204" pitchFamily="50" charset="-128"/>
            </a:endParaRPr>
          </a:p>
          <a:p>
            <a:pPr algn="l">
              <a:lnSpc>
                <a:spcPct val="150000"/>
              </a:lnSpc>
            </a:pPr>
            <a:r>
              <a:rPr lang="ja-JP" altLang="en-US" sz="1400" dirty="0">
                <a:latin typeface="+mn-ea"/>
                <a:ea typeface="+mn-ea"/>
                <a:cs typeface="Meiryo UI" panose="020B0604030504040204" pitchFamily="50" charset="-128"/>
              </a:rPr>
              <a:t>　　　⇒　</a:t>
            </a:r>
            <a:r>
              <a:rPr lang="ja-JP" altLang="en-US" sz="1400" dirty="0">
                <a:solidFill>
                  <a:srgbClr val="FF0000"/>
                </a:solidFill>
                <a:latin typeface="+mn-ea"/>
                <a:ea typeface="+mn-ea"/>
                <a:cs typeface="Meiryo UI" panose="020B0604030504040204" pitchFamily="50" charset="-128"/>
              </a:rPr>
              <a:t>府の少子高齢化は、全国平均より急激に進むと予測</a:t>
            </a:r>
            <a:r>
              <a:rPr lang="ja-JP" altLang="en-US" sz="1400" dirty="0">
                <a:latin typeface="+mn-ea"/>
                <a:ea typeface="+mn-ea"/>
                <a:cs typeface="Meiryo UI" panose="020B0604030504040204" pitchFamily="50" charset="-128"/>
              </a:rPr>
              <a:t>。</a:t>
            </a:r>
          </a:p>
        </p:txBody>
      </p:sp>
      <p:cxnSp>
        <p:nvCxnSpPr>
          <p:cNvPr id="3" name="直線矢印コネクタ 2"/>
          <p:cNvCxnSpPr>
            <a:stCxn id="12" idx="3"/>
            <a:endCxn id="13" idx="1"/>
          </p:cNvCxnSpPr>
          <p:nvPr/>
        </p:nvCxnSpPr>
        <p:spPr>
          <a:xfrm>
            <a:off x="5496602" y="910241"/>
            <a:ext cx="752438" cy="5541"/>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a:off x="5898221" y="915781"/>
            <a:ext cx="0" cy="667359"/>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6051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180144" y="5938500"/>
            <a:ext cx="6429161" cy="730250"/>
          </a:xfrm>
          <a:prstGeom prst="rect">
            <a:avLst/>
          </a:prstGeom>
          <a:solidFill>
            <a:schemeClr val="bg1"/>
          </a:solidFill>
          <a:ln>
            <a:noFill/>
          </a:ln>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年までは総務省「国勢調査」（年齢不詳を含む）。将来推計については、「大阪府の将来推計人口の点検について</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H21.3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）における大阪府の人口推計（ケース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）を基に、府試算</a:t>
            </a:r>
            <a:endParaRPr kumimoji="1" lang="ja-JP" altLang="en-US"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＜参考＞大阪市地域：大阪市　　北大阪地域：吹田市、高槻市、茨木市、摂津市、島本町、豊中市、池田市、箕面市、豊能町、能勢町</a:t>
            </a:r>
            <a:endParaRPr kumimoji="1" lang="ja-JP" altLang="en-US"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　　　　東部大阪地域：守口市、枚方市、寝屋川市、大東市、門真市、四條畷市、交野市、八尾市、柏原市、東大阪市</a:t>
            </a:r>
            <a:endParaRPr kumimoji="1" lang="ja-JP" altLang="en-US"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　　　　南河内地域：富田林市、河内長野市、松原市、羽曳野市、藤井寺市、大阪狭山市、太子町、河南町、千早赤阪村</a:t>
            </a:r>
            <a:endParaRPr kumimoji="1" lang="ja-JP" altLang="en-US"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　　　　泉州地域：堺市、泉大津市、和泉市、高石市、忠岡町、岸和田市、貝塚市、泉佐野市、泉南市、阪南市、熊取町、田尻町、岬町</a:t>
            </a:r>
            <a:endParaRPr kumimoji="1" lang="ja-JP" altLang="en-US"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タイトル 1"/>
          <p:cNvSpPr txBox="1">
            <a:spLocks/>
          </p:cNvSpPr>
          <p:nvPr/>
        </p:nvSpPr>
        <p:spPr>
          <a:xfrm>
            <a:off x="-1" y="522077"/>
            <a:ext cx="5651501"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20000"/>
              </a:lnSpc>
            </a:pP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人口</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の推移（大阪府</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192FBC56-903D-442E-83BC-E27193BEAC04}" type="slidenum">
              <a:rPr kumimoji="1" lang="ja-JP" altLang="en-US" smtClean="0"/>
              <a:t>3</a:t>
            </a:fld>
            <a:endParaRPr kumimoji="1" lang="ja-JP" altLang="en-US"/>
          </a:p>
        </p:txBody>
      </p:sp>
      <p:sp>
        <p:nvSpPr>
          <p:cNvPr id="15" name="正方形/長方形 14"/>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17" name="テキスト ボックス 16"/>
          <p:cNvSpPr txBox="1"/>
          <p:nvPr/>
        </p:nvSpPr>
        <p:spPr>
          <a:xfrm>
            <a:off x="7279510" y="107333"/>
            <a:ext cx="2621230" cy="400110"/>
          </a:xfrm>
          <a:prstGeom prst="rect">
            <a:avLst/>
          </a:prstGeom>
          <a:noFill/>
        </p:spPr>
        <p:txBody>
          <a:bodyPr wrap="none" rtlCol="0">
            <a:spAutoFit/>
          </a:bodyPr>
          <a:lstStyle/>
          <a:p>
            <a:r>
              <a:rPr lang="ja-JP" altLang="en-US" sz="2000" dirty="0"/>
              <a:t>人口減少・少子高齢化</a:t>
            </a:r>
            <a:endParaRPr kumimoji="1" lang="ja-JP" altLang="en-US" sz="2000" dirty="0"/>
          </a:p>
        </p:txBody>
      </p:sp>
      <p:pic>
        <p:nvPicPr>
          <p:cNvPr id="206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915" y="549274"/>
            <a:ext cx="6403085" cy="541256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3"/>
          <p:cNvSpPr txBox="1">
            <a:spLocks noChangeAspect="1" noChangeArrowheads="1"/>
          </p:cNvSpPr>
          <p:nvPr/>
        </p:nvSpPr>
        <p:spPr bwMode="auto">
          <a:xfrm>
            <a:off x="6985000" y="2184691"/>
            <a:ext cx="919482" cy="202620"/>
          </a:xfrm>
          <a:prstGeom prst="rect">
            <a:avLst/>
          </a:prstGeom>
          <a:solidFill>
            <a:srgbClr val="FFFFFF"/>
          </a:solidFill>
          <a:ln w="12700">
            <a:solidFill>
              <a:srgbClr val="FF9900"/>
            </a:solidFill>
            <a:miter lim="800000"/>
            <a:headEnd/>
            <a:tailEnd/>
          </a:ln>
        </p:spPr>
        <p:txBody>
          <a:bodyPr vert="horz" wrap="none" lIns="74295" tIns="8890" rIns="74295" bIns="889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大阪市地域</a:t>
            </a:r>
            <a:endParaRPr kumimoji="1" lang="ja-JP" altLang="ja-JP" sz="3600" b="0" i="0" u="none" strike="noStrike" cap="none" normalizeH="0" baseline="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2"/>
          <p:cNvSpPr>
            <a:spLocks noChangeArrowheads="1"/>
          </p:cNvSpPr>
          <p:nvPr/>
        </p:nvSpPr>
        <p:spPr bwMode="auto">
          <a:xfrm>
            <a:off x="1075531" y="2560638"/>
            <a:ext cx="1119981" cy="2471737"/>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1" name="Text Box 11"/>
          <p:cNvSpPr txBox="1">
            <a:spLocks noChangeAspect="1" noChangeArrowheads="1"/>
          </p:cNvSpPr>
          <p:nvPr/>
        </p:nvSpPr>
        <p:spPr bwMode="auto">
          <a:xfrm>
            <a:off x="6984151" y="3767931"/>
            <a:ext cx="919482" cy="202620"/>
          </a:xfrm>
          <a:prstGeom prst="rect">
            <a:avLst/>
          </a:prstGeom>
          <a:solidFill>
            <a:srgbClr val="FFFFFF"/>
          </a:solidFill>
          <a:ln w="12700">
            <a:solidFill>
              <a:srgbClr val="CCCC00"/>
            </a:solidFill>
            <a:miter lim="800000"/>
            <a:headEnd/>
            <a:tailEnd/>
          </a:ln>
        </p:spPr>
        <p:txBody>
          <a:bodyPr vert="horz" wrap="none" lIns="74295" tIns="8890" rIns="74295" bIns="889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北大阪地域</a:t>
            </a:r>
            <a:endParaRPr kumimoji="1" lang="ja-JP" altLang="ja-JP"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Text Box 10"/>
          <p:cNvSpPr txBox="1">
            <a:spLocks noChangeAspect="1" noChangeArrowheads="1"/>
          </p:cNvSpPr>
          <p:nvPr/>
        </p:nvSpPr>
        <p:spPr bwMode="auto">
          <a:xfrm>
            <a:off x="6999607" y="3498560"/>
            <a:ext cx="765594" cy="202620"/>
          </a:xfrm>
          <a:prstGeom prst="rect">
            <a:avLst/>
          </a:prstGeom>
          <a:solidFill>
            <a:srgbClr val="FFFFFF"/>
          </a:solidFill>
          <a:ln w="12700">
            <a:solidFill>
              <a:srgbClr val="92D050"/>
            </a:solidFill>
            <a:miter lim="800000"/>
            <a:headEnd/>
            <a:tailEnd/>
          </a:ln>
        </p:spPr>
        <p:txBody>
          <a:bodyPr vert="horz" wrap="none" lIns="74295" tIns="8890" rIns="74295" bIns="889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泉州地域</a:t>
            </a:r>
            <a:endParaRPr kumimoji="1" lang="ja-JP" altLang="ja-JP"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Text Box 9"/>
          <p:cNvSpPr txBox="1">
            <a:spLocks noChangeAspect="1" noChangeArrowheads="1"/>
          </p:cNvSpPr>
          <p:nvPr/>
        </p:nvSpPr>
        <p:spPr bwMode="auto">
          <a:xfrm>
            <a:off x="6999607" y="3230157"/>
            <a:ext cx="1073371" cy="202620"/>
          </a:xfrm>
          <a:prstGeom prst="rect">
            <a:avLst/>
          </a:prstGeom>
          <a:solidFill>
            <a:srgbClr val="FFFFFF"/>
          </a:solidFill>
          <a:ln w="12700">
            <a:solidFill>
              <a:srgbClr val="00B0F0"/>
            </a:solidFill>
            <a:miter lim="800000"/>
            <a:headEnd/>
            <a:tailEnd/>
          </a:ln>
        </p:spPr>
        <p:txBody>
          <a:bodyPr vert="horz" wrap="none" lIns="74295" tIns="8890" rIns="74295" bIns="889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東部大阪地域</a:t>
            </a:r>
            <a:endParaRPr kumimoji="1" lang="ja-JP" altLang="ja-JP"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8"/>
          <p:cNvSpPr>
            <a:spLocks noChangeArrowheads="1"/>
          </p:cNvSpPr>
          <p:nvPr/>
        </p:nvSpPr>
        <p:spPr bwMode="auto">
          <a:xfrm>
            <a:off x="4500562" y="1181100"/>
            <a:ext cx="2370138" cy="3851275"/>
          </a:xfrm>
          <a:prstGeom prst="rect">
            <a:avLst/>
          </a:prstGeom>
          <a:noFill/>
          <a:ln w="19050">
            <a:solidFill>
              <a:srgbClr val="FF99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23" name="Text Box 2"/>
          <p:cNvSpPr txBox="1">
            <a:spLocks noChangeAspect="1" noChangeArrowheads="1"/>
          </p:cNvSpPr>
          <p:nvPr/>
        </p:nvSpPr>
        <p:spPr bwMode="auto">
          <a:xfrm>
            <a:off x="6984151" y="4636798"/>
            <a:ext cx="919482" cy="202620"/>
          </a:xfrm>
          <a:prstGeom prst="rect">
            <a:avLst/>
          </a:prstGeom>
          <a:solidFill>
            <a:srgbClr val="FFFFFF"/>
          </a:solidFill>
          <a:ln w="12700">
            <a:solidFill>
              <a:srgbClr val="FF00FF"/>
            </a:solidFill>
            <a:miter lim="800000"/>
            <a:headEnd/>
            <a:tailEnd/>
          </a:ln>
        </p:spPr>
        <p:txBody>
          <a:bodyPr vert="horz" wrap="none" lIns="74295" tIns="8890" rIns="74295" bIns="889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南河内地域</a:t>
            </a:r>
            <a:endParaRPr kumimoji="1" lang="ja-JP" altLang="ja-JP"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AutoShape 6"/>
          <p:cNvSpPr>
            <a:spLocks noChangeArrowheads="1"/>
          </p:cNvSpPr>
          <p:nvPr/>
        </p:nvSpPr>
        <p:spPr bwMode="auto">
          <a:xfrm>
            <a:off x="2030288" y="923925"/>
            <a:ext cx="984006" cy="648592"/>
          </a:xfrm>
          <a:prstGeom prst="wedgeEllipseCallout">
            <a:avLst>
              <a:gd name="adj1" fmla="val 12944"/>
              <a:gd name="adj2" fmla="val 7125"/>
            </a:avLst>
          </a:prstGeom>
          <a:solidFill>
            <a:srgbClr val="FFFFFF"/>
          </a:solidFill>
          <a:ln w="15875">
            <a:solidFill>
              <a:srgbClr val="00B050"/>
            </a:solidFill>
            <a:miter lim="800000"/>
            <a:headEnd/>
            <a:tailEnd/>
          </a:ln>
        </p:spPr>
        <p:txBody>
          <a:bodyPr vert="horz" wrap="none" lIns="3600" tIns="3600" rIns="3600" bIns="36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Century" pitchFamily="18" charset="0"/>
              </a:rPr>
              <a:t>郊外への移住</a:t>
            </a:r>
            <a:endPar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Century"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05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Century" pitchFamily="18" charset="0"/>
              </a:rPr>
              <a:t>人口減少</a:t>
            </a:r>
            <a:endParaRPr kumimoji="1" lang="ja-JP" alt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AutoShape 5" descr="25%"/>
          <p:cNvSpPr>
            <a:spLocks noChangeArrowheads="1"/>
          </p:cNvSpPr>
          <p:nvPr/>
        </p:nvSpPr>
        <p:spPr bwMode="auto">
          <a:xfrm flipV="1">
            <a:off x="2490787" y="1202503"/>
            <a:ext cx="111125" cy="73025"/>
          </a:xfrm>
          <a:prstGeom prst="triangle">
            <a:avLst>
              <a:gd name="adj" fmla="val 50000"/>
            </a:avLst>
          </a:prstGeom>
          <a:pattFill prst="pct25">
            <a:fgClr>
              <a:srgbClr val="FF0000"/>
            </a:fgClr>
            <a:bgClr>
              <a:srgbClr val="FFFFFF"/>
            </a:bgClr>
          </a:patt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6" name="AutoShape 4"/>
          <p:cNvSpPr>
            <a:spLocks noChangeArrowheads="1"/>
          </p:cNvSpPr>
          <p:nvPr/>
        </p:nvSpPr>
        <p:spPr bwMode="auto">
          <a:xfrm>
            <a:off x="5027344" y="909309"/>
            <a:ext cx="1146303" cy="659412"/>
          </a:xfrm>
          <a:prstGeom prst="wedgeEllipseCallout">
            <a:avLst>
              <a:gd name="adj1" fmla="val 2705"/>
              <a:gd name="adj2" fmla="val 81334"/>
            </a:avLst>
          </a:prstGeom>
          <a:solidFill>
            <a:srgbClr val="FFFFFF"/>
          </a:solidFill>
          <a:ln w="15875">
            <a:solidFill>
              <a:srgbClr val="FF9900"/>
            </a:solidFill>
            <a:prstDash val="sysDot"/>
            <a:miter lim="800000"/>
            <a:headEnd/>
            <a:tailEnd/>
          </a:ln>
        </p:spPr>
        <p:txBody>
          <a:bodyPr vert="horz" wrap="none" lIns="3600" tIns="3600" rIns="3600" bIns="36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明朝" pitchFamily="17" charset="-128"/>
              </a:rPr>
              <a:t>自然減や社会減</a:t>
            </a:r>
            <a:endParaRPr kumimoji="1" lang="ja-JP" alt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ja-JP" sz="105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Century"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ja-JP" sz="105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Century" pitchFamily="18" charset="0"/>
              </a:rPr>
              <a:t>人口減少</a:t>
            </a:r>
            <a:endParaRPr kumimoji="1" lang="ja-JP" alt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AutoShape 3" descr="25%"/>
          <p:cNvSpPr>
            <a:spLocks noChangeArrowheads="1"/>
          </p:cNvSpPr>
          <p:nvPr/>
        </p:nvSpPr>
        <p:spPr bwMode="auto">
          <a:xfrm flipV="1">
            <a:off x="5540375" y="1191390"/>
            <a:ext cx="111125" cy="73025"/>
          </a:xfrm>
          <a:prstGeom prst="triangle">
            <a:avLst>
              <a:gd name="adj" fmla="val 50000"/>
            </a:avLst>
          </a:prstGeom>
          <a:pattFill prst="pct25">
            <a:fgClr>
              <a:srgbClr val="FF0000"/>
            </a:fgClr>
            <a:bgClr>
              <a:srgbClr val="FFFFFF"/>
            </a:bgClr>
          </a:pattFill>
          <a:ln w="9525">
            <a:solidFill>
              <a:srgbClr val="FF0000"/>
            </a:solidFill>
            <a:miter lim="800000"/>
            <a:headEnd/>
            <a:tailEnd/>
          </a:ln>
        </p:spPr>
        <p:txBody>
          <a:bodyPr vert="horz" wrap="square" lIns="3600" tIns="3600" rIns="3600" bIns="3600" numCol="1" anchor="t" anchorCtr="0" compatLnSpc="1">
            <a:prstTxWarp prst="textNoShape">
              <a:avLst/>
            </a:prstTxWarp>
          </a:bodyPr>
          <a:lstStyle/>
          <a:p>
            <a:endParaRPr lang="ja-JP" altLang="en-US"/>
          </a:p>
        </p:txBody>
      </p:sp>
      <p:sp>
        <p:nvSpPr>
          <p:cNvPr id="28" name="AutoShape 2"/>
          <p:cNvSpPr>
            <a:spLocks noChangeArrowheads="1"/>
          </p:cNvSpPr>
          <p:nvPr/>
        </p:nvSpPr>
        <p:spPr bwMode="auto">
          <a:xfrm>
            <a:off x="1058861" y="1727703"/>
            <a:ext cx="1081088" cy="913975"/>
          </a:xfrm>
          <a:prstGeom prst="wedgeEllipseCallout">
            <a:avLst>
              <a:gd name="adj1" fmla="val 2542"/>
              <a:gd name="adj2" fmla="val 56750"/>
            </a:avLst>
          </a:prstGeom>
          <a:solidFill>
            <a:srgbClr val="FFFFFF"/>
          </a:solidFill>
          <a:ln w="15875">
            <a:solidFill>
              <a:srgbClr val="00B050"/>
            </a:solidFill>
            <a:miter lim="800000"/>
            <a:headEnd/>
            <a:tailEnd/>
          </a:ln>
        </p:spPr>
        <p:txBody>
          <a:bodyPr vert="horz" wrap="square" lIns="1800" tIns="1800" rIns="1800" bIns="1800" numCol="1" anchor="t" anchorCtr="0" compatLnSpc="1">
            <a:prstTxWarp prst="textNoShape">
              <a:avLst/>
            </a:prstTxWarp>
            <a:spAutoFit/>
          </a:bodyPr>
          <a:lstStyle>
            <a:lvl1pPr indent="50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50800" algn="l" defTabSz="914400" rtl="0" eaLnBrk="1" fontAlgn="base" latinLnBrk="0" hangingPunct="1">
              <a:lnSpc>
                <a:spcPct val="100000"/>
              </a:lnSpc>
              <a:spcBef>
                <a:spcPct val="0"/>
              </a:spcBef>
              <a:spcAft>
                <a:spcPct val="0"/>
              </a:spcAft>
              <a:buClrTx/>
              <a:buSzTx/>
              <a:buFontTx/>
              <a:buNone/>
              <a:tabLst/>
            </a:pPr>
            <a:r>
              <a:rPr kumimoji="1" lang="ja-JP" altLang="ja-JP" sz="5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明朝" pitchFamily="17" charset="-128"/>
              </a:rPr>
              <a:t>◆</a:t>
            </a:r>
            <a:r>
              <a:rPr kumimoji="1" lang="ja-JP" altLang="ja-JP" sz="8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明朝" pitchFamily="17" charset="-128"/>
              </a:rPr>
              <a:t>高度成長期</a:t>
            </a:r>
            <a:endParaRPr kumimoji="1" lang="ja-JP" altLang="ja-JP" sz="9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50800" algn="l" defTabSz="914400" rtl="0" eaLnBrk="0" fontAlgn="base" latinLnBrk="0" hangingPunct="0">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明朝" pitchFamily="17" charset="-128"/>
              </a:rPr>
              <a:t>地方から</a:t>
            </a:r>
            <a:r>
              <a:rPr kumimoji="1" lang="ja-JP" altLang="ja-JP" sz="8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明朝" pitchFamily="17" charset="-128"/>
              </a:rPr>
              <a:t>流入</a:t>
            </a:r>
            <a:endParaRPr lang="en-US" altLang="ja-JP" sz="900" dirty="0">
              <a:cs typeface="ＭＳ 明朝" pitchFamily="17" charset="-128"/>
            </a:endParaRPr>
          </a:p>
          <a:p>
            <a:pPr marL="0" marR="0" lvl="0" indent="50800" algn="l" defTabSz="914400" rtl="0" eaLnBrk="0" fontAlgn="base" latinLnBrk="0" hangingPunct="0">
              <a:lnSpc>
                <a:spcPct val="100000"/>
              </a:lnSpc>
              <a:spcBef>
                <a:spcPct val="0"/>
              </a:spcBef>
              <a:spcAft>
                <a:spcPct val="0"/>
              </a:spcAft>
              <a:buClrTx/>
              <a:buSzTx/>
              <a:buFontTx/>
              <a:buNone/>
              <a:tabLst/>
            </a:pPr>
            <a:r>
              <a:rPr kumimoji="1" lang="ja-JP" altLang="ja-JP" sz="500" b="0" i="0" u="none" strike="noStrike" cap="none" spc="-50" normalizeH="0" dirty="0" smtClean="0">
                <a:ln>
                  <a:noFill/>
                </a:ln>
                <a:solidFill>
                  <a:schemeClr val="tx1"/>
                </a:solidFill>
                <a:effectLst/>
                <a:latin typeface="HG丸ｺﾞｼｯｸM-PRO" pitchFamily="50" charset="-128"/>
                <a:ea typeface="HG丸ｺﾞｼｯｸM-PRO" pitchFamily="50" charset="-128"/>
                <a:cs typeface="ＭＳ 明朝" pitchFamily="17" charset="-128"/>
              </a:rPr>
              <a:t>◆</a:t>
            </a:r>
            <a:r>
              <a:rPr kumimoji="1" lang="ja-JP" altLang="ja-JP" sz="800" b="0" i="0" u="none" strike="noStrike" cap="none" spc="-50" normalizeH="0" dirty="0" smtClean="0">
                <a:ln>
                  <a:noFill/>
                </a:ln>
                <a:solidFill>
                  <a:schemeClr val="tx1"/>
                </a:solidFill>
                <a:effectLst/>
                <a:latin typeface="HG丸ｺﾞｼｯｸM-PRO" pitchFamily="50" charset="-128"/>
                <a:ea typeface="HG丸ｺﾞｼｯｸM-PRO" pitchFamily="50" charset="-128"/>
                <a:cs typeface="ＭＳ 明朝" pitchFamily="17" charset="-128"/>
              </a:rPr>
              <a:t>ニュータウン開発</a:t>
            </a:r>
            <a:endParaRPr kumimoji="1" lang="ja-JP" altLang="ja-JP" sz="900" b="0" i="0" u="none" strike="noStrike" cap="none" spc="-50" normalizeH="0" dirty="0" smtClean="0">
              <a:ln>
                <a:noFill/>
              </a:ln>
              <a:solidFill>
                <a:schemeClr val="tx1"/>
              </a:solidFill>
              <a:effectLst/>
            </a:endParaRPr>
          </a:p>
          <a:p>
            <a:pPr marL="0" marR="0" lvl="0" indent="50800" algn="l" defTabSz="914400" rtl="0" eaLnBrk="0" fontAlgn="base" latinLnBrk="0" hangingPunct="0">
              <a:lnSpc>
                <a:spcPct val="100000"/>
              </a:lnSpc>
              <a:spcBef>
                <a:spcPct val="0"/>
              </a:spcBef>
              <a:spcAft>
                <a:spcPct val="0"/>
              </a:spcAft>
              <a:buClrTx/>
              <a:buSzTx/>
              <a:buFontTx/>
              <a:buNone/>
              <a:tabLst/>
            </a:pPr>
            <a:r>
              <a:rPr kumimoji="1" lang="ja-JP" altLang="ja-JP" sz="10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Century" pitchFamily="18" charset="0"/>
              </a:rPr>
              <a:t>人口増加</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AutoShape 1" descr="25%"/>
          <p:cNvSpPr>
            <a:spLocks noChangeArrowheads="1"/>
          </p:cNvSpPr>
          <p:nvPr/>
        </p:nvSpPr>
        <p:spPr bwMode="auto">
          <a:xfrm flipV="1">
            <a:off x="1570831" y="2247901"/>
            <a:ext cx="111125" cy="76200"/>
          </a:xfrm>
          <a:prstGeom prst="triangle">
            <a:avLst>
              <a:gd name="adj" fmla="val 50000"/>
            </a:avLst>
          </a:prstGeom>
          <a:pattFill prst="pct25">
            <a:fgClr>
              <a:srgbClr val="FF0000"/>
            </a:fgClr>
            <a:bgClr>
              <a:srgbClr val="FFFFFF"/>
            </a:bgClr>
          </a:patt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30" name="Rectangle 16"/>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1" name="Rectangle 26"/>
          <p:cNvSpPr>
            <a:spLocks noChangeArrowheads="1"/>
          </p:cNvSpPr>
          <p:nvPr/>
        </p:nvSpPr>
        <p:spPr bwMode="auto">
          <a:xfrm>
            <a:off x="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9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9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　　　　　</a:t>
            </a:r>
            <a:endParaRPr kumimoji="1" lang="ja-JP" altLang="ja-JP" sz="9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 name="タイトル 1"/>
          <p:cNvSpPr txBox="1">
            <a:spLocks/>
          </p:cNvSpPr>
          <p:nvPr/>
        </p:nvSpPr>
        <p:spPr>
          <a:xfrm>
            <a:off x="557211" y="561974"/>
            <a:ext cx="3352801" cy="20152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20000"/>
              </a:lnSpc>
            </a:pP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地域別　人口推移と将来推計</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AutoShape 4"/>
          <p:cNvSpPr>
            <a:spLocks noChangeArrowheads="1"/>
          </p:cNvSpPr>
          <p:nvPr/>
        </p:nvSpPr>
        <p:spPr bwMode="auto">
          <a:xfrm>
            <a:off x="6944585" y="1568721"/>
            <a:ext cx="1301837" cy="594493"/>
          </a:xfrm>
          <a:prstGeom prst="wedgeEllipseCallout">
            <a:avLst>
              <a:gd name="adj1" fmla="val -59951"/>
              <a:gd name="adj2" fmla="val 42682"/>
            </a:avLst>
          </a:prstGeom>
          <a:solidFill>
            <a:schemeClr val="accent6">
              <a:lumMod val="40000"/>
              <a:lumOff val="60000"/>
            </a:schemeClr>
          </a:solidFill>
          <a:ln w="15875">
            <a:noFill/>
            <a:prstDash val="sysDot"/>
            <a:miter lim="800000"/>
            <a:headEnd/>
            <a:tailEnd/>
          </a:ln>
        </p:spPr>
        <p:txBody>
          <a:bodyPr vert="horz" wrap="none" lIns="3600" tIns="3600" rIns="3600" bIns="36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sz="900" dirty="0" smtClean="0">
                <a:latin typeface="HG丸ｺﾞｼｯｸM-PRO" pitchFamily="50" charset="-128"/>
                <a:ea typeface="HG丸ｺﾞｼｯｸM-PRO" pitchFamily="50" charset="-128"/>
                <a:cs typeface="ＭＳ Ｐゴシック" pitchFamily="50" charset="-128"/>
              </a:rPr>
              <a:t>2010(H22)</a:t>
            </a:r>
            <a:r>
              <a:rPr lang="ja-JP" altLang="en-US" sz="900" dirty="0" smtClean="0">
                <a:latin typeface="HG丸ｺﾞｼｯｸM-PRO" pitchFamily="50" charset="-128"/>
                <a:ea typeface="HG丸ｺﾞｼｯｸM-PRO" pitchFamily="50" charset="-128"/>
                <a:cs typeface="ＭＳ Ｐゴシック" pitchFamily="50" charset="-128"/>
              </a:rPr>
              <a:t>より</a:t>
            </a:r>
            <a:endParaRPr lang="en-US" altLang="ja-JP" sz="900" dirty="0" smtClean="0">
              <a:latin typeface="HG丸ｺﾞｼｯｸM-PRO" pitchFamily="50" charset="-128"/>
              <a:ea typeface="HG丸ｺﾞｼｯｸM-PRO"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36</a:t>
            </a: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万人減少</a:t>
            </a:r>
            <a:endPar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13.5</a:t>
            </a: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％減）</a:t>
            </a:r>
            <a:endParaRPr kumimoji="1" lang="ja-JP" alt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 name="AutoShape 4"/>
          <p:cNvSpPr>
            <a:spLocks noChangeArrowheads="1"/>
          </p:cNvSpPr>
          <p:nvPr/>
        </p:nvSpPr>
        <p:spPr bwMode="auto">
          <a:xfrm>
            <a:off x="6980770" y="2560639"/>
            <a:ext cx="1308600" cy="594493"/>
          </a:xfrm>
          <a:prstGeom prst="wedgeEllipseCallout">
            <a:avLst>
              <a:gd name="adj1" fmla="val -59951"/>
              <a:gd name="adj2" fmla="val 42682"/>
            </a:avLst>
          </a:prstGeom>
          <a:solidFill>
            <a:schemeClr val="accent5">
              <a:lumMod val="40000"/>
              <a:lumOff val="60000"/>
            </a:schemeClr>
          </a:solidFill>
          <a:ln w="15875">
            <a:noFill/>
            <a:prstDash val="sysDot"/>
            <a:miter lim="800000"/>
            <a:headEnd/>
            <a:tailEnd/>
          </a:ln>
        </p:spPr>
        <p:txBody>
          <a:bodyPr vert="horz" wrap="none" lIns="3600" tIns="3600" rIns="3600" bIns="36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sz="900" dirty="0" smtClean="0">
                <a:latin typeface="HG丸ｺﾞｼｯｸM-PRO" pitchFamily="50" charset="-128"/>
                <a:ea typeface="HG丸ｺﾞｼｯｸM-PRO" pitchFamily="50" charset="-128"/>
                <a:cs typeface="ＭＳ Ｐゴシック" pitchFamily="50" charset="-128"/>
              </a:rPr>
              <a:t>2010(H22)</a:t>
            </a:r>
            <a:r>
              <a:rPr lang="ja-JP" altLang="en-US" sz="900" dirty="0" smtClean="0">
                <a:latin typeface="HG丸ｺﾞｼｯｸM-PRO" pitchFamily="50" charset="-128"/>
                <a:ea typeface="HG丸ｺﾞｼｯｸM-PRO" pitchFamily="50" charset="-128"/>
                <a:cs typeface="ＭＳ Ｐゴシック" pitchFamily="50" charset="-128"/>
              </a:rPr>
              <a:t>より</a:t>
            </a:r>
            <a:endParaRPr lang="en-US" altLang="ja-JP" sz="900" dirty="0" smtClean="0">
              <a:latin typeface="HG丸ｺﾞｼｯｸM-PRO" pitchFamily="50" charset="-128"/>
              <a:ea typeface="HG丸ｺﾞｼｯｸM-PRO"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ja-JP" altLang="en-US" sz="900" dirty="0">
                <a:latin typeface="HG丸ｺﾞｼｯｸM-PRO" pitchFamily="50" charset="-128"/>
                <a:ea typeface="HG丸ｺﾞｼｯｸM-PRO" pitchFamily="50" charset="-128"/>
                <a:cs typeface="ＭＳ Ｐゴシック" pitchFamily="50" charset="-128"/>
              </a:rPr>
              <a:t>４２</a:t>
            </a: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万人減少</a:t>
            </a:r>
            <a:endPar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lang="en-US" altLang="ja-JP" sz="900" dirty="0">
                <a:latin typeface="HG丸ｺﾞｼｯｸM-PRO" pitchFamily="50" charset="-128"/>
                <a:ea typeface="HG丸ｺﾞｼｯｸM-PRO" pitchFamily="50" charset="-128"/>
                <a:cs typeface="ＭＳ Ｐゴシック" pitchFamily="50" charset="-128"/>
              </a:rPr>
              <a:t>20.4</a:t>
            </a: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％減）</a:t>
            </a:r>
            <a:endParaRPr kumimoji="1" lang="ja-JP" alt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6" name="AutoShape 4"/>
          <p:cNvSpPr>
            <a:spLocks noChangeArrowheads="1"/>
          </p:cNvSpPr>
          <p:nvPr/>
        </p:nvSpPr>
        <p:spPr bwMode="auto">
          <a:xfrm>
            <a:off x="7886711" y="3335824"/>
            <a:ext cx="1308600" cy="594493"/>
          </a:xfrm>
          <a:prstGeom prst="wedgeEllipseCallout">
            <a:avLst>
              <a:gd name="adj1" fmla="val -61892"/>
              <a:gd name="adj2" fmla="val -43"/>
            </a:avLst>
          </a:prstGeom>
          <a:solidFill>
            <a:schemeClr val="accent3">
              <a:lumMod val="60000"/>
              <a:lumOff val="40000"/>
            </a:schemeClr>
          </a:solidFill>
          <a:ln w="15875">
            <a:noFill/>
            <a:prstDash val="sysDot"/>
            <a:miter lim="800000"/>
            <a:headEnd/>
            <a:tailEnd/>
          </a:ln>
        </p:spPr>
        <p:txBody>
          <a:bodyPr vert="horz" wrap="none" lIns="3600" tIns="3600" rIns="3600" bIns="36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sz="900" dirty="0" smtClean="0">
                <a:latin typeface="HG丸ｺﾞｼｯｸM-PRO" pitchFamily="50" charset="-128"/>
                <a:ea typeface="HG丸ｺﾞｼｯｸM-PRO" pitchFamily="50" charset="-128"/>
                <a:cs typeface="ＭＳ Ｐゴシック" pitchFamily="50" charset="-128"/>
              </a:rPr>
              <a:t>2010(H22)</a:t>
            </a:r>
            <a:r>
              <a:rPr lang="ja-JP" altLang="en-US" sz="900" dirty="0" smtClean="0">
                <a:latin typeface="HG丸ｺﾞｼｯｸM-PRO" pitchFamily="50" charset="-128"/>
                <a:ea typeface="HG丸ｺﾞｼｯｸM-PRO" pitchFamily="50" charset="-128"/>
                <a:cs typeface="ＭＳ Ｐゴシック" pitchFamily="50" charset="-128"/>
              </a:rPr>
              <a:t>より</a:t>
            </a:r>
            <a:endParaRPr lang="en-US" altLang="ja-JP" sz="900" dirty="0" smtClean="0">
              <a:latin typeface="HG丸ｺﾞｼｯｸM-PRO" pitchFamily="50" charset="-128"/>
              <a:ea typeface="HG丸ｺﾞｼｯｸM-PRO"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900" dirty="0" smtClean="0">
                <a:latin typeface="HG丸ｺﾞｼｯｸM-PRO" pitchFamily="50" charset="-128"/>
                <a:ea typeface="HG丸ｺﾞｼｯｸM-PRO" pitchFamily="50" charset="-128"/>
                <a:cs typeface="ＭＳ Ｐゴシック" pitchFamily="50" charset="-128"/>
              </a:rPr>
              <a:t>2</a:t>
            </a:r>
            <a:r>
              <a:rPr lang="ja-JP" altLang="en-US" sz="900" dirty="0" smtClean="0">
                <a:latin typeface="HG丸ｺﾞｼｯｸM-PRO" pitchFamily="50" charset="-128"/>
                <a:ea typeface="HG丸ｺﾞｼｯｸM-PRO" pitchFamily="50" charset="-128"/>
                <a:cs typeface="ＭＳ Ｐゴシック" pitchFamily="50" charset="-128"/>
              </a:rPr>
              <a:t>２</a:t>
            </a: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万人減少</a:t>
            </a:r>
            <a:endPar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lang="en-US" altLang="ja-JP" sz="900" dirty="0" smtClean="0">
                <a:latin typeface="HG丸ｺﾞｼｯｸM-PRO" pitchFamily="50" charset="-128"/>
                <a:ea typeface="HG丸ｺﾞｼｯｸM-PRO" pitchFamily="50" charset="-128"/>
                <a:cs typeface="ＭＳ Ｐゴシック" pitchFamily="50" charset="-128"/>
              </a:rPr>
              <a:t>12</a:t>
            </a:r>
            <a:r>
              <a:rPr lang="en-US" altLang="ja-JP" sz="900" dirty="0" smtClean="0">
                <a:latin typeface="HG丸ｺﾞｼｯｸM-PRO" pitchFamily="50" charset="-128"/>
                <a:ea typeface="HG丸ｺﾞｼｯｸM-PRO" pitchFamily="50" charset="-128"/>
                <a:cs typeface="ＭＳ Ｐゴシック" pitchFamily="50" charset="-128"/>
              </a:rPr>
              <a:t>.7</a:t>
            </a: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％減）</a:t>
            </a:r>
            <a:endParaRPr kumimoji="1" lang="ja-JP" alt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7" name="AutoShape 4"/>
          <p:cNvSpPr>
            <a:spLocks noChangeArrowheads="1"/>
          </p:cNvSpPr>
          <p:nvPr/>
        </p:nvSpPr>
        <p:spPr bwMode="auto">
          <a:xfrm>
            <a:off x="6985000" y="4014668"/>
            <a:ext cx="1308600" cy="594493"/>
          </a:xfrm>
          <a:prstGeom prst="wedgeEllipseCallout">
            <a:avLst>
              <a:gd name="adj1" fmla="val -75479"/>
              <a:gd name="adj2" fmla="val -61995"/>
            </a:avLst>
          </a:prstGeom>
          <a:solidFill>
            <a:srgbClr val="D8FF89"/>
          </a:solidFill>
          <a:ln w="15875">
            <a:noFill/>
            <a:prstDash val="sysDot"/>
            <a:miter lim="800000"/>
            <a:headEnd/>
            <a:tailEnd/>
          </a:ln>
        </p:spPr>
        <p:txBody>
          <a:bodyPr vert="horz" wrap="none" lIns="3600" tIns="3600" rIns="3600" bIns="36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sz="900" dirty="0" smtClean="0">
                <a:latin typeface="HG丸ｺﾞｼｯｸM-PRO" pitchFamily="50" charset="-128"/>
                <a:ea typeface="HG丸ｺﾞｼｯｸM-PRO" pitchFamily="50" charset="-128"/>
                <a:cs typeface="ＭＳ Ｐゴシック" pitchFamily="50" charset="-128"/>
              </a:rPr>
              <a:t>2010(H22)</a:t>
            </a:r>
            <a:r>
              <a:rPr lang="ja-JP" altLang="en-US" sz="900" dirty="0" smtClean="0">
                <a:latin typeface="HG丸ｺﾞｼｯｸM-PRO" pitchFamily="50" charset="-128"/>
                <a:ea typeface="HG丸ｺﾞｼｯｸM-PRO" pitchFamily="50" charset="-128"/>
                <a:cs typeface="ＭＳ Ｐゴシック" pitchFamily="50" charset="-128"/>
              </a:rPr>
              <a:t>より</a:t>
            </a:r>
            <a:endParaRPr lang="en-US" altLang="ja-JP" sz="900" dirty="0" smtClean="0">
              <a:latin typeface="HG丸ｺﾞｼｯｸM-PRO" pitchFamily="50" charset="-128"/>
              <a:ea typeface="HG丸ｺﾞｼｯｸM-PRO"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900" dirty="0" smtClean="0">
                <a:latin typeface="HG丸ｺﾞｼｯｸM-PRO" pitchFamily="50" charset="-128"/>
                <a:ea typeface="HG丸ｺﾞｼｯｸM-PRO" pitchFamily="50" charset="-128"/>
                <a:cs typeface="ＭＳ Ｐゴシック" pitchFamily="50" charset="-128"/>
              </a:rPr>
              <a:t>2</a:t>
            </a:r>
            <a:r>
              <a:rPr lang="ja-JP" altLang="en-US" sz="900" dirty="0" smtClean="0">
                <a:latin typeface="HG丸ｺﾞｼｯｸM-PRO" pitchFamily="50" charset="-128"/>
                <a:ea typeface="HG丸ｺﾞｼｯｸM-PRO" pitchFamily="50" charset="-128"/>
                <a:cs typeface="ＭＳ Ｐゴシック" pitchFamily="50" charset="-128"/>
              </a:rPr>
              <a:t>２</a:t>
            </a: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万人減少</a:t>
            </a:r>
            <a:endPar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lang="en-US" altLang="ja-JP" sz="900" dirty="0" smtClean="0">
                <a:latin typeface="HG丸ｺﾞｼｯｸM-PRO" pitchFamily="50" charset="-128"/>
                <a:ea typeface="HG丸ｺﾞｼｯｸM-PRO" pitchFamily="50" charset="-128"/>
                <a:cs typeface="ＭＳ Ｐゴシック" pitchFamily="50" charset="-128"/>
              </a:rPr>
              <a:t>12</a:t>
            </a:r>
            <a:r>
              <a:rPr lang="en-US" altLang="ja-JP" sz="900" dirty="0" smtClean="0">
                <a:latin typeface="HG丸ｺﾞｼｯｸM-PRO" pitchFamily="50" charset="-128"/>
                <a:ea typeface="HG丸ｺﾞｼｯｸM-PRO" pitchFamily="50" charset="-128"/>
                <a:cs typeface="ＭＳ Ｐゴシック" pitchFamily="50" charset="-128"/>
              </a:rPr>
              <a:t>.3</a:t>
            </a: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％減）</a:t>
            </a:r>
            <a:endParaRPr kumimoji="1" lang="ja-JP" alt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3" name="AutoShape 4"/>
          <p:cNvSpPr>
            <a:spLocks noChangeArrowheads="1"/>
          </p:cNvSpPr>
          <p:nvPr/>
        </p:nvSpPr>
        <p:spPr bwMode="auto">
          <a:xfrm>
            <a:off x="6923907" y="4877518"/>
            <a:ext cx="1308600" cy="594493"/>
          </a:xfrm>
          <a:prstGeom prst="wedgeEllipseCallout">
            <a:avLst>
              <a:gd name="adj1" fmla="val -60921"/>
              <a:gd name="adj2" fmla="val -42769"/>
            </a:avLst>
          </a:prstGeom>
          <a:solidFill>
            <a:srgbClr val="D8FF89"/>
          </a:solidFill>
          <a:ln w="15875">
            <a:noFill/>
            <a:prstDash val="sysDot"/>
            <a:miter lim="800000"/>
            <a:headEnd/>
            <a:tailEnd/>
          </a:ln>
        </p:spPr>
        <p:txBody>
          <a:bodyPr vert="horz" wrap="none" lIns="3600" tIns="3600" rIns="3600" bIns="36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sz="900" dirty="0" smtClean="0">
                <a:latin typeface="HG丸ｺﾞｼｯｸM-PRO" pitchFamily="50" charset="-128"/>
                <a:ea typeface="HG丸ｺﾞｼｯｸM-PRO" pitchFamily="50" charset="-128"/>
                <a:cs typeface="ＭＳ Ｐゴシック" pitchFamily="50" charset="-128"/>
              </a:rPr>
              <a:t>2010(H22)</a:t>
            </a:r>
            <a:r>
              <a:rPr lang="ja-JP" altLang="en-US" sz="900" dirty="0" smtClean="0">
                <a:latin typeface="HG丸ｺﾞｼｯｸM-PRO" pitchFamily="50" charset="-128"/>
                <a:ea typeface="HG丸ｺﾞｼｯｸM-PRO" pitchFamily="50" charset="-128"/>
                <a:cs typeface="ＭＳ Ｐゴシック" pitchFamily="50" charset="-128"/>
              </a:rPr>
              <a:t>より</a:t>
            </a:r>
            <a:endParaRPr lang="en-US" altLang="ja-JP" sz="900" dirty="0" smtClean="0">
              <a:latin typeface="HG丸ｺﾞｼｯｸM-PRO" pitchFamily="50" charset="-128"/>
              <a:ea typeface="HG丸ｺﾞｼｯｸM-PRO"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sz="900" dirty="0" smtClean="0">
                <a:latin typeface="HG丸ｺﾞｼｯｸM-PRO" pitchFamily="50" charset="-128"/>
                <a:ea typeface="HG丸ｺﾞｼｯｸM-PRO" pitchFamily="50" charset="-128"/>
                <a:cs typeface="ＭＳ Ｐゴシック" pitchFamily="50" charset="-128"/>
              </a:rPr>
              <a:t>15</a:t>
            </a: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万人減少</a:t>
            </a:r>
            <a:endParaRPr kumimoji="1" lang="en-US" altLang="ja-JP"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lang="en-US" altLang="ja-JP" sz="900" dirty="0" smtClean="0">
                <a:latin typeface="HG丸ｺﾞｼｯｸM-PRO" pitchFamily="50" charset="-128"/>
                <a:ea typeface="HG丸ｺﾞｼｯｸM-PRO" pitchFamily="50" charset="-128"/>
                <a:cs typeface="ＭＳ Ｐゴシック" pitchFamily="50" charset="-128"/>
              </a:rPr>
              <a:t>23.4</a:t>
            </a: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％減）</a:t>
            </a:r>
            <a:endParaRPr kumimoji="1" lang="ja-JP" altLang="ja-JP" sz="1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 name="正方形/長方形 1"/>
          <p:cNvSpPr/>
          <p:nvPr/>
        </p:nvSpPr>
        <p:spPr>
          <a:xfrm>
            <a:off x="6449777" y="5975677"/>
            <a:ext cx="3246402" cy="338554"/>
          </a:xfrm>
          <a:prstGeom prst="rect">
            <a:avLst/>
          </a:prstGeom>
          <a:solidFill>
            <a:schemeClr val="bg1"/>
          </a:solidFill>
        </p:spPr>
        <p:txBody>
          <a:bodyPr wrap="non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○今後各地域とも、人口は減少傾向</a:t>
            </a:r>
            <a:endParaRPr lang="ja-JP" altLang="en-US" sz="1600" dirty="0"/>
          </a:p>
        </p:txBody>
      </p:sp>
      <p:sp>
        <p:nvSpPr>
          <p:cNvPr id="4" name="タイトル 1"/>
          <p:cNvSpPr txBox="1">
            <a:spLocks/>
          </p:cNvSpPr>
          <p:nvPr/>
        </p:nvSpPr>
        <p:spPr>
          <a:xfrm>
            <a:off x="985340" y="6472584"/>
            <a:ext cx="8915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出典：</a:t>
            </a:r>
            <a:r>
              <a:rPr lang="zh-TW" altLang="en-US" sz="1200" dirty="0">
                <a:latin typeface="ＭＳ Ｐゴシック" panose="020B0600070205080204" pitchFamily="50" charset="-128"/>
                <a:ea typeface="ＭＳ Ｐゴシック" panose="020B0600070205080204" pitchFamily="50" charset="-128"/>
              </a:rPr>
              <a:t>大阪府人口減少社会</a:t>
            </a:r>
            <a:r>
              <a:rPr lang="zh-TW" altLang="en-US" sz="1200" dirty="0" smtClean="0">
                <a:latin typeface="ＭＳ Ｐゴシック" panose="020B0600070205080204" pitchFamily="50" charset="-128"/>
                <a:ea typeface="ＭＳ Ｐゴシック" panose="020B0600070205080204" pitchFamily="50" charset="-128"/>
              </a:rPr>
              <a:t>白書</a:t>
            </a:r>
            <a:r>
              <a:rPr lang="ja-JP" altLang="en-US" sz="1200" dirty="0">
                <a:latin typeface="ＭＳ Ｐゴシック" panose="020B0600070205080204" pitchFamily="50" charset="-128"/>
                <a:ea typeface="ＭＳ Ｐゴシック" panose="020B0600070205080204" pitchFamily="50" charset="-128"/>
              </a:rPr>
              <a:t>「人口減少」の潮流</a:t>
            </a:r>
            <a:r>
              <a:rPr lang="ja-JP" altLang="en-US" sz="800" dirty="0">
                <a:latin typeface="ＭＳ Ｐゴシック" panose="020B0600070205080204" pitchFamily="50" charset="-128"/>
                <a:ea typeface="ＭＳ Ｐゴシック" panose="020B0600070205080204" pitchFamily="50" charset="-128"/>
              </a:rPr>
              <a:t>（</a:t>
            </a:r>
            <a:r>
              <a:rPr lang="en-US" altLang="ja-JP" sz="800" dirty="0">
                <a:latin typeface="ＭＳ Ｐゴシック" panose="020B0600070205080204" pitchFamily="50" charset="-128"/>
                <a:ea typeface="ＭＳ Ｐゴシック" panose="020B0600070205080204" pitchFamily="50" charset="-128"/>
              </a:rPr>
              <a:t>H26.3 </a:t>
            </a:r>
            <a:r>
              <a:rPr lang="ja-JP" altLang="en-US" sz="800" dirty="0">
                <a:latin typeface="ＭＳ Ｐゴシック" panose="020B0600070205080204" pitchFamily="50" charset="-128"/>
                <a:ea typeface="ＭＳ Ｐゴシック" panose="020B0600070205080204" pitchFamily="50" charset="-128"/>
              </a:rPr>
              <a:t>推計による改訂版</a:t>
            </a:r>
            <a:r>
              <a:rPr lang="ja-JP" altLang="en-US" sz="800" dirty="0" smtClean="0">
                <a:latin typeface="ＭＳ Ｐゴシック" panose="020B0600070205080204" pitchFamily="50" charset="-128"/>
                <a:ea typeface="ＭＳ Ｐゴシック" panose="020B0600070205080204" pitchFamily="50" charset="-128"/>
              </a:rPr>
              <a:t>）</a:t>
            </a:r>
            <a:endParaRPr lang="ja-JP" altLang="en-US" sz="800" dirty="0"/>
          </a:p>
        </p:txBody>
      </p:sp>
    </p:spTree>
    <p:extLst>
      <p:ext uri="{BB962C8B-B14F-4D97-AF65-F5344CB8AC3E}">
        <p14:creationId xmlns:p14="http://schemas.microsoft.com/office/powerpoint/2010/main" val="1816325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960463" y="6422777"/>
            <a:ext cx="8915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出典：大阪府高齢者計画２０１５</a:t>
            </a:r>
            <a:r>
              <a:rPr lang="ja-JP" altLang="en-US" sz="800" dirty="0"/>
              <a:t>（大阪府高齢者福祉計画及び介護保険事業支援計画）</a:t>
            </a:r>
          </a:p>
        </p:txBody>
      </p:sp>
      <p:sp>
        <p:nvSpPr>
          <p:cNvPr id="12" name="スライド番号プレースホルダー 11"/>
          <p:cNvSpPr>
            <a:spLocks noGrp="1"/>
          </p:cNvSpPr>
          <p:nvPr>
            <p:ph type="sldNum" sz="quarter" idx="12"/>
          </p:nvPr>
        </p:nvSpPr>
        <p:spPr/>
        <p:txBody>
          <a:bodyPr/>
          <a:lstStyle/>
          <a:p>
            <a:fld id="{192FBC56-903D-442E-83BC-E27193BEAC04}" type="slidenum">
              <a:rPr kumimoji="1" lang="ja-JP" altLang="en-US" smtClean="0"/>
              <a:t>4</a:t>
            </a:fld>
            <a:endParaRPr kumimoji="1" lang="ja-JP" altLang="en-US"/>
          </a:p>
        </p:txBody>
      </p:sp>
      <p:sp>
        <p:nvSpPr>
          <p:cNvPr id="13" name="正方形/長方形 12"/>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15" name="テキスト ボックス 14"/>
          <p:cNvSpPr txBox="1"/>
          <p:nvPr/>
        </p:nvSpPr>
        <p:spPr>
          <a:xfrm>
            <a:off x="7279510" y="107333"/>
            <a:ext cx="2621230" cy="400110"/>
          </a:xfrm>
          <a:prstGeom prst="rect">
            <a:avLst/>
          </a:prstGeom>
          <a:noFill/>
        </p:spPr>
        <p:txBody>
          <a:bodyPr wrap="none" rtlCol="0">
            <a:spAutoFit/>
          </a:bodyPr>
          <a:lstStyle/>
          <a:p>
            <a:r>
              <a:rPr lang="ja-JP" altLang="en-US" sz="2000" dirty="0"/>
              <a:t>人口減少・少子高齢化</a:t>
            </a:r>
            <a:endParaRPr kumimoji="1" lang="ja-JP" alt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9082" y="1326634"/>
            <a:ext cx="346075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00" y="1511300"/>
            <a:ext cx="2857500" cy="365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5075" y="1793080"/>
            <a:ext cx="30194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2"/>
          <p:cNvSpPr txBox="1">
            <a:spLocks noChangeArrowheads="1"/>
          </p:cNvSpPr>
          <p:nvPr/>
        </p:nvSpPr>
        <p:spPr bwMode="auto">
          <a:xfrm>
            <a:off x="3392488" y="581542"/>
            <a:ext cx="3402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市町村別高齢化率の推移</a:t>
            </a:r>
            <a:r>
              <a:rPr kumimoji="1" lang="en-US" altLang="ja-JP" sz="2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4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857545" y="1141968"/>
            <a:ext cx="1818126" cy="369332"/>
          </a:xfrm>
          <a:prstGeom prst="rect">
            <a:avLst/>
          </a:prstGeom>
        </p:spPr>
        <p:txBody>
          <a:bodyPr wrap="none">
            <a:spAutoFit/>
          </a:bodyPr>
          <a:lstStyle/>
          <a:p>
            <a:r>
              <a:rPr lang="ja-JP" altLang="ja-JP" b="1" dirty="0"/>
              <a:t>平成</a:t>
            </a:r>
            <a:r>
              <a:rPr lang="en-US" altLang="ja-JP" b="1" dirty="0"/>
              <a:t>22</a:t>
            </a:r>
            <a:r>
              <a:rPr lang="ja-JP" altLang="ja-JP" b="1" dirty="0"/>
              <a:t>（</a:t>
            </a:r>
            <a:r>
              <a:rPr lang="en-US" altLang="ja-JP" b="1" dirty="0"/>
              <a:t>2010</a:t>
            </a:r>
            <a:r>
              <a:rPr lang="ja-JP" altLang="ja-JP" b="1" dirty="0"/>
              <a:t>）年</a:t>
            </a:r>
            <a:endParaRPr lang="ja-JP" altLang="en-US" dirty="0"/>
          </a:p>
        </p:txBody>
      </p:sp>
      <p:sp>
        <p:nvSpPr>
          <p:cNvPr id="17" name="正方形/長方形 16"/>
          <p:cNvSpPr/>
          <p:nvPr/>
        </p:nvSpPr>
        <p:spPr>
          <a:xfrm>
            <a:off x="4043937" y="1134547"/>
            <a:ext cx="1818126" cy="369332"/>
          </a:xfrm>
          <a:prstGeom prst="rect">
            <a:avLst/>
          </a:prstGeom>
        </p:spPr>
        <p:txBody>
          <a:bodyPr wrap="none">
            <a:spAutoFit/>
          </a:bodyPr>
          <a:lstStyle/>
          <a:p>
            <a:r>
              <a:rPr lang="ja-JP" altLang="ja-JP" b="1" dirty="0"/>
              <a:t>平成</a:t>
            </a:r>
            <a:r>
              <a:rPr lang="en-US" altLang="ja-JP" b="1" dirty="0" smtClean="0"/>
              <a:t>27</a:t>
            </a:r>
            <a:r>
              <a:rPr lang="ja-JP" altLang="ja-JP" b="1" dirty="0" smtClean="0"/>
              <a:t>（</a:t>
            </a:r>
            <a:r>
              <a:rPr lang="en-US" altLang="ja-JP" b="1" dirty="0" smtClean="0"/>
              <a:t>2015</a:t>
            </a:r>
            <a:r>
              <a:rPr lang="ja-JP" altLang="ja-JP" b="1" dirty="0" smtClean="0"/>
              <a:t>）</a:t>
            </a:r>
            <a:r>
              <a:rPr lang="ja-JP" altLang="ja-JP" b="1" dirty="0"/>
              <a:t>年</a:t>
            </a:r>
            <a:endParaRPr lang="ja-JP" altLang="en-US" dirty="0"/>
          </a:p>
        </p:txBody>
      </p:sp>
      <p:sp>
        <p:nvSpPr>
          <p:cNvPr id="18" name="正方形/長方形 17"/>
          <p:cNvSpPr/>
          <p:nvPr/>
        </p:nvSpPr>
        <p:spPr>
          <a:xfrm>
            <a:off x="7279510" y="1134547"/>
            <a:ext cx="1818126" cy="369332"/>
          </a:xfrm>
          <a:prstGeom prst="rect">
            <a:avLst/>
          </a:prstGeom>
        </p:spPr>
        <p:txBody>
          <a:bodyPr wrap="none">
            <a:spAutoFit/>
          </a:bodyPr>
          <a:lstStyle/>
          <a:p>
            <a:r>
              <a:rPr lang="ja-JP" altLang="ja-JP" b="1" dirty="0" smtClean="0"/>
              <a:t>平成</a:t>
            </a:r>
            <a:r>
              <a:rPr lang="en-US" altLang="ja-JP" b="1" dirty="0" smtClean="0"/>
              <a:t>37</a:t>
            </a:r>
            <a:r>
              <a:rPr lang="ja-JP" altLang="ja-JP" b="1" dirty="0" smtClean="0"/>
              <a:t>（</a:t>
            </a:r>
            <a:r>
              <a:rPr lang="en-US" altLang="ja-JP" b="1" dirty="0" smtClean="0"/>
              <a:t>2025</a:t>
            </a:r>
            <a:r>
              <a:rPr lang="ja-JP" altLang="ja-JP" b="1" dirty="0" smtClean="0"/>
              <a:t>）</a:t>
            </a:r>
            <a:r>
              <a:rPr lang="ja-JP" altLang="ja-JP" b="1" dirty="0"/>
              <a:t>年</a:t>
            </a:r>
            <a:endParaRPr lang="ja-JP" altLang="en-US" dirty="0"/>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771" y="5201296"/>
            <a:ext cx="235585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p:cNvSpPr/>
          <p:nvPr/>
        </p:nvSpPr>
        <p:spPr>
          <a:xfrm>
            <a:off x="2108778" y="5987016"/>
            <a:ext cx="7893508" cy="338554"/>
          </a:xfrm>
          <a:prstGeom prst="rect">
            <a:avLst/>
          </a:prstGeom>
          <a:noFill/>
        </p:spPr>
        <p:txBody>
          <a:bodyPr wrap="non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○将来、豊能地域の能勢町・豊能町、南河内地域、泉州地域の岬町で高齢化率が高くなる。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5895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2806700" y="6476394"/>
            <a:ext cx="2311400" cy="365125"/>
          </a:xfrm>
        </p:spPr>
        <p:txBody>
          <a:bodyPr/>
          <a:lstStyle/>
          <a:p>
            <a:fld id="{192FBC56-903D-442E-83BC-E27193BEAC04}" type="slidenum">
              <a:rPr kumimoji="1" lang="ja-JP" altLang="en-US" smtClean="0"/>
              <a:t>5</a:t>
            </a:fld>
            <a:endParaRPr kumimoji="1" lang="ja-JP" altLang="en-US"/>
          </a:p>
        </p:txBody>
      </p:sp>
      <p:sp>
        <p:nvSpPr>
          <p:cNvPr id="14" name="正方形/長方形 13"/>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16" name="テキスト ボックス 15"/>
          <p:cNvSpPr txBox="1"/>
          <p:nvPr/>
        </p:nvSpPr>
        <p:spPr>
          <a:xfrm>
            <a:off x="7538822" y="107333"/>
            <a:ext cx="2364750" cy="400110"/>
          </a:xfrm>
          <a:prstGeom prst="rect">
            <a:avLst/>
          </a:prstGeom>
          <a:noFill/>
        </p:spPr>
        <p:txBody>
          <a:bodyPr wrap="none" rtlCol="0">
            <a:spAutoFit/>
          </a:bodyPr>
          <a:lstStyle/>
          <a:p>
            <a:r>
              <a:rPr lang="ja-JP" altLang="en-US" sz="2000" dirty="0"/>
              <a:t>平均寿命・健康寿命</a:t>
            </a:r>
            <a:endParaRPr kumimoji="1" lang="ja-JP" altLang="en-US" sz="20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269" y="923985"/>
            <a:ext cx="5594553" cy="369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矢印コネクタ 4"/>
          <p:cNvCxnSpPr/>
          <p:nvPr/>
        </p:nvCxnSpPr>
        <p:spPr>
          <a:xfrm>
            <a:off x="6475746" y="2107384"/>
            <a:ext cx="1128983" cy="0"/>
          </a:xfrm>
          <a:prstGeom prst="straightConnector1">
            <a:avLst/>
          </a:prstGeom>
          <a:ln w="31750">
            <a:solidFill>
              <a:srgbClr val="99FF6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6341342" y="2734597"/>
            <a:ext cx="1205393" cy="0"/>
          </a:xfrm>
          <a:prstGeom prst="straightConnector1">
            <a:avLst/>
          </a:prstGeom>
          <a:ln w="31750">
            <a:solidFill>
              <a:srgbClr val="99FF6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6869994" y="3379729"/>
            <a:ext cx="1583554" cy="0"/>
          </a:xfrm>
          <a:prstGeom prst="straightConnector1">
            <a:avLst/>
          </a:prstGeom>
          <a:ln w="31750">
            <a:solidFill>
              <a:srgbClr val="99FF6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6750576" y="7851836"/>
            <a:ext cx="1654459" cy="0"/>
          </a:xfrm>
          <a:prstGeom prst="straightConnector1">
            <a:avLst/>
          </a:prstGeom>
          <a:ln w="50800">
            <a:solidFill>
              <a:srgbClr val="99FF6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223682" y="4662517"/>
            <a:ext cx="4562467" cy="253916"/>
          </a:xfrm>
          <a:prstGeom prst="rect">
            <a:avLst/>
          </a:prstGeom>
          <a:noFill/>
        </p:spPr>
        <p:txBody>
          <a:bodyPr wrap="none" rtlCol="0">
            <a:spAutoFit/>
          </a:bodyPr>
          <a:lstStyle/>
          <a:p>
            <a:r>
              <a:rPr kumimoji="1" lang="ja-JP" altLang="en-US" sz="1050" dirty="0">
                <a:latin typeface="ＭＳ Ｐゴシック" panose="020B0600070205080204" pitchFamily="50" charset="-128"/>
                <a:ea typeface="ＭＳ Ｐゴシック" panose="020B0600070205080204" pitchFamily="50" charset="-128"/>
              </a:rPr>
              <a:t>出典：厚生労働科学研究班による算定結果、完全生命表、都道府県別生命表</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9" name="テキスト ボックス 28"/>
          <p:cNvSpPr txBox="1"/>
          <p:nvPr/>
        </p:nvSpPr>
        <p:spPr>
          <a:xfrm>
            <a:off x="177800" y="4631017"/>
            <a:ext cx="4309193" cy="415498"/>
          </a:xfrm>
          <a:prstGeom prst="rect">
            <a:avLst/>
          </a:prstGeom>
          <a:noFill/>
        </p:spPr>
        <p:txBody>
          <a:bodyPr wrap="none" rtlCol="0">
            <a:spAutoFit/>
          </a:bodyPr>
          <a:lstStyle/>
          <a:p>
            <a:r>
              <a:rPr kumimoji="1" lang="ja-JP" altLang="en-US" sz="1050" dirty="0">
                <a:latin typeface="ＭＳ Ｐゴシック" panose="020B0600070205080204" pitchFamily="50" charset="-128"/>
                <a:ea typeface="ＭＳ Ｐゴシック" panose="020B0600070205080204" pitchFamily="50" charset="-128"/>
              </a:rPr>
              <a:t>出典：厚生労働省業務加工統計</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第２次大阪府健康増進計画（平成</a:t>
            </a:r>
            <a:r>
              <a:rPr lang="en-US" altLang="ja-JP" sz="1050" dirty="0">
                <a:latin typeface="ＭＳ Ｐゴシック" panose="020B0600070205080204" pitchFamily="50" charset="-128"/>
                <a:ea typeface="ＭＳ Ｐゴシック" panose="020B0600070205080204" pitchFamily="50" charset="-128"/>
              </a:rPr>
              <a:t>26</a:t>
            </a:r>
            <a:r>
              <a:rPr lang="ja-JP" altLang="en-US" sz="1050" dirty="0">
                <a:latin typeface="ＭＳ Ｐゴシック" panose="020B0600070205080204" pitchFamily="50" charset="-128"/>
                <a:ea typeface="ＭＳ Ｐゴシック" panose="020B0600070205080204" pitchFamily="50" charset="-128"/>
              </a:rPr>
              <a:t>年</a:t>
            </a:r>
            <a:r>
              <a:rPr lang="en-US" altLang="ja-JP" sz="1050" dirty="0">
                <a:latin typeface="ＭＳ Ｐゴシック" panose="020B0600070205080204" pitchFamily="50" charset="-128"/>
                <a:ea typeface="ＭＳ Ｐゴシック" panose="020B0600070205080204" pitchFamily="50" charset="-128"/>
              </a:rPr>
              <a:t>10</a:t>
            </a:r>
            <a:r>
              <a:rPr lang="ja-JP" altLang="en-US" sz="1050" dirty="0">
                <a:latin typeface="ＭＳ Ｐゴシック" panose="020B0600070205080204" pitchFamily="50" charset="-128"/>
                <a:ea typeface="ＭＳ Ｐゴシック" panose="020B0600070205080204" pitchFamily="50" charset="-128"/>
              </a:rPr>
              <a:t>月修正　大阪府）より</a:t>
            </a:r>
            <a:r>
              <a:rPr kumimoji="1" lang="ja-JP" altLang="en-US" sz="1050" dirty="0">
                <a:latin typeface="ＭＳ Ｐゴシック" panose="020B0600070205080204" pitchFamily="50" charset="-128"/>
                <a:ea typeface="ＭＳ Ｐゴシック" panose="020B0600070205080204" pitchFamily="50" charset="-128"/>
              </a:rPr>
              <a:t>　　　</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2" name="テキスト ボックス 21"/>
          <p:cNvSpPr txBox="1"/>
          <p:nvPr/>
        </p:nvSpPr>
        <p:spPr>
          <a:xfrm>
            <a:off x="469900" y="5548587"/>
            <a:ext cx="9358068" cy="954107"/>
          </a:xfrm>
          <a:prstGeom prst="rect">
            <a:avLst/>
          </a:prstGeom>
          <a:noFill/>
        </p:spPr>
        <p:txBody>
          <a:bodyPr wrap="square" rtlCol="0">
            <a:spAutoFit/>
          </a:bodyPr>
          <a:lstStyle/>
          <a:p>
            <a:pPr>
              <a:lnSpc>
                <a:spcPct val="20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の平均寿命</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で男性</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79.1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女性</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85.9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なっている</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（左上図</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20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健康</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寿命は</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度で男性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（全国</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女性</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６年</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位</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）となって</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いる</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右上図</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1" y="1498600"/>
            <a:ext cx="4364872" cy="311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直線矢印コネクタ 32"/>
          <p:cNvCxnSpPr/>
          <p:nvPr/>
        </p:nvCxnSpPr>
        <p:spPr>
          <a:xfrm>
            <a:off x="6747045" y="4021755"/>
            <a:ext cx="1657984" cy="0"/>
          </a:xfrm>
          <a:prstGeom prst="straightConnector1">
            <a:avLst/>
          </a:prstGeom>
          <a:ln w="31750">
            <a:solidFill>
              <a:srgbClr val="99FF6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2"/>
          <p:cNvSpPr txBox="1">
            <a:spLocks noChangeArrowheads="1"/>
          </p:cNvSpPr>
          <p:nvPr/>
        </p:nvSpPr>
        <p:spPr bwMode="auto">
          <a:xfrm>
            <a:off x="2709082" y="523875"/>
            <a:ext cx="502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平均寿命・健康寿命の推移（大阪府）</a:t>
            </a:r>
            <a:r>
              <a:rPr kumimoji="1" lang="en-US" altLang="ja-JP" sz="2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ja-JP" sz="4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56711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2806700" y="6476394"/>
            <a:ext cx="2311400" cy="365125"/>
          </a:xfrm>
        </p:spPr>
        <p:txBody>
          <a:bodyPr/>
          <a:lstStyle/>
          <a:p>
            <a:fld id="{192FBC56-903D-442E-83BC-E27193BEAC04}" type="slidenum">
              <a:rPr kumimoji="1" lang="ja-JP" altLang="en-US" smtClean="0"/>
              <a:t>6</a:t>
            </a:fld>
            <a:endParaRPr kumimoji="1" lang="ja-JP" altLang="en-US"/>
          </a:p>
        </p:txBody>
      </p:sp>
      <p:sp>
        <p:nvSpPr>
          <p:cNvPr id="14" name="正方形/長方形 13"/>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16" name="テキスト ボックス 15"/>
          <p:cNvSpPr txBox="1"/>
          <p:nvPr/>
        </p:nvSpPr>
        <p:spPr>
          <a:xfrm>
            <a:off x="7225543" y="107333"/>
            <a:ext cx="2680542" cy="400110"/>
          </a:xfrm>
          <a:prstGeom prst="rect">
            <a:avLst/>
          </a:prstGeom>
          <a:noFill/>
        </p:spPr>
        <p:txBody>
          <a:bodyPr wrap="none" rtlCol="0">
            <a:spAutoFit/>
          </a:bodyPr>
          <a:lstStyle/>
          <a:p>
            <a:r>
              <a:rPr kumimoji="1" lang="ja-JP" altLang="en-US" sz="2000" dirty="0"/>
              <a:t>地域コミュニティの変化</a:t>
            </a:r>
          </a:p>
        </p:txBody>
      </p:sp>
      <p:cxnSp>
        <p:nvCxnSpPr>
          <p:cNvPr id="23" name="直線矢印コネクタ 22"/>
          <p:cNvCxnSpPr/>
          <p:nvPr/>
        </p:nvCxnSpPr>
        <p:spPr>
          <a:xfrm>
            <a:off x="6750576" y="7851836"/>
            <a:ext cx="1654459" cy="0"/>
          </a:xfrm>
          <a:prstGeom prst="straightConnector1">
            <a:avLst/>
          </a:prstGeom>
          <a:ln w="50800">
            <a:solidFill>
              <a:srgbClr val="99FF6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341110" y="6351600"/>
            <a:ext cx="4198585" cy="253916"/>
          </a:xfrm>
          <a:prstGeom prst="rect">
            <a:avLst/>
          </a:prstGeom>
          <a:noFill/>
        </p:spPr>
        <p:txBody>
          <a:bodyPr wrap="none" rtlCol="0">
            <a:spAutoFit/>
          </a:bodyPr>
          <a:lstStyle/>
          <a:p>
            <a:r>
              <a:rPr kumimoji="1" lang="ja-JP" altLang="en-US" sz="1050" dirty="0">
                <a:latin typeface="ＭＳ Ｐゴシック" panose="020B0600070205080204" pitchFamily="50" charset="-128"/>
                <a:ea typeface="ＭＳ Ｐゴシック" panose="020B0600070205080204" pitchFamily="50" charset="-128"/>
              </a:rPr>
              <a:t>出典</a:t>
            </a:r>
            <a:r>
              <a:rPr lang="ja-JP" altLang="en-US" sz="1050" dirty="0">
                <a:latin typeface="ＭＳ Ｐゴシック" panose="020B0600070205080204" pitchFamily="50" charset="-128"/>
                <a:ea typeface="ＭＳ Ｐゴシック" panose="020B0600070205080204" pitchFamily="50" charset="-128"/>
              </a:rPr>
              <a:t>：平成</a:t>
            </a:r>
            <a:r>
              <a:rPr lang="en-US" altLang="ja-JP" sz="1050" dirty="0">
                <a:latin typeface="ＭＳ Ｐゴシック" panose="020B0600070205080204" pitchFamily="50" charset="-128"/>
                <a:ea typeface="ＭＳ Ｐゴシック" panose="020B0600070205080204" pitchFamily="50" charset="-128"/>
              </a:rPr>
              <a:t>27</a:t>
            </a:r>
            <a:r>
              <a:rPr lang="ja-JP" altLang="en-US" sz="1050" dirty="0">
                <a:latin typeface="ＭＳ Ｐゴシック" panose="020B0600070205080204" pitchFamily="50" charset="-128"/>
                <a:ea typeface="ＭＳ Ｐゴシック" panose="020B0600070205080204" pitchFamily="50" charset="-128"/>
              </a:rPr>
              <a:t>年版　環境・循環型社会・生物多様性白書／環境省／</a:t>
            </a:r>
            <a:r>
              <a:rPr lang="en-US" altLang="ja-JP" sz="1050" dirty="0">
                <a:latin typeface="ＭＳ Ｐゴシック" panose="020B0600070205080204" pitchFamily="50" charset="-128"/>
                <a:ea typeface="ＭＳ Ｐゴシック" panose="020B0600070205080204" pitchFamily="50" charset="-128"/>
              </a:rPr>
              <a:t>H27</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22" name="テキスト ボックス 21"/>
          <p:cNvSpPr txBox="1"/>
          <p:nvPr/>
        </p:nvSpPr>
        <p:spPr>
          <a:xfrm>
            <a:off x="647700" y="5235316"/>
            <a:ext cx="895899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町内会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・自治会への参加頻度は、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1968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年から減少。</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229" y="1377949"/>
            <a:ext cx="7267682" cy="338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2037569" y="682332"/>
            <a:ext cx="5830873" cy="400110"/>
          </a:xfrm>
          <a:prstGeom prst="rect">
            <a:avLst/>
          </a:prstGeom>
        </p:spPr>
        <p:txBody>
          <a:bodyPr wrap="square">
            <a:spAutoFit/>
          </a:bodyPr>
          <a:lstStyle/>
          <a:p>
            <a:pPr algn="ct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町内会</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・自治会への参加頻度の変化（全国</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8231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57545" y="6326892"/>
            <a:ext cx="8915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出典：住宅・土地統計調査（速報集計） 結果の概要／大阪府／</a:t>
            </a:r>
            <a:r>
              <a:rPr lang="en-US" altLang="ja-JP" sz="1200" dirty="0"/>
              <a:t>H25</a:t>
            </a:r>
            <a:endParaRPr lang="ja-JP" altLang="en-US" sz="1200" dirty="0"/>
          </a:p>
        </p:txBody>
      </p:sp>
      <p:sp>
        <p:nvSpPr>
          <p:cNvPr id="10" name="タイトル 1"/>
          <p:cNvSpPr txBox="1">
            <a:spLocks/>
          </p:cNvSpPr>
          <p:nvPr/>
        </p:nvSpPr>
        <p:spPr>
          <a:xfrm>
            <a:off x="660400" y="5445224"/>
            <a:ext cx="8914266" cy="98072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大阪府の空家率は、全国平均を上回る。（全国：１３．５％に対し、府：１４．８％）</a:t>
            </a:r>
          </a:p>
        </p:txBody>
      </p:sp>
      <p:sp>
        <p:nvSpPr>
          <p:cNvPr id="8" name="正方形/長方形 7"/>
          <p:cNvSpPr/>
          <p:nvPr/>
        </p:nvSpPr>
        <p:spPr>
          <a:xfrm>
            <a:off x="1828801" y="523875"/>
            <a:ext cx="6039642" cy="400110"/>
          </a:xfrm>
          <a:prstGeom prst="rect">
            <a:avLst/>
          </a:prstGeom>
        </p:spPr>
        <p:txBody>
          <a:bodyPr wrap="square">
            <a:spAutoFit/>
          </a:bodyPr>
          <a:lstStyle/>
          <a:p>
            <a:pPr algn="ct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住宅数</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・世帯数・空家数、空家率の推移（大阪府</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8" y="1370648"/>
            <a:ext cx="945197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7</a:t>
            </a:fld>
            <a:endParaRPr kumimoji="1" lang="ja-JP" altLang="en-US"/>
          </a:p>
        </p:txBody>
      </p:sp>
      <p:sp>
        <p:nvSpPr>
          <p:cNvPr id="11" name="正方形/長方形 10"/>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13" name="テキスト ボックス 12"/>
          <p:cNvSpPr txBox="1"/>
          <p:nvPr/>
        </p:nvSpPr>
        <p:spPr>
          <a:xfrm>
            <a:off x="8535126" y="107333"/>
            <a:ext cx="1338828" cy="400110"/>
          </a:xfrm>
          <a:prstGeom prst="rect">
            <a:avLst/>
          </a:prstGeom>
          <a:noFill/>
        </p:spPr>
        <p:txBody>
          <a:bodyPr wrap="none" rtlCol="0">
            <a:spAutoFit/>
          </a:bodyPr>
          <a:lstStyle/>
          <a:p>
            <a:r>
              <a:rPr kumimoji="1" lang="ja-JP" altLang="en-US" sz="2000" dirty="0"/>
              <a:t>空地・空家</a:t>
            </a:r>
          </a:p>
        </p:txBody>
      </p:sp>
      <p:sp>
        <p:nvSpPr>
          <p:cNvPr id="14" name="タイトル 1"/>
          <p:cNvSpPr txBox="1">
            <a:spLocks/>
          </p:cNvSpPr>
          <p:nvPr/>
        </p:nvSpPr>
        <p:spPr>
          <a:xfrm>
            <a:off x="7665243" y="1057714"/>
            <a:ext cx="1148932" cy="363410"/>
          </a:xfrm>
          <a:prstGeom prst="rect">
            <a:avLst/>
          </a:prstGeom>
          <a:ln w="3175">
            <a:solidFill>
              <a:schemeClr val="tx1"/>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1200"/>
              </a:lnSpc>
            </a:pPr>
            <a:r>
              <a:rPr lang="ja-JP" altLang="en-US" sz="1200" dirty="0"/>
              <a:t>　Ｈ２５空家率</a:t>
            </a:r>
            <a:endParaRPr lang="en-US" altLang="ja-JP" sz="1200" dirty="0"/>
          </a:p>
          <a:p>
            <a:pPr algn="l">
              <a:lnSpc>
                <a:spcPts val="1200"/>
              </a:lnSpc>
            </a:pPr>
            <a:r>
              <a:rPr lang="ja-JP" altLang="en-US" sz="1200" dirty="0"/>
              <a:t>　＝１４．８％</a:t>
            </a:r>
          </a:p>
        </p:txBody>
      </p:sp>
      <p:sp>
        <p:nvSpPr>
          <p:cNvPr id="15" name="テキスト ボックス 14"/>
          <p:cNvSpPr txBox="1"/>
          <p:nvPr/>
        </p:nvSpPr>
        <p:spPr>
          <a:xfrm>
            <a:off x="273528" y="1062257"/>
            <a:ext cx="2088232" cy="253916"/>
          </a:xfrm>
          <a:prstGeom prst="rect">
            <a:avLst/>
          </a:prstGeom>
          <a:noFill/>
        </p:spPr>
        <p:txBody>
          <a:bodyPr wrap="square" rtlCol="0">
            <a:spAutoFit/>
          </a:bodyPr>
          <a:lstStyle/>
          <a:p>
            <a:r>
              <a:rPr kumimoji="1" lang="ja-JP" altLang="en-US" sz="1050" dirty="0" smtClean="0"/>
              <a:t>（住宅数：万戸、世帯数：万世帯）</a:t>
            </a:r>
            <a:endParaRPr kumimoji="1" lang="ja-JP" altLang="en-US" sz="1050" dirty="0"/>
          </a:p>
        </p:txBody>
      </p:sp>
      <p:sp>
        <p:nvSpPr>
          <p:cNvPr id="16" name="テキスト ボックス 15"/>
          <p:cNvSpPr txBox="1"/>
          <p:nvPr/>
        </p:nvSpPr>
        <p:spPr>
          <a:xfrm>
            <a:off x="8814175" y="1091187"/>
            <a:ext cx="1133097" cy="253916"/>
          </a:xfrm>
          <a:prstGeom prst="rect">
            <a:avLst/>
          </a:prstGeom>
          <a:noFill/>
        </p:spPr>
        <p:txBody>
          <a:bodyPr wrap="square" rtlCol="0">
            <a:spAutoFit/>
          </a:bodyPr>
          <a:lstStyle/>
          <a:p>
            <a:r>
              <a:rPr kumimoji="1" lang="ja-JP" altLang="en-US" sz="1050" dirty="0" smtClean="0"/>
              <a:t>（空家数：万戸）</a:t>
            </a:r>
            <a:endParaRPr kumimoji="1" lang="ja-JP" altLang="en-US" sz="1050" dirty="0"/>
          </a:p>
        </p:txBody>
      </p:sp>
    </p:spTree>
    <p:extLst>
      <p:ext uri="{BB962C8B-B14F-4D97-AF65-F5344CB8AC3E}">
        <p14:creationId xmlns:p14="http://schemas.microsoft.com/office/powerpoint/2010/main" val="3494006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57545" y="6258312"/>
            <a:ext cx="8915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出典：都市農地の保全・活用について／大阪府／</a:t>
            </a:r>
            <a:r>
              <a:rPr lang="en-US" altLang="ja-JP" sz="1200" dirty="0"/>
              <a:t>H29.5</a:t>
            </a:r>
            <a:endParaRPr lang="ja-JP" altLang="en-US" sz="1200" dirty="0"/>
          </a:p>
        </p:txBody>
      </p:sp>
      <p:sp>
        <p:nvSpPr>
          <p:cNvPr id="8" name="タイトル 1"/>
          <p:cNvSpPr txBox="1">
            <a:spLocks/>
          </p:cNvSpPr>
          <p:nvPr/>
        </p:nvSpPr>
        <p:spPr>
          <a:xfrm>
            <a:off x="660400" y="5600700"/>
            <a:ext cx="8914266" cy="108966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生産緑地の面積は、２０年間で２割減少。</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宅地化農地の面積は、２０年間でほぼ半減</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1024381"/>
            <a:ext cx="7469187" cy="42386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2202669" y="523875"/>
            <a:ext cx="5830873" cy="400110"/>
          </a:xfrm>
          <a:prstGeom prst="rect">
            <a:avLst/>
          </a:prstGeom>
        </p:spPr>
        <p:txBody>
          <a:bodyPr wrap="square">
            <a:spAutoFit/>
          </a:bodyPr>
          <a:lstStyle/>
          <a:p>
            <a:pPr algn="ct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府内の市街化区域における農地の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現状</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92FBC56-903D-442E-83BC-E27193BEAC04}" type="slidenum">
              <a:rPr kumimoji="1" lang="ja-JP" altLang="en-US" smtClean="0"/>
              <a:t>8</a:t>
            </a:fld>
            <a:endParaRPr kumimoji="1" lang="ja-JP" altLang="en-US"/>
          </a:p>
        </p:txBody>
      </p:sp>
      <p:sp>
        <p:nvSpPr>
          <p:cNvPr id="9" name="正方形/長方形 8"/>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12" name="テキスト ボックス 11"/>
          <p:cNvSpPr txBox="1"/>
          <p:nvPr/>
        </p:nvSpPr>
        <p:spPr>
          <a:xfrm>
            <a:off x="8439590" y="107333"/>
            <a:ext cx="1467068" cy="400110"/>
          </a:xfrm>
          <a:prstGeom prst="rect">
            <a:avLst/>
          </a:prstGeom>
          <a:noFill/>
        </p:spPr>
        <p:txBody>
          <a:bodyPr wrap="none" rtlCol="0">
            <a:spAutoFit/>
          </a:bodyPr>
          <a:lstStyle/>
          <a:p>
            <a:r>
              <a:rPr lang="ja-JP" altLang="en-US" sz="2000" dirty="0"/>
              <a:t>生産緑地等</a:t>
            </a:r>
            <a:endParaRPr kumimoji="1" lang="ja-JP" altLang="en-US" sz="2000" dirty="0"/>
          </a:p>
        </p:txBody>
      </p:sp>
    </p:spTree>
    <p:extLst>
      <p:ext uri="{BB962C8B-B14F-4D97-AF65-F5344CB8AC3E}">
        <p14:creationId xmlns:p14="http://schemas.microsoft.com/office/powerpoint/2010/main" val="388500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95300" y="6373952"/>
            <a:ext cx="891540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出典：宿泊旅行統計調査／観光庁／</a:t>
            </a:r>
            <a:r>
              <a:rPr lang="en-US" altLang="ja-JP" sz="1200" dirty="0" smtClean="0"/>
              <a:t>H29.3</a:t>
            </a:r>
            <a:endParaRPr lang="ja-JP" altLang="en-US" sz="1200" dirty="0"/>
          </a:p>
        </p:txBody>
      </p:sp>
      <p:sp>
        <p:nvSpPr>
          <p:cNvPr id="7" name="スライド番号プレースホルダー 6"/>
          <p:cNvSpPr>
            <a:spLocks noGrp="1"/>
          </p:cNvSpPr>
          <p:nvPr>
            <p:ph type="sldNum" sz="quarter" idx="12"/>
          </p:nvPr>
        </p:nvSpPr>
        <p:spPr>
          <a:xfrm>
            <a:off x="2709082" y="6525844"/>
            <a:ext cx="2311400" cy="365125"/>
          </a:xfrm>
        </p:spPr>
        <p:txBody>
          <a:bodyPr/>
          <a:lstStyle/>
          <a:p>
            <a:fld id="{192FBC56-903D-442E-83BC-E27193BEAC04}" type="slidenum">
              <a:rPr kumimoji="1" lang="ja-JP" altLang="en-US" smtClean="0"/>
              <a:t>9</a:t>
            </a:fld>
            <a:endParaRPr kumimoji="1" lang="ja-JP" altLang="en-US" dirty="0"/>
          </a:p>
        </p:txBody>
      </p:sp>
      <p:sp>
        <p:nvSpPr>
          <p:cNvPr id="9" name="正方形/長方形 8"/>
          <p:cNvSpPr/>
          <p:nvPr/>
        </p:nvSpPr>
        <p:spPr>
          <a:xfrm>
            <a:off x="0" y="0"/>
            <a:ext cx="9906000" cy="52387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p:cNvSpPr txBox="1">
            <a:spLocks/>
          </p:cNvSpPr>
          <p:nvPr/>
        </p:nvSpPr>
        <p:spPr>
          <a:xfrm>
            <a:off x="2" y="0"/>
            <a:ext cx="5418161" cy="52387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2800" dirty="0">
                <a:latin typeface="+mj-ea"/>
              </a:rPr>
              <a:t>　公園・緑地を取り巻く環境の変化</a:t>
            </a:r>
          </a:p>
        </p:txBody>
      </p:sp>
      <p:sp>
        <p:nvSpPr>
          <p:cNvPr id="11" name="テキスト ボックス 10"/>
          <p:cNvSpPr txBox="1"/>
          <p:nvPr/>
        </p:nvSpPr>
        <p:spPr>
          <a:xfrm>
            <a:off x="8166635" y="107333"/>
            <a:ext cx="1723549" cy="400110"/>
          </a:xfrm>
          <a:prstGeom prst="rect">
            <a:avLst/>
          </a:prstGeom>
          <a:noFill/>
        </p:spPr>
        <p:txBody>
          <a:bodyPr wrap="none" rtlCol="0">
            <a:spAutoFit/>
          </a:bodyPr>
          <a:lstStyle/>
          <a:p>
            <a:r>
              <a:rPr lang="ja-JP" altLang="en-US" sz="2000" dirty="0"/>
              <a:t>外国人旅行者</a:t>
            </a:r>
            <a:endParaRPr kumimoji="1" lang="ja-JP" altLang="en-US" sz="2000" dirty="0"/>
          </a:p>
        </p:txBody>
      </p:sp>
      <p:sp>
        <p:nvSpPr>
          <p:cNvPr id="36" name="正方形/長方形 35"/>
          <p:cNvSpPr/>
          <p:nvPr/>
        </p:nvSpPr>
        <p:spPr>
          <a:xfrm>
            <a:off x="4953000" y="615895"/>
            <a:ext cx="4292599" cy="646331"/>
          </a:xfrm>
          <a:prstGeom prst="rect">
            <a:avLst/>
          </a:prstGeom>
          <a:solidFill>
            <a:schemeClr val="bg1"/>
          </a:solidFill>
        </p:spPr>
        <p:txBody>
          <a:bodyPr wrap="square">
            <a:spAutoFit/>
          </a:bodyPr>
          <a:lstStyle/>
          <a:p>
            <a:pPr algn="ct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外国人延べ宿泊者数の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推移</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（全国、東京都、京都府、大阪府）</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 name="グラフ 25"/>
          <p:cNvGraphicFramePr>
            <a:graphicFrameLocks/>
          </p:cNvGraphicFramePr>
          <p:nvPr>
            <p:extLst>
              <p:ext uri="{D42A27DB-BD31-4B8C-83A1-F6EECF244321}">
                <p14:modId xmlns:p14="http://schemas.microsoft.com/office/powerpoint/2010/main" val="3404414441"/>
              </p:ext>
            </p:extLst>
          </p:nvPr>
        </p:nvGraphicFramePr>
        <p:xfrm>
          <a:off x="91402" y="1133406"/>
          <a:ext cx="4628944" cy="4831571"/>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直線矢印コネクタ 15"/>
          <p:cNvCxnSpPr/>
          <p:nvPr/>
        </p:nvCxnSpPr>
        <p:spPr>
          <a:xfrm flipV="1">
            <a:off x="2829047" y="1725626"/>
            <a:ext cx="1440180" cy="2311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タイトル 1"/>
          <p:cNvSpPr txBox="1">
            <a:spLocks/>
          </p:cNvSpPr>
          <p:nvPr/>
        </p:nvSpPr>
        <p:spPr>
          <a:xfrm>
            <a:off x="2319552" y="3810075"/>
            <a:ext cx="779060" cy="226591"/>
          </a:xfrm>
          <a:prstGeom prst="rect">
            <a:avLst/>
          </a:prstGeom>
          <a:solidFill>
            <a:schemeClr val="bg1"/>
          </a:solidFill>
          <a:ln w="3175">
            <a:solidFill>
              <a:schemeClr val="tx1"/>
            </a:solidFill>
          </a:ln>
        </p:spPr>
        <p:txBody>
          <a:bodyPr vert="horz" wrap="square" lIns="36000" tIns="36000" rIns="36000" bIns="36000" rtlCol="0" anchor="ctr" anchorCtr="0">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1200"/>
              </a:lnSpc>
            </a:pPr>
            <a:r>
              <a:rPr lang="ja-JP" altLang="en-US" sz="1100" dirty="0"/>
              <a:t>　６２２万人</a:t>
            </a:r>
          </a:p>
        </p:txBody>
      </p:sp>
      <p:sp>
        <p:nvSpPr>
          <p:cNvPr id="18" name="タイトル 1"/>
          <p:cNvSpPr txBox="1">
            <a:spLocks/>
          </p:cNvSpPr>
          <p:nvPr/>
        </p:nvSpPr>
        <p:spPr>
          <a:xfrm>
            <a:off x="2500286" y="2769131"/>
            <a:ext cx="930820" cy="226591"/>
          </a:xfrm>
          <a:prstGeom prst="rect">
            <a:avLst/>
          </a:prstGeom>
          <a:solidFill>
            <a:schemeClr val="accent6">
              <a:lumMod val="40000"/>
              <a:lumOff val="60000"/>
            </a:schemeClr>
          </a:solidFill>
          <a:ln w="3175">
            <a:solidFill>
              <a:schemeClr val="tx1"/>
            </a:solidFill>
          </a:ln>
        </p:spPr>
        <p:txBody>
          <a:bodyPr vert="horz" wrap="square" lIns="36000" tIns="36000" rIns="36000" bIns="36000" rtlCol="0" anchor="ctr" anchorCtr="0">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1200"/>
              </a:lnSpc>
            </a:pPr>
            <a:r>
              <a:rPr lang="ja-JP" altLang="en-US" sz="1100" dirty="0"/>
              <a:t>全国：３．２倍</a:t>
            </a:r>
          </a:p>
        </p:txBody>
      </p:sp>
      <p:cxnSp>
        <p:nvCxnSpPr>
          <p:cNvPr id="14" name="直線矢印コネクタ 13"/>
          <p:cNvCxnSpPr/>
          <p:nvPr/>
        </p:nvCxnSpPr>
        <p:spPr>
          <a:xfrm flipV="1">
            <a:off x="2827773" y="3923370"/>
            <a:ext cx="1534153" cy="96714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タイトル 1"/>
          <p:cNvSpPr txBox="1">
            <a:spLocks/>
          </p:cNvSpPr>
          <p:nvPr/>
        </p:nvSpPr>
        <p:spPr>
          <a:xfrm>
            <a:off x="2319552" y="4331818"/>
            <a:ext cx="779060" cy="226591"/>
          </a:xfrm>
          <a:prstGeom prst="rect">
            <a:avLst/>
          </a:prstGeom>
          <a:solidFill>
            <a:schemeClr val="bg1"/>
          </a:solidFill>
          <a:ln w="3175">
            <a:solidFill>
              <a:schemeClr val="tx1"/>
            </a:solidFill>
          </a:ln>
        </p:spPr>
        <p:txBody>
          <a:bodyPr vert="horz" wrap="square" lIns="36000" tIns="36000" rIns="36000" bIns="36000" rtlCol="0" anchor="ctr" anchorCtr="0">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1200"/>
              </a:lnSpc>
            </a:pPr>
            <a:r>
              <a:rPr lang="ja-JP" altLang="en-US" sz="1100" dirty="0"/>
              <a:t>　１５８万人</a:t>
            </a:r>
          </a:p>
        </p:txBody>
      </p:sp>
      <p:sp>
        <p:nvSpPr>
          <p:cNvPr id="25" name="タイトル 1"/>
          <p:cNvSpPr txBox="1">
            <a:spLocks/>
          </p:cNvSpPr>
          <p:nvPr/>
        </p:nvSpPr>
        <p:spPr>
          <a:xfrm>
            <a:off x="3431106" y="4840601"/>
            <a:ext cx="930820" cy="226591"/>
          </a:xfrm>
          <a:prstGeom prst="rect">
            <a:avLst/>
          </a:prstGeom>
          <a:solidFill>
            <a:schemeClr val="tx2">
              <a:lumMod val="20000"/>
              <a:lumOff val="80000"/>
            </a:schemeClr>
          </a:solidFill>
          <a:ln w="3175">
            <a:solidFill>
              <a:schemeClr val="tx1"/>
            </a:solidFill>
          </a:ln>
        </p:spPr>
        <p:txBody>
          <a:bodyPr vert="horz" wrap="square" lIns="36000" tIns="36000" rIns="36000" bIns="36000" rtlCol="0" anchor="ctr" anchorCtr="0">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1200"/>
              </a:lnSpc>
            </a:pPr>
            <a:r>
              <a:rPr lang="ja-JP" altLang="en-US" sz="1100" dirty="0"/>
              <a:t>府：４．５倍</a:t>
            </a:r>
          </a:p>
        </p:txBody>
      </p:sp>
      <p:sp>
        <p:nvSpPr>
          <p:cNvPr id="32" name="タイトル 1"/>
          <p:cNvSpPr txBox="1">
            <a:spLocks/>
          </p:cNvSpPr>
          <p:nvPr/>
        </p:nvSpPr>
        <p:spPr>
          <a:xfrm>
            <a:off x="3896516" y="3549192"/>
            <a:ext cx="732430" cy="226591"/>
          </a:xfrm>
          <a:prstGeom prst="rect">
            <a:avLst/>
          </a:prstGeom>
          <a:solidFill>
            <a:schemeClr val="bg1"/>
          </a:solidFill>
          <a:ln w="3175">
            <a:solidFill>
              <a:schemeClr val="tx1"/>
            </a:solidFill>
          </a:ln>
        </p:spPr>
        <p:txBody>
          <a:bodyPr vert="horz" wrap="square" lIns="36000" tIns="36000" rIns="36000" bIns="36000" rtlCol="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200"/>
              </a:lnSpc>
            </a:pPr>
            <a:r>
              <a:rPr lang="ja-JP" altLang="en-US" sz="1100" dirty="0"/>
              <a:t>７１６万人</a:t>
            </a:r>
          </a:p>
        </p:txBody>
      </p:sp>
      <p:sp>
        <p:nvSpPr>
          <p:cNvPr id="34" name="正方形/長方形 33"/>
          <p:cNvSpPr/>
          <p:nvPr/>
        </p:nvSpPr>
        <p:spPr>
          <a:xfrm>
            <a:off x="346575" y="616123"/>
            <a:ext cx="4118598" cy="707886"/>
          </a:xfrm>
          <a:prstGeom prst="rect">
            <a:avLst/>
          </a:prstGeom>
          <a:solidFill>
            <a:schemeClr val="bg1"/>
          </a:solidFill>
        </p:spPr>
        <p:txBody>
          <a:bodyPr wrap="square">
            <a:spAutoFit/>
          </a:bodyPr>
          <a:lstStyle/>
          <a:p>
            <a:pPr algn="ct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外国人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旅行者数の</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推移</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（全国、大阪府）</a:t>
            </a:r>
          </a:p>
        </p:txBody>
      </p:sp>
      <p:sp>
        <p:nvSpPr>
          <p:cNvPr id="35" name="タイトル 1"/>
          <p:cNvSpPr txBox="1">
            <a:spLocks/>
          </p:cNvSpPr>
          <p:nvPr/>
        </p:nvSpPr>
        <p:spPr>
          <a:xfrm>
            <a:off x="614379" y="5468796"/>
            <a:ext cx="3981246"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ct val="120000"/>
              </a:lnSpc>
            </a:pPr>
            <a:r>
              <a:rPr lang="ja-JP" altLang="en-US" sz="1200" dirty="0"/>
              <a:t>出典：数字で見る大阪府の国際化／大阪府</a:t>
            </a:r>
            <a:r>
              <a:rPr lang="en-US" altLang="ja-JP" sz="1200" dirty="0"/>
              <a:t>HP</a:t>
            </a:r>
            <a:r>
              <a:rPr lang="ja-JP" altLang="en-US" sz="1200" dirty="0"/>
              <a:t>／</a:t>
            </a:r>
            <a:r>
              <a:rPr lang="en-US" altLang="ja-JP" sz="1200" dirty="0"/>
              <a:t>H29.2</a:t>
            </a:r>
            <a:endParaRPr lang="ja-JP" altLang="en-US" sz="1200" dirty="0"/>
          </a:p>
        </p:txBody>
      </p:sp>
      <p:sp>
        <p:nvSpPr>
          <p:cNvPr id="15" name="タイトル 1"/>
          <p:cNvSpPr txBox="1">
            <a:spLocks/>
          </p:cNvSpPr>
          <p:nvPr/>
        </p:nvSpPr>
        <p:spPr>
          <a:xfrm>
            <a:off x="3252474" y="1847117"/>
            <a:ext cx="779060" cy="226591"/>
          </a:xfrm>
          <a:prstGeom prst="rect">
            <a:avLst/>
          </a:prstGeom>
          <a:solidFill>
            <a:schemeClr val="bg1"/>
          </a:solidFill>
          <a:ln w="3175">
            <a:solidFill>
              <a:schemeClr val="tx1"/>
            </a:solidFill>
          </a:ln>
        </p:spPr>
        <p:txBody>
          <a:bodyPr vert="horz" wrap="square" lIns="36000" tIns="36000" rIns="36000" bIns="36000" rtlCol="0" anchor="ctr" anchorCtr="0">
            <a:sp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1200"/>
              </a:lnSpc>
            </a:pPr>
            <a:r>
              <a:rPr lang="ja-JP" altLang="en-US" sz="1100" dirty="0"/>
              <a:t>１９７４万人</a:t>
            </a:r>
          </a:p>
        </p:txBody>
      </p:sp>
      <p:graphicFrame>
        <p:nvGraphicFramePr>
          <p:cNvPr id="27" name="グラフ 26"/>
          <p:cNvGraphicFramePr>
            <a:graphicFrameLocks/>
          </p:cNvGraphicFramePr>
          <p:nvPr>
            <p:extLst>
              <p:ext uri="{D42A27DB-BD31-4B8C-83A1-F6EECF244321}">
                <p14:modId xmlns:p14="http://schemas.microsoft.com/office/powerpoint/2010/main" val="988981176"/>
              </p:ext>
            </p:extLst>
          </p:nvPr>
        </p:nvGraphicFramePr>
        <p:xfrm>
          <a:off x="4724400" y="1400749"/>
          <a:ext cx="5181600" cy="24714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グラフ 27"/>
          <p:cNvGraphicFramePr>
            <a:graphicFrameLocks/>
          </p:cNvGraphicFramePr>
          <p:nvPr>
            <p:extLst>
              <p:ext uri="{D42A27DB-BD31-4B8C-83A1-F6EECF244321}">
                <p14:modId xmlns:p14="http://schemas.microsoft.com/office/powerpoint/2010/main" val="2097667110"/>
              </p:ext>
            </p:extLst>
          </p:nvPr>
        </p:nvGraphicFramePr>
        <p:xfrm>
          <a:off x="4775200" y="3900544"/>
          <a:ext cx="5114984" cy="2409275"/>
        </p:xfrm>
        <a:graphic>
          <a:graphicData uri="http://schemas.openxmlformats.org/drawingml/2006/chart">
            <c:chart xmlns:c="http://schemas.openxmlformats.org/drawingml/2006/chart" xmlns:r="http://schemas.openxmlformats.org/officeDocument/2006/relationships" r:id="rId5"/>
          </a:graphicData>
        </a:graphic>
      </p:graphicFrame>
      <p:sp>
        <p:nvSpPr>
          <p:cNvPr id="22" name="タイトル 1"/>
          <p:cNvSpPr txBox="1">
            <a:spLocks/>
          </p:cNvSpPr>
          <p:nvPr/>
        </p:nvSpPr>
        <p:spPr>
          <a:xfrm>
            <a:off x="171813" y="6070600"/>
            <a:ext cx="8914266" cy="84571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外国人旅行者数の伸び率は全国平均を上回る。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外国人宿泊者数の伸び率はほかの主要都府県を上回る。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2155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8392</TotalTime>
  <Words>1174</Words>
  <Application>Microsoft Office PowerPoint</Application>
  <PresentationFormat>A4 210 x 297 mm</PresentationFormat>
  <Paragraphs>280</Paragraphs>
  <Slides>17</Slides>
  <Notes>17</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ryokukei.co.ltd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all　staff</dc:creator>
  <cp:lastModifiedBy>HondaMai</cp:lastModifiedBy>
  <cp:revision>622</cp:revision>
  <cp:lastPrinted>2017-09-26T10:43:39Z</cp:lastPrinted>
  <dcterms:created xsi:type="dcterms:W3CDTF">2017-08-09T04:08:33Z</dcterms:created>
  <dcterms:modified xsi:type="dcterms:W3CDTF">2017-09-26T13:12:16Z</dcterms:modified>
</cp:coreProperties>
</file>