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939" autoAdjust="0"/>
  </p:normalViewPr>
  <p:slideViewPr>
    <p:cSldViewPr>
      <p:cViewPr>
        <p:scale>
          <a:sx n="130" d="100"/>
          <a:sy n="130" d="100"/>
        </p:scale>
        <p:origin x="-144" y="24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267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068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30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85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29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343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996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36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41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07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615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9BE78-B4F8-4564-808E-EC6C9426E801}" type="datetimeFigureOut">
              <a:rPr kumimoji="1" lang="ja-JP" altLang="en-US" smtClean="0"/>
              <a:t>2017/5/9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32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347" y="0"/>
            <a:ext cx="9144347" cy="33265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kumimoji="1" lang="ja-JP" altLang="en-US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　　　　　</a:t>
            </a:r>
            <a:r>
              <a:rPr kumimoji="1" lang="en-US" altLang="ja-JP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2017</a:t>
            </a:r>
            <a:r>
              <a:rPr kumimoji="1" lang="ja-JP" altLang="en-US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年（平成</a:t>
            </a:r>
            <a:r>
              <a:rPr kumimoji="1" lang="en-US" altLang="ja-JP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29</a:t>
            </a:r>
            <a:r>
              <a:rPr kumimoji="1" lang="ja-JP" altLang="en-US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年）大阪府結核</a:t>
            </a:r>
            <a:r>
              <a:rPr lang="ja-JP" altLang="en-US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対策推進計画　改正の概要　          　　　　　　　</a:t>
            </a:r>
            <a:endParaRPr kumimoji="1" lang="ja-JP" altLang="en-US" sz="14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5352" y="2802143"/>
            <a:ext cx="4072740" cy="3956791"/>
          </a:xfrm>
          <a:ln/>
          <a:scene3d>
            <a:camera prst="orthographicFront"/>
            <a:lightRig rig="threePt" dir="t"/>
          </a:scene3d>
          <a:sp3d>
            <a:bevelT w="1270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＜国＞</a:t>
            </a:r>
            <a:endParaRPr lang="en-US" altLang="ja-JP" sz="11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■結核患者は減少傾向にあり、</a:t>
            </a:r>
            <a:r>
              <a:rPr lang="en-US" altLang="ja-JP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WHO</a:t>
            </a:r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の定義するり患率</a:t>
            </a:r>
            <a:r>
              <a:rPr lang="en-US" altLang="ja-JP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10</a:t>
            </a:r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以下の「低まん延国」を視野に入れ、指針を改正</a:t>
            </a:r>
            <a:endParaRPr lang="en-US" altLang="ja-JP" sz="11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＜大阪＞</a:t>
            </a:r>
            <a:endParaRPr lang="en-US" altLang="ja-JP" sz="11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◆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り患率は年々減少傾向にあるが、依然として高く全国でワースト</a:t>
            </a: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1</a:t>
            </a: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（平成</a:t>
            </a: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27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年り患率　</a:t>
            </a: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23.5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）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受診の遅れ、診断の遅れが改善されていない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医師から</a:t>
            </a: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1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日以内の発生届提出が改善されていない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社会経済的弱者、高齢者、外国出生の結核患者が増加している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結核高まん延地域がある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処遇困難事例や他疾患合併事例の増加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大阪府は現状を踏まえ独自の課題に対応する必要がある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　○結核患者の早期発見、治療完遂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 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 ○重点対象者対策の強化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7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353" y="2547387"/>
            <a:ext cx="2368415" cy="25391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 extrusionH="127000">
            <a:extrusionClr>
              <a:schemeClr val="bg1">
                <a:lumMod val="75000"/>
              </a:schemeClr>
            </a:extrusionClr>
          </a:sp3d>
        </p:spPr>
        <p:txBody>
          <a:bodyPr wrap="square" rtlCol="0">
            <a:spAutoFit/>
          </a:bodyPr>
          <a:lstStyle/>
          <a:p>
            <a:r>
              <a:rPr lang="ja-JP" altLang="en-US" sz="1050" dirty="0" smtClean="0">
                <a:latin typeface="HGP創英角ﾎﾟｯﾌﾟ体" pitchFamily="50" charset="-128"/>
                <a:ea typeface="HGP創英角ﾎﾟｯﾌﾟ体" pitchFamily="50" charset="-128"/>
                <a:cs typeface="Meiryo UI" pitchFamily="50" charset="-128"/>
              </a:rPr>
              <a:t>結核の現状と課題</a:t>
            </a:r>
            <a:endParaRPr kumimoji="1" lang="ja-JP" altLang="en-US" sz="1050" dirty="0">
              <a:latin typeface="HGP創英角ﾎﾟｯﾌﾟ体" pitchFamily="50" charset="-128"/>
              <a:ea typeface="HGP創英角ﾎﾟｯﾌﾟ体" pitchFamily="50" charset="-128"/>
              <a:cs typeface="Meiryo UI" pitchFamily="50" charset="-128"/>
            </a:endParaRP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4658198" y="772399"/>
            <a:ext cx="4392488" cy="598653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270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国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</a:t>
            </a:r>
            <a:r>
              <a:rPr lang="ja-JP" altLang="en-US" sz="10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「結核に関する特定感染症予防指針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」の具体的な目標をめざし、府の結核状況を改善するため</a:t>
            </a:r>
            <a:r>
              <a:rPr lang="ja-JP" altLang="en-US" sz="10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、特に以下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の取組みを行う。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１　発生の予防・まん延の防止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(1)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結核健診対象事業所の実態把握、健診未実施機関への指導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>
              <a:spcBef>
                <a:spcPts val="0"/>
              </a:spcBef>
            </a:pP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(2)</a:t>
            </a:r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結核発症率の高いグループへの結核健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診や健康教育の実施</a:t>
            </a: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lvl="0" algn="l">
              <a:spcBef>
                <a:spcPts val="0"/>
              </a:spcBef>
            </a:pP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(3)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高まん延地域における結核事情改善のための対策、大阪市との連携の強化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lvl="0" algn="l">
              <a:spcBef>
                <a:spcPts val="0"/>
              </a:spcBef>
            </a:pP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(4)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小児結核の予防と対策支援の強化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２　適切な医療の提供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(1)</a:t>
            </a:r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早期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受診・診断：府民への啓発、医療従事者向けの学習会や結核に関する情報提供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(2)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 必要な病床数を確保し、医療体制のあり方を再考　　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(3)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専門医療機関相互の連携強化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(4)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患者の治療完遂：患者中心の</a:t>
            </a: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DOTS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（服薬確認療法）の充実強化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３　施策を支える基礎的取組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(1)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サーベイランスの強化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大阪健康安全基盤研究所へ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の結核情報の提供、適切な結核発生動向調査の実施、結核菌分子疫学調査のデータベースの構築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(2)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 普及啓発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府民へ結核についての正しい知識を提供し、定期健診や有</a:t>
            </a:r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症状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時の早期受診を促す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４　関係機関との連携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(1)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自治体、関係機関との連携による結核対策の推進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大阪府・保健所設置市による行政課題の共有、共同対策の検討により府全体の結核対策を推進する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保健所は地域の関係機関との連携を強化し患者支援を行う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(2)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施設内（院内）感染の防止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保健所は、立入検査等により院内（施設内）感染防止体制や対応マニュアルの確認をし、必要時指導する</a:t>
            </a:r>
            <a:endParaRPr lang="en-US" altLang="ja-JP" sz="7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8" name="右矢印 7"/>
          <p:cNvSpPr/>
          <p:nvPr/>
        </p:nvSpPr>
        <p:spPr>
          <a:xfrm>
            <a:off x="4234337" y="3436569"/>
            <a:ext cx="403110" cy="1104450"/>
          </a:xfrm>
          <a:prstGeom prst="rightArrow">
            <a:avLst>
              <a:gd name="adj1" fmla="val 64520"/>
              <a:gd name="adj2" fmla="val 55275"/>
            </a:avLst>
          </a:prstGeom>
          <a:gradFill flip="none" rotWithShape="1">
            <a:gsLst>
              <a:gs pos="29999">
                <a:srgbClr val="7CB9FF"/>
              </a:gs>
              <a:gs pos="19999">
                <a:srgbClr val="72B0FF"/>
              </a:gs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1"/>
            <a:tileRect/>
          </a:gradFill>
          <a:ln w="12700">
            <a:solidFill>
              <a:schemeClr val="accent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>
              <a:rot lat="0" lon="0" rev="3000000"/>
            </a:lightRig>
          </a:scene3d>
          <a:sp3d extrusionH="152400" contourW="12700">
            <a:bevelT w="127000"/>
            <a:bevelB w="0" h="0"/>
            <a:extrusionClr>
              <a:schemeClr val="accent1">
                <a:lumMod val="40000"/>
                <a:lumOff val="60000"/>
              </a:schemeClr>
            </a:extrusionClr>
            <a:contourClr>
              <a:schemeClr val="tx2">
                <a:lumMod val="20000"/>
                <a:lumOff val="8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sz="12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54750" y="496487"/>
            <a:ext cx="2234167" cy="25391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 extrusionH="127000">
            <a:extrusionClr>
              <a:schemeClr val="bg1">
                <a:lumMod val="75000"/>
              </a:schemeClr>
            </a:extrusionClr>
          </a:sp3d>
        </p:spPr>
        <p:txBody>
          <a:bodyPr wrap="square" rtlCol="0">
            <a:spAutoFit/>
          </a:bodyPr>
          <a:lstStyle/>
          <a:p>
            <a:r>
              <a:rPr lang="ja-JP" altLang="en-US" sz="1050" dirty="0" smtClean="0">
                <a:latin typeface="HGP創英角ﾎﾟｯﾌﾟ体" pitchFamily="50" charset="-128"/>
                <a:ea typeface="HGP創英角ﾎﾟｯﾌﾟ体" pitchFamily="50" charset="-128"/>
                <a:cs typeface="Meiryo UI" pitchFamily="50" charset="-128"/>
              </a:rPr>
              <a:t>　大阪府として独自の取組み</a:t>
            </a:r>
            <a:endParaRPr kumimoji="1" lang="ja-JP" altLang="en-US" sz="1050" dirty="0">
              <a:latin typeface="HGP創英角ﾎﾟｯﾌﾟ体" pitchFamily="50" charset="-128"/>
              <a:ea typeface="HGP創英角ﾎﾟｯﾌﾟ体" pitchFamily="50" charset="-128"/>
              <a:cs typeface="Meiryo UI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62755" y="6104427"/>
            <a:ext cx="1709081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00" dirty="0" smtClean="0">
                <a:latin typeface="+mn-ea"/>
              </a:rPr>
              <a:t>＜図１　</a:t>
            </a:r>
            <a:r>
              <a:rPr kumimoji="1" lang="ja-JP" altLang="en-US" sz="500" dirty="0" smtClean="0">
                <a:latin typeface="+mn-ea"/>
              </a:rPr>
              <a:t>大阪府の結核</a:t>
            </a:r>
            <a:r>
              <a:rPr lang="ja-JP" altLang="en-US" sz="500" dirty="0" smtClean="0">
                <a:latin typeface="+mn-ea"/>
              </a:rPr>
              <a:t>新登録患者数・り患率の推移＞</a:t>
            </a:r>
            <a:endParaRPr kumimoji="1" lang="ja-JP" altLang="en-US" sz="500" dirty="0">
              <a:latin typeface="+mn-ea"/>
            </a:endParaRPr>
          </a:p>
        </p:txBody>
      </p:sp>
      <p:sp>
        <p:nvSpPr>
          <p:cNvPr id="33" name="サブタイトル 2"/>
          <p:cNvSpPr txBox="1">
            <a:spLocks/>
          </p:cNvSpPr>
          <p:nvPr/>
        </p:nvSpPr>
        <p:spPr>
          <a:xfrm>
            <a:off x="115353" y="764704"/>
            <a:ext cx="4240623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270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7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＜位置づけ＞</a:t>
            </a:r>
            <a:endParaRPr lang="en-US" altLang="ja-JP" sz="9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平成</a:t>
            </a:r>
            <a:r>
              <a:rPr lang="en-US" altLang="ja-JP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28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11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月に改正された、国の「</a:t>
            </a:r>
            <a:r>
              <a:rPr lang="ja-JP" altLang="en-US" sz="9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結核に関する特定感染症予防指針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」を踏まえ、</a:t>
            </a:r>
            <a:endParaRPr lang="en-US" altLang="ja-JP" sz="9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府が取り組むべき課題を明確化し、</a:t>
            </a:r>
            <a:r>
              <a:rPr lang="ja-JP" altLang="en-US" sz="9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具体的な目標と取組みにより結核対策を総合</a:t>
            </a:r>
            <a:endParaRPr lang="en-US" altLang="ja-JP" sz="9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的に推進していく。</a:t>
            </a:r>
            <a:endParaRPr lang="en-US" altLang="ja-JP" sz="9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＜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経過＞</a:t>
            </a:r>
            <a:endParaRPr lang="en-US" altLang="ja-JP" sz="9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</a:t>
            </a:r>
            <a:r>
              <a:rPr lang="en-US" altLang="ja-JP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期　</a:t>
            </a:r>
            <a:r>
              <a:rPr lang="en-US" altLang="ja-JP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2005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年（平成</a:t>
            </a:r>
            <a:r>
              <a:rPr lang="en-US" altLang="ja-JP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17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年）　大阪府結核予防計画策定　</a:t>
            </a:r>
            <a:endParaRPr lang="en-US" altLang="ja-JP" sz="9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</a:t>
            </a:r>
            <a:r>
              <a:rPr lang="en-US" altLang="ja-JP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期　</a:t>
            </a:r>
            <a:r>
              <a:rPr lang="en-US" altLang="ja-JP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2012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年（平成</a:t>
            </a:r>
            <a:r>
              <a:rPr lang="en-US" altLang="ja-JP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24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年）　大阪府結核対策推進計画策定</a:t>
            </a:r>
            <a:endParaRPr lang="en-US" altLang="ja-JP" sz="9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7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7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　　　　　　　　　　　　　　　　　　　　　　　　　　　　　　　　　　　　　　　　　</a:t>
            </a:r>
            <a:endParaRPr lang="en-US" altLang="ja-JP" sz="7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7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　　　　　　　</a:t>
            </a:r>
            <a:endParaRPr lang="en-US" altLang="ja-JP" sz="7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7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7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　　　　　　　　　　　　　　　　　　　　　　　　　　</a:t>
            </a:r>
            <a:endParaRPr lang="en-US" altLang="ja-JP" sz="8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endParaRPr lang="ja-JP" altLang="en-US" sz="800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15353" y="518483"/>
            <a:ext cx="2368414" cy="25391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 extrusionH="127000">
            <a:extrusionClr>
              <a:schemeClr val="bg1">
                <a:lumMod val="75000"/>
              </a:schemeClr>
            </a:extrusionClr>
          </a:sp3d>
        </p:spPr>
        <p:txBody>
          <a:bodyPr wrap="square" rtlCol="0">
            <a:spAutoFit/>
          </a:bodyPr>
          <a:lstStyle/>
          <a:p>
            <a:r>
              <a:rPr kumimoji="1" lang="ja-JP" altLang="en-US" sz="1050" smtClean="0">
                <a:latin typeface="HGP創英角ﾎﾟｯﾌﾟ体" pitchFamily="50" charset="-128"/>
                <a:ea typeface="HGP創英角ﾎﾟｯﾌﾟ体" pitchFamily="50" charset="-128"/>
                <a:cs typeface="Meiryo UI" pitchFamily="50" charset="-128"/>
              </a:rPr>
              <a:t>　大阪府結核対策推進</a:t>
            </a:r>
            <a:r>
              <a:rPr kumimoji="1" lang="ja-JP" altLang="en-US" sz="1050" dirty="0" smtClean="0">
                <a:latin typeface="HGP創英角ﾎﾟｯﾌﾟ体" pitchFamily="50" charset="-128"/>
                <a:ea typeface="HGP創英角ﾎﾟｯﾌﾟ体" pitchFamily="50" charset="-128"/>
                <a:cs typeface="Meiryo UI" pitchFamily="50" charset="-128"/>
              </a:rPr>
              <a:t>計画とは</a:t>
            </a:r>
            <a:endParaRPr kumimoji="1" lang="ja-JP" altLang="en-US" sz="1000" dirty="0">
              <a:latin typeface="HGP創英角ﾎﾟｯﾌﾟ体" pitchFamily="50" charset="-128"/>
              <a:ea typeface="HGP創英角ﾎﾟｯﾌﾟ体" pitchFamily="50" charset="-128"/>
              <a:cs typeface="Meiryo UI" pitchFamily="50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76" y="4437111"/>
            <a:ext cx="3697238" cy="1667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143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モジュール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6350">
          <a:solidFill>
            <a:schemeClr val="tx1"/>
          </a:solidFill>
        </a:ln>
      </a:spPr>
      <a:bodyPr rtlCol="0" anchor="t" anchorCtr="0"/>
      <a:lstStyle>
        <a:defPPr>
          <a:defRPr kumimoji="1" sz="1200" dirty="0" smtClean="0">
            <a:solidFill>
              <a:schemeClr val="tx1"/>
            </a:solidFill>
            <a:latin typeface="Meiryo UI" pitchFamily="50" charset="-128"/>
            <a:ea typeface="Meiryo UI" pitchFamily="50" charset="-128"/>
            <a:cs typeface="Meiryo UI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kumimoji="1" sz="800" strike="sngStrike" dirty="0"/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0139B0DBB111449BFD5E39E1D632DB1" ma:contentTypeVersion="0" ma:contentTypeDescription="新しいドキュメントを作成します。" ma:contentTypeScope="" ma:versionID="adea51f08e5a2280ea50743de2a76c8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E76CB9-EB8C-4AC6-800F-AFE50CB60EC6}">
  <ds:schemaRefs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9A8F3C3-D37F-401B-817B-56E1DDF69A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EC8E90-03CA-4C24-A1CF-B07EED12DF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1931</TotalTime>
  <Words>99</Words>
  <Application>Microsoft Office PowerPoint</Application>
  <PresentationFormat>画面に合わせる (4:3)</PresentationFormat>
  <Paragraphs>70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　　　　　2017年（平成29年）大阪府結核対策推進計画　改正の概要　          　　　　　　　</vt:lpstr>
    </vt:vector>
  </TitlesOfParts>
  <Company>大阪府庁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結　核　対　策　推　進　計　画　　(案）　概　要</dc:title>
  <dc:creator>大阪府庁</dc:creator>
  <cp:lastModifiedBy>HOSTNAME</cp:lastModifiedBy>
  <cp:revision>177</cp:revision>
  <cp:lastPrinted>2017-02-23T05:21:52Z</cp:lastPrinted>
  <dcterms:created xsi:type="dcterms:W3CDTF">2011-10-05T01:37:11Z</dcterms:created>
  <dcterms:modified xsi:type="dcterms:W3CDTF">2017-05-09T04:55:06Z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0x01010060139B0DBB111449BFD5E39E1D632DB1</vt:lpwstr>
  </property>
</Properties>
</file>