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84" r:id="rId2"/>
    <p:sldId id="279" r:id="rId3"/>
    <p:sldId id="277" r:id="rId4"/>
    <p:sldId id="285" r:id="rId5"/>
    <p:sldId id="280" r:id="rId6"/>
    <p:sldId id="282" r:id="rId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8963" autoAdjust="0"/>
  </p:normalViewPr>
  <p:slideViewPr>
    <p:cSldViewPr>
      <p:cViewPr>
        <p:scale>
          <a:sx n="125" d="100"/>
          <a:sy n="125" d="100"/>
        </p:scale>
        <p:origin x="-414"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10000ws201840\f\&#9670;H25%20&#32173;&#25345;&#31505;&#20685;&#29677;H25&#65374;\&#31505;&#20685;\04&#12487;&#12540;&#12479;&#12505;&#12540;&#12473;&#12539;&#12450;&#12489;&#12503;&#12488;\2015_&#12450;&#12489;&#12503;&#12488;&#22996;&#35351;&#26989;&#21209;\&#9314;&#26377;&#35672;&#32773;&#12498;&#12450;&#12522;&#12531;&#12464;(&#31532;&#65297;&#22238;&#22823;&#38442;&#24220;&#12450;&#12489;&#12503;&#12488;&#12539;&#12503;&#12525;&#12464;&#12521;&#12512;&#12398;&#12354;&#12426;&#26041;&#25031;&#35441;&#20250;&#65289;\&#9316;&#24403;&#26085;&#36039;&#26009;&#12539;&#12524;&#12452;&#12450;&#12454;&#12488;&#12394;&#12393;\&#21442;&#32771;&#36039;&#26009;\&#12450;&#12489;&#12503;&#12488;&#12539;&#12503;&#12525;&#12464;&#12521;&#12512;&#65288;&#20225;&#26989;&#32076;&#24180;&#22793;&#21270;&#65289;\&#12304;&#38598;&#35336;&#34920;&#12305;&#12450;&#12489;&#12503;&#12488;&#22243;&#20307;&#25968;&#12398;&#25512;&#31227;&#12395;&#12388;&#12356;&#1239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団体数（全体）</c:v>
          </c:tx>
          <c:invertIfNegative val="0"/>
          <c:cat>
            <c:strRef>
              <c:f>全体集計!$C$3:$R$3</c:f>
              <c:strCache>
                <c:ptCount val="16"/>
                <c:pt idx="0">
                  <c:v>H12</c:v>
                </c:pt>
                <c:pt idx="1">
                  <c:v>H13</c:v>
                </c:pt>
                <c:pt idx="2">
                  <c:v>H14</c:v>
                </c:pt>
                <c:pt idx="3">
                  <c:v>H15</c:v>
                </c:pt>
                <c:pt idx="4">
                  <c:v>H16</c:v>
                </c:pt>
                <c:pt idx="5">
                  <c:v>H17</c:v>
                </c:pt>
                <c:pt idx="6">
                  <c:v>H18</c:v>
                </c:pt>
                <c:pt idx="7">
                  <c:v>H19</c:v>
                </c:pt>
                <c:pt idx="8">
                  <c:v>H20</c:v>
                </c:pt>
                <c:pt idx="9">
                  <c:v>H21</c:v>
                </c:pt>
                <c:pt idx="10">
                  <c:v>H22</c:v>
                </c:pt>
                <c:pt idx="11">
                  <c:v>H23</c:v>
                </c:pt>
                <c:pt idx="12">
                  <c:v>H24</c:v>
                </c:pt>
                <c:pt idx="13">
                  <c:v>H25</c:v>
                </c:pt>
                <c:pt idx="14">
                  <c:v>H26</c:v>
                </c:pt>
                <c:pt idx="15">
                  <c:v>H27</c:v>
                </c:pt>
              </c:strCache>
            </c:strRef>
          </c:cat>
          <c:val>
            <c:numRef>
              <c:f>全体集計!$C$14:$R$14</c:f>
              <c:numCache>
                <c:formatCode>General</c:formatCode>
                <c:ptCount val="16"/>
                <c:pt idx="0">
                  <c:v>2</c:v>
                </c:pt>
                <c:pt idx="1">
                  <c:v>37</c:v>
                </c:pt>
                <c:pt idx="2">
                  <c:v>285</c:v>
                </c:pt>
                <c:pt idx="3">
                  <c:v>369</c:v>
                </c:pt>
                <c:pt idx="4">
                  <c:v>454</c:v>
                </c:pt>
                <c:pt idx="5">
                  <c:v>481</c:v>
                </c:pt>
                <c:pt idx="6">
                  <c:v>402</c:v>
                </c:pt>
                <c:pt idx="7">
                  <c:v>414</c:v>
                </c:pt>
                <c:pt idx="8">
                  <c:v>477</c:v>
                </c:pt>
                <c:pt idx="9">
                  <c:v>483</c:v>
                </c:pt>
                <c:pt idx="10">
                  <c:v>571</c:v>
                </c:pt>
                <c:pt idx="11">
                  <c:v>603</c:v>
                </c:pt>
                <c:pt idx="12">
                  <c:v>635</c:v>
                </c:pt>
                <c:pt idx="13">
                  <c:v>656</c:v>
                </c:pt>
                <c:pt idx="14">
                  <c:v>651</c:v>
                </c:pt>
                <c:pt idx="15">
                  <c:v>653</c:v>
                </c:pt>
              </c:numCache>
            </c:numRef>
          </c:val>
        </c:ser>
        <c:ser>
          <c:idx val="1"/>
          <c:order val="1"/>
          <c:tx>
            <c:v>団体数（企業）</c:v>
          </c:tx>
          <c:invertIfNegative val="0"/>
          <c:cat>
            <c:strRef>
              <c:f>全体集計!$C$3:$R$3</c:f>
              <c:strCache>
                <c:ptCount val="16"/>
                <c:pt idx="0">
                  <c:v>H12</c:v>
                </c:pt>
                <c:pt idx="1">
                  <c:v>H13</c:v>
                </c:pt>
                <c:pt idx="2">
                  <c:v>H14</c:v>
                </c:pt>
                <c:pt idx="3">
                  <c:v>H15</c:v>
                </c:pt>
                <c:pt idx="4">
                  <c:v>H16</c:v>
                </c:pt>
                <c:pt idx="5">
                  <c:v>H17</c:v>
                </c:pt>
                <c:pt idx="6">
                  <c:v>H18</c:v>
                </c:pt>
                <c:pt idx="7">
                  <c:v>H19</c:v>
                </c:pt>
                <c:pt idx="8">
                  <c:v>H20</c:v>
                </c:pt>
                <c:pt idx="9">
                  <c:v>H21</c:v>
                </c:pt>
                <c:pt idx="10">
                  <c:v>H22</c:v>
                </c:pt>
                <c:pt idx="11">
                  <c:v>H23</c:v>
                </c:pt>
                <c:pt idx="12">
                  <c:v>H24</c:v>
                </c:pt>
                <c:pt idx="13">
                  <c:v>H25</c:v>
                </c:pt>
                <c:pt idx="14">
                  <c:v>H26</c:v>
                </c:pt>
                <c:pt idx="15">
                  <c:v>H27</c:v>
                </c:pt>
              </c:strCache>
            </c:strRef>
          </c:cat>
          <c:val>
            <c:numRef>
              <c:f>全体集計!$C$6:$R$6</c:f>
              <c:numCache>
                <c:formatCode>General</c:formatCode>
                <c:ptCount val="16"/>
                <c:pt idx="0">
                  <c:v>1</c:v>
                </c:pt>
                <c:pt idx="1">
                  <c:v>18</c:v>
                </c:pt>
                <c:pt idx="2">
                  <c:v>43</c:v>
                </c:pt>
                <c:pt idx="3">
                  <c:v>78</c:v>
                </c:pt>
                <c:pt idx="4">
                  <c:v>118</c:v>
                </c:pt>
                <c:pt idx="5">
                  <c:v>128</c:v>
                </c:pt>
                <c:pt idx="6">
                  <c:v>91</c:v>
                </c:pt>
                <c:pt idx="7">
                  <c:v>112</c:v>
                </c:pt>
                <c:pt idx="8">
                  <c:v>146</c:v>
                </c:pt>
                <c:pt idx="9">
                  <c:v>167</c:v>
                </c:pt>
                <c:pt idx="10">
                  <c:v>213</c:v>
                </c:pt>
                <c:pt idx="11">
                  <c:v>232</c:v>
                </c:pt>
                <c:pt idx="12">
                  <c:v>244</c:v>
                </c:pt>
                <c:pt idx="13">
                  <c:v>251</c:v>
                </c:pt>
                <c:pt idx="14">
                  <c:v>248</c:v>
                </c:pt>
                <c:pt idx="15">
                  <c:v>248</c:v>
                </c:pt>
              </c:numCache>
            </c:numRef>
          </c:val>
        </c:ser>
        <c:dLbls>
          <c:showLegendKey val="0"/>
          <c:showVal val="0"/>
          <c:showCatName val="0"/>
          <c:showSerName val="0"/>
          <c:showPercent val="0"/>
          <c:showBubbleSize val="0"/>
        </c:dLbls>
        <c:gapWidth val="150"/>
        <c:axId val="164032248"/>
        <c:axId val="164032632"/>
      </c:barChart>
      <c:catAx>
        <c:axId val="164032248"/>
        <c:scaling>
          <c:orientation val="minMax"/>
        </c:scaling>
        <c:delete val="0"/>
        <c:axPos val="b"/>
        <c:numFmt formatCode="General" sourceLinked="1"/>
        <c:majorTickMark val="out"/>
        <c:minorTickMark val="none"/>
        <c:tickLblPos val="nextTo"/>
        <c:txPr>
          <a:bodyPr rot="0" vert="horz"/>
          <a:lstStyle/>
          <a:p>
            <a:pPr>
              <a:defRPr/>
            </a:pPr>
            <a:endParaRPr lang="ja-JP"/>
          </a:p>
        </c:txPr>
        <c:crossAx val="164032632"/>
        <c:crosses val="autoZero"/>
        <c:auto val="1"/>
        <c:lblAlgn val="ctr"/>
        <c:lblOffset val="100"/>
        <c:noMultiLvlLbl val="0"/>
      </c:catAx>
      <c:valAx>
        <c:axId val="164032632"/>
        <c:scaling>
          <c:orientation val="minMax"/>
        </c:scaling>
        <c:delete val="0"/>
        <c:axPos val="l"/>
        <c:majorGridlines/>
        <c:title>
          <c:tx>
            <c:rich>
              <a:bodyPr rot="-5400000" vert="horz"/>
              <a:lstStyle/>
              <a:p>
                <a:pPr>
                  <a:defRPr>
                    <a:latin typeface="Meiryo UI" panose="020B0604030504040204" pitchFamily="50" charset="-128"/>
                    <a:ea typeface="Meiryo UI" panose="020B0604030504040204" pitchFamily="50" charset="-128"/>
                    <a:cs typeface="Meiryo UI" panose="020B0604030504040204" pitchFamily="50" charset="-128"/>
                  </a:defRPr>
                </a:pPr>
                <a:r>
                  <a:rPr lang="ja-JP" altLang="en-US">
                    <a:latin typeface="Meiryo UI" panose="020B0604030504040204" pitchFamily="50" charset="-128"/>
                    <a:ea typeface="Meiryo UI" panose="020B0604030504040204" pitchFamily="50" charset="-128"/>
                    <a:cs typeface="Meiryo UI" panose="020B0604030504040204" pitchFamily="50" charset="-128"/>
                  </a:rPr>
                  <a:t>団体数</a:t>
                </a:r>
              </a:p>
            </c:rich>
          </c:tx>
          <c:overlay val="0"/>
        </c:title>
        <c:numFmt formatCode="General" sourceLinked="1"/>
        <c:majorTickMark val="out"/>
        <c:minorTickMark val="none"/>
        <c:tickLblPos val="nextTo"/>
        <c:crossAx val="164032248"/>
        <c:crosses val="autoZero"/>
        <c:crossBetween val="between"/>
      </c:valAx>
    </c:plotArea>
    <c:legend>
      <c:legendPos val="r"/>
      <c:layout>
        <c:manualLayout>
          <c:xMode val="edge"/>
          <c:yMode val="edge"/>
          <c:x val="0.66524334799211404"/>
          <c:y val="0.36455372163649563"/>
          <c:w val="0.2829718078415302"/>
          <c:h val="0.28630783460256498"/>
        </c:manualLayout>
      </c:layout>
      <c:overlay val="0"/>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527C49-36BC-4E59-8F99-03890A477F43}" type="doc">
      <dgm:prSet loTypeId="urn:microsoft.com/office/officeart/2005/8/layout/venn1" loCatId="relationship" qsTypeId="urn:microsoft.com/office/officeart/2005/8/quickstyle/simple1" qsCatId="simple" csTypeId="urn:microsoft.com/office/officeart/2005/8/colors/colorful2" csCatId="colorful" phldr="1"/>
      <dgm:spPr/>
    </dgm:pt>
    <dgm:pt modelId="{7105ACCA-09B2-4574-9286-A46B661B2BCE}">
      <dgm:prSet phldrT="[テキスト]" custT="1"/>
      <dgm:spPr/>
      <dgm:t>
        <a:bodyPr/>
        <a:lstStyle/>
        <a:p>
          <a:pPr algn="ct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アドプト</a:t>
          </a:r>
        </a:p>
        <a:p>
          <a:pPr algn="ct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認定団体</a:t>
          </a:r>
        </a:p>
        <a:p>
          <a:pPr algn="ctr"/>
          <a:r>
            <a:rPr lang="ja-JP" sz="1000" b="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美化活動などの実施</a:t>
          </a:r>
          <a:r>
            <a:rPr lang="ja-JP" sz="1000" b="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dgm:t>
    </dgm:pt>
    <dgm:pt modelId="{5F74EE72-E0E4-47B2-B5BE-9F95E0A8884C}" type="parTrans" cxnId="{9D5E0CC3-24C9-459D-A04C-3B0DB83363FF}">
      <dgm:prSet/>
      <dgm:spPr/>
      <dgm:t>
        <a:bodyPr/>
        <a:lstStyle/>
        <a:p>
          <a:pPr algn="ctr"/>
          <a:endParaRPr kumimoji="1" lang="ja-JP" altLang="en-US" sz="1000" b="0"/>
        </a:p>
      </dgm:t>
    </dgm:pt>
    <dgm:pt modelId="{7E425FE2-BD19-4E47-A86C-B9E2733E8DAA}" type="sibTrans" cxnId="{9D5E0CC3-24C9-459D-A04C-3B0DB83363FF}">
      <dgm:prSet/>
      <dgm:spPr/>
      <dgm:t>
        <a:bodyPr/>
        <a:lstStyle/>
        <a:p>
          <a:pPr algn="ctr"/>
          <a:endParaRPr kumimoji="1" lang="ja-JP" altLang="en-US" sz="1000" b="0"/>
        </a:p>
      </dgm:t>
    </dgm:pt>
    <dgm:pt modelId="{31FDEF94-0B54-4571-AAA7-B35174A9249E}">
      <dgm:prSet phldrT="[テキスト]" custT="1"/>
      <dgm:spPr/>
      <dgm:t>
        <a:bodyPr/>
        <a:lstStyle/>
        <a:p>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公共施設管理者</a:t>
          </a:r>
          <a:r>
            <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rPr>
            <a:t/>
          </a:r>
          <a:br>
            <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rPr>
          </a:b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a:t>
          </a:r>
          <a:r>
            <a:rPr lang="ja-JP" sz="1000" b="1" dirty="0" smtClean="0">
              <a:solidFill>
                <a:schemeClr val="tx1"/>
              </a:solidFill>
              <a:latin typeface="HG丸ｺﾞｼｯｸM-PRO" panose="020F0600000000000000" pitchFamily="50" charset="-128"/>
              <a:ea typeface="HG丸ｺﾞｼｯｸM-PRO" panose="020F0600000000000000" pitchFamily="50" charset="-128"/>
            </a:rPr>
            <a:t>大阪府</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000" b="0" dirty="0">
              <a:solidFill>
                <a:schemeClr val="tx1"/>
              </a:solidFill>
              <a:latin typeface="HG丸ｺﾞｼｯｸM-PRO" panose="020F0600000000000000" pitchFamily="50" charset="-128"/>
              <a:ea typeface="HG丸ｺﾞｼｯｸM-PRO" panose="020F0600000000000000" pitchFamily="50" charset="-128"/>
            </a:rPr>
            <a:t/>
          </a:r>
          <a:br>
            <a:rPr lang="en-US" altLang="ja-JP" sz="1000" b="0" dirty="0">
              <a:solidFill>
                <a:schemeClr val="tx1"/>
              </a:solidFill>
              <a:latin typeface="HG丸ｺﾞｼｯｸM-PRO" panose="020F0600000000000000" pitchFamily="50" charset="-128"/>
              <a:ea typeface="HG丸ｺﾞｼｯｸM-PRO" panose="020F0600000000000000" pitchFamily="50" charset="-128"/>
            </a:rPr>
          </a:br>
          <a:r>
            <a:rPr lang="ja-JP" altLang="en-US" sz="1000" b="0" dirty="0">
              <a:solidFill>
                <a:schemeClr val="tx1"/>
              </a:solidFill>
              <a:latin typeface="HG丸ｺﾞｼｯｸM-PRO" panose="020F0600000000000000" pitchFamily="50" charset="-128"/>
              <a:ea typeface="HG丸ｺﾞｼｯｸM-PRO" panose="020F0600000000000000" pitchFamily="50" charset="-128"/>
            </a:rPr>
            <a:t>（清掃用具貸し出し・サインボードの設置・ボランティア保険料の負担）</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dgm:t>
    </dgm:pt>
    <dgm:pt modelId="{8F42E007-1147-4CCA-8EE6-7069E24C43C8}" type="parTrans" cxnId="{D507ED46-E640-440A-9B57-F18F38BB6885}">
      <dgm:prSet/>
      <dgm:spPr/>
      <dgm:t>
        <a:bodyPr/>
        <a:lstStyle/>
        <a:p>
          <a:pPr algn="ctr"/>
          <a:endParaRPr kumimoji="1" lang="ja-JP" altLang="en-US" sz="1000" b="0"/>
        </a:p>
      </dgm:t>
    </dgm:pt>
    <dgm:pt modelId="{260FAB2A-124C-4F60-8613-F6C6FDD7B035}" type="sibTrans" cxnId="{D507ED46-E640-440A-9B57-F18F38BB6885}">
      <dgm:prSet/>
      <dgm:spPr/>
      <dgm:t>
        <a:bodyPr/>
        <a:lstStyle/>
        <a:p>
          <a:pPr algn="ctr"/>
          <a:endParaRPr kumimoji="1" lang="ja-JP" altLang="en-US" sz="1000" b="0"/>
        </a:p>
      </dgm:t>
    </dgm:pt>
    <dgm:pt modelId="{7082950D-29D8-45B3-9D58-A70308D8F9EC}">
      <dgm:prSet phldrT="[テキスト]" custT="1"/>
      <dgm:spPr/>
      <dgm:t>
        <a:body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基礎自治体</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ごみ</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の処理</a:t>
          </a: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a:t>
          </a:r>
        </a:p>
      </dgm:t>
    </dgm:pt>
    <dgm:pt modelId="{73BA5526-C141-4FC5-9E96-9ACF3B0A41C8}" type="parTrans" cxnId="{95E66E3D-F9F2-431E-BF8B-F7DB3FF46056}">
      <dgm:prSet/>
      <dgm:spPr/>
      <dgm:t>
        <a:bodyPr/>
        <a:lstStyle/>
        <a:p>
          <a:pPr algn="ctr"/>
          <a:endParaRPr kumimoji="1" lang="ja-JP" altLang="en-US" sz="1000" b="0"/>
        </a:p>
      </dgm:t>
    </dgm:pt>
    <dgm:pt modelId="{F92D43FF-776E-453E-BD53-B47FDA61E6D3}" type="sibTrans" cxnId="{95E66E3D-F9F2-431E-BF8B-F7DB3FF46056}">
      <dgm:prSet/>
      <dgm:spPr/>
      <dgm:t>
        <a:bodyPr/>
        <a:lstStyle/>
        <a:p>
          <a:pPr algn="ctr"/>
          <a:endParaRPr kumimoji="1" lang="ja-JP" altLang="en-US" sz="1000" b="0"/>
        </a:p>
      </dgm:t>
    </dgm:pt>
    <dgm:pt modelId="{D466B30C-34D9-4A27-B14B-2FE0F46930E0}" type="pres">
      <dgm:prSet presAssocID="{DD527C49-36BC-4E59-8F99-03890A477F43}" presName="compositeShape" presStyleCnt="0">
        <dgm:presLayoutVars>
          <dgm:chMax val="7"/>
          <dgm:dir/>
          <dgm:resizeHandles val="exact"/>
        </dgm:presLayoutVars>
      </dgm:prSet>
      <dgm:spPr/>
    </dgm:pt>
    <dgm:pt modelId="{AD04B5BB-10C7-46E1-A72F-D1DC94C677A2}" type="pres">
      <dgm:prSet presAssocID="{7105ACCA-09B2-4574-9286-A46B661B2BCE}" presName="circ1" presStyleLbl="vennNode1" presStyleIdx="0" presStyleCnt="3"/>
      <dgm:spPr/>
      <dgm:t>
        <a:bodyPr/>
        <a:lstStyle/>
        <a:p>
          <a:endParaRPr kumimoji="1" lang="ja-JP" altLang="en-US"/>
        </a:p>
      </dgm:t>
    </dgm:pt>
    <dgm:pt modelId="{A0C5E60E-3D22-44C3-85E9-4CE98EE248A7}" type="pres">
      <dgm:prSet presAssocID="{7105ACCA-09B2-4574-9286-A46B661B2BCE}" presName="circ1Tx" presStyleLbl="revTx" presStyleIdx="0" presStyleCnt="0">
        <dgm:presLayoutVars>
          <dgm:chMax val="0"/>
          <dgm:chPref val="0"/>
          <dgm:bulletEnabled val="1"/>
        </dgm:presLayoutVars>
      </dgm:prSet>
      <dgm:spPr/>
      <dgm:t>
        <a:bodyPr/>
        <a:lstStyle/>
        <a:p>
          <a:endParaRPr kumimoji="1" lang="ja-JP" altLang="en-US"/>
        </a:p>
      </dgm:t>
    </dgm:pt>
    <dgm:pt modelId="{1F8E8AA6-A5CD-4AF9-8757-22C834D3972D}" type="pres">
      <dgm:prSet presAssocID="{31FDEF94-0B54-4571-AAA7-B35174A9249E}" presName="circ2" presStyleLbl="vennNode1" presStyleIdx="1" presStyleCnt="3"/>
      <dgm:spPr/>
      <dgm:t>
        <a:bodyPr/>
        <a:lstStyle/>
        <a:p>
          <a:endParaRPr kumimoji="1" lang="ja-JP" altLang="en-US"/>
        </a:p>
      </dgm:t>
    </dgm:pt>
    <dgm:pt modelId="{33297D62-AFEC-451D-ABE7-18B430296365}" type="pres">
      <dgm:prSet presAssocID="{31FDEF94-0B54-4571-AAA7-B35174A9249E}" presName="circ2Tx" presStyleLbl="revTx" presStyleIdx="0" presStyleCnt="0">
        <dgm:presLayoutVars>
          <dgm:chMax val="0"/>
          <dgm:chPref val="0"/>
          <dgm:bulletEnabled val="1"/>
        </dgm:presLayoutVars>
      </dgm:prSet>
      <dgm:spPr/>
      <dgm:t>
        <a:bodyPr/>
        <a:lstStyle/>
        <a:p>
          <a:endParaRPr kumimoji="1" lang="ja-JP" altLang="en-US"/>
        </a:p>
      </dgm:t>
    </dgm:pt>
    <dgm:pt modelId="{9C9554D6-7933-4E7F-BBE2-B4334C9B188E}" type="pres">
      <dgm:prSet presAssocID="{7082950D-29D8-45B3-9D58-A70308D8F9EC}" presName="circ3" presStyleLbl="vennNode1" presStyleIdx="2" presStyleCnt="3"/>
      <dgm:spPr/>
      <dgm:t>
        <a:bodyPr/>
        <a:lstStyle/>
        <a:p>
          <a:endParaRPr kumimoji="1" lang="ja-JP" altLang="en-US"/>
        </a:p>
      </dgm:t>
    </dgm:pt>
    <dgm:pt modelId="{784DC8E1-E6AC-4BCF-BBD8-2587409BB5B0}" type="pres">
      <dgm:prSet presAssocID="{7082950D-29D8-45B3-9D58-A70308D8F9EC}"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95E66E3D-F9F2-431E-BF8B-F7DB3FF46056}" srcId="{DD527C49-36BC-4E59-8F99-03890A477F43}" destId="{7082950D-29D8-45B3-9D58-A70308D8F9EC}" srcOrd="2" destOrd="0" parTransId="{73BA5526-C141-4FC5-9E96-9ACF3B0A41C8}" sibTransId="{F92D43FF-776E-453E-BD53-B47FDA61E6D3}"/>
    <dgm:cxn modelId="{E69C0ACE-8D4F-4FCB-A4E0-3C04EE035D4B}" type="presOf" srcId="{7082950D-29D8-45B3-9D58-A70308D8F9EC}" destId="{784DC8E1-E6AC-4BCF-BBD8-2587409BB5B0}" srcOrd="1" destOrd="0" presId="urn:microsoft.com/office/officeart/2005/8/layout/venn1"/>
    <dgm:cxn modelId="{D507ED46-E640-440A-9B57-F18F38BB6885}" srcId="{DD527C49-36BC-4E59-8F99-03890A477F43}" destId="{31FDEF94-0B54-4571-AAA7-B35174A9249E}" srcOrd="1" destOrd="0" parTransId="{8F42E007-1147-4CCA-8EE6-7069E24C43C8}" sibTransId="{260FAB2A-124C-4F60-8613-F6C6FDD7B035}"/>
    <dgm:cxn modelId="{E872CDFD-5DFA-4368-9F47-FA0311CE6175}" type="presOf" srcId="{7082950D-29D8-45B3-9D58-A70308D8F9EC}" destId="{9C9554D6-7933-4E7F-BBE2-B4334C9B188E}" srcOrd="0" destOrd="0" presId="urn:microsoft.com/office/officeart/2005/8/layout/venn1"/>
    <dgm:cxn modelId="{DFC29A22-6143-4F08-A5A9-B40A5161D8E4}" type="presOf" srcId="{7105ACCA-09B2-4574-9286-A46B661B2BCE}" destId="{AD04B5BB-10C7-46E1-A72F-D1DC94C677A2}" srcOrd="0" destOrd="0" presId="urn:microsoft.com/office/officeart/2005/8/layout/venn1"/>
    <dgm:cxn modelId="{9ACB0B62-8834-42A6-9A07-35B036103F71}" type="presOf" srcId="{31FDEF94-0B54-4571-AAA7-B35174A9249E}" destId="{33297D62-AFEC-451D-ABE7-18B430296365}" srcOrd="1" destOrd="0" presId="urn:microsoft.com/office/officeart/2005/8/layout/venn1"/>
    <dgm:cxn modelId="{5A47706C-D519-4E54-8DA8-9977531E7C62}" type="presOf" srcId="{31FDEF94-0B54-4571-AAA7-B35174A9249E}" destId="{1F8E8AA6-A5CD-4AF9-8757-22C834D3972D}" srcOrd="0" destOrd="0" presId="urn:microsoft.com/office/officeart/2005/8/layout/venn1"/>
    <dgm:cxn modelId="{CEBF17B1-7E62-44BF-93C5-A389B093F00E}" type="presOf" srcId="{7105ACCA-09B2-4574-9286-A46B661B2BCE}" destId="{A0C5E60E-3D22-44C3-85E9-4CE98EE248A7}" srcOrd="1" destOrd="0" presId="urn:microsoft.com/office/officeart/2005/8/layout/venn1"/>
    <dgm:cxn modelId="{887146A8-D1C3-4F07-A942-845C27B5C405}" type="presOf" srcId="{DD527C49-36BC-4E59-8F99-03890A477F43}" destId="{D466B30C-34D9-4A27-B14B-2FE0F46930E0}" srcOrd="0" destOrd="0" presId="urn:microsoft.com/office/officeart/2005/8/layout/venn1"/>
    <dgm:cxn modelId="{9D5E0CC3-24C9-459D-A04C-3B0DB83363FF}" srcId="{DD527C49-36BC-4E59-8F99-03890A477F43}" destId="{7105ACCA-09B2-4574-9286-A46B661B2BCE}" srcOrd="0" destOrd="0" parTransId="{5F74EE72-E0E4-47B2-B5BE-9F95E0A8884C}" sibTransId="{7E425FE2-BD19-4E47-A86C-B9E2733E8DAA}"/>
    <dgm:cxn modelId="{164EA28E-F7D2-4886-B712-2103200676E4}" type="presParOf" srcId="{D466B30C-34D9-4A27-B14B-2FE0F46930E0}" destId="{AD04B5BB-10C7-46E1-A72F-D1DC94C677A2}" srcOrd="0" destOrd="0" presId="urn:microsoft.com/office/officeart/2005/8/layout/venn1"/>
    <dgm:cxn modelId="{840873AF-6921-4472-981D-4B2EAE74CBEE}" type="presParOf" srcId="{D466B30C-34D9-4A27-B14B-2FE0F46930E0}" destId="{A0C5E60E-3D22-44C3-85E9-4CE98EE248A7}" srcOrd="1" destOrd="0" presId="urn:microsoft.com/office/officeart/2005/8/layout/venn1"/>
    <dgm:cxn modelId="{CDDD65F9-8B8A-4D4C-81D5-C1E2AF5B3881}" type="presParOf" srcId="{D466B30C-34D9-4A27-B14B-2FE0F46930E0}" destId="{1F8E8AA6-A5CD-4AF9-8757-22C834D3972D}" srcOrd="2" destOrd="0" presId="urn:microsoft.com/office/officeart/2005/8/layout/venn1"/>
    <dgm:cxn modelId="{B4C9F6F9-EBBA-408A-9A91-C78F0D1CDA9D}" type="presParOf" srcId="{D466B30C-34D9-4A27-B14B-2FE0F46930E0}" destId="{33297D62-AFEC-451D-ABE7-18B430296365}" srcOrd="3" destOrd="0" presId="urn:microsoft.com/office/officeart/2005/8/layout/venn1"/>
    <dgm:cxn modelId="{7FB0F393-0EDA-4DAF-9752-4D83298F0DBB}" type="presParOf" srcId="{D466B30C-34D9-4A27-B14B-2FE0F46930E0}" destId="{9C9554D6-7933-4E7F-BBE2-B4334C9B188E}" srcOrd="4" destOrd="0" presId="urn:microsoft.com/office/officeart/2005/8/layout/venn1"/>
    <dgm:cxn modelId="{3B38B941-4BC8-4492-AD30-C6470CD54D9A}" type="presParOf" srcId="{D466B30C-34D9-4A27-B14B-2FE0F46930E0}" destId="{784DC8E1-E6AC-4BCF-BBD8-2587409BB5B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4B5BB-10C7-46E1-A72F-D1DC94C677A2}">
      <dsp:nvSpPr>
        <dsp:cNvPr id="0" name=""/>
        <dsp:cNvSpPr/>
      </dsp:nvSpPr>
      <dsp:spPr>
        <a:xfrm>
          <a:off x="898363" y="72774"/>
          <a:ext cx="1505685" cy="150568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kumimoji="1" lang="ja-JP" altLang="en-US" sz="1000" b="1" kern="1200" dirty="0" smtClean="0">
              <a:solidFill>
                <a:schemeClr val="tx1"/>
              </a:solidFill>
              <a:latin typeface="HG丸ｺﾞｼｯｸM-PRO" panose="020F0600000000000000" pitchFamily="50" charset="-128"/>
              <a:ea typeface="HG丸ｺﾞｼｯｸM-PRO" panose="020F0600000000000000" pitchFamily="50" charset="-128"/>
            </a:rPr>
            <a:t>アドプト</a:t>
          </a:r>
        </a:p>
        <a:p>
          <a:pPr lvl="0" algn="ctr" defTabSz="444500">
            <a:lnSpc>
              <a:spcPct val="90000"/>
            </a:lnSpc>
            <a:spcBef>
              <a:spcPct val="0"/>
            </a:spcBef>
            <a:spcAft>
              <a:spcPct val="35000"/>
            </a:spcAft>
          </a:pPr>
          <a:r>
            <a:rPr kumimoji="1" lang="ja-JP" altLang="en-US" sz="1000" b="1" kern="1200" dirty="0" smtClean="0">
              <a:solidFill>
                <a:schemeClr val="tx1"/>
              </a:solidFill>
              <a:latin typeface="HG丸ｺﾞｼｯｸM-PRO" panose="020F0600000000000000" pitchFamily="50" charset="-128"/>
              <a:ea typeface="HG丸ｺﾞｼｯｸM-PRO" panose="020F0600000000000000" pitchFamily="50" charset="-128"/>
            </a:rPr>
            <a:t>認定団体</a:t>
          </a:r>
        </a:p>
        <a:p>
          <a:pPr lvl="0" algn="ctr" defTabSz="444500">
            <a:lnSpc>
              <a:spcPct val="90000"/>
            </a:lnSpc>
            <a:spcBef>
              <a:spcPct val="0"/>
            </a:spcBef>
            <a:spcAft>
              <a:spcPct val="35000"/>
            </a:spcAft>
          </a:pPr>
          <a:r>
            <a:rPr lang="ja-JP" sz="1000" b="0" kern="12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b="0" kern="1200" dirty="0" smtClean="0">
              <a:solidFill>
                <a:schemeClr val="tx1"/>
              </a:solidFill>
              <a:latin typeface="HG丸ｺﾞｼｯｸM-PRO" panose="020F0600000000000000" pitchFamily="50" charset="-128"/>
              <a:ea typeface="HG丸ｺﾞｼｯｸM-PRO" panose="020F0600000000000000" pitchFamily="50" charset="-128"/>
            </a:rPr>
            <a:t>美化活動などの実施</a:t>
          </a:r>
          <a:r>
            <a:rPr lang="ja-JP" sz="1000" b="0" kern="12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000" b="0" kern="1200" dirty="0">
            <a:solidFill>
              <a:schemeClr val="tx1"/>
            </a:solidFill>
            <a:latin typeface="HG丸ｺﾞｼｯｸM-PRO" panose="020F0600000000000000" pitchFamily="50" charset="-128"/>
            <a:ea typeface="HG丸ｺﾞｼｯｸM-PRO" panose="020F0600000000000000" pitchFamily="50" charset="-128"/>
          </a:endParaRPr>
        </a:p>
      </dsp:txBody>
      <dsp:txXfrm>
        <a:off x="1099121" y="336269"/>
        <a:ext cx="1104169" cy="677558"/>
      </dsp:txXfrm>
    </dsp:sp>
    <dsp:sp modelId="{1F8E8AA6-A5CD-4AF9-8757-22C834D3972D}">
      <dsp:nvSpPr>
        <dsp:cNvPr id="0" name=""/>
        <dsp:cNvSpPr/>
      </dsp:nvSpPr>
      <dsp:spPr>
        <a:xfrm>
          <a:off x="1441665" y="1013828"/>
          <a:ext cx="1505685" cy="1505685"/>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kumimoji="1" lang="ja-JP" altLang="en-US" sz="1000" b="1" kern="1200" dirty="0" smtClean="0">
              <a:solidFill>
                <a:schemeClr val="tx1"/>
              </a:solidFill>
              <a:latin typeface="HG丸ｺﾞｼｯｸM-PRO" panose="020F0600000000000000" pitchFamily="50" charset="-128"/>
              <a:ea typeface="HG丸ｺﾞｼｯｸM-PRO" panose="020F0600000000000000" pitchFamily="50" charset="-128"/>
            </a:rPr>
            <a:t>公共施設管理者</a:t>
          </a:r>
          <a:r>
            <a:rPr kumimoji="1" lang="en-US" altLang="ja-JP" sz="1000" b="1" kern="1200" dirty="0" smtClean="0">
              <a:solidFill>
                <a:schemeClr val="tx1"/>
              </a:solidFill>
              <a:latin typeface="HG丸ｺﾞｼｯｸM-PRO" panose="020F0600000000000000" pitchFamily="50" charset="-128"/>
              <a:ea typeface="HG丸ｺﾞｼｯｸM-PRO" panose="020F0600000000000000" pitchFamily="50" charset="-128"/>
            </a:rPr>
            <a:t/>
          </a:r>
          <a:br>
            <a:rPr kumimoji="1" lang="en-US" altLang="ja-JP" sz="1000" b="1" kern="1200" dirty="0" smtClean="0">
              <a:solidFill>
                <a:schemeClr val="tx1"/>
              </a:solidFill>
              <a:latin typeface="HG丸ｺﾞｼｯｸM-PRO" panose="020F0600000000000000" pitchFamily="50" charset="-128"/>
              <a:ea typeface="HG丸ｺﾞｼｯｸM-PRO" panose="020F0600000000000000" pitchFamily="50" charset="-128"/>
            </a:rPr>
          </a:br>
          <a:r>
            <a:rPr kumimoji="1" lang="ja-JP" altLang="en-US" sz="1000" b="1" kern="1200" dirty="0" smtClean="0">
              <a:solidFill>
                <a:schemeClr val="tx1"/>
              </a:solidFill>
              <a:latin typeface="HG丸ｺﾞｼｯｸM-PRO" panose="020F0600000000000000" pitchFamily="50" charset="-128"/>
              <a:ea typeface="HG丸ｺﾞｼｯｸM-PRO" panose="020F0600000000000000" pitchFamily="50" charset="-128"/>
            </a:rPr>
            <a:t>（</a:t>
          </a:r>
          <a:r>
            <a:rPr lang="ja-JP" sz="1000" b="1" kern="1200" dirty="0" smtClean="0">
              <a:solidFill>
                <a:schemeClr val="tx1"/>
              </a:solidFill>
              <a:latin typeface="HG丸ｺﾞｼｯｸM-PRO" panose="020F0600000000000000" pitchFamily="50" charset="-128"/>
              <a:ea typeface="HG丸ｺﾞｼｯｸM-PRO" panose="020F0600000000000000" pitchFamily="50" charset="-128"/>
            </a:rPr>
            <a:t>大阪府</a:t>
          </a:r>
          <a:r>
            <a:rPr lang="ja-JP" altLang="en-US" sz="1000" b="1" kern="12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000" b="0" kern="1200" dirty="0">
              <a:solidFill>
                <a:schemeClr val="tx1"/>
              </a:solidFill>
              <a:latin typeface="HG丸ｺﾞｼｯｸM-PRO" panose="020F0600000000000000" pitchFamily="50" charset="-128"/>
              <a:ea typeface="HG丸ｺﾞｼｯｸM-PRO" panose="020F0600000000000000" pitchFamily="50" charset="-128"/>
            </a:rPr>
            <a:t/>
          </a:r>
          <a:br>
            <a:rPr lang="en-US" altLang="ja-JP" sz="1000" b="0" kern="1200" dirty="0">
              <a:solidFill>
                <a:schemeClr val="tx1"/>
              </a:solidFill>
              <a:latin typeface="HG丸ｺﾞｼｯｸM-PRO" panose="020F0600000000000000" pitchFamily="50" charset="-128"/>
              <a:ea typeface="HG丸ｺﾞｼｯｸM-PRO" panose="020F0600000000000000" pitchFamily="50" charset="-128"/>
            </a:rPr>
          </a:br>
          <a:r>
            <a:rPr lang="ja-JP" altLang="en-US" sz="1000" b="0" kern="1200" dirty="0">
              <a:solidFill>
                <a:schemeClr val="tx1"/>
              </a:solidFill>
              <a:latin typeface="HG丸ｺﾞｼｯｸM-PRO" panose="020F0600000000000000" pitchFamily="50" charset="-128"/>
              <a:ea typeface="HG丸ｺﾞｼｯｸM-PRO" panose="020F0600000000000000" pitchFamily="50" charset="-128"/>
            </a:rPr>
            <a:t>（清掃用具貸し出し・サインボードの設置・ボランティア保険料の負担）</a:t>
          </a:r>
          <a:endParaRPr kumimoji="1" lang="ja-JP" altLang="en-US" sz="1000" b="0" kern="1200" dirty="0">
            <a:solidFill>
              <a:schemeClr val="tx1"/>
            </a:solidFill>
            <a:latin typeface="HG丸ｺﾞｼｯｸM-PRO" panose="020F0600000000000000" pitchFamily="50" charset="-128"/>
            <a:ea typeface="HG丸ｺﾞｼｯｸM-PRO" panose="020F0600000000000000" pitchFamily="50" charset="-128"/>
          </a:endParaRPr>
        </a:p>
      </dsp:txBody>
      <dsp:txXfrm>
        <a:off x="1902154" y="1402796"/>
        <a:ext cx="903411" cy="828126"/>
      </dsp:txXfrm>
    </dsp:sp>
    <dsp:sp modelId="{9C9554D6-7933-4E7F-BBE2-B4334C9B188E}">
      <dsp:nvSpPr>
        <dsp:cNvPr id="0" name=""/>
        <dsp:cNvSpPr/>
      </dsp:nvSpPr>
      <dsp:spPr>
        <a:xfrm>
          <a:off x="355062" y="1013828"/>
          <a:ext cx="1505685" cy="1505685"/>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ja-JP" altLang="en-US" sz="10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基礎自治体</a:t>
          </a:r>
          <a:r>
            <a:rPr lang="en-US" altLang="ja-JP" sz="10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0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kern="12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b="0" kern="1200" dirty="0">
              <a:solidFill>
                <a:schemeClr val="tx1"/>
              </a:solidFill>
              <a:latin typeface="HG丸ｺﾞｼｯｸM-PRO" panose="020F0600000000000000" pitchFamily="50" charset="-128"/>
              <a:ea typeface="HG丸ｺﾞｼｯｸM-PRO" panose="020F0600000000000000" pitchFamily="50" charset="-128"/>
            </a:rPr>
            <a:t>ごみ</a:t>
          </a:r>
          <a:r>
            <a:rPr kumimoji="1" lang="ja-JP" altLang="en-US" sz="1000" b="0" kern="1200" dirty="0" smtClean="0">
              <a:solidFill>
                <a:schemeClr val="tx1"/>
              </a:solidFill>
              <a:latin typeface="HG丸ｺﾞｼｯｸM-PRO" panose="020F0600000000000000" pitchFamily="50" charset="-128"/>
              <a:ea typeface="HG丸ｺﾞｼｯｸM-PRO" panose="020F0600000000000000" pitchFamily="50" charset="-128"/>
            </a:rPr>
            <a:t>の処理</a:t>
          </a:r>
          <a:r>
            <a:rPr kumimoji="1" lang="ja-JP" altLang="en-US" sz="1000" b="0" kern="1200" dirty="0">
              <a:solidFill>
                <a:schemeClr val="tx1"/>
              </a:solidFill>
              <a:latin typeface="HG丸ｺﾞｼｯｸM-PRO" panose="020F0600000000000000" pitchFamily="50" charset="-128"/>
              <a:ea typeface="HG丸ｺﾞｼｯｸM-PRO" panose="020F0600000000000000" pitchFamily="50" charset="-128"/>
            </a:rPr>
            <a:t>）</a:t>
          </a:r>
        </a:p>
      </dsp:txBody>
      <dsp:txXfrm>
        <a:off x="496847" y="1402796"/>
        <a:ext cx="903411" cy="82812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4" tIns="45717" rIns="91434" bIns="45717" rtlCol="0"/>
          <a:lstStyle>
            <a:lvl1pPr algn="r">
              <a:defRPr sz="1200"/>
            </a:lvl1pPr>
          </a:lstStyle>
          <a:p>
            <a:fld id="{60346A1F-6378-48A4-9143-0E57D14E3F76}" type="datetimeFigureOut">
              <a:rPr kumimoji="1" lang="ja-JP" altLang="en-US" smtClean="0"/>
              <a:t>2016/3/22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6887"/>
          </a:xfrm>
          <a:prstGeom prst="rect">
            <a:avLst/>
          </a:prstGeom>
        </p:spPr>
        <p:txBody>
          <a:bodyPr vert="horz" lIns="91434" tIns="45717" rIns="91434" bIns="45717" rtlCol="0" anchor="b"/>
          <a:lstStyle>
            <a:lvl1pPr algn="r">
              <a:defRPr sz="1200"/>
            </a:lvl1pPr>
          </a:lstStyle>
          <a:p>
            <a:fld id="{B4E43844-470D-4585-BE25-507575FEFD07}" type="slidenum">
              <a:rPr kumimoji="1" lang="ja-JP" altLang="en-US" smtClean="0"/>
              <a:t>‹#›</a:t>
            </a:fld>
            <a:endParaRPr kumimoji="1" lang="ja-JP" altLang="en-US"/>
          </a:p>
        </p:txBody>
      </p:sp>
    </p:spTree>
    <p:extLst>
      <p:ext uri="{BB962C8B-B14F-4D97-AF65-F5344CB8AC3E}">
        <p14:creationId xmlns:p14="http://schemas.microsoft.com/office/powerpoint/2010/main" val="8140910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4E237DD-B539-49B7-87A5-BE73CF547B3D}" type="datetimeFigureOut">
              <a:rPr kumimoji="1" lang="ja-JP" altLang="en-US" smtClean="0"/>
              <a:t>2016/3/22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D94CCF-2D0C-468C-B41B-3860C628B8FD}" type="slidenum">
              <a:rPr kumimoji="1" lang="ja-JP" altLang="en-US" smtClean="0"/>
              <a:t>‹#›</a:t>
            </a:fld>
            <a:endParaRPr kumimoji="1" lang="ja-JP" altLang="en-US"/>
          </a:p>
        </p:txBody>
      </p:sp>
    </p:spTree>
    <p:extLst>
      <p:ext uri="{BB962C8B-B14F-4D97-AF65-F5344CB8AC3E}">
        <p14:creationId xmlns:p14="http://schemas.microsoft.com/office/powerpoint/2010/main" val="103172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4E237DD-B539-49B7-87A5-BE73CF547B3D}" type="datetimeFigureOut">
              <a:rPr kumimoji="1" lang="ja-JP" altLang="en-US" smtClean="0"/>
              <a:t>2016/3/22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D94CCF-2D0C-468C-B41B-3860C628B8FD}" type="slidenum">
              <a:rPr kumimoji="1" lang="ja-JP" altLang="en-US" smtClean="0"/>
              <a:t>‹#›</a:t>
            </a:fld>
            <a:endParaRPr kumimoji="1" lang="ja-JP" altLang="en-US"/>
          </a:p>
        </p:txBody>
      </p:sp>
    </p:spTree>
    <p:extLst>
      <p:ext uri="{BB962C8B-B14F-4D97-AF65-F5344CB8AC3E}">
        <p14:creationId xmlns:p14="http://schemas.microsoft.com/office/powerpoint/2010/main" val="36607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4E237DD-B539-49B7-87A5-BE73CF547B3D}" type="datetimeFigureOut">
              <a:rPr kumimoji="1" lang="ja-JP" altLang="en-US" smtClean="0"/>
              <a:t>2016/3/22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D94CCF-2D0C-468C-B41B-3860C628B8FD}" type="slidenum">
              <a:rPr kumimoji="1" lang="ja-JP" altLang="en-US" smtClean="0"/>
              <a:t>‹#›</a:t>
            </a:fld>
            <a:endParaRPr kumimoji="1" lang="ja-JP" altLang="en-US"/>
          </a:p>
        </p:txBody>
      </p:sp>
    </p:spTree>
    <p:extLst>
      <p:ext uri="{BB962C8B-B14F-4D97-AF65-F5344CB8AC3E}">
        <p14:creationId xmlns:p14="http://schemas.microsoft.com/office/powerpoint/2010/main" val="410367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4E237DD-B539-49B7-87A5-BE73CF547B3D}" type="datetimeFigureOut">
              <a:rPr kumimoji="1" lang="ja-JP" altLang="en-US" smtClean="0"/>
              <a:t>2016/3/22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D94CCF-2D0C-468C-B41B-3860C628B8FD}" type="slidenum">
              <a:rPr kumimoji="1" lang="ja-JP" altLang="en-US" smtClean="0"/>
              <a:t>‹#›</a:t>
            </a:fld>
            <a:endParaRPr kumimoji="1" lang="ja-JP" altLang="en-US"/>
          </a:p>
        </p:txBody>
      </p:sp>
    </p:spTree>
    <p:extLst>
      <p:ext uri="{BB962C8B-B14F-4D97-AF65-F5344CB8AC3E}">
        <p14:creationId xmlns:p14="http://schemas.microsoft.com/office/powerpoint/2010/main" val="385462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4E237DD-B539-49B7-87A5-BE73CF547B3D}" type="datetimeFigureOut">
              <a:rPr kumimoji="1" lang="ja-JP" altLang="en-US" smtClean="0"/>
              <a:t>2016/3/22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D94CCF-2D0C-468C-B41B-3860C628B8FD}" type="slidenum">
              <a:rPr kumimoji="1" lang="ja-JP" altLang="en-US" smtClean="0"/>
              <a:t>‹#›</a:t>
            </a:fld>
            <a:endParaRPr kumimoji="1" lang="ja-JP" altLang="en-US"/>
          </a:p>
        </p:txBody>
      </p:sp>
    </p:spTree>
    <p:extLst>
      <p:ext uri="{BB962C8B-B14F-4D97-AF65-F5344CB8AC3E}">
        <p14:creationId xmlns:p14="http://schemas.microsoft.com/office/powerpoint/2010/main" val="399455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4E237DD-B539-49B7-87A5-BE73CF547B3D}" type="datetimeFigureOut">
              <a:rPr kumimoji="1" lang="ja-JP" altLang="en-US" smtClean="0"/>
              <a:t>2016/3/22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D94CCF-2D0C-468C-B41B-3860C628B8FD}" type="slidenum">
              <a:rPr kumimoji="1" lang="ja-JP" altLang="en-US" smtClean="0"/>
              <a:t>‹#›</a:t>
            </a:fld>
            <a:endParaRPr kumimoji="1" lang="ja-JP" altLang="en-US"/>
          </a:p>
        </p:txBody>
      </p:sp>
    </p:spTree>
    <p:extLst>
      <p:ext uri="{BB962C8B-B14F-4D97-AF65-F5344CB8AC3E}">
        <p14:creationId xmlns:p14="http://schemas.microsoft.com/office/powerpoint/2010/main" val="227022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4E237DD-B539-49B7-87A5-BE73CF547B3D}" type="datetimeFigureOut">
              <a:rPr kumimoji="1" lang="ja-JP" altLang="en-US" smtClean="0"/>
              <a:t>2016/3/22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3D94CCF-2D0C-468C-B41B-3860C628B8FD}" type="slidenum">
              <a:rPr kumimoji="1" lang="ja-JP" altLang="en-US" smtClean="0"/>
              <a:t>‹#›</a:t>
            </a:fld>
            <a:endParaRPr kumimoji="1" lang="ja-JP" altLang="en-US"/>
          </a:p>
        </p:txBody>
      </p:sp>
    </p:spTree>
    <p:extLst>
      <p:ext uri="{BB962C8B-B14F-4D97-AF65-F5344CB8AC3E}">
        <p14:creationId xmlns:p14="http://schemas.microsoft.com/office/powerpoint/2010/main" val="214172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4E237DD-B539-49B7-87A5-BE73CF547B3D}" type="datetimeFigureOut">
              <a:rPr kumimoji="1" lang="ja-JP" altLang="en-US" smtClean="0"/>
              <a:t>2016/3/22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3D94CCF-2D0C-468C-B41B-3860C628B8FD}" type="slidenum">
              <a:rPr kumimoji="1" lang="ja-JP" altLang="en-US" smtClean="0"/>
              <a:t>‹#›</a:t>
            </a:fld>
            <a:endParaRPr kumimoji="1" lang="ja-JP" altLang="en-US"/>
          </a:p>
        </p:txBody>
      </p:sp>
    </p:spTree>
    <p:extLst>
      <p:ext uri="{BB962C8B-B14F-4D97-AF65-F5344CB8AC3E}">
        <p14:creationId xmlns:p14="http://schemas.microsoft.com/office/powerpoint/2010/main" val="379902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4E237DD-B539-49B7-87A5-BE73CF547B3D}" type="datetimeFigureOut">
              <a:rPr kumimoji="1" lang="ja-JP" altLang="en-US" smtClean="0"/>
              <a:t>2016/3/22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3D94CCF-2D0C-468C-B41B-3860C628B8FD}" type="slidenum">
              <a:rPr kumimoji="1" lang="ja-JP" altLang="en-US" smtClean="0"/>
              <a:t>‹#›</a:t>
            </a:fld>
            <a:endParaRPr kumimoji="1" lang="ja-JP" altLang="en-US"/>
          </a:p>
        </p:txBody>
      </p:sp>
    </p:spTree>
    <p:extLst>
      <p:ext uri="{BB962C8B-B14F-4D97-AF65-F5344CB8AC3E}">
        <p14:creationId xmlns:p14="http://schemas.microsoft.com/office/powerpoint/2010/main" val="157217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E237DD-B539-49B7-87A5-BE73CF547B3D}" type="datetimeFigureOut">
              <a:rPr kumimoji="1" lang="ja-JP" altLang="en-US" smtClean="0"/>
              <a:t>2016/3/22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D94CCF-2D0C-468C-B41B-3860C628B8FD}" type="slidenum">
              <a:rPr kumimoji="1" lang="ja-JP" altLang="en-US" smtClean="0"/>
              <a:t>‹#›</a:t>
            </a:fld>
            <a:endParaRPr kumimoji="1" lang="ja-JP" altLang="en-US"/>
          </a:p>
        </p:txBody>
      </p:sp>
    </p:spTree>
    <p:extLst>
      <p:ext uri="{BB962C8B-B14F-4D97-AF65-F5344CB8AC3E}">
        <p14:creationId xmlns:p14="http://schemas.microsoft.com/office/powerpoint/2010/main" val="58044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E237DD-B539-49B7-87A5-BE73CF547B3D}" type="datetimeFigureOut">
              <a:rPr kumimoji="1" lang="ja-JP" altLang="en-US" smtClean="0"/>
              <a:t>2016/3/22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D94CCF-2D0C-468C-B41B-3860C628B8FD}" type="slidenum">
              <a:rPr kumimoji="1" lang="ja-JP" altLang="en-US" smtClean="0"/>
              <a:t>‹#›</a:t>
            </a:fld>
            <a:endParaRPr kumimoji="1" lang="ja-JP" altLang="en-US"/>
          </a:p>
        </p:txBody>
      </p:sp>
    </p:spTree>
    <p:extLst>
      <p:ext uri="{BB962C8B-B14F-4D97-AF65-F5344CB8AC3E}">
        <p14:creationId xmlns:p14="http://schemas.microsoft.com/office/powerpoint/2010/main" val="149334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237DD-B539-49B7-87A5-BE73CF547B3D}" type="datetimeFigureOut">
              <a:rPr kumimoji="1" lang="ja-JP" altLang="en-US" smtClean="0"/>
              <a:t>2016/3/22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94CCF-2D0C-468C-B41B-3860C628B8FD}" type="slidenum">
              <a:rPr kumimoji="1" lang="ja-JP" altLang="en-US" smtClean="0"/>
              <a:t>‹#›</a:t>
            </a:fld>
            <a:endParaRPr kumimoji="1" lang="ja-JP" altLang="en-US"/>
          </a:p>
        </p:txBody>
      </p:sp>
    </p:spTree>
    <p:extLst>
      <p:ext uri="{BB962C8B-B14F-4D97-AF65-F5344CB8AC3E}">
        <p14:creationId xmlns:p14="http://schemas.microsoft.com/office/powerpoint/2010/main" val="535701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36" y="-1352"/>
            <a:ext cx="9141464" cy="307777"/>
          </a:xfrm>
          <a:prstGeom prst="rect">
            <a:avLst/>
          </a:prstGeom>
          <a:solidFill>
            <a:schemeClr val="accent5"/>
          </a:solidFill>
        </p:spPr>
        <p:txBody>
          <a:bodyPr wrap="square" rtlCol="0">
            <a:spAutoFit/>
          </a:bodyPr>
          <a:lstStyle/>
          <a:p>
            <a:r>
              <a:rPr lang="ja-JP" altLang="en-US" sz="14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アドプト・プログラムの概要</a:t>
            </a:r>
            <a:endPar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7764944" y="-27384"/>
            <a:ext cx="1343560" cy="338554"/>
          </a:xfrm>
          <a:prstGeom prst="rect">
            <a:avLst/>
          </a:prstGeom>
          <a:noFill/>
          <a:ln>
            <a:solidFill>
              <a:schemeClr val="bg1"/>
            </a:solidFill>
          </a:ln>
        </p:spPr>
        <p:txBody>
          <a:bodyPr wrap="square" rtlCol="0">
            <a:spAutoFit/>
          </a:bodyPr>
          <a:lstStyle/>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資料３</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79512" y="3349674"/>
            <a:ext cx="3053431" cy="1200329"/>
          </a:xfrm>
          <a:prstGeom prst="rect">
            <a:avLst/>
          </a:prstGeom>
          <a:solidFill>
            <a:schemeClr val="bg1"/>
          </a:solidFill>
          <a:ln>
            <a:solidFill>
              <a:schemeClr val="accent1"/>
            </a:solidFill>
            <a:prstDash val="dash"/>
          </a:ln>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管理の道路や</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河川等の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一定区間において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府民と協働して美化活動を行う仕組み</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・府民等と府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市町村がそれぞれの役割分担を</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定めた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協定書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を締結</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・大阪府には、</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種類の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アドプト・プログラムがある。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145603" y="376089"/>
            <a:ext cx="3029669"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■アドプト・プログラムの概要</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3376959" y="421086"/>
            <a:ext cx="5659537" cy="2043236"/>
          </a:xfrm>
          <a:prstGeom prst="roundRect">
            <a:avLst>
              <a:gd name="adj" fmla="val 103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角丸四角形 12"/>
          <p:cNvSpPr/>
          <p:nvPr/>
        </p:nvSpPr>
        <p:spPr>
          <a:xfrm>
            <a:off x="3385964" y="2572941"/>
            <a:ext cx="5659537" cy="2043236"/>
          </a:xfrm>
          <a:prstGeom prst="roundRect">
            <a:avLst>
              <a:gd name="adj" fmla="val 103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a:off x="3385964" y="4734669"/>
            <a:ext cx="5659537" cy="2043236"/>
          </a:xfrm>
          <a:prstGeom prst="roundRect">
            <a:avLst>
              <a:gd name="adj" fmla="val 103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角丸四角形 14"/>
          <p:cNvSpPr/>
          <p:nvPr/>
        </p:nvSpPr>
        <p:spPr>
          <a:xfrm>
            <a:off x="3448447" y="423714"/>
            <a:ext cx="3029669"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■アドプト・ロード・プログラム</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3457972" y="2593479"/>
            <a:ext cx="3029669"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■アドプト・リバー・プログラム</a:t>
            </a:r>
            <a:endPar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3457972" y="4759052"/>
            <a:ext cx="3029669"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■アドプト・シーサイド・プログラム</a:t>
            </a:r>
            <a:endPar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491880" y="2796024"/>
            <a:ext cx="2880320" cy="1785104"/>
          </a:xfrm>
          <a:prstGeom prst="rect">
            <a:avLst/>
          </a:prstGeom>
          <a:noFill/>
          <a:ln w="19050">
            <a:noFill/>
            <a:prstDash val="dash"/>
          </a:ln>
        </p:spPr>
        <p:txBody>
          <a:bodyPr wrap="square" rtlCol="0">
            <a:spAutoFit/>
          </a:bodyPr>
          <a:lstStyle/>
          <a:p>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＜要件＞</a:t>
            </a:r>
            <a:endPar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活動回数：</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年３回以上　　　　</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活動区間</a:t>
            </a:r>
            <a:endParaRPr lang="en-US" altLang="ja-JP" sz="1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が管理</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する一級河川・二級河川等</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①橋梁～橋梁の区間</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②護岸、高水敷が同一の仕様で施工されている区間</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③その他、形状的に一体的な区間</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活動の内容</a:t>
            </a:r>
            <a:endParaRPr lang="en-US" altLang="ja-JP" sz="1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・美化活動（清掃など）</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・生き物</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の観察会</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・地域の子どもたちなどへの環境学習</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・目視による河川の水質・ゴミの監視</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6516216" y="2796023"/>
            <a:ext cx="2448272" cy="1477328"/>
          </a:xfrm>
          <a:prstGeom prst="rect">
            <a:avLst/>
          </a:prstGeom>
          <a:noFill/>
        </p:spPr>
        <p:txBody>
          <a:bodyPr wrap="square" rtlCol="0">
            <a:spAutoFit/>
          </a:bodyPr>
          <a:lstStyle/>
          <a:p>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活動参加者</a:t>
            </a:r>
            <a:endParaRPr lang="en-US" altLang="ja-JP" sz="1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・自治会</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での加入が多い</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活動内容</a:t>
            </a:r>
            <a:endParaRPr lang="en-US" altLang="ja-JP" sz="1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・除草やごみ清掃など美化活動が最も多い。</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・花植え</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・緑化活動している</a:t>
            </a: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団体もある。</a:t>
            </a:r>
          </a:p>
          <a:p>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478063" y="645656"/>
            <a:ext cx="3015330" cy="1477328"/>
          </a:xfrm>
          <a:prstGeom prst="rect">
            <a:avLst/>
          </a:prstGeom>
          <a:noFill/>
          <a:ln w="19050">
            <a:noFill/>
            <a:prstDash val="dash"/>
          </a:ln>
        </p:spPr>
        <p:txBody>
          <a:bodyPr wrap="square" rtlCol="0">
            <a:spAutoFit/>
          </a:bodyP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＜要件＞</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u="sng" dirty="0" smtClean="0">
                <a:latin typeface="Meiryo UI" panose="020B0604030504040204" pitchFamily="50" charset="-128"/>
                <a:ea typeface="Meiryo UI" panose="020B0604030504040204" pitchFamily="50" charset="-128"/>
                <a:cs typeface="Meiryo UI" panose="020B0604030504040204" pitchFamily="50" charset="-128"/>
              </a:rPr>
              <a:t>活動回数：</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月１回以上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u="sng" dirty="0" smtClean="0">
                <a:latin typeface="Meiryo UI" panose="020B0604030504040204" pitchFamily="50" charset="-128"/>
                <a:ea typeface="Meiryo UI" panose="020B0604030504040204" pitchFamily="50" charset="-128"/>
                <a:cs typeface="Meiryo UI" panose="020B0604030504040204" pitchFamily="50" charset="-128"/>
              </a:rPr>
              <a:t>活動区間</a:t>
            </a:r>
            <a:endParaRPr lang="en-US" altLang="ja-JP" sz="1000" b="1"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大阪府が管理する道路及び橋梁や歩道橋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（道路の場合、活動区間の延長が概ね</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100m</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u="sng" dirty="0" smtClean="0">
                <a:latin typeface="Meiryo UI" panose="020B0604030504040204" pitchFamily="50" charset="-128"/>
                <a:ea typeface="Meiryo UI" panose="020B0604030504040204" pitchFamily="50" charset="-128"/>
                <a:cs typeface="Meiryo UI" panose="020B0604030504040204" pitchFamily="50" charset="-128"/>
              </a:rPr>
              <a:t>活動の内容</a:t>
            </a:r>
            <a:endParaRPr lang="en-US" altLang="ja-JP" sz="1000" b="1"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・美化活動（清掃など）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・植樹帯の緑化</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・橋の欄干等の簡易な塗替え作業</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6421385" y="620688"/>
            <a:ext cx="2687119" cy="1631216"/>
          </a:xfrm>
          <a:prstGeom prst="rect">
            <a:avLst/>
          </a:prstGeom>
          <a:noFill/>
        </p:spPr>
        <p:txBody>
          <a:bodyPr wrap="square" rtlCol="0">
            <a:spAutoFit/>
          </a:bodyPr>
          <a:lstStyle/>
          <a:p>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活動参加者</a:t>
            </a:r>
            <a:endParaRPr lang="en-US" altLang="ja-JP" sz="1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参加団体の過半数</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が企業</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続いて町内会、</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自治会</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加入が多い</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a:t>
            </a:r>
            <a:r>
              <a:rPr lang="ja-JP" altLang="en-US" sz="1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内容</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・歩道上の清掃が最も多い。</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植樹帯を利用して、花植え・</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緑化活動している</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団体もある。</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491880" y="4976009"/>
            <a:ext cx="2986236" cy="1631216"/>
          </a:xfrm>
          <a:prstGeom prst="rect">
            <a:avLst/>
          </a:prstGeom>
          <a:noFill/>
          <a:ln w="19050">
            <a:noFill/>
            <a:prstDash val="dash"/>
          </a:ln>
        </p:spPr>
        <p:txBody>
          <a:bodyPr wrap="square" rtlCol="0">
            <a:spAutoFit/>
          </a:bodyP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＜要件＞</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u="sng" dirty="0" smtClean="0">
                <a:latin typeface="Meiryo UI" panose="020B0604030504040204" pitchFamily="50" charset="-128"/>
                <a:ea typeface="Meiryo UI" panose="020B0604030504040204" pitchFamily="50" charset="-128"/>
                <a:cs typeface="Meiryo UI" panose="020B0604030504040204" pitchFamily="50" charset="-128"/>
              </a:rPr>
              <a:t>活動回数：</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年２回以上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u="sng" dirty="0" smtClean="0">
                <a:latin typeface="Meiryo UI" panose="020B0604030504040204" pitchFamily="50" charset="-128"/>
                <a:ea typeface="Meiryo UI" panose="020B0604030504040204" pitchFamily="50" charset="-128"/>
                <a:cs typeface="Meiryo UI" panose="020B0604030504040204" pitchFamily="50" charset="-128"/>
              </a:rPr>
              <a:t>活動区間</a:t>
            </a:r>
            <a:endParaRPr lang="en-US" altLang="ja-JP" sz="1000" b="1"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大阪府が管理する海岸及び港湾区域内</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活動</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区間の延長が概ね</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100m</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以上</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であること。</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u="sng" dirty="0" smtClean="0">
                <a:latin typeface="Meiryo UI" panose="020B0604030504040204" pitchFamily="50" charset="-128"/>
                <a:ea typeface="Meiryo UI" panose="020B0604030504040204" pitchFamily="50" charset="-128"/>
                <a:cs typeface="Meiryo UI" panose="020B0604030504040204" pitchFamily="50" charset="-128"/>
              </a:rPr>
              <a:t>活動の内容</a:t>
            </a:r>
            <a:endParaRPr lang="en-US" altLang="ja-JP" sz="1000" b="1"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・美化活動（清掃など）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・環境保全の必要な活動</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へ</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の環境</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学習・生き物等の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観察会</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区間内に設けられた花壇に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おける緑化など）</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6372200" y="4976008"/>
            <a:ext cx="2448272" cy="1631216"/>
          </a:xfrm>
          <a:prstGeom prst="rect">
            <a:avLst/>
          </a:prstGeom>
          <a:noFill/>
        </p:spPr>
        <p:txBody>
          <a:bodyPr wrap="square" rtlCol="0">
            <a:spAutoFit/>
          </a:bodyPr>
          <a:lstStyle/>
          <a:p>
            <a:r>
              <a:rPr lang="ja-JP" altLang="en-US" sz="1000" b="1" u="sng" dirty="0">
                <a:latin typeface="Meiryo UI" panose="020B0604030504040204" pitchFamily="50" charset="-128"/>
                <a:ea typeface="Meiryo UI" panose="020B0604030504040204" pitchFamily="50" charset="-128"/>
                <a:cs typeface="Meiryo UI" panose="020B0604030504040204" pitchFamily="50" charset="-128"/>
              </a:rPr>
              <a:t>＜特徴＞</a:t>
            </a:r>
          </a:p>
          <a:p>
            <a:r>
              <a:rPr lang="ja-JP" altLang="en-US" sz="1000" b="1" u="sng" dirty="0" smtClean="0">
                <a:latin typeface="Meiryo UI" panose="020B0604030504040204" pitchFamily="50" charset="-128"/>
                <a:ea typeface="Meiryo UI" panose="020B0604030504040204" pitchFamily="50" charset="-128"/>
                <a:cs typeface="Meiryo UI" panose="020B0604030504040204" pitchFamily="50" charset="-128"/>
              </a:rPr>
              <a:t>活動参加者</a:t>
            </a:r>
            <a:endParaRPr lang="en-US" altLang="ja-JP" sz="10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・地元企業や環境ボランティアの加入</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が多い。</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・年齢層</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は小学生から高齢の方まで幅広い</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u="sng" dirty="0" smtClean="0">
                <a:latin typeface="Meiryo UI" panose="020B0604030504040204" pitchFamily="50" charset="-128"/>
                <a:ea typeface="Meiryo UI" panose="020B0604030504040204" pitchFamily="50" charset="-128"/>
                <a:cs typeface="Meiryo UI" panose="020B0604030504040204" pitchFamily="50" charset="-128"/>
              </a:rPr>
              <a:t>活動内容</a:t>
            </a:r>
            <a:endParaRPr lang="en-US" altLang="ja-JP" sz="1000" b="1"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・海岸や臨港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道路区間の清掃が最も多い。</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・清掃とあわせて、生き物等の観察会を実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施している団体もある。</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D:\NakabayashiMo\Desktop\アドプト・ロード②.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123" y="5085184"/>
            <a:ext cx="2173834" cy="16303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図表 20"/>
          <p:cNvGraphicFramePr/>
          <p:nvPr>
            <p:extLst>
              <p:ext uri="{D42A27DB-BD31-4B8C-83A1-F6EECF244321}">
                <p14:modId xmlns:p14="http://schemas.microsoft.com/office/powerpoint/2010/main" val="3142708276"/>
              </p:ext>
            </p:extLst>
          </p:nvPr>
        </p:nvGraphicFramePr>
        <p:xfrm>
          <a:off x="2535" y="620688"/>
          <a:ext cx="3302413"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6677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36" y="-1352"/>
            <a:ext cx="9141464" cy="307777"/>
          </a:xfrm>
          <a:prstGeom prst="rect">
            <a:avLst/>
          </a:prstGeom>
          <a:solidFill>
            <a:schemeClr val="accent5"/>
          </a:solidFill>
        </p:spPr>
        <p:txBody>
          <a:bodyPr wrap="square" rtlCol="0">
            <a:spAutoFit/>
          </a:bodyPr>
          <a:lstStyle/>
          <a:p>
            <a:r>
              <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4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基盤施設の維持管理とアドプト・プログラムについて</a:t>
            </a:r>
            <a:endPar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97979" y="363652"/>
            <a:ext cx="4762054" cy="6532558"/>
          </a:xfrm>
          <a:prstGeom prst="rect">
            <a:avLst/>
          </a:prstGeom>
          <a:noFill/>
          <a:ln w="28575">
            <a:solidFill>
              <a:schemeClr val="accent1">
                <a:shade val="50000"/>
              </a:schemeClr>
            </a:solidFill>
          </a:ln>
        </p:spPr>
        <p:txBody>
          <a:bodyPr wrap="square" rtlCol="0">
            <a:spAutoFit/>
          </a:bodyPr>
          <a:lstStyle/>
          <a:p>
            <a:r>
              <a:rPr lang="ja-JP" altLang="en-US" sz="11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都市基盤施設の維持管理について</a:t>
            </a:r>
            <a:endParaRPr lang="en-US" altLang="ja-JP" sz="11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大阪の「まち」の現状と課題</a:t>
            </a:r>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◇橋梁や水門等は、国内でも特に高齢化が進行！</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今後、都市基盤施設が一斉に更新時期を迎え、維持管理にかかる費用が</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集中する恐れ</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◇大阪特有の過酷な維持管理環境！</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・交通量が多く過酷な使用環境（交通量は全国３位）</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・守るべき人口・財産が広く分布し、施設の高い安全性が求められる。</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◇府民のニーズへの対応と課題</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・施設不具合等に関する苦情・要望等は年間</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14,000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件程度推移</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・きめ細やかなパトロールなどにより、不具合箇所の早期発見、即対応に努めている。</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府民が安全に安心して暮らせる「まち」を継続して守っていくために</a:t>
            </a:r>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◇大阪府都市基盤施設長寿命化計画を策定（</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H27.3)</a:t>
            </a: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＜日常的な維持管理の着実な実践（計画抜粋）＞</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を常に良好な状態に保つよう、施設の状態を的確に把握し、施設</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不具合の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早期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発見、早期対応や緊急的・突発的な事案、苦情・要望</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事項等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迅速</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対応、不法・不正行為の防止に努め、府民の安全・安心の確保はもとより</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サービスの向上など、これらの取組を引き続き着実に実施する。</a:t>
            </a: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・多く</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の府民等に都市基盤施設の維持管理に関して理解と参画を促すため、</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基盤施設の保全や活用する機会を提供</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1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アドプトプログラムなど府民</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1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a:t>
            </a:r>
            <a:endParaRPr lang="en-US" altLang="ja-JP" sz="11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業等</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、地域社会と協働</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した維持管理を推進する</a:t>
            </a:r>
            <a:r>
              <a:rPr lang="ja-JP" altLang="en-US" sz="11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や企業等、地域社会と協働、連携した維持</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　例示</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5050470" y="7702558"/>
            <a:ext cx="4221092" cy="1791068"/>
            <a:chOff x="610365" y="5001369"/>
            <a:chExt cx="4221092" cy="1791068"/>
          </a:xfrm>
        </p:grpSpPr>
        <p:cxnSp>
          <p:nvCxnSpPr>
            <p:cNvPr id="11" name="直線コネクタ 10"/>
            <p:cNvCxnSpPr/>
            <p:nvPr/>
          </p:nvCxnSpPr>
          <p:spPr>
            <a:xfrm>
              <a:off x="1351946" y="6259041"/>
              <a:ext cx="16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1759611" y="5346551"/>
              <a:ext cx="288000" cy="90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 name="正方形/長方形 44"/>
            <p:cNvSpPr/>
            <p:nvPr/>
          </p:nvSpPr>
          <p:spPr>
            <a:xfrm>
              <a:off x="2361199" y="5073377"/>
              <a:ext cx="288000" cy="90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7" name="直線コネクタ 16"/>
            <p:cNvCxnSpPr/>
            <p:nvPr/>
          </p:nvCxnSpPr>
          <p:spPr>
            <a:xfrm flipH="1">
              <a:off x="1351946" y="5346551"/>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1516406" y="5356076"/>
              <a:ext cx="0" cy="900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10365" y="5145385"/>
              <a:ext cx="646331" cy="1363960"/>
            </a:xfrm>
            <a:prstGeom prst="rect">
              <a:avLst/>
            </a:prstGeom>
            <a:noFill/>
          </p:spPr>
          <p:txBody>
            <a:bodyPr vert="eaVert"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府がこれまで維持管理にかけてきた資源（財源・人材）</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2357260" y="5959860"/>
              <a:ext cx="288000" cy="2880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52" name="直線コネクタ 51"/>
            <p:cNvCxnSpPr/>
            <p:nvPr/>
          </p:nvCxnSpPr>
          <p:spPr>
            <a:xfrm flipH="1">
              <a:off x="2636766" y="5078710"/>
              <a:ext cx="3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2472685" y="6103860"/>
              <a:ext cx="176514" cy="288467"/>
            </a:xfrm>
            <a:prstGeom prst="straightConnector1">
              <a:avLst/>
            </a:prstGeom>
            <a:ln w="127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2332624" y="6392327"/>
              <a:ext cx="2498833" cy="400110"/>
            </a:xfrm>
            <a:prstGeom prst="rect">
              <a:avLst/>
            </a:prstGeom>
            <a:noFill/>
          </p:spPr>
          <p:txBody>
            <a:bodyPr wrap="square" rtlCol="0">
              <a:spAutoFit/>
            </a:bodyPr>
            <a:lstStyle/>
            <a:p>
              <a:r>
                <a:rPr lang="ja-JP" altLang="en-US"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アドプトにより身近な施設の日常的な清掃、美化の一部を府民に担ってもらう。</a:t>
              </a:r>
              <a:endParaRPr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3016399" y="5001369"/>
              <a:ext cx="646331" cy="1468299"/>
            </a:xfrm>
            <a:prstGeom prst="rect">
              <a:avLst/>
            </a:prstGeom>
            <a:noFill/>
          </p:spPr>
          <p:txBody>
            <a:bodyPr vert="eaVert"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同様の資源（財源・人材）で、より高い水準の維持管理が可能</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6" name="直線コネクタ 55"/>
            <p:cNvCxnSpPr/>
            <p:nvPr/>
          </p:nvCxnSpPr>
          <p:spPr>
            <a:xfrm flipH="1">
              <a:off x="2637309" y="5956523"/>
              <a:ext cx="3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2800375" y="5070326"/>
              <a:ext cx="0" cy="900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87" r="3569"/>
          <a:stretch/>
        </p:blipFill>
        <p:spPr bwMode="auto">
          <a:xfrm>
            <a:off x="4978387" y="600970"/>
            <a:ext cx="4068401" cy="1892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角丸四角形 57"/>
          <p:cNvSpPr/>
          <p:nvPr/>
        </p:nvSpPr>
        <p:spPr>
          <a:xfrm>
            <a:off x="4979665" y="318492"/>
            <a:ext cx="3577166"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維持管理</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におけるアドプト・プログラムの現状と効果</a:t>
            </a:r>
            <a:endPar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5035537" y="2567814"/>
            <a:ext cx="4011251" cy="2516073"/>
          </a:xfrm>
          <a:prstGeom prst="rect">
            <a:avLst/>
          </a:prstGeom>
          <a:noFill/>
        </p:spPr>
        <p:txBody>
          <a:bodyPr wrap="square" rtlCol="0">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年末時点で、府民によるアドプト・プログラムへの参加数は、</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640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団体、参加人数は約</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60,000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人にも達する。</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活動延長としては、</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アドプト</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・ロード・プログラム　延長約</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244km/1,527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ｋｍ（約</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アドプト・リバー・プログラム　延長約</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ｋｍ</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/777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ｋｍ（約</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府管理の道路・河川の約</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割に相当する区間で、府民と協働、連携した日常的な維持管理を実践</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アドプト活動時に施設の不具合などが早期に発見される事例も出てきており、効率的・効果的な維持管理の推進に寄与</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また、副次的な効果として、</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府民がアドプトを通じ、地域への愛着や誇りが醸成されることで、清掃や美化に限らず、防災</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や、防犯と</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いった活動にも広がっている。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2" name="Picture 3" descr="\\10000ws201840\f\◆H25 維持笑働班H25～\笑働\13笑働シンポジウム\H27アドプトシンポジウム\スライドショー素材集\6-25_adopt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3350" y="5289401"/>
            <a:ext cx="1896745" cy="137375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10000ws201840\f\◆H25 維持笑働班H25～\笑働\13笑働シンポジウム\H27アドプトシンポジウム\スライドショー素材集\6-19_八尾リバー.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0470" y="5279876"/>
            <a:ext cx="1898294" cy="14264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表 2"/>
          <p:cNvGraphicFramePr>
            <a:graphicFrameLocks noGrp="1"/>
          </p:cNvGraphicFramePr>
          <p:nvPr>
            <p:extLst>
              <p:ext uri="{D42A27DB-BD31-4B8C-83A1-F6EECF244321}">
                <p14:modId xmlns:p14="http://schemas.microsoft.com/office/powerpoint/2010/main" val="3117367792"/>
              </p:ext>
            </p:extLst>
          </p:nvPr>
        </p:nvGraphicFramePr>
        <p:xfrm>
          <a:off x="246011" y="4221088"/>
          <a:ext cx="4470006" cy="2344424"/>
        </p:xfrm>
        <a:graphic>
          <a:graphicData uri="http://schemas.openxmlformats.org/drawingml/2006/table">
            <a:tbl>
              <a:tblPr/>
              <a:tblGrid>
                <a:gridCol w="1174657"/>
                <a:gridCol w="3295349"/>
              </a:tblGrid>
              <a:tr h="0">
                <a:tc>
                  <a:txBody>
                    <a:bodyPr/>
                    <a:lstStyle/>
                    <a:p>
                      <a:pPr algn="ctr">
                        <a:lnSpc>
                          <a:spcPts val="1400"/>
                        </a:lnSpc>
                        <a:spcAft>
                          <a:spcPts val="0"/>
                        </a:spcAft>
                      </a:pPr>
                      <a:r>
                        <a:rPr lang="ja-JP" sz="1000" kern="100" dirty="0">
                          <a:solidFill>
                            <a:srgbClr val="000000"/>
                          </a:solidFill>
                          <a:effectLst/>
                          <a:latin typeface="Century"/>
                          <a:ea typeface="HG丸ｺﾞｼｯｸM-PRO"/>
                          <a:cs typeface="Times New Roman"/>
                        </a:rPr>
                        <a:t>項目</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a:txBody>
                    <a:bodyPr/>
                    <a:lstStyle/>
                    <a:p>
                      <a:pPr indent="144780" algn="ctr">
                        <a:lnSpc>
                          <a:spcPts val="1400"/>
                        </a:lnSpc>
                        <a:spcAft>
                          <a:spcPts val="0"/>
                        </a:spcAft>
                      </a:pPr>
                      <a:r>
                        <a:rPr lang="ja-JP" sz="1000" kern="100" dirty="0">
                          <a:solidFill>
                            <a:srgbClr val="000000"/>
                          </a:solidFill>
                          <a:effectLst/>
                          <a:latin typeface="Century"/>
                          <a:ea typeface="HG丸ｺﾞｼｯｸM-PRO"/>
                          <a:cs typeface="Times New Roman"/>
                        </a:rPr>
                        <a:t>内容</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r>
              <a:tr h="106454">
                <a:tc>
                  <a:txBody>
                    <a:bodyPr/>
                    <a:lstStyle/>
                    <a:p>
                      <a:pPr algn="just">
                        <a:lnSpc>
                          <a:spcPts val="1400"/>
                        </a:lnSpc>
                        <a:spcAft>
                          <a:spcPts val="0"/>
                        </a:spcAft>
                      </a:pPr>
                      <a:r>
                        <a:rPr lang="ja-JP" sz="1000" kern="100" dirty="0">
                          <a:solidFill>
                            <a:srgbClr val="000000"/>
                          </a:solidFill>
                          <a:effectLst/>
                          <a:latin typeface="Century"/>
                          <a:ea typeface="HG丸ｺﾞｼｯｸM-PRO"/>
                          <a:cs typeface="Times New Roman"/>
                        </a:rPr>
                        <a:t>施設の美化活動</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ja-JP" sz="1000" kern="100" dirty="0">
                          <a:solidFill>
                            <a:srgbClr val="000000"/>
                          </a:solidFill>
                          <a:effectLst/>
                          <a:latin typeface="Century"/>
                          <a:ea typeface="HG丸ｺﾞｼｯｸM-PRO"/>
                          <a:cs typeface="Times New Roman"/>
                        </a:rPr>
                        <a:t>・アドプトプログラム</a:t>
                      </a:r>
                      <a:endParaRPr lang="ja-JP" sz="1050" kern="100" dirty="0">
                        <a:effectLst/>
                        <a:latin typeface="Century"/>
                        <a:ea typeface="ＭＳ 明朝"/>
                        <a:cs typeface="Times New Roman"/>
                      </a:endParaRPr>
                    </a:p>
                    <a:p>
                      <a:pPr algn="just">
                        <a:lnSpc>
                          <a:spcPts val="1400"/>
                        </a:lnSpc>
                        <a:spcAft>
                          <a:spcPts val="0"/>
                        </a:spcAft>
                      </a:pPr>
                      <a:r>
                        <a:rPr lang="ja-JP" sz="1000" kern="100" dirty="0">
                          <a:solidFill>
                            <a:srgbClr val="000000"/>
                          </a:solidFill>
                          <a:effectLst/>
                          <a:latin typeface="Century"/>
                          <a:ea typeface="HG丸ｺﾞｼｯｸM-PRO"/>
                          <a:cs typeface="Times New Roman"/>
                        </a:rPr>
                        <a:t>・一斉清掃</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991">
                <a:tc>
                  <a:txBody>
                    <a:bodyPr/>
                    <a:lstStyle/>
                    <a:p>
                      <a:pPr algn="just">
                        <a:lnSpc>
                          <a:spcPts val="1400"/>
                        </a:lnSpc>
                        <a:spcAft>
                          <a:spcPts val="0"/>
                        </a:spcAft>
                      </a:pPr>
                      <a:r>
                        <a:rPr lang="ja-JP" sz="1000" kern="100">
                          <a:solidFill>
                            <a:srgbClr val="000000"/>
                          </a:solidFill>
                          <a:effectLst/>
                          <a:latin typeface="Century"/>
                          <a:ea typeface="HG丸ｺﾞｼｯｸM-PRO"/>
                          <a:cs typeface="Times New Roman"/>
                        </a:rPr>
                        <a:t>施設の点検等</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ja-JP" sz="1000" kern="100" dirty="0">
                          <a:solidFill>
                            <a:srgbClr val="000000"/>
                          </a:solidFill>
                          <a:effectLst/>
                          <a:latin typeface="Century"/>
                          <a:ea typeface="HG丸ｺﾞｼｯｸM-PRO"/>
                          <a:cs typeface="Times New Roman"/>
                        </a:rPr>
                        <a:t>・ロードサポーター、河川サポーター</a:t>
                      </a:r>
                      <a:r>
                        <a:rPr lang="ja-JP" sz="800" kern="100" dirty="0">
                          <a:solidFill>
                            <a:srgbClr val="000000"/>
                          </a:solidFill>
                          <a:effectLst/>
                          <a:latin typeface="Century"/>
                          <a:ea typeface="HG丸ｺﾞｼｯｸM-PRO"/>
                          <a:cs typeface="Times New Roman"/>
                        </a:rPr>
                        <a:t>（府の道路系ＯＢ）</a:t>
                      </a:r>
                      <a:endParaRPr lang="ja-JP" sz="800" kern="100" dirty="0">
                        <a:effectLst/>
                        <a:latin typeface="Century"/>
                        <a:ea typeface="ＭＳ 明朝"/>
                        <a:cs typeface="Times New Roman"/>
                      </a:endParaRPr>
                    </a:p>
                    <a:p>
                      <a:pPr algn="just">
                        <a:lnSpc>
                          <a:spcPts val="1400"/>
                        </a:lnSpc>
                        <a:spcAft>
                          <a:spcPts val="0"/>
                        </a:spcAft>
                      </a:pPr>
                      <a:r>
                        <a:rPr lang="ja-JP" sz="1000" kern="100" dirty="0">
                          <a:solidFill>
                            <a:srgbClr val="000000"/>
                          </a:solidFill>
                          <a:effectLst/>
                          <a:latin typeface="Century"/>
                          <a:ea typeface="HG丸ｺﾞｼｯｸM-PRO"/>
                          <a:cs typeface="Times New Roman"/>
                        </a:rPr>
                        <a:t>・崖守制度（道路のり面　専門業者）</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20">
                <a:tc>
                  <a:txBody>
                    <a:bodyPr/>
                    <a:lstStyle/>
                    <a:p>
                      <a:pPr algn="just">
                        <a:lnSpc>
                          <a:spcPts val="1400"/>
                        </a:lnSpc>
                        <a:spcAft>
                          <a:spcPts val="0"/>
                        </a:spcAft>
                      </a:pPr>
                      <a:r>
                        <a:rPr lang="ja-JP" sz="1000" kern="100">
                          <a:solidFill>
                            <a:srgbClr val="000000"/>
                          </a:solidFill>
                          <a:effectLst/>
                          <a:latin typeface="Century"/>
                          <a:ea typeface="HG丸ｺﾞｼｯｸM-PRO"/>
                          <a:cs typeface="Times New Roman"/>
                        </a:rPr>
                        <a:t>施設のモニター</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ja-JP" sz="1000" kern="100" dirty="0">
                          <a:solidFill>
                            <a:srgbClr val="000000"/>
                          </a:solidFill>
                          <a:effectLst/>
                          <a:latin typeface="Century"/>
                          <a:ea typeface="HG丸ｺﾞｼｯｸM-PRO"/>
                          <a:cs typeface="Times New Roman"/>
                        </a:rPr>
                        <a:t>・郵便局やバス会社による不具合通報制度</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283">
                <a:tc>
                  <a:txBody>
                    <a:bodyPr/>
                    <a:lstStyle/>
                    <a:p>
                      <a:pPr algn="just">
                        <a:lnSpc>
                          <a:spcPts val="1400"/>
                        </a:lnSpc>
                        <a:spcAft>
                          <a:spcPts val="0"/>
                        </a:spcAft>
                      </a:pPr>
                      <a:r>
                        <a:rPr lang="ja-JP" sz="1000" kern="100">
                          <a:solidFill>
                            <a:srgbClr val="000000"/>
                          </a:solidFill>
                          <a:effectLst/>
                          <a:latin typeface="Century"/>
                          <a:ea typeface="HG丸ｺﾞｼｯｸM-PRO"/>
                          <a:cs typeface="Times New Roman"/>
                        </a:rPr>
                        <a:t>施設の維持修繕</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just">
                        <a:lnSpc>
                          <a:spcPts val="1400"/>
                        </a:lnSpc>
                        <a:spcAft>
                          <a:spcPts val="0"/>
                        </a:spcAft>
                      </a:pPr>
                      <a:r>
                        <a:rPr lang="ja-JP" sz="1000" kern="100" dirty="0">
                          <a:solidFill>
                            <a:srgbClr val="000000"/>
                          </a:solidFill>
                          <a:effectLst/>
                          <a:latin typeface="Century"/>
                          <a:ea typeface="HG丸ｺﾞｼｯｸM-PRO"/>
                          <a:cs typeface="Times New Roman"/>
                        </a:rPr>
                        <a:t>・歩道橋トライ事業（学生や地域住民、企業と協働・連携した歩道橋の塗装作業）</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70">
                <a:tc>
                  <a:txBody>
                    <a:bodyPr/>
                    <a:lstStyle/>
                    <a:p>
                      <a:pPr algn="just">
                        <a:lnSpc>
                          <a:spcPts val="1400"/>
                        </a:lnSpc>
                        <a:spcAft>
                          <a:spcPts val="0"/>
                        </a:spcAft>
                      </a:pPr>
                      <a:r>
                        <a:rPr lang="ja-JP" sz="1000" kern="100">
                          <a:solidFill>
                            <a:srgbClr val="000000"/>
                          </a:solidFill>
                          <a:effectLst/>
                          <a:latin typeface="Century"/>
                          <a:ea typeface="HG丸ｺﾞｼｯｸM-PRO"/>
                          <a:cs typeface="Times New Roman"/>
                        </a:rPr>
                        <a:t>自主財源確保</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ja-JP" sz="1000" kern="100" dirty="0">
                          <a:solidFill>
                            <a:srgbClr val="000000"/>
                          </a:solidFill>
                          <a:effectLst/>
                          <a:latin typeface="Century"/>
                          <a:ea typeface="HG丸ｺﾞｼｯｸM-PRO"/>
                          <a:cs typeface="Times New Roman"/>
                        </a:rPr>
                        <a:t>・ネーミングライツ（歩道橋</a:t>
                      </a:r>
                      <a:r>
                        <a:rPr lang="ja-JP" sz="1000" kern="100" dirty="0" smtClean="0">
                          <a:solidFill>
                            <a:srgbClr val="000000"/>
                          </a:solidFill>
                          <a:effectLst/>
                          <a:latin typeface="Century"/>
                          <a:ea typeface="HG丸ｺﾞｼｯｸM-PRO"/>
                          <a:cs typeface="Times New Roman"/>
                        </a:rPr>
                        <a:t>）</a:t>
                      </a:r>
                      <a:endParaRPr lang="en-US" altLang="ja-JP" sz="1000" kern="100" dirty="0" smtClean="0">
                        <a:solidFill>
                          <a:srgbClr val="000000"/>
                        </a:solidFill>
                        <a:effectLst/>
                        <a:latin typeface="Century"/>
                        <a:ea typeface="HG丸ｺﾞｼｯｸM-PRO"/>
                        <a:cs typeface="Times New Roman"/>
                      </a:endParaRPr>
                    </a:p>
                    <a:p>
                      <a:pPr algn="just">
                        <a:lnSpc>
                          <a:spcPts val="1400"/>
                        </a:lnSpc>
                        <a:spcAft>
                          <a:spcPts val="0"/>
                        </a:spcAft>
                      </a:pPr>
                      <a:r>
                        <a:rPr lang="ja-JP" sz="1000" kern="100" dirty="0" smtClean="0">
                          <a:solidFill>
                            <a:srgbClr val="000000"/>
                          </a:solidFill>
                          <a:effectLst/>
                          <a:latin typeface="Century"/>
                          <a:ea typeface="HG丸ｺﾞｼｯｸM-PRO"/>
                          <a:cs typeface="Times New Roman"/>
                        </a:rPr>
                        <a:t>・</a:t>
                      </a:r>
                      <a:r>
                        <a:rPr lang="ja-JP" sz="1000" kern="100" dirty="0">
                          <a:solidFill>
                            <a:srgbClr val="000000"/>
                          </a:solidFill>
                          <a:effectLst/>
                          <a:latin typeface="Century"/>
                          <a:ea typeface="HG丸ｺﾞｼｯｸM-PRO"/>
                          <a:cs typeface="Times New Roman"/>
                        </a:rPr>
                        <a:t>公共空間の貸付（道路高架下）</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99">
                <a:tc>
                  <a:txBody>
                    <a:bodyPr/>
                    <a:lstStyle/>
                    <a:p>
                      <a:pPr algn="just">
                        <a:lnSpc>
                          <a:spcPts val="1400"/>
                        </a:lnSpc>
                        <a:spcAft>
                          <a:spcPts val="0"/>
                        </a:spcAft>
                      </a:pPr>
                      <a:r>
                        <a:rPr lang="ja-JP" sz="1000" kern="100">
                          <a:solidFill>
                            <a:srgbClr val="000000"/>
                          </a:solidFill>
                          <a:effectLst/>
                          <a:latin typeface="Century"/>
                          <a:ea typeface="HG丸ｺﾞｼｯｸM-PRO"/>
                          <a:cs typeface="Times New Roman"/>
                        </a:rPr>
                        <a:t>施設の有効活用</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ja-JP" sz="1000" kern="100">
                          <a:solidFill>
                            <a:srgbClr val="000000"/>
                          </a:solidFill>
                          <a:effectLst/>
                          <a:latin typeface="Century"/>
                          <a:ea typeface="HG丸ｺﾞｼｯｸM-PRO"/>
                          <a:cs typeface="Times New Roman"/>
                        </a:rPr>
                        <a:t>・下水道処理場空間に太陽光パネルの設置</a:t>
                      </a:r>
                      <a:endParaRPr lang="ja-JP" sz="1050" kern="100">
                        <a:effectLst/>
                        <a:latin typeface="Century"/>
                        <a:ea typeface="ＭＳ 明朝"/>
                        <a:cs typeface="Times New Roman"/>
                      </a:endParaRPr>
                    </a:p>
                    <a:p>
                      <a:pPr algn="just">
                        <a:lnSpc>
                          <a:spcPts val="1400"/>
                        </a:lnSpc>
                        <a:spcAft>
                          <a:spcPts val="0"/>
                        </a:spcAft>
                      </a:pPr>
                      <a:r>
                        <a:rPr lang="ja-JP" sz="1000" kern="100">
                          <a:solidFill>
                            <a:srgbClr val="000000"/>
                          </a:solidFill>
                          <a:effectLst/>
                          <a:latin typeface="Century"/>
                          <a:ea typeface="HG丸ｺﾞｼｯｸM-PRO"/>
                          <a:cs typeface="Times New Roman"/>
                        </a:rPr>
                        <a:t>・撤去歩道橋の有効活用（側道橋への利用）</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
                <a:tc>
                  <a:txBody>
                    <a:bodyPr/>
                    <a:lstStyle/>
                    <a:p>
                      <a:pPr algn="just">
                        <a:lnSpc>
                          <a:spcPts val="1400"/>
                        </a:lnSpc>
                        <a:spcAft>
                          <a:spcPts val="0"/>
                        </a:spcAft>
                      </a:pPr>
                      <a:r>
                        <a:rPr lang="ja-JP" sz="1000" kern="100" dirty="0">
                          <a:solidFill>
                            <a:srgbClr val="000000"/>
                          </a:solidFill>
                          <a:effectLst/>
                          <a:latin typeface="Century"/>
                          <a:ea typeface="HG丸ｺﾞｼｯｸM-PRO"/>
                          <a:cs typeface="Times New Roman"/>
                        </a:rPr>
                        <a:t>継続するため</a:t>
                      </a:r>
                      <a:r>
                        <a:rPr lang="ja-JP" sz="1000" kern="100" dirty="0" smtClean="0">
                          <a:solidFill>
                            <a:srgbClr val="000000"/>
                          </a:solidFill>
                          <a:effectLst/>
                          <a:latin typeface="Century"/>
                          <a:ea typeface="HG丸ｺﾞｼｯｸM-PRO"/>
                          <a:cs typeface="Times New Roman"/>
                        </a:rPr>
                        <a:t>の</a:t>
                      </a:r>
                      <a:endParaRPr lang="en-US" altLang="ja-JP" sz="1000" kern="100" dirty="0" smtClean="0">
                        <a:solidFill>
                          <a:srgbClr val="000000"/>
                        </a:solidFill>
                        <a:effectLst/>
                        <a:latin typeface="Century"/>
                        <a:ea typeface="HG丸ｺﾞｼｯｸM-PRO"/>
                        <a:cs typeface="Times New Roman"/>
                      </a:endParaRPr>
                    </a:p>
                    <a:p>
                      <a:pPr algn="just">
                        <a:lnSpc>
                          <a:spcPts val="1400"/>
                        </a:lnSpc>
                        <a:spcAft>
                          <a:spcPts val="0"/>
                        </a:spcAft>
                      </a:pPr>
                      <a:r>
                        <a:rPr lang="ja-JP" sz="1000" kern="100" dirty="0" smtClean="0">
                          <a:solidFill>
                            <a:srgbClr val="000000"/>
                          </a:solidFill>
                          <a:effectLst/>
                          <a:latin typeface="Century"/>
                          <a:ea typeface="HG丸ｺﾞｼｯｸM-PRO"/>
                          <a:cs typeface="Times New Roman"/>
                        </a:rPr>
                        <a:t>取組</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ja-JP" sz="1000" kern="100" dirty="0">
                          <a:solidFill>
                            <a:srgbClr val="000000"/>
                          </a:solidFill>
                          <a:effectLst/>
                          <a:latin typeface="Century"/>
                          <a:ea typeface="HG丸ｺﾞｼｯｸM-PRO"/>
                          <a:cs typeface="Times New Roman"/>
                        </a:rPr>
                        <a:t>・アドプト交流会（情報共有の場）</a:t>
                      </a:r>
                      <a:endParaRPr lang="ja-JP" sz="1050" kern="100" dirty="0">
                        <a:effectLst/>
                        <a:latin typeface="Century"/>
                        <a:ea typeface="ＭＳ 明朝"/>
                        <a:cs typeface="Times New Roman"/>
                      </a:endParaRPr>
                    </a:p>
                    <a:p>
                      <a:pPr algn="just">
                        <a:lnSpc>
                          <a:spcPts val="1400"/>
                        </a:lnSpc>
                        <a:spcAft>
                          <a:spcPts val="0"/>
                        </a:spcAft>
                      </a:pPr>
                      <a:r>
                        <a:rPr lang="ja-JP" sz="1000" kern="100" dirty="0">
                          <a:solidFill>
                            <a:srgbClr val="000000"/>
                          </a:solidFill>
                          <a:effectLst/>
                          <a:latin typeface="Century"/>
                          <a:ea typeface="HG丸ｺﾞｼｯｸM-PRO"/>
                          <a:cs typeface="Times New Roman"/>
                        </a:rPr>
                        <a:t>・笑働シンポジウム（情報共有の場）</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21657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36" y="-1352"/>
            <a:ext cx="9141464" cy="307777"/>
          </a:xfrm>
          <a:prstGeom prst="rect">
            <a:avLst/>
          </a:prstGeom>
          <a:solidFill>
            <a:schemeClr val="accent5"/>
          </a:solidFill>
        </p:spPr>
        <p:txBody>
          <a:bodyPr wrap="square" rtlCol="0">
            <a:spAutoFit/>
          </a:bodyPr>
          <a:lstStyle/>
          <a:p>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アドプト・プログラム</a:t>
            </a:r>
            <a:r>
              <a:rPr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の課題</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23528" y="3140968"/>
            <a:ext cx="8568952" cy="2677656"/>
          </a:xfrm>
          <a:prstGeom prst="rect">
            <a:avLst/>
          </a:prstGeom>
          <a:noFill/>
          <a:ln w="15875">
            <a:solidFill>
              <a:schemeClr val="tx1"/>
            </a:solidFill>
            <a:prstDash val="dash"/>
          </a:ln>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アドプト・プログラムのサポート体制にかかる課題</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アドプト・プログラムが広がりを見せる一方で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活動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していただく府民ニーズの多様化とともに、活動のサポートとして、府に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求められる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ニーズも変化してきて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いる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その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結果、日常的な維持管理における、行政（公共</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施設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管理者）の役割と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るべき</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支援範囲があいまいになってきている。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日常的な維持管理：点検・パトロール、小修繕、清掃・除草、府民協働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支援：清掃道具、ごみ袋、ごみの回収、サインボード、保険など</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○また、団体数が増えたことにより、</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限られた資源の中では、アドプト団体に対し、導入当初のような</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きめ細やかな対応が難しくなっている。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その結果、一部では、アドプト活動のモチベーションの低下等につながっていることも考えられる。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（導入当初）　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　　　　　　　　　　　（現在）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数団体程度</a:t>
            </a:r>
            <a:r>
              <a:rPr kumimoji="1"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１事務所</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のアドプトが認定　　⇒　　　・</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団体弱程度</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事務所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のアドプトが認定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⇒アドプト活動の現状・実態を正確に把握</a:t>
            </a:r>
            <a:r>
              <a:rPr lang="ja-JP" altLang="en-US" sz="1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、行政（公共</a:t>
            </a:r>
            <a:r>
              <a:rPr lang="ja-JP" altLang="en-US" sz="1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管理者）としての役割</a:t>
            </a:r>
            <a:r>
              <a:rPr lang="ja-JP" altLang="en-US" sz="1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適切な支援範囲を再整理する必要</a:t>
            </a:r>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23528" y="388546"/>
            <a:ext cx="8568952" cy="2608406"/>
          </a:xfrm>
          <a:prstGeom prst="rect">
            <a:avLst/>
          </a:prstGeom>
          <a:noFill/>
          <a:ln w="15875">
            <a:solidFill>
              <a:schemeClr val="tx1"/>
            </a:solidFill>
            <a:prstDash val="dash"/>
          </a:ln>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地域活動の取り巻く環境の変化からみるアドプト・プログラムの課題</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年の導入時からの社会的な変化）</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H22.11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：企業のＣＳＲ活動にかかる国際規格（ＩＳＯ）が制定</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⇒企業の社会貢献活動（清掃などの地域活動への参画や協賛）が活発化</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H23.3.11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：東日本大震災が発生</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⇒学生など若者のボランティア意識が</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（大阪のアドプトに対する変化）</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府民以外に企業が社会貢献活動の一環として、アドプトに参加する事例が出てきている</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・企業活動の中で得られた収入の一部を、大阪の地域活動へ寄附する企業が出てきている</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・学生など</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が自治会</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など団体単位で協定締結を行う現在のアドプトの枠組みを超えた清掃活動</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を自主的に展開。</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企業や学生等、地域活動の新たな担い手のニーズを把握し、これらの変化に応じたアドプト・プログラムのあり方を検討する</a:t>
            </a:r>
            <a:endParaRPr lang="en-US" altLang="ja-JP"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必要</a:t>
            </a:r>
            <a:endParaRPr lang="ja-JP" altLang="en-US" sz="1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456911" y="6121003"/>
            <a:ext cx="8275588" cy="652264"/>
          </a:xfrm>
          <a:prstGeom prst="roundRect">
            <a:avLst>
              <a:gd name="adj" fmla="val 834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そのため、</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年度は、以下により、アドプト・プログラムの実態、ニーズを調査</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○アドプトや地域活動の参加者　⇒　交流会を開催し、参加者の意見交換の中から、実態やニーズなどを調査</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○企業など　　　　　　　　　　　　　 ⇒　ヒアリング、アンケートを通じてニーズなどを調査</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二等辺三角形 1"/>
          <p:cNvSpPr/>
          <p:nvPr/>
        </p:nvSpPr>
        <p:spPr>
          <a:xfrm rot="10800000">
            <a:off x="456911" y="5839412"/>
            <a:ext cx="8099920" cy="249691"/>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グラフ 9"/>
          <p:cNvGraphicFramePr>
            <a:graphicFrameLocks/>
          </p:cNvGraphicFramePr>
          <p:nvPr>
            <p:extLst>
              <p:ext uri="{D42A27DB-BD31-4B8C-83A1-F6EECF244321}">
                <p14:modId xmlns:p14="http://schemas.microsoft.com/office/powerpoint/2010/main" val="3436269175"/>
              </p:ext>
            </p:extLst>
          </p:nvPr>
        </p:nvGraphicFramePr>
        <p:xfrm>
          <a:off x="5220072" y="362315"/>
          <a:ext cx="3923928" cy="16104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7882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 24"/>
          <p:cNvGraphicFramePr>
            <a:graphicFrameLocks noGrp="1"/>
          </p:cNvGraphicFramePr>
          <p:nvPr>
            <p:extLst>
              <p:ext uri="{D42A27DB-BD31-4B8C-83A1-F6EECF244321}">
                <p14:modId xmlns:p14="http://schemas.microsoft.com/office/powerpoint/2010/main" val="483741824"/>
              </p:ext>
            </p:extLst>
          </p:nvPr>
        </p:nvGraphicFramePr>
        <p:xfrm>
          <a:off x="4636213" y="3644055"/>
          <a:ext cx="4413600" cy="3215685"/>
        </p:xfrm>
        <a:graphic>
          <a:graphicData uri="http://schemas.openxmlformats.org/drawingml/2006/table">
            <a:tbl>
              <a:tblPr firstRow="1" bandRow="1">
                <a:tableStyleId>{5C22544A-7EE6-4342-B048-85BDC9FD1C3A}</a:tableStyleId>
              </a:tblPr>
              <a:tblGrid>
                <a:gridCol w="2206800"/>
                <a:gridCol w="2206800"/>
              </a:tblGrid>
              <a:tr h="14401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アドプト活動との連携について</a:t>
                      </a:r>
                    </a:p>
                  </a:txBody>
                  <a:tcPr marT="25200" marB="25200" anchor="ctr"/>
                </a:tc>
                <a:tc hMerge="1">
                  <a:txBody>
                    <a:bodyPr/>
                    <a:lstStyle/>
                    <a:p>
                      <a:endParaRPr kumimoji="1" lang="ja-JP" altLang="en-US"/>
                    </a:p>
                  </a:txBody>
                  <a:tcPr/>
                </a:tc>
              </a:tr>
              <a:tr h="146680">
                <a:tc gridSpan="2">
                  <a:txBody>
                    <a:bodyPr/>
                    <a:lstStyle/>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en-US" altLang="ja-JP" sz="800" b="1"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今後のアドプト活動等への参加可能性と具体的な参加方法のイメージ</a:t>
                      </a:r>
                      <a:r>
                        <a:rPr kumimoji="1" lang="en-US" altLang="ja-JP" sz="800" b="1"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1"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25200" marB="25200" anchor="ctr"/>
                </a:tc>
                <a:tc hMerge="1">
                  <a:txBody>
                    <a:bodyPr/>
                    <a:lstStyle/>
                    <a:p>
                      <a:endParaRPr kumimoji="1" lang="ja-JP" altLang="en-US"/>
                    </a:p>
                  </a:txBody>
                  <a:tcPr/>
                </a:tc>
              </a:tr>
              <a:tr h="206920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70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marR="0" marT="25200" marB="25200">
                    <a:lnB w="12700" cap="flat" cmpd="sng" algn="ctr">
                      <a:solidFill>
                        <a:schemeClr val="accent1">
                          <a:lumMod val="60000"/>
                          <a:lumOff val="40000"/>
                        </a:schemeClr>
                      </a:solidFill>
                      <a:prstDash val="solid"/>
                      <a:round/>
                      <a:headEnd type="none" w="med" len="med"/>
                      <a:tailEnd type="none" w="med" len="med"/>
                    </a:lnB>
                    <a:noFill/>
                  </a:tcPr>
                </a:tc>
                <a:tc hMerge="1">
                  <a:txBody>
                    <a:bodyPr/>
                    <a:lstStyle/>
                    <a:p>
                      <a:endParaRPr kumimoji="1" lang="ja-JP" altLang="en-US"/>
                    </a:p>
                  </a:txBody>
                  <a:tcPr/>
                </a:tc>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アドプト活動等への参画にあたり懸念されること</a:t>
                      </a:r>
                      <a:r>
                        <a:rPr kumimoji="1" lang="en-US" altLang="ja-JP" sz="800" b="1"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1"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（企業ヒアリングで出された主な意見）</a:t>
                      </a:r>
                      <a:endParaRPr kumimoji="1" lang="en-US" altLang="ja-JP" sz="700" b="1"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2000" marR="0" marT="25200" marB="25200">
                    <a:lnT w="12700" cap="flat" cmpd="sng" algn="ctr">
                      <a:solidFill>
                        <a:schemeClr val="accent1">
                          <a:lumMod val="60000"/>
                          <a:lumOff val="40000"/>
                        </a:schemeClr>
                      </a:solidFill>
                      <a:prstDash val="solid"/>
                      <a:round/>
                      <a:headEnd type="none" w="med" len="med"/>
                      <a:tailEnd type="none" w="med" len="med"/>
                    </a:lnT>
                    <a:lnB w="12700" cmpd="sng">
                      <a:noFill/>
                    </a:lnB>
                  </a:tcPr>
                </a:tc>
                <a:tc hMerge="1">
                  <a:txBody>
                    <a:bodyPr/>
                    <a:lstStyle/>
                    <a:p>
                      <a:endParaRPr kumimoji="1" lang="ja-JP" altLang="en-US"/>
                    </a:p>
                  </a:txBody>
                  <a:tcPr/>
                </a:tc>
              </a:tr>
              <a:tr h="619768">
                <a:tc>
                  <a:txBody>
                    <a:bodyPr/>
                    <a:lstStyle/>
                    <a:p>
                      <a:pPr marL="108000" indent="-108000"/>
                      <a:r>
                        <a:rPr kumimoji="1" lang="ja-JP" altLang="ja-JP" sz="700" b="1" kern="1200" dirty="0" smtClean="0">
                          <a:effectLst/>
                          <a:latin typeface="Meiryo UI" panose="020B0604030504040204" pitchFamily="50" charset="-128"/>
                          <a:ea typeface="Meiryo UI" panose="020B0604030504040204" pitchFamily="50" charset="-128"/>
                          <a:cs typeface="Meiryo UI" panose="020B0604030504040204" pitchFamily="50" charset="-128"/>
                        </a:rPr>
                        <a:t>○アドプト制度</a:t>
                      </a:r>
                      <a:r>
                        <a:rPr kumimoji="1" lang="ja-JP" altLang="en-US" sz="700" b="1" kern="1200" dirty="0" smtClean="0">
                          <a:effectLst/>
                          <a:latin typeface="Meiryo UI" panose="020B0604030504040204" pitchFamily="50" charset="-128"/>
                          <a:ea typeface="Meiryo UI" panose="020B0604030504040204" pitchFamily="50" charset="-128"/>
                          <a:cs typeface="Meiryo UI" panose="020B0604030504040204" pitchFamily="50" charset="-128"/>
                        </a:rPr>
                        <a:t>の周知、府の情報発信力強化</a:t>
                      </a:r>
                      <a:endParaRPr kumimoji="1" lang="ja-JP" altLang="ja-JP" sz="700" b="1" kern="12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108000" indent="-108000"/>
                      <a:r>
                        <a:rPr kumimoji="1" lang="ja-JP" altLang="en-US" sz="600" kern="1200" dirty="0" smtClean="0">
                          <a:effectLst/>
                          <a:latin typeface="Meiryo UI" panose="020B0604030504040204" pitchFamily="50" charset="-128"/>
                          <a:ea typeface="Meiryo UI" panose="020B0604030504040204" pitchFamily="50" charset="-128"/>
                          <a:cs typeface="Meiryo UI" panose="020B0604030504040204" pitchFamily="50" charset="-128"/>
                        </a:rPr>
                        <a:t>　・企業に対するアドプト制度の周知</a:t>
                      </a:r>
                    </a:p>
                    <a:p>
                      <a:pPr marL="108000" indent="-108000"/>
                      <a:r>
                        <a:rPr kumimoji="1" lang="ja-JP" altLang="en-US" sz="600" kern="1200" dirty="0" smtClean="0">
                          <a:effectLst/>
                          <a:latin typeface="Meiryo UI" panose="020B0604030504040204" pitchFamily="50" charset="-128"/>
                          <a:ea typeface="Meiryo UI" panose="020B0604030504040204" pitchFamily="50" charset="-128"/>
                          <a:cs typeface="Meiryo UI" panose="020B0604030504040204" pitchFamily="50" charset="-128"/>
                        </a:rPr>
                        <a:t>　・企業に対するメリットの明確化</a:t>
                      </a:r>
                    </a:p>
                    <a:p>
                      <a:pPr marL="108000" indent="-108000"/>
                      <a:r>
                        <a:rPr kumimoji="1" lang="ja-JP" altLang="en-US" sz="600" kern="1200" dirty="0" smtClean="0">
                          <a:effectLst/>
                          <a:latin typeface="Meiryo UI" panose="020B0604030504040204" pitchFamily="50" charset="-128"/>
                          <a:ea typeface="Meiryo UI" panose="020B0604030504040204" pitchFamily="50" charset="-128"/>
                          <a:cs typeface="Meiryo UI" panose="020B0604030504040204" pitchFamily="50" charset="-128"/>
                        </a:rPr>
                        <a:t>　・アドプト・プログラムの評価・効果の情報発信</a:t>
                      </a:r>
                      <a:endParaRPr kumimoji="1" lang="en-US" altLang="ja-JP" sz="600" kern="12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108000" indent="-108000"/>
                      <a:r>
                        <a:rPr kumimoji="1" lang="ja-JP" altLang="ja-JP" sz="700" b="1" kern="1200" dirty="0" smtClean="0">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1" kern="1200" dirty="0" smtClean="0">
                          <a:effectLst/>
                          <a:latin typeface="Meiryo UI" panose="020B0604030504040204" pitchFamily="50" charset="-128"/>
                          <a:ea typeface="Meiryo UI" panose="020B0604030504040204" pitchFamily="50" charset="-128"/>
                          <a:cs typeface="Meiryo UI" panose="020B0604030504040204" pitchFamily="50" charset="-128"/>
                        </a:rPr>
                        <a:t>寄付に対する透明性</a:t>
                      </a:r>
                      <a:endParaRPr kumimoji="1" lang="en-US" altLang="ja-JP" sz="700" b="1" kern="12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108000" indent="-108000"/>
                      <a:r>
                        <a:rPr kumimoji="1" lang="ja-JP" altLang="en-US" sz="600" kern="1200" dirty="0" smtClean="0">
                          <a:effectLst/>
                          <a:latin typeface="Meiryo UI" panose="020B0604030504040204" pitchFamily="50" charset="-128"/>
                          <a:ea typeface="Meiryo UI" panose="020B0604030504040204" pitchFamily="50" charset="-128"/>
                          <a:cs typeface="Meiryo UI" panose="020B0604030504040204" pitchFamily="50" charset="-128"/>
                        </a:rPr>
                        <a:t>　・金銭支援に対する受皿、資金の使途や会計の明朗化</a:t>
                      </a:r>
                    </a:p>
                  </a:txBody>
                  <a:tcPr marT="25200" marB="252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indent="-108000"/>
                      <a:r>
                        <a:rPr kumimoji="1" lang="ja-JP" altLang="en-US" sz="700" b="1" kern="1200" dirty="0" smtClean="0">
                          <a:effectLst/>
                          <a:latin typeface="Meiryo UI" panose="020B0604030504040204" pitchFamily="50" charset="-128"/>
                          <a:ea typeface="Meiryo UI" panose="020B0604030504040204" pitchFamily="50" charset="-128"/>
                          <a:cs typeface="Meiryo UI" panose="020B0604030504040204" pitchFamily="50" charset="-128"/>
                        </a:rPr>
                        <a:t>○企業の主体的取り組みの支援</a:t>
                      </a:r>
                    </a:p>
                    <a:p>
                      <a:pPr marL="108000" indent="-108000"/>
                      <a:r>
                        <a:rPr kumimoji="1" lang="ja-JP" altLang="en-US" sz="600" kern="1200" dirty="0" smtClean="0">
                          <a:effectLst/>
                          <a:latin typeface="Meiryo UI" panose="020B0604030504040204" pitchFamily="50" charset="-128"/>
                          <a:ea typeface="Meiryo UI" panose="020B0604030504040204" pitchFamily="50" charset="-128"/>
                          <a:cs typeface="Meiryo UI" panose="020B0604030504040204" pitchFamily="50" charset="-128"/>
                        </a:rPr>
                        <a:t>　・行政窓口一元化、申請サポート</a:t>
                      </a:r>
                    </a:p>
                    <a:p>
                      <a:pPr marL="108000" indent="-108000"/>
                      <a:r>
                        <a:rPr kumimoji="1" lang="ja-JP" altLang="en-US" sz="600" kern="1200" dirty="0" smtClean="0">
                          <a:effectLst/>
                          <a:latin typeface="Meiryo UI" panose="020B0604030504040204" pitchFamily="50" charset="-128"/>
                          <a:ea typeface="Meiryo UI" panose="020B0604030504040204" pitchFamily="50" charset="-128"/>
                          <a:cs typeface="Meiryo UI" panose="020B0604030504040204" pitchFamily="50" charset="-128"/>
                        </a:rPr>
                        <a:t>　・企業の独自性重視</a:t>
                      </a:r>
                    </a:p>
                    <a:p>
                      <a:pPr marL="108000" indent="-108000"/>
                      <a:r>
                        <a:rPr kumimoji="1" lang="ja-JP" altLang="en-US" sz="700" b="1" kern="1200" dirty="0" smtClean="0">
                          <a:effectLst/>
                          <a:latin typeface="Meiryo UI" panose="020B0604030504040204" pitchFamily="50" charset="-128"/>
                          <a:ea typeface="Meiryo UI" panose="020B0604030504040204" pitchFamily="50" charset="-128"/>
                          <a:cs typeface="Meiryo UI" panose="020B0604030504040204" pitchFamily="50" charset="-128"/>
                        </a:rPr>
                        <a:t>○アドプト団体としての参画支援</a:t>
                      </a:r>
                    </a:p>
                    <a:p>
                      <a:pPr marL="108000" indent="-108000"/>
                      <a:r>
                        <a:rPr kumimoji="1" lang="ja-JP" altLang="en-US" sz="600" kern="1200" dirty="0" smtClean="0">
                          <a:effectLst/>
                          <a:latin typeface="Meiryo UI" panose="020B0604030504040204" pitchFamily="50" charset="-128"/>
                          <a:ea typeface="Meiryo UI" panose="020B0604030504040204" pitchFamily="50" charset="-128"/>
                          <a:cs typeface="Meiryo UI" panose="020B0604030504040204" pitchFamily="50" charset="-128"/>
                        </a:rPr>
                        <a:t>　・府道に面していない店舗の登録</a:t>
                      </a:r>
                    </a:p>
                    <a:p>
                      <a:pPr marL="108000" indent="-108000"/>
                      <a:r>
                        <a:rPr kumimoji="1" lang="ja-JP" altLang="en-US" sz="600" kern="1200" dirty="0" smtClean="0">
                          <a:effectLst/>
                          <a:latin typeface="Meiryo UI" panose="020B0604030504040204" pitchFamily="50" charset="-128"/>
                          <a:ea typeface="Meiryo UI" panose="020B0604030504040204" pitchFamily="50" charset="-128"/>
                          <a:cs typeface="Meiryo UI" panose="020B0604030504040204" pitchFamily="50" charset="-128"/>
                        </a:rPr>
                        <a:t>　・独自性のあるサインボードの設置</a:t>
                      </a:r>
                    </a:p>
                  </a:txBody>
                  <a:tcPr marT="25200" marB="252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 name="図 5"/>
          <p:cNvPicPr>
            <a:picLocks noChangeAspect="1"/>
          </p:cNvPicPr>
          <p:nvPr/>
        </p:nvPicPr>
        <p:blipFill>
          <a:blip r:embed="rId2"/>
          <a:stretch>
            <a:fillRect/>
          </a:stretch>
        </p:blipFill>
        <p:spPr>
          <a:xfrm>
            <a:off x="4969092" y="3960818"/>
            <a:ext cx="1734463" cy="1795428"/>
          </a:xfrm>
          <a:prstGeom prst="rect">
            <a:avLst/>
          </a:prstGeom>
        </p:spPr>
      </p:pic>
      <p:pic>
        <p:nvPicPr>
          <p:cNvPr id="7" name="図 6"/>
          <p:cNvPicPr>
            <a:picLocks noChangeAspect="1"/>
          </p:cNvPicPr>
          <p:nvPr/>
        </p:nvPicPr>
        <p:blipFill>
          <a:blip r:embed="rId3"/>
          <a:stretch>
            <a:fillRect/>
          </a:stretch>
        </p:blipFill>
        <p:spPr>
          <a:xfrm>
            <a:off x="7081703" y="4041248"/>
            <a:ext cx="2030144" cy="1710076"/>
          </a:xfrm>
          <a:prstGeom prst="rect">
            <a:avLst/>
          </a:prstGeom>
        </p:spPr>
      </p:pic>
      <p:graphicFrame>
        <p:nvGraphicFramePr>
          <p:cNvPr id="21" name="表 20"/>
          <p:cNvGraphicFramePr>
            <a:graphicFrameLocks noGrp="1"/>
          </p:cNvGraphicFramePr>
          <p:nvPr>
            <p:extLst>
              <p:ext uri="{D42A27DB-BD31-4B8C-83A1-F6EECF244321}">
                <p14:modId xmlns:p14="http://schemas.microsoft.com/office/powerpoint/2010/main" val="3044227893"/>
              </p:ext>
            </p:extLst>
          </p:nvPr>
        </p:nvGraphicFramePr>
        <p:xfrm>
          <a:off x="4652046" y="1124744"/>
          <a:ext cx="4413600" cy="2448272"/>
        </p:xfrm>
        <a:graphic>
          <a:graphicData uri="http://schemas.openxmlformats.org/drawingml/2006/table">
            <a:tbl>
              <a:tblPr firstRow="1" bandRow="1">
                <a:tableStyleId>{5C22544A-7EE6-4342-B048-85BDC9FD1C3A}</a:tableStyleId>
              </a:tblPr>
              <a:tblGrid>
                <a:gridCol w="4413600"/>
              </a:tblGrid>
              <a:tr h="1440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企業における社会貢献活動について</a:t>
                      </a:r>
                    </a:p>
                  </a:txBody>
                  <a:tcPr marT="25200" marB="25200" anchor="ctr"/>
                </a:tc>
              </a:tr>
              <a:tr h="146680">
                <a:tc>
                  <a:txBody>
                    <a:bodyPr/>
                    <a:lstStyle/>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en-US" altLang="ja-JP" sz="800" b="1"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社会貢献活動を通じて期待する効果</a:t>
                      </a:r>
                      <a:r>
                        <a:rPr kumimoji="1" lang="en-US" altLang="ja-JP" sz="800" b="1"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1"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25200" marB="25200" anchor="ctr"/>
                </a:tc>
              </a:tr>
              <a:tr h="951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70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marR="0" marT="25200" marB="25200">
                    <a:lnB w="12700" cap="flat" cmpd="sng" algn="ctr">
                      <a:solidFill>
                        <a:schemeClr val="accent1">
                          <a:lumMod val="60000"/>
                          <a:lumOff val="40000"/>
                        </a:schemeClr>
                      </a:solidFill>
                      <a:prstDash val="solid"/>
                      <a:round/>
                      <a:headEnd type="none" w="med" len="med"/>
                      <a:tailEnd type="none" w="med" len="med"/>
                    </a:lnB>
                    <a:noFill/>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社会貢献活動を進める上での課題</a:t>
                      </a:r>
                      <a:r>
                        <a:rPr kumimoji="1" lang="en-US" altLang="ja-JP" sz="800" b="1"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1"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2000" marR="0" marT="25200" marB="25200">
                    <a:lnT w="12700" cap="flat" cmpd="sng" algn="ctr">
                      <a:solidFill>
                        <a:schemeClr val="accent1">
                          <a:lumMod val="60000"/>
                          <a:lumOff val="40000"/>
                        </a:schemeClr>
                      </a:solidFill>
                      <a:prstDash val="solid"/>
                      <a:round/>
                      <a:headEnd type="none" w="med" len="med"/>
                      <a:tailEnd type="none" w="med" len="med"/>
                    </a:lnT>
                    <a:lnB w="12700" cmpd="sng">
                      <a:noFill/>
                    </a:lnB>
                  </a:tcPr>
                </a:tc>
              </a:tr>
              <a:tr h="979808">
                <a:tc>
                  <a:txBody>
                    <a:bodyPr/>
                    <a:lstStyle/>
                    <a:p>
                      <a:pPr marL="108000" marR="0" lvl="0" indent="-108000" algn="l" defTabSz="914400" rtl="0" eaLnBrk="1" fontAlgn="auto" latinLnBrk="0" hangingPunct="1">
                        <a:lnSpc>
                          <a:spcPct val="100000"/>
                        </a:lnSpc>
                        <a:spcBef>
                          <a:spcPts val="0"/>
                        </a:spcBef>
                        <a:spcAft>
                          <a:spcPts val="0"/>
                        </a:spcAft>
                        <a:buClrTx/>
                        <a:buSzTx/>
                        <a:buFontTx/>
                        <a:buNone/>
                        <a:tabLst/>
                        <a:defRPr/>
                      </a:pPr>
                      <a:endPar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25200" marB="252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 name="図 4"/>
          <p:cNvPicPr>
            <a:picLocks noChangeAspect="1"/>
          </p:cNvPicPr>
          <p:nvPr/>
        </p:nvPicPr>
        <p:blipFill>
          <a:blip r:embed="rId4"/>
          <a:stretch>
            <a:fillRect/>
          </a:stretch>
        </p:blipFill>
        <p:spPr>
          <a:xfrm>
            <a:off x="4608254" y="2636912"/>
            <a:ext cx="3450635" cy="1039458"/>
          </a:xfrm>
          <a:prstGeom prst="rect">
            <a:avLst/>
          </a:prstGeom>
        </p:spPr>
      </p:pic>
      <p:pic>
        <p:nvPicPr>
          <p:cNvPr id="2" name="図 1"/>
          <p:cNvPicPr>
            <a:picLocks noChangeAspect="1"/>
          </p:cNvPicPr>
          <p:nvPr/>
        </p:nvPicPr>
        <p:blipFill>
          <a:blip r:embed="rId5"/>
          <a:stretch>
            <a:fillRect/>
          </a:stretch>
        </p:blipFill>
        <p:spPr>
          <a:xfrm>
            <a:off x="4949199" y="1459121"/>
            <a:ext cx="2124640" cy="1005927"/>
          </a:xfrm>
          <a:prstGeom prst="rect">
            <a:avLst/>
          </a:prstGeom>
        </p:spPr>
      </p:pic>
      <p:graphicFrame>
        <p:nvGraphicFramePr>
          <p:cNvPr id="28" name="表 27"/>
          <p:cNvGraphicFramePr>
            <a:graphicFrameLocks noGrp="1"/>
          </p:cNvGraphicFramePr>
          <p:nvPr>
            <p:extLst>
              <p:ext uri="{D42A27DB-BD31-4B8C-83A1-F6EECF244321}">
                <p14:modId xmlns:p14="http://schemas.microsoft.com/office/powerpoint/2010/main" val="3484062057"/>
              </p:ext>
            </p:extLst>
          </p:nvPr>
        </p:nvGraphicFramePr>
        <p:xfrm>
          <a:off x="63367" y="404664"/>
          <a:ext cx="4412319" cy="646920"/>
        </p:xfrm>
        <a:graphic>
          <a:graphicData uri="http://schemas.openxmlformats.org/drawingml/2006/table">
            <a:tbl>
              <a:tblPr firstRow="1" bandRow="1">
                <a:tableStyleId>{21E4AEA4-8DFA-4A89-87EB-49C32662AFE0}</a:tableStyleId>
              </a:tblPr>
              <a:tblGrid>
                <a:gridCol w="4412319"/>
              </a:tblGrid>
              <a:tr h="185160">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活動団体のニーズ把握</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●活動団体に対する合同取材の実施</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月下旬～</a:t>
                      </a:r>
                      <a:r>
                        <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月中旬）</a:t>
                      </a:r>
                      <a:endPar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zh-TW"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zh-TW"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箇所（７土木事務所、</a:t>
                      </a:r>
                      <a:r>
                        <a:rPr kumimoji="1" lang="en-US" altLang="zh-TW"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zh-TW"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治水事務所、港湾局）</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計</a:t>
                      </a:r>
                      <a:r>
                        <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名（</a:t>
                      </a:r>
                      <a:r>
                        <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41</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団体）参加</a:t>
                      </a:r>
                      <a:endPar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●その他</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府民向けアンケート：約</a:t>
                      </a:r>
                      <a:r>
                        <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サンプル、交流会</a:t>
                      </a:r>
                      <a:r>
                        <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回実施</a:t>
                      </a:r>
                      <a:endPar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solidFill>
                      <a:srgbClr val="F4E9E9"/>
                    </a:solidFill>
                  </a:tcPr>
                </a:tc>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497484938"/>
              </p:ext>
            </p:extLst>
          </p:nvPr>
        </p:nvGraphicFramePr>
        <p:xfrm>
          <a:off x="63367" y="3474180"/>
          <a:ext cx="4412320" cy="3385560"/>
        </p:xfrm>
        <a:graphic>
          <a:graphicData uri="http://schemas.openxmlformats.org/drawingml/2006/table">
            <a:tbl>
              <a:tblPr firstRow="1" bandRow="1">
                <a:tableStyleId>{21E4AEA4-8DFA-4A89-87EB-49C32662AFE0}</a:tableStyleId>
              </a:tblPr>
              <a:tblGrid>
                <a:gridCol w="2206160"/>
                <a:gridCol w="2206160"/>
              </a:tblGrid>
              <a:tr h="144016">
                <a:tc gridSpan="2">
                  <a:txBody>
                    <a:bodyPr/>
                    <a:lstStyle/>
                    <a:p>
                      <a:pPr marL="108000" marR="0" lvl="0" indent="-108000" algn="ctr" defTabSz="914400" rtl="0" eaLnBrk="1" fontAlgn="auto" latinLnBrk="0" hangingPunct="1">
                        <a:lnSpc>
                          <a:spcPct val="100000"/>
                        </a:lnSpc>
                        <a:spcBef>
                          <a:spcPts val="0"/>
                        </a:spcBef>
                        <a:spcAft>
                          <a:spcPts val="0"/>
                        </a:spcAft>
                        <a:buClrTx/>
                        <a:buSzTx/>
                        <a:buFontTx/>
                        <a:buNone/>
                        <a:tabLst/>
                        <a:defRPr/>
                      </a:pPr>
                      <a:r>
                        <a:rPr kumimoji="1" lang="ja-JP" altLang="en-US" sz="800" b="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未来のアドプトに向けて</a:t>
                      </a:r>
                      <a:r>
                        <a:rPr kumimoji="1" lang="ja-JP" altLang="en-US" sz="7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（活動団体から出されたアイディア・取り組み事例）</a:t>
                      </a:r>
                      <a:endParaRPr kumimoji="1" lang="ja-JP" altLang="ja-JP" sz="7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25200" marB="25200"/>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tc>
              </a:tr>
              <a:tr h="146680">
                <a:tc gridSpan="2">
                  <a:txBody>
                    <a:bodyPr/>
                    <a:lstStyle/>
                    <a:p>
                      <a:pPr marL="108000" marR="0" indent="-108000" algn="l" defTabSz="914400" rtl="0" eaLnBrk="1" fontAlgn="auto" latinLnBrk="0" hangingPunct="1">
                        <a:lnSpc>
                          <a:spcPct val="100000"/>
                        </a:lnSpc>
                        <a:spcBef>
                          <a:spcPts val="0"/>
                        </a:spcBef>
                        <a:spcAft>
                          <a:spcPts val="0"/>
                        </a:spcAft>
                        <a:buClrTx/>
                        <a:buSzTx/>
                        <a:buFontTx/>
                        <a:buNone/>
                        <a:tabLst/>
                        <a:defRPr/>
                      </a:pPr>
                      <a:r>
                        <a:rPr kumimoji="1" lang="en-US" altLang="ja-JP" sz="800" b="1"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800" b="1"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活動参加者を増やすため</a:t>
                      </a:r>
                      <a:r>
                        <a:rPr kumimoji="1" lang="ja-JP" altLang="en-US" sz="800" b="1"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に</a:t>
                      </a:r>
                      <a:r>
                        <a:rPr kumimoji="1" lang="en-US" altLang="ja-JP" sz="800" b="1"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700" b="1"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25200" marB="25200"/>
                </a:tc>
                <a:tc hMerge="1">
                  <a:txBody>
                    <a:bodyPr/>
                    <a:lstStyle/>
                    <a:p>
                      <a:pPr marL="108000" indent="-108000"/>
                      <a:endParaRPr kumimoji="1" lang="ja-JP" altLang="ja-JP" sz="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r>
              <a:tr h="897175">
                <a:tc>
                  <a:txBody>
                    <a:bodyPr/>
                    <a:lstStyle/>
                    <a:p>
                      <a:pPr marL="108000" indent="-108000">
                        <a:spcBef>
                          <a:spcPts val="0"/>
                        </a:spcBef>
                        <a:spcAft>
                          <a:spcPts val="0"/>
                        </a:spcAft>
                      </a:pPr>
                      <a:r>
                        <a:rPr kumimoji="1" lang="ja-JP"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活動に関心があるターゲットに声かけを行う</a:t>
                      </a:r>
                      <a:endParaRPr kumimoji="1" lang="ja-JP"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例</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・地域や企業にいる清掃</a:t>
                      </a: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奉仕活動に関心が高い人</a:t>
                      </a: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a:t>
                      </a: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生涯学習講座、園芸指導等の受講者</a:t>
                      </a:r>
                      <a:endParaRPr kumimoji="1" lang="en-US"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08000" marR="0" indent="-108000" algn="l" defTabSz="914400" rtl="0" eaLnBrk="1" fontAlgn="auto" latinLnBrk="0" hangingPunct="1">
                        <a:lnSpc>
                          <a:spcPct val="100000"/>
                        </a:lnSpc>
                        <a:spcBef>
                          <a:spcPts val="0"/>
                        </a:spcBef>
                        <a:spcAft>
                          <a:spcPts val="0"/>
                        </a:spcAft>
                        <a:buClrTx/>
                        <a:buSzTx/>
                        <a:buFontTx/>
                        <a:buNone/>
                        <a:tabLst/>
                        <a:defRPr/>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・具体的なニーズを記載した参加者募集の案内掲示</a:t>
                      </a:r>
                    </a:p>
                    <a:p>
                      <a:pPr marL="108000" indent="-108000">
                        <a:spcBef>
                          <a:spcPts val="0"/>
                        </a:spcBef>
                        <a:spcAft>
                          <a:spcPts val="0"/>
                        </a:spcAft>
                      </a:pPr>
                      <a:r>
                        <a:rPr kumimoji="1" lang="ja-JP"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団体・組織単位で声かけを行う</a:t>
                      </a:r>
                      <a:endParaRPr kumimoji="1" lang="ja-JP"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例</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・清掃</a:t>
                      </a: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活動</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以外の市民団体に団体単位で声かけ</a:t>
                      </a: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・他の公園清掃団体との相互助け合い関係構築</a:t>
                      </a: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・大学の地域連携窓口への相談</a:t>
                      </a:r>
                      <a:endParaRPr kumimoji="1" lang="en-US"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08000" marR="0" indent="-108000" algn="l" defTabSz="914400" rtl="0" eaLnBrk="1" fontAlgn="auto" latinLnBrk="0" hangingPunct="1">
                        <a:lnSpc>
                          <a:spcPct val="100000"/>
                        </a:lnSpc>
                        <a:spcBef>
                          <a:spcPts val="0"/>
                        </a:spcBef>
                        <a:spcAft>
                          <a:spcPts val="0"/>
                        </a:spcAft>
                        <a:buClrTx/>
                        <a:buSzTx/>
                        <a:buFontTx/>
                        <a:buNone/>
                        <a:tabLst/>
                        <a:defRPr/>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・小・中</a:t>
                      </a: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学校、高校と連携　　</a:t>
                      </a:r>
                      <a:endPar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25200" marB="25200">
                    <a:lnB w="12700" cap="flat" cmpd="sng" algn="ctr">
                      <a:solidFill>
                        <a:schemeClr val="accent2">
                          <a:lumMod val="60000"/>
                          <a:lumOff val="40000"/>
                        </a:schemeClr>
                      </a:solidFill>
                      <a:prstDash val="solid"/>
                      <a:round/>
                      <a:headEnd type="none" w="med" len="med"/>
                      <a:tailEnd type="none" w="med" len="med"/>
                    </a:lnB>
                    <a:noFill/>
                  </a:tcPr>
                </a:tc>
                <a:tc>
                  <a:txBody>
                    <a:bodyPr/>
                    <a:lstStyle/>
                    <a:p>
                      <a:pPr marL="108000" indent="-108000">
                        <a:spcBef>
                          <a:spcPts val="0"/>
                        </a:spcBef>
                        <a:spcAft>
                          <a:spcPts val="0"/>
                        </a:spcAft>
                      </a:pPr>
                      <a:r>
                        <a:rPr kumimoji="1" lang="ja-JP"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○参加者</a:t>
                      </a:r>
                      <a:r>
                        <a:rPr kumimoji="1" lang="ja-JP" altLang="en-US"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が楽しく参加できる工夫を行う</a:t>
                      </a:r>
                      <a:endParaRPr kumimoji="1" lang="en-US"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例</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・デザイン性のあるユニフォーム、道具</a:t>
                      </a: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の提供</a:t>
                      </a:r>
                      <a:endPar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・参加者への飲料の提供、粗品提供</a:t>
                      </a: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・花畑づくり、環境学習など、清掃以外の活動展開</a:t>
                      </a: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・活動を継続していくための目標</a:t>
                      </a: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・方針</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などの計画策定</a:t>
                      </a: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清掃と合わせた</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美化啓発活動の実施</a:t>
                      </a: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・土木事務所職員との定期的なコミュニケーション</a:t>
                      </a:r>
                      <a:endParaRPr kumimoji="1" lang="ja-JP" altLang="ja-JP" sz="6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25200" marB="25200">
                    <a:lnB w="12700" cap="flat" cmpd="sng" algn="ctr">
                      <a:solidFill>
                        <a:schemeClr val="accent2">
                          <a:lumMod val="60000"/>
                          <a:lumOff val="40000"/>
                        </a:schemeClr>
                      </a:solidFill>
                      <a:prstDash val="solid"/>
                      <a:round/>
                      <a:headEnd type="none" w="med" len="med"/>
                      <a:tailEnd type="none" w="med" len="med"/>
                    </a:lnB>
                    <a:noFill/>
                  </a:tcPr>
                </a:tc>
              </a:tr>
              <a:tr h="0">
                <a:tc gridSpan="2">
                  <a:txBody>
                    <a:bodyPr/>
                    <a:lstStyle/>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en-US"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アドプト活動を知ってもらうために</a:t>
                      </a:r>
                      <a:r>
                        <a:rPr kumimoji="1" lang="en-US"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25200" marB="25200">
                    <a:lnT w="12700" cap="flat" cmpd="sng" algn="ctr">
                      <a:solidFill>
                        <a:schemeClr val="accent2">
                          <a:lumMod val="60000"/>
                          <a:lumOff val="40000"/>
                        </a:schemeClr>
                      </a:solidFill>
                      <a:prstDash val="solid"/>
                      <a:round/>
                      <a:headEnd type="none" w="med" len="med"/>
                      <a:tailEnd type="none" w="med" len="med"/>
                    </a:lnT>
                  </a:tcPr>
                </a:tc>
                <a:tc hMerge="1">
                  <a:txBody>
                    <a:bodyPr/>
                    <a:lstStyle/>
                    <a:p>
                      <a:pPr marL="108000" indent="-108000"/>
                      <a:endParaRPr kumimoji="1" lang="ja-JP" altLang="ja-JP" sz="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r>
              <a:tr h="582623">
                <a:tc>
                  <a:txBody>
                    <a:bodyPr/>
                    <a:lstStyle/>
                    <a:p>
                      <a:pPr marL="108000" indent="-108000"/>
                      <a:r>
                        <a:rPr kumimoji="1" lang="ja-JP"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アドプト全体で一体的な周知活動を行う</a:t>
                      </a:r>
                      <a:endParaRPr kumimoji="1" lang="ja-JP"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08000" indent="-108000"/>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例</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・全てのアドプト団体共通のユニフォーム作成</a:t>
                      </a:r>
                    </a:p>
                    <a:p>
                      <a:pPr marL="108000" indent="-108000"/>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・全てのアドプト区域に共通アイテム設置（灰皿など）</a:t>
                      </a:r>
                    </a:p>
                    <a:p>
                      <a:pPr marL="108000" indent="-108000"/>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・大規模な清掃イベント、一斉清掃などの実施</a:t>
                      </a:r>
                      <a:endParaRPr kumimoji="1" lang="en-US"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08000" indent="-108000"/>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a:t>
                      </a:r>
                      <a:r>
                        <a:rPr kumimoji="1" lang="en-US"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等における活動団体の紹介、参加企業名掲載</a:t>
                      </a:r>
                    </a:p>
                    <a:p>
                      <a:pPr marL="108000" indent="-108000"/>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・アドプト制度による効果の</a:t>
                      </a:r>
                      <a:r>
                        <a:rPr kumimoji="1" lang="en-US"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PR</a:t>
                      </a:r>
                    </a:p>
                  </a:txBody>
                  <a:tcPr marT="25200" marB="25200">
                    <a:lnB w="12700" cap="flat" cmpd="sng" algn="ctr">
                      <a:solidFill>
                        <a:schemeClr val="accent2">
                          <a:lumMod val="60000"/>
                          <a:lumOff val="40000"/>
                        </a:schemeClr>
                      </a:solidFill>
                      <a:prstDash val="solid"/>
                      <a:round/>
                      <a:headEnd type="none" w="med" len="med"/>
                      <a:tailEnd type="none" w="med" len="med"/>
                    </a:lnB>
                    <a:noFill/>
                  </a:tcPr>
                </a:tc>
                <a:tc>
                  <a:txBody>
                    <a:bodyPr/>
                    <a:lstStyle/>
                    <a:p>
                      <a:pPr marL="108000" indent="-108000"/>
                      <a:r>
                        <a:rPr kumimoji="1" lang="ja-JP" altLang="en-US"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○各団体が地域に対し活動内容をアピールする</a:t>
                      </a:r>
                      <a:endParaRPr kumimoji="1" lang="en-US"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08000" marR="0" indent="-108000" algn="l" defTabSz="914400" rtl="0" eaLnBrk="1" fontAlgn="auto" latinLnBrk="0" hangingPunct="1">
                        <a:lnSpc>
                          <a:spcPct val="100000"/>
                        </a:lnSpc>
                        <a:spcBef>
                          <a:spcPts val="0"/>
                        </a:spcBef>
                        <a:spcAft>
                          <a:spcPts val="0"/>
                        </a:spcAft>
                        <a:buClrTx/>
                        <a:buSzTx/>
                        <a:buFontTx/>
                        <a:buNone/>
                        <a:tabLst/>
                        <a:defRPr/>
                      </a:pP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例</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・地域の広報紙</a:t>
                      </a: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FM</a:t>
                      </a: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局</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a:t>
                      </a: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の活動</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紹介</a:t>
                      </a:r>
                    </a:p>
                    <a:p>
                      <a:pPr marL="108000" indent="-108000"/>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・地域独自性のあるサインボードの設置</a:t>
                      </a:r>
                    </a:p>
                    <a:p>
                      <a:pPr marL="108000" indent="-108000"/>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・サインボードに活動計画、活動報告を掲示</a:t>
                      </a:r>
                    </a:p>
                    <a:p>
                      <a:pPr marL="108000" indent="-108000"/>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ユニフォームの着用</a:t>
                      </a: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やノボリの設置</a:t>
                      </a:r>
                      <a:endPar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08000" indent="-108000"/>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SNS</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を用いた発信</a:t>
                      </a:r>
                    </a:p>
                  </a:txBody>
                  <a:tcPr marT="25200" marB="25200">
                    <a:lnB w="12700" cap="flat" cmpd="sng" algn="ctr">
                      <a:solidFill>
                        <a:schemeClr val="accent2">
                          <a:lumMod val="60000"/>
                          <a:lumOff val="40000"/>
                        </a:schemeClr>
                      </a:solidFill>
                      <a:prstDash val="solid"/>
                      <a:round/>
                      <a:headEnd type="none" w="med" len="med"/>
                      <a:tailEnd type="none" w="med" len="med"/>
                    </a:lnB>
                    <a:noFill/>
                  </a:tcPr>
                </a:tc>
              </a:tr>
              <a:tr h="123408">
                <a:tc>
                  <a:txBody>
                    <a:bodyPr/>
                    <a:lstStyle/>
                    <a:p>
                      <a:pPr marL="108000" marR="0" indent="-108000" algn="l" defTabSz="914400" rtl="0" eaLnBrk="1" fontAlgn="auto" latinLnBrk="0" hangingPunct="1">
                        <a:lnSpc>
                          <a:spcPct val="100000"/>
                        </a:lnSpc>
                        <a:spcBef>
                          <a:spcPts val="0"/>
                        </a:spcBef>
                        <a:spcAft>
                          <a:spcPts val="0"/>
                        </a:spcAft>
                        <a:buClrTx/>
                        <a:buSzTx/>
                        <a:buFontTx/>
                        <a:buNone/>
                        <a:tabLst/>
                        <a:defRPr/>
                      </a:pPr>
                      <a:r>
                        <a:rPr kumimoji="1" lang="en-US"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企業や専門家に期待すること</a:t>
                      </a:r>
                      <a:r>
                        <a:rPr kumimoji="1" lang="en-US"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25200" marB="25200">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tcPr>
                </a:tc>
                <a:tc>
                  <a:txBody>
                    <a:bodyPr/>
                    <a:lstStyle/>
                    <a:p>
                      <a:pPr marL="108000" marR="0" indent="-108000" algn="l" defTabSz="914400" rtl="0" eaLnBrk="1" fontAlgn="auto" latinLnBrk="0" hangingPunct="1">
                        <a:lnSpc>
                          <a:spcPct val="100000"/>
                        </a:lnSpc>
                        <a:spcBef>
                          <a:spcPts val="0"/>
                        </a:spcBef>
                        <a:spcAft>
                          <a:spcPts val="0"/>
                        </a:spcAft>
                        <a:buClrTx/>
                        <a:buSzTx/>
                        <a:buFontTx/>
                        <a:buNone/>
                        <a:tabLst/>
                        <a:defRPr/>
                      </a:pPr>
                      <a:r>
                        <a:rPr kumimoji="1" lang="en-US"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行政に期待すること</a:t>
                      </a:r>
                      <a:r>
                        <a:rPr kumimoji="1" lang="en-US"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25200" marB="25200">
                    <a:lnL w="12700" cap="flat" cmpd="sng" algn="ctr">
                      <a:solidFill>
                        <a:schemeClr val="accent2">
                          <a:lumMod val="60000"/>
                          <a:lumOff val="40000"/>
                        </a:schemeClr>
                      </a:solidFill>
                      <a:prstDash val="solid"/>
                      <a:round/>
                      <a:headEnd type="none" w="med" len="med"/>
                      <a:tailEnd type="none" w="med" len="med"/>
                    </a:lnL>
                    <a:lnT w="12700" cap="flat" cmpd="sng" algn="ctr">
                      <a:solidFill>
                        <a:schemeClr val="accent2">
                          <a:lumMod val="60000"/>
                          <a:lumOff val="40000"/>
                        </a:schemeClr>
                      </a:solidFill>
                      <a:prstDash val="solid"/>
                      <a:round/>
                      <a:headEnd type="none" w="med" len="med"/>
                      <a:tailEnd type="none" w="med" len="med"/>
                    </a:lnT>
                  </a:tcPr>
                </a:tc>
              </a:tr>
              <a:tr h="390635">
                <a:tc>
                  <a:txBody>
                    <a:bodyPr/>
                    <a:lstStyle/>
                    <a:p>
                      <a:pPr marL="108000" indent="-108000">
                        <a:spcBef>
                          <a:spcPts val="0"/>
                        </a:spcBef>
                        <a:spcAft>
                          <a:spcPts val="0"/>
                        </a:spcAft>
                      </a:pPr>
                      <a:r>
                        <a:rPr kumimoji="1" lang="ja-JP" altLang="en-US"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a:t>
                      </a:r>
                      <a:r>
                        <a:rPr kumimoji="1" lang="ja-JP" altLang="en-US"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的な</a:t>
                      </a:r>
                      <a:r>
                        <a:rPr kumimoji="1" lang="ja-JP"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支援</a:t>
                      </a:r>
                      <a:r>
                        <a:rPr kumimoji="1" lang="ja-JP" altLang="en-US"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や、具体作業への支援</a:t>
                      </a:r>
                      <a:endParaRPr kumimoji="1" lang="ja-JP"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例</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・園芸指導</a:t>
                      </a: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専門家による</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河川の生物多様性の観点から</a:t>
                      </a: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指導</a:t>
                      </a: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・活動方針などの計画策定</a:t>
                      </a: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に対する専門家支援</a:t>
                      </a:r>
                      <a:endPar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・河川のヘドロ除去、樹木の剪定、引上げ船による湾岸清掃等</a:t>
                      </a:r>
                      <a:r>
                        <a:rPr kumimoji="1" lang="en-US"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大がかりな作業</a:t>
                      </a: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のサポート</a:t>
                      </a:r>
                      <a:endPar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08000" indent="-108000">
                        <a:spcBef>
                          <a:spcPts val="0"/>
                        </a:spcBef>
                        <a:spcAft>
                          <a:spcPts val="0"/>
                        </a:spcAft>
                      </a:pPr>
                      <a:r>
                        <a:rPr kumimoji="1" lang="ja-JP" altLang="en-US"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物資・資金</a:t>
                      </a:r>
                      <a:r>
                        <a:rPr kumimoji="1" lang="ja-JP" altLang="en-US"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の支援</a:t>
                      </a:r>
                      <a:endParaRPr kumimoji="1" lang="ja-JP" altLang="ja-JP" sz="800" b="1"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例</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・金銭的支援</a:t>
                      </a: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・沿道事業所等による花壇用の水の提供、トイレ貸出</a:t>
                      </a: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・花苗の提供</a:t>
                      </a: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・飲料提供（</a:t>
                      </a: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参加者</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労い、夏場の熱中症対策として）</a:t>
                      </a:r>
                    </a:p>
                  </a:txBody>
                  <a:tcPr marT="25200" marB="25200">
                    <a:lnR w="12700" cap="flat" cmpd="sng" algn="ctr">
                      <a:solidFill>
                        <a:schemeClr val="accent2">
                          <a:lumMod val="60000"/>
                          <a:lumOff val="40000"/>
                        </a:schemeClr>
                      </a:solidFill>
                      <a:prstDash val="solid"/>
                      <a:round/>
                      <a:headEnd type="none" w="med" len="med"/>
                      <a:tailEnd type="none" w="med" len="med"/>
                    </a:lnR>
                    <a:noFill/>
                  </a:tcPr>
                </a:tc>
                <a:tc>
                  <a:txBody>
                    <a:bodyPr/>
                    <a:lstStyle/>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○他団体とのマッチングや情報提供</a:t>
                      </a:r>
                      <a:endParaRPr kumimoji="1" lang="ja-JP" altLang="ja-JP" sz="8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例</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・助成制度に関する情報</a:t>
                      </a: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・地域のニーズと大学・企業等をつなぐ役割</a:t>
                      </a: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・他団体の活動情報（活動場所、時期等）の共有</a:t>
                      </a: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・アドプト団体同士の交流会の開催、交流会をきっかけとした</a:t>
                      </a:r>
                      <a:endParaRPr kumimoji="1" lang="en-US"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08000" indent="-108000">
                        <a:spcBef>
                          <a:spcPts val="0"/>
                        </a:spcBef>
                        <a:spcAft>
                          <a:spcPts val="0"/>
                        </a:spcAft>
                      </a:pP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他団体との連携</a:t>
                      </a:r>
                      <a:r>
                        <a:rPr kumimoji="1" lang="ja-JP" altLang="en-US"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支援</a:t>
                      </a:r>
                      <a:endParaRPr kumimoji="1" lang="ja-JP" altLang="ja-JP" sz="6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25200" marB="25200">
                    <a:lnL w="12700" cap="flat" cmpd="sng" algn="ctr">
                      <a:solidFill>
                        <a:schemeClr val="accent2">
                          <a:lumMod val="60000"/>
                          <a:lumOff val="40000"/>
                        </a:schemeClr>
                      </a:solidFill>
                      <a:prstDash val="solid"/>
                      <a:round/>
                      <a:headEnd type="none" w="med" len="med"/>
                      <a:tailEnd type="none" w="med" len="med"/>
                    </a:lnL>
                    <a:noFill/>
                  </a:tcPr>
                </a:tc>
              </a:tr>
            </a:tbl>
          </a:graphicData>
        </a:graphic>
      </p:graphicFrame>
      <p:graphicFrame>
        <p:nvGraphicFramePr>
          <p:cNvPr id="39" name="表 38"/>
          <p:cNvGraphicFramePr>
            <a:graphicFrameLocks noGrp="1"/>
          </p:cNvGraphicFramePr>
          <p:nvPr>
            <p:extLst>
              <p:ext uri="{D42A27DB-BD31-4B8C-83A1-F6EECF244321}">
                <p14:modId xmlns:p14="http://schemas.microsoft.com/office/powerpoint/2010/main" val="4230388082"/>
              </p:ext>
            </p:extLst>
          </p:nvPr>
        </p:nvGraphicFramePr>
        <p:xfrm>
          <a:off x="4652046" y="404664"/>
          <a:ext cx="4412319" cy="646920"/>
        </p:xfrm>
        <a:graphic>
          <a:graphicData uri="http://schemas.openxmlformats.org/drawingml/2006/table">
            <a:tbl>
              <a:tblPr firstRow="1" bandRow="1">
                <a:tableStyleId>{5C22544A-7EE6-4342-B048-85BDC9FD1C3A}</a:tableStyleId>
              </a:tblPr>
              <a:tblGrid>
                <a:gridCol w="4412319"/>
              </a:tblGrid>
              <a:tr h="185160">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企業等のニーズ把握</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●企業アンケート調査の実施</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月下旬～平成</a:t>
                      </a:r>
                      <a:r>
                        <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月上旬）回答</a:t>
                      </a:r>
                      <a:r>
                        <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61</a:t>
                      </a: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社</a:t>
                      </a: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配布</a:t>
                      </a: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208</a:t>
                      </a: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●企業ヒアリング調査の実施</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月下旬～平成</a:t>
                      </a:r>
                      <a:r>
                        <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月下旬）</a:t>
                      </a:r>
                      <a:endPar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7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社</a:t>
                      </a:r>
                      <a:r>
                        <a:rPr kumimoji="1" lang="zh-TW" altLang="en-US" sz="6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6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建設業・飲料関係・衣料関係・ガス・鉄道・コンビニ・スーパー・自動車販売・銀行・不動産・印刷関係・造園・メディア）</a:t>
                      </a:r>
                      <a:endParaRPr kumimoji="1" lang="en-US" altLang="ja-JP" sz="6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solidFill>
                      <a:srgbClr val="E9EDF4"/>
                    </a:solidFill>
                  </a:tcPr>
                </a:tc>
              </a:tr>
            </a:tbl>
          </a:graphicData>
        </a:graphic>
      </p:graphicFrame>
      <p:sp>
        <p:nvSpPr>
          <p:cNvPr id="37" name="テキスト ボックス 36"/>
          <p:cNvSpPr txBox="1"/>
          <p:nvPr/>
        </p:nvSpPr>
        <p:spPr>
          <a:xfrm>
            <a:off x="2536" y="-1352"/>
            <a:ext cx="9141464" cy="307777"/>
          </a:xfrm>
          <a:prstGeom prst="rect">
            <a:avLst/>
          </a:prstGeom>
          <a:solidFill>
            <a:schemeClr val="accent5"/>
          </a:solidFill>
        </p:spPr>
        <p:txBody>
          <a:bodyPr wrap="square" rtlCol="0">
            <a:spAutoFit/>
          </a:bodyPr>
          <a:lstStyle/>
          <a:p>
            <a:r>
              <a:rPr lang="ja-JP" altLang="en-US" sz="14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アドプト・プログラムに対する府民、企業のニーズ把握の結果について</a:t>
            </a:r>
            <a:endPar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442548" y="2239708"/>
            <a:ext cx="598241" cy="153888"/>
          </a:xfrm>
          <a:prstGeom prst="rect">
            <a:avLst/>
          </a:prstGeom>
          <a:noFill/>
        </p:spPr>
        <p:txBody>
          <a:bodyPr wrap="none" rtlCol="0">
            <a:spAutoFit/>
          </a:bodyPr>
          <a:lstStyle/>
          <a:p>
            <a:r>
              <a:rPr lang="en-US" altLang="ja-JP" sz="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(n=61</a:t>
            </a:r>
            <a:r>
              <a:rPr lang="ja-JP" altLang="en-US"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複数回答</a:t>
            </a:r>
            <a:r>
              <a:rPr lang="en-US" altLang="ja-JP" sz="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4901059" y="1706547"/>
            <a:ext cx="2046980" cy="229106"/>
          </a:xfrm>
          <a:prstGeom prst="roundRect">
            <a:avLst>
              <a:gd name="adj" fmla="val 37188"/>
            </a:avLst>
          </a:prstGeom>
          <a:no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テキスト ボックス 19"/>
          <p:cNvSpPr txBox="1"/>
          <p:nvPr/>
        </p:nvSpPr>
        <p:spPr>
          <a:xfrm>
            <a:off x="7453315" y="1645460"/>
            <a:ext cx="1583181" cy="523220"/>
          </a:xfrm>
          <a:prstGeom prst="rect">
            <a:avLst/>
          </a:prstGeom>
          <a:solidFill>
            <a:schemeClr val="accent1">
              <a:lumMod val="20000"/>
              <a:lumOff val="80000"/>
            </a:schemeClr>
          </a:solidFill>
          <a:ln>
            <a:noFill/>
          </a:ln>
        </p:spPr>
        <p:txBody>
          <a:bodyPr wrap="square" lIns="36000" rIns="36000" rtlCol="0">
            <a:spAutoFit/>
          </a:bodyPr>
          <a:lstStyle/>
          <a:p>
            <a:pPr marL="108000" indent="-108000">
              <a:defRPr/>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⇒「環境や社会への貢献」についで、</a:t>
            </a:r>
            <a:r>
              <a:rPr lang="ja-JP" altLang="en-US" sz="7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「所在地の地域コミュニティの発展」・「企業イメージ・ブランドの価値向上」</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に対する期待が大きい</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7812360" y="2762344"/>
            <a:ext cx="1224136" cy="738664"/>
          </a:xfrm>
          <a:prstGeom prst="rect">
            <a:avLst/>
          </a:prstGeom>
          <a:solidFill>
            <a:schemeClr val="accent1">
              <a:lumMod val="20000"/>
              <a:lumOff val="80000"/>
            </a:schemeClr>
          </a:solidFill>
          <a:ln>
            <a:noFill/>
          </a:ln>
        </p:spPr>
        <p:txBody>
          <a:bodyPr wrap="square" lIns="36000" rIns="36000" rtlCol="0">
            <a:spAutoFit/>
          </a:bodyPr>
          <a:lstStyle/>
          <a:p>
            <a:pPr marL="108000" indent="-108000">
              <a:defRPr/>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⇒「十分な予算・時間が割り当てられない」・「十分な人材が確保できない」・「魅力的なプログラムをつくることが難しい」など、</a:t>
            </a:r>
            <a:r>
              <a:rPr lang="ja-JP" altLang="en-US" sz="7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企業単独での取り組む際の制約や限界が課題</a:t>
            </a:r>
            <a:endParaRPr lang="en-US" altLang="ja-JP" sz="7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5257800" y="2711478"/>
            <a:ext cx="2450644" cy="361922"/>
          </a:xfrm>
          <a:prstGeom prst="roundRect">
            <a:avLst>
              <a:gd name="adj" fmla="val 37188"/>
            </a:avLst>
          </a:prstGeom>
          <a:no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テキスト ボックス 25"/>
          <p:cNvSpPr txBox="1"/>
          <p:nvPr/>
        </p:nvSpPr>
        <p:spPr>
          <a:xfrm>
            <a:off x="6995645" y="3456088"/>
            <a:ext cx="598241" cy="153888"/>
          </a:xfrm>
          <a:prstGeom prst="rect">
            <a:avLst/>
          </a:prstGeom>
          <a:noFill/>
        </p:spPr>
        <p:txBody>
          <a:bodyPr wrap="none" rtlCol="0">
            <a:spAutoFit/>
          </a:bodyPr>
          <a:lstStyle/>
          <a:p>
            <a:r>
              <a:rPr lang="en-US" altLang="ja-JP" sz="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(n=61</a:t>
            </a:r>
            <a:r>
              <a:rPr lang="ja-JP" altLang="en-US"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複数回答</a:t>
            </a:r>
            <a:r>
              <a:rPr lang="en-US" altLang="ja-JP" sz="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5129618" y="5701774"/>
            <a:ext cx="3773726" cy="307777"/>
          </a:xfrm>
          <a:prstGeom prst="rect">
            <a:avLst/>
          </a:prstGeom>
          <a:solidFill>
            <a:schemeClr val="accent1">
              <a:lumMod val="20000"/>
              <a:lumOff val="80000"/>
            </a:schemeClr>
          </a:solidFill>
          <a:ln>
            <a:noFill/>
          </a:ln>
        </p:spPr>
        <p:txBody>
          <a:bodyPr wrap="square" lIns="36000" rIns="36000" rtlCol="0">
            <a:spAutoFit/>
          </a:bodyPr>
          <a:lstStyle/>
          <a:p>
            <a:pPr marL="108000" indent="-108000">
              <a:defRPr/>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⇒半数以上の企業が、</a:t>
            </a:r>
            <a:r>
              <a:rPr lang="ja-JP" altLang="en-US" sz="7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アドプト活動等への協賛・協力・サポート等の参加可能性あり</a:t>
            </a:r>
            <a:endParaRPr lang="en-US" altLang="ja-JP" sz="7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indent="-108000">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「イベント等への従業員参加」「</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労力・人材提供</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ほか、企業特性を活かした多様な参加をイメージ</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6769917" y="3984740"/>
            <a:ext cx="1234633" cy="184666"/>
          </a:xfrm>
          <a:prstGeom prst="rect">
            <a:avLst/>
          </a:prstGeom>
          <a:noFill/>
        </p:spPr>
        <p:txBody>
          <a:bodyPr wrap="none" rtlCol="0">
            <a:spAutoFit/>
          </a:bodyPr>
          <a:lstStyle/>
          <a:p>
            <a:r>
              <a:rPr lang="en-US" altLang="ja-JP" sz="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具体的な参加方法のイメージ</a:t>
            </a:r>
            <a:r>
              <a:rPr lang="en-US" altLang="ja-JP" sz="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4644008" y="3984740"/>
            <a:ext cx="870751" cy="184666"/>
          </a:xfrm>
          <a:prstGeom prst="rect">
            <a:avLst/>
          </a:prstGeom>
          <a:noFill/>
        </p:spPr>
        <p:txBody>
          <a:bodyPr wrap="none" rtlCol="0">
            <a:spAutoFit/>
          </a:bodyPr>
          <a:lstStyle/>
          <a:p>
            <a:r>
              <a:rPr lang="en-US" altLang="ja-JP" sz="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今後の参加可能性</a:t>
            </a:r>
            <a:r>
              <a:rPr lang="en-US" altLang="ja-JP" sz="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6050902" y="5466710"/>
            <a:ext cx="598241" cy="153888"/>
          </a:xfrm>
          <a:prstGeom prst="rect">
            <a:avLst/>
          </a:prstGeom>
          <a:noFill/>
        </p:spPr>
        <p:txBody>
          <a:bodyPr wrap="none" rtlCol="0">
            <a:spAutoFit/>
          </a:bodyPr>
          <a:lstStyle/>
          <a:p>
            <a:r>
              <a:rPr lang="en-US" altLang="ja-JP" sz="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(n=61</a:t>
            </a:r>
            <a:r>
              <a:rPr lang="ja-JP" altLang="en-US"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複数回答</a:t>
            </a:r>
            <a:r>
              <a:rPr lang="en-US" altLang="ja-JP" sz="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4853834" y="4133850"/>
            <a:ext cx="1921937" cy="487409"/>
          </a:xfrm>
          <a:prstGeom prst="roundRect">
            <a:avLst>
              <a:gd name="adj" fmla="val 38274"/>
            </a:avLst>
          </a:prstGeom>
          <a:no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テキスト ボックス 40"/>
          <p:cNvSpPr txBox="1"/>
          <p:nvPr/>
        </p:nvSpPr>
        <p:spPr>
          <a:xfrm>
            <a:off x="8305103" y="5466710"/>
            <a:ext cx="598241" cy="153888"/>
          </a:xfrm>
          <a:prstGeom prst="rect">
            <a:avLst/>
          </a:prstGeom>
          <a:noFill/>
        </p:spPr>
        <p:txBody>
          <a:bodyPr wrap="none" rtlCol="0">
            <a:spAutoFit/>
          </a:bodyPr>
          <a:lstStyle/>
          <a:p>
            <a:r>
              <a:rPr lang="en-US" altLang="ja-JP" sz="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(n=34</a:t>
            </a:r>
            <a:r>
              <a:rPr lang="ja-JP" altLang="en-US" sz="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・複数回答</a:t>
            </a:r>
            <a:r>
              <a:rPr lang="en-US" altLang="ja-JP" sz="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6184708" y="4638769"/>
            <a:ext cx="670365" cy="211480"/>
          </a:xfrm>
          <a:prstGeom prst="rect">
            <a:avLst/>
          </a:prstGeom>
          <a:noFill/>
        </p:spPr>
        <p:txBody>
          <a:bodyPr wrap="square" lIns="0" tIns="0" rIns="0" bIns="0" rtlCol="0">
            <a:noAutofit/>
          </a:bodyPr>
          <a:lstStyle/>
          <a:p>
            <a:pPr algn="ctr"/>
            <a:r>
              <a:rPr lang="ja-JP" altLang="en-US" sz="500" b="1" dirty="0" smtClean="0">
                <a:solidFill>
                  <a:srgbClr val="C0504D"/>
                </a:solidFill>
                <a:latin typeface="Meiryo UI" panose="020B0604030504040204" pitchFamily="50" charset="-128"/>
                <a:ea typeface="Meiryo UI" panose="020B0604030504040204" pitchFamily="50" charset="-128"/>
                <a:cs typeface="Meiryo UI" panose="020B0604030504040204" pitchFamily="50" charset="-128"/>
              </a:rPr>
              <a:t>両方またはいずれか</a:t>
            </a:r>
            <a:endParaRPr lang="en-US" altLang="ja-JP" sz="500" b="1" dirty="0" smtClean="0">
              <a:solidFill>
                <a:srgbClr val="C0504D"/>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500" b="1" dirty="0" smtClean="0">
                <a:solidFill>
                  <a:srgbClr val="C0504D"/>
                </a:solidFill>
                <a:latin typeface="Meiryo UI" panose="020B0604030504040204" pitchFamily="50" charset="-128"/>
                <a:ea typeface="Meiryo UI" panose="020B0604030504040204" pitchFamily="50" charset="-128"/>
                <a:cs typeface="Meiryo UI" panose="020B0604030504040204" pitchFamily="50" charset="-128"/>
              </a:rPr>
              <a:t>を選択 </a:t>
            </a:r>
            <a:r>
              <a:rPr lang="en-US" altLang="ja-JP" sz="500" b="1" dirty="0" smtClean="0">
                <a:solidFill>
                  <a:srgbClr val="C0504D"/>
                </a:solidFill>
                <a:latin typeface="Meiryo UI" panose="020B0604030504040204" pitchFamily="50" charset="-128"/>
                <a:ea typeface="Meiryo UI" panose="020B0604030504040204" pitchFamily="50" charset="-128"/>
                <a:cs typeface="Meiryo UI" panose="020B0604030504040204" pitchFamily="50" charset="-128"/>
              </a:rPr>
              <a:t>55.7%</a:t>
            </a:r>
            <a:endParaRPr lang="ja-JP" altLang="en-US" sz="500" b="1" dirty="0">
              <a:solidFill>
                <a:srgbClr val="C0504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7380312" y="4209225"/>
            <a:ext cx="1623442" cy="299895"/>
          </a:xfrm>
          <a:prstGeom prst="roundRect">
            <a:avLst>
              <a:gd name="adj" fmla="val 50000"/>
            </a:avLst>
          </a:prstGeom>
          <a:no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30" name="表 29"/>
          <p:cNvGraphicFramePr>
            <a:graphicFrameLocks noGrp="1"/>
          </p:cNvGraphicFramePr>
          <p:nvPr>
            <p:extLst>
              <p:ext uri="{D42A27DB-BD31-4B8C-83A1-F6EECF244321}">
                <p14:modId xmlns:p14="http://schemas.microsoft.com/office/powerpoint/2010/main" val="3661794765"/>
              </p:ext>
            </p:extLst>
          </p:nvPr>
        </p:nvGraphicFramePr>
        <p:xfrm>
          <a:off x="63368" y="1124744"/>
          <a:ext cx="4413600" cy="2294160"/>
        </p:xfrm>
        <a:graphic>
          <a:graphicData uri="http://schemas.openxmlformats.org/drawingml/2006/table">
            <a:tbl>
              <a:tblPr firstRow="1" bandRow="1">
                <a:tableStyleId>{21E4AEA4-8DFA-4A89-87EB-49C32662AFE0}</a:tableStyleId>
              </a:tblPr>
              <a:tblGrid>
                <a:gridCol w="2206800"/>
                <a:gridCol w="2206800"/>
              </a:tblGrid>
              <a:tr h="172320">
                <a:tc gridSpan="2">
                  <a:txBody>
                    <a:bodyPr/>
                    <a:lstStyle/>
                    <a:p>
                      <a:pPr marL="108000" marR="0" lvl="0" indent="-108000" algn="ctr" defTabSz="914400" rtl="0" eaLnBrk="1" fontAlgn="auto" latinLnBrk="0" hangingPunct="1">
                        <a:lnSpc>
                          <a:spcPct val="100000"/>
                        </a:lnSpc>
                        <a:spcBef>
                          <a:spcPts val="0"/>
                        </a:spcBef>
                        <a:spcAft>
                          <a:spcPts val="0"/>
                        </a:spcAft>
                        <a:buClrTx/>
                        <a:buSzTx/>
                        <a:buFontTx/>
                        <a:buNone/>
                        <a:tabLst/>
                        <a:defRPr/>
                      </a:pPr>
                      <a:r>
                        <a:rPr kumimoji="1" lang="ja-JP" altLang="en-US" sz="800" b="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現状のアドプト活動について</a:t>
                      </a:r>
                      <a:r>
                        <a:rPr kumimoji="1" lang="ja-JP" altLang="en-US"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（活動団体から出された主な意見）</a:t>
                      </a:r>
                      <a:endParaRPr kumimoji="1" lang="ja-JP" altLang="ja-JP"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25200" marB="25200" anchor="ctr"/>
                </a:tc>
                <a:tc hMerge="1">
                  <a:txBody>
                    <a:bodyPr/>
                    <a:lstStyle/>
                    <a:p>
                      <a:endParaRPr kumimoji="1" lang="ja-JP" altLang="en-US"/>
                    </a:p>
                  </a:txBody>
                  <a:tcPr/>
                </a:tc>
              </a:tr>
              <a:tr h="146680">
                <a:tc gridSpan="2">
                  <a:txBody>
                    <a:bodyPr/>
                    <a:lstStyle/>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en-US" altLang="ja-JP" sz="800" b="1"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参加してよかったこと、うれしいこと</a:t>
                      </a:r>
                      <a:r>
                        <a:rPr kumimoji="1" lang="en-US" altLang="ja-JP" sz="800" b="1"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b="1"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25200" marB="25200" anchor="ctr"/>
                </a:tc>
                <a:tc hMerge="1">
                  <a:txBody>
                    <a:bodyPr/>
                    <a:lstStyle/>
                    <a:p>
                      <a:pPr marL="108000" marR="0" lvl="0" indent="-108000" algn="l" defTabSz="9144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25200" marB="25200" anchor="ctr">
                    <a:lnL w="6350" cap="flat" cmpd="sng" algn="ctr">
                      <a:solidFill>
                        <a:schemeClr val="accent2">
                          <a:lumMod val="40000"/>
                          <a:lumOff val="60000"/>
                        </a:schemeClr>
                      </a:solidFill>
                      <a:prstDash val="solid"/>
                      <a:round/>
                      <a:headEnd type="none" w="med" len="med"/>
                      <a:tailEnd type="none" w="med" len="med"/>
                    </a:lnL>
                  </a:tcPr>
                </a:tc>
              </a:tr>
              <a:tr h="909749">
                <a:tc>
                  <a:txBody>
                    <a:bodyPr/>
                    <a:lstStyle/>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○まちがきれいになったという実感・満足感がある</a:t>
                      </a: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・吸い殻やごみの量が減り、まちがきれいになった</a:t>
                      </a: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・活動で植えた菜の花が地域の風物詩になった</a:t>
                      </a: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・川に魚やホタルが戻ってきた</a:t>
                      </a: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・自主的にゴミを拾う人がでてきた</a:t>
                      </a: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800" b="1"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○地域交流ができる、生きがいになる</a:t>
                      </a: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600" b="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・地域の一員であると実感できる</a:t>
                      </a: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600" b="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・定期的に集まることで互いを気遣う見守りの場になる</a:t>
                      </a: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600" b="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・健康づくりのための運動になる</a:t>
                      </a:r>
                      <a:endParaRPr kumimoji="1" lang="en-US" altLang="ja-JP" sz="600" b="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25200" marB="25200">
                    <a:lnR w="6350" cap="flat" cmpd="sng" algn="ctr">
                      <a:solidFill>
                        <a:schemeClr val="bg1"/>
                      </a:solidFill>
                      <a:prstDash val="solid"/>
                      <a:round/>
                      <a:headEnd type="none" w="med" len="med"/>
                      <a:tailEnd type="none" w="med" len="med"/>
                    </a:lnR>
                    <a:lnB w="6350" cap="flat" cmpd="sng" algn="ctr">
                      <a:solidFill>
                        <a:schemeClr val="accent2">
                          <a:lumMod val="60000"/>
                          <a:lumOff val="40000"/>
                        </a:schemeClr>
                      </a:solidFill>
                      <a:prstDash val="solid"/>
                      <a:round/>
                      <a:headEnd type="none" w="med" len="med"/>
                      <a:tailEnd type="none" w="med" len="med"/>
                    </a:lnB>
                    <a:noFill/>
                  </a:tcPr>
                </a:tc>
                <a:tc>
                  <a:txBody>
                    <a:bodyPr/>
                    <a:lstStyle/>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○声をかけてくれる、感謝の言葉をくれる</a:t>
                      </a: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・清掃中に通りすがりの老若男女が声をかけてくれる</a:t>
                      </a:r>
                      <a:endParaRPr kumimoji="1" lang="en-US"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・参加することで他の清掃活動団体に感謝の気持ちを持つようになった</a:t>
                      </a:r>
                    </a:p>
                  </a:txBody>
                  <a:tcPr marT="25200" marB="25200">
                    <a:lnL w="6350" cap="flat" cmpd="sng" algn="ctr">
                      <a:solidFill>
                        <a:schemeClr val="bg1"/>
                      </a:solidFill>
                      <a:prstDash val="solid"/>
                      <a:round/>
                      <a:headEnd type="none" w="med" len="med"/>
                      <a:tailEnd type="none" w="med" len="med"/>
                    </a:lnL>
                    <a:lnB w="6350" cap="flat" cmpd="sng" algn="ctr">
                      <a:solidFill>
                        <a:schemeClr val="accent2">
                          <a:lumMod val="60000"/>
                          <a:lumOff val="40000"/>
                        </a:schemeClr>
                      </a:solidFill>
                      <a:prstDash val="solid"/>
                      <a:round/>
                      <a:headEnd type="none" w="med" len="med"/>
                      <a:tailEnd type="none" w="med" len="med"/>
                    </a:lnB>
                    <a:noFill/>
                  </a:tcPr>
                </a:tc>
              </a:tr>
              <a:tr h="0">
                <a:tc gridSpan="2">
                  <a:txBody>
                    <a:bodyPr/>
                    <a:lstStyle/>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en-US" altLang="ja-JP" sz="800" b="1"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活動する上で困っていること</a:t>
                      </a:r>
                      <a:r>
                        <a:rPr kumimoji="1" lang="en-US" altLang="ja-JP" sz="800" b="1"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25200" marB="25200">
                    <a:lnT w="6350" cap="flat" cmpd="sng" algn="ctr">
                      <a:solidFill>
                        <a:schemeClr val="accent2">
                          <a:lumMod val="60000"/>
                          <a:lumOff val="40000"/>
                        </a:schemeClr>
                      </a:solidFill>
                      <a:prstDash val="solid"/>
                      <a:round/>
                      <a:headEnd type="none" w="med" len="med"/>
                      <a:tailEnd type="none" w="med" len="med"/>
                    </a:lnT>
                    <a:solidFill>
                      <a:srgbClr val="E8D0D0"/>
                    </a:solidFill>
                  </a:tcPr>
                </a:tc>
                <a:tc hMerge="1">
                  <a:txBody>
                    <a:bodyPr/>
                    <a:lstStyle/>
                    <a:p>
                      <a:pPr marL="108000" indent="-108000"/>
                      <a:endParaRPr kumimoji="1" lang="en-US" altLang="ja-JP" sz="6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25200" marB="25200">
                    <a:lnL w="6350" cap="flat" cmpd="sng" algn="ctr">
                      <a:solidFill>
                        <a:schemeClr val="accent2">
                          <a:lumMod val="40000"/>
                          <a:lumOff val="60000"/>
                        </a:schemeClr>
                      </a:solidFill>
                      <a:prstDash val="solid"/>
                      <a:round/>
                      <a:headEnd type="none" w="med" len="med"/>
                      <a:tailEnd type="none" w="med" len="med"/>
                    </a:lnL>
                    <a:solidFill>
                      <a:srgbClr val="E8D0D0"/>
                    </a:solidFill>
                  </a:tcPr>
                </a:tc>
              </a:tr>
              <a:tr h="0">
                <a:tc>
                  <a:txBody>
                    <a:bodyPr/>
                    <a:lstStyle/>
                    <a:p>
                      <a:pPr marL="108000" indent="-108000">
                        <a:spcBef>
                          <a:spcPts val="0"/>
                        </a:spcBef>
                      </a:pPr>
                      <a:r>
                        <a:rPr kumimoji="1" lang="ja-JP" altLang="ja-JP" sz="800" b="1"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担い手が不足している</a:t>
                      </a:r>
                      <a:endParaRPr kumimoji="1" lang="ja-JP" altLang="ja-JP" sz="800" b="1"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marL="108000" indent="-108000">
                        <a:spcBef>
                          <a:spcPts val="0"/>
                        </a:spcBef>
                      </a:pPr>
                      <a:r>
                        <a:rPr kumimoji="1" lang="ja-JP" altLang="en-US" sz="6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・高齢化により力仕事ができない</a:t>
                      </a:r>
                    </a:p>
                    <a:p>
                      <a:pPr marL="108000" indent="-108000">
                        <a:spcBef>
                          <a:spcPts val="0"/>
                        </a:spcBef>
                      </a:pPr>
                      <a:r>
                        <a:rPr kumimoji="1" lang="ja-JP" altLang="en-US" sz="6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・次世代の中心メンバーが育たない</a:t>
                      </a:r>
                      <a:endParaRPr kumimoji="1" lang="en-US" altLang="ja-JP" sz="6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地域の負担が大きい</a:t>
                      </a:r>
                      <a:endParaRPr kumimoji="1" lang="ja-JP"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・花苗の購入</a:t>
                      </a: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や、</a:t>
                      </a:r>
                      <a:r>
                        <a:rPr kumimoji="1" lang="ja-JP"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参加者を労うための飲料、粗品を自治会費で</a:t>
                      </a:r>
                      <a:r>
                        <a:rPr kumimoji="1" lang="en-US"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負担</a:t>
                      </a: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している</a:t>
                      </a:r>
                      <a:endParaRPr kumimoji="1" lang="ja-JP"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・花壇等への水やりが</a:t>
                      </a: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困難</a:t>
                      </a:r>
                      <a:r>
                        <a:rPr kumimoji="1" lang="ja-JP"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（近くに水源がない）</a:t>
                      </a:r>
                      <a:endParaRPr kumimoji="1" lang="en-US"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・樹木の剪定など大がかりな作業、力仕事などの負担が大きい</a:t>
                      </a:r>
                      <a:endParaRPr kumimoji="1" lang="en-US"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25200" marB="25200">
                    <a:lnR w="6350" cap="flat" cmpd="sng" algn="ctr">
                      <a:solidFill>
                        <a:schemeClr val="bg1"/>
                      </a:solidFill>
                      <a:prstDash val="solid"/>
                      <a:round/>
                      <a:headEnd type="none" w="med" len="med"/>
                      <a:tailEnd type="none" w="med" len="med"/>
                    </a:lnR>
                    <a:solidFill>
                      <a:schemeClr val="bg1"/>
                    </a:solidFill>
                  </a:tcPr>
                </a:tc>
                <a:tc>
                  <a:txBody>
                    <a:bodyPr/>
                    <a:lstStyle/>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○アドプト・プログラム</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が認知されていない</a:t>
                      </a:r>
                      <a:endParaRPr kumimoji="1" lang="ja-JP"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・「アドプト」の意味が知られていない</a:t>
                      </a: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・アドプト・プログラムの認知度が低い</a:t>
                      </a: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団体内の</a:t>
                      </a:r>
                      <a:r>
                        <a:rPr kumimoji="1" lang="ja-JP"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後任者が制度を理解していない</a:t>
                      </a:r>
                      <a:endParaRPr kumimoji="1" lang="en-US"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8000" indent="-108000">
                        <a:spcBef>
                          <a:spcPts val="0"/>
                        </a:spcBef>
                      </a:pPr>
                      <a:endParaRPr kumimoji="1" lang="en-US" altLang="ja-JP" sz="6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25200" marB="25200">
                    <a:lnL w="6350" cap="flat" cmpd="sng" algn="ctr">
                      <a:solidFill>
                        <a:schemeClr val="bg1"/>
                      </a:solidFill>
                      <a:prstDash val="solid"/>
                      <a:round/>
                      <a:headEnd type="none" w="med" len="med"/>
                      <a:tailEnd type="none" w="med" len="med"/>
                    </a:lnL>
                    <a:solidFill>
                      <a:schemeClr val="bg1"/>
                    </a:solidFill>
                  </a:tcPr>
                </a:tc>
              </a:tr>
            </a:tbl>
          </a:graphicData>
        </a:graphic>
      </p:graphicFrame>
      <p:sp>
        <p:nvSpPr>
          <p:cNvPr id="44" name="テキスト ボックス 43"/>
          <p:cNvSpPr txBox="1"/>
          <p:nvPr/>
        </p:nvSpPr>
        <p:spPr>
          <a:xfrm>
            <a:off x="2267744" y="2017046"/>
            <a:ext cx="2186076" cy="307777"/>
          </a:xfrm>
          <a:prstGeom prst="rect">
            <a:avLst/>
          </a:prstGeom>
          <a:solidFill>
            <a:schemeClr val="accent2">
              <a:lumMod val="20000"/>
              <a:lumOff val="80000"/>
            </a:schemeClr>
          </a:solidFill>
          <a:ln>
            <a:noFill/>
          </a:ln>
        </p:spPr>
        <p:txBody>
          <a:bodyPr wrap="square" lIns="36000" rIns="36000" rtlCol="0">
            <a:spAutoFit/>
          </a:bodyPr>
          <a:lstStyle/>
          <a:p>
            <a:pPr marL="108000" indent="-108000">
              <a:defRPr/>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⇒地域の環境美化</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、地域コミュニティの形成に役に立っていると感じている</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2261652" y="3130255"/>
            <a:ext cx="2186076" cy="200055"/>
          </a:xfrm>
          <a:prstGeom prst="rect">
            <a:avLst/>
          </a:prstGeom>
          <a:solidFill>
            <a:schemeClr val="accent2">
              <a:lumMod val="20000"/>
              <a:lumOff val="80000"/>
            </a:schemeClr>
          </a:solidFill>
          <a:ln>
            <a:noFill/>
          </a:ln>
        </p:spPr>
        <p:txBody>
          <a:bodyPr wrap="square" lIns="36000" rIns="36000" rtlCol="0">
            <a:spAutoFit/>
          </a:bodyPr>
          <a:lstStyle/>
          <a:p>
            <a:pPr marL="108000" indent="-108000">
              <a:defRPr/>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⇒担い手不足や地域の負担が大きいことを課題と感じている</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カギ線コネクタ 14"/>
          <p:cNvCxnSpPr/>
          <p:nvPr/>
        </p:nvCxnSpPr>
        <p:spPr>
          <a:xfrm flipV="1">
            <a:off x="6797141" y="4169405"/>
            <a:ext cx="180000" cy="208149"/>
          </a:xfrm>
          <a:prstGeom prst="bentConnector2">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896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10000ws201840\f\◆H25 維持笑働班H25～\笑働\13笑働シンポジウム\H27アドプトシンポジウム\スライドショー素材集\9-4_JOIN活動.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581128"/>
            <a:ext cx="2805573" cy="18805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H25 維持笑働班H25～\笑働\02各種プロジェクト・イベント\43AQUA SOCIAL FES!!\H27\20150829ASF!!「ナツエコ～自然に触れる・自然を感じる～」\当日風景\⑳.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932" y="4352255"/>
            <a:ext cx="2897451" cy="217308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536" y="-1352"/>
            <a:ext cx="9141464" cy="307777"/>
          </a:xfrm>
          <a:prstGeom prst="rect">
            <a:avLst/>
          </a:prstGeom>
          <a:solidFill>
            <a:schemeClr val="accent5"/>
          </a:solidFill>
        </p:spPr>
        <p:txBody>
          <a:bodyPr wrap="square" rtlCol="0">
            <a:spAutoFit/>
          </a:bodyPr>
          <a:lstStyle/>
          <a:p>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（参考資料）</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19212" y="438572"/>
            <a:ext cx="4045148" cy="338554"/>
          </a:xfrm>
          <a:prstGeom prst="rect">
            <a:avLst/>
          </a:prstGeom>
          <a:noFill/>
          <a:ln>
            <a:noFill/>
            <a:prstDash val="dash"/>
          </a:ln>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JOIN!</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未来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を変えるごみ袋プロジェクト</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788272" y="425872"/>
            <a:ext cx="3181052" cy="338554"/>
          </a:xfrm>
          <a:prstGeom prst="rect">
            <a:avLst/>
          </a:prstGeom>
          <a:noFill/>
          <a:ln>
            <a:noFill/>
            <a:prstDash val="dash"/>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大阪大学環境サークルＧＥＣＳ</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19212" y="771749"/>
            <a:ext cx="4045148" cy="58976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847332" y="764704"/>
            <a:ext cx="4045148" cy="59046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18716" y="764704"/>
            <a:ext cx="4045644" cy="1384995"/>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学生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を中心に企業・行政が協働した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新しい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まちづくり</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実践する取組。</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JOIN!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ごみ拾い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を、単にまちを綺麗にするだけではなく、その延長に、人と人との「交流」を生む場として捉え、地域や御堂筋沿道企業の「つながり」を生む、まち清掃活動</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を行っている。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descr="\\10000ws201840\f\◆H25 維持笑働班H25～\笑働\02各種プロジェクト・イベント\46ごみ袋プロジェクト\H27年度　\20150924_交流会（語ろう！御堂筋のみらい。）\準備風景\④.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165" y="2223012"/>
            <a:ext cx="2879671" cy="2159753"/>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4846836" y="745540"/>
            <a:ext cx="4045644" cy="95410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サークル活動として、大学周辺の美化活動を行う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、他の大学や企業と連携した美化啓発イベントも主催している。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AQUA SOCIAL FES!!)</a:t>
            </a:r>
          </a:p>
        </p:txBody>
      </p:sp>
      <p:sp>
        <p:nvSpPr>
          <p:cNvPr id="10" name="テキスト ボックス 9"/>
          <p:cNvSpPr txBox="1"/>
          <p:nvPr/>
        </p:nvSpPr>
        <p:spPr>
          <a:xfrm>
            <a:off x="2035300" y="4106948"/>
            <a:ext cx="1728192" cy="276999"/>
          </a:xfrm>
          <a:prstGeom prst="rect">
            <a:avLst/>
          </a:prstGeom>
          <a:solidFill>
            <a:schemeClr val="bg1"/>
          </a:solid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学生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による企画会議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864329" y="6218469"/>
            <a:ext cx="1368152" cy="276999"/>
          </a:xfrm>
          <a:prstGeom prst="rect">
            <a:avLst/>
          </a:prstGeom>
          <a:solidFill>
            <a:schemeClr val="bg1"/>
          </a:solid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清掃活動の風景</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425463" y="6247945"/>
            <a:ext cx="1389360" cy="276999"/>
          </a:xfrm>
          <a:prstGeom prst="rect">
            <a:avLst/>
          </a:prstGeom>
          <a:solidFill>
            <a:schemeClr val="bg1"/>
          </a:solid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清掃活動の風景</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30" name="Picture 6" descr="\\10000ws201840\f\◆H25 維持笑働班H25～\笑働\02各種プロジェクト・イベント\43AQUA SOCIAL FES!!\H26\140616_プレキックオフミーティング\プレゼンの様子.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1916832"/>
            <a:ext cx="2898152" cy="2163025"/>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5431292" y="3812773"/>
            <a:ext cx="2410544" cy="276999"/>
          </a:xfrm>
          <a:prstGeom prst="rect">
            <a:avLst/>
          </a:prstGeom>
          <a:solidFill>
            <a:schemeClr val="bg1"/>
          </a:solid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企業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に対し企画をプレゼンテーション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27703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36" y="-1352"/>
            <a:ext cx="9141464" cy="307777"/>
          </a:xfrm>
          <a:prstGeom prst="rect">
            <a:avLst/>
          </a:prstGeom>
          <a:solidFill>
            <a:schemeClr val="accent5"/>
          </a:solidFill>
        </p:spPr>
        <p:txBody>
          <a:bodyPr wrap="square" rtlCol="0">
            <a:spAutoFit/>
          </a:bodyPr>
          <a:lstStyle/>
          <a:p>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（参考資料）</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19212" y="438572"/>
            <a:ext cx="4045148" cy="338554"/>
          </a:xfrm>
          <a:prstGeom prst="rect">
            <a:avLst/>
          </a:prstGeom>
          <a:solidFill>
            <a:schemeClr val="bg1"/>
          </a:solidFill>
          <a:ln>
            <a:noFill/>
            <a:prstDash val="dash"/>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笑働地域支援型自販機</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788272" y="425872"/>
            <a:ext cx="3181052" cy="338554"/>
          </a:xfrm>
          <a:prstGeom prst="rect">
            <a:avLst/>
          </a:prstGeom>
          <a:solidFill>
            <a:schemeClr val="bg1"/>
          </a:solidFill>
          <a:ln>
            <a:noFill/>
            <a:prstDash val="dash"/>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アドプト・ライト</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19212" y="771749"/>
            <a:ext cx="4045148" cy="58976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847332" y="764704"/>
            <a:ext cx="4045148" cy="59046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D:\KajimaC\Desktop\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852838"/>
            <a:ext cx="3560490" cy="2543208"/>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4886945" y="950948"/>
            <a:ext cx="3973636" cy="2677656"/>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道路照明灯のアドプトとして、沿道の企業に協力頂いている。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○協力内容</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照明灯の光が消えていないかなどを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見て頂き、不具　合がある場合は大阪府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へ</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連絡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地元のみなさんにこの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取り組みをＰＲ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メイクアップロードＯＳＡＫＡ」への協賛</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（照明灯１本当り２万円／年（原則５年）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○協力頂ける企業名は下記の通り、照明灯に掲出</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54968" y="967469"/>
            <a:ext cx="3973636" cy="2031325"/>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活動の代表的な課題である「活動のための財源確保」を目的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に、下記の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者の相互協力により地域活動を支援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仕組み（原則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売上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の一部が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飲料メーカーから寄附される）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土地提供者（民間企業等）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飲料メーカー</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飲料購入者</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6"/>
          <p:cNvGrpSpPr>
            <a:grpSpLocks/>
          </p:cNvGrpSpPr>
          <p:nvPr/>
        </p:nvGrpSpPr>
        <p:grpSpPr bwMode="auto">
          <a:xfrm>
            <a:off x="606172" y="3985199"/>
            <a:ext cx="3363834" cy="2278485"/>
            <a:chOff x="467147" y="5096784"/>
            <a:chExt cx="6009084" cy="3870899"/>
          </a:xfrm>
        </p:grpSpPr>
        <p:grpSp>
          <p:nvGrpSpPr>
            <p:cNvPr id="15" name="グループ化 4"/>
            <p:cNvGrpSpPr>
              <a:grpSpLocks/>
            </p:cNvGrpSpPr>
            <p:nvPr/>
          </p:nvGrpSpPr>
          <p:grpSpPr bwMode="auto">
            <a:xfrm>
              <a:off x="467147" y="5096784"/>
              <a:ext cx="6009084" cy="3870899"/>
              <a:chOff x="300236" y="4353958"/>
              <a:chExt cx="6227119" cy="4161383"/>
            </a:xfrm>
          </p:grpSpPr>
          <p:pic>
            <p:nvPicPr>
              <p:cNvPr id="17" name="Picture 7" descr="C:\Users\KajimaC\AppData\Local\Microsoft\Windows\Temporary Internet Files\Content.Outlook\CICIHFTC\00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6331" y="4353958"/>
                <a:ext cx="3121024" cy="208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10000ws701597\f\○地域支援課\笑働\笑働関連グッズ\自販機\毛穴町会\式典\IMG_8539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236" y="4355976"/>
                <a:ext cx="3106095" cy="208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10000ws701597\f\○地域支援課\笑働\笑働関連グッズ\自販機\写真\IMG_246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909" y="6441096"/>
                <a:ext cx="3106216" cy="20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10000ws701597\f\○地域支援課\笑働\笑働関連グッズ\自販機\写真\IMG_246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7125" y="6440404"/>
                <a:ext cx="3112405" cy="20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555" y="5613917"/>
              <a:ext cx="1744405" cy="272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9479965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3599</TotalTime>
  <Words>1393</Words>
  <Application>Microsoft Office PowerPoint</Application>
  <PresentationFormat>画面に合わせる (4:3)</PresentationFormat>
  <Paragraphs>325</Paragraphs>
  <Slides>6</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vt:i4>
      </vt:variant>
    </vt:vector>
  </HeadingPairs>
  <TitlesOfParts>
    <vt:vector size="15" baseType="lpstr">
      <vt:lpstr>HG丸ｺﾞｼｯｸM-PRO</vt:lpstr>
      <vt:lpstr>Meiryo UI</vt:lpstr>
      <vt:lpstr>ＭＳ Ｐゴシック</vt:lpstr>
      <vt:lpstr>ＭＳ 明朝</vt:lpstr>
      <vt:lpstr>Arial</vt:lpstr>
      <vt:lpstr>Calibri</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Staff</cp:lastModifiedBy>
  <cp:revision>381</cp:revision>
  <cp:lastPrinted>2016-03-02T05:57:49Z</cp:lastPrinted>
  <dcterms:created xsi:type="dcterms:W3CDTF">2014-12-10T05:07:00Z</dcterms:created>
  <dcterms:modified xsi:type="dcterms:W3CDTF">2016-03-22T02:28:57Z</dcterms:modified>
</cp:coreProperties>
</file>