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59" r:id="rId3"/>
    <p:sldId id="263" r:id="rId4"/>
    <p:sldId id="257" r:id="rId5"/>
    <p:sldId id="264" r:id="rId6"/>
    <p:sldId id="267" r:id="rId7"/>
    <p:sldId id="269"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00"/>
    <a:srgbClr val="DE006F"/>
    <a:srgbClr val="009900"/>
    <a:srgbClr val="E60073"/>
    <a:srgbClr val="FF43CE"/>
    <a:srgbClr val="00A400"/>
    <a:srgbClr val="006600"/>
    <a:srgbClr val="C40062"/>
    <a:srgbClr val="296D7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2" autoAdjust="0"/>
    <p:restoredTop sz="94660"/>
  </p:normalViewPr>
  <p:slideViewPr>
    <p:cSldViewPr>
      <p:cViewPr>
        <p:scale>
          <a:sx n="100" d="100"/>
          <a:sy n="100" d="100"/>
        </p:scale>
        <p:origin x="-870" y="-96"/>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3701A09E-55A9-46A0-8C27-76AF6CFC28A2}"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2D771554-1F75-41D6-BEDA-099C702DBB24}" type="slidenum">
              <a:rPr kumimoji="1" lang="ja-JP" altLang="en-US" smtClean="0"/>
              <a:t>‹#›</a:t>
            </a:fld>
            <a:endParaRPr kumimoji="1" lang="ja-JP" altLang="en-US"/>
          </a:p>
        </p:txBody>
      </p:sp>
    </p:spTree>
    <p:extLst>
      <p:ext uri="{BB962C8B-B14F-4D97-AF65-F5344CB8AC3E}">
        <p14:creationId xmlns:p14="http://schemas.microsoft.com/office/powerpoint/2010/main" val="628296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D771554-1F75-41D6-BEDA-099C702DBB24}" type="slidenum">
              <a:rPr kumimoji="1" lang="ja-JP" altLang="en-US" smtClean="0"/>
              <a:t>4</a:t>
            </a:fld>
            <a:endParaRPr kumimoji="1" lang="ja-JP" altLang="en-US"/>
          </a:p>
        </p:txBody>
      </p:sp>
    </p:spTree>
    <p:extLst>
      <p:ext uri="{BB962C8B-B14F-4D97-AF65-F5344CB8AC3E}">
        <p14:creationId xmlns:p14="http://schemas.microsoft.com/office/powerpoint/2010/main" val="235441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D771554-1F75-41D6-BEDA-099C702DBB24}" type="slidenum">
              <a:rPr kumimoji="1" lang="ja-JP" altLang="en-US" smtClean="0"/>
              <a:t>5</a:t>
            </a:fld>
            <a:endParaRPr kumimoji="1" lang="ja-JP" altLang="en-US"/>
          </a:p>
        </p:txBody>
      </p:sp>
    </p:spTree>
    <p:extLst>
      <p:ext uri="{BB962C8B-B14F-4D97-AF65-F5344CB8AC3E}">
        <p14:creationId xmlns:p14="http://schemas.microsoft.com/office/powerpoint/2010/main" val="235441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A3E42D7-93E9-4397-83C3-6708579A27AF}"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309302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1FEA59-DD6C-43D2-87E8-952D27C55AED}"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90585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B90FE5-4397-4E41-A214-E9D2EF984713}"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59265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1BC51C-B7AB-46AF-8248-F1DA4FCAA741}"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165449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C90EE60-9753-4742-B7A3-10A36246E43E}"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306723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5F23C36-D2F1-434B-9315-2569D59C7A8F}" type="datetime1">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421943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5BC2560-A1D7-4024-BC18-E8C6E4586B8C}" type="datetime1">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264762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D1E944-06A2-4A6A-8B04-261CBC612ACD}" type="datetime1">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134152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DC35842-E3D6-4461-BB32-90A5B55F03E8}" type="datetime1">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171836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5F5CC9F-1D78-44E4-9414-24C9F10B615B}" type="datetime1">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373568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FD7608-F2F7-461B-8782-4EE4611BBAB0}" type="datetime1">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393817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A0DA6-BEE4-4AF0-BF8B-197446B4B39F}" type="datetime1">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67781-B92A-493B-A757-F6BEE20AE38E}" type="slidenum">
              <a:rPr kumimoji="1" lang="ja-JP" altLang="en-US" smtClean="0"/>
              <a:t>‹#›</a:t>
            </a:fld>
            <a:endParaRPr kumimoji="1" lang="ja-JP" altLang="en-US"/>
          </a:p>
        </p:txBody>
      </p:sp>
    </p:spTree>
    <p:extLst>
      <p:ext uri="{BB962C8B-B14F-4D97-AF65-F5344CB8AC3E}">
        <p14:creationId xmlns:p14="http://schemas.microsoft.com/office/powerpoint/2010/main" val="118690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10000ws201838\防災維持\◆H25 維持笑働班H25～\笑働\13笑働シンポジウム\H27アドプトシンポジウム\スライドショー素材集\10-4_IMG_250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trans="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4246494" y="-1"/>
            <a:ext cx="4895410" cy="3501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10000ws201838\防災維持\◆H25 維持笑働班H25～\笑働\13笑働シンポジウム\H27アドプトシンポジウム\スライドショー素材集\6-29_3-3_1 (114).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CrisscrossEtching trans="50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36511" y="0"/>
            <a:ext cx="4513232" cy="3528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10000ws201838\防災維持\◆H25 維持笑働班H25～\笑働\13笑働シンポジウム\H27アドプトシンポジウム\スライドショー素材集\15-2_IMG_1831.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artisticCrisscrossEtching trans="50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4439730" y="3501799"/>
            <a:ext cx="4702174" cy="3356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10000ws201838\防災維持\◆H25 維持笑働班H25～\笑働\13笑働シンポジウム\H27アドプトシンポジウム\スライドショー素材集\10-2_IMG_2447.JP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risscrossEtching trans="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6513" y="3528202"/>
            <a:ext cx="4476243" cy="335718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95536" y="1412776"/>
            <a:ext cx="8229600" cy="1143000"/>
          </a:xfrm>
        </p:spPr>
        <p:txBody>
          <a:bodyPr>
            <a:no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第３回</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大阪府アドプト・プログラムのあり方懇話会</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説明資料</a:t>
            </a:r>
            <a:endPar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7567781-B92A-493B-A757-F6BEE20AE38E}" type="slidenum">
              <a:rPr kumimoji="1" lang="ja-JP" altLang="en-US" smtClean="0"/>
              <a:t>1</a:t>
            </a:fld>
            <a:endParaRPr kumimoji="1" lang="ja-JP" altLang="en-US"/>
          </a:p>
        </p:txBody>
      </p:sp>
      <p:sp>
        <p:nvSpPr>
          <p:cNvPr id="5" name="タイトル 1"/>
          <p:cNvSpPr txBox="1">
            <a:spLocks/>
          </p:cNvSpPr>
          <p:nvPr/>
        </p:nvSpPr>
        <p:spPr>
          <a:xfrm>
            <a:off x="611560" y="51571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日（水</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大阪府庁　新別館北館４階　多目的ホール</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608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4283968" y="703371"/>
            <a:ext cx="4718039" cy="6048672"/>
          </a:xfrm>
          <a:prstGeom prst="roundRect">
            <a:avLst>
              <a:gd name="adj" fmla="val 3468"/>
            </a:avLst>
          </a:prstGeom>
          <a:solidFill>
            <a:schemeClr val="accent6">
              <a:lumMod val="20000"/>
              <a:lumOff val="80000"/>
            </a:schemeClr>
          </a:solidFill>
          <a:ln w="31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27984" y="1133397"/>
            <a:ext cx="4464495" cy="610844"/>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93597" y="692696"/>
            <a:ext cx="3946355" cy="6048672"/>
          </a:xfrm>
          <a:prstGeom prst="roundRect">
            <a:avLst>
              <a:gd name="adj" fmla="val 3468"/>
            </a:avLst>
          </a:prstGeom>
          <a:solidFill>
            <a:schemeClr val="accent5">
              <a:lumMod val="20000"/>
              <a:lumOff val="80000"/>
            </a:schemeClr>
          </a:solidFill>
          <a:ln w="3175">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56556" y="4293096"/>
            <a:ext cx="3639380" cy="2045068"/>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6556" y="1223923"/>
            <a:ext cx="3639380" cy="2925157"/>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94741" y="548681"/>
            <a:ext cx="3945211" cy="533370"/>
          </a:xfrm>
          <a:prstGeom prst="roundRect">
            <a:avLst>
              <a:gd name="adj" fmla="val 346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7567781-B92A-493B-A757-F6BEE20AE38E}" type="slidenum">
              <a:rPr kumimoji="1" lang="ja-JP" altLang="en-US" smtClean="0"/>
              <a:t>2</a:t>
            </a:fld>
            <a:endParaRPr kumimoji="1" lang="ja-JP" altLang="en-US"/>
          </a:p>
        </p:txBody>
      </p:sp>
      <p:sp>
        <p:nvSpPr>
          <p:cNvPr id="12" name="テキスト ボックス 11"/>
          <p:cNvSpPr txBox="1"/>
          <p:nvPr/>
        </p:nvSpPr>
        <p:spPr>
          <a:xfrm>
            <a:off x="766242" y="547707"/>
            <a:ext cx="2549096" cy="523220"/>
          </a:xfrm>
          <a:prstGeom prst="rect">
            <a:avLst/>
          </a:prstGeom>
          <a:noFill/>
        </p:spPr>
        <p:txBody>
          <a:bodyPr wrap="none" rtlCol="0">
            <a:spAutoFit/>
          </a:bodyPr>
          <a:lstStyle/>
          <a:p>
            <a:r>
              <a:rPr kumimoji="1" lang="ja-JP" altLang="en-US" sz="16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a:t>
            </a:r>
            <a:r>
              <a:rPr kumimoji="1" lang="ja-JP" altLang="en-US" sz="16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企業の</a:t>
            </a:r>
            <a:r>
              <a:rPr kumimoji="1" lang="ja-JP" altLang="en-US" sz="16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課題・ニーズ等</a:t>
            </a:r>
            <a:endParaRPr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年度アンケート結果より）</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56556" y="1259682"/>
            <a:ext cx="3495364" cy="4898032"/>
          </a:xfrm>
          <a:prstGeom prst="rect">
            <a:avLst/>
          </a:prstGeom>
          <a:noFill/>
        </p:spPr>
        <p:txBody>
          <a:bodyPr wrap="square" lIns="95782" tIns="47891" rIns="95782" bIns="47891" rtlCol="0">
            <a:spAutoFit/>
          </a:bodyPr>
          <a:lstStyle/>
          <a:p>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✿活動団体✿</a:t>
            </a:r>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≪課 題≫</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担い手が不足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地域の負担が多い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アドプト・プログラムの認知不足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他団体とのマッチングや情報提供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技術的な支援、具体作業への支援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物資・資金の支援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≪その他の意見≫</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がきれいになったという実感・満足感がある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をかけてくれる、感謝の言葉をくれる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交流ができる、生きがいになる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✿企業</a:t>
            </a:r>
            <a:r>
              <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≪課 題≫</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企業単独で取り組む際の制約や限界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府の情報発信力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寄付の透明性</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≪ニーズ≫</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所在地域でのｺﾐｭﾆﾃｨの発展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ｲﾒｰｼﾞ・ﾌﾞﾗﾝﾄﾞ価値の向上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活動への協賛・協力意向あり</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283968" y="559355"/>
            <a:ext cx="4718039" cy="511572"/>
          </a:xfrm>
          <a:prstGeom prst="roundRect">
            <a:avLst>
              <a:gd name="adj" fmla="val 34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096884" y="613956"/>
            <a:ext cx="3435556" cy="338554"/>
          </a:xfrm>
          <a:prstGeom prst="rect">
            <a:avLst/>
          </a:prstGeom>
          <a:noFill/>
        </p:spPr>
        <p:txBody>
          <a:bodyPr wrap="none" rtlCol="0">
            <a:spAutoFit/>
          </a:bodyPr>
          <a:lstStyle/>
          <a:p>
            <a:r>
              <a:rPr lang="ja-JP" altLang="en-US" sz="16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第１回・第２回懇話会を踏まえた整理</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458681" y="1223923"/>
            <a:ext cx="4938996" cy="461665"/>
          </a:xfrm>
          <a:prstGeom prst="rect">
            <a:avLst/>
          </a:prstGeom>
          <a:noFill/>
        </p:spPr>
        <p:txBody>
          <a:bodyPr wrap="square" rtlCol="0">
            <a:spAutoFit/>
          </a:bodyPr>
          <a:lstStyle/>
          <a:p>
            <a:pPr defTabSz="957816">
              <a:defRPr/>
            </a:pP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多様な主体がお互いに</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になるような仕組みを構築</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質の向上、活性化　</a:t>
            </a:r>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～参加しやすいアドプト・プログラムへ～</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2" name="タイトル 1"/>
          <p:cNvSpPr txBox="1">
            <a:spLocks/>
          </p:cNvSpPr>
          <p:nvPr/>
        </p:nvSpPr>
        <p:spPr>
          <a:xfrm>
            <a:off x="0" y="1"/>
            <a:ext cx="9144000" cy="404663"/>
          </a:xfrm>
          <a:prstGeom prst="rect">
            <a:avLst/>
          </a:prstGeom>
          <a:solidFill>
            <a:srgbClr val="006600"/>
          </a:solidFill>
          <a:ln>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アドプト・プログラムのあり方の検討にあたっての整理</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199600" y="2133999"/>
            <a:ext cx="4764283" cy="1785104"/>
          </a:xfrm>
          <a:prstGeom prst="rect">
            <a:avLst/>
          </a:prstGeom>
          <a:noFill/>
        </p:spPr>
        <p:txBody>
          <a:bodyPr wrap="square" rtlCol="0">
            <a:spAutoFit/>
          </a:bodyPr>
          <a:lstStyle/>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な主体（企業や学生等）が参画できるよう掲示板（ＨＰ等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よるマッチングを行うことによる、ニーズへの対応</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学生と地域をつなぐ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ex.</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大阪大学ＧＥＣＳ＆トヨタ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活動団体と企業・団体をつなぐ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ex.</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食環協　補助金などの支援メニュー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公民連携デスクの活用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より一層、学生・企業・団体との連携を深めていくには</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公共空間利用における規制緩和などをわかりやすくＨＰ等で提示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solidFill>
                  <a:srgbClr val="0099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・占用基準の緩和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ex.</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オープンカフェ等、高架下空間、路上イベント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より一層、情報を広めていくには</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427984" y="1866540"/>
            <a:ext cx="3096344" cy="244599"/>
          </a:xfrm>
          <a:prstGeom prst="roundRect">
            <a:avLst/>
          </a:prstGeom>
          <a:solidFill>
            <a:srgbClr val="00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①参画しやすい、活動が発展できる仕組みを構築</a:t>
            </a:r>
          </a:p>
        </p:txBody>
      </p:sp>
      <p:sp>
        <p:nvSpPr>
          <p:cNvPr id="22" name="テキスト ボックス 21"/>
          <p:cNvSpPr txBox="1"/>
          <p:nvPr/>
        </p:nvSpPr>
        <p:spPr>
          <a:xfrm>
            <a:off x="4190733" y="4384536"/>
            <a:ext cx="4938996" cy="2292935"/>
          </a:xfrm>
          <a:prstGeom prst="rect">
            <a:avLst/>
          </a:prstGeom>
          <a:noFill/>
        </p:spPr>
        <p:txBody>
          <a:bodyPr wrap="square" rtlCol="0">
            <a:spAutoFit/>
          </a:bodyPr>
          <a:lstStyle/>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FF006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アドプトの意義、目的を再整理し共有を図り、定期的に交流できるよう</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仕組み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をＨＰ</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冊子等で公開していく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・過剰要求のある団体との意識共有化、及び各団体等への対応</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均一化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を図り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の団体とのかかわり方を示していく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ex.</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共有する要綱・</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FAQ</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の作成、　職員向けのハンドブック作成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行政職員と団体が交流を継続できる仕組づくり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【ex.</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年２回以上の活動確認、感謝状等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情報の積極的な開示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ex.</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地域冊子等・大学通信などへの活動記事の掲載依頼等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・活動</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が活発で意識が高い団体には、賑わいづくり、防災分野での連携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インフラの不具合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を通報してもらう等幅広い分野で連携を図る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defTabSz="957816">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職員・団体・企業等の更なるモチベーション向上手法は</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p>
        </p:txBody>
      </p:sp>
      <p:sp>
        <p:nvSpPr>
          <p:cNvPr id="23" name="角丸四角形 22"/>
          <p:cNvSpPr/>
          <p:nvPr/>
        </p:nvSpPr>
        <p:spPr>
          <a:xfrm>
            <a:off x="4398992" y="4118220"/>
            <a:ext cx="3096344" cy="244599"/>
          </a:xfrm>
          <a:prstGeom prst="roundRect">
            <a:avLst/>
          </a:prstGeom>
          <a:solidFill>
            <a:srgbClr val="00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②団体・職員等のモチベーションアップを図る</a:t>
            </a:r>
          </a:p>
        </p:txBody>
      </p:sp>
    </p:spTree>
    <p:extLst>
      <p:ext uri="{BB962C8B-B14F-4D97-AF65-F5344CB8AC3E}">
        <p14:creationId xmlns:p14="http://schemas.microsoft.com/office/powerpoint/2010/main" val="3284569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64349" y="5469662"/>
            <a:ext cx="4495516" cy="1344931"/>
          </a:xfrm>
          <a:prstGeom prst="rect">
            <a:avLst/>
          </a:prstGeom>
          <a:solidFill>
            <a:schemeClr val="accent5">
              <a:lumMod val="20000"/>
              <a:lumOff val="80000"/>
            </a:schemeClr>
          </a:solidFill>
          <a:ln w="63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下カーブ矢印 136"/>
          <p:cNvSpPr/>
          <p:nvPr/>
        </p:nvSpPr>
        <p:spPr>
          <a:xfrm rot="5400000">
            <a:off x="3693002" y="4978713"/>
            <a:ext cx="793683" cy="388248"/>
          </a:xfrm>
          <a:prstGeom prst="curvedDownArrow">
            <a:avLst/>
          </a:prstGeom>
          <a:solidFill>
            <a:srgbClr val="DE006F"/>
          </a:solidFill>
          <a:ln>
            <a:solidFill>
              <a:srgbClr val="E60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p:cNvSpPr/>
          <p:nvPr/>
        </p:nvSpPr>
        <p:spPr>
          <a:xfrm>
            <a:off x="4740447" y="2426915"/>
            <a:ext cx="4253250" cy="916835"/>
          </a:xfrm>
          <a:prstGeom prst="rect">
            <a:avLst/>
          </a:prstGeom>
          <a:solidFill>
            <a:srgbClr val="CCFFCC"/>
          </a:solidFill>
          <a:ln w="31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4839480" y="2474162"/>
            <a:ext cx="4052111" cy="828656"/>
          </a:xfrm>
          <a:prstGeom prst="rect">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6723289" y="4869160"/>
            <a:ext cx="413" cy="293410"/>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713764" y="3353564"/>
            <a:ext cx="0" cy="270913"/>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0" y="1"/>
            <a:ext cx="9144000" cy="404663"/>
          </a:xfrm>
          <a:solidFill>
            <a:srgbClr val="006600"/>
          </a:solidFill>
          <a:ln>
            <a:solidFill>
              <a:srgbClr val="00B050"/>
            </a:solidFill>
          </a:ln>
        </p:spPr>
        <p:txBody>
          <a:bodyPr>
            <a:normAutofit/>
          </a:bodyPr>
          <a:lstStyle/>
          <a:p>
            <a:r>
              <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アドプト・プログラムのあり方の検討にあたっての整理</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576160" y="2049289"/>
            <a:ext cx="1717137" cy="307777"/>
          </a:xfrm>
          <a:prstGeom prst="rect">
            <a:avLst/>
          </a:prstGeom>
          <a:noFill/>
        </p:spPr>
        <p:txBody>
          <a:bodyPr wrap="none" rtlCol="0">
            <a:spAutoFit/>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これまでの振り返り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2135" y="2015128"/>
            <a:ext cx="91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773062" y="3381850"/>
            <a:ext cx="1057051" cy="246221"/>
          </a:xfrm>
          <a:prstGeom prst="rect">
            <a:avLst/>
          </a:prstGeom>
          <a:noFill/>
          <a:ln w="3175">
            <a:noFill/>
          </a:ln>
        </p:spPr>
        <p:txBody>
          <a:bodyPr wrap="square" rtlCol="0">
            <a:spAutoFit/>
          </a:bodyPr>
          <a:lstStyle/>
          <a:p>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一方で</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801380" y="2490528"/>
            <a:ext cx="4052111" cy="400110"/>
          </a:xfrm>
          <a:prstGeom prst="rect">
            <a:avLst/>
          </a:prstGeom>
          <a:noFill/>
          <a:ln w="3175">
            <a:noFill/>
            <a:prstDash val="sysDot"/>
          </a:ln>
        </p:spPr>
        <p:txBody>
          <a:bodyPr wrap="square" rtlCol="0">
            <a:spAutoFit/>
          </a:bodyPr>
          <a:lstStyle/>
          <a:p>
            <a:r>
              <a:rPr lang="ja-JP" altLang="en-US" sz="10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清掃という取組みやすい活動を行政が制度化したことにより、</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公共空間で</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様々な団体による活動が展開され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、清掃以外の活動にも広がっている</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809779" y="2917948"/>
            <a:ext cx="4115551" cy="400110"/>
          </a:xfrm>
          <a:prstGeom prst="rect">
            <a:avLst/>
          </a:prstGeom>
          <a:noFill/>
          <a:ln w="3175">
            <a:noFill/>
          </a:ln>
        </p:spPr>
        <p:txBody>
          <a:bodyPr wrap="square" rtlCol="0">
            <a:spAutoFit/>
          </a:bodyPr>
          <a:lstStyle/>
          <a:p>
            <a:r>
              <a:rPr lang="ja-JP" altLang="en-US" sz="10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清掃・美化活動の継続により、インフラが活用されるとともに、地域住民が</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定期的に顔を合わせる仕組みができ、地域が活性化した。</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755687" y="3633090"/>
            <a:ext cx="4253250" cy="1236070"/>
          </a:xfrm>
          <a:prstGeom prst="rect">
            <a:avLst/>
          </a:prstGeom>
          <a:solidFill>
            <a:schemeClr val="accent6">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845976" y="3727375"/>
            <a:ext cx="4045615" cy="1048618"/>
          </a:xfrm>
          <a:prstGeom prst="rect">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806692" y="3700352"/>
            <a:ext cx="4202245" cy="400110"/>
          </a:xfrm>
          <a:prstGeom prst="rect">
            <a:avLst/>
          </a:prstGeom>
          <a:noFill/>
          <a:ln w="3175">
            <a:noFill/>
            <a:prstDash val="sysDot"/>
          </a:ln>
        </p:spPr>
        <p:txBody>
          <a:bodyPr wrap="square" rtlCol="0">
            <a:spAutoFit/>
          </a:bodyPr>
          <a:lstStyle/>
          <a:p>
            <a:r>
              <a:rPr lang="ja-JP" altLang="en-US" sz="10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行政が先導したことにより、</a:t>
            </a:r>
            <a:r>
              <a:rPr kumimoji="1"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行政への過度な要求</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も出てきたことで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職員が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対応に追われている</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807819" y="4152322"/>
            <a:ext cx="3026979" cy="246221"/>
          </a:xfrm>
          <a:prstGeom prst="rect">
            <a:avLst/>
          </a:prstGeom>
          <a:noFill/>
          <a:ln w="3175">
            <a:noFill/>
          </a:ln>
        </p:spPr>
        <p:txBody>
          <a:bodyPr wrap="square" rtlCol="0">
            <a:spAutoFit/>
          </a:bodyPr>
          <a:lstStyle/>
          <a:p>
            <a:r>
              <a:rPr lang="ja-JP" altLang="en-US" sz="10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数を競った</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ことで、手段が目的となっていった。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814664" y="4499292"/>
            <a:ext cx="2952328" cy="246221"/>
          </a:xfrm>
          <a:prstGeom prst="rect">
            <a:avLst/>
          </a:prstGeom>
          <a:noFill/>
          <a:ln w="3175">
            <a:noFill/>
          </a:ln>
        </p:spPr>
        <p:txBody>
          <a:bodyPr wrap="square" rtlCol="0">
            <a:spAutoFit/>
          </a:bodyPr>
          <a:lstStyle/>
          <a:p>
            <a:r>
              <a:rPr lang="ja-JP" altLang="en-US" sz="10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cs typeface="Meiryo UI" panose="020B0604030504040204" pitchFamily="50" charset="-128"/>
              </a:rPr>
              <a:t>高齢化により、活動が困難</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団体も増えている。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755687" y="5154950"/>
            <a:ext cx="4294730" cy="829454"/>
          </a:xfrm>
          <a:prstGeom prst="rect">
            <a:avLst/>
          </a:prstGeom>
          <a:solidFill>
            <a:srgbClr val="F3D1FF"/>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845976" y="5230388"/>
            <a:ext cx="4119859" cy="648658"/>
          </a:xfrm>
          <a:prstGeom prst="rect">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矢印コネクタ 61"/>
          <p:cNvCxnSpPr/>
          <p:nvPr/>
        </p:nvCxnSpPr>
        <p:spPr>
          <a:xfrm>
            <a:off x="6738961" y="5992024"/>
            <a:ext cx="0" cy="192217"/>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830735" y="5253248"/>
            <a:ext cx="4313265" cy="615553"/>
          </a:xfrm>
          <a:prstGeom prst="rect">
            <a:avLst/>
          </a:prstGeom>
          <a:noFill/>
          <a:ln w="3175">
            <a:noFill/>
            <a:prstDash val="sysDot"/>
          </a:ln>
        </p:spPr>
        <p:txBody>
          <a:bodyPr wrap="square" rtlCol="0">
            <a:spAutoFit/>
          </a:bodyPr>
          <a:lstStyle/>
          <a:p>
            <a:r>
              <a:rPr lang="ja-JP" altLang="en-US" sz="1000"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どこか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に負担がかかったり、活動が義務とならないよう、目的を共有し、</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行政と地域がパートナー</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地域を活性化していく</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DE006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smtClean="0">
                <a:solidFill>
                  <a:srgbClr val="DE006F"/>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b="1" u="sng" dirty="0">
                <a:solidFill>
                  <a:srgbClr val="DE006F"/>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b="1" u="sng" dirty="0" smtClean="0">
                <a:solidFill>
                  <a:srgbClr val="DE006F"/>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b="1" u="sng" dirty="0">
                <a:solidFill>
                  <a:srgbClr val="DE006F"/>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100" b="1" u="sng" dirty="0" smtClean="0">
                <a:solidFill>
                  <a:srgbClr val="DE006F"/>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u="sng" dirty="0">
                <a:solidFill>
                  <a:srgbClr val="DE006F"/>
                </a:solidFill>
                <a:latin typeface="Meiryo UI" panose="020B0604030504040204" pitchFamily="50" charset="-128"/>
                <a:ea typeface="Meiryo UI" panose="020B0604030504040204" pitchFamily="50" charset="-128"/>
                <a:cs typeface="Meiryo UI" panose="020B0604030504040204" pitchFamily="50" charset="-128"/>
              </a:rPr>
              <a:t>自主的な活動を行政がサポートする仕組み</a:t>
            </a:r>
            <a:r>
              <a:rPr lang="ja-JP" altLang="en-US" sz="1100" b="1" u="sng" dirty="0" smtClean="0">
                <a:solidFill>
                  <a:srgbClr val="DE006F"/>
                </a:solidFill>
                <a:latin typeface="Meiryo UI" panose="020B0604030504040204" pitchFamily="50" charset="-128"/>
                <a:ea typeface="Meiryo UI" panose="020B0604030504040204" pitchFamily="50" charset="-128"/>
                <a:cs typeface="Meiryo UI" panose="020B0604030504040204" pitchFamily="50" charset="-128"/>
              </a:rPr>
              <a:t>へ</a:t>
            </a:r>
            <a:endParaRPr kumimoji="1" lang="ja-JP" altLang="en-US" sz="1400" b="1" u="sng" dirty="0">
              <a:solidFill>
                <a:srgbClr val="DE006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KitamuraN\AppData\Local\Microsoft\Windows\Temporary Internet Files\Content.IE5\K98P16IM\fhoto-about-tra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528" y="2066345"/>
            <a:ext cx="1828889" cy="1402364"/>
          </a:xfrm>
          <a:prstGeom prst="roundRect">
            <a:avLst/>
          </a:prstGeom>
          <a:noFill/>
          <a:extLst>
            <a:ext uri="{909E8E84-426E-40DD-AFC4-6F175D3DCCD1}">
              <a14:hiddenFill xmlns:a14="http://schemas.microsoft.com/office/drawing/2010/main">
                <a:solidFill>
                  <a:srgbClr val="FFFFFF"/>
                </a:solidFill>
              </a14:hiddenFill>
            </a:ext>
          </a:extLst>
        </p:spPr>
      </p:pic>
      <p:sp>
        <p:nvSpPr>
          <p:cNvPr id="100" name="テキスト ボックス 99"/>
          <p:cNvSpPr txBox="1"/>
          <p:nvPr/>
        </p:nvSpPr>
        <p:spPr>
          <a:xfrm>
            <a:off x="96718" y="411991"/>
            <a:ext cx="3887603" cy="307777"/>
          </a:xfrm>
          <a:prstGeom prst="rect">
            <a:avLst/>
          </a:prstGeom>
          <a:noFill/>
        </p:spPr>
        <p:txBody>
          <a:bodyPr wrap="none" rtlCol="0">
            <a:spAutoFit/>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事務所におけるアドプト・プログラムに関する意見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円/楕円 114"/>
          <p:cNvSpPr/>
          <p:nvPr/>
        </p:nvSpPr>
        <p:spPr>
          <a:xfrm>
            <a:off x="431386" y="807451"/>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アドプトの目的について共通認識が必要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円/楕円 115"/>
          <p:cNvSpPr/>
          <p:nvPr/>
        </p:nvSpPr>
        <p:spPr>
          <a:xfrm>
            <a:off x="1628487" y="796673"/>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若手が現場に行く時間</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円/楕円 117"/>
          <p:cNvSpPr/>
          <p:nvPr/>
        </p:nvSpPr>
        <p:spPr>
          <a:xfrm>
            <a:off x="2860167" y="806410"/>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競争を促したり、誰かに負担が生じないようにする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円/楕円 119"/>
          <p:cNvSpPr/>
          <p:nvPr/>
        </p:nvSpPr>
        <p:spPr>
          <a:xfrm>
            <a:off x="4071310" y="809486"/>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押し付けにならない団体のﾓﾁﾍﾞｰｼｮﾝアップ方法を検討</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円/楕円 121"/>
          <p:cNvSpPr/>
          <p:nvPr/>
        </p:nvSpPr>
        <p:spPr>
          <a:xfrm>
            <a:off x="5286969" y="810899"/>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過剰な要求を断れるよう、「できること」、「できないこと」をルール化</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円/楕円 123"/>
          <p:cNvSpPr/>
          <p:nvPr/>
        </p:nvSpPr>
        <p:spPr>
          <a:xfrm>
            <a:off x="6470486" y="813898"/>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何らかの手法で団体と繋がれる手法</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a:xfrm>
            <a:off x="7678437" y="812238"/>
            <a:ext cx="971600" cy="972000"/>
          </a:xfrm>
          <a:prstGeom prst="ellipse">
            <a:avLst/>
          </a:prstGeom>
          <a:solidFill>
            <a:schemeClr val="accent5">
              <a:lumMod val="20000"/>
              <a:lumOff val="80000"/>
            </a:schemeClr>
          </a:solidFill>
          <a:ln w="12700">
            <a:solidFill>
              <a:schemeClr val="accent5">
                <a:lumMod val="75000"/>
              </a:schemeClr>
            </a:solidFill>
          </a:ln>
          <a:effectLst>
            <a:outerShdw blurRad="50800" dist="38100" dir="2700000" algn="t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継続して学生・企業が関われる仕組みを検討</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64348" y="2057837"/>
            <a:ext cx="4099199" cy="307777"/>
          </a:xfrm>
          <a:prstGeom prst="rect">
            <a:avLst/>
          </a:prstGeom>
          <a:noFill/>
        </p:spPr>
        <p:txBody>
          <a:bodyPr wrap="non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地域力再生に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おけるアドプト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・プログラムの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位置づけ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21078" y="2393732"/>
            <a:ext cx="3996798" cy="707886"/>
          </a:xfrm>
          <a:prstGeom prst="rect">
            <a:avLst/>
          </a:prstGeom>
          <a:noFill/>
        </p:spPr>
        <p:txBody>
          <a:bodyPr wrap="square" rtlCol="0">
            <a:spAutoFit/>
          </a:bodyPr>
          <a:lstStyle/>
          <a:p>
            <a:r>
              <a:rPr lang="ja-JP" altLang="en-US" sz="1600" u="sng" dirty="0" smtClean="0">
                <a:solidFill>
                  <a:srgbClr val="CC0066"/>
                </a:solidFill>
                <a:latin typeface="Meiryo UI" panose="020B0604030504040204" pitchFamily="50" charset="-128"/>
                <a:ea typeface="Meiryo UI" panose="020B0604030504040204" pitchFamily="50" charset="-128"/>
                <a:cs typeface="Meiryo UI" panose="020B0604030504040204" pitchFamily="50" charset="-128"/>
              </a:rPr>
              <a:t>地域力再生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とは地域の方々が顔と顔が見える関係を持ち、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ネットワークを構築することにより、地域の課題を自分たちで解決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する力であり、アドプト・ﾌﾟﾛｸﾞﾗﾑもその一翼を担うものである。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円/楕円 67"/>
          <p:cNvSpPr/>
          <p:nvPr/>
        </p:nvSpPr>
        <p:spPr>
          <a:xfrm>
            <a:off x="492577" y="3512068"/>
            <a:ext cx="2112537" cy="1315463"/>
          </a:xfrm>
          <a:prstGeom prst="ellipse">
            <a:avLst/>
          </a:prstGeom>
          <a:no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1217971" y="3182835"/>
            <a:ext cx="689733" cy="657030"/>
          </a:xfrm>
          <a:prstGeom prst="ellipse">
            <a:avLst/>
          </a:prstGeom>
          <a:solidFill>
            <a:srgbClr val="FFC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ハザードマップ</a:t>
            </a:r>
            <a:endParaRPr kumimoji="1" lang="ja-JP" altLang="en-US" sz="1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円/楕円 71"/>
          <p:cNvSpPr/>
          <p:nvPr/>
        </p:nvSpPr>
        <p:spPr>
          <a:xfrm>
            <a:off x="186879" y="3567732"/>
            <a:ext cx="689733" cy="657030"/>
          </a:xfrm>
          <a:prstGeom prst="ellipse">
            <a:avLst/>
          </a:prstGeom>
          <a:solidFill>
            <a:srgbClr val="FFC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安全</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センター</a:t>
            </a:r>
          </a:p>
        </p:txBody>
      </p:sp>
      <p:sp>
        <p:nvSpPr>
          <p:cNvPr id="73" name="円/楕円 72"/>
          <p:cNvSpPr/>
          <p:nvPr/>
        </p:nvSpPr>
        <p:spPr>
          <a:xfrm>
            <a:off x="588982" y="4383806"/>
            <a:ext cx="689733" cy="657030"/>
          </a:xfrm>
          <a:prstGeom prst="ellipse">
            <a:avLst/>
          </a:prstGeom>
          <a:solidFill>
            <a:srgbClr val="FFC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花いっぱいﾌﾟﾛｼﾞｪｸﾄ</a:t>
            </a:r>
            <a:endParaRPr kumimoji="1"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円/楕円 73"/>
          <p:cNvSpPr/>
          <p:nvPr/>
        </p:nvSpPr>
        <p:spPr>
          <a:xfrm>
            <a:off x="1783982" y="4392336"/>
            <a:ext cx="689733" cy="657030"/>
          </a:xfrm>
          <a:prstGeom prst="ellipse">
            <a:avLst/>
          </a:prstGeom>
          <a:solidFill>
            <a:srgbClr val="FFC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地域の魅力・顔づくりﾌﾟﾛｼﾞｪｸﾄ</a:t>
            </a:r>
            <a:endParaRPr kumimoji="1" lang="ja-JP" altLang="en-US" sz="8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6790333" y="4884590"/>
            <a:ext cx="1057051" cy="246221"/>
          </a:xfrm>
          <a:prstGeom prst="rect">
            <a:avLst/>
          </a:prstGeom>
          <a:noFill/>
          <a:ln w="3175">
            <a:no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ため</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85519" y="2353368"/>
            <a:ext cx="4176175" cy="764635"/>
          </a:xfrm>
          <a:prstGeom prst="roundRect">
            <a:avLst>
              <a:gd name="adj" fmla="val 8118"/>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2905198" y="3552743"/>
            <a:ext cx="1534434" cy="1379948"/>
          </a:xfrm>
          <a:prstGeom prst="roundRect">
            <a:avLst>
              <a:gd name="adj" fmla="val 1852"/>
            </a:avLst>
          </a:prstGeom>
          <a:solidFill>
            <a:srgbClr val="009900"/>
          </a:solidFill>
          <a:ln w="95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アドプト・プログラムとは</a:t>
            </a:r>
            <a:r>
              <a:rPr lang="en-US" altLang="ja-JP"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府民などの団体が公共スペースを「自分の子ども」に見立てて愛しみ（＝清掃・美化する）、行政が府民の清掃・美化活動を支援する仕組みのこと。</a:t>
            </a:r>
            <a:endParaRPr kumimoji="1"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9879" y="5904610"/>
            <a:ext cx="4645992" cy="507831"/>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行 政</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府民の協力により行政の管理水準以上に、インフラが良好な状態に保たれるとともに、</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地域住民同士のつながりが生まれることにより、防災力などの地域力向上が期待される。</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さらに、アドプト団体は、行政施策の理解者でもあることから、行政の応援団にもなる。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51400" y="5557264"/>
            <a:ext cx="4296792" cy="3693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団 体</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自分達のまちをきれいにすることでインフラを大切にする意識を向上させるとともに、</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地域住民同士のつながりが生まれ、</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コミュニティの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活性化に繋がる</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193889" y="6376841"/>
            <a:ext cx="4348660" cy="430887"/>
          </a:xfrm>
          <a:prstGeom prst="rect">
            <a:avLst/>
          </a:prstGeom>
          <a:noFill/>
        </p:spPr>
        <p:txBody>
          <a:bodyPr wrap="square" rtlCol="0">
            <a:spAutoFit/>
          </a:bodyPr>
          <a:lstStyle/>
          <a:p>
            <a:r>
              <a:rPr kumimoji="1" lang="en-US" altLang="ja-JP"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行政は公共空間の管理者として、地域住民の活動をサポートすることに</a:t>
            </a:r>
            <a:endParaRPr kumimoji="1" lang="en-US" altLang="ja-JP"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より、質の高い都市の実現を目指す。</a:t>
            </a:r>
            <a:endParaRPr kumimoji="1"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4726351" y="6196195"/>
            <a:ext cx="4294730" cy="587918"/>
          </a:xfrm>
          <a:prstGeom prst="rect">
            <a:avLst/>
          </a:prstGeom>
          <a:solidFill>
            <a:schemeClr val="accent5">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a:off x="4963449" y="6266510"/>
            <a:ext cx="955369" cy="432000"/>
          </a:xfrm>
          <a:prstGeom prst="roundRect">
            <a:avLst>
              <a:gd name="adj" fmla="val 671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目的の明確化</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7708847" y="6291070"/>
            <a:ext cx="1120052" cy="432000"/>
          </a:xfrm>
          <a:prstGeom prst="roundRect">
            <a:avLst>
              <a:gd name="adj" fmla="val 586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職員負担の軽減</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テキスト ボックス 134"/>
          <p:cNvSpPr txBox="1"/>
          <p:nvPr/>
        </p:nvSpPr>
        <p:spPr>
          <a:xfrm>
            <a:off x="6777747" y="5965021"/>
            <a:ext cx="1057051" cy="246221"/>
          </a:xfrm>
          <a:prstGeom prst="rect">
            <a:avLst/>
          </a:prstGeom>
          <a:noFill/>
          <a:ln w="3175">
            <a:noFill/>
          </a:ln>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方向性は</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a:xfrm>
            <a:off x="1043533" y="3955392"/>
            <a:ext cx="992266" cy="317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地域力再生</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カーブ矢印 10"/>
          <p:cNvSpPr/>
          <p:nvPr/>
        </p:nvSpPr>
        <p:spPr>
          <a:xfrm>
            <a:off x="2560265" y="3368330"/>
            <a:ext cx="528494" cy="275930"/>
          </a:xfrm>
          <a:prstGeom prst="curvedDownArrow">
            <a:avLst/>
          </a:prstGeom>
          <a:solidFill>
            <a:srgbClr val="DE006F"/>
          </a:solidFill>
          <a:ln>
            <a:solidFill>
              <a:srgbClr val="E60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0" name="円/楕円 69"/>
          <p:cNvSpPr/>
          <p:nvPr/>
        </p:nvSpPr>
        <p:spPr>
          <a:xfrm>
            <a:off x="2153677" y="3550582"/>
            <a:ext cx="689733" cy="657030"/>
          </a:xfrm>
          <a:prstGeom prst="ellipse">
            <a:avLst/>
          </a:prstGeom>
          <a:solidFill>
            <a:srgbClr val="FFC1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アドプト・</a:t>
            </a:r>
            <a:endParaRPr kumimoji="1"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10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8" name="直線コネクタ 137"/>
          <p:cNvCxnSpPr/>
          <p:nvPr/>
        </p:nvCxnSpPr>
        <p:spPr>
          <a:xfrm flipV="1">
            <a:off x="4572000" y="2015128"/>
            <a:ext cx="0" cy="4842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6217028" y="6276816"/>
            <a:ext cx="1197638" cy="432000"/>
          </a:xfrm>
          <a:prstGeom prst="roundRect">
            <a:avLst>
              <a:gd name="adj" fmla="val 709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自主的な活動の</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サポート</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47660" y="5147836"/>
            <a:ext cx="4296792" cy="348813"/>
          </a:xfrm>
          <a:prstGeom prst="rect">
            <a:avLst/>
          </a:prstGeom>
          <a:noFill/>
        </p:spPr>
        <p:txBody>
          <a:bodyPr wrap="square" rtlCol="0">
            <a:spAutoFit/>
          </a:bodyPr>
          <a:lstStyle/>
          <a:p>
            <a:pPr>
              <a:lnSpc>
                <a:spcPts val="1000"/>
              </a:lnSpc>
            </a:pPr>
            <a:r>
              <a:rPr kumimoji="1" lang="ja-JP" altLang="en-US" sz="900" dirty="0" smtClean="0">
                <a:solidFill>
                  <a:srgbClr val="007E00"/>
                </a:solidFill>
                <a:latin typeface="Meiryo UI" panose="020B0604030504040204" pitchFamily="50" charset="-128"/>
                <a:ea typeface="Meiryo UI" panose="020B0604030504040204" pitchFamily="50" charset="-128"/>
                <a:cs typeface="Meiryo UI" panose="020B0604030504040204" pitchFamily="50" charset="-128"/>
              </a:rPr>
              <a:t>✤アドプト・プログラムは、「コミュニティの形成」「府民の社会参加を促進する場の提供」</a:t>
            </a:r>
            <a:endParaRPr kumimoji="1" lang="en-US" altLang="ja-JP" sz="900" dirty="0" smtClean="0">
              <a:solidFill>
                <a:srgbClr val="007E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srgbClr val="007E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7E00"/>
                </a:solidFill>
                <a:latin typeface="Meiryo UI" panose="020B0604030504040204" pitchFamily="50" charset="-128"/>
                <a:ea typeface="Meiryo UI" panose="020B0604030504040204" pitchFamily="50" charset="-128"/>
                <a:cs typeface="Meiryo UI" panose="020B0604030504040204" pitchFamily="50" charset="-128"/>
              </a:rPr>
              <a:t>「府民サービス」の向上を目指すプログラムとしてスタート</a:t>
            </a:r>
            <a:endParaRPr kumimoji="1" lang="ja-JP" altLang="en-US" sz="900" dirty="0">
              <a:solidFill>
                <a:srgbClr val="007E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4660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180298" y="5074049"/>
            <a:ext cx="2789443" cy="1595311"/>
          </a:xfrm>
          <a:prstGeom prst="rect">
            <a:avLst/>
          </a:prstGeom>
          <a:solidFill>
            <a:srgbClr val="FFFF99"/>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3150692" y="4591841"/>
            <a:ext cx="5935724" cy="2077519"/>
          </a:xfrm>
          <a:prstGeom prst="rect">
            <a:avLst/>
          </a:prstGeom>
          <a:solidFill>
            <a:srgbClr val="CCFF99"/>
          </a:solidFill>
          <a:ln w="6350">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80298" y="2072141"/>
            <a:ext cx="2789443" cy="2832797"/>
          </a:xfrm>
          <a:prstGeom prst="rect">
            <a:avLst/>
          </a:prstGeom>
          <a:solidFill>
            <a:srgbClr val="FFFF99"/>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弧 4"/>
          <p:cNvSpPr/>
          <p:nvPr/>
        </p:nvSpPr>
        <p:spPr>
          <a:xfrm rot="18916001">
            <a:off x="787569" y="3089903"/>
            <a:ext cx="1574811" cy="1443945"/>
          </a:xfrm>
          <a:prstGeom prst="arc">
            <a:avLst/>
          </a:prstGeom>
          <a:ln w="19050">
            <a:solidFill>
              <a:srgbClr val="0099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8" name="直線コネクタ 127"/>
          <p:cNvCxnSpPr/>
          <p:nvPr/>
        </p:nvCxnSpPr>
        <p:spPr>
          <a:xfrm>
            <a:off x="1452241" y="1307495"/>
            <a:ext cx="0" cy="615190"/>
          </a:xfrm>
          <a:prstGeom prst="line">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0" y="1"/>
            <a:ext cx="9144000" cy="404664"/>
          </a:xfrm>
          <a:solidFill>
            <a:srgbClr val="006600"/>
          </a:solidFill>
        </p:spPr>
        <p:txBody>
          <a:bodyPr>
            <a:normAutofit/>
          </a:bodyPr>
          <a:lstStyle/>
          <a:p>
            <a:r>
              <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アドプト・プログラムのあり方検討に</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係る今後の方向性について（案）</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193770" y="1243129"/>
            <a:ext cx="2716663" cy="447288"/>
          </a:xfrm>
          <a:prstGeom prst="roundRect">
            <a:avLst>
              <a:gd name="adj" fmla="val 67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ルールの共有</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69379" y="2455045"/>
            <a:ext cx="2279005" cy="220573"/>
          </a:xfrm>
          <a:prstGeom prst="rect">
            <a:avLst/>
          </a:prstGeom>
          <a:noFill/>
          <a:ln>
            <a:noFill/>
          </a:ln>
          <a:effectLst/>
        </p:spPr>
        <p:txBody>
          <a:bodyPr wrap="square" rtlCol="0">
            <a:spAutoFit/>
          </a:bodyPr>
          <a:lstStyle/>
          <a:p>
            <a:pPr algn="ctr">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アドプト・プログラムのルールブックの作成・共有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対角する 2 つの角を丸めた四角形 55"/>
          <p:cNvSpPr/>
          <p:nvPr/>
        </p:nvSpPr>
        <p:spPr>
          <a:xfrm>
            <a:off x="179512" y="1930580"/>
            <a:ext cx="1534157" cy="283122"/>
          </a:xfrm>
          <a:prstGeom prst="round2Diag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ルール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ブック</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作成</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901687" y="2237886"/>
            <a:ext cx="1338828" cy="261610"/>
          </a:xfrm>
          <a:prstGeom prst="rect">
            <a:avLst/>
          </a:prstGeom>
          <a:noFill/>
        </p:spPr>
        <p:txBody>
          <a:bodyPr wrap="none" rtlCol="0">
            <a:spAutoFit/>
          </a:bodyPr>
          <a:lstStyle/>
          <a:p>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≪職員・団体共有≫</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281112" y="3668999"/>
            <a:ext cx="2629321" cy="1106311"/>
          </a:xfrm>
          <a:prstGeom prst="roundRect">
            <a:avLst>
              <a:gd name="adj" fmla="val 65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422847" y="3761041"/>
            <a:ext cx="2441097" cy="861774"/>
          </a:xfrm>
          <a:prstGeom prst="rect">
            <a:avLst/>
          </a:prstGeom>
          <a:noFill/>
        </p:spPr>
        <p:txBody>
          <a:bodyPr wrap="square" rtlCol="0">
            <a:spAutoFit/>
          </a:bodyPr>
          <a:lstStyle/>
          <a:p>
            <a:r>
              <a:rPr lang="ja-JP" altLang="en-US" sz="1000"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ルール</a:t>
            </a:r>
            <a:r>
              <a:rPr kumimoji="1"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ブックを作ることで</a:t>
            </a:r>
            <a:r>
              <a:rPr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事務所間の対応の</a:t>
            </a:r>
            <a:endParaRPr lang="en-US" altLang="ja-JP"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バラツキを防止</a:t>
            </a:r>
            <a:endParaRPr lang="en-US" altLang="ja-JP"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団体と共有できるルールブックを作ることで</a:t>
            </a:r>
            <a:endParaRPr lang="en-US" altLang="ja-JP"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できること・できないことを明確化し、共有する</a:t>
            </a:r>
            <a:endParaRPr kumimoji="1" lang="ja-JP" altLang="en-US" sz="10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68"/>
          <p:cNvSpPr/>
          <p:nvPr/>
        </p:nvSpPr>
        <p:spPr>
          <a:xfrm>
            <a:off x="378459" y="3862276"/>
            <a:ext cx="72008" cy="70780"/>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78471" y="4294324"/>
            <a:ext cx="72008" cy="70780"/>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3481608" y="6137938"/>
            <a:ext cx="5733067" cy="261610"/>
          </a:xfrm>
          <a:prstGeom prst="rect">
            <a:avLst/>
          </a:prstGeom>
          <a:noFill/>
          <a:ln>
            <a:noFill/>
          </a:ln>
          <a:effectLst/>
        </p:spPr>
        <p:txBody>
          <a:bodyPr wrap="square" rtlCol="0">
            <a:spAutoFit/>
          </a:bodyPr>
          <a:lstStyle/>
          <a:p>
            <a:r>
              <a:rPr kumimoji="1" lang="ja-JP" altLang="en-US" sz="11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モチベーションアップ（ほめる）の仕組みを構築⇒団体への満足度アンケートを実施</a:t>
            </a:r>
            <a:endParaRPr kumimoji="1" lang="en-US" altLang="ja-JP" sz="11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フローチャート : 複数書類 82"/>
          <p:cNvSpPr/>
          <p:nvPr/>
        </p:nvSpPr>
        <p:spPr>
          <a:xfrm>
            <a:off x="1339809" y="2845261"/>
            <a:ext cx="546504" cy="642357"/>
          </a:xfrm>
          <a:prstGeom prst="flowChartMultidocument">
            <a:avLst/>
          </a:prstGeom>
          <a:solidFill>
            <a:schemeClr val="bg1">
              <a:lumMod val="85000"/>
            </a:schemeClr>
          </a:solidFill>
          <a:ln w="63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1293107" y="2962212"/>
            <a:ext cx="587020" cy="307777"/>
          </a:xfrm>
          <a:prstGeom prst="rect">
            <a:avLst/>
          </a:prstGeom>
          <a:noFill/>
        </p:spPr>
        <p:txBody>
          <a:bodyPr wrap="none" rtlCol="0">
            <a:spAutoFit/>
          </a:bodyPr>
          <a:lstStyle/>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アドプト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ルール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ブック</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descr="C:\Users\KitamuraN\AppData\Local\Microsoft\Windows\Temporary Internet Files\Content.IE5\HMXM6E6E\people-1085695_960_72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147928" y="2912905"/>
            <a:ext cx="596167" cy="40489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Users\KitamuraN\AppData\Local\Microsoft\Windows\Temporary Internet Files\Content.IE5\HMXM6E6E\people-1085695_960_72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0479" y="2937686"/>
            <a:ext cx="596167" cy="404897"/>
          </a:xfrm>
          <a:prstGeom prst="rect">
            <a:avLst/>
          </a:prstGeom>
          <a:noFill/>
          <a:extLst>
            <a:ext uri="{909E8E84-426E-40DD-AFC4-6F175D3DCCD1}">
              <a14:hiddenFill xmlns:a14="http://schemas.microsoft.com/office/drawing/2010/main">
                <a:solidFill>
                  <a:srgbClr val="FFFFFF"/>
                </a:solidFill>
              </a14:hiddenFill>
            </a:ext>
          </a:extLst>
        </p:spPr>
      </p:pic>
      <p:sp>
        <p:nvSpPr>
          <p:cNvPr id="100" name="テキスト ボックス 99"/>
          <p:cNvSpPr txBox="1"/>
          <p:nvPr/>
        </p:nvSpPr>
        <p:spPr>
          <a:xfrm>
            <a:off x="469379" y="3357312"/>
            <a:ext cx="577268" cy="220573"/>
          </a:xfrm>
          <a:prstGeom prst="rect">
            <a:avLst/>
          </a:prstGeom>
          <a:noFill/>
          <a:ln>
            <a:noFill/>
          </a:ln>
          <a:effectLst/>
        </p:spPr>
        <p:txBody>
          <a:bodyPr wrap="square" rtlCol="0">
            <a:spAutoFit/>
          </a:bodyPr>
          <a:lstStyle/>
          <a:p>
            <a:pPr algn="ctr">
              <a:lnSpc>
                <a:spcPts val="1000"/>
              </a:lnSpc>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職員</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2178462" y="3342583"/>
            <a:ext cx="577268" cy="220573"/>
          </a:xfrm>
          <a:prstGeom prst="rect">
            <a:avLst/>
          </a:prstGeom>
          <a:noFill/>
          <a:ln>
            <a:noFill/>
          </a:ln>
          <a:effectLst/>
        </p:spPr>
        <p:txBody>
          <a:bodyPr wrap="square" rtlCol="0">
            <a:spAutoFit/>
          </a:bodyPr>
          <a:lstStyle/>
          <a:p>
            <a:pPr algn="ctr">
              <a:lnSpc>
                <a:spcPts val="10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7567781-B92A-493B-A757-F6BEE20AE38E}" type="slidenum">
              <a:rPr kumimoji="1" lang="ja-JP" altLang="en-US" smtClean="0"/>
              <a:t>4</a:t>
            </a:fld>
            <a:endParaRPr kumimoji="1" lang="ja-JP" altLang="en-US"/>
          </a:p>
        </p:txBody>
      </p:sp>
      <p:cxnSp>
        <p:nvCxnSpPr>
          <p:cNvPr id="126" name="直線コネクタ 125"/>
          <p:cNvCxnSpPr/>
          <p:nvPr/>
        </p:nvCxnSpPr>
        <p:spPr>
          <a:xfrm>
            <a:off x="4528385" y="1387146"/>
            <a:ext cx="0" cy="534185"/>
          </a:xfrm>
          <a:prstGeom prst="line">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3028798" y="1227890"/>
            <a:ext cx="3135694" cy="462528"/>
          </a:xfrm>
          <a:prstGeom prst="roundRect">
            <a:avLst>
              <a:gd name="adj" fmla="val 58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持続できる仕組みづくり</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332648" y="2090442"/>
            <a:ext cx="2725873" cy="1459317"/>
          </a:xfrm>
          <a:prstGeom prst="rect">
            <a:avLst/>
          </a:prstGeom>
          <a:solidFill>
            <a:schemeClr val="accent6">
              <a:lumMod val="40000"/>
              <a:lumOff val="60000"/>
            </a:schemeClr>
          </a:solidFill>
          <a:ln w="3175">
            <a:solidFill>
              <a:srgbClr val="9900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角丸四角形 102"/>
          <p:cNvSpPr/>
          <p:nvPr/>
        </p:nvSpPr>
        <p:spPr>
          <a:xfrm>
            <a:off x="4680683" y="5130993"/>
            <a:ext cx="2304933" cy="816435"/>
          </a:xfrm>
          <a:prstGeom prst="roundRect">
            <a:avLst>
              <a:gd name="adj" fmla="val 65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4749931" y="5262644"/>
            <a:ext cx="2145375" cy="553998"/>
          </a:xfrm>
          <a:prstGeom prst="rect">
            <a:avLst/>
          </a:prstGeom>
          <a:noFill/>
        </p:spPr>
        <p:txBody>
          <a:bodyPr wrap="square" rtlCol="0">
            <a:spAutoFit/>
          </a:bodyPr>
          <a:lstStyle/>
          <a:p>
            <a:r>
              <a:rPr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長く継続してもらっている団体に対し、節目で感謝状を贈呈することで感謝を伝え、モチベーションを継続してもらう。</a:t>
            </a:r>
            <a:endParaRPr lang="en-US" altLang="ja-JP"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円/楕円 111"/>
          <p:cNvSpPr/>
          <p:nvPr/>
        </p:nvSpPr>
        <p:spPr>
          <a:xfrm>
            <a:off x="3409600" y="6221313"/>
            <a:ext cx="72008" cy="72008"/>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対角する 2 つの角を丸めた四角形 97"/>
          <p:cNvSpPr/>
          <p:nvPr/>
        </p:nvSpPr>
        <p:spPr>
          <a:xfrm>
            <a:off x="3149954" y="4548492"/>
            <a:ext cx="2848124" cy="288032"/>
          </a:xfrm>
          <a:prstGeom prst="round2Diag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感謝状の贈呈、協定解除、アンケートの実施</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C:\Users\KitamuraN\AppData\Local\Microsoft\Windows\Temporary Internet Files\Content.IE5\FWW9FNML\500px-Yorkshire_ma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8205" y="2414894"/>
            <a:ext cx="1144885" cy="961703"/>
          </a:xfrm>
          <a:prstGeom prst="rect">
            <a:avLst/>
          </a:prstGeom>
          <a:noFill/>
          <a:extLst>
            <a:ext uri="{909E8E84-426E-40DD-AFC4-6F175D3DCCD1}">
              <a14:hiddenFill xmlns:a14="http://schemas.microsoft.com/office/drawing/2010/main">
                <a:solidFill>
                  <a:srgbClr val="FFFFFF"/>
                </a:solidFill>
              </a14:hiddenFill>
            </a:ext>
          </a:extLst>
        </p:spPr>
      </p:pic>
      <p:sp>
        <p:nvSpPr>
          <p:cNvPr id="116" name="テキスト ボックス 115"/>
          <p:cNvSpPr txBox="1"/>
          <p:nvPr/>
        </p:nvSpPr>
        <p:spPr>
          <a:xfrm>
            <a:off x="7660614" y="2360703"/>
            <a:ext cx="1420243" cy="1061829"/>
          </a:xfrm>
          <a:prstGeom prst="rect">
            <a:avLst/>
          </a:prstGeom>
          <a:noFill/>
          <a:ln>
            <a:noFill/>
          </a:ln>
          <a:effectLst/>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所内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会議において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随時、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共有</a:t>
            </a:r>
          </a:p>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事務所内での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情報共有</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図るため、アドプト実施</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箇所等がわかるマップや</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一覧を</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作成</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正方形/長方形 117"/>
          <p:cNvSpPr/>
          <p:nvPr/>
        </p:nvSpPr>
        <p:spPr>
          <a:xfrm>
            <a:off x="3150692" y="2090442"/>
            <a:ext cx="2967862" cy="1322752"/>
          </a:xfrm>
          <a:prstGeom prst="rect">
            <a:avLst/>
          </a:prstGeom>
          <a:solidFill>
            <a:srgbClr val="CCFF99"/>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対角する 2 つの角を丸めた四角形 116"/>
          <p:cNvSpPr/>
          <p:nvPr/>
        </p:nvSpPr>
        <p:spPr>
          <a:xfrm>
            <a:off x="3138277" y="1936637"/>
            <a:ext cx="1862134" cy="283122"/>
          </a:xfrm>
          <a:prstGeom prst="round2Diag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積極的な情報発信</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3" name="Picture 7" descr="C:\Users\KitamuraN\AppData\Local\Microsoft\Windows\Temporary Internet Files\Content.IE5\IYK3SE09\Smartphone-ic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306" y="2601449"/>
            <a:ext cx="323664" cy="699970"/>
          </a:xfrm>
          <a:prstGeom prst="rect">
            <a:avLst/>
          </a:prstGeom>
          <a:noFill/>
          <a:extLst>
            <a:ext uri="{909E8E84-426E-40DD-AFC4-6F175D3DCCD1}">
              <a14:hiddenFill xmlns:a14="http://schemas.microsoft.com/office/drawing/2010/main">
                <a:solidFill>
                  <a:srgbClr val="FFFFFF"/>
                </a:solidFill>
              </a14:hiddenFill>
            </a:ext>
          </a:extLst>
        </p:spPr>
      </p:pic>
      <p:sp>
        <p:nvSpPr>
          <p:cNvPr id="125" name="テキスト ボックス 124"/>
          <p:cNvSpPr txBox="1"/>
          <p:nvPr/>
        </p:nvSpPr>
        <p:spPr>
          <a:xfrm>
            <a:off x="3666403" y="2539046"/>
            <a:ext cx="930278" cy="780589"/>
          </a:xfrm>
          <a:prstGeom prst="rect">
            <a:avLst/>
          </a:prstGeom>
          <a:noFill/>
          <a:ln>
            <a:noFill/>
          </a:ln>
          <a:effectLst/>
        </p:spPr>
        <p:txBody>
          <a:bodyPr wrap="square" lIns="36000" tIns="36000" rIns="36000" bIns="36000"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等を活用した</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情報発信</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・笑働</a:t>
            </a:r>
            <a:r>
              <a:rPr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facebook</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・笑働</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twitter</a:t>
            </a: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・笑働ブログ</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・笑働ＨＰ</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7" name="直線コネクタ 126"/>
          <p:cNvCxnSpPr/>
          <p:nvPr/>
        </p:nvCxnSpPr>
        <p:spPr>
          <a:xfrm>
            <a:off x="7591141" y="1307495"/>
            <a:ext cx="0" cy="643245"/>
          </a:xfrm>
          <a:prstGeom prst="line">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3" name="対角する 2 つの角を丸めた四角形 112"/>
          <p:cNvSpPr/>
          <p:nvPr/>
        </p:nvSpPr>
        <p:spPr>
          <a:xfrm>
            <a:off x="6332649" y="1949585"/>
            <a:ext cx="2324690" cy="283122"/>
          </a:xfrm>
          <a:prstGeom prst="round2Diag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情報共有・地域協働マップ作成</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円/楕円 135"/>
          <p:cNvSpPr/>
          <p:nvPr/>
        </p:nvSpPr>
        <p:spPr>
          <a:xfrm>
            <a:off x="7707239" y="2441961"/>
            <a:ext cx="72008" cy="70780"/>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7718694" y="2852802"/>
            <a:ext cx="72008" cy="70780"/>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6317923" y="1243129"/>
            <a:ext cx="2755325" cy="447288"/>
          </a:xfrm>
          <a:prstGeom prst="roundRect">
            <a:avLst>
              <a:gd name="adj" fmla="val 709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所内での意識共有</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439108" y="4859858"/>
            <a:ext cx="1426274" cy="261610"/>
          </a:xfrm>
          <a:prstGeom prst="rect">
            <a:avLst/>
          </a:prstGeom>
          <a:noFill/>
          <a:ln>
            <a:noFill/>
          </a:ln>
          <a:effectLst/>
        </p:spPr>
        <p:txBody>
          <a:bodyPr wrap="square" rtlCol="0">
            <a:spAutoFit/>
          </a:bodyPr>
          <a:lstStyle/>
          <a:p>
            <a:r>
              <a:rPr lang="ja-JP" altLang="en-US" sz="11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感謝状の贈呈</a:t>
            </a:r>
            <a:endParaRPr kumimoji="1" lang="en-US" altLang="ja-JP" sz="11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楕円 70"/>
          <p:cNvSpPr/>
          <p:nvPr/>
        </p:nvSpPr>
        <p:spPr>
          <a:xfrm>
            <a:off x="3377520" y="4941168"/>
            <a:ext cx="72008" cy="72008"/>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6985617" y="4869589"/>
            <a:ext cx="1211048" cy="261610"/>
          </a:xfrm>
          <a:prstGeom prst="rect">
            <a:avLst/>
          </a:prstGeom>
          <a:noFill/>
          <a:ln>
            <a:noFill/>
          </a:ln>
          <a:effectLst/>
        </p:spPr>
        <p:txBody>
          <a:bodyPr wrap="square" rtlCol="0">
            <a:spAutoFit/>
          </a:bodyPr>
          <a:lstStyle/>
          <a:p>
            <a:pPr algn="ctr"/>
            <a:r>
              <a:rPr kumimoji="1" lang="ja-JP" altLang="en-US" sz="11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協定の解除</a:t>
            </a:r>
            <a:endParaRPr kumimoji="1" lang="en-US" altLang="ja-JP" sz="11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円/楕円 78"/>
          <p:cNvSpPr/>
          <p:nvPr/>
        </p:nvSpPr>
        <p:spPr>
          <a:xfrm>
            <a:off x="7114871" y="4960218"/>
            <a:ext cx="72008" cy="72008"/>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a:off x="7095688" y="5150246"/>
            <a:ext cx="1805570" cy="813694"/>
          </a:xfrm>
          <a:prstGeom prst="roundRect">
            <a:avLst>
              <a:gd name="adj" fmla="val 65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7181623" y="5264983"/>
            <a:ext cx="1651819" cy="553998"/>
          </a:xfrm>
          <a:prstGeom prst="rect">
            <a:avLst/>
          </a:prstGeom>
          <a:noFill/>
        </p:spPr>
        <p:txBody>
          <a:bodyPr wrap="square" rtlCol="0">
            <a:spAutoFit/>
          </a:bodyPr>
          <a:lstStyle/>
          <a:p>
            <a:r>
              <a:rPr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活動の継続が困難な団体には協定を解除いただき、感謝状を贈呈する。</a:t>
            </a:r>
            <a:endParaRPr kumimoji="1" lang="ja-JP" altLang="en-US" sz="10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321951" y="2252701"/>
            <a:ext cx="2863278" cy="230832"/>
          </a:xfrm>
          <a:prstGeom prst="rect">
            <a:avLst/>
          </a:prstGeom>
          <a:noFill/>
          <a:ln>
            <a:noFill/>
          </a:ln>
          <a:effectLst/>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アドプトの活動を広く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知ってもらえるような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情報発信を行う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円/楕円 53"/>
          <p:cNvSpPr/>
          <p:nvPr/>
        </p:nvSpPr>
        <p:spPr>
          <a:xfrm>
            <a:off x="3273467" y="2347739"/>
            <a:ext cx="72008" cy="72008"/>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3138277" y="3642172"/>
            <a:ext cx="2967862" cy="812075"/>
          </a:xfrm>
          <a:prstGeom prst="rect">
            <a:avLst/>
          </a:prstGeom>
          <a:solidFill>
            <a:srgbClr val="CCFF99"/>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対角する 2 つの角を丸めた四角形 56"/>
          <p:cNvSpPr/>
          <p:nvPr/>
        </p:nvSpPr>
        <p:spPr>
          <a:xfrm>
            <a:off x="3126859" y="3500611"/>
            <a:ext cx="1862134" cy="283122"/>
          </a:xfrm>
          <a:prstGeom prst="round2Diag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活動資金の確保</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3294455" y="3857477"/>
            <a:ext cx="2703623" cy="477054"/>
          </a:xfrm>
          <a:prstGeom prst="rect">
            <a:avLst/>
          </a:prstGeom>
          <a:noFill/>
          <a:ln>
            <a:noFill/>
          </a:ln>
          <a:effectLst/>
        </p:spPr>
        <p:txBody>
          <a:bodyPr wrap="square" rtlCol="0">
            <a:spAutoFit/>
          </a:bodyPr>
          <a:lstStyle/>
          <a:p>
            <a:pPr>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笑働自販機プロジェクトや協会の補助制度等の活用により、活動資金の確保を図る。</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（企業協賛）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円/楕円 58"/>
          <p:cNvSpPr/>
          <p:nvPr/>
        </p:nvSpPr>
        <p:spPr>
          <a:xfrm>
            <a:off x="3266897" y="3921232"/>
            <a:ext cx="72008" cy="72008"/>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323653" y="5947904"/>
            <a:ext cx="1824275"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異動等でアドプト担当者が替わっても、認識が引き継がれるよう、職員向けの心得を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記載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対角する 2 つの角を丸めた四角形 65"/>
          <p:cNvSpPr/>
          <p:nvPr/>
        </p:nvSpPr>
        <p:spPr>
          <a:xfrm>
            <a:off x="185039" y="4959158"/>
            <a:ext cx="1534157" cy="283122"/>
          </a:xfrm>
          <a:prstGeom prst="round2Diag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ハンド</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ブック</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作成</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052638" y="5255622"/>
            <a:ext cx="962123" cy="261610"/>
          </a:xfrm>
          <a:prstGeom prst="rect">
            <a:avLst/>
          </a:prstGeom>
          <a:noFill/>
        </p:spPr>
        <p:txBody>
          <a:bodyPr wrap="none" rtlCol="0">
            <a:spAutoFit/>
          </a:bodyPr>
          <a:lstStyle/>
          <a:p>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向け</a:t>
            </a:r>
            <a:r>
              <a:rPr lang="ja-JP" altLang="en-US" sz="11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5216439" y="2609517"/>
            <a:ext cx="781639" cy="626701"/>
          </a:xfrm>
          <a:prstGeom prst="rect">
            <a:avLst/>
          </a:prstGeom>
          <a:noFill/>
          <a:ln>
            <a:noFill/>
          </a:ln>
          <a:effectLst/>
        </p:spPr>
        <p:txBody>
          <a:bodyPr wrap="square" lIns="36000" tIns="36000" rIns="36000" bIns="36000"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地域住民がよく利用する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等でポスターを掲示</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メモ 77"/>
          <p:cNvSpPr/>
          <p:nvPr/>
        </p:nvSpPr>
        <p:spPr>
          <a:xfrm>
            <a:off x="4632810" y="2602081"/>
            <a:ext cx="545013" cy="738762"/>
          </a:xfrm>
          <a:prstGeom prst="foldedCorner">
            <a:avLst/>
          </a:prstGeom>
          <a:solidFill>
            <a:schemeClr val="accent6">
              <a:lumMod val="75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4617571" y="2660210"/>
            <a:ext cx="584416" cy="63094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アドプトで地域をきれいにしています！</a:t>
            </a:r>
            <a:endParaRPr lang="en-US" altLang="ja-JP"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510138" y="5150246"/>
            <a:ext cx="1018247" cy="66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C:\Users\KitamuraN\AppData\Local\Microsoft\Windows\Temporary Internet Files\Content.IE5\FWW9FNML\gold-1007690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3405" y="5121468"/>
            <a:ext cx="1177761" cy="82596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121733" y="5256353"/>
            <a:ext cx="369332" cy="549189"/>
          </a:xfrm>
          <a:prstGeom prst="rect">
            <a:avLst/>
          </a:prstGeom>
          <a:noFill/>
        </p:spPr>
        <p:txBody>
          <a:bodyPr vert="eaVert" wrap="none" rtlCol="0">
            <a:spAutoFit/>
          </a:bodyPr>
          <a:lstStyle/>
          <a:p>
            <a:r>
              <a:rPr kumimoji="1" lang="ja-JP" altLang="en-US" sz="1200" b="1" dirty="0" smtClean="0">
                <a:latin typeface="HG教科書体" panose="02020609000000000000" pitchFamily="17" charset="-128"/>
                <a:ea typeface="HG教科書体" panose="02020609000000000000" pitchFamily="17" charset="-128"/>
              </a:rPr>
              <a:t>感謝状</a:t>
            </a:r>
            <a:endParaRPr kumimoji="1" lang="ja-JP" altLang="en-US" sz="1200" b="1" dirty="0">
              <a:latin typeface="HG教科書体" panose="02020609000000000000" pitchFamily="17" charset="-128"/>
              <a:ea typeface="HG教科書体" panose="02020609000000000000" pitchFamily="17" charset="-128"/>
            </a:endParaRPr>
          </a:p>
        </p:txBody>
      </p:sp>
      <p:sp>
        <p:nvSpPr>
          <p:cNvPr id="84" name="テキスト ボックス 83"/>
          <p:cNvSpPr txBox="1"/>
          <p:nvPr/>
        </p:nvSpPr>
        <p:spPr>
          <a:xfrm>
            <a:off x="3712828" y="5293380"/>
            <a:ext cx="553998" cy="535962"/>
          </a:xfrm>
          <a:prstGeom prst="rect">
            <a:avLst/>
          </a:prstGeom>
          <a:noFill/>
        </p:spPr>
        <p:txBody>
          <a:bodyPr vert="eaVert" wrap="square" rtlCol="0">
            <a:spAutoFit/>
          </a:bodyPr>
          <a:lstStyle/>
          <a:p>
            <a:r>
              <a:rPr lang="ja-JP" altLang="en-US" sz="500" dirty="0">
                <a:latin typeface="HG教科書体" panose="02020609000000000000" pitchFamily="17" charset="-128"/>
                <a:ea typeface="HG教科書体" panose="02020609000000000000" pitchFamily="17" charset="-128"/>
              </a:rPr>
              <a:t>これまで</a:t>
            </a:r>
            <a:r>
              <a:rPr lang="ja-JP" altLang="en-US" sz="500" dirty="0" smtClean="0">
                <a:latin typeface="HG教科書体" panose="02020609000000000000" pitchFamily="17" charset="-128"/>
                <a:ea typeface="HG教科書体" panose="02020609000000000000" pitchFamily="17" charset="-128"/>
              </a:rPr>
              <a:t>のアドプト活動に対し・・・・・・・・・・・・・・・・・・・・・・・・・・・</a:t>
            </a:r>
            <a:endParaRPr kumimoji="1" lang="ja-JP" altLang="en-US" sz="500" dirty="0">
              <a:latin typeface="HG教科書体" panose="02020609000000000000" pitchFamily="17" charset="-128"/>
              <a:ea typeface="HG教科書体" panose="02020609000000000000" pitchFamily="17" charset="-128"/>
            </a:endParaRPr>
          </a:p>
        </p:txBody>
      </p:sp>
      <p:sp>
        <p:nvSpPr>
          <p:cNvPr id="74" name="フローチャート : 複数書類 73"/>
          <p:cNvSpPr/>
          <p:nvPr/>
        </p:nvSpPr>
        <p:spPr>
          <a:xfrm>
            <a:off x="2259650" y="5668001"/>
            <a:ext cx="546504" cy="642357"/>
          </a:xfrm>
          <a:prstGeom prst="flowChartMultidocument">
            <a:avLst/>
          </a:prstGeom>
          <a:solidFill>
            <a:schemeClr val="accent2">
              <a:lumMod val="40000"/>
              <a:lumOff val="60000"/>
            </a:schemeClr>
          </a:solidFill>
          <a:ln w="63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2202714" y="5784952"/>
            <a:ext cx="569388" cy="307777"/>
          </a:xfrm>
          <a:prstGeom prst="rect">
            <a:avLst/>
          </a:prstGeom>
          <a:noFill/>
        </p:spPr>
        <p:txBody>
          <a:bodyPr wrap="none" rtlCol="0">
            <a:spAutoFit/>
          </a:bodyPr>
          <a:lstStyle/>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アドプト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ハンド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ブック</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a:xfrm>
            <a:off x="1447702" y="630945"/>
            <a:ext cx="0" cy="59740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455267" y="545392"/>
            <a:ext cx="2012937" cy="354169"/>
          </a:xfrm>
          <a:prstGeom prst="roundRect">
            <a:avLst>
              <a:gd name="adj" fmla="val 671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目的の明確化</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8" name="直線矢印コネクタ 87"/>
          <p:cNvCxnSpPr/>
          <p:nvPr/>
        </p:nvCxnSpPr>
        <p:spPr>
          <a:xfrm>
            <a:off x="4491065" y="783345"/>
            <a:ext cx="0" cy="461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7627405" y="760576"/>
            <a:ext cx="0" cy="461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3381196" y="556527"/>
            <a:ext cx="2169199" cy="343034"/>
          </a:xfrm>
          <a:prstGeom prst="roundRect">
            <a:avLst>
              <a:gd name="adj" fmla="val 709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自主的な活動のサポート</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フリーフォーム 11"/>
          <p:cNvSpPr/>
          <p:nvPr/>
        </p:nvSpPr>
        <p:spPr>
          <a:xfrm>
            <a:off x="1743075" y="854582"/>
            <a:ext cx="5438775" cy="385603"/>
          </a:xfrm>
          <a:custGeom>
            <a:avLst/>
            <a:gdLst>
              <a:gd name="connsiteX0" fmla="*/ 5438775 w 5438775"/>
              <a:gd name="connsiteY0" fmla="*/ 0 h 238125"/>
              <a:gd name="connsiteX1" fmla="*/ 5438775 w 5438775"/>
              <a:gd name="connsiteY1" fmla="*/ 142875 h 238125"/>
              <a:gd name="connsiteX2" fmla="*/ 0 w 5438775"/>
              <a:gd name="connsiteY2" fmla="*/ 142875 h 238125"/>
              <a:gd name="connsiteX3" fmla="*/ 0 w 5438775"/>
              <a:gd name="connsiteY3" fmla="*/ 238125 h 238125"/>
              <a:gd name="connsiteX0" fmla="*/ 5438775 w 5438775"/>
              <a:gd name="connsiteY0" fmla="*/ 0 h 327025"/>
              <a:gd name="connsiteX1" fmla="*/ 5438775 w 5438775"/>
              <a:gd name="connsiteY1" fmla="*/ 142875 h 327025"/>
              <a:gd name="connsiteX2" fmla="*/ 0 w 5438775"/>
              <a:gd name="connsiteY2" fmla="*/ 142875 h 327025"/>
              <a:gd name="connsiteX3" fmla="*/ 0 w 5438775"/>
              <a:gd name="connsiteY3" fmla="*/ 327025 h 327025"/>
            </a:gdLst>
            <a:ahLst/>
            <a:cxnLst>
              <a:cxn ang="0">
                <a:pos x="connsiteX0" y="connsiteY0"/>
              </a:cxn>
              <a:cxn ang="0">
                <a:pos x="connsiteX1" y="connsiteY1"/>
              </a:cxn>
              <a:cxn ang="0">
                <a:pos x="connsiteX2" y="connsiteY2"/>
              </a:cxn>
              <a:cxn ang="0">
                <a:pos x="connsiteX3" y="connsiteY3"/>
              </a:cxn>
            </a:cxnLst>
            <a:rect l="l" t="t" r="r" b="b"/>
            <a:pathLst>
              <a:path w="5438775" h="327025">
                <a:moveTo>
                  <a:pt x="5438775" y="0"/>
                </a:moveTo>
                <a:lnTo>
                  <a:pt x="5438775" y="142875"/>
                </a:lnTo>
                <a:lnTo>
                  <a:pt x="0" y="142875"/>
                </a:lnTo>
                <a:lnTo>
                  <a:pt x="0" y="327025"/>
                </a:lnTo>
              </a:path>
            </a:pathLst>
          </a:custGeom>
          <a:noFill/>
          <a:ln>
            <a:solidFill>
              <a:srgbClr val="00206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6678690" y="545392"/>
            <a:ext cx="2027406" cy="354169"/>
          </a:xfrm>
          <a:prstGeom prst="roundRect">
            <a:avLst>
              <a:gd name="adj" fmla="val 586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職員負担の軽減</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p:nvPr/>
        </p:nvSpPr>
        <p:spPr>
          <a:xfrm>
            <a:off x="279587" y="6023640"/>
            <a:ext cx="72008" cy="70780"/>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23653" y="5534448"/>
            <a:ext cx="1916862"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アドプト・プログラムも地域力再生の一翼であることを記載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円/楕円 91"/>
          <p:cNvSpPr/>
          <p:nvPr/>
        </p:nvSpPr>
        <p:spPr>
          <a:xfrm>
            <a:off x="279587" y="5616534"/>
            <a:ext cx="72008" cy="70780"/>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500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カーブ矢印 11"/>
          <p:cNvSpPr/>
          <p:nvPr/>
        </p:nvSpPr>
        <p:spPr>
          <a:xfrm rot="3562892">
            <a:off x="5761483" y="3908437"/>
            <a:ext cx="431334" cy="905077"/>
          </a:xfrm>
          <a:prstGeom prst="curvedRightArrow">
            <a:avLst/>
          </a:prstGeom>
          <a:solidFill>
            <a:srgbClr val="DE006F"/>
          </a:solidFill>
          <a:ln>
            <a:solidFill>
              <a:srgbClr val="E60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正方形/長方形 9"/>
          <p:cNvSpPr/>
          <p:nvPr/>
        </p:nvSpPr>
        <p:spPr>
          <a:xfrm>
            <a:off x="774184" y="5082876"/>
            <a:ext cx="6630034" cy="13720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a:off x="4526128" y="2370744"/>
            <a:ext cx="0" cy="720080"/>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469182" y="2880734"/>
            <a:ext cx="0" cy="737517"/>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711582" y="1897131"/>
            <a:ext cx="0" cy="720080"/>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0" y="1"/>
            <a:ext cx="9144000" cy="404664"/>
          </a:xfrm>
          <a:solidFill>
            <a:srgbClr val="006600"/>
          </a:solidFill>
        </p:spPr>
        <p:txBody>
          <a:bodyPr>
            <a:normAutofit/>
          </a:bodyPr>
          <a:lstStyle/>
          <a:p>
            <a:r>
              <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アドプト・プログラムのあり方検討に</a:t>
            </a:r>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係る今後の方向性について（案）</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対角する 2 つの角を丸めた四角形 56"/>
          <p:cNvSpPr/>
          <p:nvPr/>
        </p:nvSpPr>
        <p:spPr>
          <a:xfrm>
            <a:off x="755134" y="4831816"/>
            <a:ext cx="6649084" cy="251061"/>
          </a:xfrm>
          <a:prstGeom prst="round2Diag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市町村を始めとする多様な主体との連携・協働を強化するための場</a:t>
            </a:r>
            <a:r>
              <a:rPr lang="en-US" altLang="ja-JP" sz="1200" b="1"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を設置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6" descr="C:\Users\KitamuraN\AppData\Local\Microsoft\Windows\Temporary Internet Files\Content.IE5\3A7Q6OBG\gatag-000060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764" y="5528470"/>
            <a:ext cx="1143018" cy="816730"/>
          </a:xfrm>
          <a:prstGeom prst="rect">
            <a:avLst/>
          </a:prstGeom>
          <a:noFill/>
          <a:extLst>
            <a:ext uri="{909E8E84-426E-40DD-AFC4-6F175D3DCCD1}">
              <a14:hiddenFill xmlns:a14="http://schemas.microsoft.com/office/drawing/2010/main">
                <a:solidFill>
                  <a:srgbClr val="FFFFFF"/>
                </a:solidFill>
              </a14:hiddenFill>
            </a:ext>
          </a:extLst>
        </p:spPr>
      </p:pic>
      <p:sp>
        <p:nvSpPr>
          <p:cNvPr id="75" name="テキスト ボックス 74"/>
          <p:cNvSpPr txBox="1"/>
          <p:nvPr/>
        </p:nvSpPr>
        <p:spPr>
          <a:xfrm>
            <a:off x="797945" y="5316693"/>
            <a:ext cx="1481722" cy="861774"/>
          </a:xfrm>
          <a:prstGeom prst="rect">
            <a:avLst/>
          </a:prstGeom>
          <a:noFill/>
        </p:spPr>
        <p:txBody>
          <a:bodyPr wrap="square" rtlCol="0">
            <a:spAutoFit/>
          </a:bodyPr>
          <a:lstStyle/>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団体、協賛企業、学生、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府職員が一同に会し、</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団体のニーズに対して協力してくれる企業、学生をコーディネート</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円形吹き出し 75"/>
          <p:cNvSpPr/>
          <p:nvPr/>
        </p:nvSpPr>
        <p:spPr>
          <a:xfrm>
            <a:off x="2315885" y="5318720"/>
            <a:ext cx="972455" cy="437196"/>
          </a:xfrm>
          <a:prstGeom prst="wedgeEllipseCallout">
            <a:avLst>
              <a:gd name="adj1" fmla="val 45001"/>
              <a:gd name="adj2" fmla="val 44111"/>
            </a:avLst>
          </a:prstGeom>
          <a:solidFill>
            <a:schemeClr val="accent6">
              <a:lumMod val="20000"/>
              <a:lumOff val="80000"/>
            </a:schemeClr>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こんな活動をした</a:t>
            </a:r>
            <a:r>
              <a:rPr lang="ja-JP" altLang="en-US" sz="900"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い</a:t>
            </a:r>
            <a:endParaRPr kumimoji="1" lang="ja-JP" altLang="en-US" sz="9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円形吹き出し 77"/>
          <p:cNvSpPr/>
          <p:nvPr/>
        </p:nvSpPr>
        <p:spPr>
          <a:xfrm>
            <a:off x="2251092" y="5789733"/>
            <a:ext cx="972455" cy="318257"/>
          </a:xfrm>
          <a:prstGeom prst="wedgeEllipseCallout">
            <a:avLst>
              <a:gd name="adj1" fmla="val 53966"/>
              <a:gd name="adj2" fmla="val -33386"/>
            </a:avLst>
          </a:prstGeom>
          <a:solidFill>
            <a:schemeClr val="accent6">
              <a:lumMod val="20000"/>
              <a:lumOff val="80000"/>
            </a:schemeClr>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人が足りない</a:t>
            </a:r>
            <a:endParaRPr kumimoji="1" lang="ja-JP" altLang="en-US" sz="9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円形吹き出し 81"/>
          <p:cNvSpPr/>
          <p:nvPr/>
        </p:nvSpPr>
        <p:spPr>
          <a:xfrm>
            <a:off x="4438554" y="5378667"/>
            <a:ext cx="874157" cy="337829"/>
          </a:xfrm>
          <a:prstGeom prst="wedgeEllipseCallout">
            <a:avLst>
              <a:gd name="adj1" fmla="val -54980"/>
              <a:gd name="adj2" fmla="val 33760"/>
            </a:avLst>
          </a:prstGeom>
          <a:solidFill>
            <a:schemeClr val="accent6">
              <a:lumMod val="20000"/>
              <a:lumOff val="80000"/>
            </a:schemeClr>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金銭で協力できます！</a:t>
            </a:r>
            <a:endParaRPr kumimoji="1" lang="ja-JP" altLang="en-US" sz="9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円形吹き出し 83"/>
          <p:cNvSpPr/>
          <p:nvPr/>
        </p:nvSpPr>
        <p:spPr>
          <a:xfrm>
            <a:off x="4475814" y="5704662"/>
            <a:ext cx="874157" cy="408154"/>
          </a:xfrm>
          <a:prstGeom prst="wedgeEllipseCallout">
            <a:avLst>
              <a:gd name="adj1" fmla="val -57005"/>
              <a:gd name="adj2" fmla="val -32849"/>
            </a:avLst>
          </a:prstGeom>
          <a:solidFill>
            <a:schemeClr val="accent6">
              <a:lumMod val="20000"/>
              <a:lumOff val="80000"/>
            </a:schemeClr>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活動に参加できます！</a:t>
            </a:r>
            <a:endParaRPr kumimoji="1" lang="ja-JP" altLang="en-US" sz="9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5460489" y="5252679"/>
            <a:ext cx="1882600" cy="1006475"/>
          </a:xfrm>
          <a:prstGeom prst="roundRect">
            <a:avLst>
              <a:gd name="adj" fmla="val 65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5608697" y="5314948"/>
            <a:ext cx="1677241" cy="861774"/>
          </a:xfrm>
          <a:prstGeom prst="rect">
            <a:avLst/>
          </a:prstGeom>
          <a:noFill/>
        </p:spPr>
        <p:txBody>
          <a:bodyPr wrap="square" rtlCol="0">
            <a:spAutoFit/>
          </a:bodyPr>
          <a:lstStyle/>
          <a:p>
            <a:r>
              <a:rPr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団体のニーズと企業・学生のシーズを</a:t>
            </a:r>
            <a:r>
              <a:rPr kumimoji="1"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マッチング</a:t>
            </a:r>
            <a:endParaRPr lang="en-US" altLang="ja-JP" sz="10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団体の要望大会とならないように、中立な立場のコーディネータを外部に依頼</a:t>
            </a:r>
            <a:endParaRPr kumimoji="1" lang="ja-JP" altLang="en-US" sz="10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円/楕円 90"/>
          <p:cNvSpPr/>
          <p:nvPr/>
        </p:nvSpPr>
        <p:spPr>
          <a:xfrm>
            <a:off x="5574025" y="5392760"/>
            <a:ext cx="69461" cy="69909"/>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5576572" y="5703652"/>
            <a:ext cx="69461" cy="69909"/>
          </a:xfrm>
          <a:prstGeom prst="ellipse">
            <a:avLst/>
          </a:prstGeom>
          <a:gradFill flip="none" rotWithShape="1">
            <a:gsLst>
              <a:gs pos="50000">
                <a:srgbClr val="FF6000"/>
              </a:gs>
              <a:gs pos="0">
                <a:srgbClr val="FFC000"/>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2868841" y="6067876"/>
            <a:ext cx="415498" cy="230832"/>
          </a:xfrm>
          <a:prstGeom prst="rect">
            <a:avLst/>
          </a:prstGeom>
          <a:noFill/>
        </p:spPr>
        <p:txBody>
          <a:bodyPr wrap="none" rtlCol="0">
            <a:spAutoFit/>
          </a:bodyPr>
          <a:lstStyle/>
          <a:p>
            <a:r>
              <a:rPr kumimoji="1" lang="ja-JP" altLang="en-US" sz="9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9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357064" y="6070804"/>
            <a:ext cx="646331" cy="215444"/>
          </a:xfrm>
          <a:prstGeom prst="rect">
            <a:avLst/>
          </a:prstGeom>
          <a:noFill/>
        </p:spPr>
        <p:txBody>
          <a:bodyPr wrap="none" rtlCol="0">
            <a:spAutoFit/>
          </a:bodyPr>
          <a:lstStyle/>
          <a:p>
            <a:r>
              <a:rPr kumimoji="1" lang="ja-JP" altLang="en-US" sz="8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企業・学生</a:t>
            </a:r>
            <a:endParaRPr kumimoji="1" lang="ja-JP" altLang="en-US" sz="8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3594653" y="5300080"/>
            <a:ext cx="492443" cy="215444"/>
          </a:xfrm>
          <a:prstGeom prst="rect">
            <a:avLst/>
          </a:prstGeom>
          <a:noFill/>
        </p:spPr>
        <p:txBody>
          <a:bodyPr wrap="none" rtlCol="0">
            <a:spAutoFit/>
          </a:bodyPr>
          <a:lstStyle/>
          <a:p>
            <a:r>
              <a:rPr kumimoji="1" lang="ja-JP" altLang="en-US" sz="800"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学識等</a:t>
            </a:r>
            <a:endParaRPr kumimoji="1" lang="ja-JP" altLang="en-US" sz="800"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雲形吹き出し 26"/>
          <p:cNvSpPr/>
          <p:nvPr/>
        </p:nvSpPr>
        <p:spPr>
          <a:xfrm>
            <a:off x="7404218" y="5392760"/>
            <a:ext cx="1280662" cy="1249322"/>
          </a:xfrm>
          <a:prstGeom prst="cloudCallout">
            <a:avLst>
              <a:gd name="adj1" fmla="val -17167"/>
              <a:gd name="adj2" fmla="val -4666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altLang="ja-JP"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・防災</a:t>
            </a:r>
            <a:endParaRPr kumimoji="1" lang="en-US" altLang="ja-JP"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・都市空間活用</a:t>
            </a:r>
            <a:endParaRPr lang="en-US" altLang="ja-JP"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対角する 2 つの角を丸めた四角形 134"/>
          <p:cNvSpPr/>
          <p:nvPr/>
        </p:nvSpPr>
        <p:spPr>
          <a:xfrm>
            <a:off x="7309445" y="5082877"/>
            <a:ext cx="1567315" cy="283122"/>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都市整備部の立ち位置</a:t>
            </a:r>
            <a:endParaRPr kumimoji="1" lang="ja-JP" altLang="en-US"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4748514" y="6454958"/>
            <a:ext cx="2785252" cy="215444"/>
          </a:xfrm>
          <a:prstGeom prst="rect">
            <a:avLst/>
          </a:prstGeom>
          <a:noFill/>
          <a:ln>
            <a:noFill/>
          </a:ln>
          <a:effectLst/>
        </p:spPr>
        <p:txBody>
          <a:bodyPr wrap="square" rtlCol="0">
            <a:spAutoFit/>
          </a:bodyPr>
          <a:lstStyle/>
          <a:p>
            <a:r>
              <a:rPr kumimoji="1" lang="en-US" altLang="ja-JP" sz="8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「大阪府都市整備部中期計画（案）」より抜粋</a:t>
            </a:r>
            <a:endParaRPr kumimoji="1" lang="en-US" altLang="ja-JP" sz="8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780708" y="5093899"/>
            <a:ext cx="763351" cy="230832"/>
          </a:xfrm>
          <a:prstGeom prst="rect">
            <a:avLst/>
          </a:prstGeom>
          <a:noFill/>
        </p:spPr>
        <p:txBody>
          <a:bodyPr wrap="none" rtlCol="0">
            <a:spAutoFit/>
          </a:bodyPr>
          <a:lstStyle/>
          <a:p>
            <a:r>
              <a:rPr lang="ja-JP" altLang="en-US" sz="900" b="1" dirty="0" smtClean="0">
                <a:solidFill>
                  <a:srgbClr val="006600"/>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ja-JP" altLang="en-US" sz="9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522437" y="604900"/>
            <a:ext cx="2378291" cy="1440000"/>
          </a:xfrm>
          <a:prstGeom prst="roundRect">
            <a:avLst>
              <a:gd name="adj" fmla="val 6215"/>
            </a:avLst>
          </a:prstGeom>
          <a:solidFill>
            <a:schemeClr val="tx2">
              <a:lumMod val="60000"/>
              <a:lumOff val="40000"/>
            </a:schemeClr>
          </a:solidFill>
          <a:ln>
            <a:noFill/>
          </a:ln>
          <a:effectLst>
            <a:outerShdw blurRad="50800" dist="38100" dir="2700000" sx="104000" sy="104000" algn="tl" rotWithShape="0">
              <a:schemeClr val="accent5">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活動の継続が</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困難な団体</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336983" y="1018524"/>
            <a:ext cx="2378291" cy="1440000"/>
          </a:xfrm>
          <a:prstGeom prst="roundRect">
            <a:avLst>
              <a:gd name="adj" fmla="val 6215"/>
            </a:avLst>
          </a:prstGeom>
          <a:solidFill>
            <a:srgbClr val="E60073"/>
          </a:solidFill>
          <a:ln>
            <a:noFill/>
          </a:ln>
          <a:effectLst>
            <a:outerShdw blurRad="50800" dist="38100" dir="2700000" sx="104000" sy="104000" algn="tl" rotWithShape="0">
              <a:schemeClr val="accent5">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アドプト活動を</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継続したい団体</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6215073" y="1589968"/>
            <a:ext cx="2378291" cy="1440000"/>
          </a:xfrm>
          <a:prstGeom prst="roundRect">
            <a:avLst>
              <a:gd name="adj" fmla="val 6215"/>
            </a:avLst>
          </a:prstGeom>
          <a:solidFill>
            <a:srgbClr val="00A400"/>
          </a:solidFill>
          <a:ln>
            <a:noFill/>
          </a:ln>
          <a:effectLst>
            <a:outerShdw blurRad="50800" dist="38100" dir="2700000" sx="104000" sy="104000" algn="tl" rotWithShape="0">
              <a:schemeClr val="accent5">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アドプト活動に加えて</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地域力再生になるような活動をしたい団体</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対角する 2 つの角を丸めた四角形 7"/>
          <p:cNvSpPr/>
          <p:nvPr/>
        </p:nvSpPr>
        <p:spPr>
          <a:xfrm>
            <a:off x="583266" y="2647654"/>
            <a:ext cx="2302229" cy="1005379"/>
          </a:xfrm>
          <a:prstGeom prst="round2Diag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55134" y="2780553"/>
            <a:ext cx="2106063" cy="769441"/>
          </a:xfrm>
          <a:prstGeom prst="rect">
            <a:avLst/>
          </a:prstGeom>
          <a:noFill/>
        </p:spPr>
        <p:txBody>
          <a:bodyPr wrap="square" rtlCol="0">
            <a:spAutoFit/>
          </a:bodyPr>
          <a:lstStyle/>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ルールブックに基づき、協定を解除</a:t>
            </a:r>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これまで</a:t>
            </a:r>
            <a:r>
              <a:rPr kumimoji="1"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の活動に</a:t>
            </a:r>
            <a:r>
              <a:rPr kumimoji="1"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対して感謝状</a:t>
            </a:r>
            <a:r>
              <a:rPr kumimoji="1"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を贈呈</a:t>
            </a:r>
            <a:endParaRPr kumimoji="1" lang="ja-JP" altLang="en-US" sz="1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対角する 2 つの角を丸めた四角形 35"/>
          <p:cNvSpPr/>
          <p:nvPr/>
        </p:nvSpPr>
        <p:spPr>
          <a:xfrm>
            <a:off x="3375013" y="3107057"/>
            <a:ext cx="2302229" cy="1005379"/>
          </a:xfrm>
          <a:prstGeom prst="round2DiagRect">
            <a:avLst/>
          </a:prstGeom>
          <a:noFill/>
          <a:ln>
            <a:solidFill>
              <a:srgbClr val="E60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対角する 2 つの角を丸めた四角形 36"/>
          <p:cNvSpPr/>
          <p:nvPr/>
        </p:nvSpPr>
        <p:spPr>
          <a:xfrm>
            <a:off x="579517" y="4748387"/>
            <a:ext cx="8205129" cy="1969640"/>
          </a:xfrm>
          <a:prstGeom prst="round2DiagRect">
            <a:avLst/>
          </a:prstGeom>
          <a:no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対角する 2 つの角を丸めた四角形 40"/>
          <p:cNvSpPr/>
          <p:nvPr/>
        </p:nvSpPr>
        <p:spPr>
          <a:xfrm>
            <a:off x="6382651" y="3609746"/>
            <a:ext cx="2302229" cy="1005379"/>
          </a:xfrm>
          <a:prstGeom prst="round2DiagRect">
            <a:avLst/>
          </a:prstGeom>
          <a:solidFill>
            <a:schemeClr val="bg1"/>
          </a:solidFill>
          <a:ln>
            <a:solidFill>
              <a:srgbClr val="00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519427" y="3415525"/>
            <a:ext cx="2106063" cy="430887"/>
          </a:xfrm>
          <a:prstGeom prst="rect">
            <a:avLst/>
          </a:prstGeom>
          <a:noFill/>
        </p:spPr>
        <p:txBody>
          <a:bodyPr wrap="square" rtlCol="0">
            <a:spAutoFit/>
          </a:bodyPr>
          <a:lstStyle/>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ルールブックを共有し、自主的に</a:t>
            </a:r>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清掃・美化活動を実施</a:t>
            </a:r>
            <a:endParaRPr kumimoji="1" lang="ja-JP" altLang="en-US" sz="1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532293" y="3739679"/>
            <a:ext cx="2106063" cy="769441"/>
          </a:xfrm>
          <a:prstGeom prst="rect">
            <a:avLst/>
          </a:prstGeom>
          <a:noFill/>
        </p:spPr>
        <p:txBody>
          <a:bodyPr wrap="square" rtlCol="0">
            <a:spAutoFit/>
          </a:bodyPr>
          <a:lstStyle/>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ルールブックを共有し、自主的に</a:t>
            </a:r>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清掃・美化活動を実施いただいた</a:t>
            </a:r>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上で、地域力再生の取組みを</a:t>
            </a:r>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紹介し、誘導</a:t>
            </a:r>
            <a:endParaRPr lang="en-US" altLang="ja-JP" sz="11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2307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3173912" y="-3187175"/>
            <a:ext cx="2821574" cy="9169400"/>
          </a:xfrm>
          <a:custGeom>
            <a:avLst/>
            <a:gdLst>
              <a:gd name="connsiteX0" fmla="*/ 0 w 2808312"/>
              <a:gd name="connsiteY0" fmla="*/ 11268744 h 11268744"/>
              <a:gd name="connsiteX1" fmla="*/ 0 w 2808312"/>
              <a:gd name="connsiteY1" fmla="*/ 0 h 11268744"/>
              <a:gd name="connsiteX2" fmla="*/ 2808312 w 2808312"/>
              <a:gd name="connsiteY2" fmla="*/ 11268744 h 11268744"/>
              <a:gd name="connsiteX3" fmla="*/ 0 w 2808312"/>
              <a:gd name="connsiteY3" fmla="*/ 11268744 h 11268744"/>
              <a:gd name="connsiteX0" fmla="*/ 0 w 2808312"/>
              <a:gd name="connsiteY0" fmla="*/ 11268744 h 11268744"/>
              <a:gd name="connsiteX1" fmla="*/ 0 w 2808312"/>
              <a:gd name="connsiteY1" fmla="*/ 0 h 11268744"/>
              <a:gd name="connsiteX2" fmla="*/ 431800 w 2808312"/>
              <a:gd name="connsiteY2" fmla="*/ 1692944 h 11268744"/>
              <a:gd name="connsiteX3" fmla="*/ 2808312 w 2808312"/>
              <a:gd name="connsiteY3" fmla="*/ 11268744 h 11268744"/>
              <a:gd name="connsiteX4" fmla="*/ 0 w 2808312"/>
              <a:gd name="connsiteY4" fmla="*/ 11268744 h 11268744"/>
              <a:gd name="connsiteX0" fmla="*/ 0 w 2808312"/>
              <a:gd name="connsiteY0" fmla="*/ 11268744 h 11268744"/>
              <a:gd name="connsiteX1" fmla="*/ 0 w 2808312"/>
              <a:gd name="connsiteY1" fmla="*/ 0 h 11268744"/>
              <a:gd name="connsiteX2" fmla="*/ 546100 w 2808312"/>
              <a:gd name="connsiteY2" fmla="*/ 2099344 h 11268744"/>
              <a:gd name="connsiteX3" fmla="*/ 431800 w 2808312"/>
              <a:gd name="connsiteY3" fmla="*/ 1692944 h 11268744"/>
              <a:gd name="connsiteX4" fmla="*/ 2808312 w 2808312"/>
              <a:gd name="connsiteY4" fmla="*/ 11268744 h 11268744"/>
              <a:gd name="connsiteX5" fmla="*/ 0 w 2808312"/>
              <a:gd name="connsiteY5" fmla="*/ 11268744 h 11268744"/>
              <a:gd name="connsiteX0" fmla="*/ 0 w 2808312"/>
              <a:gd name="connsiteY0" fmla="*/ 9575800 h 9575800"/>
              <a:gd name="connsiteX1" fmla="*/ 12700 w 2808312"/>
              <a:gd name="connsiteY1" fmla="*/ 237456 h 9575800"/>
              <a:gd name="connsiteX2" fmla="*/ 546100 w 2808312"/>
              <a:gd name="connsiteY2" fmla="*/ 406400 h 9575800"/>
              <a:gd name="connsiteX3" fmla="*/ 431800 w 2808312"/>
              <a:gd name="connsiteY3" fmla="*/ 0 h 9575800"/>
              <a:gd name="connsiteX4" fmla="*/ 2808312 w 2808312"/>
              <a:gd name="connsiteY4" fmla="*/ 9575800 h 9575800"/>
              <a:gd name="connsiteX5" fmla="*/ 0 w 2808312"/>
              <a:gd name="connsiteY5" fmla="*/ 9575800 h 9575800"/>
              <a:gd name="connsiteX0" fmla="*/ 0 w 2808312"/>
              <a:gd name="connsiteY0" fmla="*/ 9348579 h 9348579"/>
              <a:gd name="connsiteX1" fmla="*/ 12700 w 2808312"/>
              <a:gd name="connsiteY1" fmla="*/ 10235 h 9348579"/>
              <a:gd name="connsiteX2" fmla="*/ 546100 w 2808312"/>
              <a:gd name="connsiteY2" fmla="*/ 179179 h 9348579"/>
              <a:gd name="connsiteX3" fmla="*/ 2808312 w 2808312"/>
              <a:gd name="connsiteY3" fmla="*/ 9348579 h 9348579"/>
              <a:gd name="connsiteX4" fmla="*/ 0 w 2808312"/>
              <a:gd name="connsiteY4" fmla="*/ 9348579 h 9348579"/>
              <a:gd name="connsiteX0" fmla="*/ 0 w 2808312"/>
              <a:gd name="connsiteY0" fmla="*/ 9338344 h 9338344"/>
              <a:gd name="connsiteX1" fmla="*/ 12700 w 2808312"/>
              <a:gd name="connsiteY1" fmla="*/ 0 h 9338344"/>
              <a:gd name="connsiteX2" fmla="*/ 546100 w 2808312"/>
              <a:gd name="connsiteY2" fmla="*/ 168944 h 9338344"/>
              <a:gd name="connsiteX3" fmla="*/ 2808312 w 2808312"/>
              <a:gd name="connsiteY3" fmla="*/ 9338344 h 9338344"/>
              <a:gd name="connsiteX4" fmla="*/ 0 w 2808312"/>
              <a:gd name="connsiteY4" fmla="*/ 9338344 h 9338344"/>
              <a:gd name="connsiteX0" fmla="*/ 13262 w 2821574"/>
              <a:gd name="connsiteY0" fmla="*/ 9169400 h 9169400"/>
              <a:gd name="connsiteX1" fmla="*/ 562 w 2821574"/>
              <a:gd name="connsiteY1" fmla="*/ 8856 h 9169400"/>
              <a:gd name="connsiteX2" fmla="*/ 559362 w 2821574"/>
              <a:gd name="connsiteY2" fmla="*/ 0 h 9169400"/>
              <a:gd name="connsiteX3" fmla="*/ 2821574 w 2821574"/>
              <a:gd name="connsiteY3" fmla="*/ 9169400 h 9169400"/>
              <a:gd name="connsiteX4" fmla="*/ 13262 w 2821574"/>
              <a:gd name="connsiteY4" fmla="*/ 9169400 h 916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574" h="9169400">
                <a:moveTo>
                  <a:pt x="13262" y="9169400"/>
                </a:moveTo>
                <a:cubicBezTo>
                  <a:pt x="17495" y="6056619"/>
                  <a:pt x="-3671" y="3121637"/>
                  <a:pt x="562" y="8856"/>
                </a:cubicBezTo>
                <a:lnTo>
                  <a:pt x="559362" y="0"/>
                </a:lnTo>
                <a:lnTo>
                  <a:pt x="2821574" y="9169400"/>
                </a:lnTo>
                <a:lnTo>
                  <a:pt x="13262" y="9169400"/>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形吹き出し 3"/>
          <p:cNvSpPr/>
          <p:nvPr/>
        </p:nvSpPr>
        <p:spPr>
          <a:xfrm>
            <a:off x="323528" y="1988840"/>
            <a:ext cx="3600400" cy="1354981"/>
          </a:xfrm>
          <a:prstGeom prst="wedgeEllipseCallout">
            <a:avLst>
              <a:gd name="adj1" fmla="val 34998"/>
              <a:gd name="adj2" fmla="val 45814"/>
            </a:avLst>
          </a:prstGeom>
          <a:gradFill flip="none" rotWithShape="1">
            <a:gsLst>
              <a:gs pos="0">
                <a:srgbClr val="FF6600"/>
              </a:gs>
              <a:gs pos="80000">
                <a:srgbClr val="FFC000"/>
              </a:gs>
              <a:gs pos="100000">
                <a:srgbClr val="FF6600"/>
              </a:gs>
            </a:gsLst>
            <a:lin ang="2700000" scaled="1"/>
            <a:tileRect/>
          </a:gra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アドプト・プログラムって</a:t>
            </a:r>
            <a:endPar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どんなプログラム？</a:t>
            </a:r>
            <a:endParaRPr kumimoji="1"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形吹き出し 7"/>
          <p:cNvSpPr/>
          <p:nvPr/>
        </p:nvSpPr>
        <p:spPr>
          <a:xfrm>
            <a:off x="467544" y="3532029"/>
            <a:ext cx="3528392" cy="1409138"/>
          </a:xfrm>
          <a:prstGeom prst="wedgeEllipseCallout">
            <a:avLst>
              <a:gd name="adj1" fmla="val 37060"/>
              <a:gd name="adj2" fmla="val 47209"/>
            </a:avLst>
          </a:prstGeom>
          <a:gradFill flip="none" rotWithShape="1">
            <a:gsLst>
              <a:gs pos="0">
                <a:srgbClr val="FF6600"/>
              </a:gs>
              <a:gs pos="80000">
                <a:srgbClr val="FFC000"/>
              </a:gs>
              <a:gs pos="100000">
                <a:srgbClr val="FF6600"/>
              </a:gs>
            </a:gsLst>
            <a:lin ang="2700000" scaled="1"/>
            <a:tileRect/>
          </a:gra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アドプト・プログラム</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a:t>
            </a:r>
            <a:endParaRPr kumimoji="1"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どう</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やって</a:t>
            </a:r>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始められるの？</a:t>
            </a:r>
            <a:endPar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形吹き出し 8"/>
          <p:cNvSpPr/>
          <p:nvPr/>
        </p:nvSpPr>
        <p:spPr>
          <a:xfrm>
            <a:off x="395536" y="5184576"/>
            <a:ext cx="3528392" cy="1440160"/>
          </a:xfrm>
          <a:prstGeom prst="wedgeEllipseCallout">
            <a:avLst>
              <a:gd name="adj1" fmla="val 39490"/>
              <a:gd name="adj2" fmla="val 42225"/>
            </a:avLst>
          </a:prstGeom>
          <a:gradFill flip="none" rotWithShape="1">
            <a:gsLst>
              <a:gs pos="0">
                <a:srgbClr val="FF6600"/>
              </a:gs>
              <a:gs pos="80000">
                <a:srgbClr val="FFC000"/>
              </a:gs>
              <a:gs pos="100000">
                <a:srgbClr val="FF6600"/>
              </a:gs>
            </a:gsLst>
            <a:lin ang="2700000" scaled="1"/>
            <a:tileRect/>
          </a:gra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アドプト・プログラムで</a:t>
            </a:r>
            <a:endParaRPr lang="en-US" altLang="ja-JP"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どんなことができるの？</a:t>
            </a:r>
            <a:endPar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C:\Users\KitamuraN\AppData\Local\Microsoft\Windows\Temporary Internet Files\Content.IE5\K98P16IM\woman_questi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126" y="2515729"/>
            <a:ext cx="920033" cy="112929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0205" y="-1993"/>
            <a:ext cx="6316153" cy="892552"/>
          </a:xfrm>
          <a:prstGeom prst="rect">
            <a:avLst/>
          </a:prstGeom>
          <a:noFill/>
          <a:scene3d>
            <a:camera prst="orthographicFront">
              <a:rot lat="0" lon="0" rev="0"/>
            </a:camera>
            <a:lightRig rig="threePt" dir="t"/>
          </a:scene3d>
          <a:sp3d>
            <a:bevelT/>
          </a:sp3d>
        </p:spPr>
        <p:txBody>
          <a:bodyPr wrap="none" rtlCol="0">
            <a:spAutoFit/>
          </a:bodyPr>
          <a:lstStyle/>
          <a:p>
            <a:r>
              <a:rPr kumimoji="1" lang="ja-JP" altLang="en-US" sz="2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2800" b="1" u="sng"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アドプト・プログラム　</a:t>
            </a:r>
            <a:r>
              <a:rPr lang="ja-JP" altLang="en-US" sz="2800"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ルール</a:t>
            </a:r>
            <a:r>
              <a:rPr kumimoji="1" lang="ja-JP" altLang="en-US" sz="2800" b="1" u="sng"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ブック</a:t>
            </a:r>
            <a:endParaRPr kumimoji="1" lang="ja-JP" altLang="en-US" sz="2800"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 name="テキスト ボックス 9"/>
          <p:cNvSpPr txBox="1"/>
          <p:nvPr/>
        </p:nvSpPr>
        <p:spPr>
          <a:xfrm>
            <a:off x="518557" y="877859"/>
            <a:ext cx="5349541" cy="369332"/>
          </a:xfrm>
          <a:prstGeom prst="rect">
            <a:avLst/>
          </a:prstGeom>
          <a:no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アドプト・ローﾄﾞ     </a:t>
            </a: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アドプト・リバー     </a:t>
            </a: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アドプト・シーサイド</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3">
            <a:extLst>
              <a:ext uri="{28A0092B-C50C-407E-A947-70E740481C1C}">
                <a14:useLocalDpi xmlns:a14="http://schemas.microsoft.com/office/drawing/2010/main" val="0"/>
              </a:ext>
            </a:extLst>
          </a:blip>
          <a:srcRect/>
          <a:stretch>
            <a:fillRect/>
          </a:stretch>
        </p:blipFill>
        <p:spPr bwMode="auto">
          <a:xfrm>
            <a:off x="281112" y="952114"/>
            <a:ext cx="249555" cy="189865"/>
          </a:xfrm>
          <a:prstGeom prst="rect">
            <a:avLst/>
          </a:prstGeom>
          <a:noFill/>
          <a:ln>
            <a:noFill/>
          </a:ln>
        </p:spPr>
      </p:pic>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2036480" y="959972"/>
            <a:ext cx="249555" cy="189865"/>
          </a:xfrm>
          <a:prstGeom prst="rect">
            <a:avLst/>
          </a:prstGeom>
          <a:noFill/>
          <a:ln>
            <a:noFill/>
          </a:ln>
        </p:spPr>
      </p:pic>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3757224" y="952113"/>
            <a:ext cx="249555" cy="189865"/>
          </a:xfrm>
          <a:prstGeom prst="rect">
            <a:avLst/>
          </a:prstGeom>
          <a:noFill/>
          <a:ln>
            <a:noFill/>
          </a:ln>
        </p:spPr>
      </p:pic>
      <p:pic>
        <p:nvPicPr>
          <p:cNvPr id="14" name="Picture 4" descr="C:\Users\KitamuraN\AppData\Local\Microsoft\Windows\Temporary Internet Files\Content.IE5\K98P16IM\woman_questi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887" y="4005064"/>
            <a:ext cx="938635"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KitamuraN\AppData\Local\Microsoft\Windows\Temporary Internet Files\Content.IE5\K98P16IM\woman_questi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0130" y="5616624"/>
            <a:ext cx="916326" cy="1124744"/>
          </a:xfrm>
          <a:prstGeom prst="rect">
            <a:avLst/>
          </a:prstGeom>
          <a:noFill/>
          <a:extLst>
            <a:ext uri="{909E8E84-426E-40DD-AFC4-6F175D3DCCD1}">
              <a14:hiddenFill xmlns:a14="http://schemas.microsoft.com/office/drawing/2010/main">
                <a:solidFill>
                  <a:srgbClr val="FFFFFF"/>
                </a:solidFill>
              </a14:hiddenFill>
            </a:ext>
          </a:extLst>
        </p:spPr>
      </p:pic>
      <p:sp>
        <p:nvSpPr>
          <p:cNvPr id="5" name="対角する 2 つの角を丸めた四角形 4"/>
          <p:cNvSpPr/>
          <p:nvPr/>
        </p:nvSpPr>
        <p:spPr>
          <a:xfrm>
            <a:off x="4975369" y="2013223"/>
            <a:ext cx="4061127" cy="1449234"/>
          </a:xfrm>
          <a:prstGeom prst="round2DiagRect">
            <a:avLst/>
          </a:prstGeom>
          <a:solidFill>
            <a:schemeClr val="accent6">
              <a:lumMod val="20000"/>
              <a:lumOff val="80000"/>
            </a:schemeClr>
          </a:solidFill>
          <a:ln w="3175">
            <a:solidFill>
              <a:schemeClr val="accent6">
                <a:lumMod val="75000"/>
              </a:schemeClr>
            </a:solidFill>
            <a:prstDash val="solid"/>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400000">
            <a:off x="4516599" y="2720298"/>
            <a:ext cx="607387" cy="2339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4091732" y="2691885"/>
            <a:ext cx="974274" cy="2339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4521829" y="4314067"/>
            <a:ext cx="607387" cy="2339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5400000">
            <a:off x="4096962" y="4285654"/>
            <a:ext cx="974274" cy="2339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4521829" y="5873979"/>
            <a:ext cx="607387" cy="2339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4096962" y="5845566"/>
            <a:ext cx="974274" cy="23395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対角する 2 つの角を丸めた四角形 27"/>
          <p:cNvSpPr/>
          <p:nvPr/>
        </p:nvSpPr>
        <p:spPr>
          <a:xfrm>
            <a:off x="4942499" y="3600008"/>
            <a:ext cx="4093997" cy="1449234"/>
          </a:xfrm>
          <a:prstGeom prst="round2DiagRect">
            <a:avLst/>
          </a:prstGeom>
          <a:solidFill>
            <a:schemeClr val="accent6">
              <a:lumMod val="20000"/>
              <a:lumOff val="80000"/>
            </a:schemeClr>
          </a:solidFill>
          <a:ln w="3175">
            <a:solidFill>
              <a:schemeClr val="accent6">
                <a:lumMod val="75000"/>
              </a:schemeClr>
            </a:solidFill>
            <a:prstDash val="solid"/>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対角する 2 つの角を丸めた四角形 28"/>
          <p:cNvSpPr/>
          <p:nvPr/>
        </p:nvSpPr>
        <p:spPr>
          <a:xfrm>
            <a:off x="4942499" y="5184576"/>
            <a:ext cx="4093997" cy="1540683"/>
          </a:xfrm>
          <a:prstGeom prst="round2DiagRect">
            <a:avLst/>
          </a:prstGeom>
          <a:solidFill>
            <a:schemeClr val="accent6">
              <a:lumMod val="20000"/>
              <a:lumOff val="80000"/>
            </a:schemeClr>
          </a:solidFill>
          <a:ln w="3175">
            <a:solidFill>
              <a:schemeClr val="accent6">
                <a:lumMod val="75000"/>
              </a:schemeClr>
            </a:solidFill>
            <a:prstDash val="solid"/>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039761" y="2166764"/>
            <a:ext cx="4075155" cy="1138773"/>
          </a:xfrm>
          <a:prstGeom prst="rect">
            <a:avLst/>
          </a:prstGeom>
          <a:noFill/>
        </p:spPr>
        <p:txBody>
          <a:bodyPr wrap="none" rtlCol="0">
            <a:spAutoFit/>
          </a:bodyPr>
          <a:lstStyle/>
          <a:p>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府民の皆さんが公共スペースをわが子のようにとらえ、</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清掃・美化活動をしていただき、行政が活動を支援</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するプログラムです。</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プログラムの種類</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プログラムの目的・成り立ち</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テキスト ボックス 30"/>
          <p:cNvSpPr txBox="1"/>
          <p:nvPr/>
        </p:nvSpPr>
        <p:spPr>
          <a:xfrm>
            <a:off x="4984992" y="3695416"/>
            <a:ext cx="4184407" cy="1323439"/>
          </a:xfrm>
          <a:prstGeom prst="rect">
            <a:avLst/>
          </a:prstGeom>
          <a:noFill/>
        </p:spPr>
        <p:txBody>
          <a:bodyPr wrap="square" rtlCol="0">
            <a:spAutoFit/>
          </a:bodyPr>
          <a:lstStyle/>
          <a:p>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活動したい場所を所管している土木事務所に</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連絡</a:t>
            </a:r>
            <a:endParaRPr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いただき、活動団体、大阪府、市町村で</a:t>
            </a:r>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協定を締結</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した後に、活動がスタートします。</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所管する事務所</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手続き</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プログラムにおける役割</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975369" y="5231230"/>
            <a:ext cx="4184407" cy="1538883"/>
          </a:xfrm>
          <a:prstGeom prst="rect">
            <a:avLst/>
          </a:prstGeom>
          <a:noFill/>
        </p:spPr>
        <p:txBody>
          <a:bodyPr wrap="square" rtlCol="0">
            <a:spAutoFit/>
          </a:bodyPr>
          <a:lstStyle/>
          <a:p>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アドプト・プログラムは地域の方が清掃・美化活動を</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通じて地域に愛着を持っていただくためのプログラム</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です。そのための支援体制や、プログラムでできること、</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できないことをまとめています。</a:t>
            </a:r>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活動の支援体制</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できること</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、できないこと</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の発展について（公共空間でできること等）</a:t>
            </a:r>
            <a:r>
              <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u="sng"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07504" y="1513020"/>
            <a:ext cx="1624163" cy="369332"/>
          </a:xfrm>
          <a:prstGeom prst="rect">
            <a:avLst/>
          </a:prstGeom>
          <a:noFill/>
        </p:spPr>
        <p:txBody>
          <a:bodyPr wrap="non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年●月</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899563" y="-13262"/>
            <a:ext cx="2276585" cy="369332"/>
          </a:xfrm>
          <a:prstGeom prst="rect">
            <a:avLst/>
          </a:prstGeom>
        </p:spPr>
        <p:txBody>
          <a:bodyPr wrap="none">
            <a:spAutoFit/>
          </a:bodyPr>
          <a:lstStyle/>
          <a:p>
            <a:pPr algn="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活動団体</a:t>
            </a:r>
            <a:r>
              <a:rPr lang="ja-JP" altLang="en-US"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職員共有</a:t>
            </a:r>
            <a:endParaRPr lang="en-US" altLang="ja-JP"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757358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対角する 2 つの角を丸めた四角形 29"/>
          <p:cNvSpPr/>
          <p:nvPr/>
        </p:nvSpPr>
        <p:spPr>
          <a:xfrm>
            <a:off x="412124" y="5386386"/>
            <a:ext cx="8164062" cy="1354981"/>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8" name="対角する 2 つの角を丸めた四角形 27"/>
          <p:cNvSpPr/>
          <p:nvPr/>
        </p:nvSpPr>
        <p:spPr>
          <a:xfrm>
            <a:off x="401192" y="3802211"/>
            <a:ext cx="8174994" cy="1354981"/>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6" name="対角する 2 つの角を丸めた四角形 25"/>
          <p:cNvSpPr/>
          <p:nvPr/>
        </p:nvSpPr>
        <p:spPr>
          <a:xfrm>
            <a:off x="401192" y="2243012"/>
            <a:ext cx="8189821" cy="1354981"/>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7567781-B92A-493B-A757-F6BEE20AE38E}" type="slidenum">
              <a:rPr kumimoji="1" lang="ja-JP" altLang="en-US" smtClean="0"/>
              <a:t>7</a:t>
            </a:fld>
            <a:endParaRPr kumimoji="1" lang="ja-JP" altLang="en-US"/>
          </a:p>
        </p:txBody>
      </p:sp>
      <p:sp>
        <p:nvSpPr>
          <p:cNvPr id="6" name="直角三角形 1"/>
          <p:cNvSpPr/>
          <p:nvPr/>
        </p:nvSpPr>
        <p:spPr>
          <a:xfrm rot="16200000" flipH="1">
            <a:off x="3424814" y="-3490437"/>
            <a:ext cx="2259583" cy="9169400"/>
          </a:xfrm>
          <a:custGeom>
            <a:avLst/>
            <a:gdLst>
              <a:gd name="connsiteX0" fmla="*/ 0 w 2808312"/>
              <a:gd name="connsiteY0" fmla="*/ 11268744 h 11268744"/>
              <a:gd name="connsiteX1" fmla="*/ 0 w 2808312"/>
              <a:gd name="connsiteY1" fmla="*/ 0 h 11268744"/>
              <a:gd name="connsiteX2" fmla="*/ 2808312 w 2808312"/>
              <a:gd name="connsiteY2" fmla="*/ 11268744 h 11268744"/>
              <a:gd name="connsiteX3" fmla="*/ 0 w 2808312"/>
              <a:gd name="connsiteY3" fmla="*/ 11268744 h 11268744"/>
              <a:gd name="connsiteX0" fmla="*/ 0 w 2808312"/>
              <a:gd name="connsiteY0" fmla="*/ 11268744 h 11268744"/>
              <a:gd name="connsiteX1" fmla="*/ 0 w 2808312"/>
              <a:gd name="connsiteY1" fmla="*/ 0 h 11268744"/>
              <a:gd name="connsiteX2" fmla="*/ 431800 w 2808312"/>
              <a:gd name="connsiteY2" fmla="*/ 1692944 h 11268744"/>
              <a:gd name="connsiteX3" fmla="*/ 2808312 w 2808312"/>
              <a:gd name="connsiteY3" fmla="*/ 11268744 h 11268744"/>
              <a:gd name="connsiteX4" fmla="*/ 0 w 2808312"/>
              <a:gd name="connsiteY4" fmla="*/ 11268744 h 11268744"/>
              <a:gd name="connsiteX0" fmla="*/ 0 w 2808312"/>
              <a:gd name="connsiteY0" fmla="*/ 11268744 h 11268744"/>
              <a:gd name="connsiteX1" fmla="*/ 0 w 2808312"/>
              <a:gd name="connsiteY1" fmla="*/ 0 h 11268744"/>
              <a:gd name="connsiteX2" fmla="*/ 546100 w 2808312"/>
              <a:gd name="connsiteY2" fmla="*/ 2099344 h 11268744"/>
              <a:gd name="connsiteX3" fmla="*/ 431800 w 2808312"/>
              <a:gd name="connsiteY3" fmla="*/ 1692944 h 11268744"/>
              <a:gd name="connsiteX4" fmla="*/ 2808312 w 2808312"/>
              <a:gd name="connsiteY4" fmla="*/ 11268744 h 11268744"/>
              <a:gd name="connsiteX5" fmla="*/ 0 w 2808312"/>
              <a:gd name="connsiteY5" fmla="*/ 11268744 h 11268744"/>
              <a:gd name="connsiteX0" fmla="*/ 0 w 2808312"/>
              <a:gd name="connsiteY0" fmla="*/ 9575800 h 9575800"/>
              <a:gd name="connsiteX1" fmla="*/ 12700 w 2808312"/>
              <a:gd name="connsiteY1" fmla="*/ 237456 h 9575800"/>
              <a:gd name="connsiteX2" fmla="*/ 546100 w 2808312"/>
              <a:gd name="connsiteY2" fmla="*/ 406400 h 9575800"/>
              <a:gd name="connsiteX3" fmla="*/ 431800 w 2808312"/>
              <a:gd name="connsiteY3" fmla="*/ 0 h 9575800"/>
              <a:gd name="connsiteX4" fmla="*/ 2808312 w 2808312"/>
              <a:gd name="connsiteY4" fmla="*/ 9575800 h 9575800"/>
              <a:gd name="connsiteX5" fmla="*/ 0 w 2808312"/>
              <a:gd name="connsiteY5" fmla="*/ 9575800 h 9575800"/>
              <a:gd name="connsiteX0" fmla="*/ 0 w 2808312"/>
              <a:gd name="connsiteY0" fmla="*/ 9348579 h 9348579"/>
              <a:gd name="connsiteX1" fmla="*/ 12700 w 2808312"/>
              <a:gd name="connsiteY1" fmla="*/ 10235 h 9348579"/>
              <a:gd name="connsiteX2" fmla="*/ 546100 w 2808312"/>
              <a:gd name="connsiteY2" fmla="*/ 179179 h 9348579"/>
              <a:gd name="connsiteX3" fmla="*/ 2808312 w 2808312"/>
              <a:gd name="connsiteY3" fmla="*/ 9348579 h 9348579"/>
              <a:gd name="connsiteX4" fmla="*/ 0 w 2808312"/>
              <a:gd name="connsiteY4" fmla="*/ 9348579 h 9348579"/>
              <a:gd name="connsiteX0" fmla="*/ 0 w 2808312"/>
              <a:gd name="connsiteY0" fmla="*/ 9338344 h 9338344"/>
              <a:gd name="connsiteX1" fmla="*/ 12700 w 2808312"/>
              <a:gd name="connsiteY1" fmla="*/ 0 h 9338344"/>
              <a:gd name="connsiteX2" fmla="*/ 546100 w 2808312"/>
              <a:gd name="connsiteY2" fmla="*/ 168944 h 9338344"/>
              <a:gd name="connsiteX3" fmla="*/ 2808312 w 2808312"/>
              <a:gd name="connsiteY3" fmla="*/ 9338344 h 9338344"/>
              <a:gd name="connsiteX4" fmla="*/ 0 w 2808312"/>
              <a:gd name="connsiteY4" fmla="*/ 9338344 h 9338344"/>
              <a:gd name="connsiteX0" fmla="*/ 13262 w 2821574"/>
              <a:gd name="connsiteY0" fmla="*/ 9169400 h 9169400"/>
              <a:gd name="connsiteX1" fmla="*/ 562 w 2821574"/>
              <a:gd name="connsiteY1" fmla="*/ 8856 h 9169400"/>
              <a:gd name="connsiteX2" fmla="*/ 559362 w 2821574"/>
              <a:gd name="connsiteY2" fmla="*/ 0 h 9169400"/>
              <a:gd name="connsiteX3" fmla="*/ 2821574 w 2821574"/>
              <a:gd name="connsiteY3" fmla="*/ 9169400 h 9169400"/>
              <a:gd name="connsiteX4" fmla="*/ 13262 w 2821574"/>
              <a:gd name="connsiteY4" fmla="*/ 9169400 h 916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574" h="9169400">
                <a:moveTo>
                  <a:pt x="13262" y="9169400"/>
                </a:moveTo>
                <a:cubicBezTo>
                  <a:pt x="17495" y="6056619"/>
                  <a:pt x="-3671" y="3121637"/>
                  <a:pt x="562" y="8856"/>
                </a:cubicBezTo>
                <a:lnTo>
                  <a:pt x="559362" y="0"/>
                </a:lnTo>
                <a:lnTo>
                  <a:pt x="2821574" y="9169400"/>
                </a:lnTo>
                <a:lnTo>
                  <a:pt x="13262" y="91694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704927" y="1652527"/>
            <a:ext cx="1306768" cy="307777"/>
          </a:xfrm>
          <a:prstGeom prst="rect">
            <a:avLst/>
          </a:prstGeom>
          <a:noFill/>
        </p:spPr>
        <p:txBody>
          <a:bodyPr wrap="none" rtlCol="0">
            <a:spAutoFit/>
          </a:bodyP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年●月</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91593" y="94992"/>
            <a:ext cx="6316153" cy="892552"/>
          </a:xfrm>
          <a:prstGeom prst="rect">
            <a:avLst/>
          </a:prstGeom>
          <a:noFill/>
          <a:scene3d>
            <a:camera prst="orthographicFront">
              <a:rot lat="0" lon="0" rev="0"/>
            </a:camera>
            <a:lightRig rig="threePt" dir="t"/>
          </a:scene3d>
          <a:sp3d>
            <a:bevelT/>
          </a:sp3d>
        </p:spPr>
        <p:txBody>
          <a:bodyPr wrap="none" rtlCol="0">
            <a:spAutoFit/>
          </a:bodyPr>
          <a:lstStyle/>
          <a:p>
            <a:pPr algn="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職員のための</a:t>
            </a:r>
            <a:endParaRPr lang="en-US" altLang="ja-JP" sz="2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2800" b="1" u="sng"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アドプト・プログラム　</a:t>
            </a:r>
            <a:r>
              <a:rPr lang="ja-JP" altLang="en-US" sz="2800" b="1" u="sng"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ハンド</a:t>
            </a:r>
            <a:r>
              <a:rPr kumimoji="1" lang="ja-JP" altLang="en-US" sz="2800" b="1" u="sng"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ブック</a:t>
            </a:r>
            <a:endParaRPr kumimoji="1" lang="ja-JP" altLang="en-US" sz="2800"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円形吹き出し 13"/>
          <p:cNvSpPr/>
          <p:nvPr/>
        </p:nvSpPr>
        <p:spPr>
          <a:xfrm>
            <a:off x="401192" y="2243012"/>
            <a:ext cx="3600400" cy="1354981"/>
          </a:xfrm>
          <a:prstGeom prst="wedgeEllipseCallout">
            <a:avLst>
              <a:gd name="adj1" fmla="val 31920"/>
              <a:gd name="adj2" fmla="val 11049"/>
            </a:avLst>
          </a:prstGeom>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kumimoji="1"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（府民協働）</a:t>
            </a:r>
            <a:endPar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における心得</a:t>
            </a:r>
            <a:endPar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形吹き出し 22"/>
          <p:cNvSpPr/>
          <p:nvPr/>
        </p:nvSpPr>
        <p:spPr>
          <a:xfrm>
            <a:off x="412124" y="5386387"/>
            <a:ext cx="3600400" cy="1354981"/>
          </a:xfrm>
          <a:prstGeom prst="wedgeEllipseCallout">
            <a:avLst>
              <a:gd name="adj1" fmla="val 27687"/>
              <a:gd name="adj2" fmla="val 17184"/>
            </a:avLst>
          </a:prstGeom>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kumimoji="1"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（府民協働）</a:t>
            </a:r>
            <a:endPar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のルールとマナー</a:t>
            </a:r>
            <a:endPar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形吹き出し 23"/>
          <p:cNvSpPr/>
          <p:nvPr/>
        </p:nvSpPr>
        <p:spPr>
          <a:xfrm>
            <a:off x="409391" y="3802211"/>
            <a:ext cx="3600400" cy="1354981"/>
          </a:xfrm>
          <a:prstGeom prst="wedgeEllipseCallout">
            <a:avLst>
              <a:gd name="adj1" fmla="val 27687"/>
              <a:gd name="adj2" fmla="val 17184"/>
            </a:avLst>
          </a:prstGeom>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kumimoji="1"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（府民協働）</a:t>
            </a:r>
            <a:endPar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の進め方</a:t>
            </a:r>
            <a:endParaRPr kumimoji="1"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942990" y="1002605"/>
            <a:ext cx="2874664" cy="677108"/>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府民協働の心得</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771182" y="2505003"/>
            <a:ext cx="3531736" cy="830997"/>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アドプト（府民協働）に携わるにあたり、府民</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協働</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おける</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職員としての心得など</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府民協働の心得</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プログラムの成り立ちと趣旨</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テキスト ボックス 28"/>
          <p:cNvSpPr txBox="1"/>
          <p:nvPr/>
        </p:nvSpPr>
        <p:spPr>
          <a:xfrm>
            <a:off x="4771181" y="3971869"/>
            <a:ext cx="3819831" cy="1015663"/>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アドプト（府民協働）を進めていく、または、</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説明を</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行うにあたって</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、職員が知って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おく</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べき手続や役割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プログラムの手続</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活動における役割</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の活動支援</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体制</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771182" y="5556044"/>
            <a:ext cx="3615092" cy="1015663"/>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アドプト（府民協働）するにあたって、お互いに</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留意</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す</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べきルールとマナー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基本的</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なルール</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安全に活動するためのマナー</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協働のマナー</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55896" y="1512494"/>
            <a:ext cx="5059398" cy="338554"/>
          </a:xfrm>
          <a:prstGeom prst="rect">
            <a:avLst/>
          </a:prstGeom>
          <a:noFill/>
        </p:spPr>
        <p:txBody>
          <a:bodyPr wrap="none" rtlCol="0">
            <a:spAutoFit/>
          </a:bodyPr>
          <a:lstStyle/>
          <a:p>
            <a:r>
              <a:rPr kumimoji="1" lang="ja-JP" altLang="en-US" sz="16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アドプト・ローﾄﾞ     </a:t>
            </a:r>
            <a:r>
              <a:rPr lang="ja-JP" altLang="en-US" sz="16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アドプト・リバー     </a:t>
            </a:r>
            <a:r>
              <a:rPr kumimoji="1" lang="ja-JP" altLang="en-US" sz="16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アドプト・シーサイド</a:t>
            </a:r>
            <a:endParaRPr kumimoji="1" lang="ja-JP" altLang="en-US" sz="16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a:extLst>
              <a:ext uri="{28A0092B-C50C-407E-A947-70E740481C1C}">
                <a14:useLocalDpi xmlns:a14="http://schemas.microsoft.com/office/drawing/2010/main" val="0"/>
              </a:ext>
            </a:extLst>
          </a:blip>
          <a:srcRect/>
          <a:stretch>
            <a:fillRect/>
          </a:stretch>
        </p:blipFill>
        <p:spPr bwMode="auto">
          <a:xfrm>
            <a:off x="218451" y="1586749"/>
            <a:ext cx="249555" cy="189865"/>
          </a:xfrm>
          <a:prstGeom prst="rect">
            <a:avLst/>
          </a:prstGeom>
          <a:noFill/>
          <a:ln>
            <a:noFill/>
          </a:ln>
        </p:spPr>
      </p:pic>
      <p:pic>
        <p:nvPicPr>
          <p:cNvPr id="34" name="図 33"/>
          <p:cNvPicPr/>
          <p:nvPr/>
        </p:nvPicPr>
        <p:blipFill>
          <a:blip r:embed="rId2">
            <a:extLst>
              <a:ext uri="{28A0092B-C50C-407E-A947-70E740481C1C}">
                <a14:useLocalDpi xmlns:a14="http://schemas.microsoft.com/office/drawing/2010/main" val="0"/>
              </a:ext>
            </a:extLst>
          </a:blip>
          <a:srcRect/>
          <a:stretch>
            <a:fillRect/>
          </a:stretch>
        </p:blipFill>
        <p:spPr bwMode="auto">
          <a:xfrm>
            <a:off x="1855124" y="1594607"/>
            <a:ext cx="249555" cy="189865"/>
          </a:xfrm>
          <a:prstGeom prst="rect">
            <a:avLst/>
          </a:prstGeom>
          <a:noFill/>
          <a:ln>
            <a:noFill/>
          </a:ln>
        </p:spPr>
      </p:pic>
      <p:pic>
        <p:nvPicPr>
          <p:cNvPr id="35" name="図 34"/>
          <p:cNvPicPr/>
          <p:nvPr/>
        </p:nvPicPr>
        <p:blipFill>
          <a:blip r:embed="rId2">
            <a:extLst>
              <a:ext uri="{28A0092B-C50C-407E-A947-70E740481C1C}">
                <a14:useLocalDpi xmlns:a14="http://schemas.microsoft.com/office/drawing/2010/main" val="0"/>
              </a:ext>
            </a:extLst>
          </a:blip>
          <a:srcRect/>
          <a:stretch>
            <a:fillRect/>
          </a:stretch>
        </p:blipFill>
        <p:spPr bwMode="auto">
          <a:xfrm>
            <a:off x="3483598" y="1586748"/>
            <a:ext cx="249555" cy="189865"/>
          </a:xfrm>
          <a:prstGeom prst="rect">
            <a:avLst/>
          </a:prstGeom>
          <a:noFill/>
          <a:ln>
            <a:noFill/>
          </a:ln>
        </p:spPr>
      </p:pic>
    </p:spTree>
    <p:extLst>
      <p:ext uri="{BB962C8B-B14F-4D97-AF65-F5344CB8AC3E}">
        <p14:creationId xmlns:p14="http://schemas.microsoft.com/office/powerpoint/2010/main" val="15354636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3780</TotalTime>
  <Words>1342</Words>
  <Application>Microsoft Office PowerPoint</Application>
  <PresentationFormat>画面に合わせる (4:3)</PresentationFormat>
  <Paragraphs>266</Paragraphs>
  <Slides>7</Slides>
  <Notes>2</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第３回 大阪府アドプト・プログラムのあり方懇話会 説明資料</vt:lpstr>
      <vt:lpstr>PowerPoint プレゼンテーション</vt:lpstr>
      <vt:lpstr>アドプト・プログラムのあり方の検討にあたっての整理</vt:lpstr>
      <vt:lpstr>アドプト・プログラムのあり方検討に係る今後の方向性について（案）</vt:lpstr>
      <vt:lpstr>アドプト・プログラムのあり方検討に係る今後の方向性について（案）</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340</cp:revision>
  <cp:lastPrinted>2018-02-21T02:07:01Z</cp:lastPrinted>
  <dcterms:created xsi:type="dcterms:W3CDTF">2017-10-13T00:04:22Z</dcterms:created>
  <dcterms:modified xsi:type="dcterms:W3CDTF">2018-02-21T02:09:06Z</dcterms:modified>
</cp:coreProperties>
</file>