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2" r:id="rId2"/>
    <p:sldId id="263" r:id="rId3"/>
    <p:sldId id="271" r:id="rId4"/>
    <p:sldId id="270" r:id="rId5"/>
    <p:sldId id="274" r:id="rId6"/>
    <p:sldId id="269" r:id="rId7"/>
    <p:sldId id="272" r:id="rId8"/>
    <p:sldId id="268" r:id="rId9"/>
    <p:sldId id="256" r:id="rId10"/>
    <p:sldId id="257" r:id="rId11"/>
    <p:sldId id="275" r:id="rId12"/>
    <p:sldId id="260" r:id="rId13"/>
    <p:sldId id="261" r:id="rId14"/>
    <p:sldId id="266" r:id="rId15"/>
    <p:sldId id="267"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CCFF"/>
    <a:srgbClr val="006600"/>
    <a:srgbClr val="FFFF99"/>
    <a:srgbClr val="FF9900"/>
    <a:srgbClr val="3333CC"/>
    <a:srgbClr val="003399"/>
    <a:srgbClr val="0066CC"/>
    <a:srgbClr val="FFFF66"/>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8" autoAdjust="0"/>
    <p:restoredTop sz="94660"/>
  </p:normalViewPr>
  <p:slideViewPr>
    <p:cSldViewPr>
      <p:cViewPr varScale="1">
        <p:scale>
          <a:sx n="74" d="100"/>
          <a:sy n="74" d="100"/>
        </p:scale>
        <p:origin x="-14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A390B23D-E6CA-4578-ADD3-F71283EC6D62}" type="datetimeFigureOut">
              <a:rPr kumimoji="1" lang="ja-JP" altLang="en-US" smtClean="0"/>
              <a:t>2017/2/13</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15387D8-334F-48BF-8448-D18A567CC980}" type="slidenum">
              <a:rPr kumimoji="1" lang="ja-JP" altLang="en-US" smtClean="0"/>
              <a:t>‹#›</a:t>
            </a:fld>
            <a:endParaRPr kumimoji="1" lang="ja-JP" altLang="en-US" dirty="0"/>
          </a:p>
        </p:txBody>
      </p:sp>
    </p:spTree>
    <p:extLst>
      <p:ext uri="{BB962C8B-B14F-4D97-AF65-F5344CB8AC3E}">
        <p14:creationId xmlns:p14="http://schemas.microsoft.com/office/powerpoint/2010/main" val="39638826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15387D8-334F-48BF-8448-D18A567CC980}" type="slidenum">
              <a:rPr kumimoji="1" lang="ja-JP" altLang="en-US" smtClean="0"/>
              <a:t>1</a:t>
            </a:fld>
            <a:endParaRPr kumimoji="1" lang="ja-JP" altLang="en-US" dirty="0"/>
          </a:p>
        </p:txBody>
      </p:sp>
    </p:spTree>
    <p:extLst>
      <p:ext uri="{BB962C8B-B14F-4D97-AF65-F5344CB8AC3E}">
        <p14:creationId xmlns:p14="http://schemas.microsoft.com/office/powerpoint/2010/main" val="259798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22A769-7AC0-47B0-8DD7-9E59402BE01C}" type="slidenum">
              <a:rPr kumimoji="1" lang="ja-JP" altLang="en-US" smtClean="0"/>
              <a:t>11</a:t>
            </a:fld>
            <a:endParaRPr kumimoji="1" lang="ja-JP" altLang="en-US"/>
          </a:p>
        </p:txBody>
      </p:sp>
    </p:spTree>
    <p:extLst>
      <p:ext uri="{BB962C8B-B14F-4D97-AF65-F5344CB8AC3E}">
        <p14:creationId xmlns:p14="http://schemas.microsoft.com/office/powerpoint/2010/main" val="197129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573FF3A-1D19-4E9F-B3A2-728F2746AB8E}" type="slidenum">
              <a:rPr kumimoji="1" lang="ja-JP" altLang="en-US" smtClean="0"/>
              <a:t>12</a:t>
            </a:fld>
            <a:endParaRPr kumimoji="1" lang="ja-JP" altLang="en-US" dirty="0"/>
          </a:p>
        </p:txBody>
      </p:sp>
    </p:spTree>
    <p:extLst>
      <p:ext uri="{BB962C8B-B14F-4D97-AF65-F5344CB8AC3E}">
        <p14:creationId xmlns:p14="http://schemas.microsoft.com/office/powerpoint/2010/main" val="88766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390999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49377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35131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7496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353488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81696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202769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29896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231931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99552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81AAB2-6089-44D1-89A7-BD4904CFC130}" type="datetimeFigureOut">
              <a:rPr kumimoji="1" lang="ja-JP" altLang="en-US" smtClean="0"/>
              <a:t>2017/2/13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180115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1AAB2-6089-44D1-89A7-BD4904CFC130}" type="datetimeFigureOut">
              <a:rPr kumimoji="1" lang="ja-JP" altLang="en-US" smtClean="0"/>
              <a:t>2017/2/13</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DE864-58AB-4D60-A95B-0147D50A02DC}" type="slidenum">
              <a:rPr kumimoji="1" lang="ja-JP" altLang="en-US" smtClean="0"/>
              <a:t>‹#›</a:t>
            </a:fld>
            <a:endParaRPr kumimoji="1" lang="ja-JP" altLang="en-US" dirty="0"/>
          </a:p>
        </p:txBody>
      </p:sp>
    </p:spTree>
    <p:extLst>
      <p:ext uri="{BB962C8B-B14F-4D97-AF65-F5344CB8AC3E}">
        <p14:creationId xmlns:p14="http://schemas.microsoft.com/office/powerpoint/2010/main" val="2449140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www.goodrooms.jp/journal/?p=1122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butsudannoharada.com/blog/2014/04/post-1138.html" TargetMode="External"/><Relationship Id="rId5" Type="http://schemas.openxmlformats.org/officeDocument/2006/relationships/hyperlink" Target="http://www.hause.jp/gallery/commercial/index_05.html" TargetMode="Externa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10000ws201838\防災維持\◆H25 維持笑働班H25～\笑働\13笑働シンポジウム\H27アドプトシンポジウム\スライドショー素材集\10-4_IMG_250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trans="50000"/>
                    </a14:imgEffect>
                  </a14:imgLayer>
                </a14:imgProps>
              </a:ext>
              <a:ext uri="{28A0092B-C50C-407E-A947-70E740481C1C}">
                <a14:useLocalDpi xmlns:a14="http://schemas.microsoft.com/office/drawing/2010/main" val="0"/>
              </a:ext>
            </a:extLst>
          </a:blip>
          <a:srcRect/>
          <a:stretch/>
        </p:blipFill>
        <p:spPr bwMode="auto">
          <a:xfrm>
            <a:off x="4246494" y="-1"/>
            <a:ext cx="4895410" cy="35017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0000ws201838\防災維持\◆H25 維持笑働班H25～\笑働\13笑働シンポジウム\H27アドプトシンポジウム\スライドショー素材集\6-29_3-3_1 (11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artisticCrisscrossEtching trans="50000"/>
                    </a14:imgEffect>
                  </a14:imgLayer>
                </a14:imgProps>
              </a:ext>
              <a:ext uri="{28A0092B-C50C-407E-A947-70E740481C1C}">
                <a14:useLocalDpi xmlns:a14="http://schemas.microsoft.com/office/drawing/2010/main" val="0"/>
              </a:ext>
            </a:extLst>
          </a:blip>
          <a:srcRect/>
          <a:stretch/>
        </p:blipFill>
        <p:spPr bwMode="auto">
          <a:xfrm>
            <a:off x="-36511" y="0"/>
            <a:ext cx="4513232" cy="3528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00ws201838\防災維持\◆H25 維持笑働班H25～\笑働\13笑働シンポジウム\H27アドプトシンポジウム\スライドショー素材集\15-2_IMG_1831.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artisticCrisscrossEtching trans="50000"/>
                    </a14:imgEffect>
                  </a14:imgLayer>
                </a14:imgProps>
              </a:ext>
              <a:ext uri="{28A0092B-C50C-407E-A947-70E740481C1C}">
                <a14:useLocalDpi xmlns:a14="http://schemas.microsoft.com/office/drawing/2010/main" val="0"/>
              </a:ext>
            </a:extLst>
          </a:blip>
          <a:srcRect/>
          <a:stretch/>
        </p:blipFill>
        <p:spPr bwMode="auto">
          <a:xfrm>
            <a:off x="4439730" y="3501799"/>
            <a:ext cx="4702174" cy="3356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000ws201838\防災維持\◆H25 維持笑働班H25～\笑働\13笑働シンポジウム\H27アドプトシンポジウム\スライドショー素材集\10-2_IMG_2447.JPG"/>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CrisscrossEtching trans="50000"/>
                    </a14:imgEffect>
                  </a14:imgLayer>
                </a14:imgProps>
              </a:ext>
              <a:ext uri="{28A0092B-C50C-407E-A947-70E740481C1C}">
                <a14:useLocalDpi xmlns:a14="http://schemas.microsoft.com/office/drawing/2010/main" val="0"/>
              </a:ext>
            </a:extLst>
          </a:blip>
          <a:srcRect/>
          <a:stretch>
            <a:fillRect/>
          </a:stretch>
        </p:blipFill>
        <p:spPr bwMode="auto">
          <a:xfrm>
            <a:off x="-36513" y="3528202"/>
            <a:ext cx="4476243" cy="335718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07504" y="692696"/>
            <a:ext cx="8928992" cy="2362274"/>
          </a:xfrm>
        </p:spPr>
        <p:txBody>
          <a:bodyPr>
            <a:noAutofit/>
          </a:bodyPr>
          <a:lstStyle/>
          <a:p>
            <a:r>
              <a:rPr kumimoji="1" lang="ja-JP" altLang="en-US" sz="4000" b="1" dirty="0" smtClean="0">
                <a:ln w="18415" cmpd="sng">
                  <a:solidFill>
                    <a:schemeClr val="tx1">
                      <a:lumMod val="50000"/>
                      <a:lumOff val="50000"/>
                    </a:schemeClr>
                  </a:solidFill>
                  <a:prstDash val="solid"/>
                </a:ln>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第２回　</a:t>
            </a:r>
            <a:r>
              <a:rPr kumimoji="1" lang="en-US" altLang="ja-JP" sz="4000" b="1" dirty="0" smtClean="0">
                <a:ln w="18415" cmpd="sng">
                  <a:solidFill>
                    <a:schemeClr val="tx1">
                      <a:lumMod val="50000"/>
                      <a:lumOff val="50000"/>
                    </a:schemeClr>
                  </a:solidFill>
                  <a:prstDash val="solid"/>
                </a:ln>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4000" b="1" dirty="0" smtClean="0">
                <a:ln w="18415" cmpd="sng">
                  <a:solidFill>
                    <a:schemeClr val="tx1">
                      <a:lumMod val="50000"/>
                      <a:lumOff val="50000"/>
                    </a:schemeClr>
                  </a:solidFill>
                  <a:prstDash val="solid"/>
                </a:ln>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kumimoji="1" lang="en-US" altLang="ja-JP" sz="4000" b="1" dirty="0" smtClean="0">
                <a:ln w="18415" cmpd="sng">
                  <a:solidFill>
                    <a:schemeClr val="tx1">
                      <a:lumMod val="50000"/>
                      <a:lumOff val="50000"/>
                    </a:schemeClr>
                  </a:solidFill>
                  <a:prstDash val="solid"/>
                </a:ln>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4000" b="1" dirty="0" smtClean="0">
                <a:ln w="18415" cmpd="sng">
                  <a:solidFill>
                    <a:schemeClr val="tx1">
                      <a:lumMod val="50000"/>
                      <a:lumOff val="50000"/>
                    </a:schemeClr>
                  </a:solidFill>
                  <a:prstDash val="solid"/>
                </a:ln>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3900" b="1" dirty="0" smtClean="0">
                <a:ln w="18415" cmpd="sng">
                  <a:solidFill>
                    <a:schemeClr val="tx1">
                      <a:lumMod val="50000"/>
                      <a:lumOff val="50000"/>
                    </a:schemeClr>
                  </a:solidFill>
                  <a:prstDash val="solid"/>
                </a:ln>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大阪府アドプト・プログラムのあり方懇話会</a:t>
            </a:r>
            <a:r>
              <a:rPr kumimoji="1" lang="en-US" altLang="ja-JP" sz="3900" b="1" dirty="0" smtClean="0">
                <a:ln w="18415" cmpd="sng">
                  <a:solidFill>
                    <a:schemeClr val="tx1">
                      <a:lumMod val="50000"/>
                      <a:lumOff val="50000"/>
                    </a:schemeClr>
                  </a:solidFill>
                  <a:prstDash val="solid"/>
                </a:ln>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3900" b="1" dirty="0" smtClean="0">
                <a:ln w="18415" cmpd="sng">
                  <a:solidFill>
                    <a:schemeClr val="tx1">
                      <a:lumMod val="50000"/>
                      <a:lumOff val="50000"/>
                    </a:schemeClr>
                  </a:solidFill>
                  <a:prstDash val="solid"/>
                </a:ln>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3900" b="1" dirty="0" smtClean="0">
                <a:ln w="18415" cmpd="sng">
                  <a:solidFill>
                    <a:schemeClr val="tx1">
                      <a:lumMod val="50000"/>
                      <a:lumOff val="50000"/>
                    </a:schemeClr>
                  </a:solidFill>
                  <a:prstDash val="solid"/>
                </a:ln>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説明資料</a:t>
            </a:r>
            <a:endParaRPr kumimoji="1" lang="ja-JP" altLang="en-US" sz="3900" b="1" dirty="0">
              <a:ln w="18415" cmpd="sng">
                <a:solidFill>
                  <a:schemeClr val="tx1">
                    <a:lumMod val="50000"/>
                    <a:lumOff val="50000"/>
                  </a:schemeClr>
                </a:solidFill>
                <a:prstDash val="solid"/>
              </a:ln>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a:xfrm>
            <a:off x="467544" y="5013176"/>
            <a:ext cx="8229600" cy="11811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ln>
                  <a:solidFill>
                    <a:schemeClr val="tx1">
                      <a:lumMod val="50000"/>
                      <a:lumOff val="50000"/>
                    </a:schemeClr>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2800" b="1" dirty="0" smtClean="0">
                <a:ln>
                  <a:solidFill>
                    <a:schemeClr val="tx1">
                      <a:lumMod val="50000"/>
                      <a:lumOff val="50000"/>
                    </a:schemeClr>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2800" b="1" dirty="0" smtClean="0">
                <a:ln>
                  <a:solidFill>
                    <a:schemeClr val="tx1">
                      <a:lumMod val="50000"/>
                      <a:lumOff val="50000"/>
                    </a:schemeClr>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dirty="0" smtClean="0">
                <a:ln>
                  <a:solidFill>
                    <a:schemeClr val="tx1">
                      <a:lumMod val="50000"/>
                      <a:lumOff val="50000"/>
                    </a:schemeClr>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800" b="1" dirty="0" smtClean="0">
                <a:ln>
                  <a:solidFill>
                    <a:schemeClr val="tx1">
                      <a:lumMod val="50000"/>
                      <a:lumOff val="50000"/>
                    </a:schemeClr>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2800" b="1" dirty="0" smtClean="0">
                <a:ln>
                  <a:solidFill>
                    <a:schemeClr val="tx1">
                      <a:lumMod val="50000"/>
                      <a:lumOff val="50000"/>
                    </a:schemeClr>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2800" b="1" dirty="0" smtClean="0">
                <a:ln>
                  <a:solidFill>
                    <a:schemeClr val="tx1">
                      <a:lumMod val="50000"/>
                      <a:lumOff val="50000"/>
                    </a:schemeClr>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日</a:t>
            </a:r>
            <a:endParaRPr lang="en-US" altLang="ja-JP" sz="2800" b="1" dirty="0" smtClean="0">
              <a:ln>
                <a:solidFill>
                  <a:schemeClr val="tx1">
                    <a:lumMod val="50000"/>
                    <a:lumOff val="50000"/>
                  </a:schemeClr>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smtClean="0">
                <a:ln>
                  <a:solidFill>
                    <a:schemeClr val="tx1">
                      <a:lumMod val="50000"/>
                      <a:lumOff val="50000"/>
                    </a:schemeClr>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大阪府　事業管理室</a:t>
            </a:r>
            <a:endParaRPr lang="ja-JP" altLang="en-US" sz="2800" b="1" dirty="0">
              <a:ln>
                <a:solidFill>
                  <a:schemeClr val="tx1">
                    <a:lumMod val="50000"/>
                    <a:lumOff val="50000"/>
                  </a:schemeClr>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329365" y="12879"/>
            <a:ext cx="1800200" cy="461665"/>
          </a:xfrm>
          <a:prstGeom prst="rect">
            <a:avLst/>
          </a:prstGeom>
          <a:solidFill>
            <a:schemeClr val="bg1"/>
          </a:solidFill>
        </p:spPr>
        <p:txBody>
          <a:bodyPr wrap="square" rtlCol="0">
            <a:spAutoFit/>
          </a:bodyPr>
          <a:lstStyle/>
          <a:p>
            <a:pPr algn="ct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資料 </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0809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994905"/>
            <a:ext cx="8784976" cy="1353976"/>
          </a:xfrm>
          <a:prstGeom prst="rect">
            <a:avLst/>
          </a:prstGeom>
          <a:solidFill>
            <a:srgbClr val="FFFFC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道路交通法の目的は以下のとおり</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・交通の安全を図ること。</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・交通の円滑を図ること。</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・交通に起因する障害の防止に資すること。</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0" y="0"/>
            <a:ext cx="9144000" cy="5962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道路</a:t>
            </a:r>
            <a:r>
              <a:rPr lang="ja-JP" altLang="en-US" sz="3600" dirty="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交通</a:t>
            </a:r>
            <a:r>
              <a:rPr kumimoji="1" lang="ja-JP" altLang="en-US" sz="3600" dirty="0" smtClean="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法における特徴</a:t>
            </a:r>
            <a:endParaRPr kumimoji="1" lang="ja-JP" altLang="en-US" sz="3600" dirty="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45572" y="540172"/>
            <a:ext cx="1390124" cy="461665"/>
          </a:xfrm>
          <a:prstGeom prst="rect">
            <a:avLst/>
          </a:prstGeom>
          <a:noFill/>
        </p:spPr>
        <p:txBody>
          <a:bodyPr wrap="none" rtlCol="0">
            <a:spAutoFit/>
          </a:bodyPr>
          <a:lstStyle/>
          <a:p>
            <a:r>
              <a:rPr kumimoji="1" lang="ja-JP" altLang="en-US" sz="2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法の趣旨</a:t>
            </a:r>
            <a:endParaRPr kumimoji="1" lang="ja-JP" altLang="en-US" sz="2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123636" y="659782"/>
            <a:ext cx="288032" cy="288032"/>
          </a:xfrm>
          <a:prstGeom prst="ellipse">
            <a:avLst/>
          </a:prstGeom>
          <a:gradFill flip="none" rotWithShape="1">
            <a:gsLst>
              <a:gs pos="0">
                <a:srgbClr val="FFFF00"/>
              </a:gs>
              <a:gs pos="2700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412432" y="2446288"/>
            <a:ext cx="4375592" cy="400110"/>
          </a:xfrm>
          <a:prstGeom prst="rect">
            <a:avLst/>
          </a:prstGeom>
          <a:noFill/>
        </p:spPr>
        <p:txBody>
          <a:bodyPr wrap="squar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最近の規制緩和で可能となった行為</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179512" y="2493890"/>
            <a:ext cx="288032" cy="288032"/>
          </a:xfrm>
          <a:prstGeom prst="ellipse">
            <a:avLst/>
          </a:prstGeom>
          <a:gradFill flip="none" rotWithShape="1">
            <a:gsLst>
              <a:gs pos="0">
                <a:schemeClr val="accent3">
                  <a:lumMod val="40000"/>
                  <a:lumOff val="60000"/>
                </a:schemeClr>
              </a:gs>
              <a:gs pos="28000">
                <a:srgbClr val="33CC33"/>
              </a:gs>
              <a:gs pos="100000">
                <a:srgbClr val="008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4716016" y="2846398"/>
            <a:ext cx="4248472" cy="3642270"/>
          </a:xfrm>
          <a:prstGeom prst="rect">
            <a:avLst/>
          </a:prstGeom>
          <a:solidFill>
            <a:srgbClr val="E4FFC9"/>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通行以外の目的で利用する場合は、道路交通法に基づく</a:t>
            </a:r>
            <a:r>
              <a:rPr kumimoji="1"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「道路使用許可」</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・道路の使用の許可（法第</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道路上で一般的に禁止される行為だが、許可</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を受けた場合には、その行為を適法に行うことが</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できる対象を列挙。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交通妨害のおそれのないこと、公益上又は社会</a:t>
            </a:r>
            <a:endParaRPr lang="en-US" altLang="ja-JP"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慣習上やむをえないものは許可しなければなら</a:t>
            </a:r>
            <a:endParaRPr lang="en-US" altLang="ja-JP"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ない。</a:t>
            </a:r>
            <a:endParaRPr lang="en-US" altLang="ja-JP"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025252" y="2420888"/>
            <a:ext cx="1834156" cy="400110"/>
          </a:xfrm>
          <a:prstGeom prst="rect">
            <a:avLst/>
          </a:prstGeom>
          <a:noFill/>
        </p:spPr>
        <p:txBody>
          <a:bodyPr wrap="non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規制される行為</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4716016" y="2493890"/>
            <a:ext cx="288032" cy="288032"/>
          </a:xfrm>
          <a:prstGeom prst="ellipse">
            <a:avLst/>
          </a:prstGeom>
          <a:gradFill flip="none" rotWithShape="1">
            <a:gsLst>
              <a:gs pos="0">
                <a:schemeClr val="accent3">
                  <a:lumMod val="40000"/>
                  <a:lumOff val="60000"/>
                </a:schemeClr>
              </a:gs>
              <a:gs pos="28000">
                <a:srgbClr val="33CC33"/>
              </a:gs>
              <a:gs pos="100000">
                <a:srgbClr val="008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179512" y="2846398"/>
            <a:ext cx="4272060" cy="3642270"/>
          </a:xfrm>
          <a:prstGeom prst="rect">
            <a:avLst/>
          </a:prstGeom>
          <a:solidFill>
            <a:srgbClr val="E4FFC9"/>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道路の利活用に関してはないと考えられる。</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085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528" y="1634468"/>
            <a:ext cx="8496944" cy="1578507"/>
          </a:xfrm>
          <a:prstGeom prst="rect">
            <a:avLst/>
          </a:prstGeom>
          <a:solidFill>
            <a:srgbClr val="FFFFC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河川は、公共物として、一般公衆の利益となるように用いられるべきであり、これに反する行為は制限される。</a:t>
            </a:r>
            <a:r>
              <a:rPr lang="ja-JP" altLang="en-US" dirty="0" smtClean="0">
                <a:solidFill>
                  <a:schemeClr val="tx1"/>
                </a:solidFill>
              </a:rPr>
              <a:t>①治水上又は利水上支障が生じないものであること②全体として河川の自由使用を妨げないものであること③河川整備基本方針・河川整備計画に定める事項と整合性を失わないもの</a:t>
            </a:r>
            <a:endParaRPr kumimoji="1" lang="en-US" altLang="ja-JP" dirty="0" smtClean="0">
              <a:solidFill>
                <a:schemeClr val="tx1"/>
              </a:solidFill>
            </a:endParaRPr>
          </a:p>
        </p:txBody>
      </p:sp>
      <p:sp>
        <p:nvSpPr>
          <p:cNvPr id="8" name="テキスト ボックス 7"/>
          <p:cNvSpPr txBox="1"/>
          <p:nvPr/>
        </p:nvSpPr>
        <p:spPr>
          <a:xfrm>
            <a:off x="755576" y="1116236"/>
            <a:ext cx="1390124" cy="461665"/>
          </a:xfrm>
          <a:prstGeom prst="rect">
            <a:avLst/>
          </a:prstGeom>
          <a:noFill/>
        </p:spPr>
        <p:txBody>
          <a:bodyPr wrap="none" rtlCol="0">
            <a:spAutoFit/>
          </a:bodyPr>
          <a:lstStyle/>
          <a:p>
            <a:r>
              <a:rPr kumimoji="1" lang="ja-JP" altLang="en-US" sz="2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法の趣旨</a:t>
            </a:r>
            <a:endParaRPr kumimoji="1" lang="ja-JP" altLang="en-US" sz="2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433640" y="1235846"/>
            <a:ext cx="288032" cy="288032"/>
          </a:xfrm>
          <a:prstGeom prst="ellipse">
            <a:avLst/>
          </a:prstGeom>
          <a:gradFill flip="none" rotWithShape="1">
            <a:gsLst>
              <a:gs pos="0">
                <a:srgbClr val="FFFF00"/>
              </a:gs>
              <a:gs pos="2700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3356992"/>
            <a:ext cx="4375592" cy="400110"/>
          </a:xfrm>
          <a:prstGeom prst="rect">
            <a:avLst/>
          </a:prstGeom>
          <a:noFill/>
        </p:spPr>
        <p:txBody>
          <a:bodyPr wrap="squar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最近の規制緩和で可能となった行為</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399736" y="3404594"/>
            <a:ext cx="288032" cy="288032"/>
          </a:xfrm>
          <a:prstGeom prst="ellipse">
            <a:avLst/>
          </a:prstGeom>
          <a:gradFill flip="none" rotWithShape="1">
            <a:gsLst>
              <a:gs pos="0">
                <a:schemeClr val="accent3">
                  <a:lumMod val="40000"/>
                  <a:lumOff val="60000"/>
                </a:schemeClr>
              </a:gs>
              <a:gs pos="28000">
                <a:srgbClr val="33CC33"/>
              </a:gs>
              <a:gs pos="100000">
                <a:srgbClr val="008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716016" y="3808824"/>
            <a:ext cx="4104456" cy="2448272"/>
          </a:xfrm>
          <a:prstGeom prst="rect">
            <a:avLst/>
          </a:prstGeom>
          <a:solidFill>
            <a:srgbClr val="E4FFC9"/>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安全性の担保性）</a:t>
            </a:r>
            <a:endPar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・工作物の設置等（法第</a:t>
            </a:r>
            <a:r>
              <a:rPr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条）</a:t>
            </a:r>
            <a:endParaRPr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・土地の掘削等の許可（法</a:t>
            </a:r>
            <a:r>
              <a:rPr lang="en-US" altLang="ja-JP"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条）</a:t>
            </a:r>
            <a:endPar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・河川保全区域内行為の許可（法第</a:t>
            </a:r>
            <a:r>
              <a:rPr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条）</a:t>
            </a:r>
            <a:endPar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（公共性の担保性）</a:t>
            </a:r>
            <a:endParaRPr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・河川の流水・土地の占用（法第</a:t>
            </a:r>
            <a:r>
              <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条）</a:t>
            </a:r>
            <a:endPar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・土石・砂利の採取（法第</a:t>
            </a:r>
            <a:r>
              <a:rPr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条）</a:t>
            </a:r>
            <a:endParaRPr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025252" y="3331592"/>
            <a:ext cx="1834156" cy="400110"/>
          </a:xfrm>
          <a:prstGeom prst="rect">
            <a:avLst/>
          </a:prstGeom>
          <a:noFill/>
        </p:spPr>
        <p:txBody>
          <a:bodyPr wrap="non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規制される行為</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4716016" y="3404594"/>
            <a:ext cx="288032" cy="288032"/>
          </a:xfrm>
          <a:prstGeom prst="ellipse">
            <a:avLst/>
          </a:prstGeom>
          <a:gradFill flip="none" rotWithShape="1">
            <a:gsLst>
              <a:gs pos="0">
                <a:schemeClr val="accent3">
                  <a:lumMod val="40000"/>
                  <a:lumOff val="60000"/>
                </a:schemeClr>
              </a:gs>
              <a:gs pos="28000">
                <a:srgbClr val="33CC33"/>
              </a:gs>
              <a:gs pos="100000">
                <a:srgbClr val="008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99736" y="3808824"/>
            <a:ext cx="4051836" cy="2448272"/>
          </a:xfrm>
          <a:prstGeom prst="rect">
            <a:avLst/>
          </a:prstGeom>
          <a:solidFill>
            <a:srgbClr val="E4FFC9"/>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年「河川敷地占用許可準則」の一部改正に伴い、河川敷地を民間業者等が直接占用できるようになった。</a:t>
            </a:r>
            <a:endParaRPr kumimoji="1"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4884199"/>
            <a:ext cx="2087756" cy="1391294"/>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5654" y="4908607"/>
            <a:ext cx="2166548" cy="1348489"/>
          </a:xfrm>
          <a:prstGeom prst="rect">
            <a:avLst/>
          </a:prstGeom>
        </p:spPr>
      </p:pic>
      <p:sp>
        <p:nvSpPr>
          <p:cNvPr id="19" name="テキスト ボックス 18"/>
          <p:cNvSpPr txBox="1"/>
          <p:nvPr/>
        </p:nvSpPr>
        <p:spPr>
          <a:xfrm>
            <a:off x="179512" y="6309320"/>
            <a:ext cx="4392488" cy="577081"/>
          </a:xfrm>
          <a:prstGeom prst="rect">
            <a:avLst/>
          </a:prstGeom>
          <a:noFill/>
        </p:spPr>
        <p:txBody>
          <a:bodyPr wrap="square" rtlCol="0">
            <a:spAutoFit/>
          </a:bodyPr>
          <a:lstStyle/>
          <a:p>
            <a:r>
              <a:rPr kumimoji="1" lang="ja-JP" altLang="en-US" sz="1050" dirty="0" smtClean="0"/>
              <a:t>引用：</a:t>
            </a:r>
            <a:r>
              <a:rPr lang="en-US" altLang="ja-JP" sz="1050" dirty="0" smtClean="0">
                <a:hlinkClick r:id="rId5"/>
              </a:rPr>
              <a:t>http</a:t>
            </a:r>
            <a:r>
              <a:rPr lang="en-US" altLang="ja-JP" sz="1050" dirty="0">
                <a:hlinkClick r:id="rId5"/>
              </a:rPr>
              <a:t>://</a:t>
            </a:r>
            <a:r>
              <a:rPr lang="en-US" altLang="ja-JP" sz="1050" dirty="0" smtClean="0">
                <a:hlinkClick r:id="rId5"/>
              </a:rPr>
              <a:t>www.hause.jp/gallery/commercial/index_05.html</a:t>
            </a:r>
            <a:endParaRPr lang="en-US" altLang="ja-JP" sz="1050" dirty="0" smtClean="0"/>
          </a:p>
          <a:p>
            <a:pPr algn="r"/>
            <a:r>
              <a:rPr kumimoji="1" lang="ja-JP" altLang="en-US" sz="1050" dirty="0"/>
              <a:t>　</a:t>
            </a:r>
            <a:r>
              <a:rPr kumimoji="1" lang="ja-JP" altLang="en-US" sz="1050" dirty="0" smtClean="0"/>
              <a:t>　　　</a:t>
            </a:r>
            <a:r>
              <a:rPr lang="en-US" altLang="ja-JP" sz="1050" dirty="0">
                <a:hlinkClick r:id="rId6"/>
              </a:rPr>
              <a:t> http://www.butsudannoharada.com/blog/2014/04/post-1138.html</a:t>
            </a:r>
            <a:endParaRPr lang="en-US" altLang="ja-JP" sz="1050" dirty="0"/>
          </a:p>
          <a:p>
            <a:pPr algn="r"/>
            <a:r>
              <a:rPr lang="en-US" altLang="ja-JP" sz="1050" dirty="0">
                <a:hlinkClick r:id="rId7"/>
              </a:rPr>
              <a:t>http://www.goodrooms.jp/journal/?p=11221</a:t>
            </a:r>
            <a:endParaRPr kumimoji="1" lang="ja-JP" altLang="en-US" sz="1050" dirty="0"/>
          </a:p>
        </p:txBody>
      </p:sp>
      <p:sp>
        <p:nvSpPr>
          <p:cNvPr id="20" name="正方形/長方形 19"/>
          <p:cNvSpPr/>
          <p:nvPr/>
        </p:nvSpPr>
        <p:spPr>
          <a:xfrm>
            <a:off x="0" y="1"/>
            <a:ext cx="9144000" cy="62068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河川</a:t>
            </a:r>
            <a:r>
              <a:rPr kumimoji="1" lang="ja-JP" altLang="en-US" sz="3600" dirty="0" smtClean="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法における特徴</a:t>
            </a:r>
            <a:endParaRPr kumimoji="1" lang="ja-JP" altLang="en-US" sz="3600" dirty="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4955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528" y="1234482"/>
            <a:ext cx="8496944" cy="1578507"/>
          </a:xfrm>
          <a:prstGeom prst="rect">
            <a:avLst/>
          </a:prstGeom>
          <a:solidFill>
            <a:srgbClr val="FFFFC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の発達及び国土の適正な利用と均衡ある発展に資するため、環境の保全に配慮しつつ、港湾の秩序ある整備と適正な運営を図るとともに、航路を開発し、及び保全することを目的とする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。（第１条）</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0" y="1"/>
            <a:ext cx="9144000" cy="6926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港湾</a:t>
            </a:r>
            <a:r>
              <a:rPr kumimoji="1" lang="ja-JP" altLang="en-US" sz="3600" dirty="0" smtClean="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法における特徴</a:t>
            </a:r>
            <a:endParaRPr kumimoji="1" lang="ja-JP" altLang="en-US" sz="3600" dirty="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21672" y="772817"/>
            <a:ext cx="1390124" cy="461665"/>
          </a:xfrm>
          <a:prstGeom prst="rect">
            <a:avLst/>
          </a:prstGeom>
          <a:noFill/>
        </p:spPr>
        <p:txBody>
          <a:bodyPr wrap="none" rtlCol="0">
            <a:spAutoFit/>
          </a:bodyPr>
          <a:lstStyle/>
          <a:p>
            <a:r>
              <a:rPr kumimoji="1" lang="ja-JP" altLang="en-US" sz="2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法の趣旨</a:t>
            </a:r>
            <a:endParaRPr kumimoji="1" lang="ja-JP" altLang="en-US" sz="2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399736" y="892427"/>
            <a:ext cx="288032" cy="288032"/>
          </a:xfrm>
          <a:prstGeom prst="ellipse">
            <a:avLst/>
          </a:prstGeom>
          <a:gradFill flip="none" rotWithShape="1">
            <a:gsLst>
              <a:gs pos="0">
                <a:srgbClr val="FFFF00"/>
              </a:gs>
              <a:gs pos="2700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611560" y="3128392"/>
            <a:ext cx="4375592" cy="400110"/>
          </a:xfrm>
          <a:prstGeom prst="rect">
            <a:avLst/>
          </a:prstGeom>
          <a:noFill/>
        </p:spPr>
        <p:txBody>
          <a:bodyPr wrap="squar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最近の規制緩和で可能となった行為</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399736" y="3175994"/>
            <a:ext cx="288032" cy="288032"/>
          </a:xfrm>
          <a:prstGeom prst="ellipse">
            <a:avLst/>
          </a:prstGeom>
          <a:gradFill flip="none" rotWithShape="1">
            <a:gsLst>
              <a:gs pos="0">
                <a:schemeClr val="accent3">
                  <a:lumMod val="40000"/>
                  <a:lumOff val="60000"/>
                </a:schemeClr>
              </a:gs>
              <a:gs pos="28000">
                <a:srgbClr val="33CC33"/>
              </a:gs>
              <a:gs pos="100000">
                <a:srgbClr val="008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4716016" y="3580224"/>
            <a:ext cx="4104456" cy="2448272"/>
          </a:xfrm>
          <a:prstGeom prst="rect">
            <a:avLst/>
          </a:prstGeom>
          <a:solidFill>
            <a:srgbClr val="E4FFC9"/>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安全性の担保性）</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港湾の利用若しくは保全に著しく支障を</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与えるもの（法）</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港湾計画の遂行を著しく阻害し、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港湾</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の開発発展に著しく支障を与える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025252" y="3102992"/>
            <a:ext cx="1834156" cy="400110"/>
          </a:xfrm>
          <a:prstGeom prst="rect">
            <a:avLst/>
          </a:prstGeom>
          <a:noFill/>
        </p:spPr>
        <p:txBody>
          <a:bodyPr wrap="non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規制される行為</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4716016" y="3175994"/>
            <a:ext cx="288032" cy="288032"/>
          </a:xfrm>
          <a:prstGeom prst="ellipse">
            <a:avLst/>
          </a:prstGeom>
          <a:gradFill flip="none" rotWithShape="1">
            <a:gsLst>
              <a:gs pos="0">
                <a:schemeClr val="accent3">
                  <a:lumMod val="40000"/>
                  <a:lumOff val="60000"/>
                </a:schemeClr>
              </a:gs>
              <a:gs pos="28000">
                <a:srgbClr val="33CC33"/>
              </a:gs>
              <a:gs pos="100000">
                <a:srgbClr val="008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399736" y="3580224"/>
            <a:ext cx="4051836" cy="2448272"/>
          </a:xfrm>
          <a:prstGeom prst="rect">
            <a:avLst/>
          </a:prstGeom>
          <a:solidFill>
            <a:srgbClr val="E4FFC9"/>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■港湾協力団体の指定（許可等が簡素化）</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港湾協力団体</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が活動</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するために必要と</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なる</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港湾</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法上</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の許可等に</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ついて、港湾</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管理者との</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協議の成立をもって足りる</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こととなる。</a:t>
            </a:r>
            <a:endParaRPr lang="en-US"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3080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529" y="1340768"/>
            <a:ext cx="8496944" cy="1578507"/>
          </a:xfrm>
          <a:prstGeom prst="rect">
            <a:avLst/>
          </a:prstGeom>
          <a:solidFill>
            <a:srgbClr val="FFFFC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法律は、津波、高潮、波浪その他海水又は地盤の変動による被害から海岸を防護するとともに、海岸環境の整備と保全及び公衆の海岸の適正な利用を図り、もつて国土の保全に資することを目的とする。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（第１条）</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0" y="1"/>
            <a:ext cx="9144000" cy="6926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海岸</a:t>
            </a:r>
            <a:r>
              <a:rPr kumimoji="1" lang="ja-JP" altLang="en-US" sz="3600" dirty="0" smtClean="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法における特徴</a:t>
            </a:r>
            <a:endParaRPr kumimoji="1" lang="ja-JP" altLang="en-US" sz="3600" dirty="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55576" y="774181"/>
            <a:ext cx="1390124" cy="461665"/>
          </a:xfrm>
          <a:prstGeom prst="rect">
            <a:avLst/>
          </a:prstGeom>
          <a:noFill/>
        </p:spPr>
        <p:txBody>
          <a:bodyPr wrap="none" rtlCol="0">
            <a:spAutoFit/>
          </a:bodyPr>
          <a:lstStyle/>
          <a:p>
            <a:r>
              <a:rPr kumimoji="1" lang="ja-JP" altLang="en-US" sz="2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法の趣旨</a:t>
            </a:r>
            <a:endParaRPr kumimoji="1" lang="ja-JP" altLang="en-US" sz="2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433640" y="893791"/>
            <a:ext cx="288032" cy="288032"/>
          </a:xfrm>
          <a:prstGeom prst="ellipse">
            <a:avLst/>
          </a:prstGeom>
          <a:gradFill flip="none" rotWithShape="1">
            <a:gsLst>
              <a:gs pos="0">
                <a:srgbClr val="FFFF00"/>
              </a:gs>
              <a:gs pos="2700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682584" y="3216316"/>
            <a:ext cx="4375592" cy="400110"/>
          </a:xfrm>
          <a:prstGeom prst="rect">
            <a:avLst/>
          </a:prstGeom>
          <a:noFill/>
        </p:spPr>
        <p:txBody>
          <a:bodyPr wrap="squar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最近の規制緩和で可能となった行為</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399736" y="3290294"/>
            <a:ext cx="288032" cy="288032"/>
          </a:xfrm>
          <a:prstGeom prst="ellipse">
            <a:avLst/>
          </a:prstGeom>
          <a:gradFill flip="none" rotWithShape="1">
            <a:gsLst>
              <a:gs pos="0">
                <a:schemeClr val="accent3">
                  <a:lumMod val="40000"/>
                  <a:lumOff val="60000"/>
                </a:schemeClr>
              </a:gs>
              <a:gs pos="28000">
                <a:srgbClr val="33CC33"/>
              </a:gs>
              <a:gs pos="100000">
                <a:srgbClr val="008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4716016" y="3732624"/>
            <a:ext cx="4051836" cy="2448272"/>
          </a:xfrm>
          <a:prstGeom prst="rect">
            <a:avLst/>
          </a:prstGeom>
          <a:solidFill>
            <a:srgbClr val="E4FFC9"/>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安全性の担保性）</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・海岸の防護に著しい支障を及ぼす</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おそれ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があるもの（法）</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（公共性の担保性）</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・住民の自由な使用に支障を及ぼすおそれ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もの（占用：審査基準）</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・公共性及び公益性が目的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でないもの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行為：</a:t>
            </a:r>
            <a:r>
              <a:rPr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a:t>
            </a:r>
          </a:p>
          <a:p>
            <a:endParaRPr kumimoji="1"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025252" y="3255392"/>
            <a:ext cx="1834156" cy="400110"/>
          </a:xfrm>
          <a:prstGeom prst="rect">
            <a:avLst/>
          </a:prstGeom>
          <a:noFill/>
        </p:spPr>
        <p:txBody>
          <a:bodyPr wrap="non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規制される行為</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4716016" y="3328394"/>
            <a:ext cx="288032" cy="288032"/>
          </a:xfrm>
          <a:prstGeom prst="ellipse">
            <a:avLst/>
          </a:prstGeom>
          <a:gradFill flip="none" rotWithShape="1">
            <a:gsLst>
              <a:gs pos="0">
                <a:schemeClr val="accent3">
                  <a:lumMod val="40000"/>
                  <a:lumOff val="60000"/>
                </a:schemeClr>
              </a:gs>
              <a:gs pos="28000">
                <a:srgbClr val="33CC33"/>
              </a:gs>
              <a:gs pos="100000">
                <a:srgbClr val="008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399736" y="3732624"/>
            <a:ext cx="4051836" cy="2448272"/>
          </a:xfrm>
          <a:prstGeom prst="rect">
            <a:avLst/>
          </a:prstGeom>
          <a:solidFill>
            <a:srgbClr val="E4FFC9"/>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■海岸協力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団体の指定（許可</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等が</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簡素化）</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海岸</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協力団体が活動するために</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必要と</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なる海岸法上の許可等に</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、海岸管理者との協議の成立をもって足りることと</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なる。</a:t>
            </a:r>
            <a:endParaRPr lang="en-US" altLang="ja-JP"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但し、施行規則第７条の５の範囲に限る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海岸保全区域の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占用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・・・法</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条第</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a:t>
            </a: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○海岸保全区域における行為の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・・・法</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条第</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7040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下矢印 23"/>
          <p:cNvSpPr/>
          <p:nvPr/>
        </p:nvSpPr>
        <p:spPr>
          <a:xfrm rot="5400000">
            <a:off x="7380937" y="4154243"/>
            <a:ext cx="632871" cy="47853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5" name="正方形/長方形 4"/>
          <p:cNvSpPr/>
          <p:nvPr/>
        </p:nvSpPr>
        <p:spPr>
          <a:xfrm>
            <a:off x="0" y="0"/>
            <a:ext cx="9144000" cy="90872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a:xfrm>
            <a:off x="745232" y="43450"/>
            <a:ext cx="8075240" cy="865270"/>
          </a:xfrm>
        </p:spPr>
        <p:txBody>
          <a:bodyPr>
            <a:normAutofit/>
          </a:bodyPr>
          <a:lstStyle/>
          <a:p>
            <a:pPr algn="l"/>
            <a:r>
              <a:rPr kumimoji="1" lang="ja-JP" altLang="en-US" sz="3600" dirty="0" smtClean="0">
                <a:solidFill>
                  <a:srgbClr val="0033CC"/>
                </a:solidFill>
                <a:latin typeface="Meiryo UI" panose="020B0604030504040204" pitchFamily="50" charset="-128"/>
                <a:ea typeface="Meiryo UI" panose="020B0604030504040204" pitchFamily="50" charset="-128"/>
                <a:cs typeface="Meiryo UI" panose="020B0604030504040204" pitchFamily="50" charset="-128"/>
              </a:rPr>
              <a:t>今後のアドプト・プログラムのあり方について</a:t>
            </a:r>
            <a:endParaRPr kumimoji="1" lang="ja-JP" altLang="en-US" sz="3600" dirty="0">
              <a:solidFill>
                <a:srgbClr val="00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06940" y="332656"/>
            <a:ext cx="360040" cy="337728"/>
          </a:xfrm>
          <a:prstGeom prst="ellipse">
            <a:avLst/>
          </a:prstGeom>
          <a:gradFill flip="none" rotWithShape="1">
            <a:gsLst>
              <a:gs pos="59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441248" y="1190456"/>
            <a:ext cx="826150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公共空間の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最適利用」</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「参加総量を増やす」ためには、</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5"/>
          <p:cNvSpPr txBox="1"/>
          <p:nvPr/>
        </p:nvSpPr>
        <p:spPr>
          <a:xfrm>
            <a:off x="1547664" y="1926792"/>
            <a:ext cx="754931" cy="804036"/>
          </a:xfrm>
          <a:prstGeom prst="rect">
            <a:avLst/>
          </a:prstGeom>
          <a:solidFill>
            <a:srgbClr val="FFC000"/>
          </a:solidFill>
          <a:ln w="19050" cmpd="thickThin">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2800" b="1" kern="100" dirty="0">
                <a:effectLst/>
                <a:ea typeface="Meiryo UI"/>
                <a:cs typeface="Times New Roman"/>
              </a:rPr>
              <a:t>量</a:t>
            </a:r>
            <a:endParaRPr lang="ja-JP" kern="100" dirty="0">
              <a:effectLst/>
              <a:ea typeface="ＭＳ 明朝"/>
              <a:cs typeface="Times New Roman"/>
            </a:endParaRPr>
          </a:p>
        </p:txBody>
      </p:sp>
      <p:sp>
        <p:nvSpPr>
          <p:cNvPr id="19" name="テキスト ボックス 6"/>
          <p:cNvSpPr txBox="1"/>
          <p:nvPr/>
        </p:nvSpPr>
        <p:spPr>
          <a:xfrm>
            <a:off x="2483768" y="2136528"/>
            <a:ext cx="285750" cy="457200"/>
          </a:xfrm>
          <a:prstGeom prst="rect">
            <a:avLst/>
          </a:prstGeom>
          <a:noFill/>
          <a:ln w="19050" cmpd="thickThi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3200" b="1" kern="100" dirty="0">
                <a:effectLst/>
                <a:ea typeface="Meiryo UI"/>
                <a:cs typeface="Times New Roman"/>
              </a:rPr>
              <a:t>×</a:t>
            </a:r>
            <a:endParaRPr lang="ja-JP" sz="2000" kern="100" dirty="0">
              <a:effectLst/>
              <a:ea typeface="ＭＳ 明朝"/>
              <a:cs typeface="Times New Roman"/>
            </a:endParaRPr>
          </a:p>
        </p:txBody>
      </p:sp>
      <p:sp>
        <p:nvSpPr>
          <p:cNvPr id="20" name="テキスト ボックス 7"/>
          <p:cNvSpPr txBox="1"/>
          <p:nvPr/>
        </p:nvSpPr>
        <p:spPr>
          <a:xfrm>
            <a:off x="2846992" y="1912690"/>
            <a:ext cx="644887" cy="818138"/>
          </a:xfrm>
          <a:prstGeom prst="rect">
            <a:avLst/>
          </a:prstGeom>
          <a:solidFill>
            <a:srgbClr val="92D050"/>
          </a:solidFill>
          <a:ln w="19050" cmpd="thickThin">
            <a:solidFill>
              <a:srgbClr val="008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2800" b="1" kern="100" dirty="0">
                <a:effectLst/>
                <a:ea typeface="Meiryo UI"/>
                <a:cs typeface="Times New Roman"/>
              </a:rPr>
              <a:t>質</a:t>
            </a:r>
            <a:endParaRPr lang="ja-JP" kern="100" dirty="0">
              <a:effectLst/>
              <a:ea typeface="ＭＳ 明朝"/>
              <a:cs typeface="Times New Roman"/>
            </a:endParaRPr>
          </a:p>
        </p:txBody>
      </p:sp>
      <p:sp>
        <p:nvSpPr>
          <p:cNvPr id="21" name="テキスト ボックス 8"/>
          <p:cNvSpPr txBox="1"/>
          <p:nvPr/>
        </p:nvSpPr>
        <p:spPr>
          <a:xfrm>
            <a:off x="3635896" y="2129477"/>
            <a:ext cx="2447702" cy="457200"/>
          </a:xfrm>
          <a:prstGeom prst="rect">
            <a:avLst/>
          </a:prstGeom>
          <a:noFill/>
          <a:ln w="19050" cmpd="thickThi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ja-JP" sz="2800" b="1" kern="100" dirty="0">
                <a:effectLst/>
                <a:ea typeface="Meiryo UI"/>
                <a:cs typeface="Times New Roman"/>
              </a:rPr>
              <a:t>のＵＰが必要</a:t>
            </a:r>
            <a:endParaRPr lang="ja-JP" sz="2400" b="1" kern="100" dirty="0">
              <a:effectLst/>
              <a:ea typeface="ＭＳ 明朝"/>
              <a:cs typeface="Times New Roman"/>
            </a:endParaRPr>
          </a:p>
        </p:txBody>
      </p:sp>
      <p:sp>
        <p:nvSpPr>
          <p:cNvPr id="23" name="テキスト ボックス 10"/>
          <p:cNvSpPr txBox="1"/>
          <p:nvPr/>
        </p:nvSpPr>
        <p:spPr>
          <a:xfrm>
            <a:off x="7756265" y="3944775"/>
            <a:ext cx="1323340" cy="897467"/>
          </a:xfrm>
          <a:prstGeom prst="rect">
            <a:avLst/>
          </a:prstGeom>
          <a:solidFill>
            <a:srgbClr val="FF0000"/>
          </a:solidFill>
          <a:ln w="19050" cmpd="thickThi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ts val="2300"/>
              </a:lnSpc>
              <a:spcAft>
                <a:spcPts val="0"/>
              </a:spcAft>
            </a:pPr>
            <a:r>
              <a:rPr lang="en-US" altLang="ja-JP" b="1" kern="100" dirty="0" smtClean="0">
                <a:solidFill>
                  <a:srgbClr val="FFFFFF"/>
                </a:solidFill>
                <a:effectLst/>
                <a:ea typeface="Meiryo UI"/>
                <a:cs typeface="Times New Roman"/>
              </a:rPr>
              <a:t> </a:t>
            </a:r>
            <a:r>
              <a:rPr lang="ja-JP" b="1" kern="100" dirty="0" smtClean="0">
                <a:solidFill>
                  <a:srgbClr val="FFFFFF"/>
                </a:solidFill>
                <a:effectLst/>
                <a:ea typeface="Meiryo UI"/>
                <a:cs typeface="Times New Roman"/>
              </a:rPr>
              <a:t>今回の</a:t>
            </a:r>
            <a:endParaRPr lang="en-US" altLang="ja-JP" b="1" kern="100" dirty="0" smtClean="0">
              <a:solidFill>
                <a:srgbClr val="FFFFFF"/>
              </a:solidFill>
              <a:effectLst/>
              <a:ea typeface="Meiryo UI"/>
              <a:cs typeface="Times New Roman"/>
            </a:endParaRPr>
          </a:p>
          <a:p>
            <a:pPr>
              <a:lnSpc>
                <a:spcPts val="2300"/>
              </a:lnSpc>
              <a:spcAft>
                <a:spcPts val="0"/>
              </a:spcAft>
            </a:pPr>
            <a:r>
              <a:rPr lang="en-US" altLang="ja-JP" b="1" kern="100" dirty="0" smtClean="0">
                <a:solidFill>
                  <a:srgbClr val="FFFFFF"/>
                </a:solidFill>
                <a:effectLst/>
                <a:ea typeface="Meiryo UI"/>
                <a:cs typeface="Times New Roman"/>
              </a:rPr>
              <a:t> </a:t>
            </a:r>
            <a:r>
              <a:rPr lang="ja-JP" b="1" kern="100" dirty="0" smtClean="0">
                <a:solidFill>
                  <a:srgbClr val="FFFFFF"/>
                </a:solidFill>
                <a:effectLst/>
                <a:ea typeface="Meiryo UI"/>
                <a:cs typeface="Times New Roman"/>
              </a:rPr>
              <a:t>懇話会での</a:t>
            </a:r>
            <a:endParaRPr lang="en-US" altLang="ja-JP" b="1" kern="100" dirty="0" smtClean="0">
              <a:solidFill>
                <a:srgbClr val="FFFFFF"/>
              </a:solidFill>
              <a:effectLst/>
              <a:ea typeface="Meiryo UI"/>
              <a:cs typeface="Times New Roman"/>
            </a:endParaRPr>
          </a:p>
          <a:p>
            <a:pPr>
              <a:lnSpc>
                <a:spcPts val="2300"/>
              </a:lnSpc>
              <a:spcAft>
                <a:spcPts val="0"/>
              </a:spcAft>
            </a:pPr>
            <a:r>
              <a:rPr lang="en-US" altLang="ja-JP" b="1" kern="100" dirty="0" smtClean="0">
                <a:solidFill>
                  <a:srgbClr val="FFFFFF"/>
                </a:solidFill>
                <a:effectLst/>
                <a:ea typeface="Meiryo UI"/>
                <a:cs typeface="Times New Roman"/>
              </a:rPr>
              <a:t> </a:t>
            </a:r>
            <a:r>
              <a:rPr lang="ja-JP" b="1" kern="100" dirty="0" smtClean="0">
                <a:solidFill>
                  <a:srgbClr val="FFFFFF"/>
                </a:solidFill>
                <a:effectLst/>
                <a:ea typeface="Meiryo UI"/>
                <a:cs typeface="Times New Roman"/>
              </a:rPr>
              <a:t>検討</a:t>
            </a:r>
            <a:r>
              <a:rPr lang="ja-JP" b="1" kern="100" dirty="0">
                <a:solidFill>
                  <a:srgbClr val="FFFFFF"/>
                </a:solidFill>
                <a:effectLst/>
                <a:ea typeface="Meiryo UI"/>
                <a:cs typeface="Times New Roman"/>
              </a:rPr>
              <a:t>内容</a:t>
            </a:r>
            <a:endParaRPr lang="ja-JP" sz="1600" kern="100" dirty="0">
              <a:effectLst/>
              <a:ea typeface="ＭＳ 明朝"/>
              <a:cs typeface="Times New Roman"/>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11" y="3140969"/>
            <a:ext cx="7055495" cy="262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492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06940" y="3212976"/>
            <a:ext cx="8395812" cy="3312368"/>
          </a:xfrm>
          <a:prstGeom prst="roundRect">
            <a:avLst>
              <a:gd name="adj" fmla="val 3836"/>
            </a:avLst>
          </a:prstGeom>
          <a:solidFill>
            <a:srgbClr val="FFFF99"/>
          </a:solidFill>
          <a:ln>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0" y="0"/>
            <a:ext cx="9144000" cy="90872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0033CC"/>
              </a:solidFill>
            </a:endParaRPr>
          </a:p>
        </p:txBody>
      </p:sp>
      <p:sp>
        <p:nvSpPr>
          <p:cNvPr id="3" name="タイトル 2"/>
          <p:cNvSpPr>
            <a:spLocks noGrp="1"/>
          </p:cNvSpPr>
          <p:nvPr>
            <p:ph type="title"/>
          </p:nvPr>
        </p:nvSpPr>
        <p:spPr>
          <a:xfrm>
            <a:off x="745232" y="43450"/>
            <a:ext cx="8075240" cy="865270"/>
          </a:xfrm>
        </p:spPr>
        <p:txBody>
          <a:bodyPr>
            <a:normAutofit/>
          </a:bodyPr>
          <a:lstStyle/>
          <a:p>
            <a:pPr algn="l"/>
            <a:r>
              <a:rPr kumimoji="1" lang="ja-JP" altLang="en-US" sz="3600" dirty="0" smtClean="0">
                <a:solidFill>
                  <a:srgbClr val="0033CC"/>
                </a:solidFill>
                <a:latin typeface="Meiryo UI" panose="020B0604030504040204" pitchFamily="50" charset="-128"/>
                <a:ea typeface="Meiryo UI" panose="020B0604030504040204" pitchFamily="50" charset="-128"/>
                <a:cs typeface="Meiryo UI" panose="020B0604030504040204" pitchFamily="50" charset="-128"/>
              </a:rPr>
              <a:t>今後の進め方について</a:t>
            </a:r>
            <a:endParaRPr kumimoji="1" lang="ja-JP" altLang="en-US" sz="3600" dirty="0">
              <a:solidFill>
                <a:srgbClr val="00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06940" y="332656"/>
            <a:ext cx="360040" cy="337728"/>
          </a:xfrm>
          <a:prstGeom prst="ellipse">
            <a:avLst/>
          </a:prstGeom>
          <a:gradFill flip="none" rotWithShape="1">
            <a:gsLst>
              <a:gs pos="59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41248" y="1124744"/>
            <a:ext cx="8261504" cy="5262979"/>
          </a:xfrm>
          <a:prstGeom prst="rect">
            <a:avLst/>
          </a:prstGeom>
          <a:noFill/>
        </p:spPr>
        <p:txBody>
          <a:bodyPr wrap="square" rtlCol="0">
            <a:spAutoFit/>
          </a:bodyPr>
          <a:lstStyle/>
          <a:p>
            <a:r>
              <a:rPr lang="ja-JP" altLang="ja-JP" sz="2400" dirty="0">
                <a:latin typeface="Meiryo UI" panose="020B0604030504040204" pitchFamily="50" charset="-128"/>
                <a:ea typeface="Meiryo UI" panose="020B0604030504040204" pitchFamily="50" charset="-128"/>
                <a:cs typeface="Meiryo UI" panose="020B0604030504040204" pitchFamily="50" charset="-128"/>
              </a:rPr>
              <a:t>　・第１回　アドプト懇話会（</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H28.3.3</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アドプトの現状・課題、府民・企業ニーズに</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2400" dirty="0">
                <a:latin typeface="Meiryo UI" panose="020B0604030504040204" pitchFamily="50" charset="-128"/>
                <a:ea typeface="Meiryo UI" panose="020B0604030504040204" pitchFamily="50" charset="-128"/>
                <a:cs typeface="Meiryo UI" panose="020B0604030504040204" pitchFamily="50" charset="-128"/>
              </a:rPr>
              <a:t>　・第２回　アドプト懇話会（</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H29.2.14</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公共空間の</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最適</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利用</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参加総量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UP</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、行政・地域の</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役割</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2400" dirty="0">
                <a:latin typeface="Meiryo UI" panose="020B0604030504040204" pitchFamily="50" charset="-128"/>
                <a:ea typeface="Meiryo UI" panose="020B0604030504040204" pitchFamily="50" charset="-128"/>
                <a:cs typeface="Meiryo UI" panose="020B0604030504040204" pitchFamily="50" charset="-128"/>
              </a:rPr>
              <a:t>　・第３回　アドプト懇話会（</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H29</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年度内</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アドプト・プログラム</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における</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仕組み作り</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に向けて</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2400" dirty="0">
                <a:latin typeface="Meiryo UI" panose="020B0604030504040204" pitchFamily="50" charset="-128"/>
                <a:ea typeface="Meiryo UI" panose="020B0604030504040204" pitchFamily="50" charset="-128"/>
                <a:cs typeface="Meiryo UI" panose="020B0604030504040204" pitchFamily="50" charset="-128"/>
              </a:rPr>
              <a:t>　・第４回　アドプト懇話会（</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H29</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年度内</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懇話会における提案</a:t>
            </a:r>
          </a:p>
          <a:p>
            <a:r>
              <a:rPr lang="ja-JP" altLang="ja-JP" sz="2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アドプト制度の見直し（</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H29</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年度内）　　</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懇話会の提案を</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受けた</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見直し</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1076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90872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33CC"/>
              </a:solidFill>
            </a:endParaRPr>
          </a:p>
        </p:txBody>
      </p:sp>
      <p:sp>
        <p:nvSpPr>
          <p:cNvPr id="3" name="タイトル 2"/>
          <p:cNvSpPr>
            <a:spLocks noGrp="1"/>
          </p:cNvSpPr>
          <p:nvPr>
            <p:ph type="title"/>
          </p:nvPr>
        </p:nvSpPr>
        <p:spPr>
          <a:xfrm>
            <a:off x="745232" y="43450"/>
            <a:ext cx="8075240" cy="865270"/>
          </a:xfrm>
        </p:spPr>
        <p:txBody>
          <a:bodyPr>
            <a:normAutofit/>
          </a:bodyPr>
          <a:lstStyle/>
          <a:p>
            <a:pPr algn="l"/>
            <a:r>
              <a:rPr kumimoji="1" lang="ja-JP" altLang="en-US" sz="3600" dirty="0" smtClean="0">
                <a:solidFill>
                  <a:srgbClr val="0033CC"/>
                </a:solidFill>
                <a:latin typeface="Meiryo UI" panose="020B0604030504040204" pitchFamily="50" charset="-128"/>
                <a:ea typeface="Meiryo UI" panose="020B0604030504040204" pitchFamily="50" charset="-128"/>
                <a:cs typeface="Meiryo UI" panose="020B0604030504040204" pitchFamily="50" charset="-128"/>
              </a:rPr>
              <a:t>前回のふりかえり</a:t>
            </a:r>
            <a:endParaRPr kumimoji="1" lang="ja-JP" altLang="en-US" sz="3600" dirty="0">
              <a:solidFill>
                <a:srgbClr val="00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06940" y="332656"/>
            <a:ext cx="360040" cy="337728"/>
          </a:xfrm>
          <a:prstGeom prst="ellipse">
            <a:avLst/>
          </a:prstGeom>
          <a:gradFill flip="none" rotWithShape="1">
            <a:gsLst>
              <a:gs pos="59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12770" y="1412775"/>
            <a:ext cx="8935888" cy="4524315"/>
          </a:xfrm>
          <a:prstGeom prst="rect">
            <a:avLst/>
          </a:prstGeom>
          <a:noFill/>
        </p:spPr>
        <p:txBody>
          <a:bodyPr wrap="square" rtlCol="0">
            <a:spAutoFit/>
          </a:bodyPr>
          <a:lstStyle/>
          <a:p>
            <a:r>
              <a:rPr lang="en-US" altLang="ja-JP" sz="24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ja-JP" sz="24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24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「公共空間の</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最適</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利用</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を行うために、行政と</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どこ</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まで規制緩和できるのか？</a:t>
            </a:r>
          </a:p>
          <a:p>
            <a:r>
              <a:rPr lang="ja-JP" altLang="ja-JP"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（行政だけでなく、府民や企業がどこまで関与できるのか？</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4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ja-JP" sz="24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②</a:t>
            </a:r>
            <a:r>
              <a:rPr lang="en-US" altLang="ja-JP" sz="24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地域活動への参加総量を増やすには？</a:t>
            </a:r>
          </a:p>
          <a:p>
            <a:r>
              <a:rPr lang="ja-JP" altLang="ja-JP"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評価指標、モチベーションの向上、参加者の自主的</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活動</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、企業・学生の参画</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4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Point</a:t>
            </a:r>
            <a:r>
              <a:rPr lang="ja-JP" altLang="ja-JP" sz="24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③）</a:t>
            </a:r>
            <a:r>
              <a:rPr lang="ja-JP" altLang="ja-JP" sz="24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大阪府が目指すアドプトの最終形は？</a:t>
            </a:r>
          </a:p>
          <a:p>
            <a:r>
              <a:rPr lang="ja-JP" altLang="ja-JP"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（目指す目的の明確化</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4529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90872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a:xfrm>
            <a:off x="745232" y="43450"/>
            <a:ext cx="8075240" cy="865270"/>
          </a:xfrm>
        </p:spPr>
        <p:txBody>
          <a:bodyPr>
            <a:normAutofit/>
          </a:bodyPr>
          <a:lstStyle/>
          <a:p>
            <a:pPr algn="l"/>
            <a:r>
              <a:rPr lang="ja-JP" altLang="en-US" sz="3600" dirty="0" smtClean="0">
                <a:solidFill>
                  <a:srgbClr val="0033CC"/>
                </a:solidFill>
                <a:latin typeface="Meiryo UI" panose="020B0604030504040204" pitchFamily="50" charset="-128"/>
                <a:ea typeface="Meiryo UI" panose="020B0604030504040204" pitchFamily="50" charset="-128"/>
                <a:cs typeface="Meiryo UI" panose="020B0604030504040204" pitchFamily="50" charset="-128"/>
              </a:rPr>
              <a:t>事例①</a:t>
            </a:r>
            <a:endParaRPr kumimoji="1" lang="ja-JP" altLang="en-US" sz="3600" dirty="0">
              <a:solidFill>
                <a:srgbClr val="00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06940" y="332656"/>
            <a:ext cx="360040" cy="337728"/>
          </a:xfrm>
          <a:prstGeom prst="ellipse">
            <a:avLst/>
          </a:prstGeom>
          <a:gradFill flip="none" rotWithShape="1">
            <a:gsLst>
              <a:gs pos="59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54" y="1052736"/>
            <a:ext cx="3806822" cy="2855117"/>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64" y="3959254"/>
            <a:ext cx="3840612" cy="2880459"/>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948315"/>
            <a:ext cx="3801623" cy="2851217"/>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1052736"/>
            <a:ext cx="3801623" cy="2851217"/>
          </a:xfrm>
          <a:prstGeom prst="rect">
            <a:avLst/>
          </a:prstGeom>
        </p:spPr>
      </p:pic>
      <p:sp>
        <p:nvSpPr>
          <p:cNvPr id="11" name="テキスト ボックス 10"/>
          <p:cNvSpPr txBox="1"/>
          <p:nvPr/>
        </p:nvSpPr>
        <p:spPr>
          <a:xfrm>
            <a:off x="546095" y="1052736"/>
            <a:ext cx="1440160"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草花の管理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427984" y="1052736"/>
            <a:ext cx="1440160"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草花の管理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20906" y="3959254"/>
            <a:ext cx="2036433" cy="369332"/>
          </a:xfrm>
          <a:prstGeom prst="rect">
            <a:avLst/>
          </a:prstGeom>
          <a:solidFill>
            <a:schemeClr val="bg1"/>
          </a:solidFill>
          <a:ln>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側溝清掃（落葉）</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427984" y="3959254"/>
            <a:ext cx="1572583" cy="369332"/>
          </a:xfrm>
          <a:prstGeom prst="rect">
            <a:avLst/>
          </a:prstGeom>
          <a:solidFill>
            <a:schemeClr val="bg1"/>
          </a:solidFill>
          <a:ln>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ゴミ等の連絡</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194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90872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a:xfrm>
            <a:off x="745232" y="43450"/>
            <a:ext cx="8075240" cy="865270"/>
          </a:xfrm>
        </p:spPr>
        <p:txBody>
          <a:bodyPr>
            <a:normAutofit/>
          </a:bodyPr>
          <a:lstStyle/>
          <a:p>
            <a:pPr algn="l"/>
            <a:r>
              <a:rPr lang="ja-JP" altLang="en-US" sz="3600" dirty="0" smtClean="0">
                <a:solidFill>
                  <a:srgbClr val="0033CC"/>
                </a:solidFill>
                <a:latin typeface="Meiryo UI" panose="020B0604030504040204" pitchFamily="50" charset="-128"/>
                <a:ea typeface="Meiryo UI" panose="020B0604030504040204" pitchFamily="50" charset="-128"/>
                <a:cs typeface="Meiryo UI" panose="020B0604030504040204" pitchFamily="50" charset="-128"/>
              </a:rPr>
              <a:t>事例②</a:t>
            </a:r>
            <a:endParaRPr kumimoji="1" lang="ja-JP" altLang="en-US" sz="3600" dirty="0">
              <a:solidFill>
                <a:srgbClr val="00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06940" y="332656"/>
            <a:ext cx="360040" cy="337728"/>
          </a:xfrm>
          <a:prstGeom prst="ellipse">
            <a:avLst/>
          </a:prstGeom>
          <a:gradFill flip="none" rotWithShape="1">
            <a:gsLst>
              <a:gs pos="59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80" y="3964244"/>
            <a:ext cx="3682818" cy="2762114"/>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085765"/>
            <a:ext cx="3721299" cy="279097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6431" y="3935383"/>
            <a:ext cx="3746908" cy="2810181"/>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236" y="1085764"/>
            <a:ext cx="3707562" cy="2780672"/>
          </a:xfrm>
          <a:prstGeom prst="rect">
            <a:avLst/>
          </a:prstGeom>
        </p:spPr>
      </p:pic>
    </p:spTree>
    <p:extLst>
      <p:ext uri="{BB962C8B-B14F-4D97-AF65-F5344CB8AC3E}">
        <p14:creationId xmlns:p14="http://schemas.microsoft.com/office/powerpoint/2010/main" val="3142439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90872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a:xfrm>
            <a:off x="745232" y="43450"/>
            <a:ext cx="8075240" cy="865270"/>
          </a:xfrm>
        </p:spPr>
        <p:txBody>
          <a:bodyPr>
            <a:normAutofit/>
          </a:bodyPr>
          <a:lstStyle/>
          <a:p>
            <a:pPr algn="l"/>
            <a:r>
              <a:rPr lang="ja-JP" altLang="en-US" sz="3600" dirty="0" smtClean="0">
                <a:solidFill>
                  <a:srgbClr val="0033CC"/>
                </a:solidFill>
                <a:latin typeface="Meiryo UI" panose="020B0604030504040204" pitchFamily="50" charset="-128"/>
                <a:ea typeface="Meiryo UI" panose="020B0604030504040204" pitchFamily="50" charset="-128"/>
                <a:cs typeface="Meiryo UI" panose="020B0604030504040204" pitchFamily="50" charset="-128"/>
              </a:rPr>
              <a:t>事例③</a:t>
            </a:r>
            <a:endParaRPr kumimoji="1" lang="ja-JP" altLang="en-US" sz="3600" dirty="0">
              <a:solidFill>
                <a:srgbClr val="00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06940" y="332656"/>
            <a:ext cx="360040" cy="337728"/>
          </a:xfrm>
          <a:prstGeom prst="ellipse">
            <a:avLst/>
          </a:prstGeom>
          <a:gradFill flip="none" rotWithShape="1">
            <a:gsLst>
              <a:gs pos="59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212" y="1128176"/>
            <a:ext cx="3730258" cy="2797694"/>
          </a:xfrm>
          <a:prstGeom prst="rect">
            <a:avLst/>
          </a:prstGeom>
        </p:spPr>
      </p:pic>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11342" t="9775" r="12703" b="16996"/>
          <a:stretch/>
        </p:blipFill>
        <p:spPr>
          <a:xfrm>
            <a:off x="4795486" y="4011275"/>
            <a:ext cx="3730257" cy="2697273"/>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980" y="4021558"/>
            <a:ext cx="3727490" cy="2795618"/>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486" y="1128176"/>
            <a:ext cx="3730258" cy="2797694"/>
          </a:xfrm>
          <a:prstGeom prst="rect">
            <a:avLst/>
          </a:prstGeom>
        </p:spPr>
      </p:pic>
    </p:spTree>
    <p:extLst>
      <p:ext uri="{BB962C8B-B14F-4D97-AF65-F5344CB8AC3E}">
        <p14:creationId xmlns:p14="http://schemas.microsoft.com/office/powerpoint/2010/main" val="4128325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90872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a:xfrm>
            <a:off x="745232" y="43450"/>
            <a:ext cx="8075240" cy="865270"/>
          </a:xfrm>
        </p:spPr>
        <p:txBody>
          <a:bodyPr>
            <a:normAutofit/>
          </a:bodyPr>
          <a:lstStyle/>
          <a:p>
            <a:pPr algn="l"/>
            <a:r>
              <a:rPr lang="ja-JP" altLang="en-US" sz="3600" dirty="0" smtClean="0">
                <a:solidFill>
                  <a:srgbClr val="0033CC"/>
                </a:solidFill>
                <a:latin typeface="Meiryo UI" panose="020B0604030504040204" pitchFamily="50" charset="-128"/>
                <a:ea typeface="Meiryo UI" panose="020B0604030504040204" pitchFamily="50" charset="-128"/>
                <a:cs typeface="Meiryo UI" panose="020B0604030504040204" pitchFamily="50" charset="-128"/>
              </a:rPr>
              <a:t>事例④</a:t>
            </a:r>
            <a:endParaRPr kumimoji="1" lang="ja-JP" altLang="en-US" sz="3600" dirty="0">
              <a:solidFill>
                <a:srgbClr val="00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06940" y="332656"/>
            <a:ext cx="360040" cy="337728"/>
          </a:xfrm>
          <a:prstGeom prst="ellipse">
            <a:avLst/>
          </a:prstGeom>
          <a:gradFill flip="none" rotWithShape="1">
            <a:gsLst>
              <a:gs pos="59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960" y="1268760"/>
            <a:ext cx="4212602" cy="2369588"/>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301372"/>
            <a:ext cx="4104455" cy="2308756"/>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933055"/>
            <a:ext cx="4249958" cy="2390601"/>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960" y="3936164"/>
            <a:ext cx="4244432" cy="2387493"/>
          </a:xfrm>
          <a:prstGeom prst="rect">
            <a:avLst/>
          </a:prstGeom>
        </p:spPr>
      </p:pic>
    </p:spTree>
    <p:extLst>
      <p:ext uri="{BB962C8B-B14F-4D97-AF65-F5344CB8AC3E}">
        <p14:creationId xmlns:p14="http://schemas.microsoft.com/office/powerpoint/2010/main" val="282173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90872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a:xfrm>
            <a:off x="745232" y="43450"/>
            <a:ext cx="8075240" cy="865270"/>
          </a:xfrm>
        </p:spPr>
        <p:txBody>
          <a:bodyPr>
            <a:normAutofit/>
          </a:bodyPr>
          <a:lstStyle/>
          <a:p>
            <a:pPr algn="l"/>
            <a:r>
              <a:rPr lang="ja-JP" altLang="en-US" sz="3600" dirty="0" smtClean="0">
                <a:solidFill>
                  <a:srgbClr val="0033CC"/>
                </a:solidFill>
                <a:latin typeface="Meiryo UI" panose="020B0604030504040204" pitchFamily="50" charset="-128"/>
                <a:ea typeface="Meiryo UI" panose="020B0604030504040204" pitchFamily="50" charset="-128"/>
                <a:cs typeface="Meiryo UI" panose="020B0604030504040204" pitchFamily="50" charset="-128"/>
              </a:rPr>
              <a:t>事例⑤</a:t>
            </a:r>
            <a:endParaRPr kumimoji="1" lang="ja-JP" altLang="en-US" sz="3600" dirty="0">
              <a:solidFill>
                <a:srgbClr val="00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06940" y="332656"/>
            <a:ext cx="360040" cy="337728"/>
          </a:xfrm>
          <a:prstGeom prst="ellipse">
            <a:avLst/>
          </a:prstGeom>
          <a:gradFill flip="none" rotWithShape="1">
            <a:gsLst>
              <a:gs pos="59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10000ws201838\防災維持\◆H25 維持笑働班H25～\笑働\04データベース・アドプト\庁内アドプト担当者会議\20161221_第12回庁内アドプト担当者会議\04_照会結果（会議後）\寝屋川水系＋α事例.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86" y="1205392"/>
            <a:ext cx="4009408" cy="30070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0000ws201838\防災維持\◆H25 維持笑働班H25～\笑働\04データベース・アドプト\アドプト・プログラムのあり方懇話会\第２回懇話会（20170214）\05_当日配布資料\発表用資料作成\事例紹介\事例⑤：平野川（寝屋川水系）\5_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05392"/>
            <a:ext cx="4048125" cy="30337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0000ws201838\防災維持\◆H25 維持笑働班H25～\笑働\04データベース・アドプト\アドプト・プログラムのあり方懇話会\第２回懇話会（20170214）\05_当日配布資料\発表用資料作成\事例紹介\事例⑤：平野川（寝屋川水系）\14526040275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351" y="4365104"/>
            <a:ext cx="4207297" cy="236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4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90872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a:xfrm>
            <a:off x="745232" y="43450"/>
            <a:ext cx="8075240" cy="865270"/>
          </a:xfrm>
        </p:spPr>
        <p:txBody>
          <a:bodyPr>
            <a:normAutofit/>
          </a:bodyPr>
          <a:lstStyle/>
          <a:p>
            <a:pPr algn="l"/>
            <a:r>
              <a:rPr lang="ja-JP" altLang="en-US" sz="3600" dirty="0">
                <a:solidFill>
                  <a:srgbClr val="0033CC"/>
                </a:solidFill>
                <a:latin typeface="Meiryo UI" panose="020B0604030504040204" pitchFamily="50" charset="-128"/>
                <a:ea typeface="Meiryo UI" panose="020B0604030504040204" pitchFamily="50" charset="-128"/>
                <a:cs typeface="Meiryo UI" panose="020B0604030504040204" pitchFamily="50" charset="-128"/>
              </a:rPr>
              <a:t>関係法令における</a:t>
            </a:r>
            <a:r>
              <a:rPr lang="ja-JP" altLang="en-US" sz="3600" dirty="0" smtClean="0">
                <a:solidFill>
                  <a:srgbClr val="0033CC"/>
                </a:solidFill>
                <a:latin typeface="Meiryo UI" panose="020B0604030504040204" pitchFamily="50" charset="-128"/>
                <a:ea typeface="Meiryo UI" panose="020B0604030504040204" pitchFamily="50" charset="-128"/>
                <a:cs typeface="Meiryo UI" panose="020B0604030504040204" pitchFamily="50" charset="-128"/>
              </a:rPr>
              <a:t>特徴</a:t>
            </a:r>
            <a:endParaRPr kumimoji="1" lang="ja-JP" altLang="en-US" sz="3600" dirty="0">
              <a:solidFill>
                <a:srgbClr val="00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06940" y="332656"/>
            <a:ext cx="360040" cy="337728"/>
          </a:xfrm>
          <a:prstGeom prst="ellipse">
            <a:avLst/>
          </a:prstGeom>
          <a:gradFill flip="none" rotWithShape="1">
            <a:gsLst>
              <a:gs pos="59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4644008" y="3204265"/>
            <a:ext cx="1872208" cy="584775"/>
          </a:xfrm>
          <a:prstGeom prst="rect">
            <a:avLst/>
          </a:prstGeom>
          <a:noFill/>
        </p:spPr>
        <p:txBody>
          <a:bodyPr wrap="square" rtlCol="0">
            <a:spAutoFit/>
          </a:bodyPr>
          <a:lstStyle/>
          <a:p>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河川法</a:t>
            </a:r>
            <a:endParaRPr lang="ja-JP" altLang="ja-JP" sz="3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86960" y="1412776"/>
            <a:ext cx="3292952" cy="936104"/>
          </a:xfrm>
          <a:prstGeom prst="roundRect">
            <a:avLst/>
          </a:prstGeom>
          <a:solidFill>
            <a:srgbClr val="FFC000"/>
          </a:solidFill>
          <a:ln w="1587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アドプト・ロード</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572000" y="1588440"/>
            <a:ext cx="3979004" cy="584775"/>
          </a:xfrm>
          <a:prstGeom prst="rect">
            <a:avLst/>
          </a:prstGeom>
          <a:noFill/>
        </p:spPr>
        <p:txBody>
          <a:bodyPr wrap="square" rtlCol="0">
            <a:spAutoFit/>
          </a:bodyPr>
          <a:lstStyle/>
          <a:p>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道路法、道路交通法</a:t>
            </a:r>
            <a:endParaRPr lang="ja-JP" altLang="ja-JP" sz="3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489234" y="2996952"/>
            <a:ext cx="3292952" cy="936104"/>
          </a:xfrm>
          <a:prstGeom prst="roundRect">
            <a:avLst/>
          </a:prstGeom>
          <a:solidFill>
            <a:srgbClr val="99CCFF"/>
          </a:solidFill>
          <a:ln w="15875">
            <a:solidFill>
              <a:srgbClr val="0033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アドプト・リバー</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486960" y="4617132"/>
            <a:ext cx="3292952" cy="936104"/>
          </a:xfrm>
          <a:prstGeom prst="roundRect">
            <a:avLst/>
          </a:prstGeom>
          <a:solidFill>
            <a:srgbClr val="92D050"/>
          </a:solidFill>
          <a:ln w="15875">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アドプト・シーサイド</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716016" y="4792796"/>
            <a:ext cx="3240360" cy="584775"/>
          </a:xfrm>
          <a:prstGeom prst="rect">
            <a:avLst/>
          </a:prstGeom>
          <a:noFill/>
        </p:spPr>
        <p:txBody>
          <a:bodyPr wrap="square" rtlCol="0">
            <a:spAutoFit/>
          </a:bodyPr>
          <a:lstStyle/>
          <a:p>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港湾法、海岸法</a:t>
            </a:r>
            <a:endParaRPr lang="ja-JP" altLang="ja-JP" sz="3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rot="5400000">
            <a:off x="3993588" y="1732456"/>
            <a:ext cx="576064" cy="28803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二等辺三角形 12"/>
          <p:cNvSpPr/>
          <p:nvPr/>
        </p:nvSpPr>
        <p:spPr>
          <a:xfrm rot="5400000">
            <a:off x="3947907" y="3320988"/>
            <a:ext cx="576064" cy="28803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p:cNvSpPr/>
          <p:nvPr/>
        </p:nvSpPr>
        <p:spPr>
          <a:xfrm rot="5400000">
            <a:off x="3947907" y="4945523"/>
            <a:ext cx="576064" cy="28803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2643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994905"/>
            <a:ext cx="8784976" cy="1353976"/>
          </a:xfrm>
          <a:prstGeom prst="rect">
            <a:avLst/>
          </a:prstGeom>
          <a:solidFill>
            <a:srgbClr val="FFFFC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・道路法は道路を管理する</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管理法</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・道路網の整備を図ることを目的としているが、それにより、交通の発達に寄与し、公共の福祉を増進すること</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を究極の目的としている。</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「道路網の整備」とは、単に物的な施設の建設にとどまらず、安全かつ円滑な道路交通を確保し、</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交通ネットワークの機能を発揮させるためになされる行為も含む。</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0" y="0"/>
            <a:ext cx="9144000" cy="5962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道路</a:t>
            </a:r>
            <a:r>
              <a:rPr kumimoji="1" lang="ja-JP" altLang="en-US" sz="3600" dirty="0" smtClean="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rPr>
              <a:t>法における特徴</a:t>
            </a:r>
            <a:endParaRPr kumimoji="1" lang="ja-JP" altLang="en-US" sz="3600" dirty="0">
              <a:ln>
                <a:solidFill>
                  <a:srgbClr val="002060">
                    <a:alpha val="70000"/>
                  </a:srgbClr>
                </a:solidFill>
              </a:ln>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45572" y="540172"/>
            <a:ext cx="1390124" cy="461665"/>
          </a:xfrm>
          <a:prstGeom prst="rect">
            <a:avLst/>
          </a:prstGeom>
          <a:noFill/>
        </p:spPr>
        <p:txBody>
          <a:bodyPr wrap="none" rtlCol="0">
            <a:spAutoFit/>
          </a:bodyPr>
          <a:lstStyle/>
          <a:p>
            <a:r>
              <a:rPr kumimoji="1" lang="ja-JP" altLang="en-US" sz="2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法の趣旨</a:t>
            </a:r>
            <a:endParaRPr kumimoji="1" lang="ja-JP" altLang="en-US" sz="2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123636" y="659782"/>
            <a:ext cx="288032" cy="288032"/>
          </a:xfrm>
          <a:prstGeom prst="ellipse">
            <a:avLst/>
          </a:prstGeom>
          <a:gradFill flip="none" rotWithShape="1">
            <a:gsLst>
              <a:gs pos="0">
                <a:srgbClr val="FFFF00"/>
              </a:gs>
              <a:gs pos="2700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412432" y="2446288"/>
            <a:ext cx="4375592" cy="400110"/>
          </a:xfrm>
          <a:prstGeom prst="rect">
            <a:avLst/>
          </a:prstGeom>
          <a:noFill/>
        </p:spPr>
        <p:txBody>
          <a:bodyPr wrap="squar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最近の規制緩和で可能となった行為</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179512" y="2493890"/>
            <a:ext cx="288032" cy="288032"/>
          </a:xfrm>
          <a:prstGeom prst="ellipse">
            <a:avLst/>
          </a:prstGeom>
          <a:gradFill flip="none" rotWithShape="1">
            <a:gsLst>
              <a:gs pos="0">
                <a:schemeClr val="accent3">
                  <a:lumMod val="40000"/>
                  <a:lumOff val="60000"/>
                </a:schemeClr>
              </a:gs>
              <a:gs pos="28000">
                <a:srgbClr val="33CC33"/>
              </a:gs>
              <a:gs pos="100000">
                <a:srgbClr val="008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4716016" y="2846398"/>
            <a:ext cx="4248472" cy="3642270"/>
          </a:xfrm>
          <a:prstGeom prst="rect">
            <a:avLst/>
          </a:prstGeom>
          <a:solidFill>
            <a:srgbClr val="E4FFC9"/>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通行以外の目的で利用する場合は、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道路占用許可</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・道路の占用の許可（法第</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物件の設置等によって一定期間道路を占用す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る場合に必要で、法第</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条に該当し道路の敷</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地外に余地がないためにやむを得ないもので、</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政令で定める基準に適合する場合に限り、許可</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を与えることができる。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025252" y="2420888"/>
            <a:ext cx="1834156" cy="400110"/>
          </a:xfrm>
          <a:prstGeom prst="rect">
            <a:avLst/>
          </a:prstGeom>
          <a:noFill/>
        </p:spPr>
        <p:txBody>
          <a:bodyPr wrap="none" rtlCol="0">
            <a:spAutoFit/>
          </a:bodyPr>
          <a:lstStyle/>
          <a:p>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規制される行為</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4716016" y="2493890"/>
            <a:ext cx="288032" cy="288032"/>
          </a:xfrm>
          <a:prstGeom prst="ellipse">
            <a:avLst/>
          </a:prstGeom>
          <a:gradFill flip="none" rotWithShape="1">
            <a:gsLst>
              <a:gs pos="0">
                <a:schemeClr val="accent3">
                  <a:lumMod val="40000"/>
                  <a:lumOff val="60000"/>
                </a:schemeClr>
              </a:gs>
              <a:gs pos="28000">
                <a:srgbClr val="33CC33"/>
              </a:gs>
              <a:gs pos="100000">
                <a:srgbClr val="008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179512" y="2846398"/>
            <a:ext cx="4272060" cy="4011602"/>
          </a:xfrm>
          <a:prstGeom prst="rect">
            <a:avLst/>
          </a:prstGeom>
          <a:solidFill>
            <a:srgbClr val="E4FFC9"/>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道路協力団体制度（道路法第</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21~25</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月に道路法が改正され、制度が創設。</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・清掃や花壇の整備等道路維持管理を行う法人や団体</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を道路管理者が指定できるようにする制度。</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維持管理への協力の見返りとして、道路協力団体が申</a:t>
            </a:r>
            <a:endParaRPr kumimoji="1" lang="en-US" altLang="ja-JP"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請する道路占用許可手続きを簡略化できる。</a:t>
            </a:r>
            <a:r>
              <a:rPr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収益活動</a:t>
            </a:r>
            <a:endParaRPr lang="en-US" altLang="ja-JP"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でも、収益を道路維持管理に充てる場合は協議が成</a:t>
            </a:r>
            <a:endParaRPr lang="en-US" altLang="ja-JP"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立しやすく、歩道の一部を利用したオープンカフェを開く</a:t>
            </a:r>
            <a:endParaRPr lang="en-US" altLang="ja-JP"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などの占用許可取得が容易となる。</a:t>
            </a:r>
            <a:endParaRPr lang="en-US" altLang="ja-JP"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861917"/>
            <a:ext cx="4032448" cy="18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390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686</Words>
  <Application>Microsoft Office PowerPoint</Application>
  <PresentationFormat>画面に合わせる (4:3)</PresentationFormat>
  <Paragraphs>160</Paragraphs>
  <Slides>15</Slides>
  <Notes>3</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第２回　  大阪府アドプト・プログラムのあり方懇話会 説明資料</vt:lpstr>
      <vt:lpstr>前回のふりかえり</vt:lpstr>
      <vt:lpstr>事例①</vt:lpstr>
      <vt:lpstr>事例②</vt:lpstr>
      <vt:lpstr>事例③</vt:lpstr>
      <vt:lpstr>事例④</vt:lpstr>
      <vt:lpstr>事例⑤</vt:lpstr>
      <vt:lpstr>関係法令における特徴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今後のアドプト・プログラムのあり方について</vt:lpstr>
      <vt:lpstr>今後の進め方について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87</cp:revision>
  <cp:lastPrinted>2017-02-13T10:46:33Z</cp:lastPrinted>
  <dcterms:created xsi:type="dcterms:W3CDTF">2016-12-13T07:30:51Z</dcterms:created>
  <dcterms:modified xsi:type="dcterms:W3CDTF">2017-02-13T10:57:32Z</dcterms:modified>
</cp:coreProperties>
</file>