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7561263" cy="106934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D9C"/>
    <a:srgbClr val="CC0000"/>
    <a:srgbClr val="C32B41"/>
    <a:srgbClr val="FF0066"/>
    <a:srgbClr val="80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1" autoAdjust="0"/>
  </p:normalViewPr>
  <p:slideViewPr>
    <p:cSldViewPr>
      <p:cViewPr varScale="1">
        <p:scale>
          <a:sx n="70" d="100"/>
          <a:sy n="70" d="100"/>
        </p:scale>
        <p:origin x="3132" y="90"/>
      </p:cViewPr>
      <p:guideLst>
        <p:guide orient="horz" pos="336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9"/>
            <a:ext cx="6427074" cy="229214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571803"/>
            <a:ext cx="1275964" cy="1216374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3549" y="571803"/>
            <a:ext cx="3701869" cy="1216374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3549" y="3326837"/>
            <a:ext cx="2488916" cy="940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898486" y="3326837"/>
            <a:ext cx="2488916" cy="940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4" y="3391195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9" y="2393639"/>
            <a:ext cx="3342183" cy="997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9" y="3391195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5" y="425757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5" y="2237695"/>
            <a:ext cx="2487603" cy="7314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2"/>
            <a:ext cx="4536758" cy="88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4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3" y="9911200"/>
            <a:ext cx="1764295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6FE1-6705-42BE-8B2B-889B0C10E7DE}" type="datetimeFigureOut">
              <a:rPr kumimoji="1" lang="ja-JP" altLang="en-US" smtClean="0"/>
              <a:pPr/>
              <a:t>2023/2/16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200"/>
            <a:ext cx="1764295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45244-6DD2-4528-AC34-23FE73D7673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28592" y="1314252"/>
            <a:ext cx="7297372" cy="7848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007" y="8830380"/>
            <a:ext cx="7491251" cy="16323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  </a:t>
            </a:r>
            <a:r>
              <a:rPr lang="ja-JP" altLang="en-US" sz="1400" b="1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興味を持たれたら、こちらまでご連絡を！　　　　 ↓↓↓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     　大阪府都市整備部 道路室 道路環境課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1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en-US" altLang="ja-JP" sz="11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1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b="1" u="sng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06-6944-9291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  </a:t>
            </a:r>
            <a:r>
              <a:rPr lang="ja-JP" altLang="en-US" sz="1400" b="1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または、</a:t>
            </a:r>
            <a:endParaRPr lang="en-US" altLang="ja-JP" sz="1400" b="1" dirty="0" smtClean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0024" y="785694"/>
            <a:ext cx="6555687" cy="5247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ja-JP" altLang="en-US" b="1" spc="-15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「歩道橋、橋梁、トンネル」　随時募集中！</a:t>
            </a:r>
            <a:endParaRPr kumimoji="1" lang="ja-JP" altLang="en-US" b="1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511045" y="9799765"/>
            <a:ext cx="2666548" cy="233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　歩道橋ネーミングライツ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56985" y="9763161"/>
            <a:ext cx="793921" cy="241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検　索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左矢印 24"/>
          <p:cNvSpPr/>
          <p:nvPr/>
        </p:nvSpPr>
        <p:spPr>
          <a:xfrm rot="3628092">
            <a:off x="4903773" y="9936767"/>
            <a:ext cx="181012" cy="130084"/>
          </a:xfrm>
          <a:prstGeom prst="leftArrow">
            <a:avLst>
              <a:gd name="adj1" fmla="val 21941"/>
              <a:gd name="adj2" fmla="val 8695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88977" y="10071039"/>
            <a:ext cx="732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　募集に関する詳細及び募集要項一式は、大阪府ホームページ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https://www.pref.osaka.lg.jp/dorokankyo/hodoukyo/index.html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）をご覧ください。　　　　　　　　　　　　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ブローチ 5"/>
          <p:cNvSpPr/>
          <p:nvPr/>
        </p:nvSpPr>
        <p:spPr>
          <a:xfrm>
            <a:off x="0" y="154168"/>
            <a:ext cx="7561263" cy="788264"/>
          </a:xfrm>
          <a:custGeom>
            <a:avLst/>
            <a:gdLst>
              <a:gd name="connsiteX0" fmla="*/ 0 w 6781800"/>
              <a:gd name="connsiteY0" fmla="*/ 91265 h 1064568"/>
              <a:gd name="connsiteX1" fmla="*/ 91265 w 6781800"/>
              <a:gd name="connsiteY1" fmla="*/ 0 h 1064568"/>
              <a:gd name="connsiteX2" fmla="*/ 6690535 w 6781800"/>
              <a:gd name="connsiteY2" fmla="*/ 0 h 1064568"/>
              <a:gd name="connsiteX3" fmla="*/ 6781800 w 6781800"/>
              <a:gd name="connsiteY3" fmla="*/ 91265 h 1064568"/>
              <a:gd name="connsiteX4" fmla="*/ 6781800 w 6781800"/>
              <a:gd name="connsiteY4" fmla="*/ 973303 h 1064568"/>
              <a:gd name="connsiteX5" fmla="*/ 6690535 w 6781800"/>
              <a:gd name="connsiteY5" fmla="*/ 1064568 h 1064568"/>
              <a:gd name="connsiteX6" fmla="*/ 91265 w 6781800"/>
              <a:gd name="connsiteY6" fmla="*/ 1064568 h 1064568"/>
              <a:gd name="connsiteX7" fmla="*/ 0 w 6781800"/>
              <a:gd name="connsiteY7" fmla="*/ 973303 h 1064568"/>
              <a:gd name="connsiteX8" fmla="*/ 0 w 6781800"/>
              <a:gd name="connsiteY8" fmla="*/ 91265 h 1064568"/>
              <a:gd name="connsiteX0" fmla="*/ 0 w 6781800"/>
              <a:gd name="connsiteY0" fmla="*/ 106712 h 1080015"/>
              <a:gd name="connsiteX1" fmla="*/ 6690535 w 6781800"/>
              <a:gd name="connsiteY1" fmla="*/ 15447 h 1080015"/>
              <a:gd name="connsiteX2" fmla="*/ 6781800 w 6781800"/>
              <a:gd name="connsiteY2" fmla="*/ 106712 h 1080015"/>
              <a:gd name="connsiteX3" fmla="*/ 6781800 w 6781800"/>
              <a:gd name="connsiteY3" fmla="*/ 988750 h 1080015"/>
              <a:gd name="connsiteX4" fmla="*/ 6690535 w 6781800"/>
              <a:gd name="connsiteY4" fmla="*/ 1080015 h 1080015"/>
              <a:gd name="connsiteX5" fmla="*/ 91265 w 6781800"/>
              <a:gd name="connsiteY5" fmla="*/ 1080015 h 1080015"/>
              <a:gd name="connsiteX6" fmla="*/ 0 w 6781800"/>
              <a:gd name="connsiteY6" fmla="*/ 988750 h 1080015"/>
              <a:gd name="connsiteX7" fmla="*/ 0 w 6781800"/>
              <a:gd name="connsiteY7" fmla="*/ 106712 h 10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800" h="1080015">
                <a:moveTo>
                  <a:pt x="0" y="106712"/>
                </a:moveTo>
                <a:cubicBezTo>
                  <a:pt x="1115089" y="-55505"/>
                  <a:pt x="5560235" y="15447"/>
                  <a:pt x="6690535" y="15447"/>
                </a:cubicBezTo>
                <a:cubicBezTo>
                  <a:pt x="6690535" y="65851"/>
                  <a:pt x="6731396" y="106712"/>
                  <a:pt x="6781800" y="106712"/>
                </a:cubicBezTo>
                <a:lnTo>
                  <a:pt x="6781800" y="988750"/>
                </a:lnTo>
                <a:cubicBezTo>
                  <a:pt x="6731396" y="988750"/>
                  <a:pt x="6690535" y="1029611"/>
                  <a:pt x="6690535" y="1080015"/>
                </a:cubicBezTo>
                <a:lnTo>
                  <a:pt x="91265" y="1080015"/>
                </a:lnTo>
                <a:cubicBezTo>
                  <a:pt x="91265" y="1029611"/>
                  <a:pt x="50404" y="988750"/>
                  <a:pt x="0" y="988750"/>
                </a:cubicBezTo>
                <a:lnTo>
                  <a:pt x="0" y="106712"/>
                </a:lnTo>
                <a:close/>
              </a:path>
            </a:pathLst>
          </a:custGeom>
          <a:noFill/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道路施設に名前を付けてみませんか？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52999" y="1467102"/>
            <a:ext cx="8563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343D9C"/>
              </a:contourClr>
            </a:sp3d>
          </a:bodyPr>
          <a:lstStyle/>
          <a:p>
            <a:pPr algn="ctr"/>
            <a:r>
              <a:rPr lang="ja-JP" altLang="en-US" b="1" dirty="0" smtClean="0">
                <a:ln w="11430"/>
                <a:solidFill>
                  <a:srgbClr val="343D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メリット</a:t>
            </a:r>
            <a:endParaRPr lang="ja-JP" altLang="en-US" b="1" cap="none" spc="0" dirty="0">
              <a:ln w="11430"/>
              <a:solidFill>
                <a:srgbClr val="343D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247" y="1788061"/>
            <a:ext cx="698893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歩道橋、橋梁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、トンネル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企業名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を使った名称表示ができます。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自社ホームページや出版物に歩道橋、橋梁、トンネル名称やネーミングライツの取組みを掲載できます。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大阪府のホームページ等で取組みが紹介されます。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3132559" y="1370924"/>
            <a:ext cx="2184529" cy="375208"/>
          </a:xfrm>
          <a:prstGeom prst="wedgeRoundRectCallout">
            <a:avLst>
              <a:gd name="adj1" fmla="val -27436"/>
              <a:gd name="adj2" fmla="val 72801"/>
              <a:gd name="adj3" fmla="val 1666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歩道橋、橋梁はロゴも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74023" y="7044183"/>
            <a:ext cx="2390984" cy="125107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名称標示の見本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●●●歩道橋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正式名称）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に企業ロゴと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企業名「</a:t>
            </a:r>
            <a:r>
              <a:rPr kumimoji="1" lang="ja-JP" altLang="en-US" sz="10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」を命名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する場合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990047" y="8025806"/>
            <a:ext cx="1944000" cy="2160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990047" y="7751387"/>
            <a:ext cx="1944000" cy="2160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3"/>
          <p:cNvSpPr txBox="1"/>
          <p:nvPr/>
        </p:nvSpPr>
        <p:spPr>
          <a:xfrm>
            <a:off x="5034063" y="7766627"/>
            <a:ext cx="1856064" cy="19288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企業ロゴ＋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企業名</a:t>
            </a:r>
            <a:r>
              <a:rPr kumimoji="1" lang="ja-JP" altLang="ja-JP" sz="10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正式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名称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13086" y="8048666"/>
            <a:ext cx="1670205" cy="1785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おおさか●●●歩道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橋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255" y="7005667"/>
            <a:ext cx="1067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契約期間</a:t>
            </a:r>
            <a:endParaRPr lang="en-US" altLang="zh-TW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契約料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対象施設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0172" y="7005667"/>
            <a:ext cx="3577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：５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lang="en-US" altLang="zh-TW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：年額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万円以上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endParaRPr lang="en-US" altLang="ja-JP" sz="1200" baseline="30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橋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（歩道橋）、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129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橋（橋梁）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トンネル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59690" y="6931151"/>
            <a:ext cx="7052947" cy="1464214"/>
          </a:xfrm>
          <a:prstGeom prst="roundRect">
            <a:avLst>
              <a:gd name="adj" fmla="val 1272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65381" y="8047927"/>
            <a:ext cx="3718076" cy="3109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契約料とは別に名称標示等に係る諸経費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が必要となります。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5380" y="7892464"/>
            <a:ext cx="3589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　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契約終了以降の継続に関しては、優先交渉権があります。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8695" y="6777731"/>
            <a:ext cx="9212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　要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655" y="8456079"/>
            <a:ext cx="708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大阪府都市整備部では、管理する歩道橋や橋梁、トンネルを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自主財源の確保の観点から有効活用し、得られた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収入を道路の維持管理等に活用することを目的として、歩道橋等ネーミングライツ事業を実施しています。事業の趣旨に賛同し、契約料を負担していただく企業等（パートナー企業）を募集しています。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50906" y="9828764"/>
            <a:ext cx="1438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クリック！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212456" y="3102082"/>
            <a:ext cx="342415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343D9C"/>
              </a:contourClr>
            </a:sp3d>
          </a:bodyPr>
          <a:lstStyle/>
          <a:p>
            <a:pPr algn="ctr"/>
            <a:r>
              <a:rPr lang="ja-JP" altLang="en-US" b="1" cap="none" spc="0" dirty="0" smtClean="0">
                <a:ln w="11430"/>
                <a:solidFill>
                  <a:srgbClr val="343D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歩道橋</a:t>
            </a:r>
            <a:r>
              <a:rPr lang="ja-JP" altLang="en-US" b="1" dirty="0">
                <a:ln w="11430"/>
                <a:solidFill>
                  <a:srgbClr val="343D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r>
              <a:rPr lang="ja-JP" altLang="en-US" b="1" cap="none" spc="0" dirty="0" smtClean="0">
                <a:ln w="11430"/>
                <a:solidFill>
                  <a:srgbClr val="343D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ネーミングライツの一例</a:t>
            </a:r>
            <a:endParaRPr lang="ja-JP" altLang="en-US" b="1" cap="none" spc="0" dirty="0">
              <a:ln w="11430"/>
              <a:solidFill>
                <a:srgbClr val="343D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55" y="8059007"/>
            <a:ext cx="25876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10000ws200594\H\【７６】自主財源\【０４】ネーミングライツ\営業資料\大阪府医師会\チラシ用写真\ひのうえ眼科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5030408" y="5135017"/>
            <a:ext cx="2304000" cy="15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5642408" y="6469212"/>
            <a:ext cx="169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阿保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歩道橋（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松原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Picture 2" descr="２AFTER北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375" y="3480373"/>
            <a:ext cx="2304256" cy="15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SCF6348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0651" y="5138792"/>
            <a:ext cx="2304000" cy="155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3251358" y="6471450"/>
            <a:ext cx="169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南野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歩道橋（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四條畷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7" name="Picture 3" descr="\\10000ws200594\H\【７６】自主財源\【０４】ネーミングライツ\営業資料\大阪府医師会\チラシ用写真\岸和田自動車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262732" y="5138792"/>
            <a:ext cx="2304000" cy="15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878750" y="6474688"/>
            <a:ext cx="169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堺町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歩道橋（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岸和田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90" y="3489795"/>
            <a:ext cx="2304256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866472" y="4829563"/>
            <a:ext cx="169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石津元町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歩道橋（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寝屋川市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Picture 2" descr="okibe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9126" y="3489795"/>
            <a:ext cx="2324926" cy="15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3286693" y="4838214"/>
            <a:ext cx="169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意岐部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歩道橋（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東大阪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663631" y="4813330"/>
            <a:ext cx="169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沢田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歩道橋（藤井寺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38175" y="247780"/>
            <a:ext cx="7297200" cy="1022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dirty="0" smtClean="0"/>
              <a:t>吹田市川岸町５－４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194046" y="967860"/>
            <a:ext cx="267777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343D9C"/>
              </a:contourClr>
            </a:sp3d>
          </a:bodyPr>
          <a:lstStyle/>
          <a:p>
            <a:r>
              <a:rPr lang="ja-JP" altLang="en-US" b="1" dirty="0" smtClean="0">
                <a:ln w="11430"/>
                <a:solidFill>
                  <a:srgbClr val="343D9C"/>
                </a:solidFill>
              </a:rPr>
              <a:t>　</a:t>
            </a:r>
            <a:r>
              <a:rPr lang="ja-JP" altLang="en-US" b="1" u="sng" dirty="0" smtClean="0">
                <a:ln w="11430"/>
                <a:solidFill>
                  <a:srgbClr val="343D9C"/>
                </a:solidFill>
              </a:rPr>
              <a:t>橋梁</a:t>
            </a:r>
            <a:r>
              <a:rPr lang="ja-JP" altLang="en-US" b="1" u="sng" cap="none" spc="0" dirty="0" smtClean="0">
                <a:ln w="11430"/>
                <a:solidFill>
                  <a:srgbClr val="343D9C"/>
                </a:solidFill>
              </a:rPr>
              <a:t>ネーミングライツ</a:t>
            </a:r>
            <a:endParaRPr lang="ja-JP" altLang="en-US" b="1" u="sng" cap="none" spc="0" dirty="0">
              <a:ln w="11430"/>
              <a:solidFill>
                <a:srgbClr val="343D9C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1110" y="5735797"/>
            <a:ext cx="36837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343D9C"/>
              </a:contourClr>
            </a:sp3d>
          </a:bodyPr>
          <a:lstStyle/>
          <a:p>
            <a:r>
              <a:rPr lang="ja-JP" altLang="en-US" b="1" dirty="0" smtClean="0">
                <a:ln w="11430"/>
                <a:solidFill>
                  <a:srgbClr val="343D9C"/>
                </a:solidFill>
              </a:rPr>
              <a:t>　</a:t>
            </a:r>
            <a:r>
              <a:rPr lang="ja-JP" altLang="en-US" b="1" u="sng" dirty="0" smtClean="0">
                <a:ln w="11430"/>
                <a:solidFill>
                  <a:srgbClr val="343D9C"/>
                </a:solidFill>
              </a:rPr>
              <a:t>トンネル</a:t>
            </a:r>
            <a:r>
              <a:rPr lang="ja-JP" altLang="en-US" b="1" u="sng" cap="none" spc="0" dirty="0" smtClean="0">
                <a:ln w="11430"/>
                <a:solidFill>
                  <a:srgbClr val="343D9C"/>
                </a:solidFill>
              </a:rPr>
              <a:t>ネーミングライツ</a:t>
            </a:r>
            <a:endParaRPr lang="en-US" altLang="ja-JP" b="1" u="sng" cap="none" spc="0" dirty="0" smtClean="0">
              <a:ln w="11430"/>
              <a:solidFill>
                <a:srgbClr val="343D9C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3866287" y="3375253"/>
            <a:ext cx="504000" cy="7696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168867" y="347084"/>
            <a:ext cx="65640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343D9C"/>
              </a:contourClr>
            </a:sp3d>
          </a:bodyPr>
          <a:lstStyle/>
          <a:p>
            <a:r>
              <a:rPr lang="ja-JP" altLang="en-US" b="1" dirty="0" smtClean="0">
                <a:ln w="11430"/>
                <a:solidFill>
                  <a:srgbClr val="343D9C"/>
                </a:solidFill>
              </a:rPr>
              <a:t>　</a:t>
            </a:r>
            <a:r>
              <a:rPr lang="ja-JP" altLang="en-US" sz="2400" b="1" dirty="0" smtClean="0">
                <a:ln w="11430"/>
                <a:solidFill>
                  <a:srgbClr val="343D9C"/>
                </a:solidFill>
              </a:rPr>
              <a:t>橋梁、トンネル</a:t>
            </a:r>
            <a:r>
              <a:rPr lang="ja-JP" altLang="en-US" sz="2400" b="1" cap="none" spc="0" dirty="0" smtClean="0">
                <a:ln w="11430"/>
                <a:solidFill>
                  <a:srgbClr val="343D9C"/>
                </a:solidFill>
              </a:rPr>
              <a:t>ネーミングライツのイメージ</a:t>
            </a:r>
            <a:endParaRPr lang="ja-JP" altLang="en-US" sz="2400" b="1" cap="none" spc="0" dirty="0">
              <a:ln w="11430"/>
              <a:solidFill>
                <a:srgbClr val="343D9C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8263" y="1399908"/>
            <a:ext cx="1270275" cy="32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名称表示例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48383" y="1399908"/>
            <a:ext cx="53493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：企業ロゴと企業名「おおさか」を命名する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場合。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（写真は新御堂筋（国道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423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号）の榎坂高架橋）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5" name="右矢印 44"/>
          <p:cNvSpPr/>
          <p:nvPr/>
        </p:nvSpPr>
        <p:spPr>
          <a:xfrm>
            <a:off x="3866287" y="7950445"/>
            <a:ext cx="504000" cy="7696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8263" y="6153037"/>
            <a:ext cx="1270275" cy="32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名称表示例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548383" y="6153037"/>
            <a:ext cx="53493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：企業名「おおさか」を命名する場合。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 （写真は国道</a:t>
            </a: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０号の天野山第一トンネル）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11608"/>
          <a:stretch/>
        </p:blipFill>
        <p:spPr bwMode="auto">
          <a:xfrm>
            <a:off x="324247" y="2227998"/>
            <a:ext cx="338437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1407674" y="3474694"/>
            <a:ext cx="762034" cy="1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45895" b="16280"/>
          <a:stretch/>
        </p:blipFill>
        <p:spPr bwMode="auto">
          <a:xfrm>
            <a:off x="4500711" y="2227998"/>
            <a:ext cx="266429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396255" y="10089348"/>
            <a:ext cx="534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実際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の表示箇所はイメージと変わる可能性があります。</a:t>
            </a: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Picture 2" descr="\\10000ws200594\H\【７６】自主財源\【０４】ネーミングライツ\100橋梁トンネル\公募\サンプル写真\天野山第一②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10589"/>
          <a:stretch/>
        </p:blipFill>
        <p:spPr bwMode="auto">
          <a:xfrm>
            <a:off x="324247" y="6800508"/>
            <a:ext cx="338437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8" y="7628628"/>
            <a:ext cx="62141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3" b="34289"/>
          <a:stretch/>
        </p:blipFill>
        <p:spPr bwMode="auto">
          <a:xfrm>
            <a:off x="4496689" y="6809556"/>
            <a:ext cx="2666941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12" y="8008824"/>
            <a:ext cx="115404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4941057" y="3557878"/>
            <a:ext cx="1976293" cy="32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479</Words>
  <Application>Microsoft Office PowerPoint</Application>
  <PresentationFormat>ユーザー設定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Meiryo UI</vt:lpstr>
      <vt:lpstr>ＭＳ Ｐゴシック</vt:lpstr>
      <vt:lpstr>Arial</vt:lpstr>
      <vt:lpstr>Calibri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i5226409</dc:creator>
  <cp:lastModifiedBy>植田　拓磨</cp:lastModifiedBy>
  <cp:revision>139</cp:revision>
  <cp:lastPrinted>2023-02-09T07:45:32Z</cp:lastPrinted>
  <dcterms:created xsi:type="dcterms:W3CDTF">2013-06-04T06:35:50Z</dcterms:created>
  <dcterms:modified xsi:type="dcterms:W3CDTF">2023-02-16T08:43:03Z</dcterms:modified>
</cp:coreProperties>
</file>