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21" saveSubsetFonts="1">
  <p:sldMasterIdLst>
    <p:sldMasterId id="2147483648" r:id="rId1"/>
  </p:sldMasterIdLst>
  <p:notesMasterIdLst>
    <p:notesMasterId r:id="rId13"/>
  </p:notesMasterIdLst>
  <p:sldIdLst>
    <p:sldId id="455" r:id="rId2"/>
    <p:sldId id="466" r:id="rId3"/>
    <p:sldId id="457" r:id="rId4"/>
    <p:sldId id="458" r:id="rId5"/>
    <p:sldId id="467" r:id="rId6"/>
    <p:sldId id="460" r:id="rId7"/>
    <p:sldId id="461" r:id="rId8"/>
    <p:sldId id="462" r:id="rId9"/>
    <p:sldId id="463" r:id="rId10"/>
    <p:sldId id="464" r:id="rId11"/>
    <p:sldId id="468" r:id="rId12"/>
  </p:sldIdLst>
  <p:sldSz cx="9906000" cy="6858000" type="A4"/>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1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485" autoAdjust="0"/>
    <p:restoredTop sz="94322" autoAdjust="0"/>
  </p:normalViewPr>
  <p:slideViewPr>
    <p:cSldViewPr>
      <p:cViewPr>
        <p:scale>
          <a:sx n="75" d="100"/>
          <a:sy n="75" d="100"/>
        </p:scale>
        <p:origin x="1098" y="54"/>
      </p:cViewPr>
      <p:guideLst>
        <p:guide orient="horz" pos="2160"/>
        <p:guide pos="31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3" y="3"/>
            <a:ext cx="2949575" cy="498475"/>
          </a:xfrm>
          <a:prstGeom prst="rect">
            <a:avLst/>
          </a:prstGeom>
        </p:spPr>
        <p:txBody>
          <a:bodyPr vert="horz" lIns="91417" tIns="45711" rIns="91417" bIns="45711"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41" y="3"/>
            <a:ext cx="2949575" cy="498475"/>
          </a:xfrm>
          <a:prstGeom prst="rect">
            <a:avLst/>
          </a:prstGeom>
        </p:spPr>
        <p:txBody>
          <a:bodyPr vert="horz" lIns="91417" tIns="45711" rIns="91417" bIns="45711" rtlCol="0"/>
          <a:lstStyle>
            <a:lvl1pPr algn="r">
              <a:defRPr sz="1200"/>
            </a:lvl1pPr>
          </a:lstStyle>
          <a:p>
            <a:fld id="{01682D40-B29B-4A7C-B3F7-054C095BC2E2}" type="datetimeFigureOut">
              <a:rPr kumimoji="1" lang="ja-JP" altLang="en-US" smtClean="0"/>
              <a:t>2021/1/14</a:t>
            </a:fld>
            <a:endParaRPr kumimoji="1" lang="ja-JP" altLang="en-US"/>
          </a:p>
        </p:txBody>
      </p:sp>
      <p:sp>
        <p:nvSpPr>
          <p:cNvPr id="4" name="スライド イメージ プレースホルダー 3"/>
          <p:cNvSpPr>
            <a:spLocks noGrp="1" noRot="1" noChangeAspect="1"/>
          </p:cNvSpPr>
          <p:nvPr>
            <p:ph type="sldImg" idx="2"/>
          </p:nvPr>
        </p:nvSpPr>
        <p:spPr>
          <a:xfrm>
            <a:off x="981075" y="1243013"/>
            <a:ext cx="4845050" cy="3354387"/>
          </a:xfrm>
          <a:prstGeom prst="rect">
            <a:avLst/>
          </a:prstGeom>
          <a:noFill/>
          <a:ln w="12700">
            <a:solidFill>
              <a:prstClr val="black"/>
            </a:solidFill>
          </a:ln>
        </p:spPr>
        <p:txBody>
          <a:bodyPr vert="horz" lIns="91417" tIns="45711" rIns="91417" bIns="45711" rtlCol="0" anchor="ctr"/>
          <a:lstStyle/>
          <a:p>
            <a:endParaRPr lang="ja-JP" altLang="en-US"/>
          </a:p>
        </p:txBody>
      </p:sp>
      <p:sp>
        <p:nvSpPr>
          <p:cNvPr id="5" name="ノート プレースホルダー 4"/>
          <p:cNvSpPr>
            <a:spLocks noGrp="1"/>
          </p:cNvSpPr>
          <p:nvPr>
            <p:ph type="body" sz="quarter" idx="3"/>
          </p:nvPr>
        </p:nvSpPr>
        <p:spPr>
          <a:xfrm>
            <a:off x="681038" y="4783141"/>
            <a:ext cx="5445125" cy="3913187"/>
          </a:xfrm>
          <a:prstGeom prst="rect">
            <a:avLst/>
          </a:prstGeom>
        </p:spPr>
        <p:txBody>
          <a:bodyPr vert="horz" lIns="91417" tIns="45711" rIns="91417" bIns="45711"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3" y="9440863"/>
            <a:ext cx="2949575" cy="498475"/>
          </a:xfrm>
          <a:prstGeom prst="rect">
            <a:avLst/>
          </a:prstGeom>
        </p:spPr>
        <p:txBody>
          <a:bodyPr vert="horz" lIns="91417" tIns="45711" rIns="91417" bIns="45711"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41" y="9440863"/>
            <a:ext cx="2949575" cy="498475"/>
          </a:xfrm>
          <a:prstGeom prst="rect">
            <a:avLst/>
          </a:prstGeom>
        </p:spPr>
        <p:txBody>
          <a:bodyPr vert="horz" lIns="91417" tIns="45711" rIns="91417" bIns="45711" rtlCol="0" anchor="b"/>
          <a:lstStyle>
            <a:lvl1pPr algn="r">
              <a:defRPr sz="1200"/>
            </a:lvl1pPr>
          </a:lstStyle>
          <a:p>
            <a:fld id="{681EA2E2-F980-4CE5-8FE2-AFF44BCBC8B5}" type="slidenum">
              <a:rPr kumimoji="1" lang="ja-JP" altLang="en-US" smtClean="0"/>
              <a:t>‹#›</a:t>
            </a:fld>
            <a:endParaRPr kumimoji="1" lang="ja-JP" altLang="en-US"/>
          </a:p>
        </p:txBody>
      </p:sp>
    </p:spTree>
    <p:extLst>
      <p:ext uri="{BB962C8B-B14F-4D97-AF65-F5344CB8AC3E}">
        <p14:creationId xmlns:p14="http://schemas.microsoft.com/office/powerpoint/2010/main" val="360818980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補足説明をこちらに記入（表向きに出さないもの）</a:t>
            </a:r>
            <a:endParaRPr kumimoji="1" lang="ja-JP" altLang="en-US" dirty="0"/>
          </a:p>
        </p:txBody>
      </p:sp>
      <p:sp>
        <p:nvSpPr>
          <p:cNvPr id="4" name="スライド番号プレースホルダー 3"/>
          <p:cNvSpPr>
            <a:spLocks noGrp="1"/>
          </p:cNvSpPr>
          <p:nvPr>
            <p:ph type="sldNum" sz="quarter" idx="10"/>
          </p:nvPr>
        </p:nvSpPr>
        <p:spPr/>
        <p:txBody>
          <a:bodyPr/>
          <a:lstStyle/>
          <a:p>
            <a:fld id="{477FF180-3FB5-4F8E-84CD-12541D56CE40}" type="slidenum">
              <a:rPr kumimoji="1" lang="ja-JP" altLang="en-US" smtClean="0"/>
              <a:t>22</a:t>
            </a:fld>
            <a:endParaRPr kumimoji="1" lang="ja-JP" altLang="en-US"/>
          </a:p>
        </p:txBody>
      </p:sp>
    </p:spTree>
    <p:extLst>
      <p:ext uri="{BB962C8B-B14F-4D97-AF65-F5344CB8AC3E}">
        <p14:creationId xmlns:p14="http://schemas.microsoft.com/office/powerpoint/2010/main" val="28717097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補足説明をこちらに記入（表向きに出さないもの）</a:t>
            </a:r>
            <a:endParaRPr kumimoji="1" lang="ja-JP" altLang="en-US" dirty="0"/>
          </a:p>
        </p:txBody>
      </p:sp>
      <p:sp>
        <p:nvSpPr>
          <p:cNvPr id="4" name="スライド番号プレースホルダー 3"/>
          <p:cNvSpPr>
            <a:spLocks noGrp="1"/>
          </p:cNvSpPr>
          <p:nvPr>
            <p:ph type="sldNum" sz="quarter" idx="10"/>
          </p:nvPr>
        </p:nvSpPr>
        <p:spPr/>
        <p:txBody>
          <a:bodyPr/>
          <a:lstStyle/>
          <a:p>
            <a:fld id="{477FF180-3FB5-4F8E-84CD-12541D56CE40}" type="slidenum">
              <a:rPr kumimoji="1" lang="ja-JP" altLang="en-US" smtClean="0"/>
              <a:t>31</a:t>
            </a:fld>
            <a:endParaRPr kumimoji="1" lang="ja-JP" altLang="en-US"/>
          </a:p>
        </p:txBody>
      </p:sp>
    </p:spTree>
    <p:extLst>
      <p:ext uri="{BB962C8B-B14F-4D97-AF65-F5344CB8AC3E}">
        <p14:creationId xmlns:p14="http://schemas.microsoft.com/office/powerpoint/2010/main" val="14083815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補足説明をこちらに記入（表向きに出さないもの）</a:t>
            </a:r>
            <a:endParaRPr kumimoji="1" lang="ja-JP" altLang="en-US" dirty="0"/>
          </a:p>
        </p:txBody>
      </p:sp>
      <p:sp>
        <p:nvSpPr>
          <p:cNvPr id="4" name="スライド番号プレースホルダー 3"/>
          <p:cNvSpPr>
            <a:spLocks noGrp="1"/>
          </p:cNvSpPr>
          <p:nvPr>
            <p:ph type="sldNum" sz="quarter" idx="10"/>
          </p:nvPr>
        </p:nvSpPr>
        <p:spPr/>
        <p:txBody>
          <a:bodyPr/>
          <a:lstStyle/>
          <a:p>
            <a:fld id="{477FF180-3FB5-4F8E-84CD-12541D56CE40}" type="slidenum">
              <a:rPr kumimoji="1" lang="ja-JP" altLang="en-US" smtClean="0"/>
              <a:t>23</a:t>
            </a:fld>
            <a:endParaRPr kumimoji="1" lang="ja-JP" altLang="en-US"/>
          </a:p>
        </p:txBody>
      </p:sp>
    </p:spTree>
    <p:extLst>
      <p:ext uri="{BB962C8B-B14F-4D97-AF65-F5344CB8AC3E}">
        <p14:creationId xmlns:p14="http://schemas.microsoft.com/office/powerpoint/2010/main" val="37786202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補足説明をこちらに記入（表向きに出さないもの）</a:t>
            </a:r>
            <a:endParaRPr kumimoji="1" lang="ja-JP" altLang="en-US" dirty="0"/>
          </a:p>
        </p:txBody>
      </p:sp>
      <p:sp>
        <p:nvSpPr>
          <p:cNvPr id="4" name="スライド番号プレースホルダー 3"/>
          <p:cNvSpPr>
            <a:spLocks noGrp="1"/>
          </p:cNvSpPr>
          <p:nvPr>
            <p:ph type="sldNum" sz="quarter" idx="10"/>
          </p:nvPr>
        </p:nvSpPr>
        <p:spPr/>
        <p:txBody>
          <a:bodyPr/>
          <a:lstStyle/>
          <a:p>
            <a:fld id="{477FF180-3FB5-4F8E-84CD-12541D56CE40}" type="slidenum">
              <a:rPr kumimoji="1" lang="ja-JP" altLang="en-US" smtClean="0"/>
              <a:t>24</a:t>
            </a:fld>
            <a:endParaRPr kumimoji="1" lang="ja-JP" altLang="en-US"/>
          </a:p>
        </p:txBody>
      </p:sp>
    </p:spTree>
    <p:extLst>
      <p:ext uri="{BB962C8B-B14F-4D97-AF65-F5344CB8AC3E}">
        <p14:creationId xmlns:p14="http://schemas.microsoft.com/office/powerpoint/2010/main" val="29904340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補足説明をこちらに記入（表向きに出さないもの）</a:t>
            </a:r>
            <a:endParaRPr kumimoji="1" lang="ja-JP" altLang="en-US" dirty="0"/>
          </a:p>
        </p:txBody>
      </p:sp>
      <p:sp>
        <p:nvSpPr>
          <p:cNvPr id="4" name="スライド番号プレースホルダー 3"/>
          <p:cNvSpPr>
            <a:spLocks noGrp="1"/>
          </p:cNvSpPr>
          <p:nvPr>
            <p:ph type="sldNum" sz="quarter" idx="10"/>
          </p:nvPr>
        </p:nvSpPr>
        <p:spPr/>
        <p:txBody>
          <a:bodyPr/>
          <a:lstStyle/>
          <a:p>
            <a:fld id="{477FF180-3FB5-4F8E-84CD-12541D56CE40}" type="slidenum">
              <a:rPr kumimoji="1" lang="ja-JP" altLang="en-US" smtClean="0"/>
              <a:t>25</a:t>
            </a:fld>
            <a:endParaRPr kumimoji="1" lang="ja-JP" altLang="en-US"/>
          </a:p>
        </p:txBody>
      </p:sp>
    </p:spTree>
    <p:extLst>
      <p:ext uri="{BB962C8B-B14F-4D97-AF65-F5344CB8AC3E}">
        <p14:creationId xmlns:p14="http://schemas.microsoft.com/office/powerpoint/2010/main" val="40405903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補足説明をこちらに記入（表向きに出さないもの）</a:t>
            </a:r>
            <a:endParaRPr kumimoji="1" lang="ja-JP" altLang="en-US" dirty="0"/>
          </a:p>
        </p:txBody>
      </p:sp>
      <p:sp>
        <p:nvSpPr>
          <p:cNvPr id="4" name="スライド番号プレースホルダー 3"/>
          <p:cNvSpPr>
            <a:spLocks noGrp="1"/>
          </p:cNvSpPr>
          <p:nvPr>
            <p:ph type="sldNum" sz="quarter" idx="10"/>
          </p:nvPr>
        </p:nvSpPr>
        <p:spPr/>
        <p:txBody>
          <a:bodyPr/>
          <a:lstStyle/>
          <a:p>
            <a:fld id="{477FF180-3FB5-4F8E-84CD-12541D56CE40}" type="slidenum">
              <a:rPr kumimoji="1" lang="ja-JP" altLang="en-US" smtClean="0"/>
              <a:t>26</a:t>
            </a:fld>
            <a:endParaRPr kumimoji="1" lang="ja-JP" altLang="en-US"/>
          </a:p>
        </p:txBody>
      </p:sp>
    </p:spTree>
    <p:extLst>
      <p:ext uri="{BB962C8B-B14F-4D97-AF65-F5344CB8AC3E}">
        <p14:creationId xmlns:p14="http://schemas.microsoft.com/office/powerpoint/2010/main" val="3132486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補足説明をこちらに記入（表向きに出さないもの）</a:t>
            </a:r>
            <a:endParaRPr kumimoji="1" lang="ja-JP" altLang="en-US" dirty="0"/>
          </a:p>
        </p:txBody>
      </p:sp>
      <p:sp>
        <p:nvSpPr>
          <p:cNvPr id="4" name="スライド番号プレースホルダー 3"/>
          <p:cNvSpPr>
            <a:spLocks noGrp="1"/>
          </p:cNvSpPr>
          <p:nvPr>
            <p:ph type="sldNum" sz="quarter" idx="10"/>
          </p:nvPr>
        </p:nvSpPr>
        <p:spPr/>
        <p:txBody>
          <a:bodyPr/>
          <a:lstStyle/>
          <a:p>
            <a:fld id="{477FF180-3FB5-4F8E-84CD-12541D56CE40}" type="slidenum">
              <a:rPr kumimoji="1" lang="ja-JP" altLang="en-US" smtClean="0"/>
              <a:t>27</a:t>
            </a:fld>
            <a:endParaRPr kumimoji="1" lang="ja-JP" altLang="en-US"/>
          </a:p>
        </p:txBody>
      </p:sp>
    </p:spTree>
    <p:extLst>
      <p:ext uri="{BB962C8B-B14F-4D97-AF65-F5344CB8AC3E}">
        <p14:creationId xmlns:p14="http://schemas.microsoft.com/office/powerpoint/2010/main" val="17814981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補足説明をこちらに記入（表向きに出さないもの）</a:t>
            </a:r>
            <a:endParaRPr kumimoji="1" lang="ja-JP" altLang="en-US" dirty="0"/>
          </a:p>
        </p:txBody>
      </p:sp>
      <p:sp>
        <p:nvSpPr>
          <p:cNvPr id="4" name="スライド番号プレースホルダー 3"/>
          <p:cNvSpPr>
            <a:spLocks noGrp="1"/>
          </p:cNvSpPr>
          <p:nvPr>
            <p:ph type="sldNum" sz="quarter" idx="10"/>
          </p:nvPr>
        </p:nvSpPr>
        <p:spPr/>
        <p:txBody>
          <a:bodyPr/>
          <a:lstStyle/>
          <a:p>
            <a:fld id="{477FF180-3FB5-4F8E-84CD-12541D56CE40}" type="slidenum">
              <a:rPr kumimoji="1" lang="ja-JP" altLang="en-US" smtClean="0"/>
              <a:t>28</a:t>
            </a:fld>
            <a:endParaRPr kumimoji="1" lang="ja-JP" altLang="en-US"/>
          </a:p>
        </p:txBody>
      </p:sp>
    </p:spTree>
    <p:extLst>
      <p:ext uri="{BB962C8B-B14F-4D97-AF65-F5344CB8AC3E}">
        <p14:creationId xmlns:p14="http://schemas.microsoft.com/office/powerpoint/2010/main" val="4232262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補足説明をこちらに記入（表向きに出さないもの）</a:t>
            </a:r>
            <a:endParaRPr kumimoji="1" lang="ja-JP" altLang="en-US" dirty="0"/>
          </a:p>
        </p:txBody>
      </p:sp>
      <p:sp>
        <p:nvSpPr>
          <p:cNvPr id="4" name="スライド番号プレースホルダー 3"/>
          <p:cNvSpPr>
            <a:spLocks noGrp="1"/>
          </p:cNvSpPr>
          <p:nvPr>
            <p:ph type="sldNum" sz="quarter" idx="10"/>
          </p:nvPr>
        </p:nvSpPr>
        <p:spPr/>
        <p:txBody>
          <a:bodyPr/>
          <a:lstStyle/>
          <a:p>
            <a:fld id="{477FF180-3FB5-4F8E-84CD-12541D56CE40}" type="slidenum">
              <a:rPr kumimoji="1" lang="ja-JP" altLang="en-US" smtClean="0"/>
              <a:t>29</a:t>
            </a:fld>
            <a:endParaRPr kumimoji="1" lang="ja-JP" altLang="en-US"/>
          </a:p>
        </p:txBody>
      </p:sp>
    </p:spTree>
    <p:extLst>
      <p:ext uri="{BB962C8B-B14F-4D97-AF65-F5344CB8AC3E}">
        <p14:creationId xmlns:p14="http://schemas.microsoft.com/office/powerpoint/2010/main" val="16390529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補足説明をこちらに記入（表向きに出さないもの）</a:t>
            </a:r>
            <a:endParaRPr kumimoji="1" lang="ja-JP" altLang="en-US" dirty="0"/>
          </a:p>
        </p:txBody>
      </p:sp>
      <p:sp>
        <p:nvSpPr>
          <p:cNvPr id="4" name="スライド番号プレースホルダー 3"/>
          <p:cNvSpPr>
            <a:spLocks noGrp="1"/>
          </p:cNvSpPr>
          <p:nvPr>
            <p:ph type="sldNum" sz="quarter" idx="10"/>
          </p:nvPr>
        </p:nvSpPr>
        <p:spPr/>
        <p:txBody>
          <a:bodyPr/>
          <a:lstStyle/>
          <a:p>
            <a:fld id="{477FF180-3FB5-4F8E-84CD-12541D56CE40}" type="slidenum">
              <a:rPr kumimoji="1" lang="ja-JP" altLang="en-US" smtClean="0"/>
              <a:t>30</a:t>
            </a:fld>
            <a:endParaRPr kumimoji="1" lang="ja-JP" altLang="en-US"/>
          </a:p>
        </p:txBody>
      </p:sp>
    </p:spTree>
    <p:extLst>
      <p:ext uri="{BB962C8B-B14F-4D97-AF65-F5344CB8AC3E}">
        <p14:creationId xmlns:p14="http://schemas.microsoft.com/office/powerpoint/2010/main" val="26526798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426"/>
            <a:ext cx="84201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95285" indent="0" algn="ctr">
              <a:buNone/>
              <a:defRPr>
                <a:solidFill>
                  <a:schemeClr val="tx1">
                    <a:tint val="75000"/>
                  </a:schemeClr>
                </a:solidFill>
              </a:defRPr>
            </a:lvl2pPr>
            <a:lvl3pPr marL="990570" indent="0" algn="ctr">
              <a:buNone/>
              <a:defRPr>
                <a:solidFill>
                  <a:schemeClr val="tx1">
                    <a:tint val="75000"/>
                  </a:schemeClr>
                </a:solidFill>
              </a:defRPr>
            </a:lvl3pPr>
            <a:lvl4pPr marL="1485854" indent="0" algn="ctr">
              <a:buNone/>
              <a:defRPr>
                <a:solidFill>
                  <a:schemeClr val="tx1">
                    <a:tint val="75000"/>
                  </a:schemeClr>
                </a:solidFill>
              </a:defRPr>
            </a:lvl4pPr>
            <a:lvl5pPr marL="1981139" indent="0" algn="ctr">
              <a:buNone/>
              <a:defRPr>
                <a:solidFill>
                  <a:schemeClr val="tx1">
                    <a:tint val="75000"/>
                  </a:schemeClr>
                </a:solidFill>
              </a:defRPr>
            </a:lvl5pPr>
            <a:lvl6pPr marL="2476424" indent="0" algn="ctr">
              <a:buNone/>
              <a:defRPr>
                <a:solidFill>
                  <a:schemeClr val="tx1">
                    <a:tint val="75000"/>
                  </a:schemeClr>
                </a:solidFill>
              </a:defRPr>
            </a:lvl6pPr>
            <a:lvl7pPr marL="2971709" indent="0" algn="ctr">
              <a:buNone/>
              <a:defRPr>
                <a:solidFill>
                  <a:schemeClr val="tx1">
                    <a:tint val="75000"/>
                  </a:schemeClr>
                </a:solidFill>
              </a:defRPr>
            </a:lvl7pPr>
            <a:lvl8pPr marL="3466993" indent="0" algn="ctr">
              <a:buNone/>
              <a:defRPr>
                <a:solidFill>
                  <a:schemeClr val="tx1">
                    <a:tint val="75000"/>
                  </a:schemeClr>
                </a:solidFill>
              </a:defRPr>
            </a:lvl8pPr>
            <a:lvl9pPr marL="3962278"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E9AABE8B-2727-4802-9C98-84917D50D3CF}" type="datetime1">
              <a:rPr kumimoji="1" lang="ja-JP" altLang="en-US" smtClean="0"/>
              <a:t>2021/1/14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7594600" y="6486526"/>
            <a:ext cx="2311400" cy="365125"/>
          </a:xfrm>
        </p:spPr>
        <p:txBody>
          <a:bodyPr/>
          <a:lstStyle>
            <a:lvl1pPr>
              <a:defRPr>
                <a:solidFill>
                  <a:schemeClr val="tx1"/>
                </a:solidFill>
              </a:defRPr>
            </a:lvl1pPr>
          </a:lstStyle>
          <a:p>
            <a:fld id="{BB9231F5-CC56-497A-A386-7B8232C12A76}" type="slidenum">
              <a:rPr lang="ja-JP" altLang="en-US" smtClean="0"/>
              <a:pPr/>
              <a:t>‹#›</a:t>
            </a:fld>
            <a:endParaRPr lang="ja-JP" altLang="en-US"/>
          </a:p>
        </p:txBody>
      </p:sp>
    </p:spTree>
    <p:extLst>
      <p:ext uri="{BB962C8B-B14F-4D97-AF65-F5344CB8AC3E}">
        <p14:creationId xmlns:p14="http://schemas.microsoft.com/office/powerpoint/2010/main" val="8549577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36616C70-CD1B-405F-BC43-589D7CD485A2}" type="datetime1">
              <a:rPr kumimoji="1" lang="ja-JP" altLang="en-US" smtClean="0"/>
              <a:t>2021/1/14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B9231F5-CC56-497A-A386-7B8232C12A76}" type="slidenum">
              <a:rPr kumimoji="1" lang="ja-JP" altLang="en-US" smtClean="0"/>
              <a:t>‹#›</a:t>
            </a:fld>
            <a:endParaRPr kumimoji="1" lang="ja-JP" altLang="en-US"/>
          </a:p>
        </p:txBody>
      </p:sp>
    </p:spTree>
    <p:extLst>
      <p:ext uri="{BB962C8B-B14F-4D97-AF65-F5344CB8AC3E}">
        <p14:creationId xmlns:p14="http://schemas.microsoft.com/office/powerpoint/2010/main" val="3113383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0" y="274639"/>
            <a:ext cx="222885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95300" y="274639"/>
            <a:ext cx="652145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99FDE4ED-461C-4243-996B-BC28A86D6030}" type="datetime1">
              <a:rPr kumimoji="1" lang="ja-JP" altLang="en-US" smtClean="0"/>
              <a:t>2021/1/14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B9231F5-CC56-497A-A386-7B8232C12A76}" type="slidenum">
              <a:rPr kumimoji="1" lang="ja-JP" altLang="en-US" smtClean="0"/>
              <a:t>‹#›</a:t>
            </a:fld>
            <a:endParaRPr kumimoji="1" lang="ja-JP" altLang="en-US"/>
          </a:p>
        </p:txBody>
      </p:sp>
    </p:spTree>
    <p:extLst>
      <p:ext uri="{BB962C8B-B14F-4D97-AF65-F5344CB8AC3E}">
        <p14:creationId xmlns:p14="http://schemas.microsoft.com/office/powerpoint/2010/main" val="17338541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F0F483A5-3B30-42C6-8F4A-BF0B88C84EBE}" type="datetime1">
              <a:rPr kumimoji="1" lang="ja-JP" altLang="en-US" smtClean="0"/>
              <a:t>2021/1/14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B9231F5-CC56-497A-A386-7B8232C12A76}" type="slidenum">
              <a:rPr kumimoji="1" lang="ja-JP" altLang="en-US" smtClean="0"/>
              <a:t>‹#›</a:t>
            </a:fld>
            <a:endParaRPr kumimoji="1" lang="ja-JP" altLang="en-US"/>
          </a:p>
        </p:txBody>
      </p:sp>
    </p:spTree>
    <p:extLst>
      <p:ext uri="{BB962C8B-B14F-4D97-AF65-F5344CB8AC3E}">
        <p14:creationId xmlns:p14="http://schemas.microsoft.com/office/powerpoint/2010/main" val="32918037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01"/>
            <a:ext cx="8420100" cy="1362075"/>
          </a:xfrm>
        </p:spPr>
        <p:txBody>
          <a:bodyPr anchor="t"/>
          <a:lstStyle>
            <a:lvl1pPr algn="l">
              <a:defRPr sz="4333"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82506" y="2906713"/>
            <a:ext cx="8420100" cy="1500187"/>
          </a:xfrm>
        </p:spPr>
        <p:txBody>
          <a:bodyPr anchor="b"/>
          <a:lstStyle>
            <a:lvl1pPr marL="0" indent="0">
              <a:buNone/>
              <a:defRPr sz="2167">
                <a:solidFill>
                  <a:schemeClr val="tx1">
                    <a:tint val="75000"/>
                  </a:schemeClr>
                </a:solidFill>
              </a:defRPr>
            </a:lvl1pPr>
            <a:lvl2pPr marL="495285" indent="0">
              <a:buNone/>
              <a:defRPr sz="1950">
                <a:solidFill>
                  <a:schemeClr val="tx1">
                    <a:tint val="75000"/>
                  </a:schemeClr>
                </a:solidFill>
              </a:defRPr>
            </a:lvl2pPr>
            <a:lvl3pPr marL="990570" indent="0">
              <a:buNone/>
              <a:defRPr sz="1733">
                <a:solidFill>
                  <a:schemeClr val="tx1">
                    <a:tint val="75000"/>
                  </a:schemeClr>
                </a:solidFill>
              </a:defRPr>
            </a:lvl3pPr>
            <a:lvl4pPr marL="1485854" indent="0">
              <a:buNone/>
              <a:defRPr sz="1517">
                <a:solidFill>
                  <a:schemeClr val="tx1">
                    <a:tint val="75000"/>
                  </a:schemeClr>
                </a:solidFill>
              </a:defRPr>
            </a:lvl4pPr>
            <a:lvl5pPr marL="1981139" indent="0">
              <a:buNone/>
              <a:defRPr sz="1517">
                <a:solidFill>
                  <a:schemeClr val="tx1">
                    <a:tint val="75000"/>
                  </a:schemeClr>
                </a:solidFill>
              </a:defRPr>
            </a:lvl5pPr>
            <a:lvl6pPr marL="2476424" indent="0">
              <a:buNone/>
              <a:defRPr sz="1517">
                <a:solidFill>
                  <a:schemeClr val="tx1">
                    <a:tint val="75000"/>
                  </a:schemeClr>
                </a:solidFill>
              </a:defRPr>
            </a:lvl6pPr>
            <a:lvl7pPr marL="2971709" indent="0">
              <a:buNone/>
              <a:defRPr sz="1517">
                <a:solidFill>
                  <a:schemeClr val="tx1">
                    <a:tint val="75000"/>
                  </a:schemeClr>
                </a:solidFill>
              </a:defRPr>
            </a:lvl7pPr>
            <a:lvl8pPr marL="3466993" indent="0">
              <a:buNone/>
              <a:defRPr sz="1517">
                <a:solidFill>
                  <a:schemeClr val="tx1">
                    <a:tint val="75000"/>
                  </a:schemeClr>
                </a:solidFill>
              </a:defRPr>
            </a:lvl8pPr>
            <a:lvl9pPr marL="3962278" indent="0">
              <a:buNone/>
              <a:defRPr sz="1517">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261BEA69-CC22-4C85-A5DD-E8D64D072FD0}" type="datetime1">
              <a:rPr kumimoji="1" lang="ja-JP" altLang="en-US" smtClean="0"/>
              <a:t>2021/1/14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B9231F5-CC56-497A-A386-7B8232C12A76}" type="slidenum">
              <a:rPr kumimoji="1" lang="ja-JP" altLang="en-US" smtClean="0"/>
              <a:t>‹#›</a:t>
            </a:fld>
            <a:endParaRPr kumimoji="1" lang="ja-JP" altLang="en-US"/>
          </a:p>
        </p:txBody>
      </p:sp>
    </p:spTree>
    <p:extLst>
      <p:ext uri="{BB962C8B-B14F-4D97-AF65-F5344CB8AC3E}">
        <p14:creationId xmlns:p14="http://schemas.microsoft.com/office/powerpoint/2010/main" val="3540808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95300" y="1600201"/>
            <a:ext cx="4375150" cy="4525963"/>
          </a:xfrm>
        </p:spPr>
        <p:txBody>
          <a:bodyPr/>
          <a:lstStyle>
            <a:lvl1pPr>
              <a:defRPr sz="3033"/>
            </a:lvl1pPr>
            <a:lvl2pPr>
              <a:defRPr sz="2600"/>
            </a:lvl2pPr>
            <a:lvl3pPr>
              <a:defRPr sz="2167"/>
            </a:lvl3pPr>
            <a:lvl4pPr>
              <a:defRPr sz="1950"/>
            </a:lvl4pPr>
            <a:lvl5pPr>
              <a:defRPr sz="1950"/>
            </a:lvl5pPr>
            <a:lvl6pPr>
              <a:defRPr sz="1950"/>
            </a:lvl6pPr>
            <a:lvl7pPr>
              <a:defRPr sz="1950"/>
            </a:lvl7pPr>
            <a:lvl8pPr>
              <a:defRPr sz="1950"/>
            </a:lvl8pPr>
            <a:lvl9pPr>
              <a:defRPr sz="195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5035550" y="1600201"/>
            <a:ext cx="4375150" cy="4525963"/>
          </a:xfrm>
        </p:spPr>
        <p:txBody>
          <a:bodyPr/>
          <a:lstStyle>
            <a:lvl1pPr>
              <a:defRPr sz="3033"/>
            </a:lvl1pPr>
            <a:lvl2pPr>
              <a:defRPr sz="2600"/>
            </a:lvl2pPr>
            <a:lvl3pPr>
              <a:defRPr sz="2167"/>
            </a:lvl3pPr>
            <a:lvl4pPr>
              <a:defRPr sz="1950"/>
            </a:lvl4pPr>
            <a:lvl5pPr>
              <a:defRPr sz="1950"/>
            </a:lvl5pPr>
            <a:lvl6pPr>
              <a:defRPr sz="1950"/>
            </a:lvl6pPr>
            <a:lvl7pPr>
              <a:defRPr sz="1950"/>
            </a:lvl7pPr>
            <a:lvl8pPr>
              <a:defRPr sz="1950"/>
            </a:lvl8pPr>
            <a:lvl9pPr>
              <a:defRPr sz="195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CAE4693D-1E5C-43AE-BD29-15C02E02DE86}" type="datetime1">
              <a:rPr kumimoji="1" lang="ja-JP" altLang="en-US" smtClean="0"/>
              <a:t>2021/1/14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BB9231F5-CC56-497A-A386-7B8232C12A76}" type="slidenum">
              <a:rPr kumimoji="1" lang="ja-JP" altLang="en-US" smtClean="0"/>
              <a:t>‹#›</a:t>
            </a:fld>
            <a:endParaRPr kumimoji="1" lang="ja-JP" altLang="en-US"/>
          </a:p>
        </p:txBody>
      </p:sp>
    </p:spTree>
    <p:extLst>
      <p:ext uri="{BB962C8B-B14F-4D97-AF65-F5344CB8AC3E}">
        <p14:creationId xmlns:p14="http://schemas.microsoft.com/office/powerpoint/2010/main" val="1049885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95300" y="1535113"/>
            <a:ext cx="4376870" cy="639762"/>
          </a:xfrm>
        </p:spPr>
        <p:txBody>
          <a:bodyPr anchor="b"/>
          <a:lstStyle>
            <a:lvl1pPr marL="0" indent="0">
              <a:buNone/>
              <a:defRPr sz="2600" b="1"/>
            </a:lvl1pPr>
            <a:lvl2pPr marL="495285" indent="0">
              <a:buNone/>
              <a:defRPr sz="2167" b="1"/>
            </a:lvl2pPr>
            <a:lvl3pPr marL="990570" indent="0">
              <a:buNone/>
              <a:defRPr sz="1950" b="1"/>
            </a:lvl3pPr>
            <a:lvl4pPr marL="1485854" indent="0">
              <a:buNone/>
              <a:defRPr sz="1733" b="1"/>
            </a:lvl4pPr>
            <a:lvl5pPr marL="1981139" indent="0">
              <a:buNone/>
              <a:defRPr sz="1733" b="1"/>
            </a:lvl5pPr>
            <a:lvl6pPr marL="2476424" indent="0">
              <a:buNone/>
              <a:defRPr sz="1733" b="1"/>
            </a:lvl6pPr>
            <a:lvl7pPr marL="2971709" indent="0">
              <a:buNone/>
              <a:defRPr sz="1733" b="1"/>
            </a:lvl7pPr>
            <a:lvl8pPr marL="3466993" indent="0">
              <a:buNone/>
              <a:defRPr sz="1733" b="1"/>
            </a:lvl8pPr>
            <a:lvl9pPr marL="3962278" indent="0">
              <a:buNone/>
              <a:defRPr sz="1733"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95300" y="2174875"/>
            <a:ext cx="4376870" cy="3951288"/>
          </a:xfrm>
        </p:spPr>
        <p:txBody>
          <a:bodyPr/>
          <a:lstStyle>
            <a:lvl1pPr>
              <a:defRPr sz="2600"/>
            </a:lvl1pPr>
            <a:lvl2pPr>
              <a:defRPr sz="2167"/>
            </a:lvl2pPr>
            <a:lvl3pPr>
              <a:defRPr sz="1950"/>
            </a:lvl3pPr>
            <a:lvl4pPr>
              <a:defRPr sz="1733"/>
            </a:lvl4pPr>
            <a:lvl5pPr>
              <a:defRPr sz="1733"/>
            </a:lvl5pPr>
            <a:lvl6pPr>
              <a:defRPr sz="1733"/>
            </a:lvl6pPr>
            <a:lvl7pPr>
              <a:defRPr sz="1733"/>
            </a:lvl7pPr>
            <a:lvl8pPr>
              <a:defRPr sz="1733"/>
            </a:lvl8pPr>
            <a:lvl9pPr>
              <a:defRPr sz="1733"/>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5032111" y="1535113"/>
            <a:ext cx="4378590" cy="639762"/>
          </a:xfrm>
        </p:spPr>
        <p:txBody>
          <a:bodyPr anchor="b"/>
          <a:lstStyle>
            <a:lvl1pPr marL="0" indent="0">
              <a:buNone/>
              <a:defRPr sz="2600" b="1"/>
            </a:lvl1pPr>
            <a:lvl2pPr marL="495285" indent="0">
              <a:buNone/>
              <a:defRPr sz="2167" b="1"/>
            </a:lvl2pPr>
            <a:lvl3pPr marL="990570" indent="0">
              <a:buNone/>
              <a:defRPr sz="1950" b="1"/>
            </a:lvl3pPr>
            <a:lvl4pPr marL="1485854" indent="0">
              <a:buNone/>
              <a:defRPr sz="1733" b="1"/>
            </a:lvl4pPr>
            <a:lvl5pPr marL="1981139" indent="0">
              <a:buNone/>
              <a:defRPr sz="1733" b="1"/>
            </a:lvl5pPr>
            <a:lvl6pPr marL="2476424" indent="0">
              <a:buNone/>
              <a:defRPr sz="1733" b="1"/>
            </a:lvl6pPr>
            <a:lvl7pPr marL="2971709" indent="0">
              <a:buNone/>
              <a:defRPr sz="1733" b="1"/>
            </a:lvl7pPr>
            <a:lvl8pPr marL="3466993" indent="0">
              <a:buNone/>
              <a:defRPr sz="1733" b="1"/>
            </a:lvl8pPr>
            <a:lvl9pPr marL="3962278" indent="0">
              <a:buNone/>
              <a:defRPr sz="1733"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5032111" y="2174875"/>
            <a:ext cx="4378590" cy="3951288"/>
          </a:xfrm>
        </p:spPr>
        <p:txBody>
          <a:bodyPr/>
          <a:lstStyle>
            <a:lvl1pPr>
              <a:defRPr sz="2600"/>
            </a:lvl1pPr>
            <a:lvl2pPr>
              <a:defRPr sz="2167"/>
            </a:lvl2pPr>
            <a:lvl3pPr>
              <a:defRPr sz="1950"/>
            </a:lvl3pPr>
            <a:lvl4pPr>
              <a:defRPr sz="1733"/>
            </a:lvl4pPr>
            <a:lvl5pPr>
              <a:defRPr sz="1733"/>
            </a:lvl5pPr>
            <a:lvl6pPr>
              <a:defRPr sz="1733"/>
            </a:lvl6pPr>
            <a:lvl7pPr>
              <a:defRPr sz="1733"/>
            </a:lvl7pPr>
            <a:lvl8pPr>
              <a:defRPr sz="1733"/>
            </a:lvl8pPr>
            <a:lvl9pPr>
              <a:defRPr sz="1733"/>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56EDDCD3-6FB4-431C-9977-FB29FE60D5C9}" type="datetime1">
              <a:rPr kumimoji="1" lang="ja-JP" altLang="en-US" smtClean="0"/>
              <a:t>2021/1/14</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BB9231F5-CC56-497A-A386-7B8232C12A76}" type="slidenum">
              <a:rPr kumimoji="1" lang="ja-JP" altLang="en-US" smtClean="0"/>
              <a:t>‹#›</a:t>
            </a:fld>
            <a:endParaRPr kumimoji="1" lang="ja-JP" altLang="en-US"/>
          </a:p>
        </p:txBody>
      </p:sp>
    </p:spTree>
    <p:extLst>
      <p:ext uri="{BB962C8B-B14F-4D97-AF65-F5344CB8AC3E}">
        <p14:creationId xmlns:p14="http://schemas.microsoft.com/office/powerpoint/2010/main" val="24124468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EBC3A84A-F2E5-4641-8A52-16F97735028A}" type="datetime1">
              <a:rPr kumimoji="1" lang="ja-JP" altLang="en-US" smtClean="0"/>
              <a:t>2021/1/14</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BB9231F5-CC56-497A-A386-7B8232C12A76}" type="slidenum">
              <a:rPr kumimoji="1" lang="ja-JP" altLang="en-US" smtClean="0"/>
              <a:t>‹#›</a:t>
            </a:fld>
            <a:endParaRPr kumimoji="1" lang="ja-JP" altLang="en-US"/>
          </a:p>
        </p:txBody>
      </p:sp>
    </p:spTree>
    <p:extLst>
      <p:ext uri="{BB962C8B-B14F-4D97-AF65-F5344CB8AC3E}">
        <p14:creationId xmlns:p14="http://schemas.microsoft.com/office/powerpoint/2010/main" val="1215505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1B183915-E29B-4FAC-9313-58279A4CC370}" type="datetime1">
              <a:rPr kumimoji="1" lang="ja-JP" altLang="en-US" smtClean="0"/>
              <a:t>2021/1/14</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BB9231F5-CC56-497A-A386-7B8232C12A76}" type="slidenum">
              <a:rPr kumimoji="1" lang="ja-JP" altLang="en-US" smtClean="0"/>
              <a:t>‹#›</a:t>
            </a:fld>
            <a:endParaRPr kumimoji="1" lang="ja-JP" altLang="en-US"/>
          </a:p>
        </p:txBody>
      </p:sp>
    </p:spTree>
    <p:extLst>
      <p:ext uri="{BB962C8B-B14F-4D97-AF65-F5344CB8AC3E}">
        <p14:creationId xmlns:p14="http://schemas.microsoft.com/office/powerpoint/2010/main" val="37047858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167"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872971" y="273051"/>
            <a:ext cx="5537729" cy="5853113"/>
          </a:xfrm>
        </p:spPr>
        <p:txBody>
          <a:bodyPr/>
          <a:lstStyle>
            <a:lvl1pPr>
              <a:defRPr sz="3467"/>
            </a:lvl1pPr>
            <a:lvl2pPr>
              <a:defRPr sz="3033"/>
            </a:lvl2pPr>
            <a:lvl3pPr>
              <a:defRPr sz="2600"/>
            </a:lvl3pPr>
            <a:lvl4pPr>
              <a:defRPr sz="2167"/>
            </a:lvl4pPr>
            <a:lvl5pPr>
              <a:defRPr sz="2167"/>
            </a:lvl5pPr>
            <a:lvl6pPr>
              <a:defRPr sz="2167"/>
            </a:lvl6pPr>
            <a:lvl7pPr>
              <a:defRPr sz="2167"/>
            </a:lvl7pPr>
            <a:lvl8pPr>
              <a:defRPr sz="2167"/>
            </a:lvl8pPr>
            <a:lvl9pPr>
              <a:defRPr sz="2167"/>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95300" y="1435101"/>
            <a:ext cx="3259006" cy="4691063"/>
          </a:xfrm>
        </p:spPr>
        <p:txBody>
          <a:bodyPr/>
          <a:lstStyle>
            <a:lvl1pPr marL="0" indent="0">
              <a:buNone/>
              <a:defRPr sz="1517"/>
            </a:lvl1pPr>
            <a:lvl2pPr marL="495285" indent="0">
              <a:buNone/>
              <a:defRPr sz="1300"/>
            </a:lvl2pPr>
            <a:lvl3pPr marL="990570" indent="0">
              <a:buNone/>
              <a:defRPr sz="1083"/>
            </a:lvl3pPr>
            <a:lvl4pPr marL="1485854" indent="0">
              <a:buNone/>
              <a:defRPr sz="975"/>
            </a:lvl4pPr>
            <a:lvl5pPr marL="1981139" indent="0">
              <a:buNone/>
              <a:defRPr sz="975"/>
            </a:lvl5pPr>
            <a:lvl6pPr marL="2476424" indent="0">
              <a:buNone/>
              <a:defRPr sz="975"/>
            </a:lvl6pPr>
            <a:lvl7pPr marL="2971709" indent="0">
              <a:buNone/>
              <a:defRPr sz="975"/>
            </a:lvl7pPr>
            <a:lvl8pPr marL="3466993" indent="0">
              <a:buNone/>
              <a:defRPr sz="975"/>
            </a:lvl8pPr>
            <a:lvl9pPr marL="3962278" indent="0">
              <a:buNone/>
              <a:defRPr sz="975"/>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97FD587F-1AD3-470B-B501-631D70F693BE}" type="datetime1">
              <a:rPr kumimoji="1" lang="ja-JP" altLang="en-US" smtClean="0"/>
              <a:t>2021/1/14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BB9231F5-CC56-497A-A386-7B8232C12A76}" type="slidenum">
              <a:rPr kumimoji="1" lang="ja-JP" altLang="en-US" smtClean="0"/>
              <a:t>‹#›</a:t>
            </a:fld>
            <a:endParaRPr kumimoji="1" lang="ja-JP" altLang="en-US"/>
          </a:p>
        </p:txBody>
      </p:sp>
    </p:spTree>
    <p:extLst>
      <p:ext uri="{BB962C8B-B14F-4D97-AF65-F5344CB8AC3E}">
        <p14:creationId xmlns:p14="http://schemas.microsoft.com/office/powerpoint/2010/main" val="34554470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167"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941645" y="612775"/>
            <a:ext cx="5943600" cy="4114800"/>
          </a:xfrm>
        </p:spPr>
        <p:txBody>
          <a:bodyPr/>
          <a:lstStyle>
            <a:lvl1pPr marL="0" indent="0">
              <a:buNone/>
              <a:defRPr sz="3467"/>
            </a:lvl1pPr>
            <a:lvl2pPr marL="495285" indent="0">
              <a:buNone/>
              <a:defRPr sz="3033"/>
            </a:lvl2pPr>
            <a:lvl3pPr marL="990570" indent="0">
              <a:buNone/>
              <a:defRPr sz="2600"/>
            </a:lvl3pPr>
            <a:lvl4pPr marL="1485854" indent="0">
              <a:buNone/>
              <a:defRPr sz="2167"/>
            </a:lvl4pPr>
            <a:lvl5pPr marL="1981139" indent="0">
              <a:buNone/>
              <a:defRPr sz="2167"/>
            </a:lvl5pPr>
            <a:lvl6pPr marL="2476424" indent="0">
              <a:buNone/>
              <a:defRPr sz="2167"/>
            </a:lvl6pPr>
            <a:lvl7pPr marL="2971709" indent="0">
              <a:buNone/>
              <a:defRPr sz="2167"/>
            </a:lvl7pPr>
            <a:lvl8pPr marL="3466993" indent="0">
              <a:buNone/>
              <a:defRPr sz="2167"/>
            </a:lvl8pPr>
            <a:lvl9pPr marL="3962278" indent="0">
              <a:buNone/>
              <a:defRPr sz="2167"/>
            </a:lvl9pPr>
          </a:lstStyle>
          <a:p>
            <a:endParaRPr kumimoji="1" lang="ja-JP" altLang="en-US"/>
          </a:p>
        </p:txBody>
      </p:sp>
      <p:sp>
        <p:nvSpPr>
          <p:cNvPr id="4" name="テキスト プレースホルダー 3"/>
          <p:cNvSpPr>
            <a:spLocks noGrp="1"/>
          </p:cNvSpPr>
          <p:nvPr>
            <p:ph type="body" sz="half" idx="2"/>
          </p:nvPr>
        </p:nvSpPr>
        <p:spPr>
          <a:xfrm>
            <a:off x="1941645" y="5367338"/>
            <a:ext cx="5943600" cy="804862"/>
          </a:xfrm>
        </p:spPr>
        <p:txBody>
          <a:bodyPr/>
          <a:lstStyle>
            <a:lvl1pPr marL="0" indent="0">
              <a:buNone/>
              <a:defRPr sz="1517"/>
            </a:lvl1pPr>
            <a:lvl2pPr marL="495285" indent="0">
              <a:buNone/>
              <a:defRPr sz="1300"/>
            </a:lvl2pPr>
            <a:lvl3pPr marL="990570" indent="0">
              <a:buNone/>
              <a:defRPr sz="1083"/>
            </a:lvl3pPr>
            <a:lvl4pPr marL="1485854" indent="0">
              <a:buNone/>
              <a:defRPr sz="975"/>
            </a:lvl4pPr>
            <a:lvl5pPr marL="1981139" indent="0">
              <a:buNone/>
              <a:defRPr sz="975"/>
            </a:lvl5pPr>
            <a:lvl6pPr marL="2476424" indent="0">
              <a:buNone/>
              <a:defRPr sz="975"/>
            </a:lvl6pPr>
            <a:lvl7pPr marL="2971709" indent="0">
              <a:buNone/>
              <a:defRPr sz="975"/>
            </a:lvl7pPr>
            <a:lvl8pPr marL="3466993" indent="0">
              <a:buNone/>
              <a:defRPr sz="975"/>
            </a:lvl8pPr>
            <a:lvl9pPr marL="3962278" indent="0">
              <a:buNone/>
              <a:defRPr sz="975"/>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611947B1-77EC-4BE1-BC47-0554E83B0633}" type="datetime1">
              <a:rPr kumimoji="1" lang="ja-JP" altLang="en-US" smtClean="0"/>
              <a:t>2021/1/14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BB9231F5-CC56-497A-A386-7B8232C12A76}" type="slidenum">
              <a:rPr kumimoji="1" lang="ja-JP" altLang="en-US" smtClean="0"/>
              <a:t>‹#›</a:t>
            </a:fld>
            <a:endParaRPr kumimoji="1" lang="ja-JP" altLang="en-US"/>
          </a:p>
        </p:txBody>
      </p:sp>
    </p:spTree>
    <p:extLst>
      <p:ext uri="{BB962C8B-B14F-4D97-AF65-F5344CB8AC3E}">
        <p14:creationId xmlns:p14="http://schemas.microsoft.com/office/powerpoint/2010/main" val="9788039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95300" y="1600201"/>
            <a:ext cx="89154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95300" y="6356351"/>
            <a:ext cx="2311400" cy="365125"/>
          </a:xfrm>
          <a:prstGeom prst="rect">
            <a:avLst/>
          </a:prstGeom>
        </p:spPr>
        <p:txBody>
          <a:bodyPr vert="horz" lIns="91440" tIns="45720" rIns="91440" bIns="45720" rtlCol="0" anchor="ctr"/>
          <a:lstStyle>
            <a:lvl1pPr algn="l">
              <a:defRPr sz="1300">
                <a:solidFill>
                  <a:schemeClr val="tx1">
                    <a:tint val="75000"/>
                  </a:schemeClr>
                </a:solidFill>
              </a:defRPr>
            </a:lvl1pPr>
          </a:lstStyle>
          <a:p>
            <a:fld id="{68FCD707-C11C-46F7-B6DA-E28F63EEB0D2}" type="datetime1">
              <a:rPr kumimoji="1" lang="ja-JP" altLang="en-US" smtClean="0"/>
              <a:t>2021/1/14</a:t>
            </a:fld>
            <a:endParaRPr kumimoji="1" lang="ja-JP" altLang="en-US"/>
          </a:p>
        </p:txBody>
      </p:sp>
      <p:sp>
        <p:nvSpPr>
          <p:cNvPr id="5" name="フッター プレースホルダー 4"/>
          <p:cNvSpPr>
            <a:spLocks noGrp="1"/>
          </p:cNvSpPr>
          <p:nvPr>
            <p:ph type="ftr" sz="quarter" idx="3"/>
          </p:nvPr>
        </p:nvSpPr>
        <p:spPr>
          <a:xfrm>
            <a:off x="3384550" y="6356351"/>
            <a:ext cx="3136900" cy="365125"/>
          </a:xfrm>
          <a:prstGeom prst="rect">
            <a:avLst/>
          </a:prstGeom>
        </p:spPr>
        <p:txBody>
          <a:bodyPr vert="horz" lIns="91440" tIns="45720" rIns="91440" bIns="45720" rtlCol="0" anchor="ctr"/>
          <a:lstStyle>
            <a:lvl1pPr algn="ctr">
              <a:defRPr sz="13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7099300" y="6356351"/>
            <a:ext cx="2311400" cy="365125"/>
          </a:xfrm>
          <a:prstGeom prst="rect">
            <a:avLst/>
          </a:prstGeom>
        </p:spPr>
        <p:txBody>
          <a:bodyPr vert="horz" lIns="91440" tIns="45720" rIns="91440" bIns="45720" rtlCol="0" anchor="ctr"/>
          <a:lstStyle>
            <a:lvl1pPr algn="r">
              <a:defRPr sz="1300">
                <a:solidFill>
                  <a:schemeClr val="tx1">
                    <a:tint val="75000"/>
                  </a:schemeClr>
                </a:solidFill>
              </a:defRPr>
            </a:lvl1pPr>
          </a:lstStyle>
          <a:p>
            <a:fld id="{BB9231F5-CC56-497A-A386-7B8232C12A76}" type="slidenum">
              <a:rPr kumimoji="1" lang="ja-JP" altLang="en-US" smtClean="0"/>
              <a:t>‹#›</a:t>
            </a:fld>
            <a:endParaRPr kumimoji="1" lang="ja-JP" altLang="en-US"/>
          </a:p>
        </p:txBody>
      </p:sp>
    </p:spTree>
    <p:extLst>
      <p:ext uri="{BB962C8B-B14F-4D97-AF65-F5344CB8AC3E}">
        <p14:creationId xmlns:p14="http://schemas.microsoft.com/office/powerpoint/2010/main" val="4601574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90570" rtl="0" eaLnBrk="1" latinLnBrk="0" hangingPunct="1">
        <a:spcBef>
          <a:spcPct val="0"/>
        </a:spcBef>
        <a:buNone/>
        <a:defRPr kumimoji="1" sz="4767" kern="1200">
          <a:solidFill>
            <a:schemeClr val="tx1"/>
          </a:solidFill>
          <a:latin typeface="+mj-lt"/>
          <a:ea typeface="+mj-ea"/>
          <a:cs typeface="+mj-cs"/>
        </a:defRPr>
      </a:lvl1pPr>
    </p:titleStyle>
    <p:bodyStyle>
      <a:lvl1pPr marL="371464" indent="-371464" algn="l" defTabSz="990570" rtl="0" eaLnBrk="1" latinLnBrk="0" hangingPunct="1">
        <a:spcBef>
          <a:spcPct val="20000"/>
        </a:spcBef>
        <a:buFont typeface="Arial" panose="020B0604020202020204" pitchFamily="34" charset="0"/>
        <a:buChar char="•"/>
        <a:defRPr kumimoji="1" sz="3467" kern="1200">
          <a:solidFill>
            <a:schemeClr val="tx1"/>
          </a:solidFill>
          <a:latin typeface="+mn-lt"/>
          <a:ea typeface="+mn-ea"/>
          <a:cs typeface="+mn-cs"/>
        </a:defRPr>
      </a:lvl1pPr>
      <a:lvl2pPr marL="804838" indent="-309553" algn="l" defTabSz="990570" rtl="0" eaLnBrk="1" latinLnBrk="0" hangingPunct="1">
        <a:spcBef>
          <a:spcPct val="20000"/>
        </a:spcBef>
        <a:buFont typeface="Arial" panose="020B0604020202020204" pitchFamily="34" charset="0"/>
        <a:buChar char="–"/>
        <a:defRPr kumimoji="1" sz="3033" kern="1200">
          <a:solidFill>
            <a:schemeClr val="tx1"/>
          </a:solidFill>
          <a:latin typeface="+mn-lt"/>
          <a:ea typeface="+mn-ea"/>
          <a:cs typeface="+mn-cs"/>
        </a:defRPr>
      </a:lvl2pPr>
      <a:lvl3pPr marL="1238212" indent="-247642" algn="l" defTabSz="990570" rtl="0" eaLnBrk="1" latinLnBrk="0" hangingPunct="1">
        <a:spcBef>
          <a:spcPct val="20000"/>
        </a:spcBef>
        <a:buFont typeface="Arial" panose="020B0604020202020204" pitchFamily="34" charset="0"/>
        <a:buChar char="•"/>
        <a:defRPr kumimoji="1" sz="2600" kern="1200">
          <a:solidFill>
            <a:schemeClr val="tx1"/>
          </a:solidFill>
          <a:latin typeface="+mn-lt"/>
          <a:ea typeface="+mn-ea"/>
          <a:cs typeface="+mn-cs"/>
        </a:defRPr>
      </a:lvl3pPr>
      <a:lvl4pPr marL="1733497"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4pPr>
      <a:lvl5pPr marL="222878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5pPr>
      <a:lvl6pPr marL="272406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6pPr>
      <a:lvl7pPr marL="3219351"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7pPr>
      <a:lvl8pPr marL="3714636"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8pPr>
      <a:lvl9pPr marL="4209920" indent="-247642" algn="l" defTabSz="990570" rtl="0" eaLnBrk="1" latinLnBrk="0" hangingPunct="1">
        <a:spcBef>
          <a:spcPct val="20000"/>
        </a:spcBef>
        <a:buFont typeface="Arial" panose="020B0604020202020204" pitchFamily="34" charset="0"/>
        <a:buChar char="•"/>
        <a:defRPr kumimoji="1" sz="2167" kern="1200">
          <a:solidFill>
            <a:schemeClr val="tx1"/>
          </a:solidFill>
          <a:latin typeface="+mn-lt"/>
          <a:ea typeface="+mn-ea"/>
          <a:cs typeface="+mn-cs"/>
        </a:defRPr>
      </a:lvl9pPr>
    </p:bodyStyle>
    <p:otherStyle>
      <a:defPPr>
        <a:defRPr lang="ja-JP"/>
      </a:defPPr>
      <a:lvl1pPr marL="0" algn="l" defTabSz="990570" rtl="0" eaLnBrk="1" latinLnBrk="0" hangingPunct="1">
        <a:defRPr kumimoji="1" sz="1950" kern="1200">
          <a:solidFill>
            <a:schemeClr val="tx1"/>
          </a:solidFill>
          <a:latin typeface="+mn-lt"/>
          <a:ea typeface="+mn-ea"/>
          <a:cs typeface="+mn-cs"/>
        </a:defRPr>
      </a:lvl1pPr>
      <a:lvl2pPr marL="495285" algn="l" defTabSz="990570" rtl="0" eaLnBrk="1" latinLnBrk="0" hangingPunct="1">
        <a:defRPr kumimoji="1" sz="1950" kern="1200">
          <a:solidFill>
            <a:schemeClr val="tx1"/>
          </a:solidFill>
          <a:latin typeface="+mn-lt"/>
          <a:ea typeface="+mn-ea"/>
          <a:cs typeface="+mn-cs"/>
        </a:defRPr>
      </a:lvl2pPr>
      <a:lvl3pPr marL="990570" algn="l" defTabSz="990570" rtl="0" eaLnBrk="1" latinLnBrk="0" hangingPunct="1">
        <a:defRPr kumimoji="1" sz="1950" kern="1200">
          <a:solidFill>
            <a:schemeClr val="tx1"/>
          </a:solidFill>
          <a:latin typeface="+mn-lt"/>
          <a:ea typeface="+mn-ea"/>
          <a:cs typeface="+mn-cs"/>
        </a:defRPr>
      </a:lvl3pPr>
      <a:lvl4pPr marL="1485854" algn="l" defTabSz="990570" rtl="0" eaLnBrk="1" latinLnBrk="0" hangingPunct="1">
        <a:defRPr kumimoji="1" sz="1950" kern="1200">
          <a:solidFill>
            <a:schemeClr val="tx1"/>
          </a:solidFill>
          <a:latin typeface="+mn-lt"/>
          <a:ea typeface="+mn-ea"/>
          <a:cs typeface="+mn-cs"/>
        </a:defRPr>
      </a:lvl4pPr>
      <a:lvl5pPr marL="1981139" algn="l" defTabSz="990570" rtl="0" eaLnBrk="1" latinLnBrk="0" hangingPunct="1">
        <a:defRPr kumimoji="1" sz="1950" kern="1200">
          <a:solidFill>
            <a:schemeClr val="tx1"/>
          </a:solidFill>
          <a:latin typeface="+mn-lt"/>
          <a:ea typeface="+mn-ea"/>
          <a:cs typeface="+mn-cs"/>
        </a:defRPr>
      </a:lvl5pPr>
      <a:lvl6pPr marL="2476424" algn="l" defTabSz="990570" rtl="0" eaLnBrk="1" latinLnBrk="0" hangingPunct="1">
        <a:defRPr kumimoji="1" sz="1950" kern="1200">
          <a:solidFill>
            <a:schemeClr val="tx1"/>
          </a:solidFill>
          <a:latin typeface="+mn-lt"/>
          <a:ea typeface="+mn-ea"/>
          <a:cs typeface="+mn-cs"/>
        </a:defRPr>
      </a:lvl6pPr>
      <a:lvl7pPr marL="2971709" algn="l" defTabSz="990570" rtl="0" eaLnBrk="1" latinLnBrk="0" hangingPunct="1">
        <a:defRPr kumimoji="1" sz="1950" kern="1200">
          <a:solidFill>
            <a:schemeClr val="tx1"/>
          </a:solidFill>
          <a:latin typeface="+mn-lt"/>
          <a:ea typeface="+mn-ea"/>
          <a:cs typeface="+mn-cs"/>
        </a:defRPr>
      </a:lvl7pPr>
      <a:lvl8pPr marL="3466993" algn="l" defTabSz="990570" rtl="0" eaLnBrk="1" latinLnBrk="0" hangingPunct="1">
        <a:defRPr kumimoji="1" sz="1950" kern="1200">
          <a:solidFill>
            <a:schemeClr val="tx1"/>
          </a:solidFill>
          <a:latin typeface="+mn-lt"/>
          <a:ea typeface="+mn-ea"/>
          <a:cs typeface="+mn-cs"/>
        </a:defRPr>
      </a:lvl8pPr>
      <a:lvl9pPr marL="3962278" algn="l" defTabSz="990570" rtl="0" eaLnBrk="1" latinLnBrk="0" hangingPunct="1">
        <a:defRPr kumimoji="1" sz="19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50.emf"/><Relationship Id="rId5" Type="http://schemas.openxmlformats.org/officeDocument/2006/relationships/image" Target="../media/image49.jpeg"/><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emf"/><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emf"/><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2.emf"/><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emf"/></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2.emf"/><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33.jpeg"/><Relationship Id="rId3" Type="http://schemas.openxmlformats.org/officeDocument/2006/relationships/image" Target="../media/image25.png"/><Relationship Id="rId7" Type="http://schemas.openxmlformats.org/officeDocument/2006/relationships/image" Target="../media/image27.jpeg"/><Relationship Id="rId12"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31.jpeg"/><Relationship Id="rId5" Type="http://schemas.openxmlformats.org/officeDocument/2006/relationships/image" Target="../media/image26.png"/><Relationship Id="rId10" Type="http://schemas.openxmlformats.org/officeDocument/2006/relationships/image" Target="../media/image30.jpeg"/><Relationship Id="rId4" Type="http://schemas.microsoft.com/office/2007/relationships/hdphoto" Target="../media/hdphoto1.wdp"/><Relationship Id="rId9" Type="http://schemas.openxmlformats.org/officeDocument/2006/relationships/image" Target="../media/image29.jpeg"/><Relationship Id="rId14"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8.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emf"/><Relationship Id="rId7" Type="http://schemas.openxmlformats.org/officeDocument/2006/relationships/image" Target="../media/image41.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emf"/><Relationship Id="rId9" Type="http://schemas.openxmlformats.org/officeDocument/2006/relationships/image" Target="../media/image43.jpeg"/></Relationships>
</file>

<file path=ppt/slides/_rels/slide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46.jpeg"/><Relationship Id="rId4" Type="http://schemas.openxmlformats.org/officeDocument/2006/relationships/image" Target="../media/image4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7594600" y="6559100"/>
            <a:ext cx="2311400" cy="365125"/>
          </a:xfrm>
        </p:spPr>
        <p:txBody>
          <a:bodyPr/>
          <a:lstStyle/>
          <a:p>
            <a:fld id="{BB9231F5-CC56-497A-A386-7B8232C12A76}" type="slidenum">
              <a:rPr lang="ja-JP" altLang="en-US" smtClean="0"/>
              <a:pPr/>
              <a:t>21</a:t>
            </a:fld>
            <a:endParaRPr lang="ja-JP" altLang="en-US" dirty="0"/>
          </a:p>
        </p:txBody>
      </p:sp>
      <p:sp>
        <p:nvSpPr>
          <p:cNvPr id="3" name="サブタイトル 2"/>
          <p:cNvSpPr txBox="1">
            <a:spLocks/>
          </p:cNvSpPr>
          <p:nvPr/>
        </p:nvSpPr>
        <p:spPr>
          <a:xfrm>
            <a:off x="-8399" y="-3574"/>
            <a:ext cx="9928250" cy="358487"/>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72000" tIns="36000" rIns="72000" bIns="36000"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３</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．重点施策の体系</a:t>
            </a:r>
            <a:endParaRPr lang="en-US" altLang="ja-JP" sz="1800" b="1" dirty="0">
              <a:latin typeface="HG丸ｺﾞｼｯｸM-PRO" panose="020F0600000000000000" pitchFamily="50" charset="-128"/>
              <a:ea typeface="HG丸ｺﾞｼｯｸM-PRO" panose="020F0600000000000000" pitchFamily="50" charset="-128"/>
              <a:cs typeface="Meiryo UI" pitchFamily="50" charset="-128"/>
            </a:endParaRPr>
          </a:p>
        </p:txBody>
      </p:sp>
      <p:sp>
        <p:nvSpPr>
          <p:cNvPr id="2" name="角丸四角形 1"/>
          <p:cNvSpPr/>
          <p:nvPr/>
        </p:nvSpPr>
        <p:spPr>
          <a:xfrm>
            <a:off x="704528" y="781262"/>
            <a:ext cx="7560000" cy="720000"/>
          </a:xfrm>
          <a:prstGeom prst="roundRect">
            <a:avLst>
              <a:gd name="adj" fmla="val 50000"/>
            </a:avLst>
          </a:prstGeom>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150000"/>
              </a:lnSpc>
            </a:pPr>
            <a:r>
              <a:rPr kumimoji="1" lang="en-US" altLang="ja-JP" b="1" dirty="0" smtClean="0">
                <a:solidFill>
                  <a:schemeClr val="bg1"/>
                </a:solidFill>
                <a:latin typeface="+mj-ea"/>
                <a:ea typeface="+mj-ea"/>
              </a:rPr>
              <a:t>【</a:t>
            </a:r>
            <a:r>
              <a:rPr kumimoji="1" lang="ja-JP" altLang="en-US" b="1" dirty="0" smtClean="0">
                <a:solidFill>
                  <a:schemeClr val="bg1"/>
                </a:solidFill>
                <a:latin typeface="+mj-ea"/>
                <a:ea typeface="+mj-ea"/>
              </a:rPr>
              <a:t>体系</a:t>
            </a:r>
            <a:r>
              <a:rPr lang="ja-JP" altLang="en-US" b="1" dirty="0">
                <a:solidFill>
                  <a:schemeClr val="bg1"/>
                </a:solidFill>
                <a:latin typeface="+mj-ea"/>
                <a:ea typeface="+mj-ea"/>
              </a:rPr>
              <a:t>１</a:t>
            </a:r>
            <a:r>
              <a:rPr kumimoji="1" lang="en-US" altLang="ja-JP" b="1" dirty="0" smtClean="0">
                <a:solidFill>
                  <a:schemeClr val="bg1"/>
                </a:solidFill>
                <a:latin typeface="+mj-ea"/>
                <a:ea typeface="+mj-ea"/>
              </a:rPr>
              <a:t>】</a:t>
            </a:r>
            <a:r>
              <a:rPr kumimoji="1" lang="ja-JP" altLang="en-US" b="1" dirty="0" smtClean="0">
                <a:solidFill>
                  <a:schemeClr val="bg1"/>
                </a:solidFill>
                <a:latin typeface="+mj-ea"/>
                <a:ea typeface="+mj-ea"/>
              </a:rPr>
              <a:t>　</a:t>
            </a:r>
            <a:r>
              <a:rPr lang="ja-JP" altLang="en-US" b="1" dirty="0" smtClean="0">
                <a:solidFill>
                  <a:schemeClr val="bg1"/>
                </a:solidFill>
                <a:latin typeface="+mj-ea"/>
                <a:ea typeface="+mj-ea"/>
              </a:rPr>
              <a:t>大阪</a:t>
            </a:r>
            <a:r>
              <a:rPr lang="ja-JP" altLang="en-US" b="1" dirty="0">
                <a:solidFill>
                  <a:schemeClr val="bg1"/>
                </a:solidFill>
                <a:latin typeface="+mj-ea"/>
                <a:ea typeface="+mj-ea"/>
              </a:rPr>
              <a:t>・関西のさらなる</a:t>
            </a:r>
            <a:r>
              <a:rPr lang="ja-JP" altLang="en-US" b="1" dirty="0" smtClean="0">
                <a:solidFill>
                  <a:schemeClr val="bg1"/>
                </a:solidFill>
                <a:latin typeface="+mj-ea"/>
                <a:ea typeface="+mj-ea"/>
              </a:rPr>
              <a:t>成長に必要なインフラ</a:t>
            </a:r>
            <a:r>
              <a:rPr lang="ja-JP" altLang="en-US" b="1" dirty="0">
                <a:solidFill>
                  <a:schemeClr val="bg1"/>
                </a:solidFill>
                <a:latin typeface="+mj-ea"/>
                <a:ea typeface="+mj-ea"/>
              </a:rPr>
              <a:t>の</a:t>
            </a:r>
            <a:r>
              <a:rPr lang="ja-JP" altLang="en-US" b="1" dirty="0" smtClean="0">
                <a:solidFill>
                  <a:schemeClr val="bg1"/>
                </a:solidFill>
                <a:latin typeface="+mj-ea"/>
                <a:ea typeface="+mj-ea"/>
              </a:rPr>
              <a:t>強化</a:t>
            </a:r>
            <a:endParaRPr lang="ja-JP" altLang="en-US" b="1" dirty="0">
              <a:solidFill>
                <a:schemeClr val="bg1"/>
              </a:solidFill>
              <a:latin typeface="+mj-ea"/>
              <a:ea typeface="+mj-ea"/>
            </a:endParaRPr>
          </a:p>
        </p:txBody>
      </p:sp>
      <p:sp>
        <p:nvSpPr>
          <p:cNvPr id="6" name="正方形/長方形 5"/>
          <p:cNvSpPr/>
          <p:nvPr/>
        </p:nvSpPr>
        <p:spPr>
          <a:xfrm>
            <a:off x="2144662" y="2185962"/>
            <a:ext cx="7272808" cy="1582209"/>
          </a:xfrm>
          <a:prstGeom prst="rect">
            <a:avLst/>
          </a:prstGeom>
        </p:spPr>
        <p:style>
          <a:lnRef idx="1">
            <a:schemeClr val="accent1"/>
          </a:lnRef>
          <a:fillRef idx="2">
            <a:schemeClr val="accent1"/>
          </a:fillRef>
          <a:effectRef idx="1">
            <a:schemeClr val="accent1"/>
          </a:effectRef>
          <a:fontRef idx="minor">
            <a:schemeClr val="dk1"/>
          </a:fontRef>
        </p:style>
        <p:txBody>
          <a:bodyPr lIns="36000" tIns="36000" rIns="36000" bIns="36000" rtlCol="0" anchor="t"/>
          <a:lstStyle/>
          <a:p>
            <a:pPr>
              <a:lnSpc>
                <a:spcPct val="150000"/>
              </a:lnSpc>
            </a:pPr>
            <a:r>
              <a:rPr kumimoji="1" lang="ja-JP" altLang="en-US" sz="1600" dirty="0" smtClean="0">
                <a:latin typeface="+mj-ea"/>
                <a:ea typeface="+mj-ea"/>
              </a:rPr>
              <a:t>（</a:t>
            </a:r>
            <a:r>
              <a:rPr lang="ja-JP" altLang="en-US" sz="1600" dirty="0">
                <a:latin typeface="+mj-ea"/>
                <a:ea typeface="+mj-ea"/>
              </a:rPr>
              <a:t>１）大阪・関西の成長に必要な交通ネットワークの充実・</a:t>
            </a:r>
            <a:r>
              <a:rPr lang="ja-JP" altLang="en-US" sz="1600" dirty="0" smtClean="0">
                <a:latin typeface="+mj-ea"/>
                <a:ea typeface="+mj-ea"/>
              </a:rPr>
              <a:t>強化</a:t>
            </a:r>
            <a:endParaRPr lang="en-US" altLang="ja-JP" sz="1600" dirty="0" smtClean="0">
              <a:latin typeface="+mj-ea"/>
              <a:ea typeface="+mj-ea"/>
            </a:endParaRPr>
          </a:p>
          <a:p>
            <a:pPr marL="432000" indent="-252000">
              <a:lnSpc>
                <a:spcPct val="150000"/>
              </a:lnSpc>
              <a:buFont typeface="Wingdings" panose="05000000000000000000" pitchFamily="2" charset="2"/>
              <a:buChar char="Ø"/>
            </a:pPr>
            <a:r>
              <a:rPr lang="ja-JP" altLang="en-US" sz="1400" dirty="0" smtClean="0">
                <a:latin typeface="Meiryo UI" panose="020B0604030504040204" pitchFamily="50" charset="-128"/>
                <a:ea typeface="Meiryo UI" panose="020B0604030504040204" pitchFamily="50" charset="-128"/>
              </a:rPr>
              <a:t>交通ネットワークの充実・強化など成長に必要な都市基盤整備の推進とともに、交通渋滞や事故の解消を図ることで、安全かつ円滑な人流・物流確保を図ります。</a:t>
            </a:r>
            <a:endParaRPr lang="en-US" altLang="ja-JP" sz="1400" dirty="0" smtClean="0">
              <a:latin typeface="Meiryo UI" panose="020B0604030504040204" pitchFamily="50" charset="-128"/>
              <a:ea typeface="Meiryo UI" panose="020B0604030504040204" pitchFamily="50" charset="-128"/>
            </a:endParaRPr>
          </a:p>
          <a:p>
            <a:pPr marL="432000" indent="-252000">
              <a:lnSpc>
                <a:spcPct val="150000"/>
              </a:lnSpc>
              <a:buFont typeface="Wingdings" panose="05000000000000000000" pitchFamily="2" charset="2"/>
              <a:buChar char="Ø"/>
            </a:pPr>
            <a:r>
              <a:rPr kumimoji="1" lang="ja-JP" altLang="en-US" sz="1400" dirty="0" smtClean="0">
                <a:latin typeface="Meiryo UI" panose="020B0604030504040204" pitchFamily="50" charset="-128"/>
                <a:ea typeface="Meiryo UI" panose="020B0604030504040204" pitchFamily="50" charset="-128"/>
              </a:rPr>
              <a:t>既存交通ネットワーク等の利用改善を図ることで、さらなる利便性の向上等を図ります。</a:t>
            </a:r>
            <a:endParaRPr kumimoji="1" lang="ja-JP" altLang="en-US" sz="1400" dirty="0"/>
          </a:p>
        </p:txBody>
      </p:sp>
      <p:sp>
        <p:nvSpPr>
          <p:cNvPr id="7" name="正方形/長方形 6"/>
          <p:cNvSpPr/>
          <p:nvPr/>
        </p:nvSpPr>
        <p:spPr>
          <a:xfrm>
            <a:off x="2142283" y="4657316"/>
            <a:ext cx="7275187" cy="1469101"/>
          </a:xfrm>
          <a:prstGeom prst="rect">
            <a:avLst/>
          </a:prstGeom>
        </p:spPr>
        <p:style>
          <a:lnRef idx="1">
            <a:schemeClr val="accent1"/>
          </a:lnRef>
          <a:fillRef idx="2">
            <a:schemeClr val="accent1"/>
          </a:fillRef>
          <a:effectRef idx="1">
            <a:schemeClr val="accent1"/>
          </a:effectRef>
          <a:fontRef idx="minor">
            <a:schemeClr val="dk1"/>
          </a:fontRef>
        </p:style>
        <p:txBody>
          <a:bodyPr lIns="36000" tIns="36000" rIns="36000" bIns="36000" rtlCol="0" anchor="t"/>
          <a:lstStyle/>
          <a:p>
            <a:pPr>
              <a:lnSpc>
                <a:spcPct val="150000"/>
              </a:lnSpc>
            </a:pPr>
            <a:r>
              <a:rPr kumimoji="1" lang="ja-JP" altLang="en-US" sz="1600" dirty="0" smtClean="0">
                <a:latin typeface="+mj-ea"/>
                <a:ea typeface="+mj-ea"/>
              </a:rPr>
              <a:t>（</a:t>
            </a:r>
            <a:r>
              <a:rPr lang="ja-JP" altLang="en-US" sz="1600" dirty="0" smtClean="0">
                <a:latin typeface="+mj-ea"/>
                <a:ea typeface="+mj-ea"/>
              </a:rPr>
              <a:t>２）都市拠点形成</a:t>
            </a:r>
            <a:endParaRPr lang="en-US" altLang="ja-JP" sz="1600" dirty="0" smtClean="0">
              <a:latin typeface="+mj-ea"/>
              <a:ea typeface="+mj-ea"/>
            </a:endParaRPr>
          </a:p>
          <a:p>
            <a:pPr marL="432000" indent="-252000">
              <a:lnSpc>
                <a:spcPct val="150000"/>
              </a:lnSpc>
              <a:buFont typeface="Wingdings" panose="05000000000000000000" pitchFamily="2" charset="2"/>
              <a:buChar char="Ø"/>
            </a:pPr>
            <a:r>
              <a:rPr lang="ja-JP" altLang="en-US" sz="1400" dirty="0" smtClean="0">
                <a:solidFill>
                  <a:schemeClr val="tx1"/>
                </a:solidFill>
                <a:latin typeface="Meiryo UI" panose="020B0604030504040204" pitchFamily="50" charset="-128"/>
                <a:ea typeface="Meiryo UI" panose="020B0604030504040204" pitchFamily="50" charset="-128"/>
              </a:rPr>
              <a:t>地域の特色を生かし、都市・生活機能の再編等含めた鉄道駅周辺における質の高い都市づくりを</a:t>
            </a:r>
            <a:r>
              <a:rPr lang="ja-JP" altLang="en-US" sz="1400" dirty="0">
                <a:solidFill>
                  <a:schemeClr val="tx1"/>
                </a:solidFill>
                <a:latin typeface="Meiryo UI" panose="020B0604030504040204" pitchFamily="50" charset="-128"/>
                <a:ea typeface="Meiryo UI" panose="020B0604030504040204" pitchFamily="50" charset="-128"/>
              </a:rPr>
              <a:t>促進</a:t>
            </a:r>
            <a:r>
              <a:rPr lang="ja-JP" altLang="en-US" sz="1400" dirty="0" smtClean="0">
                <a:solidFill>
                  <a:schemeClr val="tx1"/>
                </a:solidFill>
                <a:latin typeface="Meiryo UI" panose="020B0604030504040204" pitchFamily="50" charset="-128"/>
                <a:ea typeface="Meiryo UI" panose="020B0604030504040204" pitchFamily="50" charset="-128"/>
              </a:rPr>
              <a:t>します。ま</a:t>
            </a:r>
            <a:r>
              <a:rPr lang="ja-JP" altLang="en-US" sz="1400" dirty="0">
                <a:solidFill>
                  <a:schemeClr val="tx1"/>
                </a:solidFill>
                <a:latin typeface="Meiryo UI" panose="020B0604030504040204" pitchFamily="50" charset="-128"/>
                <a:ea typeface="Meiryo UI" panose="020B0604030504040204" pitchFamily="50" charset="-128"/>
              </a:rPr>
              <a:t>た</a:t>
            </a:r>
            <a:r>
              <a:rPr lang="ja-JP" altLang="en-US" sz="1400" dirty="0" smtClean="0">
                <a:solidFill>
                  <a:schemeClr val="tx1"/>
                </a:solidFill>
                <a:latin typeface="Meiryo UI" panose="020B0604030504040204" pitchFamily="50" charset="-128"/>
                <a:ea typeface="Meiryo UI" panose="020B0604030504040204" pitchFamily="50" charset="-128"/>
              </a:rPr>
              <a:t>幹線道路沿道等の大規模低未利用地での産業拠点等の形成による産業の活性化を推進します。　</a:t>
            </a:r>
            <a:endParaRPr lang="ja-JP" altLang="en-US" sz="1400" dirty="0">
              <a:solidFill>
                <a:schemeClr val="tx1"/>
              </a:solidFill>
              <a:latin typeface="Meiryo UI" panose="020B0604030504040204" pitchFamily="50" charset="-128"/>
              <a:ea typeface="Meiryo UI" panose="020B0604030504040204" pitchFamily="50" charset="-128"/>
            </a:endParaRPr>
          </a:p>
          <a:p>
            <a:pPr algn="ctr"/>
            <a:endParaRPr kumimoji="1" lang="ja-JP" altLang="en-US" dirty="0"/>
          </a:p>
        </p:txBody>
      </p:sp>
      <p:sp>
        <p:nvSpPr>
          <p:cNvPr id="11" name="フリーフォーム 10"/>
          <p:cNvSpPr/>
          <p:nvPr/>
        </p:nvSpPr>
        <p:spPr>
          <a:xfrm>
            <a:off x="1240971" y="1501262"/>
            <a:ext cx="901338" cy="3998202"/>
          </a:xfrm>
          <a:custGeom>
            <a:avLst/>
            <a:gdLst>
              <a:gd name="connsiteX0" fmla="*/ 13063 w 901338"/>
              <a:gd name="connsiteY0" fmla="*/ 0 h 3618412"/>
              <a:gd name="connsiteX1" fmla="*/ 0 w 901338"/>
              <a:gd name="connsiteY1" fmla="*/ 3618412 h 3618412"/>
              <a:gd name="connsiteX2" fmla="*/ 901338 w 901338"/>
              <a:gd name="connsiteY2" fmla="*/ 3618412 h 3618412"/>
              <a:gd name="connsiteX3" fmla="*/ 901338 w 901338"/>
              <a:gd name="connsiteY3" fmla="*/ 3618412 h 3618412"/>
            </a:gdLst>
            <a:ahLst/>
            <a:cxnLst>
              <a:cxn ang="0">
                <a:pos x="connsiteX0" y="connsiteY0"/>
              </a:cxn>
              <a:cxn ang="0">
                <a:pos x="connsiteX1" y="connsiteY1"/>
              </a:cxn>
              <a:cxn ang="0">
                <a:pos x="connsiteX2" y="connsiteY2"/>
              </a:cxn>
              <a:cxn ang="0">
                <a:pos x="connsiteX3" y="connsiteY3"/>
              </a:cxn>
            </a:cxnLst>
            <a:rect l="l" t="t" r="r" b="b"/>
            <a:pathLst>
              <a:path w="901338" h="3618412">
                <a:moveTo>
                  <a:pt x="13063" y="0"/>
                </a:moveTo>
                <a:cubicBezTo>
                  <a:pt x="8709" y="1206137"/>
                  <a:pt x="4354" y="2412275"/>
                  <a:pt x="0" y="3618412"/>
                </a:cubicBezTo>
                <a:lnTo>
                  <a:pt x="901338" y="3618412"/>
                </a:lnTo>
                <a:lnTo>
                  <a:pt x="901338" y="3618412"/>
                </a:lnTo>
              </a:path>
            </a:pathLst>
          </a:custGeom>
          <a:ln w="63500">
            <a:headEnd type="none"/>
            <a:tailEnd type="none"/>
          </a:ln>
        </p:spPr>
        <p:style>
          <a:lnRef idx="3">
            <a:schemeClr val="accent1"/>
          </a:lnRef>
          <a:fillRef idx="0">
            <a:schemeClr val="accent1"/>
          </a:fillRef>
          <a:effectRef idx="2">
            <a:schemeClr val="accent1"/>
          </a:effectRef>
          <a:fontRef idx="minor">
            <a:schemeClr val="tx1"/>
          </a:fontRef>
        </p:style>
        <p:txBody>
          <a:bodyPr rtlCol="0" anchor="ctr"/>
          <a:lstStyle/>
          <a:p>
            <a:pPr algn="ctr"/>
            <a:endParaRPr kumimoji="1" lang="ja-JP" altLang="en-US"/>
          </a:p>
        </p:txBody>
      </p:sp>
      <p:cxnSp>
        <p:nvCxnSpPr>
          <p:cNvPr id="13" name="直線矢印コネクタ 12"/>
          <p:cNvCxnSpPr/>
          <p:nvPr/>
        </p:nvCxnSpPr>
        <p:spPr>
          <a:xfrm>
            <a:off x="1240971" y="2875781"/>
            <a:ext cx="901338" cy="0"/>
          </a:xfrm>
          <a:prstGeom prst="straightConnector1">
            <a:avLst/>
          </a:prstGeom>
          <a:ln w="63500">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971351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サブタイトル 2"/>
          <p:cNvSpPr txBox="1">
            <a:spLocks/>
          </p:cNvSpPr>
          <p:nvPr/>
        </p:nvSpPr>
        <p:spPr>
          <a:xfrm>
            <a:off x="-8399" y="-3574"/>
            <a:ext cx="9928250" cy="363364"/>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72000" tIns="36000" rIns="72000" bIns="36000"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３．重点施</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策</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の</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体系</a:t>
            </a:r>
            <a:endParaRPr lang="en-US" altLang="ja-JP" sz="1800" b="1" dirty="0">
              <a:latin typeface="HG丸ｺﾞｼｯｸM-PRO" panose="020F0600000000000000" pitchFamily="50" charset="-128"/>
              <a:ea typeface="HG丸ｺﾞｼｯｸM-PRO" panose="020F0600000000000000" pitchFamily="50" charset="-128"/>
              <a:cs typeface="Meiryo UI" pitchFamily="50" charset="-128"/>
            </a:endParaRPr>
          </a:p>
        </p:txBody>
      </p:sp>
      <p:sp>
        <p:nvSpPr>
          <p:cNvPr id="3" name="正方形/長方形 2"/>
          <p:cNvSpPr/>
          <p:nvPr/>
        </p:nvSpPr>
        <p:spPr>
          <a:xfrm>
            <a:off x="45594" y="393810"/>
            <a:ext cx="9828000" cy="272758"/>
          </a:xfrm>
          <a:prstGeom prst="rect">
            <a:avLst/>
          </a:prstGeom>
        </p:spPr>
        <p:style>
          <a:lnRef idx="1">
            <a:schemeClr val="accent5"/>
          </a:lnRef>
          <a:fillRef idx="3">
            <a:schemeClr val="accent5"/>
          </a:fillRef>
          <a:effectRef idx="2">
            <a:schemeClr val="accent5"/>
          </a:effectRef>
          <a:fontRef idx="minor">
            <a:schemeClr val="lt1"/>
          </a:fontRef>
        </p:style>
        <p:txBody>
          <a:bodyPr wrap="square" lIns="72000" tIns="36000" rIns="72000" bIns="36000">
            <a:spAutoFit/>
          </a:bodyPr>
          <a:lstStyle/>
          <a:p>
            <a:r>
              <a:rPr lang="en-US" altLang="ja-JP" sz="1300" b="1" dirty="0">
                <a:solidFill>
                  <a:schemeClr val="bg1"/>
                </a:solidFill>
                <a:latin typeface="HG丸ｺﾞｼｯｸM-PRO" panose="020F0600000000000000" pitchFamily="50" charset="-128"/>
                <a:ea typeface="HG丸ｺﾞｼｯｸM-PRO" panose="020F0600000000000000" pitchFamily="50" charset="-128"/>
              </a:rPr>
              <a:t>【</a:t>
            </a:r>
            <a:r>
              <a:rPr lang="ja-JP" altLang="en-US" sz="1300" b="1" dirty="0" smtClean="0">
                <a:solidFill>
                  <a:schemeClr val="bg1"/>
                </a:solidFill>
                <a:latin typeface="HG丸ｺﾞｼｯｸM-PRO" panose="020F0600000000000000" pitchFamily="50" charset="-128"/>
                <a:ea typeface="HG丸ｺﾞｼｯｸM-PRO" panose="020F0600000000000000" pitchFamily="50" charset="-128"/>
              </a:rPr>
              <a:t>体系１</a:t>
            </a:r>
            <a:r>
              <a:rPr lang="en-US" altLang="ja-JP" sz="13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300" b="1" dirty="0" smtClean="0">
                <a:solidFill>
                  <a:schemeClr val="bg1"/>
                </a:solidFill>
                <a:latin typeface="HG丸ｺﾞｼｯｸM-PRO" panose="020F0600000000000000" pitchFamily="50" charset="-128"/>
                <a:ea typeface="HG丸ｺﾞｼｯｸM-PRO" panose="020F0600000000000000" pitchFamily="50" charset="-128"/>
              </a:rPr>
              <a:t>大阪・関西のさらなる成長</a:t>
            </a:r>
            <a:r>
              <a:rPr lang="ja-JP" altLang="en-US" sz="1300" b="1" dirty="0">
                <a:solidFill>
                  <a:schemeClr val="bg1"/>
                </a:solidFill>
                <a:latin typeface="HG丸ｺﾞｼｯｸM-PRO" panose="020F0600000000000000" pitchFamily="50" charset="-128"/>
                <a:ea typeface="HG丸ｺﾞｼｯｸM-PRO" panose="020F0600000000000000" pitchFamily="50" charset="-128"/>
              </a:rPr>
              <a:t>に必要な</a:t>
            </a:r>
            <a:r>
              <a:rPr lang="ja-JP" altLang="en-US" sz="1300" b="1" dirty="0" smtClean="0">
                <a:solidFill>
                  <a:schemeClr val="bg1"/>
                </a:solidFill>
                <a:latin typeface="HG丸ｺﾞｼｯｸM-PRO" panose="020F0600000000000000" pitchFamily="50" charset="-128"/>
                <a:ea typeface="HG丸ｺﾞｼｯｸM-PRO" panose="020F0600000000000000" pitchFamily="50" charset="-128"/>
              </a:rPr>
              <a:t>インフラの強化</a:t>
            </a:r>
            <a:endParaRPr lang="ja-JP" altLang="en-US" sz="1300" b="1" dirty="0">
              <a:solidFill>
                <a:schemeClr val="bg1"/>
              </a:solidFill>
              <a:latin typeface="HG丸ｺﾞｼｯｸM-PRO" panose="020F0600000000000000" pitchFamily="50" charset="-128"/>
              <a:ea typeface="HG丸ｺﾞｼｯｸM-PRO" panose="020F0600000000000000" pitchFamily="50" charset="-128"/>
            </a:endParaRPr>
          </a:p>
        </p:txBody>
      </p:sp>
      <p:sp>
        <p:nvSpPr>
          <p:cNvPr id="4" name="正方形/長方形 3"/>
          <p:cNvSpPr/>
          <p:nvPr/>
        </p:nvSpPr>
        <p:spPr>
          <a:xfrm>
            <a:off x="107128" y="745405"/>
            <a:ext cx="9697194" cy="272758"/>
          </a:xfrm>
          <a:prstGeom prst="rect">
            <a:avLst/>
          </a:prstGeom>
          <a:ln/>
        </p:spPr>
        <p:style>
          <a:lnRef idx="1">
            <a:schemeClr val="accent1"/>
          </a:lnRef>
          <a:fillRef idx="2">
            <a:schemeClr val="accent1"/>
          </a:fillRef>
          <a:effectRef idx="1">
            <a:schemeClr val="accent1"/>
          </a:effectRef>
          <a:fontRef idx="minor">
            <a:schemeClr val="dk1"/>
          </a:fontRef>
        </p:style>
        <p:txBody>
          <a:bodyPr wrap="square" lIns="72000" tIns="36000" rIns="72000" bIns="36000">
            <a:spAutoFit/>
          </a:bodyPr>
          <a:lstStyle/>
          <a:p>
            <a:r>
              <a:rPr lang="ja-JP" altLang="en-US" sz="1300" dirty="0" smtClean="0">
                <a:latin typeface="HG丸ｺﾞｼｯｸM-PRO" panose="020F0600000000000000" pitchFamily="50" charset="-128"/>
                <a:ea typeface="HG丸ｺﾞｼｯｸM-PRO" panose="020F0600000000000000" pitchFamily="50" charset="-128"/>
              </a:rPr>
              <a:t>（２）都市拠点形成</a:t>
            </a:r>
            <a:endParaRPr lang="ja-JP" altLang="en-US" sz="1300" dirty="0">
              <a:latin typeface="HG丸ｺﾞｼｯｸM-PRO" panose="020F0600000000000000" pitchFamily="50" charset="-128"/>
              <a:ea typeface="HG丸ｺﾞｼｯｸM-PRO" panose="020F0600000000000000" pitchFamily="50" charset="-128"/>
            </a:endParaRPr>
          </a:p>
        </p:txBody>
      </p:sp>
      <p:sp>
        <p:nvSpPr>
          <p:cNvPr id="27" name="正方形/長方形 26"/>
          <p:cNvSpPr/>
          <p:nvPr/>
        </p:nvSpPr>
        <p:spPr>
          <a:xfrm>
            <a:off x="108990" y="745406"/>
            <a:ext cx="9695332" cy="5851946"/>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50"/>
          </a:p>
        </p:txBody>
      </p:sp>
      <p:sp>
        <p:nvSpPr>
          <p:cNvPr id="14" name="テキスト ボックス 13"/>
          <p:cNvSpPr txBox="1"/>
          <p:nvPr/>
        </p:nvSpPr>
        <p:spPr>
          <a:xfrm>
            <a:off x="129167" y="1047291"/>
            <a:ext cx="9653115" cy="720197"/>
          </a:xfrm>
          <a:prstGeom prst="rect">
            <a:avLst/>
          </a:prstGeom>
          <a:noFill/>
          <a:ln w="6350">
            <a:noFill/>
            <a:prstDash val="sysDash"/>
          </a:ln>
        </p:spPr>
        <p:txBody>
          <a:bodyPr wrap="square" lIns="0" tIns="0" rIns="0" bIns="0" rtlCol="0">
            <a:spAutoFit/>
          </a:bodyPr>
          <a:lstStyle/>
          <a:p>
            <a:pPr marL="72000">
              <a:lnSpc>
                <a:spcPct val="150000"/>
              </a:lnSpc>
            </a:pPr>
            <a:r>
              <a:rPr lang="ja-JP" altLang="en-US" sz="1200" b="1" dirty="0" smtClean="0">
                <a:latin typeface="+mj-ea"/>
                <a:ea typeface="+mj-ea"/>
              </a:rPr>
              <a:t>◇ </a:t>
            </a:r>
            <a:r>
              <a:rPr lang="ja-JP" altLang="ja-JP" sz="1200" b="1" dirty="0" smtClean="0">
                <a:latin typeface="+mj-ea"/>
                <a:ea typeface="+mj-ea"/>
              </a:rPr>
              <a:t>鉄道</a:t>
            </a:r>
            <a:r>
              <a:rPr lang="ja-JP" altLang="en-US" sz="1200" b="1" dirty="0" smtClean="0">
                <a:latin typeface="+mj-ea"/>
                <a:ea typeface="+mj-ea"/>
              </a:rPr>
              <a:t>駅周辺の</a:t>
            </a:r>
            <a:r>
              <a:rPr lang="ja-JP" altLang="ja-JP" sz="1200" b="1" dirty="0" smtClean="0">
                <a:latin typeface="+mj-ea"/>
                <a:ea typeface="+mj-ea"/>
              </a:rPr>
              <a:t>まちづくり</a:t>
            </a:r>
            <a:endParaRPr lang="ja-JP" altLang="ja-JP" sz="1200" b="1" dirty="0">
              <a:latin typeface="+mj-ea"/>
              <a:ea typeface="+mj-ea"/>
            </a:endParaRPr>
          </a:p>
          <a:p>
            <a:pPr marL="324000" indent="-180000">
              <a:lnSpc>
                <a:spcPct val="120000"/>
              </a:lnSpc>
              <a:buFont typeface="Wingdings" panose="05000000000000000000" pitchFamily="2" charset="2"/>
              <a:buChar char="ü"/>
            </a:pPr>
            <a:r>
              <a:rPr lang="ja-JP" altLang="ja-JP" sz="1200" dirty="0" smtClean="0">
                <a:latin typeface="Meiryo UI" panose="020B0604030504040204" pitchFamily="50" charset="-128"/>
                <a:ea typeface="Meiryo UI" panose="020B0604030504040204" pitchFamily="50" charset="-128"/>
              </a:rPr>
              <a:t>大阪</a:t>
            </a:r>
            <a:r>
              <a:rPr lang="ja-JP" altLang="ja-JP" sz="1200" dirty="0">
                <a:latin typeface="Meiryo UI" panose="020B0604030504040204" pitchFamily="50" charset="-128"/>
                <a:ea typeface="Meiryo UI" panose="020B0604030504040204" pitchFamily="50" charset="-128"/>
              </a:rPr>
              <a:t>モノレールの延伸など公共交通ネットワークを強化するとともに、高齢者や環境に優しい鉄道を軸とした沿線都市における質の高いまちづくりを</a:t>
            </a:r>
            <a:r>
              <a:rPr lang="ja-JP" altLang="ja-JP" sz="1200" dirty="0" smtClean="0">
                <a:latin typeface="Meiryo UI" panose="020B0604030504040204" pitchFamily="50" charset="-128"/>
                <a:ea typeface="Meiryo UI" panose="020B0604030504040204" pitchFamily="50" charset="-128"/>
              </a:rPr>
              <a:t>促進します。あわせて</a:t>
            </a:r>
            <a:r>
              <a:rPr lang="ja-JP" altLang="ja-JP" sz="1200" dirty="0">
                <a:latin typeface="Meiryo UI" panose="020B0604030504040204" pitchFamily="50" charset="-128"/>
                <a:ea typeface="Meiryo UI" panose="020B0604030504040204" pitchFamily="50" charset="-128"/>
              </a:rPr>
              <a:t>、既存鉄道沿線において、都市の特色を活かしつつ、都市・生活機能の再編を行い、「コンパクト＋ネットワーク」のまちづくりを促進します</a:t>
            </a:r>
            <a:r>
              <a:rPr lang="ja-JP" altLang="ja-JP" sz="1200" dirty="0" smtClean="0">
                <a:latin typeface="Meiryo UI" panose="020B0604030504040204" pitchFamily="50" charset="-128"/>
                <a:ea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endParaRPr>
          </a:p>
        </p:txBody>
      </p:sp>
      <p:grpSp>
        <p:nvGrpSpPr>
          <p:cNvPr id="16" name="グループ化 15" title="モノレール延伸部延伸の将来像イメージ"/>
          <p:cNvGrpSpPr/>
          <p:nvPr/>
        </p:nvGrpSpPr>
        <p:grpSpPr>
          <a:xfrm>
            <a:off x="259940" y="2737847"/>
            <a:ext cx="4529342" cy="2895226"/>
            <a:chOff x="79041" y="0"/>
            <a:chExt cx="5521619" cy="3455579"/>
          </a:xfrm>
          <a:solidFill>
            <a:sysClr val="window" lastClr="FFFFFF"/>
          </a:solidFill>
        </p:grpSpPr>
        <p:grpSp>
          <p:nvGrpSpPr>
            <p:cNvPr id="18" name="グループ化 17"/>
            <p:cNvGrpSpPr>
              <a:grpSpLocks/>
            </p:cNvGrpSpPr>
            <p:nvPr/>
          </p:nvGrpSpPr>
          <p:grpSpPr bwMode="auto">
            <a:xfrm>
              <a:off x="79041" y="0"/>
              <a:ext cx="5521619" cy="3010535"/>
              <a:chOff x="1297" y="10491"/>
              <a:chExt cx="9990" cy="5448"/>
            </a:xfrm>
            <a:grpFill/>
          </p:grpSpPr>
          <p:pic>
            <p:nvPicPr>
              <p:cNvPr id="20" name="Picture 221" descr="【抜粋】大阪モノレール延伸部沿線の活性化方針"/>
              <p:cNvPicPr>
                <a:picLocks noChangeAspect="1" noChangeArrowheads="1"/>
              </p:cNvPicPr>
              <p:nvPr/>
            </p:nvPicPr>
            <p:blipFill>
              <a:blip r:embed="rId3" cstate="print">
                <a:extLst>
                  <a:ext uri="{28A0092B-C50C-407E-A947-70E740481C1C}">
                    <a14:useLocalDpi xmlns:a14="http://schemas.microsoft.com/office/drawing/2010/main" val="0"/>
                  </a:ext>
                </a:extLst>
              </a:blip>
              <a:srcRect t="28281" b="12262"/>
              <a:stretch>
                <a:fillRect/>
              </a:stretch>
            </p:blipFill>
            <p:spPr bwMode="auto">
              <a:xfrm>
                <a:off x="2643" y="10491"/>
                <a:ext cx="6482" cy="544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21" name="AutoShape 183"/>
              <p:cNvSpPr>
                <a:spLocks noChangeArrowheads="1"/>
              </p:cNvSpPr>
              <p:nvPr/>
            </p:nvSpPr>
            <p:spPr bwMode="auto">
              <a:xfrm>
                <a:off x="1360" y="14230"/>
                <a:ext cx="3193" cy="571"/>
              </a:xfrm>
              <a:prstGeom prst="wedgeRectCallout">
                <a:avLst>
                  <a:gd name="adj1" fmla="val 22782"/>
                  <a:gd name="adj2" fmla="val -1690"/>
                </a:avLst>
              </a:prstGeom>
              <a:grpFill/>
              <a:ln w="9525">
                <a:solidFill>
                  <a:srgbClr val="000000"/>
                </a:solidFill>
                <a:miter lim="800000"/>
                <a:headEnd/>
                <a:tailEnd/>
              </a:ln>
              <a:extLst/>
            </p:spPr>
            <p:txBody>
              <a:bodyPr rot="0" vert="horz" wrap="square" lIns="74295" tIns="8890" rIns="74295" bIns="8890" anchor="t" anchorCtr="0" upright="1">
                <a:noAutofit/>
              </a:bodyPr>
              <a:lstStyle/>
              <a:p>
                <a:pPr algn="ctr">
                  <a:spcAft>
                    <a:spcPts val="0"/>
                  </a:spcAft>
                </a:pPr>
                <a:r>
                  <a:rPr lang="ja-JP" sz="800" kern="100" dirty="0">
                    <a:effectLst/>
                    <a:latin typeface="Century" panose="02040604050505020304" pitchFamily="18" charset="0"/>
                    <a:ea typeface="HGSｺﾞｼｯｸE" panose="020B0900000000000000" pitchFamily="50" charset="-128"/>
                    <a:cs typeface="Times New Roman" panose="02020603050405020304" pitchFamily="18" charset="0"/>
                  </a:rPr>
                  <a:t>ターミナル機能を</a:t>
                </a:r>
                <a:r>
                  <a:rPr lang="ja-JP" sz="800" kern="100" dirty="0" smtClean="0">
                    <a:effectLst/>
                    <a:latin typeface="Century" panose="02040604050505020304" pitchFamily="18" charset="0"/>
                    <a:ea typeface="HGSｺﾞｼｯｸE" panose="020B0900000000000000" pitchFamily="50" charset="-128"/>
                    <a:cs typeface="Times New Roman" panose="02020603050405020304" pitchFamily="18" charset="0"/>
                  </a:rPr>
                  <a:t>活かした</a:t>
                </a:r>
                <a:endParaRPr lang="en-US" altLang="ja-JP" sz="800" kern="100" dirty="0" smtClean="0">
                  <a:effectLst/>
                  <a:latin typeface="Century" panose="02040604050505020304" pitchFamily="18" charset="0"/>
                  <a:ea typeface="HGSｺﾞｼｯｸE" panose="020B0900000000000000" pitchFamily="50" charset="-128"/>
                  <a:cs typeface="Times New Roman" panose="02020603050405020304" pitchFamily="18" charset="0"/>
                </a:endParaRPr>
              </a:p>
              <a:p>
                <a:pPr algn="ctr">
                  <a:spcAft>
                    <a:spcPts val="0"/>
                  </a:spcAft>
                </a:pPr>
                <a:r>
                  <a:rPr lang="ja-JP" sz="800" kern="100" dirty="0" smtClean="0">
                    <a:effectLst/>
                    <a:latin typeface="Century" panose="02040604050505020304" pitchFamily="18" charset="0"/>
                    <a:ea typeface="HGSｺﾞｼｯｸE" panose="020B0900000000000000" pitchFamily="50" charset="-128"/>
                    <a:cs typeface="Times New Roman" panose="02020603050405020304" pitchFamily="18" charset="0"/>
                  </a:rPr>
                  <a:t>魅力的</a:t>
                </a:r>
                <a:r>
                  <a:rPr lang="ja-JP" sz="800" kern="100" dirty="0">
                    <a:effectLst/>
                    <a:latin typeface="Century" panose="02040604050505020304" pitchFamily="18" charset="0"/>
                    <a:ea typeface="HGSｺﾞｼｯｸE" panose="020B0900000000000000" pitchFamily="50" charset="-128"/>
                    <a:cs typeface="Times New Roman" panose="02020603050405020304" pitchFamily="18" charset="0"/>
                  </a:rPr>
                  <a:t>なまちの構築</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cxnSp>
            <p:nvCxnSpPr>
              <p:cNvPr id="22" name="AutoShape 223"/>
              <p:cNvCxnSpPr>
                <a:cxnSpLocks noChangeShapeType="1"/>
              </p:cNvCxnSpPr>
              <p:nvPr/>
            </p:nvCxnSpPr>
            <p:spPr bwMode="auto">
              <a:xfrm flipH="1">
                <a:off x="4560" y="13812"/>
                <a:ext cx="1365" cy="657"/>
              </a:xfrm>
              <a:prstGeom prst="straightConnector1">
                <a:avLst/>
              </a:prstGeom>
              <a:grpFill/>
              <a:ln w="9525">
                <a:solidFill>
                  <a:srgbClr val="000000"/>
                </a:solidFill>
                <a:prstDash val="dash"/>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23" name="AutoShape 183"/>
              <p:cNvSpPr>
                <a:spLocks noChangeArrowheads="1"/>
              </p:cNvSpPr>
              <p:nvPr/>
            </p:nvSpPr>
            <p:spPr bwMode="auto">
              <a:xfrm>
                <a:off x="7348" y="13812"/>
                <a:ext cx="3939" cy="557"/>
              </a:xfrm>
              <a:prstGeom prst="wedgeRectCallout">
                <a:avLst>
                  <a:gd name="adj1" fmla="val 20532"/>
                  <a:gd name="adj2" fmla="val -4028"/>
                </a:avLst>
              </a:prstGeom>
              <a:grpFill/>
              <a:ln w="9525">
                <a:solidFill>
                  <a:srgbClr val="000000"/>
                </a:solidFill>
                <a:miter lim="800000"/>
                <a:headEnd/>
                <a:tailEnd/>
              </a:ln>
              <a:extLst/>
            </p:spPr>
            <p:txBody>
              <a:bodyPr rot="0" vert="horz" wrap="square" lIns="74295" tIns="8890" rIns="74295" bIns="8890" anchor="t" anchorCtr="0" upright="1">
                <a:noAutofit/>
              </a:bodyPr>
              <a:lstStyle/>
              <a:p>
                <a:pPr algn="ctr">
                  <a:spcAft>
                    <a:spcPts val="0"/>
                  </a:spcAft>
                </a:pPr>
                <a:r>
                  <a:rPr lang="ja-JP" sz="800" kern="100" dirty="0">
                    <a:effectLst/>
                    <a:latin typeface="Century" panose="02040604050505020304" pitchFamily="18" charset="0"/>
                    <a:ea typeface="HGSｺﾞｼｯｸE" panose="020B0900000000000000" pitchFamily="50" charset="-128"/>
                    <a:cs typeface="Times New Roman" panose="02020603050405020304" pitchFamily="18" charset="0"/>
                  </a:rPr>
                  <a:t>交通の要衝を活かした玄関口と</a:t>
                </a:r>
                <a:r>
                  <a:rPr lang="ja-JP" sz="800" kern="100" dirty="0" smtClean="0">
                    <a:effectLst/>
                    <a:latin typeface="Century" panose="02040604050505020304" pitchFamily="18" charset="0"/>
                    <a:ea typeface="HGSｺﾞｼｯｸE" panose="020B0900000000000000" pitchFamily="50" charset="-128"/>
                    <a:cs typeface="Times New Roman" panose="02020603050405020304" pitchFamily="18" charset="0"/>
                  </a:rPr>
                  <a:t>して</a:t>
                </a:r>
                <a:endParaRPr lang="en-US" altLang="ja-JP" sz="800" kern="100" dirty="0" smtClean="0">
                  <a:effectLst/>
                  <a:latin typeface="Century" panose="02040604050505020304" pitchFamily="18" charset="0"/>
                  <a:ea typeface="HGSｺﾞｼｯｸE" panose="020B0900000000000000" pitchFamily="50" charset="-128"/>
                  <a:cs typeface="Times New Roman" panose="02020603050405020304" pitchFamily="18" charset="0"/>
                </a:endParaRPr>
              </a:p>
              <a:p>
                <a:pPr algn="ctr">
                  <a:spcAft>
                    <a:spcPts val="0"/>
                  </a:spcAft>
                </a:pPr>
                <a:r>
                  <a:rPr lang="ja-JP" sz="800" kern="100" dirty="0" smtClean="0">
                    <a:effectLst/>
                    <a:latin typeface="Century" panose="02040604050505020304" pitchFamily="18" charset="0"/>
                    <a:ea typeface="HGSｺﾞｼｯｸE" panose="020B0900000000000000" pitchFamily="50" charset="-128"/>
                    <a:cs typeface="Times New Roman" panose="02020603050405020304" pitchFamily="18" charset="0"/>
                  </a:rPr>
                  <a:t>の</a:t>
                </a:r>
                <a:r>
                  <a:rPr lang="ja-JP" altLang="en-US" sz="800" kern="100" dirty="0">
                    <a:latin typeface="Century" panose="02040604050505020304" pitchFamily="18" charset="0"/>
                    <a:ea typeface="HGSｺﾞｼｯｸE" panose="020B0900000000000000" pitchFamily="50" charset="-128"/>
                    <a:cs typeface="Times New Roman" panose="02020603050405020304" pitchFamily="18" charset="0"/>
                  </a:rPr>
                  <a:t>市</a:t>
                </a:r>
                <a:r>
                  <a:rPr lang="ja-JP" sz="800" kern="100" dirty="0" smtClean="0">
                    <a:effectLst/>
                    <a:latin typeface="Century" panose="02040604050505020304" pitchFamily="18" charset="0"/>
                    <a:ea typeface="HGSｺﾞｼｯｸE" panose="020B0900000000000000" pitchFamily="50" charset="-128"/>
                    <a:cs typeface="Times New Roman" panose="02020603050405020304" pitchFamily="18" charset="0"/>
                  </a:rPr>
                  <a:t>の</a:t>
                </a:r>
                <a:r>
                  <a:rPr lang="ja-JP" altLang="en-US" sz="800" kern="100" dirty="0" smtClean="0">
                    <a:effectLst/>
                    <a:latin typeface="Century" panose="02040604050505020304" pitchFamily="18" charset="0"/>
                    <a:ea typeface="HGSｺﾞｼｯｸE" panose="020B0900000000000000" pitchFamily="50" charset="-128"/>
                    <a:cs typeface="Times New Roman" panose="02020603050405020304" pitchFamily="18" charset="0"/>
                  </a:rPr>
                  <a:t>中心拠点の</a:t>
                </a:r>
                <a:r>
                  <a:rPr lang="ja-JP" sz="800" kern="100" dirty="0" smtClean="0">
                    <a:effectLst/>
                    <a:latin typeface="Century" panose="02040604050505020304" pitchFamily="18" charset="0"/>
                    <a:ea typeface="HGSｺﾞｼｯｸE" panose="020B0900000000000000" pitchFamily="50" charset="-128"/>
                    <a:cs typeface="Times New Roman" panose="02020603050405020304" pitchFamily="18" charset="0"/>
                  </a:rPr>
                  <a:t>再構築</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cxnSp>
            <p:nvCxnSpPr>
              <p:cNvPr id="24" name="AutoShape 225"/>
              <p:cNvCxnSpPr>
                <a:cxnSpLocks noChangeShapeType="1"/>
              </p:cNvCxnSpPr>
              <p:nvPr/>
            </p:nvCxnSpPr>
            <p:spPr bwMode="auto">
              <a:xfrm flipH="1" flipV="1">
                <a:off x="6071" y="13340"/>
                <a:ext cx="1278" cy="655"/>
              </a:xfrm>
              <a:prstGeom prst="straightConnector1">
                <a:avLst/>
              </a:prstGeom>
              <a:grpFill/>
              <a:ln w="9525">
                <a:solidFill>
                  <a:srgbClr val="000000"/>
                </a:solidFill>
                <a:prstDash val="dash"/>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25" name="AutoShape 183"/>
              <p:cNvSpPr>
                <a:spLocks noChangeArrowheads="1"/>
              </p:cNvSpPr>
              <p:nvPr/>
            </p:nvSpPr>
            <p:spPr bwMode="auto">
              <a:xfrm>
                <a:off x="7874" y="11734"/>
                <a:ext cx="2266" cy="615"/>
              </a:xfrm>
              <a:prstGeom prst="wedgeRectCallout">
                <a:avLst>
                  <a:gd name="adj1" fmla="val 31597"/>
                  <a:gd name="adj2" fmla="val 21949"/>
                </a:avLst>
              </a:prstGeom>
              <a:grpFill/>
              <a:ln w="9525">
                <a:solidFill>
                  <a:srgbClr val="000000"/>
                </a:solidFill>
                <a:miter lim="800000"/>
                <a:headEnd/>
                <a:tailEnd/>
              </a:ln>
              <a:extLst/>
            </p:spPr>
            <p:txBody>
              <a:bodyPr rot="0" vert="horz" wrap="square" lIns="74295" tIns="8890" rIns="74295" bIns="8890" anchor="t" anchorCtr="0" upright="1">
                <a:noAutofit/>
              </a:bodyPr>
              <a:lstStyle/>
              <a:p>
                <a:pPr algn="ctr">
                  <a:spcAft>
                    <a:spcPts val="0"/>
                  </a:spcAft>
                </a:pPr>
                <a:r>
                  <a:rPr lang="ja-JP" sz="800" kern="100" dirty="0">
                    <a:effectLst/>
                    <a:latin typeface="Century" panose="02040604050505020304" pitchFamily="18" charset="0"/>
                    <a:ea typeface="HGSｺﾞｼｯｸE" panose="020B0900000000000000" pitchFamily="50" charset="-128"/>
                    <a:cs typeface="Times New Roman" panose="02020603050405020304" pitchFamily="18" charset="0"/>
                  </a:rPr>
                  <a:t>良好な住工共生</a:t>
                </a:r>
                <a:r>
                  <a:rPr lang="ja-JP" sz="800" kern="100" dirty="0" smtClean="0">
                    <a:effectLst/>
                    <a:latin typeface="Century" panose="02040604050505020304" pitchFamily="18" charset="0"/>
                    <a:ea typeface="HGSｺﾞｼｯｸE" panose="020B0900000000000000" pitchFamily="50" charset="-128"/>
                    <a:cs typeface="Times New Roman" panose="02020603050405020304" pitchFamily="18" charset="0"/>
                  </a:rPr>
                  <a:t>の</a:t>
                </a:r>
                <a:endParaRPr lang="en-US" altLang="ja-JP" sz="800" kern="100" dirty="0" smtClean="0">
                  <a:effectLst/>
                  <a:latin typeface="Century" panose="02040604050505020304" pitchFamily="18" charset="0"/>
                  <a:ea typeface="HGSｺﾞｼｯｸE" panose="020B0900000000000000" pitchFamily="50" charset="-128"/>
                  <a:cs typeface="Times New Roman" panose="02020603050405020304" pitchFamily="18" charset="0"/>
                </a:endParaRPr>
              </a:p>
              <a:p>
                <a:pPr algn="ctr">
                  <a:spcAft>
                    <a:spcPts val="0"/>
                  </a:spcAft>
                </a:pPr>
                <a:r>
                  <a:rPr lang="ja-JP" sz="800" kern="100" dirty="0" smtClean="0">
                    <a:effectLst/>
                    <a:latin typeface="Century" panose="02040604050505020304" pitchFamily="18" charset="0"/>
                    <a:ea typeface="HGSｺﾞｼｯｸE" panose="020B0900000000000000" pitchFamily="50" charset="-128"/>
                    <a:cs typeface="Times New Roman" panose="02020603050405020304" pitchFamily="18" charset="0"/>
                  </a:rPr>
                  <a:t>まち</a:t>
                </a:r>
                <a:r>
                  <a:rPr lang="ja-JP" sz="800" kern="100" dirty="0">
                    <a:effectLst/>
                    <a:latin typeface="Century" panose="02040604050505020304" pitchFamily="18" charset="0"/>
                    <a:ea typeface="HGSｺﾞｼｯｸE" panose="020B0900000000000000" pitchFamily="50" charset="-128"/>
                    <a:cs typeface="Times New Roman" panose="02020603050405020304" pitchFamily="18" charset="0"/>
                  </a:rPr>
                  <a:t>の構築</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cxnSp>
            <p:nvCxnSpPr>
              <p:cNvPr id="26" name="AutoShape 227"/>
              <p:cNvCxnSpPr>
                <a:cxnSpLocks noChangeShapeType="1"/>
              </p:cNvCxnSpPr>
              <p:nvPr/>
            </p:nvCxnSpPr>
            <p:spPr bwMode="auto">
              <a:xfrm flipH="1">
                <a:off x="6000" y="12110"/>
                <a:ext cx="1874" cy="854"/>
              </a:xfrm>
              <a:prstGeom prst="straightConnector1">
                <a:avLst/>
              </a:prstGeom>
              <a:grpFill/>
              <a:ln w="9525">
                <a:solidFill>
                  <a:srgbClr val="000000"/>
                </a:solidFill>
                <a:prstDash val="dash"/>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28" name="AutoShape 183"/>
              <p:cNvSpPr>
                <a:spLocks noChangeArrowheads="1"/>
              </p:cNvSpPr>
              <p:nvPr/>
            </p:nvSpPr>
            <p:spPr bwMode="auto">
              <a:xfrm>
                <a:off x="1297" y="11754"/>
                <a:ext cx="2361" cy="613"/>
              </a:xfrm>
              <a:prstGeom prst="wedgeRectCallout">
                <a:avLst>
                  <a:gd name="adj1" fmla="val 27495"/>
                  <a:gd name="adj2" fmla="val 21949"/>
                </a:avLst>
              </a:prstGeom>
              <a:grpFill/>
              <a:ln w="9525">
                <a:solidFill>
                  <a:srgbClr val="000000"/>
                </a:solidFill>
                <a:miter lim="800000"/>
                <a:headEnd/>
                <a:tailEnd/>
              </a:ln>
              <a:extLst/>
            </p:spPr>
            <p:txBody>
              <a:bodyPr rot="0" vert="horz" wrap="square" lIns="74295" tIns="8890" rIns="74295" bIns="8890" anchor="t" anchorCtr="0" upright="1">
                <a:noAutofit/>
              </a:bodyPr>
              <a:lstStyle/>
              <a:p>
                <a:pPr algn="ctr">
                  <a:spcAft>
                    <a:spcPts val="0"/>
                  </a:spcAft>
                </a:pPr>
                <a:r>
                  <a:rPr lang="ja-JP" sz="800" kern="100" dirty="0" smtClean="0">
                    <a:effectLst/>
                    <a:latin typeface="Century" panose="02040604050505020304" pitchFamily="18" charset="0"/>
                    <a:ea typeface="HGSｺﾞｼｯｸE" panose="020B0900000000000000" pitchFamily="50" charset="-128"/>
                    <a:cs typeface="Times New Roman" panose="02020603050405020304" pitchFamily="18" charset="0"/>
                  </a:rPr>
                  <a:t>住み続けたい</a:t>
                </a:r>
                <a:endParaRPr lang="en-US" altLang="ja-JP" sz="800" kern="100" dirty="0" smtClean="0">
                  <a:effectLst/>
                  <a:latin typeface="Century" panose="02040604050505020304" pitchFamily="18" charset="0"/>
                  <a:ea typeface="HGSｺﾞｼｯｸE" panose="020B0900000000000000" pitchFamily="50" charset="-128"/>
                  <a:cs typeface="Times New Roman" panose="02020603050405020304" pitchFamily="18" charset="0"/>
                </a:endParaRPr>
              </a:p>
              <a:p>
                <a:pPr algn="ctr">
                  <a:spcAft>
                    <a:spcPts val="0"/>
                  </a:spcAft>
                </a:pPr>
                <a:r>
                  <a:rPr lang="ja-JP" sz="800" kern="100" dirty="0" smtClean="0">
                    <a:effectLst/>
                    <a:latin typeface="Century" panose="02040604050505020304" pitchFamily="18" charset="0"/>
                    <a:ea typeface="HGSｺﾞｼｯｸE" panose="020B0900000000000000" pitchFamily="50" charset="-128"/>
                    <a:cs typeface="Times New Roman" panose="02020603050405020304" pitchFamily="18" charset="0"/>
                  </a:rPr>
                  <a:t>魅力</a:t>
                </a:r>
                <a:r>
                  <a:rPr lang="ja-JP" sz="800" kern="100" dirty="0">
                    <a:effectLst/>
                    <a:latin typeface="Century" panose="02040604050505020304" pitchFamily="18" charset="0"/>
                    <a:ea typeface="HGSｺﾞｼｯｸE" panose="020B0900000000000000" pitchFamily="50" charset="-128"/>
                    <a:cs typeface="Times New Roman" panose="02020603050405020304" pitchFamily="18" charset="0"/>
                  </a:rPr>
                  <a:t>ある地域の形成</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cxnSp>
            <p:nvCxnSpPr>
              <p:cNvPr id="29" name="AutoShape 229"/>
              <p:cNvCxnSpPr>
                <a:cxnSpLocks noChangeShapeType="1"/>
                <a:endCxn id="28" idx="3"/>
              </p:cNvCxnSpPr>
              <p:nvPr/>
            </p:nvCxnSpPr>
            <p:spPr bwMode="auto">
              <a:xfrm flipH="1" flipV="1">
                <a:off x="3658" y="12060"/>
                <a:ext cx="2342" cy="437"/>
              </a:xfrm>
              <a:prstGeom prst="straightConnector1">
                <a:avLst/>
              </a:prstGeom>
              <a:grpFill/>
              <a:ln w="9525">
                <a:solidFill>
                  <a:srgbClr val="000000"/>
                </a:solidFill>
                <a:prstDash val="dash"/>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30" name="AutoShape 183"/>
              <p:cNvSpPr>
                <a:spLocks noChangeArrowheads="1"/>
              </p:cNvSpPr>
              <p:nvPr/>
            </p:nvSpPr>
            <p:spPr bwMode="auto">
              <a:xfrm>
                <a:off x="1297" y="10987"/>
                <a:ext cx="2361" cy="629"/>
              </a:xfrm>
              <a:prstGeom prst="wedgeRectCallout">
                <a:avLst>
                  <a:gd name="adj1" fmla="val 27495"/>
                  <a:gd name="adj2" fmla="val 21949"/>
                </a:avLst>
              </a:prstGeom>
              <a:grpFill/>
              <a:ln w="9525">
                <a:solidFill>
                  <a:srgbClr val="000000"/>
                </a:solidFill>
                <a:miter lim="800000"/>
                <a:headEnd/>
                <a:tailEnd/>
              </a:ln>
              <a:extLst/>
            </p:spPr>
            <p:txBody>
              <a:bodyPr rot="0" vert="horz" wrap="square" lIns="74295" tIns="8890" rIns="74295" bIns="8890" anchor="t" anchorCtr="0" upright="1">
                <a:noAutofit/>
              </a:bodyPr>
              <a:lstStyle/>
              <a:p>
                <a:pPr algn="ctr">
                  <a:spcAft>
                    <a:spcPts val="0"/>
                  </a:spcAft>
                </a:pPr>
                <a:r>
                  <a:rPr lang="ja-JP" sz="800" kern="100" dirty="0">
                    <a:effectLst/>
                    <a:latin typeface="Century" panose="02040604050505020304" pitchFamily="18" charset="0"/>
                    <a:ea typeface="HGSｺﾞｼｯｸE" panose="020B0900000000000000" pitchFamily="50" charset="-128"/>
                    <a:cs typeface="Times New Roman" panose="02020603050405020304" pitchFamily="18" charset="0"/>
                  </a:rPr>
                  <a:t>人々が</a:t>
                </a:r>
                <a:r>
                  <a:rPr lang="ja-JP" sz="800" kern="100" dirty="0" smtClean="0">
                    <a:effectLst/>
                    <a:latin typeface="Century" panose="02040604050505020304" pitchFamily="18" charset="0"/>
                    <a:ea typeface="HGSｺﾞｼｯｸE" panose="020B0900000000000000" pitchFamily="50" charset="-128"/>
                    <a:cs typeface="Times New Roman" panose="02020603050405020304" pitchFamily="18" charset="0"/>
                  </a:rPr>
                  <a:t>集う</a:t>
                </a:r>
                <a:endParaRPr lang="en-US" altLang="ja-JP" sz="800" kern="100" dirty="0" smtClean="0">
                  <a:effectLst/>
                  <a:latin typeface="Century" panose="02040604050505020304" pitchFamily="18" charset="0"/>
                  <a:ea typeface="HGSｺﾞｼｯｸE" panose="020B0900000000000000" pitchFamily="50" charset="-128"/>
                  <a:cs typeface="Times New Roman" panose="02020603050405020304" pitchFamily="18" charset="0"/>
                </a:endParaRPr>
              </a:p>
              <a:p>
                <a:pPr algn="ctr">
                  <a:spcAft>
                    <a:spcPts val="0"/>
                  </a:spcAft>
                </a:pPr>
                <a:r>
                  <a:rPr lang="ja-JP" sz="800" kern="100" dirty="0" smtClean="0">
                    <a:effectLst/>
                    <a:latin typeface="Century" panose="02040604050505020304" pitchFamily="18" charset="0"/>
                    <a:ea typeface="HGSｺﾞｼｯｸE" panose="020B0900000000000000" pitchFamily="50" charset="-128"/>
                    <a:cs typeface="Times New Roman" panose="02020603050405020304" pitchFamily="18" charset="0"/>
                  </a:rPr>
                  <a:t>魅力</a:t>
                </a:r>
                <a:r>
                  <a:rPr lang="ja-JP" sz="800" kern="100" dirty="0">
                    <a:effectLst/>
                    <a:latin typeface="Century" panose="02040604050505020304" pitchFamily="18" charset="0"/>
                    <a:ea typeface="HGSｺﾞｼｯｸE" panose="020B0900000000000000" pitchFamily="50" charset="-128"/>
                    <a:cs typeface="Times New Roman" panose="02020603050405020304" pitchFamily="18" charset="0"/>
                  </a:rPr>
                  <a:t>ある拠点の形成</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cxnSp>
            <p:nvCxnSpPr>
              <p:cNvPr id="31" name="AutoShape 231"/>
              <p:cNvCxnSpPr>
                <a:cxnSpLocks noChangeShapeType="1"/>
              </p:cNvCxnSpPr>
              <p:nvPr/>
            </p:nvCxnSpPr>
            <p:spPr bwMode="auto">
              <a:xfrm flipH="1" flipV="1">
                <a:off x="3658" y="11374"/>
                <a:ext cx="2342" cy="736"/>
              </a:xfrm>
              <a:prstGeom prst="straightConnector1">
                <a:avLst/>
              </a:prstGeom>
              <a:grpFill/>
              <a:ln w="9525">
                <a:solidFill>
                  <a:srgbClr val="000000"/>
                </a:solidFill>
                <a:prstDash val="dash"/>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grpSp>
        <p:sp>
          <p:nvSpPr>
            <p:cNvPr id="19" name="正方形/長方形 18"/>
            <p:cNvSpPr>
              <a:spLocks noChangeArrowheads="1"/>
            </p:cNvSpPr>
            <p:nvPr/>
          </p:nvSpPr>
          <p:spPr bwMode="auto">
            <a:xfrm>
              <a:off x="802584" y="3152538"/>
              <a:ext cx="3908425" cy="303041"/>
            </a:xfrm>
            <a:prstGeom prst="rect">
              <a:avLst/>
            </a:prstGeom>
            <a:no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14:hiddenEffects>
              </a:ext>
            </a:extLst>
          </p:spPr>
          <p:txBody>
            <a:bodyPr rot="0" vert="horz" wrap="square" lIns="74295" tIns="8890" rIns="74295" bIns="8890" anchor="t" anchorCtr="0" upright="1">
              <a:noAutofit/>
            </a:bodyPr>
            <a:lstStyle/>
            <a:p>
              <a:pPr algn="ctr">
                <a:lnSpc>
                  <a:spcPts val="1200"/>
                </a:lnSpc>
                <a:spcAft>
                  <a:spcPts val="0"/>
                </a:spcAft>
              </a:pPr>
              <a:r>
                <a:rPr lang="ja-JP" sz="900" kern="100" dirty="0" smtClean="0">
                  <a:effectLst/>
                  <a:latin typeface="+mj-ea"/>
                  <a:ea typeface="+mj-ea"/>
                  <a:cs typeface="Times New Roman" panose="02020603050405020304" pitchFamily="18" charset="0"/>
                </a:rPr>
                <a:t>モノレール</a:t>
              </a:r>
              <a:r>
                <a:rPr lang="ja-JP" sz="900" kern="100" dirty="0">
                  <a:effectLst/>
                  <a:latin typeface="+mj-ea"/>
                  <a:ea typeface="+mj-ea"/>
                  <a:cs typeface="Times New Roman" panose="02020603050405020304" pitchFamily="18" charset="0"/>
                </a:rPr>
                <a:t>延伸部沿線の将来像イメージ</a:t>
              </a:r>
            </a:p>
          </p:txBody>
        </p:sp>
      </p:grpSp>
      <p:sp>
        <p:nvSpPr>
          <p:cNvPr id="32" name="テキスト ボックス 31"/>
          <p:cNvSpPr txBox="1"/>
          <p:nvPr/>
        </p:nvSpPr>
        <p:spPr>
          <a:xfrm>
            <a:off x="169366" y="5716056"/>
            <a:ext cx="4619718" cy="761747"/>
          </a:xfrm>
          <a:prstGeom prst="rect">
            <a:avLst/>
          </a:prstGeom>
          <a:noFill/>
          <a:ln w="6350">
            <a:noFill/>
            <a:prstDash val="sysDash"/>
          </a:ln>
        </p:spPr>
        <p:txBody>
          <a:bodyPr wrap="square" lIns="0" tIns="0" rIns="0" bIns="0" rtlCol="0">
            <a:spAutoFit/>
          </a:bodyPr>
          <a:lstStyle/>
          <a:p>
            <a:pPr>
              <a:lnSpc>
                <a:spcPct val="150000"/>
              </a:lnSpc>
            </a:pPr>
            <a:r>
              <a:rPr lang="ja-JP" altLang="en-US" sz="1100" b="1" dirty="0" smtClean="0">
                <a:latin typeface="+mj-ea"/>
                <a:ea typeface="+mj-ea"/>
              </a:rPr>
              <a:t>■ 北大阪急行延伸</a:t>
            </a:r>
            <a:r>
              <a:rPr lang="ja-JP" altLang="en-US" sz="1100" b="1" dirty="0">
                <a:latin typeface="+mj-ea"/>
                <a:ea typeface="+mj-ea"/>
              </a:rPr>
              <a:t>部</a:t>
            </a:r>
            <a:r>
              <a:rPr lang="ja-JP" altLang="ja-JP" sz="1100" b="1" dirty="0" smtClean="0">
                <a:latin typeface="+mj-ea"/>
                <a:ea typeface="+mj-ea"/>
              </a:rPr>
              <a:t>のまちづくり</a:t>
            </a:r>
            <a:endParaRPr lang="en-US" altLang="ja-JP" sz="1100" dirty="0">
              <a:latin typeface="+mj-ea"/>
              <a:ea typeface="+mj-ea"/>
            </a:endParaRPr>
          </a:p>
          <a:p>
            <a:pPr marL="216000" indent="-144000">
              <a:buFont typeface="Wingdings" panose="05000000000000000000" pitchFamily="2" charset="2"/>
              <a:buChar char="l"/>
            </a:pPr>
            <a:r>
              <a:rPr lang="ja-JP" altLang="ja-JP" sz="1100" dirty="0" smtClean="0">
                <a:latin typeface="Meiryo UI" panose="020B0604030504040204" pitchFamily="50" charset="-128"/>
                <a:ea typeface="Meiryo UI" panose="020B0604030504040204" pitchFamily="50" charset="-128"/>
              </a:rPr>
              <a:t>北</a:t>
            </a:r>
            <a:r>
              <a:rPr lang="ja-JP" altLang="ja-JP" sz="1100" dirty="0">
                <a:latin typeface="Meiryo UI" panose="020B0604030504040204" pitchFamily="50" charset="-128"/>
                <a:ea typeface="Meiryo UI" panose="020B0604030504040204" pitchFamily="50" charset="-128"/>
              </a:rPr>
              <a:t>大阪急行延伸にあわせた、千里中央</a:t>
            </a:r>
            <a:r>
              <a:rPr lang="ja-JP" altLang="ja-JP" sz="1100" dirty="0" smtClean="0">
                <a:latin typeface="Meiryo UI" panose="020B0604030504040204" pitchFamily="50" charset="-128"/>
                <a:ea typeface="Meiryo UI" panose="020B0604030504040204" pitchFamily="50" charset="-128"/>
              </a:rPr>
              <a:t>、</a:t>
            </a:r>
            <a:r>
              <a:rPr lang="ja-JP" altLang="ja-JP" sz="1100" dirty="0">
                <a:latin typeface="Meiryo UI" panose="020B0604030504040204" pitchFamily="50" charset="-128"/>
                <a:ea typeface="Meiryo UI" panose="020B0604030504040204" pitchFamily="50" charset="-128"/>
              </a:rPr>
              <a:t>箕面船場</a:t>
            </a:r>
            <a:r>
              <a:rPr lang="ja-JP" altLang="en-US" sz="1100" dirty="0">
                <a:latin typeface="Meiryo UI" panose="020B0604030504040204" pitchFamily="50" charset="-128"/>
                <a:ea typeface="Meiryo UI" panose="020B0604030504040204" pitchFamily="50" charset="-128"/>
              </a:rPr>
              <a:t>阪大前</a:t>
            </a:r>
            <a:r>
              <a:rPr lang="ja-JP" altLang="ja-JP" sz="1100" dirty="0">
                <a:latin typeface="Meiryo UI" panose="020B0604030504040204" pitchFamily="50" charset="-128"/>
                <a:ea typeface="Meiryo UI" panose="020B0604030504040204" pitchFamily="50" charset="-128"/>
              </a:rPr>
              <a:t>、箕面</a:t>
            </a:r>
            <a:r>
              <a:rPr lang="ja-JP" altLang="en-US" sz="1100" dirty="0" smtClean="0">
                <a:latin typeface="Meiryo UI" panose="020B0604030504040204" pitchFamily="50" charset="-128"/>
                <a:ea typeface="Meiryo UI" panose="020B0604030504040204" pitchFamily="50" charset="-128"/>
              </a:rPr>
              <a:t>萱野</a:t>
            </a:r>
            <a:r>
              <a:rPr lang="ja-JP" altLang="ja-JP" sz="1100" dirty="0" smtClean="0">
                <a:latin typeface="Meiryo UI" panose="020B0604030504040204" pitchFamily="50" charset="-128"/>
                <a:ea typeface="Meiryo UI" panose="020B0604030504040204" pitchFamily="50" charset="-128"/>
              </a:rPr>
              <a:t>の各駅</a:t>
            </a:r>
            <a:r>
              <a:rPr lang="en-US" altLang="ja-JP" sz="1100" dirty="0" smtClean="0">
                <a:latin typeface="Meiryo UI" panose="020B0604030504040204" pitchFamily="50" charset="-128"/>
                <a:ea typeface="Meiryo UI" panose="020B0604030504040204" pitchFamily="50" charset="-128"/>
              </a:rPr>
              <a:t> </a:t>
            </a:r>
            <a:r>
              <a:rPr lang="ja-JP" altLang="ja-JP" sz="1100" dirty="0" smtClean="0">
                <a:latin typeface="Meiryo UI" panose="020B0604030504040204" pitchFamily="50" charset="-128"/>
                <a:ea typeface="Meiryo UI" panose="020B0604030504040204" pitchFamily="50" charset="-128"/>
              </a:rPr>
              <a:t>周辺のまちづくり</a:t>
            </a:r>
            <a:r>
              <a:rPr lang="ja-JP" altLang="ja-JP" sz="1100" dirty="0">
                <a:latin typeface="Meiryo UI" panose="020B0604030504040204" pitchFamily="50" charset="-128"/>
                <a:ea typeface="Meiryo UI" panose="020B0604030504040204" pitchFamily="50" charset="-128"/>
              </a:rPr>
              <a:t>を</a:t>
            </a:r>
            <a:r>
              <a:rPr lang="ja-JP" altLang="ja-JP" sz="1100" dirty="0" smtClean="0">
                <a:latin typeface="Meiryo UI" panose="020B0604030504040204" pitchFamily="50" charset="-128"/>
                <a:ea typeface="Meiryo UI" panose="020B0604030504040204" pitchFamily="50" charset="-128"/>
              </a:rPr>
              <a:t>促進</a:t>
            </a:r>
            <a:r>
              <a:rPr lang="ja-JP" altLang="en-US" sz="1100" dirty="0" smtClean="0">
                <a:latin typeface="Meiryo UI" panose="020B0604030504040204" pitchFamily="50" charset="-128"/>
                <a:ea typeface="Meiryo UI" panose="020B0604030504040204" pitchFamily="50" charset="-128"/>
              </a:rPr>
              <a:t>し、</a:t>
            </a:r>
            <a:r>
              <a:rPr lang="ja-JP" altLang="ja-JP" sz="1100" dirty="0" smtClean="0">
                <a:latin typeface="Meiryo UI" panose="020B0604030504040204" pitchFamily="50" charset="-128"/>
                <a:ea typeface="Meiryo UI" panose="020B0604030504040204" pitchFamily="50" charset="-128"/>
              </a:rPr>
              <a:t>大阪</a:t>
            </a:r>
            <a:r>
              <a:rPr lang="ja-JP" altLang="ja-JP" sz="1100" dirty="0">
                <a:latin typeface="Meiryo UI" panose="020B0604030504040204" pitchFamily="50" charset="-128"/>
                <a:ea typeface="Meiryo UI" panose="020B0604030504040204" pitchFamily="50" charset="-128"/>
              </a:rPr>
              <a:t>全体の活性化に資する「新たな広域拠点」</a:t>
            </a:r>
            <a:r>
              <a:rPr lang="ja-JP" altLang="ja-JP" sz="1100" dirty="0" smtClean="0">
                <a:latin typeface="Meiryo UI" panose="020B0604030504040204" pitchFamily="50" charset="-128"/>
                <a:ea typeface="Meiryo UI" panose="020B0604030504040204" pitchFamily="50" charset="-128"/>
              </a:rPr>
              <a:t>の</a:t>
            </a:r>
            <a:r>
              <a:rPr lang="ja-JP" altLang="en-US" sz="1100" dirty="0" smtClean="0">
                <a:latin typeface="Meiryo UI" panose="020B0604030504040204" pitchFamily="50" charset="-128"/>
                <a:ea typeface="Meiryo UI" panose="020B0604030504040204" pitchFamily="50" charset="-128"/>
              </a:rPr>
              <a:t>　</a:t>
            </a:r>
            <a:r>
              <a:rPr lang="ja-JP" altLang="ja-JP" sz="1100" dirty="0" smtClean="0">
                <a:latin typeface="Meiryo UI" panose="020B0604030504040204" pitchFamily="50" charset="-128"/>
                <a:ea typeface="Meiryo UI" panose="020B0604030504040204" pitchFamily="50" charset="-128"/>
              </a:rPr>
              <a:t>形成を</a:t>
            </a:r>
            <a:r>
              <a:rPr lang="ja-JP" altLang="en-US" sz="1100" dirty="0" smtClean="0">
                <a:latin typeface="Meiryo UI" panose="020B0604030504040204" pitchFamily="50" charset="-128"/>
                <a:ea typeface="Meiryo UI" panose="020B0604030504040204" pitchFamily="50" charset="-128"/>
              </a:rPr>
              <a:t>めざ</a:t>
            </a:r>
            <a:r>
              <a:rPr lang="ja-JP" altLang="ja-JP" sz="1100" dirty="0" smtClean="0">
                <a:latin typeface="Meiryo UI" panose="020B0604030504040204" pitchFamily="50" charset="-128"/>
                <a:ea typeface="Meiryo UI" panose="020B0604030504040204" pitchFamily="50" charset="-128"/>
              </a:rPr>
              <a:t>します</a:t>
            </a:r>
            <a:r>
              <a:rPr lang="ja-JP" altLang="ja-JP" sz="1100" dirty="0">
                <a:latin typeface="Meiryo UI" panose="020B0604030504040204" pitchFamily="50" charset="-128"/>
                <a:ea typeface="Meiryo UI" panose="020B0604030504040204" pitchFamily="50" charset="-128"/>
              </a:rPr>
              <a:t>。</a:t>
            </a:r>
          </a:p>
        </p:txBody>
      </p:sp>
      <p:sp>
        <p:nvSpPr>
          <p:cNvPr id="38" name="テキスト ボックス 37"/>
          <p:cNvSpPr txBox="1"/>
          <p:nvPr/>
        </p:nvSpPr>
        <p:spPr>
          <a:xfrm>
            <a:off x="169365" y="1792063"/>
            <a:ext cx="4710263" cy="923330"/>
          </a:xfrm>
          <a:prstGeom prst="rect">
            <a:avLst/>
          </a:prstGeom>
          <a:noFill/>
          <a:ln w="6350">
            <a:noFill/>
            <a:prstDash val="sysDash"/>
          </a:ln>
        </p:spPr>
        <p:txBody>
          <a:bodyPr wrap="square" lIns="0" tIns="0" rIns="0" bIns="0" rtlCol="0">
            <a:spAutoFit/>
          </a:bodyPr>
          <a:lstStyle/>
          <a:p>
            <a:pPr>
              <a:lnSpc>
                <a:spcPct val="150000"/>
              </a:lnSpc>
            </a:pPr>
            <a:r>
              <a:rPr lang="ja-JP" altLang="en-US" sz="1100" b="1" dirty="0" smtClean="0">
                <a:latin typeface="+mj-ea"/>
                <a:ea typeface="+mj-ea"/>
              </a:rPr>
              <a:t>■</a:t>
            </a:r>
            <a:r>
              <a:rPr lang="ja-JP" altLang="ja-JP" sz="1100" b="1" dirty="0" smtClean="0">
                <a:latin typeface="+mj-ea"/>
                <a:ea typeface="+mj-ea"/>
              </a:rPr>
              <a:t>モノレール</a:t>
            </a:r>
            <a:r>
              <a:rPr lang="ja-JP" altLang="ja-JP" sz="1100" b="1" dirty="0">
                <a:latin typeface="+mj-ea"/>
                <a:ea typeface="+mj-ea"/>
              </a:rPr>
              <a:t>延伸部沿線の</a:t>
            </a:r>
            <a:r>
              <a:rPr lang="ja-JP" altLang="ja-JP" sz="1100" b="1" dirty="0" smtClean="0">
                <a:latin typeface="+mj-ea"/>
                <a:ea typeface="+mj-ea"/>
              </a:rPr>
              <a:t>まちづくり</a:t>
            </a:r>
            <a:endParaRPr lang="en-US" altLang="ja-JP" sz="1100" dirty="0">
              <a:latin typeface="+mj-ea"/>
              <a:ea typeface="+mj-ea"/>
            </a:endParaRPr>
          </a:p>
          <a:p>
            <a:pPr marL="216000" indent="-144000">
              <a:buFont typeface="Wingdings" panose="05000000000000000000" pitchFamily="2" charset="2"/>
              <a:buChar char="l"/>
            </a:pPr>
            <a:r>
              <a:rPr lang="ja-JP" altLang="ja-JP" sz="1100" dirty="0" smtClean="0">
                <a:latin typeface="Meiryo UI" panose="020B0604030504040204" pitchFamily="50" charset="-128"/>
                <a:ea typeface="Meiryo UI" panose="020B0604030504040204" pitchFamily="50" charset="-128"/>
              </a:rPr>
              <a:t>大阪</a:t>
            </a:r>
            <a:r>
              <a:rPr lang="ja-JP" altLang="ja-JP" sz="1100" dirty="0">
                <a:latin typeface="Meiryo UI" panose="020B0604030504040204" pitchFamily="50" charset="-128"/>
                <a:ea typeface="Meiryo UI" panose="020B0604030504040204" pitchFamily="50" charset="-128"/>
              </a:rPr>
              <a:t>東部地域が昔から担ってきた“ものづくりのまち”としての環境を継承するとともに、交通の利便性と多様な都市機能の集積を活かした居住・商業環境と調和</a:t>
            </a:r>
            <a:r>
              <a:rPr lang="ja-JP" altLang="ja-JP" sz="1100" dirty="0" smtClean="0">
                <a:latin typeface="Meiryo UI" panose="020B0604030504040204" pitchFamily="50" charset="-128"/>
                <a:ea typeface="Meiryo UI" panose="020B0604030504040204" pitchFamily="50" charset="-128"/>
              </a:rPr>
              <a:t>する</a:t>
            </a:r>
            <a:r>
              <a:rPr lang="en-US" altLang="ja-JP" sz="1100" dirty="0" smtClean="0">
                <a:latin typeface="Meiryo UI" panose="020B0604030504040204" pitchFamily="50" charset="-128"/>
                <a:ea typeface="Meiryo UI" panose="020B0604030504040204" pitchFamily="50" charset="-128"/>
              </a:rPr>
              <a:t> </a:t>
            </a:r>
            <a:r>
              <a:rPr lang="ja-JP" altLang="ja-JP" sz="1100" dirty="0" smtClean="0">
                <a:latin typeface="Meiryo UI" panose="020B0604030504040204" pitchFamily="50" charset="-128"/>
                <a:ea typeface="Meiryo UI" panose="020B0604030504040204" pitchFamily="50" charset="-128"/>
              </a:rPr>
              <a:t>“</a:t>
            </a:r>
            <a:r>
              <a:rPr lang="ja-JP" altLang="ja-JP" sz="1100" dirty="0">
                <a:latin typeface="Meiryo UI" panose="020B0604030504040204" pitchFamily="50" charset="-128"/>
                <a:ea typeface="Meiryo UI" panose="020B0604030504040204" pitchFamily="50" charset="-128"/>
              </a:rPr>
              <a:t>まち”を形成し、その魅力を発信することにより、定住人口の増加や地域内外との交流の促進を図ります</a:t>
            </a:r>
            <a:r>
              <a:rPr lang="ja-JP" altLang="ja-JP" sz="1100" dirty="0" smtClean="0">
                <a:latin typeface="Meiryo UI" panose="020B0604030504040204" pitchFamily="50" charset="-128"/>
                <a:ea typeface="Meiryo UI" panose="020B0604030504040204" pitchFamily="50" charset="-128"/>
              </a:rPr>
              <a:t>。</a:t>
            </a:r>
            <a:endParaRPr lang="ja-JP" altLang="ja-JP" sz="1100" dirty="0">
              <a:latin typeface="Meiryo UI" panose="020B0604030504040204" pitchFamily="50" charset="-128"/>
              <a:ea typeface="Meiryo UI" panose="020B0604030504040204" pitchFamily="50" charset="-128"/>
            </a:endParaRPr>
          </a:p>
        </p:txBody>
      </p:sp>
      <p:sp>
        <p:nvSpPr>
          <p:cNvPr id="47" name="右矢印 46"/>
          <p:cNvSpPr/>
          <p:nvPr/>
        </p:nvSpPr>
        <p:spPr>
          <a:xfrm rot="5400000">
            <a:off x="8398733" y="4585420"/>
            <a:ext cx="202977" cy="832064"/>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srgbClr val="FF0000"/>
              </a:solidFill>
            </a:endParaRPr>
          </a:p>
        </p:txBody>
      </p:sp>
      <p:sp>
        <p:nvSpPr>
          <p:cNvPr id="52" name="正方形/長方形 51"/>
          <p:cNvSpPr/>
          <p:nvPr/>
        </p:nvSpPr>
        <p:spPr>
          <a:xfrm>
            <a:off x="6806093" y="3326137"/>
            <a:ext cx="1174133" cy="182766"/>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altLang="ja-JP" sz="1300" kern="100" dirty="0" smtClean="0">
                <a:effectLst/>
                <a:latin typeface="+mn-ea"/>
                <a:cs typeface="Times New Roman" panose="02020603050405020304" pitchFamily="18" charset="0"/>
              </a:rPr>
              <a:t>【</a:t>
            </a:r>
            <a:r>
              <a:rPr lang="ja-JP" altLang="en-US" sz="1300" kern="100" dirty="0" smtClean="0">
                <a:effectLst/>
                <a:latin typeface="+mn-ea"/>
                <a:cs typeface="Times New Roman" panose="02020603050405020304" pitchFamily="18" charset="0"/>
              </a:rPr>
              <a:t>取組事例</a:t>
            </a:r>
            <a:r>
              <a:rPr lang="en-US" altLang="ja-JP" sz="1300" kern="100" dirty="0" smtClean="0">
                <a:effectLst/>
                <a:latin typeface="+mn-ea"/>
                <a:cs typeface="Times New Roman" panose="02020603050405020304" pitchFamily="18" charset="0"/>
              </a:rPr>
              <a:t>】</a:t>
            </a:r>
            <a:endParaRPr lang="ja-JP" sz="1300" kern="100" dirty="0">
              <a:effectLst/>
              <a:latin typeface="+mn-ea"/>
              <a:cs typeface="Times New Roman" panose="02020603050405020304" pitchFamily="18" charset="0"/>
            </a:endParaRPr>
          </a:p>
        </p:txBody>
      </p:sp>
      <p:sp>
        <p:nvSpPr>
          <p:cNvPr id="53" name="正方形/長方形 52"/>
          <p:cNvSpPr/>
          <p:nvPr/>
        </p:nvSpPr>
        <p:spPr>
          <a:xfrm>
            <a:off x="4914409" y="6272178"/>
            <a:ext cx="2735357" cy="199496"/>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ja-JP" altLang="en-US" sz="800" dirty="0" smtClean="0"/>
              <a:t>羽衣駅前</a:t>
            </a:r>
            <a:r>
              <a:rPr lang="ja-JP" altLang="ja-JP" sz="800" dirty="0" smtClean="0"/>
              <a:t>地区</a:t>
            </a:r>
            <a:r>
              <a:rPr lang="ja-JP" altLang="ja-JP" sz="800" dirty="0"/>
              <a:t>　</a:t>
            </a:r>
            <a:r>
              <a:rPr lang="ja-JP" altLang="en-US" sz="800" dirty="0" smtClean="0"/>
              <a:t>市街地再開発事業</a:t>
            </a:r>
            <a:endParaRPr lang="ja-JP" altLang="ja-JP" sz="800" dirty="0"/>
          </a:p>
        </p:txBody>
      </p:sp>
      <p:sp>
        <p:nvSpPr>
          <p:cNvPr id="39" name="テキスト ボックス 38"/>
          <p:cNvSpPr txBox="1"/>
          <p:nvPr/>
        </p:nvSpPr>
        <p:spPr>
          <a:xfrm>
            <a:off x="5131392" y="1802162"/>
            <a:ext cx="4562777" cy="1515800"/>
          </a:xfrm>
          <a:prstGeom prst="rect">
            <a:avLst/>
          </a:prstGeom>
          <a:noFill/>
          <a:ln w="6350">
            <a:noFill/>
            <a:prstDash val="sysDash"/>
          </a:ln>
        </p:spPr>
        <p:txBody>
          <a:bodyPr wrap="square" lIns="0" tIns="0" rIns="0" bIns="0" rtlCol="0">
            <a:spAutoFit/>
          </a:bodyPr>
          <a:lstStyle/>
          <a:p>
            <a:pPr>
              <a:lnSpc>
                <a:spcPct val="150000"/>
              </a:lnSpc>
            </a:pPr>
            <a:r>
              <a:rPr lang="ja-JP" altLang="en-US" sz="1100" b="1" dirty="0" smtClean="0">
                <a:latin typeface="+mj-ea"/>
                <a:ea typeface="+mj-ea"/>
              </a:rPr>
              <a:t>■ 駅前等の既成市街地の再生</a:t>
            </a:r>
          </a:p>
          <a:p>
            <a:pPr marL="252000" indent="-144000">
              <a:buFont typeface="Wingdings" panose="05000000000000000000" pitchFamily="2" charset="2"/>
              <a:buChar char="l"/>
            </a:pPr>
            <a:r>
              <a:rPr lang="ja-JP" altLang="en-US" sz="1100" dirty="0" smtClean="0">
                <a:latin typeface="Meiryo UI" panose="020B0604030504040204" pitchFamily="50" charset="-128"/>
                <a:ea typeface="Meiryo UI" panose="020B0604030504040204" pitchFamily="50" charset="-128"/>
                <a:cs typeface="Times New Roman" panose="02020603050405020304" pitchFamily="18" charset="0"/>
              </a:rPr>
              <a:t>駅前等において、社会情勢の変化、公共施設や建築物の老朽化など、　　　今日的ニーズに十分対応できていない地区では、地域特性に応じ、都市機能の集約化や適正</a:t>
            </a:r>
            <a:r>
              <a:rPr lang="ja-JP" altLang="en-US" sz="1100" dirty="0">
                <a:latin typeface="Meiryo UI" panose="020B0604030504040204" pitchFamily="50" charset="-128"/>
                <a:ea typeface="Meiryo UI" panose="020B0604030504040204" pitchFamily="50" charset="-128"/>
                <a:cs typeface="Times New Roman" panose="02020603050405020304" pitchFamily="18" charset="0"/>
              </a:rPr>
              <a:t>配置、既存ストックの改修や改変などを</a:t>
            </a:r>
            <a:r>
              <a:rPr lang="ja-JP" altLang="en-US" sz="1100" dirty="0" smtClean="0">
                <a:latin typeface="Meiryo UI" panose="020B0604030504040204" pitchFamily="50" charset="-128"/>
                <a:ea typeface="Meiryo UI" panose="020B0604030504040204" pitchFamily="50" charset="-128"/>
                <a:cs typeface="Times New Roman" panose="02020603050405020304" pitchFamily="18" charset="0"/>
              </a:rPr>
              <a:t>検討し、人・企業を呼び込む賑わいのある都市の再生を促進します。</a:t>
            </a:r>
            <a:endParaRPr lang="en-US" altLang="ja-JP" sz="1100" dirty="0" smtClean="0">
              <a:latin typeface="Meiryo UI" panose="020B0604030504040204" pitchFamily="50" charset="-128"/>
              <a:ea typeface="Meiryo UI" panose="020B0604030504040204" pitchFamily="50" charset="-128"/>
              <a:cs typeface="Times New Roman" panose="02020603050405020304" pitchFamily="18" charset="0"/>
            </a:endParaRPr>
          </a:p>
          <a:p>
            <a:pPr marL="252000" indent="-144000">
              <a:spcBef>
                <a:spcPts val="600"/>
              </a:spcBef>
              <a:buFont typeface="Wingdings" panose="05000000000000000000" pitchFamily="2" charset="2"/>
              <a:buChar char="l"/>
            </a:pPr>
            <a:r>
              <a:rPr lang="ja-JP" altLang="en-US" sz="1100" dirty="0" smtClean="0">
                <a:latin typeface="Meiryo UI" panose="020B0604030504040204" pitchFamily="50" charset="-128"/>
                <a:ea typeface="Meiryo UI" panose="020B0604030504040204" pitchFamily="50" charset="-128"/>
                <a:cs typeface="Times New Roman" panose="02020603050405020304" pitchFamily="18" charset="0"/>
              </a:rPr>
              <a:t>また、かつて市街地再開発事業等を実施した既成市街地において、ビルが　　空洞化して荒廃・陳腐化し、都市の魅力を喪失しかけている地区の再生にも取り組</a:t>
            </a:r>
            <a:r>
              <a:rPr lang="ja-JP" altLang="en-US" sz="1100" dirty="0">
                <a:latin typeface="Meiryo UI" panose="020B0604030504040204" pitchFamily="50" charset="-128"/>
                <a:ea typeface="Meiryo UI" panose="020B0604030504040204" pitchFamily="50" charset="-128"/>
                <a:cs typeface="Times New Roman" panose="02020603050405020304" pitchFamily="18" charset="0"/>
              </a:rPr>
              <a:t>み</a:t>
            </a:r>
            <a:r>
              <a:rPr lang="ja-JP" altLang="en-US" sz="1100" dirty="0" smtClean="0">
                <a:latin typeface="Meiryo UI" panose="020B0604030504040204" pitchFamily="50" charset="-128"/>
                <a:ea typeface="Meiryo UI" panose="020B0604030504040204" pitchFamily="50" charset="-128"/>
                <a:cs typeface="Times New Roman" panose="02020603050405020304" pitchFamily="18" charset="0"/>
              </a:rPr>
              <a:t>ます。</a:t>
            </a:r>
            <a:endParaRPr lang="ja-JP" altLang="ja-JP" sz="1100" dirty="0">
              <a:latin typeface="Meiryo UI" panose="020B0604030504040204" pitchFamily="50" charset="-128"/>
              <a:ea typeface="Meiryo UI" panose="020B0604030504040204" pitchFamily="50" charset="-128"/>
            </a:endParaRPr>
          </a:p>
        </p:txBody>
      </p:sp>
      <p:pic>
        <p:nvPicPr>
          <p:cNvPr id="33" name="図 32"/>
          <p:cNvPicPr>
            <a:picLocks noChangeAspect="1"/>
          </p:cNvPicPr>
          <p:nvPr/>
        </p:nvPicPr>
        <p:blipFill>
          <a:blip r:embed="rId4"/>
          <a:stretch>
            <a:fillRect/>
          </a:stretch>
        </p:blipFill>
        <p:spPr>
          <a:xfrm>
            <a:off x="7437220" y="3545957"/>
            <a:ext cx="2241776" cy="1320256"/>
          </a:xfrm>
          <a:prstGeom prst="rect">
            <a:avLst/>
          </a:prstGeom>
          <a:ln w="12700">
            <a:solidFill>
              <a:schemeClr val="tx1"/>
            </a:solidFill>
          </a:ln>
        </p:spPr>
      </p:pic>
      <p:pic>
        <p:nvPicPr>
          <p:cNvPr id="34" name="図 1" descr="C:\Users\748639\AppData\Local\Microsoft\Windows\Temporary Internet Files\Content.Outlook\DI3YGYAL\【RIA作成・著作権注意】パースデータ.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1455" b="5056"/>
          <a:stretch/>
        </p:blipFill>
        <p:spPr bwMode="auto">
          <a:xfrm>
            <a:off x="7412781" y="5151624"/>
            <a:ext cx="2266215" cy="112209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5" name="正方形/長方形 34"/>
          <p:cNvSpPr/>
          <p:nvPr/>
        </p:nvSpPr>
        <p:spPr>
          <a:xfrm>
            <a:off x="6839602" y="6265242"/>
            <a:ext cx="3437012" cy="200035"/>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ja-JP" altLang="en-US" sz="800" dirty="0" smtClean="0"/>
              <a:t>堺東駅南</a:t>
            </a:r>
            <a:r>
              <a:rPr lang="ja-JP" altLang="ja-JP" sz="800" dirty="0" smtClean="0"/>
              <a:t>地区</a:t>
            </a:r>
            <a:r>
              <a:rPr lang="ja-JP" altLang="ja-JP" sz="800" dirty="0"/>
              <a:t>　</a:t>
            </a:r>
            <a:r>
              <a:rPr lang="ja-JP" altLang="en-US" sz="800" dirty="0" smtClean="0"/>
              <a:t>市街地再開発事業（再々開発）</a:t>
            </a:r>
            <a:endParaRPr lang="ja-JP" altLang="ja-JP" sz="800" dirty="0"/>
          </a:p>
        </p:txBody>
      </p:sp>
      <p:grpSp>
        <p:nvGrpSpPr>
          <p:cNvPr id="5" name="グループ化 4"/>
          <p:cNvGrpSpPr/>
          <p:nvPr/>
        </p:nvGrpSpPr>
        <p:grpSpPr>
          <a:xfrm>
            <a:off x="5168788" y="3543577"/>
            <a:ext cx="2153647" cy="2745015"/>
            <a:chOff x="4945252" y="3551680"/>
            <a:chExt cx="2153647" cy="2745015"/>
          </a:xfrm>
        </p:grpSpPr>
        <p:pic>
          <p:nvPicPr>
            <p:cNvPr id="36" name="図 35"/>
            <p:cNvPicPr>
              <a:picLocks noChangeAspect="1"/>
            </p:cNvPicPr>
            <p:nvPr/>
          </p:nvPicPr>
          <p:blipFill rotWithShape="1">
            <a:blip r:embed="rId6" cstate="print">
              <a:extLst>
                <a:ext uri="{28A0092B-C50C-407E-A947-70E740481C1C}">
                  <a14:useLocalDpi xmlns:a14="http://schemas.microsoft.com/office/drawing/2010/main"/>
                </a:ext>
              </a:extLst>
            </a:blip>
            <a:srcRect l="7489" t="7711" r="18727" b="8628"/>
            <a:stretch/>
          </p:blipFill>
          <p:spPr>
            <a:xfrm>
              <a:off x="4977763" y="3551680"/>
              <a:ext cx="2071370" cy="1314533"/>
            </a:xfrm>
            <a:prstGeom prst="rect">
              <a:avLst/>
            </a:prstGeom>
            <a:ln w="12700">
              <a:solidFill>
                <a:schemeClr val="tx1"/>
              </a:solidFill>
            </a:ln>
          </p:spPr>
        </p:pic>
        <p:sp>
          <p:nvSpPr>
            <p:cNvPr id="37" name="右矢印 36"/>
            <p:cNvSpPr/>
            <p:nvPr/>
          </p:nvSpPr>
          <p:spPr>
            <a:xfrm rot="5400000">
              <a:off x="5909812" y="4585421"/>
              <a:ext cx="202977" cy="832064"/>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srgbClr val="FF0000"/>
                </a:solidFill>
              </a:endParaRPr>
            </a:p>
          </p:txBody>
        </p:sp>
        <p:pic>
          <p:nvPicPr>
            <p:cNvPr id="41" name="図 40"/>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945252" y="5162559"/>
              <a:ext cx="2153647" cy="1134136"/>
            </a:xfrm>
            <a:prstGeom prst="rect">
              <a:avLst/>
            </a:prstGeom>
            <a:ln w="12700">
              <a:solidFill>
                <a:schemeClr val="tx1"/>
              </a:solidFill>
            </a:ln>
          </p:spPr>
        </p:pic>
      </p:grpSp>
      <p:sp>
        <p:nvSpPr>
          <p:cNvPr id="2" name="スライド番号プレースホルダー 1"/>
          <p:cNvSpPr>
            <a:spLocks noGrp="1"/>
          </p:cNvSpPr>
          <p:nvPr>
            <p:ph type="sldNum" sz="quarter" idx="12"/>
          </p:nvPr>
        </p:nvSpPr>
        <p:spPr>
          <a:xfrm>
            <a:off x="7656945" y="6572019"/>
            <a:ext cx="2311400" cy="365125"/>
          </a:xfrm>
        </p:spPr>
        <p:txBody>
          <a:bodyPr/>
          <a:lstStyle/>
          <a:p>
            <a:fld id="{BB9231F5-CC56-497A-A386-7B8232C12A76}" type="slidenum">
              <a:rPr lang="ja-JP" altLang="en-US" smtClean="0"/>
              <a:pPr/>
              <a:t>30</a:t>
            </a:fld>
            <a:endParaRPr lang="ja-JP" altLang="en-US" dirty="0"/>
          </a:p>
        </p:txBody>
      </p:sp>
      <p:sp>
        <p:nvSpPr>
          <p:cNvPr id="40" name="Rectangle 2830"/>
          <p:cNvSpPr>
            <a:spLocks noChangeArrowheads="1"/>
          </p:cNvSpPr>
          <p:nvPr/>
        </p:nvSpPr>
        <p:spPr bwMode="auto">
          <a:xfrm>
            <a:off x="2969203" y="5129751"/>
            <a:ext cx="1820079" cy="144683"/>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14:hiddenEffects>
            </a:ext>
          </a:extLst>
        </p:spPr>
        <p:txBody>
          <a:bodyPr rot="0" vert="horz" wrap="square" lIns="74295" tIns="8890" rIns="74295" bIns="8890" anchor="t" anchorCtr="0" upright="1">
            <a:noAutofit/>
          </a:bodyPr>
          <a:lstStyle/>
          <a:p>
            <a:pPr algn="just">
              <a:lnSpc>
                <a:spcPts val="800"/>
              </a:lnSpc>
              <a:spcAft>
                <a:spcPts val="0"/>
              </a:spcAft>
            </a:pPr>
            <a:r>
              <a:rPr lang="en-US" altLang="ja-JP" sz="700" kern="100" dirty="0" smtClean="0">
                <a:effectLst/>
                <a:latin typeface="Century" panose="02040604050505020304" pitchFamily="18" charset="0"/>
                <a:ea typeface="HGSｺﾞｼｯｸM" panose="020B0600000000000000" pitchFamily="50" charset="-128"/>
                <a:cs typeface="Times New Roman" panose="02020603050405020304" pitchFamily="18" charset="0"/>
              </a:rPr>
              <a:t>※</a:t>
            </a:r>
            <a:r>
              <a:rPr lang="ja-JP" altLang="en-US" sz="700" kern="100" dirty="0" smtClean="0">
                <a:effectLst/>
                <a:latin typeface="Century" panose="02040604050505020304" pitchFamily="18" charset="0"/>
                <a:ea typeface="HGSｺﾞｼｯｸM" panose="020B0600000000000000" pitchFamily="50" charset="-128"/>
                <a:cs typeface="Times New Roman" panose="02020603050405020304" pitchFamily="18" charset="0"/>
              </a:rPr>
              <a:t>大阪モノレール延伸部の新駅名は仮称</a:t>
            </a:r>
            <a:endParaRPr lang="ja-JP" sz="7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Tree>
    <p:extLst>
      <p:ext uri="{BB962C8B-B14F-4D97-AF65-F5344CB8AC3E}">
        <p14:creationId xmlns:p14="http://schemas.microsoft.com/office/powerpoint/2010/main" val="38300301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サブタイトル 2"/>
          <p:cNvSpPr txBox="1">
            <a:spLocks/>
          </p:cNvSpPr>
          <p:nvPr/>
        </p:nvSpPr>
        <p:spPr>
          <a:xfrm>
            <a:off x="-8399" y="-3574"/>
            <a:ext cx="9928250" cy="363364"/>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72000" tIns="36000" rIns="72000" bIns="36000"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３</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．重点施</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策</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の</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体系</a:t>
            </a:r>
            <a:endParaRPr lang="en-US" altLang="ja-JP" sz="1800" b="1" dirty="0">
              <a:latin typeface="HG丸ｺﾞｼｯｸM-PRO" panose="020F0600000000000000" pitchFamily="50" charset="-128"/>
              <a:ea typeface="HG丸ｺﾞｼｯｸM-PRO" panose="020F0600000000000000" pitchFamily="50" charset="-128"/>
              <a:cs typeface="Meiryo UI" pitchFamily="50" charset="-128"/>
            </a:endParaRPr>
          </a:p>
        </p:txBody>
      </p:sp>
      <p:sp>
        <p:nvSpPr>
          <p:cNvPr id="3" name="正方形/長方形 2"/>
          <p:cNvSpPr/>
          <p:nvPr/>
        </p:nvSpPr>
        <p:spPr>
          <a:xfrm>
            <a:off x="38330" y="399370"/>
            <a:ext cx="9828000" cy="288147"/>
          </a:xfrm>
          <a:prstGeom prst="rect">
            <a:avLst/>
          </a:prstGeom>
        </p:spPr>
        <p:style>
          <a:lnRef idx="1">
            <a:schemeClr val="accent5"/>
          </a:lnRef>
          <a:fillRef idx="3">
            <a:schemeClr val="accent5"/>
          </a:fillRef>
          <a:effectRef idx="2">
            <a:schemeClr val="accent5"/>
          </a:effectRef>
          <a:fontRef idx="minor">
            <a:schemeClr val="lt1"/>
          </a:fontRef>
        </p:style>
        <p:txBody>
          <a:bodyPr wrap="square" lIns="72000" tIns="36000" rIns="72000" bIns="36000">
            <a:spAutoFit/>
          </a:bodyPr>
          <a:lstStyle/>
          <a:p>
            <a:r>
              <a:rPr lang="en-US" altLang="ja-JP" sz="1400" b="1" dirty="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体系１</a:t>
            </a:r>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大阪・関西のさらなる</a:t>
            </a:r>
            <a:r>
              <a:rPr lang="ja-JP" altLang="en-US" sz="1400" b="1" dirty="0">
                <a:solidFill>
                  <a:schemeClr val="bg1"/>
                </a:solidFill>
                <a:latin typeface="HG丸ｺﾞｼｯｸM-PRO" panose="020F0600000000000000" pitchFamily="50" charset="-128"/>
                <a:ea typeface="HG丸ｺﾞｼｯｸM-PRO" panose="020F0600000000000000" pitchFamily="50" charset="-128"/>
              </a:rPr>
              <a:t>成長に必要なインフラ</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の強化</a:t>
            </a:r>
            <a:endParaRPr lang="ja-JP" altLang="en-US" sz="1400" b="1" dirty="0">
              <a:solidFill>
                <a:schemeClr val="bg1"/>
              </a:solidFill>
              <a:latin typeface="HG丸ｺﾞｼｯｸM-PRO" panose="020F0600000000000000" pitchFamily="50" charset="-128"/>
              <a:ea typeface="HG丸ｺﾞｼｯｸM-PRO" panose="020F0600000000000000" pitchFamily="50" charset="-128"/>
            </a:endParaRPr>
          </a:p>
        </p:txBody>
      </p:sp>
      <p:sp>
        <p:nvSpPr>
          <p:cNvPr id="4" name="正方形/長方形 3"/>
          <p:cNvSpPr/>
          <p:nvPr/>
        </p:nvSpPr>
        <p:spPr>
          <a:xfrm>
            <a:off x="111891" y="762233"/>
            <a:ext cx="9697194" cy="272758"/>
          </a:xfrm>
          <a:prstGeom prst="rect">
            <a:avLst/>
          </a:prstGeom>
          <a:ln/>
        </p:spPr>
        <p:style>
          <a:lnRef idx="1">
            <a:schemeClr val="accent1"/>
          </a:lnRef>
          <a:fillRef idx="2">
            <a:schemeClr val="accent1"/>
          </a:fillRef>
          <a:effectRef idx="1">
            <a:schemeClr val="accent1"/>
          </a:effectRef>
          <a:fontRef idx="minor">
            <a:schemeClr val="dk1"/>
          </a:fontRef>
        </p:style>
        <p:txBody>
          <a:bodyPr wrap="square" lIns="72000" tIns="36000" rIns="72000" bIns="36000">
            <a:spAutoFit/>
          </a:bodyPr>
          <a:lstStyle/>
          <a:p>
            <a:r>
              <a:rPr lang="ja-JP" altLang="en-US" sz="1300" dirty="0" smtClean="0">
                <a:latin typeface="HG丸ｺﾞｼｯｸM-PRO" panose="020F0600000000000000" pitchFamily="50" charset="-128"/>
                <a:ea typeface="HG丸ｺﾞｼｯｸM-PRO" panose="020F0600000000000000" pitchFamily="50" charset="-128"/>
              </a:rPr>
              <a:t>（２）都市拠点形成</a:t>
            </a:r>
            <a:endParaRPr lang="ja-JP" altLang="en-US" sz="1300" dirty="0">
              <a:latin typeface="HG丸ｺﾞｼｯｸM-PRO" panose="020F0600000000000000" pitchFamily="50" charset="-128"/>
              <a:ea typeface="HG丸ｺﾞｼｯｸM-PRO" panose="020F0600000000000000" pitchFamily="50" charset="-128"/>
            </a:endParaRPr>
          </a:p>
        </p:txBody>
      </p:sp>
      <p:sp>
        <p:nvSpPr>
          <p:cNvPr id="27" name="正方形/長方形 26"/>
          <p:cNvSpPr/>
          <p:nvPr/>
        </p:nvSpPr>
        <p:spPr>
          <a:xfrm>
            <a:off x="108990" y="762233"/>
            <a:ext cx="9695332" cy="5973417"/>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50"/>
          </a:p>
        </p:txBody>
      </p:sp>
      <p:sp>
        <p:nvSpPr>
          <p:cNvPr id="33" name="テキスト ボックス 32"/>
          <p:cNvSpPr txBox="1"/>
          <p:nvPr/>
        </p:nvSpPr>
        <p:spPr>
          <a:xfrm>
            <a:off x="61301" y="1057932"/>
            <a:ext cx="9697194" cy="684803"/>
          </a:xfrm>
          <a:prstGeom prst="rect">
            <a:avLst/>
          </a:prstGeom>
          <a:noFill/>
          <a:ln w="6350">
            <a:noFill/>
            <a:prstDash val="sysDash"/>
          </a:ln>
        </p:spPr>
        <p:txBody>
          <a:bodyPr wrap="square" lIns="0" tIns="0" rIns="0" bIns="0" rtlCol="0">
            <a:spAutoFit/>
          </a:bodyPr>
          <a:lstStyle/>
          <a:p>
            <a:pPr marL="90488"/>
            <a:r>
              <a:rPr lang="ja-JP" altLang="en-US" sz="1200" b="1" dirty="0" smtClean="0">
                <a:latin typeface="+mj-ea"/>
                <a:ea typeface="+mj-ea"/>
              </a:rPr>
              <a:t>◇ </a:t>
            </a:r>
            <a:r>
              <a:rPr lang="ja-JP" altLang="ja-JP" sz="1200" b="1" dirty="0" smtClean="0">
                <a:latin typeface="+mj-ea"/>
                <a:ea typeface="+mj-ea"/>
              </a:rPr>
              <a:t>幹線</a:t>
            </a:r>
            <a:r>
              <a:rPr lang="ja-JP" altLang="ja-JP" sz="1200" b="1" dirty="0">
                <a:latin typeface="+mj-ea"/>
                <a:ea typeface="+mj-ea"/>
              </a:rPr>
              <a:t>道路沿道</a:t>
            </a:r>
            <a:r>
              <a:rPr lang="ja-JP" altLang="ja-JP" sz="1200" b="1" dirty="0" smtClean="0">
                <a:latin typeface="+mj-ea"/>
                <a:ea typeface="+mj-ea"/>
              </a:rPr>
              <a:t>まちづくり</a:t>
            </a:r>
            <a:endParaRPr lang="ja-JP" altLang="ja-JP" sz="1200" b="1" dirty="0">
              <a:latin typeface="+mj-ea"/>
              <a:ea typeface="+mj-ea"/>
            </a:endParaRPr>
          </a:p>
          <a:p>
            <a:pPr marL="360000" indent="-180000">
              <a:lnSpc>
                <a:spcPts val="1300"/>
              </a:lnSpc>
              <a:buFont typeface="Wingdings" panose="05000000000000000000" pitchFamily="2" charset="2"/>
              <a:buChar char="ü"/>
            </a:pPr>
            <a:r>
              <a:rPr lang="ja-JP" altLang="ja-JP" sz="1200" dirty="0" smtClean="0">
                <a:latin typeface="Meiryo UI" panose="020B0604030504040204" pitchFamily="50" charset="-128"/>
                <a:ea typeface="Meiryo UI" panose="020B0604030504040204" pitchFamily="50" charset="-128"/>
              </a:rPr>
              <a:t>幹線</a:t>
            </a:r>
            <a:r>
              <a:rPr lang="ja-JP" altLang="ja-JP" sz="1200" dirty="0">
                <a:latin typeface="Meiryo UI" panose="020B0604030504040204" pitchFamily="50" charset="-128"/>
                <a:ea typeface="Meiryo UI" panose="020B0604030504040204" pitchFamily="50" charset="-128"/>
              </a:rPr>
              <a:t>道路沿道等では、そのポテンシャルを活かし無秩序な土地利用を防ぐために、農的土地利用に配慮しつつ、産業立地を誘導する</a:t>
            </a:r>
            <a:r>
              <a:rPr lang="ja-JP" altLang="ja-JP" sz="1200" dirty="0" smtClean="0">
                <a:latin typeface="Meiryo UI" panose="020B0604030504040204" pitchFamily="50" charset="-128"/>
                <a:ea typeface="Meiryo UI" panose="020B0604030504040204" pitchFamily="50" charset="-128"/>
              </a:rPr>
              <a:t>こと</a:t>
            </a:r>
            <a:r>
              <a:rPr lang="ja-JP" altLang="en-US" sz="1200" dirty="0" smtClean="0">
                <a:latin typeface="Meiryo UI" panose="020B0604030504040204" pitchFamily="50" charset="-128"/>
                <a:ea typeface="Meiryo UI" panose="020B0604030504040204" pitchFamily="50" charset="-128"/>
              </a:rPr>
              <a:t>により</a:t>
            </a:r>
            <a:r>
              <a:rPr lang="ja-JP" altLang="ja-JP" sz="1200" dirty="0" smtClean="0">
                <a:latin typeface="Meiryo UI" panose="020B0604030504040204" pitchFamily="50" charset="-128"/>
                <a:ea typeface="Meiryo UI" panose="020B0604030504040204" pitchFamily="50" charset="-128"/>
              </a:rPr>
              <a:t>、</a:t>
            </a:r>
            <a:r>
              <a:rPr lang="ja-JP" altLang="ja-JP" sz="1200" dirty="0">
                <a:latin typeface="Meiryo UI" panose="020B0604030504040204" pitchFamily="50" charset="-128"/>
                <a:ea typeface="Meiryo UI" panose="020B0604030504040204" pitchFamily="50" charset="-128"/>
              </a:rPr>
              <a:t>近隣地域の雇用を確保し、必要な都市機能を充実させるまちづくり</a:t>
            </a:r>
            <a:r>
              <a:rPr lang="ja-JP" altLang="ja-JP" sz="1200" dirty="0" smtClean="0">
                <a:latin typeface="Meiryo UI" panose="020B0604030504040204" pitchFamily="50" charset="-128"/>
                <a:ea typeface="Meiryo UI" panose="020B0604030504040204" pitchFamily="50" charset="-128"/>
              </a:rPr>
              <a:t>を</a:t>
            </a:r>
            <a:r>
              <a:rPr lang="ja-JP" altLang="en-US" sz="1200" dirty="0">
                <a:latin typeface="Meiryo UI" panose="020B0604030504040204" pitchFamily="50" charset="-128"/>
                <a:ea typeface="Meiryo UI" panose="020B0604030504040204" pitchFamily="50" charset="-128"/>
              </a:rPr>
              <a:t>促進</a:t>
            </a:r>
            <a:r>
              <a:rPr lang="ja-JP" altLang="ja-JP" sz="1200" dirty="0" smtClean="0">
                <a:latin typeface="Meiryo UI" panose="020B0604030504040204" pitchFamily="50" charset="-128"/>
                <a:ea typeface="Meiryo UI" panose="020B0604030504040204" pitchFamily="50" charset="-128"/>
              </a:rPr>
              <a:t>します</a:t>
            </a:r>
            <a:r>
              <a:rPr lang="ja-JP" altLang="ja-JP" sz="1200" dirty="0">
                <a:latin typeface="Meiryo UI" panose="020B0604030504040204" pitchFamily="50" charset="-128"/>
                <a:ea typeface="Meiryo UI" panose="020B0604030504040204" pitchFamily="50" charset="-128"/>
              </a:rPr>
              <a:t>。</a:t>
            </a:r>
          </a:p>
          <a:p>
            <a:pPr marL="360000" indent="-180000">
              <a:lnSpc>
                <a:spcPts val="1300"/>
              </a:lnSpc>
              <a:buFont typeface="Wingdings" panose="05000000000000000000" pitchFamily="2" charset="2"/>
              <a:buChar char="ü"/>
            </a:pPr>
            <a:r>
              <a:rPr lang="ja-JP" altLang="ja-JP" sz="1200" dirty="0" smtClean="0">
                <a:latin typeface="Meiryo UI" panose="020B0604030504040204" pitchFamily="50" charset="-128"/>
                <a:ea typeface="Meiryo UI" panose="020B0604030504040204" pitchFamily="50" charset="-128"/>
              </a:rPr>
              <a:t>流通業務</a:t>
            </a:r>
            <a:r>
              <a:rPr lang="ja-JP" altLang="en-US" sz="1200" dirty="0" smtClean="0">
                <a:latin typeface="Meiryo UI" panose="020B0604030504040204" pitchFamily="50" charset="-128"/>
                <a:ea typeface="Meiryo UI" panose="020B0604030504040204" pitchFamily="50" charset="-128"/>
              </a:rPr>
              <a:t>市街地</a:t>
            </a:r>
            <a:r>
              <a:rPr lang="ja-JP" altLang="ja-JP" sz="1200" dirty="0" smtClean="0">
                <a:latin typeface="Meiryo UI" panose="020B0604030504040204" pitchFamily="50" charset="-128"/>
                <a:ea typeface="Meiryo UI" panose="020B0604030504040204" pitchFamily="50" charset="-128"/>
              </a:rPr>
              <a:t>で</a:t>
            </a:r>
            <a:r>
              <a:rPr lang="ja-JP" altLang="ja-JP" sz="1200" dirty="0">
                <a:latin typeface="Meiryo UI" panose="020B0604030504040204" pitchFamily="50" charset="-128"/>
                <a:ea typeface="Meiryo UI" panose="020B0604030504040204" pitchFamily="50" charset="-128"/>
              </a:rPr>
              <a:t>は</a:t>
            </a:r>
            <a:r>
              <a:rPr lang="ja-JP" altLang="ja-JP" sz="1200" dirty="0" smtClean="0">
                <a:latin typeface="Meiryo UI" panose="020B0604030504040204" pitchFamily="50" charset="-128"/>
                <a:ea typeface="Meiryo UI" panose="020B0604030504040204" pitchFamily="50" charset="-128"/>
              </a:rPr>
              <a:t>、幹線</a:t>
            </a:r>
            <a:r>
              <a:rPr lang="ja-JP" altLang="ja-JP" sz="1200" dirty="0">
                <a:latin typeface="Meiryo UI" panose="020B0604030504040204" pitchFamily="50" charset="-128"/>
                <a:ea typeface="Meiryo UI" panose="020B0604030504040204" pitchFamily="50" charset="-128"/>
              </a:rPr>
              <a:t>道路沿道の立地を活かして流通業務機能の維持を図りつつ</a:t>
            </a:r>
            <a:r>
              <a:rPr lang="ja-JP" altLang="ja-JP" sz="1200" dirty="0" smtClean="0">
                <a:latin typeface="Meiryo UI" panose="020B0604030504040204" pitchFamily="50" charset="-128"/>
                <a:ea typeface="Meiryo UI" panose="020B0604030504040204" pitchFamily="50" charset="-128"/>
              </a:rPr>
              <a:t>、施設</a:t>
            </a:r>
            <a:r>
              <a:rPr lang="ja-JP" altLang="ja-JP" sz="1200" dirty="0">
                <a:latin typeface="Meiryo UI" panose="020B0604030504040204" pitchFamily="50" charset="-128"/>
                <a:ea typeface="Meiryo UI" panose="020B0604030504040204" pitchFamily="50" charset="-128"/>
              </a:rPr>
              <a:t>の建替えなど機能の高度化に資するまちづくりを促進します</a:t>
            </a:r>
            <a:r>
              <a:rPr lang="ja-JP" altLang="ja-JP" sz="1200" dirty="0" smtClean="0">
                <a:latin typeface="Meiryo UI" panose="020B0604030504040204" pitchFamily="50" charset="-128"/>
                <a:ea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endParaRPr>
          </a:p>
        </p:txBody>
      </p:sp>
      <p:sp>
        <p:nvSpPr>
          <p:cNvPr id="36" name="テキスト ボックス 35"/>
          <p:cNvSpPr txBox="1"/>
          <p:nvPr/>
        </p:nvSpPr>
        <p:spPr>
          <a:xfrm>
            <a:off x="5224521" y="1691455"/>
            <a:ext cx="4490663" cy="869469"/>
          </a:xfrm>
          <a:prstGeom prst="rect">
            <a:avLst/>
          </a:prstGeom>
          <a:noFill/>
          <a:ln w="6350">
            <a:noFill/>
            <a:prstDash val="sysDash"/>
          </a:ln>
        </p:spPr>
        <p:txBody>
          <a:bodyPr wrap="square" lIns="0" tIns="0" rIns="0" bIns="0" rtlCol="0">
            <a:spAutoFit/>
          </a:bodyPr>
          <a:lstStyle/>
          <a:p>
            <a:pPr>
              <a:lnSpc>
                <a:spcPct val="150000"/>
              </a:lnSpc>
            </a:pPr>
            <a:r>
              <a:rPr lang="ja-JP" altLang="en-US" sz="1100" b="1" dirty="0" smtClean="0">
                <a:latin typeface="+mj-ea"/>
                <a:ea typeface="+mj-ea"/>
              </a:rPr>
              <a:t>■ </a:t>
            </a:r>
            <a:r>
              <a:rPr lang="ja-JP" altLang="ja-JP" sz="1100" b="1" dirty="0" smtClean="0">
                <a:latin typeface="+mj-ea"/>
                <a:ea typeface="+mj-ea"/>
              </a:rPr>
              <a:t>大阪外</a:t>
            </a:r>
            <a:r>
              <a:rPr lang="ja-JP" altLang="ja-JP" sz="1100" b="1" dirty="0">
                <a:latin typeface="+mj-ea"/>
                <a:ea typeface="+mj-ea"/>
              </a:rPr>
              <a:t>環状線等沿道</a:t>
            </a:r>
            <a:r>
              <a:rPr lang="ja-JP" altLang="ja-JP" sz="1100" b="1" dirty="0" smtClean="0">
                <a:latin typeface="+mj-ea"/>
                <a:ea typeface="+mj-ea"/>
              </a:rPr>
              <a:t>まちづくり（富田林市、和泉市</a:t>
            </a:r>
            <a:r>
              <a:rPr lang="ja-JP" altLang="en-US" sz="1100" b="1" dirty="0" smtClean="0">
                <a:latin typeface="+mj-ea"/>
                <a:ea typeface="+mj-ea"/>
              </a:rPr>
              <a:t>他</a:t>
            </a:r>
            <a:r>
              <a:rPr lang="ja-JP" altLang="ja-JP" sz="1100" b="1" dirty="0" smtClean="0">
                <a:latin typeface="+mj-ea"/>
                <a:ea typeface="+mj-ea"/>
              </a:rPr>
              <a:t>）</a:t>
            </a:r>
            <a:r>
              <a:rPr lang="ja-JP" altLang="en-US" sz="1100" dirty="0">
                <a:latin typeface="Meiryo UI" panose="020B0604030504040204" pitchFamily="50" charset="-128"/>
                <a:ea typeface="Meiryo UI" panose="020B0604030504040204" pitchFamily="50" charset="-128"/>
              </a:rPr>
              <a:t>　</a:t>
            </a:r>
            <a:endParaRPr lang="en-US" altLang="ja-JP" sz="1100" dirty="0">
              <a:latin typeface="Meiryo UI" panose="020B0604030504040204" pitchFamily="50" charset="-128"/>
              <a:ea typeface="Meiryo UI" panose="020B0604030504040204" pitchFamily="50" charset="-128"/>
            </a:endParaRPr>
          </a:p>
          <a:p>
            <a:pPr marL="216000" indent="-144000">
              <a:lnSpc>
                <a:spcPts val="1200"/>
              </a:lnSpc>
              <a:buFont typeface="Wingdings" panose="05000000000000000000" pitchFamily="2" charset="2"/>
              <a:buChar char="l"/>
            </a:pPr>
            <a:r>
              <a:rPr lang="ja-JP" altLang="ja-JP" sz="1100" dirty="0" smtClean="0">
                <a:latin typeface="Meiryo UI" panose="020B0604030504040204" pitchFamily="50" charset="-128"/>
                <a:ea typeface="Meiryo UI" panose="020B0604030504040204" pitchFamily="50" charset="-128"/>
              </a:rPr>
              <a:t>大阪外</a:t>
            </a:r>
            <a:r>
              <a:rPr lang="ja-JP" altLang="ja-JP" sz="1100" dirty="0">
                <a:latin typeface="Meiryo UI" panose="020B0604030504040204" pitchFamily="50" charset="-128"/>
                <a:ea typeface="Meiryo UI" panose="020B0604030504040204" pitchFamily="50" charset="-128"/>
              </a:rPr>
              <a:t>環状線等の沿道では</a:t>
            </a:r>
            <a:r>
              <a:rPr lang="ja-JP" altLang="ja-JP" sz="1100" dirty="0" smtClean="0">
                <a:latin typeface="Meiryo UI" panose="020B0604030504040204" pitchFamily="50" charset="-128"/>
                <a:ea typeface="Meiryo UI" panose="020B0604030504040204" pitchFamily="50" charset="-128"/>
              </a:rPr>
              <a:t>、計画的</a:t>
            </a:r>
            <a:r>
              <a:rPr lang="ja-JP" altLang="ja-JP" sz="1100" dirty="0">
                <a:latin typeface="Meiryo UI" panose="020B0604030504040204" pitchFamily="50" charset="-128"/>
                <a:ea typeface="Meiryo UI" panose="020B0604030504040204" pitchFamily="50" charset="-128"/>
              </a:rPr>
              <a:t>な土地利用を進めるための方針</a:t>
            </a:r>
            <a:r>
              <a:rPr lang="ja-JP" altLang="ja-JP" sz="1100" dirty="0" smtClean="0">
                <a:latin typeface="Meiryo UI" panose="020B0604030504040204" pitchFamily="50" charset="-128"/>
                <a:ea typeface="Meiryo UI" panose="020B0604030504040204" pitchFamily="50" charset="-128"/>
              </a:rPr>
              <a:t>を</a:t>
            </a:r>
            <a:r>
              <a:rPr lang="ja-JP" altLang="en-US" sz="1100" dirty="0" smtClean="0">
                <a:latin typeface="Meiryo UI" panose="020B0604030504040204" pitchFamily="50" charset="-128"/>
                <a:ea typeface="Meiryo UI" panose="020B0604030504040204" pitchFamily="50" charset="-128"/>
              </a:rPr>
              <a:t>　　</a:t>
            </a:r>
            <a:r>
              <a:rPr lang="ja-JP" altLang="ja-JP" sz="1100" dirty="0" smtClean="0">
                <a:latin typeface="Meiryo UI" panose="020B0604030504040204" pitchFamily="50" charset="-128"/>
                <a:ea typeface="Meiryo UI" panose="020B0604030504040204" pitchFamily="50" charset="-128"/>
              </a:rPr>
              <a:t>示した</a:t>
            </a:r>
            <a:r>
              <a:rPr lang="ja-JP" altLang="ja-JP" sz="1100" dirty="0">
                <a:latin typeface="Meiryo UI" panose="020B0604030504040204" pitchFamily="50" charset="-128"/>
                <a:ea typeface="Meiryo UI" panose="020B0604030504040204" pitchFamily="50" charset="-128"/>
              </a:rPr>
              <a:t>「外環状線等</a:t>
            </a:r>
            <a:r>
              <a:rPr lang="ja-JP" altLang="ja-JP" sz="1100" dirty="0" smtClean="0">
                <a:latin typeface="Meiryo UI" panose="020B0604030504040204" pitchFamily="50" charset="-128"/>
                <a:ea typeface="Meiryo UI" panose="020B0604030504040204" pitchFamily="50" charset="-128"/>
              </a:rPr>
              <a:t>沿道</a:t>
            </a:r>
            <a:r>
              <a:rPr lang="ja-JP" altLang="en-US" sz="1100" dirty="0" smtClean="0">
                <a:latin typeface="Meiryo UI" panose="020B0604030504040204" pitchFamily="50" charset="-128"/>
                <a:ea typeface="Meiryo UI" panose="020B0604030504040204" pitchFamily="50" charset="-128"/>
              </a:rPr>
              <a:t>の</a:t>
            </a:r>
            <a:r>
              <a:rPr lang="ja-JP" altLang="ja-JP" sz="1100" dirty="0" smtClean="0">
                <a:latin typeface="Meiryo UI" panose="020B0604030504040204" pitchFamily="50" charset="-128"/>
                <a:ea typeface="Meiryo UI" panose="020B0604030504040204" pitchFamily="50" charset="-128"/>
              </a:rPr>
              <a:t>まちづくり</a:t>
            </a:r>
            <a:r>
              <a:rPr lang="ja-JP" altLang="en-US" sz="1100" dirty="0" smtClean="0">
                <a:latin typeface="Meiryo UI" panose="020B0604030504040204" pitchFamily="50" charset="-128"/>
                <a:ea typeface="Meiryo UI" panose="020B0604030504040204" pitchFamily="50" charset="-128"/>
              </a:rPr>
              <a:t>の</a:t>
            </a:r>
            <a:r>
              <a:rPr lang="ja-JP" altLang="ja-JP" sz="1100" dirty="0" smtClean="0">
                <a:latin typeface="Meiryo UI" panose="020B0604030504040204" pitchFamily="50" charset="-128"/>
                <a:ea typeface="Meiryo UI" panose="020B0604030504040204" pitchFamily="50" charset="-128"/>
              </a:rPr>
              <a:t>方針</a:t>
            </a:r>
            <a:r>
              <a:rPr lang="ja-JP" altLang="ja-JP" sz="1100" dirty="0">
                <a:latin typeface="Meiryo UI" panose="020B0604030504040204" pitchFamily="50" charset="-128"/>
                <a:ea typeface="Meiryo UI" panose="020B0604030504040204" pitchFamily="50" charset="-128"/>
              </a:rPr>
              <a:t>」に基づき、農空間の保全・活用</a:t>
            </a:r>
            <a:r>
              <a:rPr lang="ja-JP" altLang="ja-JP" sz="1100" dirty="0" smtClean="0">
                <a:latin typeface="Meiryo UI" panose="020B0604030504040204" pitchFamily="50" charset="-128"/>
                <a:ea typeface="Meiryo UI" panose="020B0604030504040204" pitchFamily="50" charset="-128"/>
              </a:rPr>
              <a:t>を図り</a:t>
            </a:r>
            <a:r>
              <a:rPr lang="ja-JP" altLang="ja-JP" sz="1100" dirty="0">
                <a:latin typeface="Meiryo UI" panose="020B0604030504040204" pitchFamily="50" charset="-128"/>
                <a:ea typeface="Meiryo UI" panose="020B0604030504040204" pitchFamily="50" charset="-128"/>
              </a:rPr>
              <a:t>、周辺環境や景観に配慮しながら、公民が</a:t>
            </a:r>
            <a:r>
              <a:rPr lang="ja-JP" altLang="ja-JP" sz="1100" dirty="0" smtClean="0">
                <a:latin typeface="Meiryo UI" panose="020B0604030504040204" pitchFamily="50" charset="-128"/>
                <a:ea typeface="Meiryo UI" panose="020B0604030504040204" pitchFamily="50" charset="-128"/>
              </a:rPr>
              <a:t>連携して</a:t>
            </a:r>
            <a:r>
              <a:rPr lang="ja-JP" altLang="ja-JP" sz="1100" dirty="0">
                <a:latin typeface="Meiryo UI" panose="020B0604030504040204" pitchFamily="50" charset="-128"/>
                <a:ea typeface="Meiryo UI" panose="020B0604030504040204" pitchFamily="50" charset="-128"/>
              </a:rPr>
              <a:t>、都市的土地利用と農的土地利用が調和したまちづくり</a:t>
            </a:r>
            <a:r>
              <a:rPr lang="ja-JP" altLang="ja-JP" sz="1100" dirty="0" smtClean="0">
                <a:latin typeface="Meiryo UI" panose="020B0604030504040204" pitchFamily="50" charset="-128"/>
                <a:ea typeface="Meiryo UI" panose="020B0604030504040204" pitchFamily="50" charset="-128"/>
              </a:rPr>
              <a:t>を</a:t>
            </a:r>
            <a:r>
              <a:rPr lang="ja-JP" altLang="en-US" sz="1100" dirty="0">
                <a:latin typeface="Meiryo UI" panose="020B0604030504040204" pitchFamily="50" charset="-128"/>
                <a:ea typeface="Meiryo UI" panose="020B0604030504040204" pitchFamily="50" charset="-128"/>
              </a:rPr>
              <a:t>促進</a:t>
            </a:r>
            <a:r>
              <a:rPr lang="ja-JP" altLang="en-US" sz="1100" dirty="0" smtClean="0">
                <a:latin typeface="Meiryo UI" panose="020B0604030504040204" pitchFamily="50" charset="-128"/>
                <a:ea typeface="Meiryo UI" panose="020B0604030504040204" pitchFamily="50" charset="-128"/>
              </a:rPr>
              <a:t>し</a:t>
            </a:r>
            <a:r>
              <a:rPr lang="ja-JP" altLang="ja-JP" sz="1100" dirty="0" smtClean="0">
                <a:latin typeface="Meiryo UI" panose="020B0604030504040204" pitchFamily="50" charset="-128"/>
                <a:ea typeface="Meiryo UI" panose="020B0604030504040204" pitchFamily="50" charset="-128"/>
              </a:rPr>
              <a:t>ます。</a:t>
            </a:r>
            <a:endParaRPr kumimoji="1" lang="en-US" altLang="ja-JP" sz="1100" dirty="0" smtClean="0">
              <a:latin typeface="Meiryo UI" panose="020B0604030504040204" pitchFamily="50" charset="-128"/>
              <a:ea typeface="Meiryo UI" panose="020B0604030504040204" pitchFamily="50" charset="-128"/>
            </a:endParaRPr>
          </a:p>
        </p:txBody>
      </p:sp>
      <p:sp>
        <p:nvSpPr>
          <p:cNvPr id="38" name="正方形/長方形 37"/>
          <p:cNvSpPr/>
          <p:nvPr/>
        </p:nvSpPr>
        <p:spPr>
          <a:xfrm>
            <a:off x="5915730" y="5316210"/>
            <a:ext cx="2919862" cy="199301"/>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ja-JP" altLang="ja-JP" sz="900" dirty="0" smtClean="0">
                <a:latin typeface="+mj-ea"/>
                <a:ea typeface="+mj-ea"/>
              </a:rPr>
              <a:t>大阪外</a:t>
            </a:r>
            <a:r>
              <a:rPr lang="ja-JP" altLang="ja-JP" sz="900" dirty="0">
                <a:latin typeface="+mj-ea"/>
                <a:ea typeface="+mj-ea"/>
              </a:rPr>
              <a:t>環状線等沿道まちづくりの取組状況</a:t>
            </a:r>
            <a:endParaRPr lang="ja-JP" sz="900" kern="100" dirty="0">
              <a:effectLst/>
              <a:latin typeface="+mj-ea"/>
              <a:ea typeface="+mj-ea"/>
              <a:cs typeface="Times New Roman" panose="02020603050405020304" pitchFamily="18" charset="0"/>
            </a:endParaRPr>
          </a:p>
        </p:txBody>
      </p:sp>
      <p:pic>
        <p:nvPicPr>
          <p:cNvPr id="2" name="図 1"/>
          <p:cNvPicPr>
            <a:picLocks noChangeAspect="1"/>
          </p:cNvPicPr>
          <p:nvPr/>
        </p:nvPicPr>
        <p:blipFill>
          <a:blip r:embed="rId3"/>
          <a:stretch>
            <a:fillRect/>
          </a:stretch>
        </p:blipFill>
        <p:spPr>
          <a:xfrm>
            <a:off x="313594" y="4788629"/>
            <a:ext cx="1942332" cy="926860"/>
          </a:xfrm>
          <a:prstGeom prst="rect">
            <a:avLst/>
          </a:prstGeom>
        </p:spPr>
      </p:pic>
      <p:pic>
        <p:nvPicPr>
          <p:cNvPr id="6" name="図 5"/>
          <p:cNvPicPr>
            <a:picLocks noChangeAspect="1"/>
          </p:cNvPicPr>
          <p:nvPr/>
        </p:nvPicPr>
        <p:blipFill>
          <a:blip r:embed="rId4"/>
          <a:stretch>
            <a:fillRect/>
          </a:stretch>
        </p:blipFill>
        <p:spPr>
          <a:xfrm>
            <a:off x="2884226" y="4797379"/>
            <a:ext cx="1553547" cy="913007"/>
          </a:xfrm>
          <a:prstGeom prst="rect">
            <a:avLst/>
          </a:prstGeom>
        </p:spPr>
      </p:pic>
      <p:sp>
        <p:nvSpPr>
          <p:cNvPr id="15" name="テキスト ボックス 14"/>
          <p:cNvSpPr txBox="1"/>
          <p:nvPr/>
        </p:nvSpPr>
        <p:spPr>
          <a:xfrm>
            <a:off x="151148" y="5726041"/>
            <a:ext cx="1457698" cy="92333"/>
          </a:xfrm>
          <a:prstGeom prst="rect">
            <a:avLst/>
          </a:prstGeom>
          <a:noFill/>
        </p:spPr>
        <p:txBody>
          <a:bodyPr wrap="none" lIns="36000" tIns="0" rIns="36000" bIns="0" rtlCol="0">
            <a:spAutoFit/>
          </a:bodyPr>
          <a:lstStyle/>
          <a:p>
            <a:r>
              <a:rPr kumimoji="1" lang="ja-JP" altLang="en-US" sz="600" dirty="0" smtClean="0">
                <a:latin typeface="ＭＳ ゴシック" panose="020B0609070205080204" pitchFamily="49" charset="-128"/>
                <a:ea typeface="ＭＳ ゴシック" panose="020B0609070205080204" pitchFamily="49" charset="-128"/>
              </a:rPr>
              <a:t>提供：交野市星田駅北土地区画整理組合</a:t>
            </a:r>
            <a:endParaRPr kumimoji="1" lang="ja-JP" altLang="en-US" sz="600" dirty="0">
              <a:latin typeface="ＭＳ ゴシック" panose="020B0609070205080204" pitchFamily="49" charset="-128"/>
              <a:ea typeface="ＭＳ ゴシック" panose="020B0609070205080204" pitchFamily="49" charset="-128"/>
            </a:endParaRPr>
          </a:p>
        </p:txBody>
      </p:sp>
      <p:sp>
        <p:nvSpPr>
          <p:cNvPr id="16" name="正方形/長方形 15"/>
          <p:cNvSpPr/>
          <p:nvPr/>
        </p:nvSpPr>
        <p:spPr>
          <a:xfrm>
            <a:off x="572792" y="4545377"/>
            <a:ext cx="2075534" cy="361315"/>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latinLnBrk="1"/>
            <a:r>
              <a:rPr lang="ja-JP" altLang="ja-JP" sz="800" dirty="0" smtClean="0">
                <a:latin typeface="+mn-ea"/>
              </a:rPr>
              <a:t>（</a:t>
            </a:r>
            <a:r>
              <a:rPr lang="ja-JP" altLang="en-US" sz="800" dirty="0" smtClean="0">
                <a:latin typeface="+mn-ea"/>
              </a:rPr>
              <a:t>星田北・星田駅北地区</a:t>
            </a:r>
            <a:r>
              <a:rPr lang="ja-JP" altLang="ja-JP" sz="800" dirty="0" smtClean="0">
                <a:latin typeface="+mn-ea"/>
              </a:rPr>
              <a:t>）</a:t>
            </a:r>
            <a:endParaRPr lang="ja-JP" altLang="ja-JP" sz="800" dirty="0">
              <a:latin typeface="+mn-ea"/>
            </a:endParaRPr>
          </a:p>
        </p:txBody>
      </p:sp>
      <p:sp>
        <p:nvSpPr>
          <p:cNvPr id="17" name="正方形/長方形 16"/>
          <p:cNvSpPr/>
          <p:nvPr/>
        </p:nvSpPr>
        <p:spPr>
          <a:xfrm>
            <a:off x="3098852" y="4546636"/>
            <a:ext cx="1246347" cy="361315"/>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latinLnBrk="1"/>
            <a:r>
              <a:rPr lang="ja-JP" altLang="ja-JP" sz="800" dirty="0" smtClean="0">
                <a:latin typeface="+mn-ea"/>
              </a:rPr>
              <a:t>（</a:t>
            </a:r>
            <a:r>
              <a:rPr lang="ja-JP" altLang="en-US" sz="800" dirty="0" smtClean="0">
                <a:latin typeface="+mn-ea"/>
              </a:rPr>
              <a:t>北島東第二地区</a:t>
            </a:r>
            <a:r>
              <a:rPr lang="ja-JP" altLang="ja-JP" sz="900" dirty="0" smtClean="0">
                <a:latin typeface="+mn-ea"/>
              </a:rPr>
              <a:t>）</a:t>
            </a:r>
            <a:endParaRPr lang="ja-JP" altLang="ja-JP" sz="900" dirty="0">
              <a:latin typeface="+mn-ea"/>
            </a:endParaRPr>
          </a:p>
        </p:txBody>
      </p:sp>
      <p:sp>
        <p:nvSpPr>
          <p:cNvPr id="18" name="テキスト ボックス 17"/>
          <p:cNvSpPr txBox="1"/>
          <p:nvPr/>
        </p:nvSpPr>
        <p:spPr>
          <a:xfrm>
            <a:off x="3499987" y="5710386"/>
            <a:ext cx="1803946" cy="92333"/>
          </a:xfrm>
          <a:prstGeom prst="rect">
            <a:avLst/>
          </a:prstGeom>
          <a:noFill/>
        </p:spPr>
        <p:txBody>
          <a:bodyPr wrap="none" lIns="36000" tIns="0" rIns="36000" bIns="0" rtlCol="0">
            <a:spAutoFit/>
          </a:bodyPr>
          <a:lstStyle/>
          <a:p>
            <a:r>
              <a:rPr kumimoji="1" lang="ja-JP" altLang="en-US" sz="600" dirty="0" smtClean="0">
                <a:latin typeface="ＭＳ ゴシック" panose="020B0609070205080204" pitchFamily="49" charset="-128"/>
                <a:ea typeface="ＭＳ ゴシック" panose="020B0609070205080204" pitchFamily="49" charset="-128"/>
              </a:rPr>
              <a:t>提供：</a:t>
            </a:r>
            <a:r>
              <a:rPr kumimoji="1" lang="zh-TW" altLang="en-US" sz="600" dirty="0">
                <a:latin typeface="ＭＳ ゴシック" panose="020B0609070205080204" pitchFamily="49" charset="-128"/>
                <a:ea typeface="ＭＳ ゴシック" panose="020B0609070205080204" pitchFamily="49" charset="-128"/>
              </a:rPr>
              <a:t>門真市北島東第</a:t>
            </a:r>
            <a:r>
              <a:rPr kumimoji="1" lang="en-US" altLang="zh-TW" sz="600" dirty="0">
                <a:latin typeface="ＭＳ ゴシック" panose="020B0609070205080204" pitchFamily="49" charset="-128"/>
                <a:ea typeface="ＭＳ ゴシック" panose="020B0609070205080204" pitchFamily="49" charset="-128"/>
              </a:rPr>
              <a:t>2</a:t>
            </a:r>
            <a:r>
              <a:rPr kumimoji="1" lang="zh-TW" altLang="en-US" sz="600" dirty="0" smtClean="0">
                <a:latin typeface="ＭＳ ゴシック" panose="020B0609070205080204" pitchFamily="49" charset="-128"/>
                <a:ea typeface="ＭＳ ゴシック" panose="020B0609070205080204" pitchFamily="49" charset="-128"/>
              </a:rPr>
              <a:t>地区土地</a:t>
            </a:r>
            <a:r>
              <a:rPr kumimoji="1" lang="zh-TW" altLang="en-US" sz="600" dirty="0">
                <a:latin typeface="ＭＳ ゴシック" panose="020B0609070205080204" pitchFamily="49" charset="-128"/>
                <a:ea typeface="ＭＳ ゴシック" panose="020B0609070205080204" pitchFamily="49" charset="-128"/>
              </a:rPr>
              <a:t>区画整理準備組合</a:t>
            </a:r>
            <a:endParaRPr kumimoji="1" lang="ja-JP" altLang="en-US" sz="600" dirty="0">
              <a:latin typeface="ＭＳ ゴシック" panose="020B0609070205080204" pitchFamily="49" charset="-128"/>
              <a:ea typeface="ＭＳ ゴシック" panose="020B0609070205080204" pitchFamily="49" charset="-128"/>
            </a:endParaRPr>
          </a:p>
        </p:txBody>
      </p:sp>
      <p:sp>
        <p:nvSpPr>
          <p:cNvPr id="19" name="正方形/長方形 18"/>
          <p:cNvSpPr/>
          <p:nvPr/>
        </p:nvSpPr>
        <p:spPr>
          <a:xfrm>
            <a:off x="1280592" y="5609208"/>
            <a:ext cx="2643057" cy="351932"/>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latinLnBrk="1"/>
            <a:r>
              <a:rPr lang="ja-JP" altLang="ja-JP" sz="900" dirty="0" smtClean="0">
                <a:latin typeface="+mn-ea"/>
              </a:rPr>
              <a:t>第二</a:t>
            </a:r>
            <a:r>
              <a:rPr lang="ja-JP" altLang="ja-JP" sz="900" dirty="0">
                <a:latin typeface="+mn-ea"/>
              </a:rPr>
              <a:t>京阪道路沿道まちづくりの</a:t>
            </a:r>
            <a:r>
              <a:rPr lang="ja-JP" altLang="ja-JP" sz="900" dirty="0" smtClean="0">
                <a:latin typeface="+mn-ea"/>
              </a:rPr>
              <a:t>例</a:t>
            </a:r>
            <a:endParaRPr lang="ja-JP" altLang="ja-JP" sz="900" dirty="0">
              <a:latin typeface="+mn-ea"/>
            </a:endParaRPr>
          </a:p>
        </p:txBody>
      </p:sp>
      <p:sp>
        <p:nvSpPr>
          <p:cNvPr id="20" name="テキスト ボックス 19"/>
          <p:cNvSpPr txBox="1"/>
          <p:nvPr/>
        </p:nvSpPr>
        <p:spPr>
          <a:xfrm>
            <a:off x="214553" y="1683825"/>
            <a:ext cx="4934915" cy="715581"/>
          </a:xfrm>
          <a:prstGeom prst="rect">
            <a:avLst/>
          </a:prstGeom>
          <a:noFill/>
          <a:ln w="6350">
            <a:noFill/>
            <a:prstDash val="sysDash"/>
          </a:ln>
        </p:spPr>
        <p:txBody>
          <a:bodyPr wrap="square" lIns="0" tIns="0" rIns="0" bIns="0" rtlCol="0">
            <a:spAutoFit/>
          </a:bodyPr>
          <a:lstStyle/>
          <a:p>
            <a:pPr>
              <a:lnSpc>
                <a:spcPct val="150000"/>
              </a:lnSpc>
            </a:pPr>
            <a:r>
              <a:rPr lang="ja-JP" altLang="en-US" sz="1100" b="1" dirty="0" smtClean="0">
                <a:latin typeface="+mj-ea"/>
                <a:ea typeface="+mj-ea"/>
              </a:rPr>
              <a:t>■ </a:t>
            </a:r>
            <a:r>
              <a:rPr lang="ja-JP" altLang="ja-JP" sz="1100" b="1" dirty="0" smtClean="0">
                <a:latin typeface="+mj-ea"/>
                <a:ea typeface="+mj-ea"/>
              </a:rPr>
              <a:t>第二</a:t>
            </a:r>
            <a:r>
              <a:rPr lang="ja-JP" altLang="ja-JP" sz="1100" b="1" dirty="0">
                <a:latin typeface="+mj-ea"/>
                <a:ea typeface="+mj-ea"/>
              </a:rPr>
              <a:t>京阪道路沿道</a:t>
            </a:r>
            <a:r>
              <a:rPr lang="ja-JP" altLang="ja-JP" sz="1100" b="1" dirty="0" smtClean="0">
                <a:latin typeface="+mj-ea"/>
                <a:ea typeface="+mj-ea"/>
              </a:rPr>
              <a:t>まちづくり</a:t>
            </a:r>
            <a:endParaRPr lang="en-US" altLang="ja-JP" sz="1100" dirty="0">
              <a:latin typeface="+mj-ea"/>
              <a:ea typeface="+mj-ea"/>
            </a:endParaRPr>
          </a:p>
          <a:p>
            <a:pPr marL="216000" indent="-144000">
              <a:lnSpc>
                <a:spcPts val="1200"/>
              </a:lnSpc>
              <a:buFont typeface="Wingdings" panose="05000000000000000000" pitchFamily="2" charset="2"/>
              <a:buChar char="l"/>
            </a:pPr>
            <a:r>
              <a:rPr lang="ja-JP" altLang="ja-JP" sz="1100" dirty="0" smtClean="0">
                <a:latin typeface="Meiryo UI" panose="020B0604030504040204" pitchFamily="50" charset="-128"/>
                <a:ea typeface="Meiryo UI" panose="020B0604030504040204" pitchFamily="50" charset="-128"/>
              </a:rPr>
              <a:t>第二京阪道路沿道では、“緑豊かで活力ある土地利用”を</a:t>
            </a:r>
            <a:r>
              <a:rPr lang="ja-JP" altLang="en-US" sz="1100" dirty="0" smtClean="0">
                <a:latin typeface="Meiryo UI" panose="020B0604030504040204" pitchFamily="50" charset="-128"/>
                <a:ea typeface="Meiryo UI" panose="020B0604030504040204" pitchFamily="50" charset="-128"/>
              </a:rPr>
              <a:t>め</a:t>
            </a:r>
            <a:r>
              <a:rPr lang="ja-JP" altLang="en-US" sz="1100" dirty="0">
                <a:latin typeface="Meiryo UI" panose="020B0604030504040204" pitchFamily="50" charset="-128"/>
                <a:ea typeface="Meiryo UI" panose="020B0604030504040204" pitchFamily="50" charset="-128"/>
              </a:rPr>
              <a:t>ざ</a:t>
            </a:r>
            <a:r>
              <a:rPr lang="ja-JP" altLang="ja-JP" sz="1100" dirty="0" smtClean="0">
                <a:latin typeface="Meiryo UI" panose="020B0604030504040204" pitchFamily="50" charset="-128"/>
                <a:ea typeface="Meiryo UI" panose="020B0604030504040204" pitchFamily="50" charset="-128"/>
              </a:rPr>
              <a:t>すなど、土地の利用</a:t>
            </a:r>
            <a:r>
              <a:rPr lang="ja-JP" altLang="en-US" sz="1100" dirty="0" smtClean="0">
                <a:latin typeface="Meiryo UI" panose="020B0604030504040204" pitchFamily="50" charset="-128"/>
                <a:ea typeface="Meiryo UI" panose="020B0604030504040204" pitchFamily="50" charset="-128"/>
              </a:rPr>
              <a:t>　</a:t>
            </a:r>
            <a:r>
              <a:rPr lang="ja-JP" altLang="ja-JP" sz="1100" dirty="0" smtClean="0">
                <a:latin typeface="Meiryo UI" panose="020B0604030504040204" pitchFamily="50" charset="-128"/>
                <a:ea typeface="Meiryo UI" panose="020B0604030504040204" pitchFamily="50" charset="-128"/>
              </a:rPr>
              <a:t>方針を示した「第二京阪沿道まちづくり方針」に基づき、農空間の保全に配慮しつつ、広域商業施設・流通業務施設等の立地を中心とした計画的なまちづくりを</a:t>
            </a:r>
            <a:r>
              <a:rPr lang="ja-JP" altLang="en-US" sz="1100" dirty="0" smtClean="0">
                <a:latin typeface="Meiryo UI" panose="020B0604030504040204" pitchFamily="50" charset="-128"/>
                <a:ea typeface="Meiryo UI" panose="020B0604030504040204" pitchFamily="50" charset="-128"/>
              </a:rPr>
              <a:t>促進し</a:t>
            </a:r>
            <a:r>
              <a:rPr lang="ja-JP" altLang="ja-JP" sz="1100" dirty="0" smtClean="0">
                <a:latin typeface="Meiryo UI" panose="020B0604030504040204" pitchFamily="50" charset="-128"/>
                <a:ea typeface="Meiryo UI" panose="020B0604030504040204" pitchFamily="50" charset="-128"/>
              </a:rPr>
              <a:t>ます。</a:t>
            </a:r>
            <a:endParaRPr kumimoji="1" lang="en-US" altLang="ja-JP" sz="1100" dirty="0" smtClean="0">
              <a:latin typeface="Meiryo UI" panose="020B0604030504040204" pitchFamily="50" charset="-128"/>
              <a:ea typeface="Meiryo UI" panose="020B0604030504040204" pitchFamily="50" charset="-128"/>
            </a:endParaRPr>
          </a:p>
        </p:txBody>
      </p:sp>
      <p:grpSp>
        <p:nvGrpSpPr>
          <p:cNvPr id="7" name="グループ化 6"/>
          <p:cNvGrpSpPr/>
          <p:nvPr/>
        </p:nvGrpSpPr>
        <p:grpSpPr>
          <a:xfrm>
            <a:off x="5349739" y="2553631"/>
            <a:ext cx="4408756" cy="2780709"/>
            <a:chOff x="5358214" y="3303374"/>
            <a:chExt cx="4408756" cy="2780709"/>
          </a:xfrm>
        </p:grpSpPr>
        <p:pic>
          <p:nvPicPr>
            <p:cNvPr id="37" name="図 36"/>
            <p:cNvPicPr>
              <a:picLocks noChangeAspect="1"/>
            </p:cNvPicPr>
            <p:nvPr/>
          </p:nvPicPr>
          <p:blipFill>
            <a:blip r:embed="rId5"/>
            <a:stretch>
              <a:fillRect/>
            </a:stretch>
          </p:blipFill>
          <p:spPr>
            <a:xfrm>
              <a:off x="5358214" y="3303374"/>
              <a:ext cx="4383649" cy="2780709"/>
            </a:xfrm>
            <a:prstGeom prst="rect">
              <a:avLst/>
            </a:prstGeom>
          </p:spPr>
        </p:pic>
        <p:sp>
          <p:nvSpPr>
            <p:cNvPr id="22" name="テキスト ボックス 21"/>
            <p:cNvSpPr txBox="1"/>
            <p:nvPr/>
          </p:nvSpPr>
          <p:spPr>
            <a:xfrm>
              <a:off x="7833320" y="3511084"/>
              <a:ext cx="720080" cy="257369"/>
            </a:xfrm>
            <a:prstGeom prst="rect">
              <a:avLst/>
            </a:prstGeom>
            <a:solidFill>
              <a:schemeClr val="bg1"/>
            </a:solidFill>
            <a:ln>
              <a:solidFill>
                <a:schemeClr val="tx1"/>
              </a:solidFill>
            </a:ln>
          </p:spPr>
          <p:txBody>
            <a:bodyPr wrap="square" lIns="36000" tIns="36000" rIns="36000" bIns="36000" rtlCol="0">
              <a:spAutoFit/>
            </a:bodyPr>
            <a:lstStyle/>
            <a:p>
              <a:r>
                <a:rPr lang="ja-JP" altLang="en-US" sz="500" dirty="0" smtClean="0"/>
                <a:t>　</a:t>
              </a:r>
              <a:r>
                <a:rPr lang="ja-JP" altLang="en-US" sz="600" dirty="0" smtClean="0"/>
                <a:t>富田林市</a:t>
              </a:r>
              <a:endParaRPr lang="en-US" altLang="ja-JP" sz="600" dirty="0" smtClean="0"/>
            </a:p>
            <a:p>
              <a:r>
                <a:rPr kumimoji="1" lang="ja-JP" altLang="en-US" sz="600" dirty="0" smtClean="0"/>
                <a:t>　桜井・中野町地区</a:t>
              </a:r>
              <a:endParaRPr kumimoji="1" lang="ja-JP" altLang="en-US" sz="600" dirty="0"/>
            </a:p>
          </p:txBody>
        </p:sp>
        <p:sp>
          <p:nvSpPr>
            <p:cNvPr id="23" name="テキスト ボックス 22"/>
            <p:cNvSpPr txBox="1"/>
            <p:nvPr/>
          </p:nvSpPr>
          <p:spPr>
            <a:xfrm>
              <a:off x="7401272" y="4082953"/>
              <a:ext cx="720080" cy="257369"/>
            </a:xfrm>
            <a:prstGeom prst="rect">
              <a:avLst/>
            </a:prstGeom>
            <a:solidFill>
              <a:schemeClr val="bg1"/>
            </a:solidFill>
            <a:ln>
              <a:solidFill>
                <a:schemeClr val="tx1"/>
              </a:solidFill>
            </a:ln>
          </p:spPr>
          <p:txBody>
            <a:bodyPr wrap="square" lIns="36000" tIns="36000" rIns="36000" bIns="36000" rtlCol="0">
              <a:spAutoFit/>
            </a:bodyPr>
            <a:lstStyle/>
            <a:p>
              <a:r>
                <a:rPr lang="ja-JP" altLang="en-US" sz="500" dirty="0" smtClean="0"/>
                <a:t>　</a:t>
              </a:r>
              <a:r>
                <a:rPr lang="ja-JP" altLang="en-US" sz="600" dirty="0" smtClean="0"/>
                <a:t>富田林市</a:t>
              </a:r>
              <a:endParaRPr lang="en-US" altLang="ja-JP" sz="600" dirty="0" smtClean="0"/>
            </a:p>
            <a:p>
              <a:r>
                <a:rPr lang="ja-JP" altLang="en-US" sz="600" dirty="0" smtClean="0"/>
                <a:t>　新家・錦織</a:t>
              </a:r>
              <a:r>
                <a:rPr kumimoji="1" lang="ja-JP" altLang="en-US" sz="600" dirty="0" smtClean="0"/>
                <a:t>地区</a:t>
              </a:r>
              <a:endParaRPr kumimoji="1" lang="ja-JP" altLang="en-US" sz="600" dirty="0"/>
            </a:p>
          </p:txBody>
        </p:sp>
        <p:sp>
          <p:nvSpPr>
            <p:cNvPr id="24" name="テキスト ボックス 23"/>
            <p:cNvSpPr txBox="1"/>
            <p:nvPr/>
          </p:nvSpPr>
          <p:spPr>
            <a:xfrm>
              <a:off x="5669757" y="4416079"/>
              <a:ext cx="720080" cy="257369"/>
            </a:xfrm>
            <a:prstGeom prst="rect">
              <a:avLst/>
            </a:prstGeom>
            <a:solidFill>
              <a:schemeClr val="bg1"/>
            </a:solidFill>
            <a:ln>
              <a:solidFill>
                <a:schemeClr val="tx1"/>
              </a:solidFill>
            </a:ln>
          </p:spPr>
          <p:txBody>
            <a:bodyPr wrap="square" lIns="36000" tIns="36000" rIns="36000" bIns="36000" rtlCol="0">
              <a:spAutoFit/>
            </a:bodyPr>
            <a:lstStyle/>
            <a:p>
              <a:r>
                <a:rPr lang="ja-JP" altLang="en-US" sz="500" dirty="0" smtClean="0"/>
                <a:t>　</a:t>
              </a:r>
              <a:r>
                <a:rPr lang="ja-JP" altLang="en-US" sz="600" dirty="0" smtClean="0"/>
                <a:t>岸和田市</a:t>
              </a:r>
              <a:endParaRPr lang="en-US" altLang="ja-JP" sz="600" dirty="0" smtClean="0"/>
            </a:p>
            <a:p>
              <a:r>
                <a:rPr lang="ja-JP" altLang="en-US" sz="600" dirty="0" smtClean="0"/>
                <a:t>　山直北</a:t>
              </a:r>
              <a:r>
                <a:rPr kumimoji="1" lang="ja-JP" altLang="en-US" sz="600" dirty="0" smtClean="0"/>
                <a:t>地区</a:t>
              </a:r>
              <a:endParaRPr kumimoji="1" lang="ja-JP" altLang="en-US" sz="600" dirty="0"/>
            </a:p>
          </p:txBody>
        </p:sp>
        <p:sp>
          <p:nvSpPr>
            <p:cNvPr id="25" name="テキスト ボックス 24"/>
            <p:cNvSpPr txBox="1"/>
            <p:nvPr/>
          </p:nvSpPr>
          <p:spPr>
            <a:xfrm>
              <a:off x="6753200" y="4472682"/>
              <a:ext cx="1080120" cy="349702"/>
            </a:xfrm>
            <a:prstGeom prst="rect">
              <a:avLst/>
            </a:prstGeom>
            <a:solidFill>
              <a:schemeClr val="bg1"/>
            </a:solidFill>
            <a:ln>
              <a:solidFill>
                <a:schemeClr val="tx1"/>
              </a:solidFill>
            </a:ln>
          </p:spPr>
          <p:txBody>
            <a:bodyPr wrap="square" lIns="36000" tIns="36000" rIns="36000" bIns="36000" rtlCol="0">
              <a:spAutoFit/>
            </a:bodyPr>
            <a:lstStyle/>
            <a:p>
              <a:r>
                <a:rPr lang="ja-JP" altLang="en-US" sz="500" dirty="0" smtClean="0"/>
                <a:t>　</a:t>
              </a:r>
              <a:r>
                <a:rPr lang="ja-JP" altLang="en-US" sz="600" dirty="0" smtClean="0"/>
                <a:t>河内長野市</a:t>
              </a:r>
              <a:endParaRPr lang="en-US" altLang="ja-JP" sz="600" dirty="0" smtClean="0"/>
            </a:p>
            <a:p>
              <a:r>
                <a:rPr lang="ja-JP" altLang="en-US" sz="600" dirty="0" smtClean="0"/>
                <a:t>　上原・高向</a:t>
              </a:r>
              <a:r>
                <a:rPr kumimoji="1" lang="ja-JP" altLang="en-US" sz="600" dirty="0" smtClean="0"/>
                <a:t>地区</a:t>
              </a:r>
              <a:endParaRPr kumimoji="1" lang="en-US" altLang="ja-JP" sz="600" dirty="0" smtClean="0"/>
            </a:p>
            <a:p>
              <a:r>
                <a:rPr lang="ja-JP" altLang="en-US" sz="600" dirty="0"/>
                <a:t>　</a:t>
              </a:r>
              <a:r>
                <a:rPr lang="en-US" altLang="ja-JP" sz="600" dirty="0" smtClean="0"/>
                <a:t>H30.12 </a:t>
              </a:r>
              <a:r>
                <a:rPr lang="ja-JP" altLang="en-US" sz="600" dirty="0" smtClean="0"/>
                <a:t>業務代行予定者決定</a:t>
              </a:r>
              <a:endParaRPr kumimoji="1" lang="ja-JP" altLang="en-US" sz="600" dirty="0"/>
            </a:p>
          </p:txBody>
        </p:sp>
        <p:sp>
          <p:nvSpPr>
            <p:cNvPr id="26" name="テキスト ボックス 25"/>
            <p:cNvSpPr txBox="1"/>
            <p:nvPr/>
          </p:nvSpPr>
          <p:spPr>
            <a:xfrm>
              <a:off x="6236602" y="4886042"/>
              <a:ext cx="1236677" cy="442035"/>
            </a:xfrm>
            <a:prstGeom prst="rect">
              <a:avLst/>
            </a:prstGeom>
            <a:solidFill>
              <a:schemeClr val="bg1"/>
            </a:solidFill>
            <a:ln>
              <a:solidFill>
                <a:schemeClr val="tx1"/>
              </a:solidFill>
            </a:ln>
          </p:spPr>
          <p:txBody>
            <a:bodyPr wrap="square" lIns="36000" tIns="36000" rIns="36000" bIns="36000" rtlCol="0">
              <a:spAutoFit/>
            </a:bodyPr>
            <a:lstStyle/>
            <a:p>
              <a:r>
                <a:rPr lang="ja-JP" altLang="en-US" sz="500" dirty="0" smtClean="0"/>
                <a:t>　</a:t>
              </a:r>
              <a:r>
                <a:rPr lang="ja-JP" altLang="en-US" sz="600" dirty="0" smtClean="0"/>
                <a:t>和泉市</a:t>
              </a:r>
              <a:endParaRPr lang="en-US" altLang="ja-JP" sz="600" dirty="0" smtClean="0"/>
            </a:p>
            <a:p>
              <a:r>
                <a:rPr lang="ja-JP" altLang="en-US" sz="600" dirty="0" smtClean="0"/>
                <a:t>　外環状線沿道Ａ・Ｂ</a:t>
              </a:r>
              <a:r>
                <a:rPr kumimoji="1" lang="ja-JP" altLang="en-US" sz="600" dirty="0" smtClean="0"/>
                <a:t>地区</a:t>
              </a:r>
              <a:endParaRPr kumimoji="1" lang="en-US" altLang="ja-JP" sz="600" dirty="0" smtClean="0"/>
            </a:p>
            <a:p>
              <a:r>
                <a:rPr lang="ja-JP" altLang="en-US" sz="600" dirty="0"/>
                <a:t>　</a:t>
              </a:r>
              <a:r>
                <a:rPr lang="ja-JP" altLang="en-US" sz="600" dirty="0" smtClean="0"/>
                <a:t>新たな開発許可基準や地区計画</a:t>
              </a:r>
              <a:endParaRPr lang="en-US" altLang="ja-JP" sz="600" dirty="0" smtClean="0"/>
            </a:p>
            <a:p>
              <a:r>
                <a:rPr kumimoji="1" lang="ja-JP" altLang="en-US" sz="600" dirty="0"/>
                <a:t>　</a:t>
              </a:r>
              <a:r>
                <a:rPr kumimoji="1" lang="ja-JP" altLang="en-US" sz="600" dirty="0" smtClean="0"/>
                <a:t>による土地利用誘導</a:t>
              </a:r>
              <a:endParaRPr kumimoji="1" lang="ja-JP" altLang="en-US" sz="600" dirty="0"/>
            </a:p>
          </p:txBody>
        </p:sp>
        <p:sp>
          <p:nvSpPr>
            <p:cNvPr id="28" name="テキスト ボックス 27"/>
            <p:cNvSpPr txBox="1"/>
            <p:nvPr/>
          </p:nvSpPr>
          <p:spPr>
            <a:xfrm>
              <a:off x="8844067" y="3668717"/>
              <a:ext cx="922903" cy="626701"/>
            </a:xfrm>
            <a:prstGeom prst="rect">
              <a:avLst/>
            </a:prstGeom>
            <a:solidFill>
              <a:schemeClr val="bg1"/>
            </a:solidFill>
            <a:ln>
              <a:solidFill>
                <a:schemeClr val="tx1"/>
              </a:solidFill>
            </a:ln>
          </p:spPr>
          <p:txBody>
            <a:bodyPr wrap="square" lIns="36000" tIns="36000" rIns="36000" bIns="36000" rtlCol="0">
              <a:spAutoFit/>
            </a:bodyPr>
            <a:lstStyle/>
            <a:p>
              <a:r>
                <a:rPr lang="ja-JP" altLang="en-US" sz="500" dirty="0" smtClean="0"/>
                <a:t>　</a:t>
              </a:r>
              <a:r>
                <a:rPr lang="ja-JP" altLang="en-US" sz="600" dirty="0" smtClean="0"/>
                <a:t>富田林市</a:t>
              </a:r>
              <a:endParaRPr lang="en-US" altLang="ja-JP" sz="600" dirty="0" smtClean="0"/>
            </a:p>
            <a:p>
              <a:r>
                <a:rPr lang="ja-JP" altLang="en-US" sz="600" dirty="0" smtClean="0"/>
                <a:t>　西板持</a:t>
              </a:r>
              <a:r>
                <a:rPr kumimoji="1" lang="ja-JP" altLang="en-US" sz="600" dirty="0" smtClean="0"/>
                <a:t>地区</a:t>
              </a:r>
              <a:endParaRPr lang="en-US" altLang="ja-JP" sz="600" dirty="0"/>
            </a:p>
            <a:p>
              <a:r>
                <a:rPr lang="ja-JP" altLang="en-US" sz="600" dirty="0" smtClean="0"/>
                <a:t>　彼方地区</a:t>
              </a:r>
              <a:endParaRPr lang="en-US" altLang="ja-JP" sz="600" dirty="0" smtClean="0"/>
            </a:p>
            <a:p>
              <a:r>
                <a:rPr kumimoji="1" lang="ja-JP" altLang="en-US" sz="600" dirty="0"/>
                <a:t>　</a:t>
              </a:r>
              <a:r>
                <a:rPr lang="ja-JP" altLang="en-US" sz="600" dirty="0"/>
                <a:t>　</a:t>
              </a:r>
              <a:r>
                <a:rPr lang="en-US" altLang="ja-JP" sz="600" dirty="0" smtClean="0"/>
                <a:t>H29.11 </a:t>
              </a:r>
              <a:r>
                <a:rPr lang="ja-JP" altLang="en-US" sz="600" dirty="0" smtClean="0"/>
                <a:t>地区計画策定</a:t>
              </a:r>
              <a:endParaRPr lang="en-US" altLang="ja-JP" sz="600" dirty="0" smtClean="0"/>
            </a:p>
            <a:p>
              <a:r>
                <a:rPr kumimoji="1" lang="ja-JP" altLang="en-US" sz="600" dirty="0"/>
                <a:t>　</a:t>
              </a:r>
              <a:r>
                <a:rPr kumimoji="1" lang="ja-JP" altLang="en-US" sz="600" dirty="0" smtClean="0"/>
                <a:t>西板持４丁目地区</a:t>
              </a:r>
              <a:endParaRPr kumimoji="1" lang="en-US" altLang="ja-JP" sz="600" dirty="0" smtClean="0"/>
            </a:p>
            <a:p>
              <a:r>
                <a:rPr lang="ja-JP" altLang="en-US" sz="600" dirty="0"/>
                <a:t>　</a:t>
              </a:r>
              <a:r>
                <a:rPr lang="ja-JP" altLang="en-US" sz="600" dirty="0" smtClean="0"/>
                <a:t>　</a:t>
              </a:r>
              <a:r>
                <a:rPr lang="en-US" altLang="ja-JP" sz="600" dirty="0" smtClean="0"/>
                <a:t>H30.9 </a:t>
              </a:r>
              <a:r>
                <a:rPr lang="ja-JP" altLang="en-US" sz="600" dirty="0" smtClean="0"/>
                <a:t>地区計画策定</a:t>
              </a:r>
              <a:endParaRPr kumimoji="1" lang="ja-JP" altLang="en-US" sz="600" dirty="0"/>
            </a:p>
          </p:txBody>
        </p:sp>
      </p:grpSp>
      <p:grpSp>
        <p:nvGrpSpPr>
          <p:cNvPr id="8" name="グループ化 7"/>
          <p:cNvGrpSpPr/>
          <p:nvPr/>
        </p:nvGrpSpPr>
        <p:grpSpPr>
          <a:xfrm>
            <a:off x="214723" y="2390400"/>
            <a:ext cx="5184098" cy="2187934"/>
            <a:chOff x="149009" y="2953804"/>
            <a:chExt cx="5184098" cy="2187934"/>
          </a:xfrm>
        </p:grpSpPr>
        <p:pic>
          <p:nvPicPr>
            <p:cNvPr id="34" name="図 33"/>
            <p:cNvPicPr>
              <a:picLocks noChangeAspect="1"/>
            </p:cNvPicPr>
            <p:nvPr/>
          </p:nvPicPr>
          <p:blipFill>
            <a:blip r:embed="rId6"/>
            <a:stretch>
              <a:fillRect/>
            </a:stretch>
          </p:blipFill>
          <p:spPr>
            <a:xfrm>
              <a:off x="149009" y="2953804"/>
              <a:ext cx="5184098" cy="2187934"/>
            </a:xfrm>
            <a:prstGeom prst="rect">
              <a:avLst/>
            </a:prstGeom>
          </p:spPr>
        </p:pic>
        <p:sp>
          <p:nvSpPr>
            <p:cNvPr id="29" name="テキスト ボックス 28"/>
            <p:cNvSpPr txBox="1"/>
            <p:nvPr/>
          </p:nvSpPr>
          <p:spPr>
            <a:xfrm>
              <a:off x="2960846" y="4729560"/>
              <a:ext cx="695792" cy="303536"/>
            </a:xfrm>
            <a:prstGeom prst="rect">
              <a:avLst/>
            </a:prstGeom>
            <a:solidFill>
              <a:schemeClr val="bg1"/>
            </a:solidFill>
            <a:ln>
              <a:solidFill>
                <a:schemeClr val="tx1"/>
              </a:solidFill>
            </a:ln>
          </p:spPr>
          <p:txBody>
            <a:bodyPr wrap="square" lIns="36000" tIns="36000" rIns="36000" bIns="36000" rtlCol="0">
              <a:spAutoFit/>
            </a:bodyPr>
            <a:lstStyle/>
            <a:p>
              <a:r>
                <a:rPr lang="ja-JP" altLang="en-US" sz="500" dirty="0" smtClean="0"/>
                <a:t>　</a:t>
              </a:r>
              <a:r>
                <a:rPr lang="ja-JP" altLang="en-US" sz="500" b="1" dirty="0"/>
                <a:t>⑩</a:t>
              </a:r>
              <a:r>
                <a:rPr lang="ja-JP" altLang="en-US" sz="500" b="1" dirty="0" smtClean="0"/>
                <a:t> 交野市</a:t>
              </a:r>
              <a:endParaRPr lang="en-US" altLang="ja-JP" sz="500" b="1" dirty="0" smtClean="0"/>
            </a:p>
            <a:p>
              <a:r>
                <a:rPr lang="ja-JP" altLang="en-US" sz="500" dirty="0"/>
                <a:t>　</a:t>
              </a:r>
              <a:r>
                <a:rPr lang="ja-JP" altLang="en-US" sz="500" b="1" dirty="0" smtClean="0"/>
                <a:t>星田駅北地区</a:t>
              </a:r>
              <a:endParaRPr lang="en-US" altLang="ja-JP" sz="500" b="1" dirty="0" smtClean="0"/>
            </a:p>
            <a:p>
              <a:r>
                <a:rPr lang="ja-JP" altLang="en-US" sz="500" dirty="0"/>
                <a:t>　</a:t>
              </a:r>
              <a:r>
                <a:rPr lang="en-US" altLang="ja-JP" sz="500" dirty="0" smtClean="0"/>
                <a:t>H30.9 </a:t>
              </a:r>
              <a:r>
                <a:rPr lang="ja-JP" altLang="en-US" sz="500" dirty="0" smtClean="0"/>
                <a:t>組合設立認可</a:t>
              </a:r>
              <a:endParaRPr lang="en-US" altLang="ja-JP" sz="500" dirty="0" smtClean="0"/>
            </a:p>
          </p:txBody>
        </p:sp>
        <p:sp>
          <p:nvSpPr>
            <p:cNvPr id="30" name="テキスト ボックス 29"/>
            <p:cNvSpPr txBox="1"/>
            <p:nvPr/>
          </p:nvSpPr>
          <p:spPr>
            <a:xfrm>
              <a:off x="3482573" y="2978326"/>
              <a:ext cx="771060" cy="303536"/>
            </a:xfrm>
            <a:prstGeom prst="rect">
              <a:avLst/>
            </a:prstGeom>
            <a:solidFill>
              <a:schemeClr val="bg1"/>
            </a:solidFill>
            <a:ln>
              <a:solidFill>
                <a:schemeClr val="tx1"/>
              </a:solidFill>
            </a:ln>
          </p:spPr>
          <p:txBody>
            <a:bodyPr wrap="square" lIns="36000" tIns="36000" rIns="36000" bIns="36000" rtlCol="0">
              <a:spAutoFit/>
            </a:bodyPr>
            <a:lstStyle/>
            <a:p>
              <a:r>
                <a:rPr lang="ja-JP" altLang="en-US" sz="500" b="1" dirty="0" smtClean="0"/>
                <a:t>　</a:t>
              </a:r>
              <a:r>
                <a:rPr lang="ja-JP" altLang="en-US" sz="500" b="1" dirty="0"/>
                <a:t>⑨</a:t>
              </a:r>
              <a:r>
                <a:rPr lang="ja-JP" altLang="en-US" sz="500" b="1" dirty="0" smtClean="0"/>
                <a:t>‘交野市・枚方市</a:t>
              </a:r>
              <a:endParaRPr lang="en-US" altLang="ja-JP" sz="500" b="1" dirty="0" smtClean="0"/>
            </a:p>
            <a:p>
              <a:r>
                <a:rPr lang="ja-JP" altLang="en-US" sz="500" b="1" dirty="0"/>
                <a:t>　</a:t>
              </a:r>
              <a:r>
                <a:rPr lang="ja-JP" altLang="en-US" sz="500" b="1" dirty="0" smtClean="0"/>
                <a:t>星田北地区</a:t>
              </a:r>
              <a:endParaRPr lang="en-US" altLang="ja-JP" sz="500" b="1" dirty="0" smtClean="0"/>
            </a:p>
            <a:p>
              <a:r>
                <a:rPr lang="ja-JP" altLang="en-US" sz="500" dirty="0"/>
                <a:t>　</a:t>
              </a:r>
              <a:r>
                <a:rPr lang="en-US" altLang="ja-JP" sz="500" dirty="0" smtClean="0"/>
                <a:t>H30.7 </a:t>
              </a:r>
              <a:r>
                <a:rPr lang="ja-JP" altLang="en-US" sz="500" dirty="0" smtClean="0"/>
                <a:t>組合設立</a:t>
              </a:r>
              <a:r>
                <a:rPr lang="ja-JP" altLang="en-US" sz="500" dirty="0"/>
                <a:t>認可</a:t>
              </a:r>
              <a:endParaRPr lang="en-US" altLang="ja-JP" sz="500" dirty="0" smtClean="0"/>
            </a:p>
          </p:txBody>
        </p:sp>
        <p:sp>
          <p:nvSpPr>
            <p:cNvPr id="31" name="テキスト ボックス 30"/>
            <p:cNvSpPr txBox="1"/>
            <p:nvPr/>
          </p:nvSpPr>
          <p:spPr>
            <a:xfrm>
              <a:off x="280465" y="3012035"/>
              <a:ext cx="763075" cy="457424"/>
            </a:xfrm>
            <a:prstGeom prst="rect">
              <a:avLst/>
            </a:prstGeom>
            <a:solidFill>
              <a:schemeClr val="bg1"/>
            </a:solidFill>
            <a:ln>
              <a:solidFill>
                <a:schemeClr val="tx1"/>
              </a:solidFill>
            </a:ln>
          </p:spPr>
          <p:txBody>
            <a:bodyPr wrap="square" lIns="36000" tIns="36000" rIns="36000" bIns="36000" rtlCol="0">
              <a:spAutoFit/>
            </a:bodyPr>
            <a:lstStyle/>
            <a:p>
              <a:r>
                <a:rPr lang="ja-JP" altLang="en-US" sz="500" dirty="0" smtClean="0"/>
                <a:t>　</a:t>
              </a:r>
              <a:r>
                <a:rPr lang="ja-JP" altLang="en-US" sz="500" b="1" dirty="0" smtClean="0"/>
                <a:t>③ </a:t>
              </a:r>
              <a:r>
                <a:rPr lang="ja-JP" altLang="en-US" sz="500" b="1" dirty="0"/>
                <a:t>四條畷</a:t>
              </a:r>
              <a:r>
                <a:rPr lang="ja-JP" altLang="en-US" sz="500" b="1" dirty="0" smtClean="0"/>
                <a:t>市・寝屋川市</a:t>
              </a:r>
              <a:endParaRPr lang="en-US" altLang="ja-JP" sz="500" b="1" dirty="0" smtClean="0"/>
            </a:p>
            <a:p>
              <a:r>
                <a:rPr lang="ja-JP" altLang="en-US" sz="500" b="1" dirty="0"/>
                <a:t>　</a:t>
              </a:r>
              <a:r>
                <a:rPr lang="en-US" altLang="ja-JP" sz="500" b="1" dirty="0" smtClean="0"/>
                <a:t>〔</a:t>
              </a:r>
              <a:r>
                <a:rPr lang="ja-JP" altLang="en-US" sz="500" b="1" dirty="0" smtClean="0"/>
                <a:t>砂・蔀屋、新家</a:t>
              </a:r>
              <a:r>
                <a:rPr lang="en-US" altLang="ja-JP" sz="500" b="1" dirty="0" smtClean="0"/>
                <a:t>2</a:t>
              </a:r>
              <a:r>
                <a:rPr lang="ja-JP" altLang="en-US" sz="500" b="1" dirty="0" smtClean="0"/>
                <a:t>丁目・讃良東町地区</a:t>
              </a:r>
              <a:r>
                <a:rPr lang="en-US" altLang="ja-JP" sz="500" b="1" dirty="0" smtClean="0"/>
                <a:t>〕</a:t>
              </a:r>
            </a:p>
            <a:p>
              <a:r>
                <a:rPr lang="ja-JP" altLang="en-US" sz="500" dirty="0"/>
                <a:t>　</a:t>
              </a:r>
              <a:r>
                <a:rPr lang="ja-JP" altLang="en-US" sz="500" dirty="0" smtClean="0"/>
                <a:t>一部、地区計画による</a:t>
              </a:r>
              <a:endParaRPr lang="en-US" altLang="ja-JP" sz="500" dirty="0" smtClean="0"/>
            </a:p>
            <a:p>
              <a:r>
                <a:rPr lang="ja-JP" altLang="en-US" sz="500" dirty="0"/>
                <a:t>　</a:t>
              </a:r>
              <a:r>
                <a:rPr lang="ja-JP" altLang="en-US" sz="500" dirty="0" smtClean="0"/>
                <a:t>土地利用誘導</a:t>
              </a:r>
              <a:endParaRPr lang="en-US" altLang="ja-JP" sz="500" dirty="0" smtClean="0"/>
            </a:p>
          </p:txBody>
        </p:sp>
        <p:sp>
          <p:nvSpPr>
            <p:cNvPr id="32" name="テキスト ボックス 31"/>
            <p:cNvSpPr txBox="1"/>
            <p:nvPr/>
          </p:nvSpPr>
          <p:spPr>
            <a:xfrm>
              <a:off x="1063117" y="3238060"/>
              <a:ext cx="496780" cy="226591"/>
            </a:xfrm>
            <a:prstGeom prst="rect">
              <a:avLst/>
            </a:prstGeom>
            <a:solidFill>
              <a:schemeClr val="bg1"/>
            </a:solidFill>
            <a:ln>
              <a:solidFill>
                <a:schemeClr val="tx1"/>
              </a:solidFill>
            </a:ln>
          </p:spPr>
          <p:txBody>
            <a:bodyPr wrap="square" lIns="36000" tIns="36000" rIns="36000" bIns="36000" rtlCol="0">
              <a:spAutoFit/>
            </a:bodyPr>
            <a:lstStyle/>
            <a:p>
              <a:r>
                <a:rPr lang="ja-JP" altLang="en-US" sz="500" b="1" dirty="0" smtClean="0"/>
                <a:t>　⑤ 寝屋川市</a:t>
              </a:r>
              <a:endParaRPr lang="en-US" altLang="ja-JP" sz="500" b="1" dirty="0" smtClean="0"/>
            </a:p>
            <a:p>
              <a:r>
                <a:rPr lang="ja-JP" altLang="en-US" sz="500" dirty="0"/>
                <a:t>　</a:t>
              </a:r>
              <a:r>
                <a:rPr lang="en-US" altLang="ja-JP" sz="500" dirty="0" smtClean="0"/>
                <a:t>〔</a:t>
              </a:r>
              <a:r>
                <a:rPr lang="ja-JP" altLang="en-US" sz="500" b="1" dirty="0" smtClean="0"/>
                <a:t>高宮地区</a:t>
              </a:r>
              <a:r>
                <a:rPr lang="en-US" altLang="ja-JP" sz="500" b="1" dirty="0" smtClean="0"/>
                <a:t>〕</a:t>
              </a:r>
            </a:p>
          </p:txBody>
        </p:sp>
        <p:sp>
          <p:nvSpPr>
            <p:cNvPr id="39" name="テキスト ボックス 38"/>
            <p:cNvSpPr txBox="1"/>
            <p:nvPr/>
          </p:nvSpPr>
          <p:spPr>
            <a:xfrm>
              <a:off x="1579474" y="3076343"/>
              <a:ext cx="555876" cy="380480"/>
            </a:xfrm>
            <a:prstGeom prst="rect">
              <a:avLst/>
            </a:prstGeom>
            <a:solidFill>
              <a:schemeClr val="bg1"/>
            </a:solidFill>
            <a:ln>
              <a:solidFill>
                <a:schemeClr val="tx1"/>
              </a:solidFill>
            </a:ln>
          </p:spPr>
          <p:txBody>
            <a:bodyPr wrap="square" lIns="36000" tIns="36000" rIns="36000" bIns="36000" rtlCol="0">
              <a:spAutoFit/>
            </a:bodyPr>
            <a:lstStyle/>
            <a:p>
              <a:r>
                <a:rPr lang="ja-JP" altLang="en-US" sz="500" dirty="0" smtClean="0"/>
                <a:t>　</a:t>
              </a:r>
              <a:r>
                <a:rPr lang="ja-JP" altLang="en-US" sz="500" b="1" dirty="0"/>
                <a:t>⑥</a:t>
              </a:r>
              <a:r>
                <a:rPr lang="ja-JP" altLang="en-US" sz="500" b="1" dirty="0" smtClean="0"/>
                <a:t> 寝屋川市</a:t>
              </a:r>
              <a:endParaRPr lang="en-US" altLang="ja-JP" sz="500" b="1" dirty="0" smtClean="0"/>
            </a:p>
            <a:p>
              <a:r>
                <a:rPr lang="ja-JP" altLang="en-US" sz="500" b="1" dirty="0"/>
                <a:t>　</a:t>
              </a:r>
              <a:r>
                <a:rPr lang="en-US" altLang="ja-JP" sz="500" b="1" dirty="0" smtClean="0"/>
                <a:t>〔</a:t>
              </a:r>
              <a:r>
                <a:rPr lang="ja-JP" altLang="en-US" sz="500" b="1" dirty="0" smtClean="0"/>
                <a:t>宇谷地区</a:t>
              </a:r>
              <a:r>
                <a:rPr lang="en-US" altLang="ja-JP" sz="500" b="1" dirty="0" smtClean="0"/>
                <a:t>〕</a:t>
              </a:r>
            </a:p>
            <a:p>
              <a:r>
                <a:rPr lang="ja-JP" altLang="en-US" sz="500" dirty="0"/>
                <a:t>　</a:t>
              </a:r>
              <a:r>
                <a:rPr lang="ja-JP" altLang="en-US" sz="500" dirty="0" smtClean="0"/>
                <a:t>地区計画による</a:t>
              </a:r>
              <a:endParaRPr lang="en-US" altLang="ja-JP" sz="500" dirty="0" smtClean="0"/>
            </a:p>
            <a:p>
              <a:r>
                <a:rPr lang="ja-JP" altLang="en-US" sz="500" dirty="0" smtClean="0"/>
                <a:t>　土地利用</a:t>
              </a:r>
              <a:r>
                <a:rPr lang="ja-JP" altLang="en-US" sz="500" dirty="0"/>
                <a:t>誘導</a:t>
              </a:r>
              <a:endParaRPr lang="en-US" altLang="ja-JP" sz="500" dirty="0" smtClean="0"/>
            </a:p>
          </p:txBody>
        </p:sp>
        <p:sp>
          <p:nvSpPr>
            <p:cNvPr id="40" name="テキスト ボックス 39"/>
            <p:cNvSpPr txBox="1"/>
            <p:nvPr/>
          </p:nvSpPr>
          <p:spPr>
            <a:xfrm>
              <a:off x="2161299" y="3161115"/>
              <a:ext cx="555876" cy="303536"/>
            </a:xfrm>
            <a:prstGeom prst="rect">
              <a:avLst/>
            </a:prstGeom>
            <a:solidFill>
              <a:schemeClr val="bg1"/>
            </a:solidFill>
            <a:ln>
              <a:solidFill>
                <a:schemeClr val="tx1"/>
              </a:solidFill>
            </a:ln>
          </p:spPr>
          <p:txBody>
            <a:bodyPr wrap="square" lIns="36000" tIns="36000" rIns="36000" bIns="36000" rtlCol="0">
              <a:spAutoFit/>
            </a:bodyPr>
            <a:lstStyle/>
            <a:p>
              <a:r>
                <a:rPr lang="ja-JP" altLang="en-US" sz="500" b="1" dirty="0" smtClean="0"/>
                <a:t>　⑭ 寝屋川市</a:t>
              </a:r>
              <a:endParaRPr lang="en-US" altLang="ja-JP" sz="500" b="1" dirty="0" smtClean="0"/>
            </a:p>
            <a:p>
              <a:r>
                <a:rPr lang="ja-JP" altLang="en-US" sz="500" dirty="0"/>
                <a:t>　</a:t>
              </a:r>
              <a:r>
                <a:rPr lang="ja-JP" altLang="en-US" sz="500" b="1" dirty="0" smtClean="0"/>
                <a:t>寝屋南地区</a:t>
              </a:r>
              <a:endParaRPr lang="en-US" altLang="ja-JP" sz="500" b="1" dirty="0" smtClean="0"/>
            </a:p>
            <a:p>
              <a:r>
                <a:rPr lang="ja-JP" altLang="en-US" sz="500" dirty="0"/>
                <a:t>　</a:t>
              </a:r>
              <a:r>
                <a:rPr lang="en-US" altLang="ja-JP" sz="500" dirty="0" smtClean="0"/>
                <a:t>H24.2 </a:t>
              </a:r>
              <a:r>
                <a:rPr lang="ja-JP" altLang="en-US" sz="500" dirty="0" smtClean="0"/>
                <a:t>事業完了</a:t>
              </a:r>
              <a:endParaRPr lang="en-US" altLang="ja-JP" sz="500" dirty="0" smtClean="0"/>
            </a:p>
          </p:txBody>
        </p:sp>
        <p:sp>
          <p:nvSpPr>
            <p:cNvPr id="41" name="テキスト ボックス 40"/>
            <p:cNvSpPr txBox="1"/>
            <p:nvPr/>
          </p:nvSpPr>
          <p:spPr>
            <a:xfrm>
              <a:off x="2728902" y="3221577"/>
              <a:ext cx="739449" cy="226591"/>
            </a:xfrm>
            <a:prstGeom prst="rect">
              <a:avLst/>
            </a:prstGeom>
            <a:solidFill>
              <a:schemeClr val="bg1"/>
            </a:solidFill>
            <a:ln>
              <a:solidFill>
                <a:schemeClr val="tx1"/>
              </a:solidFill>
            </a:ln>
          </p:spPr>
          <p:txBody>
            <a:bodyPr wrap="square" lIns="36000" tIns="36000" rIns="36000" bIns="36000" rtlCol="0">
              <a:spAutoFit/>
            </a:bodyPr>
            <a:lstStyle/>
            <a:p>
              <a:r>
                <a:rPr lang="ja-JP" altLang="en-US" sz="500" dirty="0" smtClean="0"/>
                <a:t>　</a:t>
              </a:r>
              <a:r>
                <a:rPr lang="ja-JP" altLang="en-US" sz="500" b="1" dirty="0"/>
                <a:t>⑦</a:t>
              </a:r>
              <a:r>
                <a:rPr lang="ja-JP" altLang="en-US" sz="500" b="1" dirty="0" smtClean="0"/>
                <a:t> 寝屋川市</a:t>
              </a:r>
              <a:endParaRPr lang="en-US" altLang="ja-JP" sz="500" b="1" dirty="0" smtClean="0"/>
            </a:p>
            <a:p>
              <a:r>
                <a:rPr lang="en-US" altLang="ja-JP" sz="500" dirty="0" smtClean="0"/>
                <a:t>〔</a:t>
              </a:r>
              <a:r>
                <a:rPr lang="ja-JP" altLang="en-US" sz="500" b="1" dirty="0" smtClean="0"/>
                <a:t>寝屋北町・１丁目地区</a:t>
              </a:r>
              <a:r>
                <a:rPr lang="en-US" altLang="ja-JP" sz="500" b="1" dirty="0" smtClean="0"/>
                <a:t>〕</a:t>
              </a:r>
            </a:p>
          </p:txBody>
        </p:sp>
        <p:sp>
          <p:nvSpPr>
            <p:cNvPr id="42" name="テキスト ボックス 41"/>
            <p:cNvSpPr txBox="1"/>
            <p:nvPr/>
          </p:nvSpPr>
          <p:spPr>
            <a:xfrm>
              <a:off x="3709915" y="3891347"/>
              <a:ext cx="667021" cy="226591"/>
            </a:xfrm>
            <a:prstGeom prst="rect">
              <a:avLst/>
            </a:prstGeom>
            <a:solidFill>
              <a:schemeClr val="bg1"/>
            </a:solidFill>
            <a:ln>
              <a:solidFill>
                <a:schemeClr val="tx1"/>
              </a:solidFill>
            </a:ln>
          </p:spPr>
          <p:txBody>
            <a:bodyPr wrap="square" lIns="36000" tIns="36000" rIns="36000" bIns="36000" rtlCol="0">
              <a:spAutoFit/>
            </a:bodyPr>
            <a:lstStyle/>
            <a:p>
              <a:r>
                <a:rPr lang="ja-JP" altLang="en-US" sz="500" dirty="0" smtClean="0"/>
                <a:t>　</a:t>
              </a:r>
              <a:r>
                <a:rPr lang="ja-JP" altLang="en-US" sz="500" b="1" dirty="0" smtClean="0"/>
                <a:t>⑪ 枚方市</a:t>
              </a:r>
              <a:endParaRPr lang="en-US" altLang="ja-JP" sz="500" b="1" dirty="0" smtClean="0"/>
            </a:p>
            <a:p>
              <a:r>
                <a:rPr lang="ja-JP" altLang="en-US" sz="500" b="1" dirty="0"/>
                <a:t>　</a:t>
              </a:r>
              <a:r>
                <a:rPr lang="en-US" altLang="ja-JP" sz="500" b="1" dirty="0" smtClean="0"/>
                <a:t>〔</a:t>
              </a:r>
              <a:r>
                <a:rPr lang="ja-JP" altLang="en-US" sz="500" b="1" dirty="0" smtClean="0"/>
                <a:t>茄子作・高田地区</a:t>
              </a:r>
              <a:r>
                <a:rPr lang="en-US" altLang="ja-JP" sz="500" b="1" dirty="0" smtClean="0"/>
                <a:t>〕</a:t>
              </a:r>
            </a:p>
          </p:txBody>
        </p:sp>
        <p:sp>
          <p:nvSpPr>
            <p:cNvPr id="43" name="テキスト ボックス 42"/>
            <p:cNvSpPr txBox="1"/>
            <p:nvPr/>
          </p:nvSpPr>
          <p:spPr>
            <a:xfrm>
              <a:off x="3035009" y="3500651"/>
              <a:ext cx="496780" cy="226591"/>
            </a:xfrm>
            <a:prstGeom prst="rect">
              <a:avLst/>
            </a:prstGeom>
            <a:solidFill>
              <a:schemeClr val="bg1"/>
            </a:solidFill>
            <a:ln>
              <a:solidFill>
                <a:schemeClr val="tx1"/>
              </a:solidFill>
            </a:ln>
          </p:spPr>
          <p:txBody>
            <a:bodyPr wrap="square" lIns="36000" tIns="36000" rIns="36000" bIns="36000" rtlCol="0">
              <a:spAutoFit/>
            </a:bodyPr>
            <a:lstStyle/>
            <a:p>
              <a:r>
                <a:rPr lang="ja-JP" altLang="en-US" sz="500" dirty="0" smtClean="0"/>
                <a:t>　</a:t>
              </a:r>
              <a:r>
                <a:rPr lang="ja-JP" altLang="en-US" sz="500" b="1" dirty="0"/>
                <a:t>⑨</a:t>
              </a:r>
              <a:r>
                <a:rPr lang="ja-JP" altLang="en-US" sz="500" b="1" dirty="0" smtClean="0"/>
                <a:t> 交野市</a:t>
              </a:r>
              <a:endParaRPr lang="en-US" altLang="ja-JP" sz="500" b="1" dirty="0" smtClean="0"/>
            </a:p>
            <a:p>
              <a:r>
                <a:rPr lang="ja-JP" altLang="en-US" sz="500" dirty="0"/>
                <a:t>　</a:t>
              </a:r>
              <a:r>
                <a:rPr lang="en-US" altLang="ja-JP" sz="500" b="1" dirty="0" smtClean="0"/>
                <a:t>〔</a:t>
              </a:r>
              <a:r>
                <a:rPr lang="ja-JP" altLang="en-US" sz="500" b="1" dirty="0" smtClean="0"/>
                <a:t>星田北地区</a:t>
              </a:r>
              <a:r>
                <a:rPr lang="en-US" altLang="ja-JP" sz="500" b="1" dirty="0" smtClean="0"/>
                <a:t>〕</a:t>
              </a:r>
            </a:p>
          </p:txBody>
        </p:sp>
        <p:sp>
          <p:nvSpPr>
            <p:cNvPr id="44" name="テキスト ボックス 43"/>
            <p:cNvSpPr txBox="1"/>
            <p:nvPr/>
          </p:nvSpPr>
          <p:spPr>
            <a:xfrm>
              <a:off x="4285984" y="4717254"/>
              <a:ext cx="761645" cy="226591"/>
            </a:xfrm>
            <a:prstGeom prst="rect">
              <a:avLst/>
            </a:prstGeom>
            <a:solidFill>
              <a:schemeClr val="bg1"/>
            </a:solidFill>
            <a:ln>
              <a:solidFill>
                <a:schemeClr val="tx1"/>
              </a:solidFill>
            </a:ln>
          </p:spPr>
          <p:txBody>
            <a:bodyPr wrap="square" lIns="36000" tIns="36000" rIns="36000" bIns="36000" rtlCol="0">
              <a:spAutoFit/>
            </a:bodyPr>
            <a:lstStyle/>
            <a:p>
              <a:r>
                <a:rPr lang="ja-JP" altLang="en-US" sz="500" b="1" dirty="0" smtClean="0"/>
                <a:t>　</a:t>
              </a:r>
              <a:r>
                <a:rPr lang="ja-JP" altLang="en-US" sz="500" b="1" dirty="0"/>
                <a:t>⑬</a:t>
              </a:r>
              <a:r>
                <a:rPr lang="ja-JP" altLang="en-US" sz="500" b="1" dirty="0" smtClean="0"/>
                <a:t> 交野市</a:t>
              </a:r>
              <a:endParaRPr lang="en-US" altLang="ja-JP" sz="500" b="1" dirty="0" smtClean="0"/>
            </a:p>
            <a:p>
              <a:r>
                <a:rPr lang="ja-JP" altLang="en-US" sz="500" dirty="0"/>
                <a:t>　</a:t>
              </a:r>
              <a:r>
                <a:rPr lang="en-US" altLang="ja-JP" sz="500" dirty="0" smtClean="0"/>
                <a:t>〔</a:t>
              </a:r>
              <a:r>
                <a:rPr lang="ja-JP" altLang="en-US" sz="500" b="1" dirty="0" smtClean="0"/>
                <a:t>倉治・私部・青山地区</a:t>
              </a:r>
              <a:r>
                <a:rPr lang="en-US" altLang="ja-JP" sz="500" b="1" dirty="0" smtClean="0"/>
                <a:t>〕</a:t>
              </a:r>
            </a:p>
          </p:txBody>
        </p:sp>
        <p:sp>
          <p:nvSpPr>
            <p:cNvPr id="45" name="テキスト ボックス 44"/>
            <p:cNvSpPr txBox="1"/>
            <p:nvPr/>
          </p:nvSpPr>
          <p:spPr>
            <a:xfrm>
              <a:off x="3709915" y="4724111"/>
              <a:ext cx="528341" cy="226591"/>
            </a:xfrm>
            <a:prstGeom prst="rect">
              <a:avLst/>
            </a:prstGeom>
            <a:solidFill>
              <a:schemeClr val="bg1"/>
            </a:solidFill>
            <a:ln>
              <a:solidFill>
                <a:schemeClr val="tx1"/>
              </a:solidFill>
            </a:ln>
          </p:spPr>
          <p:txBody>
            <a:bodyPr wrap="square" lIns="36000" tIns="36000" rIns="36000" bIns="36000" rtlCol="0">
              <a:spAutoFit/>
            </a:bodyPr>
            <a:lstStyle/>
            <a:p>
              <a:r>
                <a:rPr lang="ja-JP" altLang="en-US" sz="500" b="1" dirty="0" smtClean="0"/>
                <a:t>　⑫ 交野市</a:t>
              </a:r>
              <a:endParaRPr lang="en-US" altLang="ja-JP" sz="500" b="1" dirty="0" smtClean="0"/>
            </a:p>
            <a:p>
              <a:r>
                <a:rPr lang="ja-JP" altLang="en-US" sz="500" b="1" dirty="0"/>
                <a:t>　</a:t>
              </a:r>
              <a:r>
                <a:rPr lang="en-US" altLang="ja-JP" sz="500" b="1" dirty="0" smtClean="0"/>
                <a:t>〔</a:t>
              </a:r>
              <a:r>
                <a:rPr lang="ja-JP" altLang="en-US" sz="500" b="1" dirty="0" smtClean="0"/>
                <a:t>私部南地区</a:t>
              </a:r>
              <a:r>
                <a:rPr lang="en-US" altLang="ja-JP" sz="500" b="1" dirty="0" smtClean="0"/>
                <a:t>〕</a:t>
              </a:r>
            </a:p>
          </p:txBody>
        </p:sp>
        <p:sp>
          <p:nvSpPr>
            <p:cNvPr id="46" name="テキスト ボックス 45"/>
            <p:cNvSpPr txBox="1"/>
            <p:nvPr/>
          </p:nvSpPr>
          <p:spPr>
            <a:xfrm>
              <a:off x="2348450" y="4724597"/>
              <a:ext cx="597079" cy="226591"/>
            </a:xfrm>
            <a:prstGeom prst="rect">
              <a:avLst/>
            </a:prstGeom>
            <a:solidFill>
              <a:schemeClr val="bg1"/>
            </a:solidFill>
            <a:ln>
              <a:solidFill>
                <a:schemeClr val="tx1"/>
              </a:solidFill>
            </a:ln>
          </p:spPr>
          <p:txBody>
            <a:bodyPr wrap="square" lIns="36000" tIns="36000" rIns="36000" bIns="36000" rtlCol="0">
              <a:spAutoFit/>
            </a:bodyPr>
            <a:lstStyle/>
            <a:p>
              <a:r>
                <a:rPr lang="ja-JP" altLang="en-US" sz="500" b="1" dirty="0" smtClean="0"/>
                <a:t>　</a:t>
              </a:r>
              <a:r>
                <a:rPr lang="ja-JP" altLang="en-US" sz="500" b="1" dirty="0"/>
                <a:t>⑧</a:t>
              </a:r>
              <a:r>
                <a:rPr lang="ja-JP" altLang="en-US" sz="500" b="1" dirty="0" smtClean="0"/>
                <a:t> 寝屋川市</a:t>
              </a:r>
              <a:endParaRPr lang="en-US" altLang="ja-JP" sz="500" b="1" dirty="0" smtClean="0"/>
            </a:p>
            <a:p>
              <a:r>
                <a:rPr lang="en-US" altLang="ja-JP" sz="500" b="1" dirty="0" smtClean="0"/>
                <a:t>〔</a:t>
              </a:r>
              <a:r>
                <a:rPr lang="ja-JP" altLang="en-US" sz="500" b="1" dirty="0" smtClean="0"/>
                <a:t>寝屋２丁目地区</a:t>
              </a:r>
              <a:r>
                <a:rPr lang="en-US" altLang="ja-JP" sz="500" b="1" dirty="0" smtClean="0"/>
                <a:t>〕</a:t>
              </a:r>
            </a:p>
          </p:txBody>
        </p:sp>
        <p:sp>
          <p:nvSpPr>
            <p:cNvPr id="47" name="テキスト ボックス 46"/>
            <p:cNvSpPr txBox="1"/>
            <p:nvPr/>
          </p:nvSpPr>
          <p:spPr>
            <a:xfrm>
              <a:off x="1751563" y="4722008"/>
              <a:ext cx="555876" cy="303536"/>
            </a:xfrm>
            <a:prstGeom prst="rect">
              <a:avLst/>
            </a:prstGeom>
            <a:solidFill>
              <a:schemeClr val="bg1"/>
            </a:solidFill>
            <a:ln>
              <a:solidFill>
                <a:schemeClr val="tx1"/>
              </a:solidFill>
            </a:ln>
          </p:spPr>
          <p:txBody>
            <a:bodyPr wrap="square" lIns="36000" tIns="36000" rIns="36000" bIns="36000" rtlCol="0">
              <a:spAutoFit/>
            </a:bodyPr>
            <a:lstStyle/>
            <a:p>
              <a:r>
                <a:rPr lang="ja-JP" altLang="en-US" sz="500" dirty="0" smtClean="0"/>
                <a:t>　</a:t>
              </a:r>
              <a:r>
                <a:rPr lang="ja-JP" altLang="en-US" sz="500" b="1" dirty="0"/>
                <a:t>④</a:t>
              </a:r>
              <a:r>
                <a:rPr lang="ja-JP" altLang="en-US" sz="500" b="1" dirty="0" smtClean="0"/>
                <a:t> 寝屋川市</a:t>
              </a:r>
              <a:endParaRPr lang="en-US" altLang="ja-JP" sz="500" b="1" dirty="0" smtClean="0"/>
            </a:p>
            <a:p>
              <a:r>
                <a:rPr lang="ja-JP" altLang="en-US" sz="500" b="1" dirty="0"/>
                <a:t>　</a:t>
              </a:r>
              <a:r>
                <a:rPr lang="en-US" altLang="ja-JP" sz="500" b="1" dirty="0" smtClean="0"/>
                <a:t>〔</a:t>
              </a:r>
              <a:r>
                <a:rPr lang="ja-JP" altLang="en-US" sz="500" b="1" dirty="0" smtClean="0"/>
                <a:t>小路地区</a:t>
              </a:r>
              <a:r>
                <a:rPr lang="en-US" altLang="ja-JP" sz="500" b="1" dirty="0" smtClean="0"/>
                <a:t>〕</a:t>
              </a:r>
            </a:p>
            <a:p>
              <a:r>
                <a:rPr lang="ja-JP" altLang="en-US" sz="500" dirty="0"/>
                <a:t>　</a:t>
              </a:r>
              <a:r>
                <a:rPr lang="en-US" altLang="ja-JP" sz="500" dirty="0" smtClean="0"/>
                <a:t>H31.3 </a:t>
              </a:r>
              <a:r>
                <a:rPr lang="ja-JP" altLang="en-US" sz="500" dirty="0" smtClean="0"/>
                <a:t>事業完了</a:t>
              </a:r>
              <a:endParaRPr lang="en-US" altLang="ja-JP" sz="500" dirty="0" smtClean="0"/>
            </a:p>
          </p:txBody>
        </p:sp>
        <p:sp>
          <p:nvSpPr>
            <p:cNvPr id="48" name="テキスト ボックス 47"/>
            <p:cNvSpPr txBox="1"/>
            <p:nvPr/>
          </p:nvSpPr>
          <p:spPr>
            <a:xfrm>
              <a:off x="1078408" y="4729560"/>
              <a:ext cx="652565" cy="380480"/>
            </a:xfrm>
            <a:prstGeom prst="rect">
              <a:avLst/>
            </a:prstGeom>
            <a:solidFill>
              <a:schemeClr val="bg1"/>
            </a:solidFill>
            <a:ln>
              <a:solidFill>
                <a:schemeClr val="tx1"/>
              </a:solidFill>
            </a:ln>
          </p:spPr>
          <p:txBody>
            <a:bodyPr wrap="square" lIns="36000" tIns="36000" rIns="36000" bIns="36000" rtlCol="0">
              <a:spAutoFit/>
            </a:bodyPr>
            <a:lstStyle/>
            <a:p>
              <a:r>
                <a:rPr lang="ja-JP" altLang="en-US" sz="500" dirty="0" smtClean="0"/>
                <a:t>　</a:t>
              </a:r>
              <a:r>
                <a:rPr lang="ja-JP" altLang="en-US" sz="500" b="1" dirty="0"/>
                <a:t>②</a:t>
              </a:r>
              <a:r>
                <a:rPr lang="ja-JP" altLang="en-US" sz="500" b="1" dirty="0" smtClean="0"/>
                <a:t> </a:t>
              </a:r>
              <a:r>
                <a:rPr lang="ja-JP" altLang="en-US" sz="500" b="1" dirty="0"/>
                <a:t>四條畷</a:t>
              </a:r>
              <a:r>
                <a:rPr lang="ja-JP" altLang="en-US" sz="500" b="1" dirty="0" smtClean="0"/>
                <a:t>市</a:t>
              </a:r>
              <a:endParaRPr lang="en-US" altLang="ja-JP" sz="500" b="1" dirty="0" smtClean="0"/>
            </a:p>
            <a:p>
              <a:r>
                <a:rPr lang="ja-JP" altLang="en-US" sz="500" b="1" dirty="0"/>
                <a:t>　</a:t>
              </a:r>
              <a:r>
                <a:rPr lang="en-US" altLang="ja-JP" sz="500" b="1" dirty="0" smtClean="0"/>
                <a:t>〔</a:t>
              </a:r>
              <a:r>
                <a:rPr lang="ja-JP" altLang="en-US" sz="500" b="1" dirty="0" smtClean="0"/>
                <a:t>砂地区</a:t>
              </a:r>
              <a:r>
                <a:rPr lang="en-US" altLang="ja-JP" sz="500" b="1" dirty="0" smtClean="0"/>
                <a:t>〕</a:t>
              </a:r>
            </a:p>
            <a:p>
              <a:r>
                <a:rPr lang="ja-JP" altLang="en-US" sz="500" dirty="0"/>
                <a:t>　</a:t>
              </a:r>
              <a:r>
                <a:rPr lang="ja-JP" altLang="en-US" sz="500" dirty="0" smtClean="0"/>
                <a:t>一部、地区計画に</a:t>
              </a:r>
              <a:endParaRPr lang="en-US" altLang="ja-JP" sz="500" dirty="0" smtClean="0"/>
            </a:p>
            <a:p>
              <a:r>
                <a:rPr lang="en-US" altLang="ja-JP" sz="500" dirty="0"/>
                <a:t> </a:t>
              </a:r>
              <a:r>
                <a:rPr lang="ja-JP" altLang="en-US" sz="500" dirty="0" smtClean="0"/>
                <a:t>よる土地利用誘導</a:t>
              </a:r>
              <a:endParaRPr lang="en-US" altLang="ja-JP" sz="500" dirty="0" smtClean="0"/>
            </a:p>
          </p:txBody>
        </p:sp>
        <p:sp>
          <p:nvSpPr>
            <p:cNvPr id="49" name="テキスト ボックス 48"/>
            <p:cNvSpPr txBox="1"/>
            <p:nvPr/>
          </p:nvSpPr>
          <p:spPr>
            <a:xfrm>
              <a:off x="183216" y="4559284"/>
              <a:ext cx="874821" cy="457424"/>
            </a:xfrm>
            <a:prstGeom prst="rect">
              <a:avLst/>
            </a:prstGeom>
            <a:solidFill>
              <a:schemeClr val="bg1"/>
            </a:solidFill>
            <a:ln>
              <a:solidFill>
                <a:schemeClr val="tx1"/>
              </a:solidFill>
            </a:ln>
          </p:spPr>
          <p:txBody>
            <a:bodyPr wrap="square" lIns="36000" tIns="36000" rIns="36000" bIns="36000" rtlCol="0">
              <a:spAutoFit/>
            </a:bodyPr>
            <a:lstStyle/>
            <a:p>
              <a:r>
                <a:rPr lang="ja-JP" altLang="en-US" sz="500" dirty="0" smtClean="0"/>
                <a:t>　</a:t>
              </a:r>
              <a:r>
                <a:rPr lang="ja-JP" altLang="en-US" sz="500" b="1" dirty="0" smtClean="0"/>
                <a:t>① 門真市</a:t>
              </a:r>
              <a:endParaRPr lang="en-US" altLang="ja-JP" sz="500" b="1" dirty="0" smtClean="0"/>
            </a:p>
            <a:p>
              <a:r>
                <a:rPr lang="ja-JP" altLang="en-US" sz="500" b="1" dirty="0"/>
                <a:t>　</a:t>
              </a:r>
              <a:r>
                <a:rPr lang="en-US" altLang="ja-JP" sz="500" b="1" dirty="0" smtClean="0"/>
                <a:t>〔</a:t>
              </a:r>
              <a:r>
                <a:rPr lang="ja-JP" altLang="en-US" sz="500" b="1" dirty="0" smtClean="0"/>
                <a:t>北島地区</a:t>
              </a:r>
              <a:r>
                <a:rPr lang="en-US" altLang="ja-JP" sz="500" b="1" dirty="0" smtClean="0"/>
                <a:t>〕</a:t>
              </a:r>
            </a:p>
            <a:p>
              <a:r>
                <a:rPr lang="ja-JP" altLang="en-US" sz="500" dirty="0"/>
                <a:t>　</a:t>
              </a:r>
              <a:r>
                <a:rPr lang="ja-JP" altLang="en-US" sz="500" dirty="0" smtClean="0"/>
                <a:t>北島東地区 </a:t>
              </a:r>
              <a:r>
                <a:rPr lang="en-US" altLang="ja-JP" sz="500" dirty="0" smtClean="0"/>
                <a:t>H31.3 </a:t>
              </a:r>
              <a:r>
                <a:rPr lang="ja-JP" altLang="en-US" sz="500" dirty="0" smtClean="0"/>
                <a:t>事業完了</a:t>
              </a:r>
              <a:endParaRPr lang="en-US" altLang="ja-JP" sz="500" dirty="0"/>
            </a:p>
            <a:p>
              <a:r>
                <a:rPr lang="ja-JP" altLang="en-US" sz="500" dirty="0" smtClean="0"/>
                <a:t>　北島東第二地区</a:t>
              </a:r>
              <a:endParaRPr lang="en-US" altLang="ja-JP" sz="500" dirty="0" smtClean="0"/>
            </a:p>
            <a:p>
              <a:r>
                <a:rPr lang="ja-JP" altLang="en-US" sz="500" dirty="0"/>
                <a:t>　</a:t>
              </a:r>
              <a:r>
                <a:rPr lang="en-US" altLang="ja-JP" sz="500" dirty="0" smtClean="0"/>
                <a:t>R1.6 </a:t>
              </a:r>
              <a:r>
                <a:rPr lang="ja-JP" altLang="en-US" sz="500" dirty="0" smtClean="0"/>
                <a:t>業務代行予定者決定</a:t>
              </a:r>
              <a:endParaRPr lang="en-US" altLang="ja-JP" sz="500" dirty="0" smtClean="0"/>
            </a:p>
          </p:txBody>
        </p:sp>
        <p:sp>
          <p:nvSpPr>
            <p:cNvPr id="50" name="テキスト ボックス 49"/>
            <p:cNvSpPr txBox="1"/>
            <p:nvPr/>
          </p:nvSpPr>
          <p:spPr>
            <a:xfrm>
              <a:off x="4541141" y="3635041"/>
              <a:ext cx="771060" cy="303536"/>
            </a:xfrm>
            <a:prstGeom prst="rect">
              <a:avLst/>
            </a:prstGeom>
            <a:solidFill>
              <a:schemeClr val="bg1"/>
            </a:solidFill>
            <a:ln>
              <a:solidFill>
                <a:schemeClr val="tx1"/>
              </a:solidFill>
            </a:ln>
          </p:spPr>
          <p:txBody>
            <a:bodyPr wrap="square" lIns="36000" tIns="36000" rIns="36000" bIns="36000" rtlCol="0">
              <a:spAutoFit/>
            </a:bodyPr>
            <a:lstStyle/>
            <a:p>
              <a:r>
                <a:rPr lang="ja-JP" altLang="en-US" sz="500" dirty="0" smtClean="0"/>
                <a:t>　</a:t>
              </a:r>
              <a:r>
                <a:rPr lang="ja-JP" altLang="en-US" sz="500" b="1" dirty="0" smtClean="0"/>
                <a:t>⑪‘枚方市・交野市</a:t>
              </a:r>
              <a:endParaRPr lang="en-US" altLang="ja-JP" sz="500" b="1" dirty="0" smtClean="0"/>
            </a:p>
            <a:p>
              <a:r>
                <a:rPr lang="ja-JP" altLang="en-US" sz="500" b="1" dirty="0"/>
                <a:t>　</a:t>
              </a:r>
              <a:r>
                <a:rPr lang="ja-JP" altLang="en-US" sz="500" b="1" dirty="0" smtClean="0"/>
                <a:t>茄子作南地区</a:t>
              </a:r>
              <a:endParaRPr lang="en-US" altLang="ja-JP" sz="500" b="1" dirty="0" smtClean="0"/>
            </a:p>
            <a:p>
              <a:r>
                <a:rPr lang="ja-JP" altLang="en-US" sz="500" dirty="0"/>
                <a:t>　</a:t>
              </a:r>
              <a:r>
                <a:rPr lang="en-US" altLang="ja-JP" sz="500" dirty="0" smtClean="0"/>
                <a:t>R1.10 </a:t>
              </a:r>
              <a:r>
                <a:rPr lang="ja-JP" altLang="en-US" sz="500" dirty="0" smtClean="0"/>
                <a:t>事業完了</a:t>
              </a:r>
              <a:endParaRPr lang="en-US" altLang="ja-JP" sz="500" dirty="0" smtClean="0"/>
            </a:p>
          </p:txBody>
        </p:sp>
        <p:sp>
          <p:nvSpPr>
            <p:cNvPr id="51" name="テキスト ボックス 50"/>
            <p:cNvSpPr txBox="1"/>
            <p:nvPr/>
          </p:nvSpPr>
          <p:spPr>
            <a:xfrm>
              <a:off x="4270398" y="2975913"/>
              <a:ext cx="270743" cy="149647"/>
            </a:xfrm>
            <a:prstGeom prst="rect">
              <a:avLst/>
            </a:prstGeom>
            <a:solidFill>
              <a:schemeClr val="bg1"/>
            </a:solidFill>
            <a:ln>
              <a:solidFill>
                <a:schemeClr val="tx1"/>
              </a:solidFill>
            </a:ln>
          </p:spPr>
          <p:txBody>
            <a:bodyPr wrap="square" lIns="36000" tIns="36000" rIns="36000" bIns="36000" rtlCol="0">
              <a:spAutoFit/>
            </a:bodyPr>
            <a:lstStyle/>
            <a:p>
              <a:r>
                <a:rPr lang="ja-JP" altLang="en-US" sz="500" b="1" dirty="0" smtClean="0"/>
                <a:t>⑨＋⑪</a:t>
              </a:r>
              <a:endParaRPr lang="en-US" altLang="ja-JP" sz="500" b="1" dirty="0" smtClean="0"/>
            </a:p>
          </p:txBody>
        </p:sp>
      </p:grpSp>
      <p:sp>
        <p:nvSpPr>
          <p:cNvPr id="9" name="スライド番号プレースホルダー 8"/>
          <p:cNvSpPr>
            <a:spLocks noGrp="1"/>
          </p:cNvSpPr>
          <p:nvPr>
            <p:ph type="sldNum" sz="quarter" idx="12"/>
          </p:nvPr>
        </p:nvSpPr>
        <p:spPr>
          <a:xfrm>
            <a:off x="7672330" y="6604445"/>
            <a:ext cx="2311400" cy="365125"/>
          </a:xfrm>
        </p:spPr>
        <p:txBody>
          <a:bodyPr/>
          <a:lstStyle/>
          <a:p>
            <a:fld id="{BB9231F5-CC56-497A-A386-7B8232C12A76}" type="slidenum">
              <a:rPr lang="ja-JP" altLang="en-US" smtClean="0"/>
              <a:pPr/>
              <a:t>31</a:t>
            </a:fld>
            <a:endParaRPr lang="ja-JP" altLang="en-US" dirty="0"/>
          </a:p>
        </p:txBody>
      </p:sp>
      <p:sp>
        <p:nvSpPr>
          <p:cNvPr id="52" name="テキスト ボックス 51"/>
          <p:cNvSpPr txBox="1"/>
          <p:nvPr/>
        </p:nvSpPr>
        <p:spPr>
          <a:xfrm>
            <a:off x="5278805" y="5449046"/>
            <a:ext cx="4485147" cy="1264449"/>
          </a:xfrm>
          <a:prstGeom prst="rect">
            <a:avLst/>
          </a:prstGeom>
          <a:noFill/>
          <a:ln w="6350">
            <a:noFill/>
            <a:prstDash val="sysDash"/>
          </a:ln>
        </p:spPr>
        <p:txBody>
          <a:bodyPr wrap="square" lIns="0" tIns="0" rIns="0" bIns="0" rtlCol="0">
            <a:spAutoFit/>
          </a:bodyPr>
          <a:lstStyle/>
          <a:p>
            <a:pPr marL="85725">
              <a:lnSpc>
                <a:spcPct val="150000"/>
              </a:lnSpc>
            </a:pPr>
            <a:r>
              <a:rPr lang="ja-JP" altLang="en-US" sz="1200" b="1" dirty="0" smtClean="0">
                <a:latin typeface="+mj-ea"/>
              </a:rPr>
              <a:t>◇ </a:t>
            </a:r>
            <a:r>
              <a:rPr lang="ja-JP" altLang="en-US" sz="1200" b="1" dirty="0" smtClean="0">
                <a:latin typeface="+mj-ea"/>
                <a:ea typeface="+mj-ea"/>
              </a:rPr>
              <a:t>箕面森町まちづくり</a:t>
            </a:r>
            <a:endParaRPr lang="ja-JP" altLang="ja-JP" sz="1200" b="1" dirty="0" smtClean="0">
              <a:latin typeface="+mj-ea"/>
              <a:ea typeface="+mj-ea"/>
            </a:endParaRPr>
          </a:p>
          <a:p>
            <a:pPr marL="351450" indent="-171450">
              <a:lnSpc>
                <a:spcPts val="1100"/>
              </a:lnSpc>
              <a:buFont typeface="Wingdings" panose="05000000000000000000" pitchFamily="2" charset="2"/>
              <a:buChar char="ü"/>
            </a:pPr>
            <a:r>
              <a:rPr lang="ja-JP" altLang="en-US" sz="1200" dirty="0" smtClean="0">
                <a:latin typeface="Meiryo UI" panose="020B0604030504040204" pitchFamily="50" charset="-128"/>
                <a:ea typeface="Meiryo UI" panose="020B0604030504040204" pitchFamily="50" charset="-128"/>
              </a:rPr>
              <a:t>箕面森町は、貴重な自然環境を守りながら「多世代共生・環境共生・地域共生」　をテーマに、世代を超えて誰もがいきいきと暮らせる　まちづくりを進めており、平成</a:t>
            </a:r>
            <a:r>
              <a:rPr lang="en-US" altLang="ja-JP" sz="1200" dirty="0" smtClean="0">
                <a:latin typeface="Meiryo UI" panose="020B0604030504040204" pitchFamily="50" charset="-128"/>
                <a:ea typeface="Meiryo UI" panose="020B0604030504040204" pitchFamily="50" charset="-128"/>
              </a:rPr>
              <a:t>19</a:t>
            </a:r>
            <a:r>
              <a:rPr lang="ja-JP" altLang="en-US" sz="1200" dirty="0" smtClean="0">
                <a:latin typeface="Meiryo UI" panose="020B0604030504040204" pitchFamily="50" charset="-128"/>
                <a:ea typeface="Meiryo UI" panose="020B0604030504040204" pitchFamily="50" charset="-128"/>
              </a:rPr>
              <a:t>年にまち開きをし、計画人口の</a:t>
            </a:r>
            <a:r>
              <a:rPr lang="en-US" altLang="ja-JP" sz="1200" dirty="0" smtClean="0">
                <a:latin typeface="Meiryo UI" panose="020B0604030504040204" pitchFamily="50" charset="-128"/>
                <a:ea typeface="Meiryo UI" panose="020B0604030504040204" pitchFamily="50" charset="-128"/>
              </a:rPr>
              <a:t>8</a:t>
            </a:r>
            <a:r>
              <a:rPr lang="ja-JP" altLang="en-US" sz="1200" dirty="0" smtClean="0">
                <a:latin typeface="Meiryo UI" panose="020B0604030504040204" pitchFamily="50" charset="-128"/>
                <a:ea typeface="Meiryo UI" panose="020B0604030504040204" pitchFamily="50" charset="-128"/>
              </a:rPr>
              <a:t>割の定着や企業進出など順調に成長しています。</a:t>
            </a:r>
            <a:endParaRPr lang="en-US" altLang="ja-JP" sz="1200" dirty="0" smtClean="0">
              <a:latin typeface="Meiryo UI" panose="020B0604030504040204" pitchFamily="50" charset="-128"/>
              <a:ea typeface="Meiryo UI" panose="020B0604030504040204" pitchFamily="50" charset="-128"/>
            </a:endParaRPr>
          </a:p>
          <a:p>
            <a:pPr marL="351450" indent="-171450">
              <a:lnSpc>
                <a:spcPts val="1100"/>
              </a:lnSpc>
              <a:buFont typeface="Wingdings" panose="05000000000000000000" pitchFamily="2" charset="2"/>
              <a:buChar char="ü"/>
            </a:pPr>
            <a:r>
              <a:rPr lang="ja-JP" altLang="en-US" sz="1200" dirty="0" smtClean="0">
                <a:latin typeface="Meiryo UI" panose="020B0604030504040204" pitchFamily="50" charset="-128"/>
                <a:ea typeface="Meiryo UI" panose="020B0604030504040204" pitchFamily="50" charset="-128"/>
              </a:rPr>
              <a:t>令和</a:t>
            </a:r>
            <a:r>
              <a:rPr lang="en-US" altLang="ja-JP" sz="1200" dirty="0" smtClean="0">
                <a:latin typeface="Meiryo UI" panose="020B0604030504040204" pitchFamily="50" charset="-128"/>
                <a:ea typeface="Meiryo UI" panose="020B0604030504040204" pitchFamily="50" charset="-128"/>
              </a:rPr>
              <a:t>5</a:t>
            </a:r>
            <a:r>
              <a:rPr lang="ja-JP" altLang="en-US" sz="1200" dirty="0" smtClean="0">
                <a:latin typeface="Meiryo UI" panose="020B0604030504040204" pitchFamily="50" charset="-128"/>
                <a:ea typeface="Meiryo UI" panose="020B0604030504040204" pitchFamily="50" charset="-128"/>
              </a:rPr>
              <a:t>年度に予定している事業完了に向け、清算金の徴収手続きを進めるとともに、地元市や民間の協力のもと府有地などを活用した　魅力あるまちづくりを進めます。</a:t>
            </a:r>
            <a:endParaRPr lang="en-US" altLang="ja-JP" sz="1200" dirty="0" smtClean="0">
              <a:latin typeface="Meiryo UI" panose="020B0604030504040204" pitchFamily="50" charset="-128"/>
              <a:ea typeface="Meiryo UI" panose="020B0604030504040204" pitchFamily="50" charset="-128"/>
            </a:endParaRPr>
          </a:p>
        </p:txBody>
      </p:sp>
      <p:sp>
        <p:nvSpPr>
          <p:cNvPr id="35" name="正方形/長方形 34"/>
          <p:cNvSpPr/>
          <p:nvPr/>
        </p:nvSpPr>
        <p:spPr>
          <a:xfrm>
            <a:off x="1351742" y="4423245"/>
            <a:ext cx="3517197" cy="322580"/>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sz="900" kern="100" dirty="0" smtClean="0">
                <a:effectLst/>
                <a:latin typeface="+mj-ea"/>
                <a:ea typeface="+mj-ea"/>
                <a:cs typeface="Times New Roman" panose="02020603050405020304" pitchFamily="18" charset="0"/>
              </a:rPr>
              <a:t> </a:t>
            </a:r>
            <a:r>
              <a:rPr lang="ja-JP" sz="900" kern="100" dirty="0">
                <a:effectLst/>
                <a:latin typeface="+mj-ea"/>
                <a:ea typeface="+mj-ea"/>
                <a:cs typeface="Times New Roman" panose="02020603050405020304" pitchFamily="18" charset="0"/>
              </a:rPr>
              <a:t>第二京阪道路沿道まちづくり検討地区例</a:t>
            </a:r>
            <a:r>
              <a:rPr lang="ja-JP" sz="900" kern="100" dirty="0" smtClean="0">
                <a:effectLst/>
                <a:latin typeface="+mj-ea"/>
                <a:ea typeface="+mj-ea"/>
                <a:cs typeface="Times New Roman" panose="02020603050405020304" pitchFamily="18" charset="0"/>
              </a:rPr>
              <a:t>（</a:t>
            </a:r>
            <a:r>
              <a:rPr lang="en-US" altLang="ja-JP" sz="900" kern="100" dirty="0" smtClean="0">
                <a:effectLst/>
                <a:latin typeface="+mj-ea"/>
                <a:ea typeface="+mj-ea"/>
                <a:cs typeface="Times New Roman" panose="02020603050405020304" pitchFamily="18" charset="0"/>
              </a:rPr>
              <a:t>R</a:t>
            </a:r>
            <a:r>
              <a:rPr lang="ja-JP" altLang="en-US" sz="900" kern="100" dirty="0" smtClean="0">
                <a:effectLst/>
                <a:latin typeface="+mj-ea"/>
                <a:ea typeface="+mj-ea"/>
                <a:cs typeface="Times New Roman" panose="02020603050405020304" pitchFamily="18" charset="0"/>
              </a:rPr>
              <a:t>２</a:t>
            </a:r>
            <a:r>
              <a:rPr lang="en-US" sz="900" kern="100" dirty="0" smtClean="0">
                <a:effectLst/>
                <a:latin typeface="+mj-ea"/>
                <a:ea typeface="+mj-ea"/>
                <a:cs typeface="Times New Roman" panose="02020603050405020304" pitchFamily="18" charset="0"/>
              </a:rPr>
              <a:t>.</a:t>
            </a:r>
            <a:r>
              <a:rPr lang="ja-JP" altLang="en-US" sz="900" kern="100" dirty="0" smtClean="0">
                <a:effectLst/>
                <a:latin typeface="+mj-ea"/>
                <a:ea typeface="+mj-ea"/>
                <a:cs typeface="Times New Roman" panose="02020603050405020304" pitchFamily="18" charset="0"/>
              </a:rPr>
              <a:t>１</a:t>
            </a:r>
            <a:r>
              <a:rPr lang="ja-JP" sz="900" kern="100" dirty="0" smtClean="0">
                <a:effectLst/>
                <a:latin typeface="+mj-ea"/>
                <a:ea typeface="+mj-ea"/>
                <a:cs typeface="Times New Roman" panose="02020603050405020304" pitchFamily="18" charset="0"/>
              </a:rPr>
              <a:t>時点</a:t>
            </a:r>
            <a:r>
              <a:rPr lang="ja-JP" sz="900" kern="100" dirty="0">
                <a:effectLst/>
                <a:latin typeface="Century" panose="02040604050505020304" pitchFamily="18" charset="0"/>
                <a:ea typeface="HGSｺﾞｼｯｸM" panose="020B0600000000000000" pitchFamily="50" charset="-128"/>
                <a:cs typeface="Times New Roman" panose="02020603050405020304" pitchFamily="18" charset="0"/>
              </a:rPr>
              <a:t>）</a:t>
            </a:r>
            <a:endParaRPr lang="ja-JP" sz="9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54" name="テキスト ボックス 53"/>
          <p:cNvSpPr txBox="1"/>
          <p:nvPr/>
        </p:nvSpPr>
        <p:spPr>
          <a:xfrm>
            <a:off x="82713" y="5853007"/>
            <a:ext cx="5128946" cy="841256"/>
          </a:xfrm>
          <a:prstGeom prst="rect">
            <a:avLst/>
          </a:prstGeom>
          <a:noFill/>
          <a:ln w="6350">
            <a:noFill/>
            <a:prstDash val="sysDash"/>
          </a:ln>
        </p:spPr>
        <p:txBody>
          <a:bodyPr wrap="square" lIns="0" tIns="0" rIns="0" bIns="0" rtlCol="0">
            <a:spAutoFit/>
          </a:bodyPr>
          <a:lstStyle/>
          <a:p>
            <a:pPr marL="85725">
              <a:lnSpc>
                <a:spcPct val="150000"/>
              </a:lnSpc>
            </a:pPr>
            <a:r>
              <a:rPr lang="ja-JP" altLang="en-US" sz="1200" b="1" dirty="0" smtClean="0">
                <a:latin typeface="+mj-ea"/>
              </a:rPr>
              <a:t>◇ </a:t>
            </a:r>
            <a:r>
              <a:rPr lang="ja-JP" altLang="en-US" sz="1200" b="1" dirty="0" smtClean="0">
                <a:latin typeface="+mj-ea"/>
                <a:ea typeface="+mj-ea"/>
              </a:rPr>
              <a:t>彩都（国際文化公園都市）のまちづくり</a:t>
            </a:r>
            <a:endParaRPr lang="ja-JP" altLang="ja-JP" sz="1200" b="1" dirty="0" smtClean="0">
              <a:latin typeface="+mj-ea"/>
              <a:ea typeface="+mj-ea"/>
            </a:endParaRPr>
          </a:p>
          <a:p>
            <a:pPr marL="360000" indent="-180000">
              <a:lnSpc>
                <a:spcPts val="1100"/>
              </a:lnSpc>
              <a:buFont typeface="Wingdings" panose="05000000000000000000" pitchFamily="2" charset="2"/>
              <a:buChar char="ü"/>
            </a:pPr>
            <a:r>
              <a:rPr lang="ja-JP" altLang="en-US" sz="1200" dirty="0" smtClean="0">
                <a:latin typeface="Meiryo UI" panose="020B0604030504040204" pitchFamily="50" charset="-128"/>
                <a:ea typeface="Meiryo UI" panose="020B0604030504040204" pitchFamily="50" charset="-128"/>
              </a:rPr>
              <a:t>彩都は、文化</a:t>
            </a:r>
            <a:r>
              <a:rPr lang="ja-JP" altLang="en-US" sz="1200" dirty="0">
                <a:latin typeface="Meiryo UI" panose="020B0604030504040204" pitchFamily="50" charset="-128"/>
                <a:ea typeface="Meiryo UI" panose="020B0604030504040204" pitchFamily="50" charset="-128"/>
              </a:rPr>
              <a:t>学術</a:t>
            </a:r>
            <a:r>
              <a:rPr lang="ja-JP" altLang="en-US" sz="1200" dirty="0" smtClean="0">
                <a:latin typeface="Meiryo UI" panose="020B0604030504040204" pitchFamily="50" charset="-128"/>
                <a:ea typeface="Meiryo UI" panose="020B0604030504040204" pitchFamily="50" charset="-128"/>
              </a:rPr>
              <a:t>や研究開発、国際交流、産業集積といった特色のある機能を組み込んだまちづくりをめ</a:t>
            </a:r>
            <a:r>
              <a:rPr lang="ja-JP" altLang="en-US" sz="1200" dirty="0">
                <a:latin typeface="Meiryo UI" panose="020B0604030504040204" pitchFamily="50" charset="-128"/>
                <a:ea typeface="Meiryo UI" panose="020B0604030504040204" pitchFamily="50" charset="-128"/>
              </a:rPr>
              <a:t>ざ</a:t>
            </a:r>
            <a:r>
              <a:rPr lang="ja-JP" altLang="en-US" sz="1200" dirty="0" smtClean="0">
                <a:latin typeface="Meiryo UI" panose="020B0604030504040204" pitchFamily="50" charset="-128"/>
                <a:ea typeface="Meiryo UI" panose="020B0604030504040204" pitchFamily="50" charset="-128"/>
              </a:rPr>
              <a:t>しています。</a:t>
            </a:r>
            <a:endParaRPr lang="en-US" altLang="ja-JP" sz="1200" dirty="0" smtClean="0">
              <a:latin typeface="Meiryo UI" panose="020B0604030504040204" pitchFamily="50" charset="-128"/>
              <a:ea typeface="Meiryo UI" panose="020B0604030504040204" pitchFamily="50" charset="-128"/>
            </a:endParaRPr>
          </a:p>
          <a:p>
            <a:pPr marL="360000" indent="-180000">
              <a:lnSpc>
                <a:spcPts val="1100"/>
              </a:lnSpc>
              <a:buFont typeface="Wingdings" panose="05000000000000000000" pitchFamily="2" charset="2"/>
              <a:buChar char="ü"/>
            </a:pPr>
            <a:r>
              <a:rPr lang="ja-JP" altLang="en-US" sz="1200" dirty="0" smtClean="0">
                <a:latin typeface="Meiryo UI" panose="020B0604030504040204" pitchFamily="50" charset="-128"/>
                <a:ea typeface="Meiryo UI" panose="020B0604030504040204" pitchFamily="50" charset="-128"/>
              </a:rPr>
              <a:t>彩都東部では、新名神高速道路からの交通アクセスを活かし</a:t>
            </a:r>
            <a:r>
              <a:rPr lang="ja-JP" altLang="en-US" sz="1200" dirty="0">
                <a:latin typeface="Meiryo UI" panose="020B0604030504040204" pitchFamily="50" charset="-128"/>
                <a:ea typeface="Meiryo UI" panose="020B0604030504040204" pitchFamily="50" charset="-128"/>
              </a:rPr>
              <a:t>、産業立地を誘導するためのまちづくりを進めます</a:t>
            </a:r>
            <a:r>
              <a:rPr lang="ja-JP" altLang="en-US" sz="1200" dirty="0" smtClean="0">
                <a:latin typeface="Meiryo UI" panose="020B0604030504040204" pitchFamily="50" charset="-128"/>
                <a:ea typeface="Meiryo UI" panose="020B0604030504040204" pitchFamily="50" charset="-128"/>
              </a:rPr>
              <a:t>。</a:t>
            </a:r>
            <a:endParaRPr lang="en-US" altLang="ja-JP" sz="12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7178614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200472" y="3025139"/>
            <a:ext cx="4608512" cy="358934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75" name="図 274"/>
          <p:cNvPicPr>
            <a:picLocks noChangeAspect="1"/>
          </p:cNvPicPr>
          <p:nvPr/>
        </p:nvPicPr>
        <p:blipFill>
          <a:blip r:embed="rId3"/>
          <a:stretch>
            <a:fillRect/>
          </a:stretch>
        </p:blipFill>
        <p:spPr>
          <a:xfrm>
            <a:off x="851206" y="5353771"/>
            <a:ext cx="3600102" cy="1019398"/>
          </a:xfrm>
          <a:prstGeom prst="rect">
            <a:avLst/>
          </a:prstGeom>
        </p:spPr>
      </p:pic>
      <p:sp>
        <p:nvSpPr>
          <p:cNvPr id="18" name="正方形/長方形 17"/>
          <p:cNvSpPr/>
          <p:nvPr/>
        </p:nvSpPr>
        <p:spPr>
          <a:xfrm>
            <a:off x="103828" y="738744"/>
            <a:ext cx="9720000" cy="5979097"/>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50"/>
          </a:p>
        </p:txBody>
      </p:sp>
      <p:sp>
        <p:nvSpPr>
          <p:cNvPr id="31" name="正方形/長方形 30"/>
          <p:cNvSpPr/>
          <p:nvPr/>
        </p:nvSpPr>
        <p:spPr>
          <a:xfrm>
            <a:off x="58866" y="389800"/>
            <a:ext cx="9792000" cy="288147"/>
          </a:xfrm>
          <a:prstGeom prst="rect">
            <a:avLst/>
          </a:prstGeom>
        </p:spPr>
        <p:style>
          <a:lnRef idx="1">
            <a:schemeClr val="accent5"/>
          </a:lnRef>
          <a:fillRef idx="3">
            <a:schemeClr val="accent5"/>
          </a:fillRef>
          <a:effectRef idx="2">
            <a:schemeClr val="accent5"/>
          </a:effectRef>
          <a:fontRef idx="minor">
            <a:schemeClr val="lt1"/>
          </a:fontRef>
        </p:style>
        <p:txBody>
          <a:bodyPr wrap="square" lIns="72000" tIns="36000" rIns="72000" bIns="36000">
            <a:spAutoFit/>
          </a:bodyPr>
          <a:lstStyle/>
          <a:p>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体系１</a:t>
            </a:r>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a:solidFill>
                  <a:schemeClr val="bg1"/>
                </a:solidFill>
                <a:latin typeface="HG丸ｺﾞｼｯｸM-PRO" panose="020F0600000000000000" pitchFamily="50" charset="-128"/>
                <a:ea typeface="HG丸ｺﾞｼｯｸM-PRO" panose="020F0600000000000000" pitchFamily="50" charset="-128"/>
              </a:rPr>
              <a:t>大阪・関西のさらなる</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成長に必要なインフラ</a:t>
            </a:r>
            <a:r>
              <a:rPr lang="ja-JP" altLang="en-US" sz="1400" b="1" dirty="0">
                <a:solidFill>
                  <a:schemeClr val="bg1"/>
                </a:solidFill>
                <a:latin typeface="HG丸ｺﾞｼｯｸM-PRO" panose="020F0600000000000000" pitchFamily="50" charset="-128"/>
                <a:ea typeface="HG丸ｺﾞｼｯｸM-PRO" panose="020F0600000000000000" pitchFamily="50" charset="-128"/>
              </a:rPr>
              <a:t>の強化</a:t>
            </a:r>
          </a:p>
        </p:txBody>
      </p:sp>
      <p:sp>
        <p:nvSpPr>
          <p:cNvPr id="20" name="スライド番号プレースホルダー 1"/>
          <p:cNvSpPr txBox="1">
            <a:spLocks/>
          </p:cNvSpPr>
          <p:nvPr/>
        </p:nvSpPr>
        <p:spPr>
          <a:xfrm>
            <a:off x="7664423" y="6614483"/>
            <a:ext cx="2311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3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B9231F5-CC56-497A-A386-7B8232C12A76}" type="slidenum">
              <a:rPr lang="ja-JP" altLang="en-US" smtClean="0"/>
              <a:pPr/>
              <a:t>22</a:t>
            </a:fld>
            <a:endParaRPr lang="ja-JP" altLang="en-US" dirty="0"/>
          </a:p>
        </p:txBody>
      </p:sp>
      <p:sp>
        <p:nvSpPr>
          <p:cNvPr id="115" name="テキスト ボックス 114">
            <a:extLst>
              <a:ext uri="{FF2B5EF4-FFF2-40B4-BE49-F238E27FC236}">
                <a16:creationId xmlns:a16="http://schemas.microsoft.com/office/drawing/2014/main" id="{B3D970D8-2062-4026-9C8F-00E33BE12E55}"/>
              </a:ext>
            </a:extLst>
          </p:cNvPr>
          <p:cNvSpPr txBox="1"/>
          <p:nvPr/>
        </p:nvSpPr>
        <p:spPr>
          <a:xfrm>
            <a:off x="313634" y="2910077"/>
            <a:ext cx="772647" cy="184666"/>
          </a:xfrm>
          <a:prstGeom prst="rect">
            <a:avLst/>
          </a:prstGeom>
          <a:solidFill>
            <a:schemeClr val="tx1"/>
          </a:solidFill>
        </p:spPr>
        <p:txBody>
          <a:bodyPr wrap="none" lIns="0" tIns="0" rIns="0" bIns="0" rtlCol="0" anchor="ctr" anchorCtr="0">
            <a:spAutoFit/>
          </a:bodyPr>
          <a:lstStyle/>
          <a:p>
            <a:r>
              <a:rPr kumimoji="1" lang="ja-JP" altLang="en-US" sz="1200" u="sng" dirty="0" smtClean="0">
                <a:solidFill>
                  <a:schemeClr val="bg1"/>
                </a:solidFill>
                <a:latin typeface="Meiryo UI" panose="020B0604030504040204" pitchFamily="50" charset="-128"/>
                <a:ea typeface="Meiryo UI" panose="020B0604030504040204" pitchFamily="50" charset="-128"/>
              </a:rPr>
              <a:t>■補完道路</a:t>
            </a:r>
            <a:endParaRPr kumimoji="1" lang="ja-JP" altLang="en-US" sz="1200" u="sng" dirty="0">
              <a:solidFill>
                <a:schemeClr val="bg1"/>
              </a:solidFill>
              <a:latin typeface="Meiryo UI" panose="020B0604030504040204" pitchFamily="50" charset="-128"/>
              <a:ea typeface="Meiryo UI" panose="020B0604030504040204" pitchFamily="50" charset="-128"/>
            </a:endParaRPr>
          </a:p>
        </p:txBody>
      </p:sp>
      <p:sp>
        <p:nvSpPr>
          <p:cNvPr id="33" name="テキスト ボックス 32"/>
          <p:cNvSpPr txBox="1"/>
          <p:nvPr/>
        </p:nvSpPr>
        <p:spPr>
          <a:xfrm>
            <a:off x="282613" y="2127277"/>
            <a:ext cx="3587692" cy="461665"/>
          </a:xfrm>
          <a:prstGeom prst="rect">
            <a:avLst/>
          </a:prstGeom>
          <a:noFill/>
          <a:ln>
            <a:solidFill>
              <a:schemeClr val="tx1"/>
            </a:solidFill>
          </a:ln>
        </p:spPr>
        <p:txBody>
          <a:bodyPr wrap="square" rtlCol="0">
            <a:spAutoFit/>
          </a:bodyPr>
          <a:lstStyle/>
          <a:p>
            <a:r>
              <a:rPr kumimoji="1" lang="ja-JP" altLang="en-US" sz="1200" dirty="0">
                <a:latin typeface="Meiryo UI" panose="020B0604030504040204" pitchFamily="50" charset="-128"/>
                <a:ea typeface="Meiryo UI" panose="020B0604030504040204" pitchFamily="50" charset="-128"/>
              </a:rPr>
              <a:t>　７放射軸・３環状軸を</a:t>
            </a:r>
            <a:r>
              <a:rPr kumimoji="1" lang="ja-JP" altLang="en-US" sz="1200" dirty="0" smtClean="0">
                <a:latin typeface="Meiryo UI" panose="020B0604030504040204" pitchFamily="50" charset="-128"/>
                <a:ea typeface="Meiryo UI" panose="020B0604030504040204" pitchFamily="50" charset="-128"/>
              </a:rPr>
              <a:t>形成し、</a:t>
            </a:r>
            <a:endParaRPr kumimoji="1" lang="en-US" altLang="ja-JP" sz="1200" dirty="0" smtClean="0">
              <a:latin typeface="Meiryo UI" panose="020B0604030504040204" pitchFamily="50" charset="-128"/>
              <a:ea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rPr>
              <a:t>　</a:t>
            </a:r>
            <a:r>
              <a:rPr kumimoji="1" lang="ja-JP" altLang="en-US" sz="1200" u="sng" dirty="0" smtClean="0">
                <a:latin typeface="Meiryo UI" panose="020B0604030504040204" pitchFamily="50" charset="-128"/>
                <a:ea typeface="Meiryo UI" panose="020B0604030504040204" pitchFamily="50" charset="-128"/>
              </a:rPr>
              <a:t>府県間</a:t>
            </a:r>
            <a:r>
              <a:rPr kumimoji="1" lang="ja-JP" altLang="en-US" sz="1200" u="sng" dirty="0">
                <a:latin typeface="Meiryo UI" panose="020B0604030504040204" pitchFamily="50" charset="-128"/>
                <a:ea typeface="Meiryo UI" panose="020B0604030504040204" pitchFamily="50" charset="-128"/>
              </a:rPr>
              <a:t>や府内の複数市町村を広域的に</a:t>
            </a:r>
            <a:r>
              <a:rPr kumimoji="1" lang="ja-JP" altLang="en-US" sz="1200" u="sng" dirty="0" smtClean="0">
                <a:latin typeface="Meiryo UI" panose="020B0604030504040204" pitchFamily="50" charset="-128"/>
                <a:ea typeface="Meiryo UI" panose="020B0604030504040204" pitchFamily="50" charset="-128"/>
              </a:rPr>
              <a:t>つなぐ</a:t>
            </a:r>
            <a:r>
              <a:rPr lang="ja-JP" altLang="en-US" sz="1200" u="sng" dirty="0">
                <a:latin typeface="Meiryo UI" panose="020B0604030504040204" pitchFamily="50" charset="-128"/>
                <a:ea typeface="Meiryo UI" panose="020B0604030504040204" pitchFamily="50" charset="-128"/>
              </a:rPr>
              <a:t>道路</a:t>
            </a:r>
            <a:endParaRPr kumimoji="1" lang="en-US" altLang="ja-JP" sz="1200" u="sng" dirty="0">
              <a:latin typeface="Meiryo UI" panose="020B0604030504040204" pitchFamily="50" charset="-128"/>
              <a:ea typeface="Meiryo UI" panose="020B0604030504040204" pitchFamily="50" charset="-128"/>
            </a:endParaRPr>
          </a:p>
        </p:txBody>
      </p:sp>
      <p:sp>
        <p:nvSpPr>
          <p:cNvPr id="44" name="テキスト ボックス 43"/>
          <p:cNvSpPr txBox="1"/>
          <p:nvPr/>
        </p:nvSpPr>
        <p:spPr>
          <a:xfrm>
            <a:off x="299856" y="3184972"/>
            <a:ext cx="3587692" cy="276999"/>
          </a:xfrm>
          <a:prstGeom prst="rect">
            <a:avLst/>
          </a:prstGeom>
          <a:noFill/>
          <a:ln>
            <a:solidFill>
              <a:schemeClr val="tx1"/>
            </a:solidFill>
          </a:ln>
        </p:spPr>
        <p:txBody>
          <a:bodyPr wrap="square" rtlCol="0">
            <a:spAutoFit/>
          </a:bodyPr>
          <a:lstStyle/>
          <a:p>
            <a:r>
              <a:rPr kumimoji="1" lang="ja-JP" altLang="en-US" sz="1200" dirty="0">
                <a:latin typeface="Meiryo UI" panose="020B0604030504040204" pitchFamily="50" charset="-128"/>
                <a:ea typeface="Meiryo UI" panose="020B0604030504040204" pitchFamily="50" charset="-128"/>
              </a:rPr>
              <a:t>　　</a:t>
            </a:r>
            <a:r>
              <a:rPr kumimoji="1" lang="ja-JP" altLang="en-US" sz="1200" u="sng" dirty="0" smtClean="0">
                <a:latin typeface="Meiryo UI" panose="020B0604030504040204" pitchFamily="50" charset="-128"/>
                <a:ea typeface="Meiryo UI" panose="020B0604030504040204" pitchFamily="50" charset="-128"/>
              </a:rPr>
              <a:t>骨格道路</a:t>
            </a:r>
            <a:r>
              <a:rPr kumimoji="1" lang="ja-JP" altLang="en-US" sz="1200" u="sng" dirty="0">
                <a:latin typeface="Meiryo UI" panose="020B0604030504040204" pitchFamily="50" charset="-128"/>
                <a:ea typeface="Meiryo UI" panose="020B0604030504040204" pitchFamily="50" charset="-128"/>
              </a:rPr>
              <a:t>を相互に</a:t>
            </a:r>
            <a:r>
              <a:rPr kumimoji="1" lang="ja-JP" altLang="en-US" sz="1200" u="sng" dirty="0" smtClean="0">
                <a:latin typeface="Meiryo UI" panose="020B0604030504040204" pitchFamily="50" charset="-128"/>
                <a:ea typeface="Meiryo UI" panose="020B0604030504040204" pitchFamily="50" charset="-128"/>
              </a:rPr>
              <a:t>つなぐ道路</a:t>
            </a:r>
            <a:endParaRPr kumimoji="1" lang="ja-JP" altLang="en-US" sz="1200" u="sng" dirty="0">
              <a:latin typeface="Meiryo UI" panose="020B0604030504040204" pitchFamily="50" charset="-128"/>
              <a:ea typeface="Meiryo UI" panose="020B0604030504040204" pitchFamily="50" charset="-128"/>
            </a:endParaRPr>
          </a:p>
        </p:txBody>
      </p:sp>
      <p:sp>
        <p:nvSpPr>
          <p:cNvPr id="88" name="テキスト ボックス 87"/>
          <p:cNvSpPr txBox="1"/>
          <p:nvPr/>
        </p:nvSpPr>
        <p:spPr>
          <a:xfrm>
            <a:off x="433549" y="3654775"/>
            <a:ext cx="3642442" cy="276999"/>
          </a:xfrm>
          <a:prstGeom prst="rect">
            <a:avLst/>
          </a:prstGeom>
          <a:noFill/>
        </p:spPr>
        <p:txBody>
          <a:bodyPr wrap="square" rtlCol="0">
            <a:spAutoFit/>
          </a:bodyPr>
          <a:lstStyle/>
          <a:p>
            <a:r>
              <a:rPr kumimoji="1" lang="ja-JP" altLang="en-US" sz="1200" u="sng" dirty="0" smtClean="0">
                <a:latin typeface="Meiryo UI" panose="020B0604030504040204" pitchFamily="50" charset="-128"/>
                <a:ea typeface="Meiryo UI" panose="020B0604030504040204" pitchFamily="50" charset="-128"/>
              </a:rPr>
              <a:t>新設</a:t>
            </a:r>
            <a:r>
              <a:rPr kumimoji="1" lang="en-US" altLang="ja-JP" sz="1200" u="sng" dirty="0">
                <a:latin typeface="Meiryo UI" panose="020B0604030504040204" pitchFamily="50" charset="-128"/>
                <a:ea typeface="Meiryo UI" panose="020B0604030504040204" pitchFamily="50" charset="-128"/>
              </a:rPr>
              <a:t>IC</a:t>
            </a:r>
            <a:r>
              <a:rPr kumimoji="1" lang="ja-JP" altLang="en-US" sz="1200" u="sng" dirty="0" err="1">
                <a:latin typeface="Meiryo UI" panose="020B0604030504040204" pitchFamily="50" charset="-128"/>
                <a:ea typeface="Meiryo UI" panose="020B0604030504040204" pitchFamily="50" charset="-128"/>
              </a:rPr>
              <a:t>への</a:t>
            </a:r>
            <a:r>
              <a:rPr kumimoji="1" lang="ja-JP" altLang="en-US" sz="1200" u="sng" dirty="0">
                <a:latin typeface="Meiryo UI" panose="020B0604030504040204" pitchFamily="50" charset="-128"/>
                <a:ea typeface="Meiryo UI" panose="020B0604030504040204" pitchFamily="50" charset="-128"/>
              </a:rPr>
              <a:t>アクセス道路</a:t>
            </a:r>
            <a:endParaRPr kumimoji="1" lang="en-US" altLang="ja-JP" sz="1200" u="sng" dirty="0">
              <a:latin typeface="Meiryo UI" panose="020B0604030504040204" pitchFamily="50" charset="-128"/>
              <a:ea typeface="Meiryo UI" panose="020B0604030504040204" pitchFamily="50" charset="-128"/>
            </a:endParaRPr>
          </a:p>
        </p:txBody>
      </p:sp>
      <p:sp>
        <p:nvSpPr>
          <p:cNvPr id="132" name="角丸四角形 131"/>
          <p:cNvSpPr/>
          <p:nvPr/>
        </p:nvSpPr>
        <p:spPr>
          <a:xfrm>
            <a:off x="378273" y="3669482"/>
            <a:ext cx="4284713" cy="1272852"/>
          </a:xfrm>
          <a:prstGeom prst="roundRect">
            <a:avLst>
              <a:gd name="adj" fmla="val 7819"/>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33" name="テキスト ボックス 132"/>
          <p:cNvSpPr txBox="1"/>
          <p:nvPr/>
        </p:nvSpPr>
        <p:spPr>
          <a:xfrm>
            <a:off x="403519" y="5124505"/>
            <a:ext cx="3456637" cy="276999"/>
          </a:xfrm>
          <a:prstGeom prst="rect">
            <a:avLst/>
          </a:prstGeom>
          <a:noFill/>
        </p:spPr>
        <p:txBody>
          <a:bodyPr wrap="square" rtlCol="0">
            <a:spAutoFit/>
          </a:bodyPr>
          <a:lstStyle/>
          <a:p>
            <a:r>
              <a:rPr kumimoji="1" lang="ja-JP" altLang="en-US" sz="1200" u="sng" dirty="0" smtClean="0">
                <a:latin typeface="Meiryo UI" panose="020B0604030504040204" pitchFamily="50" charset="-128"/>
                <a:ea typeface="Meiryo UI" panose="020B0604030504040204" pitchFamily="50" charset="-128"/>
              </a:rPr>
              <a:t>骨格</a:t>
            </a:r>
            <a:r>
              <a:rPr kumimoji="1" lang="ja-JP" altLang="en-US" sz="1200" u="sng" dirty="0">
                <a:latin typeface="Meiryo UI" panose="020B0604030504040204" pitchFamily="50" charset="-128"/>
                <a:ea typeface="Meiryo UI" panose="020B0604030504040204" pitchFamily="50" charset="-128"/>
              </a:rPr>
              <a:t>道路を相互につなぐ道路</a:t>
            </a:r>
            <a:endParaRPr kumimoji="1" lang="en-US" altLang="ja-JP" sz="1200" u="sng" dirty="0">
              <a:latin typeface="Meiryo UI" panose="020B0604030504040204" pitchFamily="50" charset="-128"/>
              <a:ea typeface="Meiryo UI" panose="020B0604030504040204" pitchFamily="50" charset="-128"/>
            </a:endParaRPr>
          </a:p>
        </p:txBody>
      </p:sp>
      <p:sp>
        <p:nvSpPr>
          <p:cNvPr id="104" name="テキスト ボックス 103"/>
          <p:cNvSpPr txBox="1"/>
          <p:nvPr/>
        </p:nvSpPr>
        <p:spPr>
          <a:xfrm>
            <a:off x="89135" y="992427"/>
            <a:ext cx="9481684" cy="698653"/>
          </a:xfrm>
          <a:prstGeom prst="rect">
            <a:avLst/>
          </a:prstGeom>
          <a:noFill/>
          <a:ln w="6350">
            <a:noFill/>
            <a:prstDash val="sysDash"/>
          </a:ln>
        </p:spPr>
        <p:txBody>
          <a:bodyPr wrap="square" rtlCol="0">
            <a:spAutoFit/>
          </a:bodyPr>
          <a:lstStyle/>
          <a:p>
            <a:r>
              <a:rPr lang="ja-JP" altLang="en-US" sz="1300" dirty="0" smtClean="0">
                <a:latin typeface="HG丸ｺﾞｼｯｸM-PRO" panose="020F0600000000000000" pitchFamily="50" charset="-128"/>
                <a:ea typeface="HG丸ｺﾞｼｯｸM-PRO" panose="020F0600000000000000" pitchFamily="50" charset="-128"/>
              </a:rPr>
              <a:t>① 交通</a:t>
            </a:r>
            <a:r>
              <a:rPr lang="ja-JP" altLang="en-US" sz="1300" dirty="0">
                <a:latin typeface="HG丸ｺﾞｼｯｸM-PRO" panose="020F0600000000000000" pitchFamily="50" charset="-128"/>
                <a:ea typeface="HG丸ｺﾞｼｯｸM-PRO" panose="020F0600000000000000" pitchFamily="50" charset="-128"/>
              </a:rPr>
              <a:t>ネットワークの充実・強化</a:t>
            </a:r>
            <a:endParaRPr lang="en-US" altLang="ja-JP" sz="1300" dirty="0">
              <a:latin typeface="HG丸ｺﾞｼｯｸM-PRO" panose="020F0600000000000000" pitchFamily="50" charset="-128"/>
              <a:ea typeface="HG丸ｺﾞｼｯｸM-PRO" panose="020F0600000000000000" pitchFamily="50" charset="-128"/>
            </a:endParaRPr>
          </a:p>
          <a:p>
            <a:pPr>
              <a:lnSpc>
                <a:spcPct val="120000"/>
              </a:lnSpc>
            </a:pPr>
            <a:r>
              <a:rPr lang="ja-JP" altLang="en-US" sz="1200" b="1" dirty="0" smtClean="0">
                <a:latin typeface="ＭＳ Ｐゴシック" panose="020B0600070205080204" pitchFamily="50" charset="-128"/>
                <a:ea typeface="ＭＳ Ｐゴシック" panose="020B0600070205080204" pitchFamily="50" charset="-128"/>
              </a:rPr>
              <a:t>  ◇　</a:t>
            </a:r>
            <a:r>
              <a:rPr kumimoji="1" lang="ja-JP" altLang="en-US" sz="1200" b="1" dirty="0" smtClean="0">
                <a:latin typeface="ＭＳ Ｐゴシック" panose="020B0600070205080204" pitchFamily="50" charset="-128"/>
                <a:ea typeface="ＭＳ Ｐゴシック" panose="020B0600070205080204" pitchFamily="50" charset="-128"/>
              </a:rPr>
              <a:t>道路ネットワークの</a:t>
            </a:r>
            <a:r>
              <a:rPr lang="ja-JP" altLang="en-US" sz="1200" b="1" dirty="0">
                <a:latin typeface="ＭＳ Ｐゴシック" panose="020B0600070205080204" pitchFamily="50" charset="-128"/>
                <a:ea typeface="ＭＳ Ｐゴシック" panose="020B0600070205080204" pitchFamily="50" charset="-128"/>
              </a:rPr>
              <a:t>機能</a:t>
            </a:r>
            <a:r>
              <a:rPr kumimoji="1" lang="ja-JP" altLang="en-US" sz="1200" b="1" dirty="0" smtClean="0">
                <a:latin typeface="ＭＳ Ｐゴシック" panose="020B0600070205080204" pitchFamily="50" charset="-128"/>
                <a:ea typeface="ＭＳ Ｐゴシック" panose="020B0600070205080204" pitchFamily="50" charset="-128"/>
              </a:rPr>
              <a:t>強化</a:t>
            </a:r>
            <a:endParaRPr kumimoji="1" lang="en-US" altLang="ja-JP" sz="1200" dirty="0" smtClean="0">
              <a:latin typeface="ＭＳ Ｐゴシック" panose="020B0600070205080204" pitchFamily="50" charset="-128"/>
              <a:ea typeface="ＭＳ Ｐゴシック" panose="020B0600070205080204" pitchFamily="50" charset="-128"/>
            </a:endParaRPr>
          </a:p>
          <a:p>
            <a:pPr marL="324000" indent="-144000">
              <a:buFont typeface="Wingdings" panose="05000000000000000000" pitchFamily="2" charset="2"/>
              <a:buChar char="ü"/>
            </a:pPr>
            <a:r>
              <a:rPr lang="ja-JP" altLang="en-US" sz="1200" dirty="0" smtClean="0">
                <a:latin typeface="Meiryo UI" panose="020B0604030504040204" pitchFamily="50" charset="-128"/>
                <a:ea typeface="Meiryo UI" panose="020B0604030504040204" pitchFamily="50" charset="-128"/>
              </a:rPr>
              <a:t>７</a:t>
            </a:r>
            <a:r>
              <a:rPr lang="ja-JP" altLang="en-US" sz="1200" dirty="0">
                <a:latin typeface="Meiryo UI" panose="020B0604030504040204" pitchFamily="50" charset="-128"/>
                <a:ea typeface="Meiryo UI" panose="020B0604030504040204" pitchFamily="50" charset="-128"/>
              </a:rPr>
              <a:t>放射軸・３環状軸を形成する「骨格道路」及び骨格道路を補完する「補完道路」について道路ネットワークの充実・強化を図ります</a:t>
            </a:r>
            <a:r>
              <a:rPr lang="ja-JP" altLang="en-US" sz="1200" dirty="0" smtClean="0">
                <a:latin typeface="Meiryo UI" panose="020B0604030504040204" pitchFamily="50" charset="-128"/>
                <a:ea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endParaRPr>
          </a:p>
        </p:txBody>
      </p:sp>
      <p:sp>
        <p:nvSpPr>
          <p:cNvPr id="105" name="正方形/長方形 104"/>
          <p:cNvSpPr/>
          <p:nvPr/>
        </p:nvSpPr>
        <p:spPr>
          <a:xfrm>
            <a:off x="103630" y="739864"/>
            <a:ext cx="9720000" cy="272758"/>
          </a:xfrm>
          <a:prstGeom prst="rect">
            <a:avLst/>
          </a:prstGeom>
          <a:ln/>
        </p:spPr>
        <p:style>
          <a:lnRef idx="1">
            <a:schemeClr val="accent1"/>
          </a:lnRef>
          <a:fillRef idx="2">
            <a:schemeClr val="accent1"/>
          </a:fillRef>
          <a:effectRef idx="1">
            <a:schemeClr val="accent1"/>
          </a:effectRef>
          <a:fontRef idx="minor">
            <a:schemeClr val="dk1"/>
          </a:fontRef>
        </p:style>
        <p:txBody>
          <a:bodyPr wrap="square" lIns="72000" tIns="36000" rIns="72000" bIns="36000">
            <a:spAutoFit/>
          </a:bodyPr>
          <a:lstStyle/>
          <a:p>
            <a:r>
              <a:rPr lang="ja-JP" altLang="en-US" sz="1300" dirty="0" smtClean="0">
                <a:latin typeface="HG丸ｺﾞｼｯｸM-PRO" panose="020F0600000000000000" pitchFamily="50" charset="-128"/>
                <a:ea typeface="HG丸ｺﾞｼｯｸM-PRO" panose="020F0600000000000000" pitchFamily="50" charset="-128"/>
              </a:rPr>
              <a:t>（１）大阪・関西の成長に必要な交通ネットワークの充実・強化</a:t>
            </a:r>
            <a:endParaRPr lang="ja-JP" altLang="en-US" sz="1300" dirty="0">
              <a:latin typeface="HG丸ｺﾞｼｯｸM-PRO" panose="020F0600000000000000" pitchFamily="50" charset="-128"/>
              <a:ea typeface="HG丸ｺﾞｼｯｸM-PRO" panose="020F0600000000000000" pitchFamily="50" charset="-128"/>
            </a:endParaRPr>
          </a:p>
        </p:txBody>
      </p:sp>
      <p:sp>
        <p:nvSpPr>
          <p:cNvPr id="198" name="テキスト ボックス 197"/>
          <p:cNvSpPr txBox="1"/>
          <p:nvPr/>
        </p:nvSpPr>
        <p:spPr>
          <a:xfrm>
            <a:off x="3814760" y="5850809"/>
            <a:ext cx="730991" cy="246221"/>
          </a:xfrm>
          <a:prstGeom prst="rect">
            <a:avLst/>
          </a:prstGeom>
          <a:noFill/>
        </p:spPr>
        <p:txBody>
          <a:bodyPr wrap="square" rtlCol="0">
            <a:spAutoFit/>
          </a:bodyPr>
          <a:lstStyle/>
          <a:p>
            <a:pPr algn="ctr"/>
            <a:r>
              <a:rPr kumimoji="1" lang="ja-JP" altLang="en-US" sz="1000" u="sng" dirty="0" smtClean="0">
                <a:latin typeface="Meiryo UI" panose="020B0604030504040204" pitchFamily="50" charset="-128"/>
                <a:ea typeface="Meiryo UI" panose="020B0604030504040204" pitchFamily="50" charset="-128"/>
              </a:rPr>
              <a:t>骨格道路</a:t>
            </a:r>
            <a:endParaRPr kumimoji="1" lang="ja-JP" altLang="en-US" sz="1000" u="sng" dirty="0">
              <a:latin typeface="Meiryo UI" panose="020B0604030504040204" pitchFamily="50" charset="-128"/>
              <a:ea typeface="Meiryo UI" panose="020B0604030504040204" pitchFamily="50" charset="-128"/>
            </a:endParaRPr>
          </a:p>
        </p:txBody>
      </p:sp>
      <p:sp>
        <p:nvSpPr>
          <p:cNvPr id="199" name="テキスト ボックス 198"/>
          <p:cNvSpPr txBox="1"/>
          <p:nvPr/>
        </p:nvSpPr>
        <p:spPr>
          <a:xfrm>
            <a:off x="399426" y="5659992"/>
            <a:ext cx="768795" cy="246221"/>
          </a:xfrm>
          <a:prstGeom prst="rect">
            <a:avLst/>
          </a:prstGeom>
          <a:noFill/>
        </p:spPr>
        <p:txBody>
          <a:bodyPr wrap="square" rtlCol="0">
            <a:spAutoFit/>
          </a:bodyPr>
          <a:lstStyle/>
          <a:p>
            <a:pPr algn="ctr"/>
            <a:r>
              <a:rPr kumimoji="1" lang="ja-JP" altLang="en-US" sz="1000" u="sng" dirty="0" smtClean="0">
                <a:latin typeface="Meiryo UI" panose="020B0604030504040204" pitchFamily="50" charset="-128"/>
                <a:ea typeface="Meiryo UI" panose="020B0604030504040204" pitchFamily="50" charset="-128"/>
              </a:rPr>
              <a:t>骨格道路</a:t>
            </a:r>
            <a:endParaRPr kumimoji="1" lang="ja-JP" altLang="en-US" sz="1000" u="sng" dirty="0">
              <a:latin typeface="Meiryo UI" panose="020B0604030504040204" pitchFamily="50" charset="-128"/>
              <a:ea typeface="Meiryo UI" panose="020B0604030504040204" pitchFamily="50" charset="-128"/>
            </a:endParaRPr>
          </a:p>
        </p:txBody>
      </p:sp>
      <p:sp>
        <p:nvSpPr>
          <p:cNvPr id="200" name="テキスト ボックス 199"/>
          <p:cNvSpPr txBox="1"/>
          <p:nvPr/>
        </p:nvSpPr>
        <p:spPr>
          <a:xfrm>
            <a:off x="2961691" y="5326167"/>
            <a:ext cx="710087" cy="246221"/>
          </a:xfrm>
          <a:prstGeom prst="rect">
            <a:avLst/>
          </a:prstGeom>
          <a:noFill/>
        </p:spPr>
        <p:txBody>
          <a:bodyPr wrap="square" rtlCol="0">
            <a:spAutoFit/>
          </a:bodyPr>
          <a:lstStyle/>
          <a:p>
            <a:pPr algn="ctr"/>
            <a:r>
              <a:rPr kumimoji="1" lang="ja-JP" altLang="en-US" sz="1000" u="sng" dirty="0" smtClean="0">
                <a:latin typeface="Meiryo UI" panose="020B0604030504040204" pitchFamily="50" charset="-128"/>
                <a:ea typeface="Meiryo UI" panose="020B0604030504040204" pitchFamily="50" charset="-128"/>
              </a:rPr>
              <a:t>補完道路</a:t>
            </a:r>
            <a:endParaRPr kumimoji="1" lang="ja-JP" altLang="en-US" sz="1000" u="sng" dirty="0">
              <a:latin typeface="Meiryo UI" panose="020B0604030504040204" pitchFamily="50" charset="-128"/>
              <a:ea typeface="Meiryo UI" panose="020B0604030504040204" pitchFamily="50" charset="-128"/>
            </a:endParaRPr>
          </a:p>
        </p:txBody>
      </p:sp>
      <p:sp>
        <p:nvSpPr>
          <p:cNvPr id="201" name="テキスト ボックス 200"/>
          <p:cNvSpPr txBox="1"/>
          <p:nvPr/>
        </p:nvSpPr>
        <p:spPr>
          <a:xfrm>
            <a:off x="6753200" y="6508018"/>
            <a:ext cx="1472735" cy="246221"/>
          </a:xfrm>
          <a:prstGeom prst="rect">
            <a:avLst/>
          </a:prstGeom>
          <a:noFill/>
        </p:spPr>
        <p:txBody>
          <a:bodyPr wrap="square" rtlCol="0">
            <a:spAutoFit/>
          </a:bodyPr>
          <a:lstStyle/>
          <a:p>
            <a:r>
              <a:rPr kumimoji="1" lang="ja-JP" altLang="en-US" sz="1000" dirty="0" smtClean="0">
                <a:latin typeface="Meiryo UI" panose="020B0604030504040204" pitchFamily="50" charset="-128"/>
                <a:ea typeface="Meiryo UI" panose="020B0604030504040204" pitchFamily="50" charset="-128"/>
              </a:rPr>
              <a:t>骨格道路のイメージ</a:t>
            </a:r>
            <a:endParaRPr kumimoji="1" lang="en-US" altLang="ja-JP" sz="1000" dirty="0">
              <a:latin typeface="Meiryo UI" panose="020B0604030504040204" pitchFamily="50" charset="-128"/>
              <a:ea typeface="Meiryo UI" panose="020B0604030504040204" pitchFamily="50" charset="-128"/>
            </a:endParaRPr>
          </a:p>
        </p:txBody>
      </p:sp>
      <p:sp>
        <p:nvSpPr>
          <p:cNvPr id="136" name="サブタイトル 2"/>
          <p:cNvSpPr txBox="1">
            <a:spLocks/>
          </p:cNvSpPr>
          <p:nvPr/>
        </p:nvSpPr>
        <p:spPr>
          <a:xfrm>
            <a:off x="-8399" y="-3574"/>
            <a:ext cx="9928250" cy="358487"/>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72000" tIns="36000" rIns="72000" bIns="36000"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３</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．重点施</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策</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の体系</a:t>
            </a:r>
            <a:endParaRPr lang="en-US" altLang="ja-JP" sz="1800" b="1" dirty="0">
              <a:latin typeface="HG丸ｺﾞｼｯｸM-PRO" panose="020F0600000000000000" pitchFamily="50" charset="-128"/>
              <a:ea typeface="HG丸ｺﾞｼｯｸM-PRO" panose="020F0600000000000000" pitchFamily="50" charset="-128"/>
              <a:cs typeface="Meiryo UI" pitchFamily="50" charset="-128"/>
            </a:endParaRPr>
          </a:p>
        </p:txBody>
      </p:sp>
      <p:sp>
        <p:nvSpPr>
          <p:cNvPr id="56" name="角丸四角形 55"/>
          <p:cNvSpPr/>
          <p:nvPr/>
        </p:nvSpPr>
        <p:spPr>
          <a:xfrm>
            <a:off x="382402" y="5120413"/>
            <a:ext cx="4280584" cy="1272852"/>
          </a:xfrm>
          <a:prstGeom prst="roundRect">
            <a:avLst>
              <a:gd name="adj" fmla="val 7819"/>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nvGrpSpPr>
          <p:cNvPr id="84" name="グループ化 83"/>
          <p:cNvGrpSpPr/>
          <p:nvPr/>
        </p:nvGrpSpPr>
        <p:grpSpPr>
          <a:xfrm>
            <a:off x="919437" y="3778864"/>
            <a:ext cx="3298860" cy="1089425"/>
            <a:chOff x="-3791470" y="2512229"/>
            <a:chExt cx="3298860" cy="1089425"/>
          </a:xfrm>
        </p:grpSpPr>
        <p:sp>
          <p:nvSpPr>
            <p:cNvPr id="218" name="直方体 34"/>
            <p:cNvSpPr/>
            <p:nvPr/>
          </p:nvSpPr>
          <p:spPr>
            <a:xfrm rot="742939">
              <a:off x="-1043310" y="3040835"/>
              <a:ext cx="144000" cy="25200"/>
            </a:xfrm>
            <a:custGeom>
              <a:avLst/>
              <a:gdLst>
                <a:gd name="connsiteX0" fmla="*/ 0 w 864000"/>
                <a:gd name="connsiteY0" fmla="*/ 6300 h 25200"/>
                <a:gd name="connsiteX1" fmla="*/ 857700 w 864000"/>
                <a:gd name="connsiteY1" fmla="*/ 6300 h 25200"/>
                <a:gd name="connsiteX2" fmla="*/ 857700 w 864000"/>
                <a:gd name="connsiteY2" fmla="*/ 25200 h 25200"/>
                <a:gd name="connsiteX3" fmla="*/ 0 w 864000"/>
                <a:gd name="connsiteY3" fmla="*/ 25200 h 25200"/>
                <a:gd name="connsiteX4" fmla="*/ 0 w 864000"/>
                <a:gd name="connsiteY4" fmla="*/ 6300 h 25200"/>
                <a:gd name="connsiteX0" fmla="*/ 857700 w 864000"/>
                <a:gd name="connsiteY0" fmla="*/ 6300 h 25200"/>
                <a:gd name="connsiteX1" fmla="*/ 864000 w 864000"/>
                <a:gd name="connsiteY1" fmla="*/ 0 h 25200"/>
                <a:gd name="connsiteX2" fmla="*/ 864000 w 864000"/>
                <a:gd name="connsiteY2" fmla="*/ 18900 h 25200"/>
                <a:gd name="connsiteX3" fmla="*/ 857700 w 864000"/>
                <a:gd name="connsiteY3" fmla="*/ 25200 h 25200"/>
                <a:gd name="connsiteX4" fmla="*/ 85770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57700 w 864000"/>
                <a:gd name="connsiteY3" fmla="*/ 6300 h 25200"/>
                <a:gd name="connsiteX4" fmla="*/ 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64000 w 864000"/>
                <a:gd name="connsiteY3" fmla="*/ 18900 h 25200"/>
                <a:gd name="connsiteX4" fmla="*/ 857700 w 864000"/>
                <a:gd name="connsiteY4" fmla="*/ 25200 h 25200"/>
                <a:gd name="connsiteX5" fmla="*/ 0 w 864000"/>
                <a:gd name="connsiteY5" fmla="*/ 25200 h 25200"/>
                <a:gd name="connsiteX6" fmla="*/ 0 w 864000"/>
                <a:gd name="connsiteY6" fmla="*/ 6300 h 25200"/>
                <a:gd name="connsiteX7" fmla="*/ 0 w 864000"/>
                <a:gd name="connsiteY7" fmla="*/ 6300 h 25200"/>
                <a:gd name="connsiteX8" fmla="*/ 857700 w 864000"/>
                <a:gd name="connsiteY8" fmla="*/ 6300 h 25200"/>
                <a:gd name="connsiteX9" fmla="*/ 864000 w 864000"/>
                <a:gd name="connsiteY9" fmla="*/ 0 h 25200"/>
                <a:gd name="connsiteX10" fmla="*/ 857700 w 864000"/>
                <a:gd name="connsiteY10" fmla="*/ 6300 h 25200"/>
                <a:gd name="connsiteX11" fmla="*/ 857700 w 864000"/>
                <a:gd name="connsiteY11" fmla="*/ 25200 h 25200"/>
                <a:gd name="connsiteX0" fmla="*/ 0 w 864000"/>
                <a:gd name="connsiteY0" fmla="*/ 6300 h 25200"/>
                <a:gd name="connsiteX1" fmla="*/ 857700 w 864000"/>
                <a:gd name="connsiteY1" fmla="*/ 6300 h 25200"/>
                <a:gd name="connsiteX2" fmla="*/ 857700 w 864000"/>
                <a:gd name="connsiteY2" fmla="*/ 25200 h 25200"/>
                <a:gd name="connsiteX3" fmla="*/ 0 w 864000"/>
                <a:gd name="connsiteY3" fmla="*/ 25200 h 25200"/>
                <a:gd name="connsiteX4" fmla="*/ 0 w 864000"/>
                <a:gd name="connsiteY4" fmla="*/ 6300 h 25200"/>
                <a:gd name="connsiteX0" fmla="*/ 857700 w 864000"/>
                <a:gd name="connsiteY0" fmla="*/ 6300 h 25200"/>
                <a:gd name="connsiteX1" fmla="*/ 864000 w 864000"/>
                <a:gd name="connsiteY1" fmla="*/ 0 h 25200"/>
                <a:gd name="connsiteX2" fmla="*/ 864000 w 864000"/>
                <a:gd name="connsiteY2" fmla="*/ 18900 h 25200"/>
                <a:gd name="connsiteX3" fmla="*/ 857700 w 864000"/>
                <a:gd name="connsiteY3" fmla="*/ 25200 h 25200"/>
                <a:gd name="connsiteX4" fmla="*/ 85770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57700 w 864000"/>
                <a:gd name="connsiteY3" fmla="*/ 6300 h 25200"/>
                <a:gd name="connsiteX4" fmla="*/ 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64000 w 864000"/>
                <a:gd name="connsiteY3" fmla="*/ 18900 h 25200"/>
                <a:gd name="connsiteX4" fmla="*/ 857700 w 864000"/>
                <a:gd name="connsiteY4" fmla="*/ 25200 h 25200"/>
                <a:gd name="connsiteX5" fmla="*/ 3570 w 864000"/>
                <a:gd name="connsiteY5" fmla="*/ 19488 h 25200"/>
                <a:gd name="connsiteX6" fmla="*/ 0 w 864000"/>
                <a:gd name="connsiteY6" fmla="*/ 6300 h 25200"/>
                <a:gd name="connsiteX7" fmla="*/ 0 w 864000"/>
                <a:gd name="connsiteY7" fmla="*/ 6300 h 25200"/>
                <a:gd name="connsiteX8" fmla="*/ 857700 w 864000"/>
                <a:gd name="connsiteY8" fmla="*/ 6300 h 25200"/>
                <a:gd name="connsiteX9" fmla="*/ 864000 w 864000"/>
                <a:gd name="connsiteY9" fmla="*/ 0 h 25200"/>
                <a:gd name="connsiteX10" fmla="*/ 857700 w 864000"/>
                <a:gd name="connsiteY10" fmla="*/ 6300 h 25200"/>
                <a:gd name="connsiteX11" fmla="*/ 857700 w 864000"/>
                <a:gd name="connsiteY11" fmla="*/ 25200 h 25200"/>
                <a:gd name="connsiteX0" fmla="*/ 0 w 864000"/>
                <a:gd name="connsiteY0" fmla="*/ 6300 h 25200"/>
                <a:gd name="connsiteX1" fmla="*/ 857700 w 864000"/>
                <a:gd name="connsiteY1" fmla="*/ 6300 h 25200"/>
                <a:gd name="connsiteX2" fmla="*/ 857700 w 864000"/>
                <a:gd name="connsiteY2" fmla="*/ 25200 h 25200"/>
                <a:gd name="connsiteX3" fmla="*/ 0 w 864000"/>
                <a:gd name="connsiteY3" fmla="*/ 25200 h 25200"/>
                <a:gd name="connsiteX4" fmla="*/ 0 w 864000"/>
                <a:gd name="connsiteY4" fmla="*/ 6300 h 25200"/>
                <a:gd name="connsiteX0" fmla="*/ 857700 w 864000"/>
                <a:gd name="connsiteY0" fmla="*/ 6300 h 25200"/>
                <a:gd name="connsiteX1" fmla="*/ 864000 w 864000"/>
                <a:gd name="connsiteY1" fmla="*/ 0 h 25200"/>
                <a:gd name="connsiteX2" fmla="*/ 864000 w 864000"/>
                <a:gd name="connsiteY2" fmla="*/ 18900 h 25200"/>
                <a:gd name="connsiteX3" fmla="*/ 857700 w 864000"/>
                <a:gd name="connsiteY3" fmla="*/ 25200 h 25200"/>
                <a:gd name="connsiteX4" fmla="*/ 85770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57700 w 864000"/>
                <a:gd name="connsiteY3" fmla="*/ 6300 h 25200"/>
                <a:gd name="connsiteX4" fmla="*/ 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64000 w 864000"/>
                <a:gd name="connsiteY3" fmla="*/ 18900 h 25200"/>
                <a:gd name="connsiteX4" fmla="*/ 857700 w 864000"/>
                <a:gd name="connsiteY4" fmla="*/ 25200 h 25200"/>
                <a:gd name="connsiteX5" fmla="*/ 8211 w 864000"/>
                <a:gd name="connsiteY5" fmla="*/ 18417 h 25200"/>
                <a:gd name="connsiteX6" fmla="*/ 0 w 864000"/>
                <a:gd name="connsiteY6" fmla="*/ 6300 h 25200"/>
                <a:gd name="connsiteX7" fmla="*/ 0 w 864000"/>
                <a:gd name="connsiteY7" fmla="*/ 6300 h 25200"/>
                <a:gd name="connsiteX8" fmla="*/ 857700 w 864000"/>
                <a:gd name="connsiteY8" fmla="*/ 6300 h 25200"/>
                <a:gd name="connsiteX9" fmla="*/ 864000 w 864000"/>
                <a:gd name="connsiteY9" fmla="*/ 0 h 25200"/>
                <a:gd name="connsiteX10" fmla="*/ 857700 w 864000"/>
                <a:gd name="connsiteY10" fmla="*/ 6300 h 25200"/>
                <a:gd name="connsiteX11" fmla="*/ 857700 w 864000"/>
                <a:gd name="connsiteY11" fmla="*/ 25200 h 2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4000" h="25200" stroke="0" extrusionOk="0">
                  <a:moveTo>
                    <a:pt x="0" y="6300"/>
                  </a:moveTo>
                  <a:lnTo>
                    <a:pt x="857700" y="6300"/>
                  </a:lnTo>
                  <a:lnTo>
                    <a:pt x="857700" y="25200"/>
                  </a:lnTo>
                  <a:lnTo>
                    <a:pt x="0" y="25200"/>
                  </a:lnTo>
                  <a:lnTo>
                    <a:pt x="0" y="6300"/>
                  </a:lnTo>
                  <a:close/>
                </a:path>
                <a:path w="864000" h="25200" fill="darkenLess" stroke="0" extrusionOk="0">
                  <a:moveTo>
                    <a:pt x="857700" y="6300"/>
                  </a:moveTo>
                  <a:lnTo>
                    <a:pt x="864000" y="0"/>
                  </a:lnTo>
                  <a:lnTo>
                    <a:pt x="864000" y="18900"/>
                  </a:lnTo>
                  <a:lnTo>
                    <a:pt x="857700" y="25200"/>
                  </a:lnTo>
                  <a:lnTo>
                    <a:pt x="857700" y="6300"/>
                  </a:lnTo>
                  <a:close/>
                </a:path>
                <a:path w="864000" h="25200" fill="lightenLess" stroke="0" extrusionOk="0">
                  <a:moveTo>
                    <a:pt x="0" y="6300"/>
                  </a:moveTo>
                  <a:lnTo>
                    <a:pt x="6300" y="0"/>
                  </a:lnTo>
                  <a:lnTo>
                    <a:pt x="864000" y="0"/>
                  </a:lnTo>
                  <a:lnTo>
                    <a:pt x="857700" y="6300"/>
                  </a:lnTo>
                  <a:lnTo>
                    <a:pt x="0" y="6300"/>
                  </a:lnTo>
                  <a:close/>
                </a:path>
                <a:path w="864000" h="25200" fill="none" extrusionOk="0">
                  <a:moveTo>
                    <a:pt x="0" y="6300"/>
                  </a:moveTo>
                  <a:lnTo>
                    <a:pt x="6300" y="0"/>
                  </a:lnTo>
                  <a:lnTo>
                    <a:pt x="864000" y="0"/>
                  </a:lnTo>
                  <a:lnTo>
                    <a:pt x="864000" y="18900"/>
                  </a:lnTo>
                  <a:lnTo>
                    <a:pt x="857700" y="25200"/>
                  </a:lnTo>
                  <a:lnTo>
                    <a:pt x="8211" y="18417"/>
                  </a:lnTo>
                  <a:cubicBezTo>
                    <a:pt x="8211" y="12117"/>
                    <a:pt x="0" y="12600"/>
                    <a:pt x="0" y="6300"/>
                  </a:cubicBezTo>
                  <a:close/>
                  <a:moveTo>
                    <a:pt x="0" y="6300"/>
                  </a:moveTo>
                  <a:lnTo>
                    <a:pt x="857700" y="6300"/>
                  </a:lnTo>
                  <a:lnTo>
                    <a:pt x="864000" y="0"/>
                  </a:lnTo>
                  <a:moveTo>
                    <a:pt x="857700" y="6300"/>
                  </a:moveTo>
                  <a:lnTo>
                    <a:pt x="857700" y="25200"/>
                  </a:lnTo>
                </a:path>
              </a:pathLst>
            </a:custGeom>
            <a:solidFill>
              <a:srgbClr val="6B6B6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9" name="直方体 34"/>
            <p:cNvSpPr/>
            <p:nvPr/>
          </p:nvSpPr>
          <p:spPr>
            <a:xfrm rot="20400000">
              <a:off x="-816610" y="3039935"/>
              <a:ext cx="324000" cy="18000"/>
            </a:xfrm>
            <a:custGeom>
              <a:avLst/>
              <a:gdLst>
                <a:gd name="connsiteX0" fmla="*/ 0 w 864000"/>
                <a:gd name="connsiteY0" fmla="*/ 6300 h 25200"/>
                <a:gd name="connsiteX1" fmla="*/ 857700 w 864000"/>
                <a:gd name="connsiteY1" fmla="*/ 6300 h 25200"/>
                <a:gd name="connsiteX2" fmla="*/ 857700 w 864000"/>
                <a:gd name="connsiteY2" fmla="*/ 25200 h 25200"/>
                <a:gd name="connsiteX3" fmla="*/ 0 w 864000"/>
                <a:gd name="connsiteY3" fmla="*/ 25200 h 25200"/>
                <a:gd name="connsiteX4" fmla="*/ 0 w 864000"/>
                <a:gd name="connsiteY4" fmla="*/ 6300 h 25200"/>
                <a:gd name="connsiteX0" fmla="*/ 857700 w 864000"/>
                <a:gd name="connsiteY0" fmla="*/ 6300 h 25200"/>
                <a:gd name="connsiteX1" fmla="*/ 864000 w 864000"/>
                <a:gd name="connsiteY1" fmla="*/ 0 h 25200"/>
                <a:gd name="connsiteX2" fmla="*/ 864000 w 864000"/>
                <a:gd name="connsiteY2" fmla="*/ 18900 h 25200"/>
                <a:gd name="connsiteX3" fmla="*/ 857700 w 864000"/>
                <a:gd name="connsiteY3" fmla="*/ 25200 h 25200"/>
                <a:gd name="connsiteX4" fmla="*/ 85770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57700 w 864000"/>
                <a:gd name="connsiteY3" fmla="*/ 6300 h 25200"/>
                <a:gd name="connsiteX4" fmla="*/ 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64000 w 864000"/>
                <a:gd name="connsiteY3" fmla="*/ 18900 h 25200"/>
                <a:gd name="connsiteX4" fmla="*/ 857700 w 864000"/>
                <a:gd name="connsiteY4" fmla="*/ 25200 h 25200"/>
                <a:gd name="connsiteX5" fmla="*/ 0 w 864000"/>
                <a:gd name="connsiteY5" fmla="*/ 25200 h 25200"/>
                <a:gd name="connsiteX6" fmla="*/ 0 w 864000"/>
                <a:gd name="connsiteY6" fmla="*/ 6300 h 25200"/>
                <a:gd name="connsiteX7" fmla="*/ 0 w 864000"/>
                <a:gd name="connsiteY7" fmla="*/ 6300 h 25200"/>
                <a:gd name="connsiteX8" fmla="*/ 857700 w 864000"/>
                <a:gd name="connsiteY8" fmla="*/ 6300 h 25200"/>
                <a:gd name="connsiteX9" fmla="*/ 864000 w 864000"/>
                <a:gd name="connsiteY9" fmla="*/ 0 h 25200"/>
                <a:gd name="connsiteX10" fmla="*/ 857700 w 864000"/>
                <a:gd name="connsiteY10" fmla="*/ 6300 h 25200"/>
                <a:gd name="connsiteX11" fmla="*/ 857700 w 864000"/>
                <a:gd name="connsiteY11" fmla="*/ 25200 h 25200"/>
                <a:gd name="connsiteX0" fmla="*/ 0 w 864000"/>
                <a:gd name="connsiteY0" fmla="*/ 6300 h 25200"/>
                <a:gd name="connsiteX1" fmla="*/ 857700 w 864000"/>
                <a:gd name="connsiteY1" fmla="*/ 6300 h 25200"/>
                <a:gd name="connsiteX2" fmla="*/ 857700 w 864000"/>
                <a:gd name="connsiteY2" fmla="*/ 25200 h 25200"/>
                <a:gd name="connsiteX3" fmla="*/ 0 w 864000"/>
                <a:gd name="connsiteY3" fmla="*/ 25200 h 25200"/>
                <a:gd name="connsiteX4" fmla="*/ 0 w 864000"/>
                <a:gd name="connsiteY4" fmla="*/ 6300 h 25200"/>
                <a:gd name="connsiteX0" fmla="*/ 857700 w 864000"/>
                <a:gd name="connsiteY0" fmla="*/ 6300 h 25200"/>
                <a:gd name="connsiteX1" fmla="*/ 864000 w 864000"/>
                <a:gd name="connsiteY1" fmla="*/ 0 h 25200"/>
                <a:gd name="connsiteX2" fmla="*/ 864000 w 864000"/>
                <a:gd name="connsiteY2" fmla="*/ 18900 h 25200"/>
                <a:gd name="connsiteX3" fmla="*/ 857700 w 864000"/>
                <a:gd name="connsiteY3" fmla="*/ 25200 h 25200"/>
                <a:gd name="connsiteX4" fmla="*/ 85770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57700 w 864000"/>
                <a:gd name="connsiteY3" fmla="*/ 6300 h 25200"/>
                <a:gd name="connsiteX4" fmla="*/ 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64000 w 864000"/>
                <a:gd name="connsiteY3" fmla="*/ 18900 h 25200"/>
                <a:gd name="connsiteX4" fmla="*/ 857700 w 864000"/>
                <a:gd name="connsiteY4" fmla="*/ 25200 h 25200"/>
                <a:gd name="connsiteX5" fmla="*/ 3570 w 864000"/>
                <a:gd name="connsiteY5" fmla="*/ 19488 h 25200"/>
                <a:gd name="connsiteX6" fmla="*/ 0 w 864000"/>
                <a:gd name="connsiteY6" fmla="*/ 6300 h 25200"/>
                <a:gd name="connsiteX7" fmla="*/ 0 w 864000"/>
                <a:gd name="connsiteY7" fmla="*/ 6300 h 25200"/>
                <a:gd name="connsiteX8" fmla="*/ 857700 w 864000"/>
                <a:gd name="connsiteY8" fmla="*/ 6300 h 25200"/>
                <a:gd name="connsiteX9" fmla="*/ 864000 w 864000"/>
                <a:gd name="connsiteY9" fmla="*/ 0 h 25200"/>
                <a:gd name="connsiteX10" fmla="*/ 857700 w 864000"/>
                <a:gd name="connsiteY10" fmla="*/ 6300 h 25200"/>
                <a:gd name="connsiteX11" fmla="*/ 857700 w 864000"/>
                <a:gd name="connsiteY11" fmla="*/ 25200 h 25200"/>
                <a:gd name="connsiteX0" fmla="*/ 0 w 864000"/>
                <a:gd name="connsiteY0" fmla="*/ 6300 h 25200"/>
                <a:gd name="connsiteX1" fmla="*/ 857700 w 864000"/>
                <a:gd name="connsiteY1" fmla="*/ 6300 h 25200"/>
                <a:gd name="connsiteX2" fmla="*/ 857700 w 864000"/>
                <a:gd name="connsiteY2" fmla="*/ 25200 h 25200"/>
                <a:gd name="connsiteX3" fmla="*/ 0 w 864000"/>
                <a:gd name="connsiteY3" fmla="*/ 25200 h 25200"/>
                <a:gd name="connsiteX4" fmla="*/ 0 w 864000"/>
                <a:gd name="connsiteY4" fmla="*/ 6300 h 25200"/>
                <a:gd name="connsiteX0" fmla="*/ 857700 w 864000"/>
                <a:gd name="connsiteY0" fmla="*/ 6300 h 25200"/>
                <a:gd name="connsiteX1" fmla="*/ 864000 w 864000"/>
                <a:gd name="connsiteY1" fmla="*/ 0 h 25200"/>
                <a:gd name="connsiteX2" fmla="*/ 864000 w 864000"/>
                <a:gd name="connsiteY2" fmla="*/ 18900 h 25200"/>
                <a:gd name="connsiteX3" fmla="*/ 857700 w 864000"/>
                <a:gd name="connsiteY3" fmla="*/ 25200 h 25200"/>
                <a:gd name="connsiteX4" fmla="*/ 85770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57700 w 864000"/>
                <a:gd name="connsiteY3" fmla="*/ 6300 h 25200"/>
                <a:gd name="connsiteX4" fmla="*/ 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64000 w 864000"/>
                <a:gd name="connsiteY3" fmla="*/ 18900 h 25200"/>
                <a:gd name="connsiteX4" fmla="*/ 857700 w 864000"/>
                <a:gd name="connsiteY4" fmla="*/ 25200 h 25200"/>
                <a:gd name="connsiteX5" fmla="*/ 8211 w 864000"/>
                <a:gd name="connsiteY5" fmla="*/ 18417 h 25200"/>
                <a:gd name="connsiteX6" fmla="*/ 0 w 864000"/>
                <a:gd name="connsiteY6" fmla="*/ 6300 h 25200"/>
                <a:gd name="connsiteX7" fmla="*/ 0 w 864000"/>
                <a:gd name="connsiteY7" fmla="*/ 6300 h 25200"/>
                <a:gd name="connsiteX8" fmla="*/ 857700 w 864000"/>
                <a:gd name="connsiteY8" fmla="*/ 6300 h 25200"/>
                <a:gd name="connsiteX9" fmla="*/ 864000 w 864000"/>
                <a:gd name="connsiteY9" fmla="*/ 0 h 25200"/>
                <a:gd name="connsiteX10" fmla="*/ 857700 w 864000"/>
                <a:gd name="connsiteY10" fmla="*/ 6300 h 25200"/>
                <a:gd name="connsiteX11" fmla="*/ 857700 w 864000"/>
                <a:gd name="connsiteY11" fmla="*/ 25200 h 2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4000" h="25200" stroke="0" extrusionOk="0">
                  <a:moveTo>
                    <a:pt x="0" y="6300"/>
                  </a:moveTo>
                  <a:lnTo>
                    <a:pt x="857700" y="6300"/>
                  </a:lnTo>
                  <a:lnTo>
                    <a:pt x="857700" y="25200"/>
                  </a:lnTo>
                  <a:lnTo>
                    <a:pt x="0" y="25200"/>
                  </a:lnTo>
                  <a:lnTo>
                    <a:pt x="0" y="6300"/>
                  </a:lnTo>
                  <a:close/>
                </a:path>
                <a:path w="864000" h="25200" fill="darkenLess" stroke="0" extrusionOk="0">
                  <a:moveTo>
                    <a:pt x="857700" y="6300"/>
                  </a:moveTo>
                  <a:lnTo>
                    <a:pt x="864000" y="0"/>
                  </a:lnTo>
                  <a:lnTo>
                    <a:pt x="864000" y="18900"/>
                  </a:lnTo>
                  <a:lnTo>
                    <a:pt x="857700" y="25200"/>
                  </a:lnTo>
                  <a:lnTo>
                    <a:pt x="857700" y="6300"/>
                  </a:lnTo>
                  <a:close/>
                </a:path>
                <a:path w="864000" h="25200" fill="lightenLess" stroke="0" extrusionOk="0">
                  <a:moveTo>
                    <a:pt x="0" y="6300"/>
                  </a:moveTo>
                  <a:lnTo>
                    <a:pt x="6300" y="0"/>
                  </a:lnTo>
                  <a:lnTo>
                    <a:pt x="864000" y="0"/>
                  </a:lnTo>
                  <a:lnTo>
                    <a:pt x="857700" y="6300"/>
                  </a:lnTo>
                  <a:lnTo>
                    <a:pt x="0" y="6300"/>
                  </a:lnTo>
                  <a:close/>
                </a:path>
                <a:path w="864000" h="25200" fill="none" extrusionOk="0">
                  <a:moveTo>
                    <a:pt x="0" y="6300"/>
                  </a:moveTo>
                  <a:lnTo>
                    <a:pt x="6300" y="0"/>
                  </a:lnTo>
                  <a:lnTo>
                    <a:pt x="864000" y="0"/>
                  </a:lnTo>
                  <a:lnTo>
                    <a:pt x="864000" y="18900"/>
                  </a:lnTo>
                  <a:lnTo>
                    <a:pt x="857700" y="25200"/>
                  </a:lnTo>
                  <a:lnTo>
                    <a:pt x="8211" y="18417"/>
                  </a:lnTo>
                  <a:cubicBezTo>
                    <a:pt x="8211" y="12117"/>
                    <a:pt x="0" y="12600"/>
                    <a:pt x="0" y="6300"/>
                  </a:cubicBezTo>
                  <a:close/>
                  <a:moveTo>
                    <a:pt x="0" y="6300"/>
                  </a:moveTo>
                  <a:lnTo>
                    <a:pt x="857700" y="6300"/>
                  </a:lnTo>
                  <a:lnTo>
                    <a:pt x="864000" y="0"/>
                  </a:lnTo>
                  <a:moveTo>
                    <a:pt x="857700" y="6300"/>
                  </a:moveTo>
                  <a:lnTo>
                    <a:pt x="857700" y="25200"/>
                  </a:lnTo>
                </a:path>
              </a:pathLst>
            </a:custGeom>
            <a:solidFill>
              <a:srgbClr val="6B6B6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7" name="直方体 34"/>
            <p:cNvSpPr/>
            <p:nvPr/>
          </p:nvSpPr>
          <p:spPr>
            <a:xfrm rot="1830871">
              <a:off x="-829332" y="3170190"/>
              <a:ext cx="324000" cy="25200"/>
            </a:xfrm>
            <a:custGeom>
              <a:avLst/>
              <a:gdLst>
                <a:gd name="connsiteX0" fmla="*/ 0 w 864000"/>
                <a:gd name="connsiteY0" fmla="*/ 6300 h 25200"/>
                <a:gd name="connsiteX1" fmla="*/ 857700 w 864000"/>
                <a:gd name="connsiteY1" fmla="*/ 6300 h 25200"/>
                <a:gd name="connsiteX2" fmla="*/ 857700 w 864000"/>
                <a:gd name="connsiteY2" fmla="*/ 25200 h 25200"/>
                <a:gd name="connsiteX3" fmla="*/ 0 w 864000"/>
                <a:gd name="connsiteY3" fmla="*/ 25200 h 25200"/>
                <a:gd name="connsiteX4" fmla="*/ 0 w 864000"/>
                <a:gd name="connsiteY4" fmla="*/ 6300 h 25200"/>
                <a:gd name="connsiteX0" fmla="*/ 857700 w 864000"/>
                <a:gd name="connsiteY0" fmla="*/ 6300 h 25200"/>
                <a:gd name="connsiteX1" fmla="*/ 864000 w 864000"/>
                <a:gd name="connsiteY1" fmla="*/ 0 h 25200"/>
                <a:gd name="connsiteX2" fmla="*/ 864000 w 864000"/>
                <a:gd name="connsiteY2" fmla="*/ 18900 h 25200"/>
                <a:gd name="connsiteX3" fmla="*/ 857700 w 864000"/>
                <a:gd name="connsiteY3" fmla="*/ 25200 h 25200"/>
                <a:gd name="connsiteX4" fmla="*/ 85770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57700 w 864000"/>
                <a:gd name="connsiteY3" fmla="*/ 6300 h 25200"/>
                <a:gd name="connsiteX4" fmla="*/ 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64000 w 864000"/>
                <a:gd name="connsiteY3" fmla="*/ 18900 h 25200"/>
                <a:gd name="connsiteX4" fmla="*/ 857700 w 864000"/>
                <a:gd name="connsiteY4" fmla="*/ 25200 h 25200"/>
                <a:gd name="connsiteX5" fmla="*/ 0 w 864000"/>
                <a:gd name="connsiteY5" fmla="*/ 25200 h 25200"/>
                <a:gd name="connsiteX6" fmla="*/ 0 w 864000"/>
                <a:gd name="connsiteY6" fmla="*/ 6300 h 25200"/>
                <a:gd name="connsiteX7" fmla="*/ 0 w 864000"/>
                <a:gd name="connsiteY7" fmla="*/ 6300 h 25200"/>
                <a:gd name="connsiteX8" fmla="*/ 857700 w 864000"/>
                <a:gd name="connsiteY8" fmla="*/ 6300 h 25200"/>
                <a:gd name="connsiteX9" fmla="*/ 864000 w 864000"/>
                <a:gd name="connsiteY9" fmla="*/ 0 h 25200"/>
                <a:gd name="connsiteX10" fmla="*/ 857700 w 864000"/>
                <a:gd name="connsiteY10" fmla="*/ 6300 h 25200"/>
                <a:gd name="connsiteX11" fmla="*/ 857700 w 864000"/>
                <a:gd name="connsiteY11" fmla="*/ 25200 h 25200"/>
                <a:gd name="connsiteX0" fmla="*/ 0 w 864000"/>
                <a:gd name="connsiteY0" fmla="*/ 6300 h 25200"/>
                <a:gd name="connsiteX1" fmla="*/ 857700 w 864000"/>
                <a:gd name="connsiteY1" fmla="*/ 6300 h 25200"/>
                <a:gd name="connsiteX2" fmla="*/ 857700 w 864000"/>
                <a:gd name="connsiteY2" fmla="*/ 25200 h 25200"/>
                <a:gd name="connsiteX3" fmla="*/ 0 w 864000"/>
                <a:gd name="connsiteY3" fmla="*/ 25200 h 25200"/>
                <a:gd name="connsiteX4" fmla="*/ 0 w 864000"/>
                <a:gd name="connsiteY4" fmla="*/ 6300 h 25200"/>
                <a:gd name="connsiteX0" fmla="*/ 857700 w 864000"/>
                <a:gd name="connsiteY0" fmla="*/ 6300 h 25200"/>
                <a:gd name="connsiteX1" fmla="*/ 864000 w 864000"/>
                <a:gd name="connsiteY1" fmla="*/ 0 h 25200"/>
                <a:gd name="connsiteX2" fmla="*/ 864000 w 864000"/>
                <a:gd name="connsiteY2" fmla="*/ 18900 h 25200"/>
                <a:gd name="connsiteX3" fmla="*/ 857700 w 864000"/>
                <a:gd name="connsiteY3" fmla="*/ 25200 h 25200"/>
                <a:gd name="connsiteX4" fmla="*/ 85770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57700 w 864000"/>
                <a:gd name="connsiteY3" fmla="*/ 6300 h 25200"/>
                <a:gd name="connsiteX4" fmla="*/ 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64000 w 864000"/>
                <a:gd name="connsiteY3" fmla="*/ 18900 h 25200"/>
                <a:gd name="connsiteX4" fmla="*/ 857700 w 864000"/>
                <a:gd name="connsiteY4" fmla="*/ 25200 h 25200"/>
                <a:gd name="connsiteX5" fmla="*/ 3570 w 864000"/>
                <a:gd name="connsiteY5" fmla="*/ 19488 h 25200"/>
                <a:gd name="connsiteX6" fmla="*/ 0 w 864000"/>
                <a:gd name="connsiteY6" fmla="*/ 6300 h 25200"/>
                <a:gd name="connsiteX7" fmla="*/ 0 w 864000"/>
                <a:gd name="connsiteY7" fmla="*/ 6300 h 25200"/>
                <a:gd name="connsiteX8" fmla="*/ 857700 w 864000"/>
                <a:gd name="connsiteY8" fmla="*/ 6300 h 25200"/>
                <a:gd name="connsiteX9" fmla="*/ 864000 w 864000"/>
                <a:gd name="connsiteY9" fmla="*/ 0 h 25200"/>
                <a:gd name="connsiteX10" fmla="*/ 857700 w 864000"/>
                <a:gd name="connsiteY10" fmla="*/ 6300 h 25200"/>
                <a:gd name="connsiteX11" fmla="*/ 857700 w 864000"/>
                <a:gd name="connsiteY11" fmla="*/ 25200 h 25200"/>
                <a:gd name="connsiteX0" fmla="*/ 0 w 864000"/>
                <a:gd name="connsiteY0" fmla="*/ 6300 h 25200"/>
                <a:gd name="connsiteX1" fmla="*/ 857700 w 864000"/>
                <a:gd name="connsiteY1" fmla="*/ 6300 h 25200"/>
                <a:gd name="connsiteX2" fmla="*/ 857700 w 864000"/>
                <a:gd name="connsiteY2" fmla="*/ 25200 h 25200"/>
                <a:gd name="connsiteX3" fmla="*/ 0 w 864000"/>
                <a:gd name="connsiteY3" fmla="*/ 25200 h 25200"/>
                <a:gd name="connsiteX4" fmla="*/ 0 w 864000"/>
                <a:gd name="connsiteY4" fmla="*/ 6300 h 25200"/>
                <a:gd name="connsiteX0" fmla="*/ 857700 w 864000"/>
                <a:gd name="connsiteY0" fmla="*/ 6300 h 25200"/>
                <a:gd name="connsiteX1" fmla="*/ 864000 w 864000"/>
                <a:gd name="connsiteY1" fmla="*/ 0 h 25200"/>
                <a:gd name="connsiteX2" fmla="*/ 864000 w 864000"/>
                <a:gd name="connsiteY2" fmla="*/ 18900 h 25200"/>
                <a:gd name="connsiteX3" fmla="*/ 857700 w 864000"/>
                <a:gd name="connsiteY3" fmla="*/ 25200 h 25200"/>
                <a:gd name="connsiteX4" fmla="*/ 85770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57700 w 864000"/>
                <a:gd name="connsiteY3" fmla="*/ 6300 h 25200"/>
                <a:gd name="connsiteX4" fmla="*/ 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64000 w 864000"/>
                <a:gd name="connsiteY3" fmla="*/ 18900 h 25200"/>
                <a:gd name="connsiteX4" fmla="*/ 857700 w 864000"/>
                <a:gd name="connsiteY4" fmla="*/ 25200 h 25200"/>
                <a:gd name="connsiteX5" fmla="*/ 8211 w 864000"/>
                <a:gd name="connsiteY5" fmla="*/ 18417 h 25200"/>
                <a:gd name="connsiteX6" fmla="*/ 0 w 864000"/>
                <a:gd name="connsiteY6" fmla="*/ 6300 h 25200"/>
                <a:gd name="connsiteX7" fmla="*/ 0 w 864000"/>
                <a:gd name="connsiteY7" fmla="*/ 6300 h 25200"/>
                <a:gd name="connsiteX8" fmla="*/ 857700 w 864000"/>
                <a:gd name="connsiteY8" fmla="*/ 6300 h 25200"/>
                <a:gd name="connsiteX9" fmla="*/ 864000 w 864000"/>
                <a:gd name="connsiteY9" fmla="*/ 0 h 25200"/>
                <a:gd name="connsiteX10" fmla="*/ 857700 w 864000"/>
                <a:gd name="connsiteY10" fmla="*/ 6300 h 25200"/>
                <a:gd name="connsiteX11" fmla="*/ 857700 w 864000"/>
                <a:gd name="connsiteY11" fmla="*/ 25200 h 2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4000" h="25200" stroke="0" extrusionOk="0">
                  <a:moveTo>
                    <a:pt x="0" y="6300"/>
                  </a:moveTo>
                  <a:lnTo>
                    <a:pt x="857700" y="6300"/>
                  </a:lnTo>
                  <a:lnTo>
                    <a:pt x="857700" y="25200"/>
                  </a:lnTo>
                  <a:lnTo>
                    <a:pt x="0" y="25200"/>
                  </a:lnTo>
                  <a:lnTo>
                    <a:pt x="0" y="6300"/>
                  </a:lnTo>
                  <a:close/>
                </a:path>
                <a:path w="864000" h="25200" fill="darkenLess" stroke="0" extrusionOk="0">
                  <a:moveTo>
                    <a:pt x="857700" y="6300"/>
                  </a:moveTo>
                  <a:lnTo>
                    <a:pt x="864000" y="0"/>
                  </a:lnTo>
                  <a:lnTo>
                    <a:pt x="864000" y="18900"/>
                  </a:lnTo>
                  <a:lnTo>
                    <a:pt x="857700" y="25200"/>
                  </a:lnTo>
                  <a:lnTo>
                    <a:pt x="857700" y="6300"/>
                  </a:lnTo>
                  <a:close/>
                </a:path>
                <a:path w="864000" h="25200" fill="lightenLess" stroke="0" extrusionOk="0">
                  <a:moveTo>
                    <a:pt x="0" y="6300"/>
                  </a:moveTo>
                  <a:lnTo>
                    <a:pt x="6300" y="0"/>
                  </a:lnTo>
                  <a:lnTo>
                    <a:pt x="864000" y="0"/>
                  </a:lnTo>
                  <a:lnTo>
                    <a:pt x="857700" y="6300"/>
                  </a:lnTo>
                  <a:lnTo>
                    <a:pt x="0" y="6300"/>
                  </a:lnTo>
                  <a:close/>
                </a:path>
                <a:path w="864000" h="25200" fill="none" extrusionOk="0">
                  <a:moveTo>
                    <a:pt x="0" y="6300"/>
                  </a:moveTo>
                  <a:lnTo>
                    <a:pt x="6300" y="0"/>
                  </a:lnTo>
                  <a:lnTo>
                    <a:pt x="864000" y="0"/>
                  </a:lnTo>
                  <a:lnTo>
                    <a:pt x="864000" y="18900"/>
                  </a:lnTo>
                  <a:lnTo>
                    <a:pt x="857700" y="25200"/>
                  </a:lnTo>
                  <a:lnTo>
                    <a:pt x="8211" y="18417"/>
                  </a:lnTo>
                  <a:cubicBezTo>
                    <a:pt x="8211" y="12117"/>
                    <a:pt x="0" y="12600"/>
                    <a:pt x="0" y="6300"/>
                  </a:cubicBezTo>
                  <a:close/>
                  <a:moveTo>
                    <a:pt x="0" y="6300"/>
                  </a:moveTo>
                  <a:lnTo>
                    <a:pt x="857700" y="6300"/>
                  </a:lnTo>
                  <a:lnTo>
                    <a:pt x="864000" y="0"/>
                  </a:lnTo>
                  <a:moveTo>
                    <a:pt x="857700" y="6300"/>
                  </a:moveTo>
                  <a:lnTo>
                    <a:pt x="857700" y="25200"/>
                  </a:lnTo>
                </a:path>
              </a:pathLst>
            </a:custGeom>
            <a:solidFill>
              <a:srgbClr val="6B6B6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6" name="直方体 34"/>
            <p:cNvSpPr/>
            <p:nvPr/>
          </p:nvSpPr>
          <p:spPr>
            <a:xfrm rot="20659869">
              <a:off x="-2427512" y="3284804"/>
              <a:ext cx="1368000" cy="25200"/>
            </a:xfrm>
            <a:custGeom>
              <a:avLst/>
              <a:gdLst>
                <a:gd name="connsiteX0" fmla="*/ 0 w 864000"/>
                <a:gd name="connsiteY0" fmla="*/ 6300 h 25200"/>
                <a:gd name="connsiteX1" fmla="*/ 857700 w 864000"/>
                <a:gd name="connsiteY1" fmla="*/ 6300 h 25200"/>
                <a:gd name="connsiteX2" fmla="*/ 857700 w 864000"/>
                <a:gd name="connsiteY2" fmla="*/ 25200 h 25200"/>
                <a:gd name="connsiteX3" fmla="*/ 0 w 864000"/>
                <a:gd name="connsiteY3" fmla="*/ 25200 h 25200"/>
                <a:gd name="connsiteX4" fmla="*/ 0 w 864000"/>
                <a:gd name="connsiteY4" fmla="*/ 6300 h 25200"/>
                <a:gd name="connsiteX0" fmla="*/ 857700 w 864000"/>
                <a:gd name="connsiteY0" fmla="*/ 6300 h 25200"/>
                <a:gd name="connsiteX1" fmla="*/ 864000 w 864000"/>
                <a:gd name="connsiteY1" fmla="*/ 0 h 25200"/>
                <a:gd name="connsiteX2" fmla="*/ 864000 w 864000"/>
                <a:gd name="connsiteY2" fmla="*/ 18900 h 25200"/>
                <a:gd name="connsiteX3" fmla="*/ 857700 w 864000"/>
                <a:gd name="connsiteY3" fmla="*/ 25200 h 25200"/>
                <a:gd name="connsiteX4" fmla="*/ 85770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57700 w 864000"/>
                <a:gd name="connsiteY3" fmla="*/ 6300 h 25200"/>
                <a:gd name="connsiteX4" fmla="*/ 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64000 w 864000"/>
                <a:gd name="connsiteY3" fmla="*/ 18900 h 25200"/>
                <a:gd name="connsiteX4" fmla="*/ 857700 w 864000"/>
                <a:gd name="connsiteY4" fmla="*/ 25200 h 25200"/>
                <a:gd name="connsiteX5" fmla="*/ 0 w 864000"/>
                <a:gd name="connsiteY5" fmla="*/ 25200 h 25200"/>
                <a:gd name="connsiteX6" fmla="*/ 0 w 864000"/>
                <a:gd name="connsiteY6" fmla="*/ 6300 h 25200"/>
                <a:gd name="connsiteX7" fmla="*/ 0 w 864000"/>
                <a:gd name="connsiteY7" fmla="*/ 6300 h 25200"/>
                <a:gd name="connsiteX8" fmla="*/ 857700 w 864000"/>
                <a:gd name="connsiteY8" fmla="*/ 6300 h 25200"/>
                <a:gd name="connsiteX9" fmla="*/ 864000 w 864000"/>
                <a:gd name="connsiteY9" fmla="*/ 0 h 25200"/>
                <a:gd name="connsiteX10" fmla="*/ 857700 w 864000"/>
                <a:gd name="connsiteY10" fmla="*/ 6300 h 25200"/>
                <a:gd name="connsiteX11" fmla="*/ 857700 w 864000"/>
                <a:gd name="connsiteY11" fmla="*/ 25200 h 25200"/>
                <a:gd name="connsiteX0" fmla="*/ 0 w 864000"/>
                <a:gd name="connsiteY0" fmla="*/ 6300 h 25200"/>
                <a:gd name="connsiteX1" fmla="*/ 857700 w 864000"/>
                <a:gd name="connsiteY1" fmla="*/ 6300 h 25200"/>
                <a:gd name="connsiteX2" fmla="*/ 857700 w 864000"/>
                <a:gd name="connsiteY2" fmla="*/ 25200 h 25200"/>
                <a:gd name="connsiteX3" fmla="*/ 0 w 864000"/>
                <a:gd name="connsiteY3" fmla="*/ 25200 h 25200"/>
                <a:gd name="connsiteX4" fmla="*/ 0 w 864000"/>
                <a:gd name="connsiteY4" fmla="*/ 6300 h 25200"/>
                <a:gd name="connsiteX0" fmla="*/ 857700 w 864000"/>
                <a:gd name="connsiteY0" fmla="*/ 6300 h 25200"/>
                <a:gd name="connsiteX1" fmla="*/ 864000 w 864000"/>
                <a:gd name="connsiteY1" fmla="*/ 0 h 25200"/>
                <a:gd name="connsiteX2" fmla="*/ 864000 w 864000"/>
                <a:gd name="connsiteY2" fmla="*/ 18900 h 25200"/>
                <a:gd name="connsiteX3" fmla="*/ 857700 w 864000"/>
                <a:gd name="connsiteY3" fmla="*/ 25200 h 25200"/>
                <a:gd name="connsiteX4" fmla="*/ 85770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57700 w 864000"/>
                <a:gd name="connsiteY3" fmla="*/ 6300 h 25200"/>
                <a:gd name="connsiteX4" fmla="*/ 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64000 w 864000"/>
                <a:gd name="connsiteY3" fmla="*/ 18900 h 25200"/>
                <a:gd name="connsiteX4" fmla="*/ 857700 w 864000"/>
                <a:gd name="connsiteY4" fmla="*/ 25200 h 25200"/>
                <a:gd name="connsiteX5" fmla="*/ 3570 w 864000"/>
                <a:gd name="connsiteY5" fmla="*/ 19488 h 25200"/>
                <a:gd name="connsiteX6" fmla="*/ 0 w 864000"/>
                <a:gd name="connsiteY6" fmla="*/ 6300 h 25200"/>
                <a:gd name="connsiteX7" fmla="*/ 0 w 864000"/>
                <a:gd name="connsiteY7" fmla="*/ 6300 h 25200"/>
                <a:gd name="connsiteX8" fmla="*/ 857700 w 864000"/>
                <a:gd name="connsiteY8" fmla="*/ 6300 h 25200"/>
                <a:gd name="connsiteX9" fmla="*/ 864000 w 864000"/>
                <a:gd name="connsiteY9" fmla="*/ 0 h 25200"/>
                <a:gd name="connsiteX10" fmla="*/ 857700 w 864000"/>
                <a:gd name="connsiteY10" fmla="*/ 6300 h 25200"/>
                <a:gd name="connsiteX11" fmla="*/ 857700 w 864000"/>
                <a:gd name="connsiteY11" fmla="*/ 25200 h 25200"/>
                <a:gd name="connsiteX0" fmla="*/ 0 w 864000"/>
                <a:gd name="connsiteY0" fmla="*/ 6300 h 25200"/>
                <a:gd name="connsiteX1" fmla="*/ 857700 w 864000"/>
                <a:gd name="connsiteY1" fmla="*/ 6300 h 25200"/>
                <a:gd name="connsiteX2" fmla="*/ 857700 w 864000"/>
                <a:gd name="connsiteY2" fmla="*/ 25200 h 25200"/>
                <a:gd name="connsiteX3" fmla="*/ 0 w 864000"/>
                <a:gd name="connsiteY3" fmla="*/ 25200 h 25200"/>
                <a:gd name="connsiteX4" fmla="*/ 0 w 864000"/>
                <a:gd name="connsiteY4" fmla="*/ 6300 h 25200"/>
                <a:gd name="connsiteX0" fmla="*/ 857700 w 864000"/>
                <a:gd name="connsiteY0" fmla="*/ 6300 h 25200"/>
                <a:gd name="connsiteX1" fmla="*/ 864000 w 864000"/>
                <a:gd name="connsiteY1" fmla="*/ 0 h 25200"/>
                <a:gd name="connsiteX2" fmla="*/ 864000 w 864000"/>
                <a:gd name="connsiteY2" fmla="*/ 18900 h 25200"/>
                <a:gd name="connsiteX3" fmla="*/ 857700 w 864000"/>
                <a:gd name="connsiteY3" fmla="*/ 25200 h 25200"/>
                <a:gd name="connsiteX4" fmla="*/ 85770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57700 w 864000"/>
                <a:gd name="connsiteY3" fmla="*/ 6300 h 25200"/>
                <a:gd name="connsiteX4" fmla="*/ 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64000 w 864000"/>
                <a:gd name="connsiteY3" fmla="*/ 18900 h 25200"/>
                <a:gd name="connsiteX4" fmla="*/ 857700 w 864000"/>
                <a:gd name="connsiteY4" fmla="*/ 25200 h 25200"/>
                <a:gd name="connsiteX5" fmla="*/ 8211 w 864000"/>
                <a:gd name="connsiteY5" fmla="*/ 18417 h 25200"/>
                <a:gd name="connsiteX6" fmla="*/ 0 w 864000"/>
                <a:gd name="connsiteY6" fmla="*/ 6300 h 25200"/>
                <a:gd name="connsiteX7" fmla="*/ 0 w 864000"/>
                <a:gd name="connsiteY7" fmla="*/ 6300 h 25200"/>
                <a:gd name="connsiteX8" fmla="*/ 857700 w 864000"/>
                <a:gd name="connsiteY8" fmla="*/ 6300 h 25200"/>
                <a:gd name="connsiteX9" fmla="*/ 864000 w 864000"/>
                <a:gd name="connsiteY9" fmla="*/ 0 h 25200"/>
                <a:gd name="connsiteX10" fmla="*/ 857700 w 864000"/>
                <a:gd name="connsiteY10" fmla="*/ 6300 h 25200"/>
                <a:gd name="connsiteX11" fmla="*/ 857700 w 864000"/>
                <a:gd name="connsiteY11" fmla="*/ 25200 h 2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4000" h="25200" stroke="0" extrusionOk="0">
                  <a:moveTo>
                    <a:pt x="0" y="6300"/>
                  </a:moveTo>
                  <a:lnTo>
                    <a:pt x="857700" y="6300"/>
                  </a:lnTo>
                  <a:lnTo>
                    <a:pt x="857700" y="25200"/>
                  </a:lnTo>
                  <a:lnTo>
                    <a:pt x="0" y="25200"/>
                  </a:lnTo>
                  <a:lnTo>
                    <a:pt x="0" y="6300"/>
                  </a:lnTo>
                  <a:close/>
                </a:path>
                <a:path w="864000" h="25200" fill="darkenLess" stroke="0" extrusionOk="0">
                  <a:moveTo>
                    <a:pt x="857700" y="6300"/>
                  </a:moveTo>
                  <a:lnTo>
                    <a:pt x="864000" y="0"/>
                  </a:lnTo>
                  <a:lnTo>
                    <a:pt x="864000" y="18900"/>
                  </a:lnTo>
                  <a:lnTo>
                    <a:pt x="857700" y="25200"/>
                  </a:lnTo>
                  <a:lnTo>
                    <a:pt x="857700" y="6300"/>
                  </a:lnTo>
                  <a:close/>
                </a:path>
                <a:path w="864000" h="25200" fill="lightenLess" stroke="0" extrusionOk="0">
                  <a:moveTo>
                    <a:pt x="0" y="6300"/>
                  </a:moveTo>
                  <a:lnTo>
                    <a:pt x="6300" y="0"/>
                  </a:lnTo>
                  <a:lnTo>
                    <a:pt x="864000" y="0"/>
                  </a:lnTo>
                  <a:lnTo>
                    <a:pt x="857700" y="6300"/>
                  </a:lnTo>
                  <a:lnTo>
                    <a:pt x="0" y="6300"/>
                  </a:lnTo>
                  <a:close/>
                </a:path>
                <a:path w="864000" h="25200" fill="none" extrusionOk="0">
                  <a:moveTo>
                    <a:pt x="0" y="6300"/>
                  </a:moveTo>
                  <a:lnTo>
                    <a:pt x="6300" y="0"/>
                  </a:lnTo>
                  <a:lnTo>
                    <a:pt x="864000" y="0"/>
                  </a:lnTo>
                  <a:lnTo>
                    <a:pt x="864000" y="18900"/>
                  </a:lnTo>
                  <a:lnTo>
                    <a:pt x="857700" y="25200"/>
                  </a:lnTo>
                  <a:lnTo>
                    <a:pt x="8211" y="18417"/>
                  </a:lnTo>
                  <a:cubicBezTo>
                    <a:pt x="8211" y="12117"/>
                    <a:pt x="0" y="12600"/>
                    <a:pt x="0" y="6300"/>
                  </a:cubicBezTo>
                  <a:close/>
                  <a:moveTo>
                    <a:pt x="0" y="6300"/>
                  </a:moveTo>
                  <a:lnTo>
                    <a:pt x="857700" y="6300"/>
                  </a:lnTo>
                  <a:lnTo>
                    <a:pt x="864000" y="0"/>
                  </a:lnTo>
                  <a:moveTo>
                    <a:pt x="857700" y="6300"/>
                  </a:moveTo>
                  <a:lnTo>
                    <a:pt x="857700" y="25200"/>
                  </a:lnTo>
                </a:path>
              </a:pathLst>
            </a:custGeom>
            <a:solidFill>
              <a:srgbClr val="6B6B6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5" name="直方体 34"/>
            <p:cNvSpPr/>
            <p:nvPr/>
          </p:nvSpPr>
          <p:spPr>
            <a:xfrm rot="60000">
              <a:off x="-1898127" y="3020286"/>
              <a:ext cx="864000" cy="25200"/>
            </a:xfrm>
            <a:custGeom>
              <a:avLst/>
              <a:gdLst>
                <a:gd name="connsiteX0" fmla="*/ 0 w 864000"/>
                <a:gd name="connsiteY0" fmla="*/ 6300 h 25200"/>
                <a:gd name="connsiteX1" fmla="*/ 857700 w 864000"/>
                <a:gd name="connsiteY1" fmla="*/ 6300 h 25200"/>
                <a:gd name="connsiteX2" fmla="*/ 857700 w 864000"/>
                <a:gd name="connsiteY2" fmla="*/ 25200 h 25200"/>
                <a:gd name="connsiteX3" fmla="*/ 0 w 864000"/>
                <a:gd name="connsiteY3" fmla="*/ 25200 h 25200"/>
                <a:gd name="connsiteX4" fmla="*/ 0 w 864000"/>
                <a:gd name="connsiteY4" fmla="*/ 6300 h 25200"/>
                <a:gd name="connsiteX0" fmla="*/ 857700 w 864000"/>
                <a:gd name="connsiteY0" fmla="*/ 6300 h 25200"/>
                <a:gd name="connsiteX1" fmla="*/ 864000 w 864000"/>
                <a:gd name="connsiteY1" fmla="*/ 0 h 25200"/>
                <a:gd name="connsiteX2" fmla="*/ 864000 w 864000"/>
                <a:gd name="connsiteY2" fmla="*/ 18900 h 25200"/>
                <a:gd name="connsiteX3" fmla="*/ 857700 w 864000"/>
                <a:gd name="connsiteY3" fmla="*/ 25200 h 25200"/>
                <a:gd name="connsiteX4" fmla="*/ 85770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57700 w 864000"/>
                <a:gd name="connsiteY3" fmla="*/ 6300 h 25200"/>
                <a:gd name="connsiteX4" fmla="*/ 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64000 w 864000"/>
                <a:gd name="connsiteY3" fmla="*/ 18900 h 25200"/>
                <a:gd name="connsiteX4" fmla="*/ 857700 w 864000"/>
                <a:gd name="connsiteY4" fmla="*/ 25200 h 25200"/>
                <a:gd name="connsiteX5" fmla="*/ 0 w 864000"/>
                <a:gd name="connsiteY5" fmla="*/ 25200 h 25200"/>
                <a:gd name="connsiteX6" fmla="*/ 0 w 864000"/>
                <a:gd name="connsiteY6" fmla="*/ 6300 h 25200"/>
                <a:gd name="connsiteX7" fmla="*/ 0 w 864000"/>
                <a:gd name="connsiteY7" fmla="*/ 6300 h 25200"/>
                <a:gd name="connsiteX8" fmla="*/ 857700 w 864000"/>
                <a:gd name="connsiteY8" fmla="*/ 6300 h 25200"/>
                <a:gd name="connsiteX9" fmla="*/ 864000 w 864000"/>
                <a:gd name="connsiteY9" fmla="*/ 0 h 25200"/>
                <a:gd name="connsiteX10" fmla="*/ 857700 w 864000"/>
                <a:gd name="connsiteY10" fmla="*/ 6300 h 25200"/>
                <a:gd name="connsiteX11" fmla="*/ 857700 w 864000"/>
                <a:gd name="connsiteY11" fmla="*/ 25200 h 25200"/>
                <a:gd name="connsiteX0" fmla="*/ 0 w 864000"/>
                <a:gd name="connsiteY0" fmla="*/ 6300 h 25200"/>
                <a:gd name="connsiteX1" fmla="*/ 857700 w 864000"/>
                <a:gd name="connsiteY1" fmla="*/ 6300 h 25200"/>
                <a:gd name="connsiteX2" fmla="*/ 857700 w 864000"/>
                <a:gd name="connsiteY2" fmla="*/ 25200 h 25200"/>
                <a:gd name="connsiteX3" fmla="*/ 0 w 864000"/>
                <a:gd name="connsiteY3" fmla="*/ 25200 h 25200"/>
                <a:gd name="connsiteX4" fmla="*/ 0 w 864000"/>
                <a:gd name="connsiteY4" fmla="*/ 6300 h 25200"/>
                <a:gd name="connsiteX0" fmla="*/ 857700 w 864000"/>
                <a:gd name="connsiteY0" fmla="*/ 6300 h 25200"/>
                <a:gd name="connsiteX1" fmla="*/ 864000 w 864000"/>
                <a:gd name="connsiteY1" fmla="*/ 0 h 25200"/>
                <a:gd name="connsiteX2" fmla="*/ 864000 w 864000"/>
                <a:gd name="connsiteY2" fmla="*/ 18900 h 25200"/>
                <a:gd name="connsiteX3" fmla="*/ 857700 w 864000"/>
                <a:gd name="connsiteY3" fmla="*/ 25200 h 25200"/>
                <a:gd name="connsiteX4" fmla="*/ 85770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57700 w 864000"/>
                <a:gd name="connsiteY3" fmla="*/ 6300 h 25200"/>
                <a:gd name="connsiteX4" fmla="*/ 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64000 w 864000"/>
                <a:gd name="connsiteY3" fmla="*/ 18900 h 25200"/>
                <a:gd name="connsiteX4" fmla="*/ 857700 w 864000"/>
                <a:gd name="connsiteY4" fmla="*/ 25200 h 25200"/>
                <a:gd name="connsiteX5" fmla="*/ 3570 w 864000"/>
                <a:gd name="connsiteY5" fmla="*/ 19488 h 25200"/>
                <a:gd name="connsiteX6" fmla="*/ 0 w 864000"/>
                <a:gd name="connsiteY6" fmla="*/ 6300 h 25200"/>
                <a:gd name="connsiteX7" fmla="*/ 0 w 864000"/>
                <a:gd name="connsiteY7" fmla="*/ 6300 h 25200"/>
                <a:gd name="connsiteX8" fmla="*/ 857700 w 864000"/>
                <a:gd name="connsiteY8" fmla="*/ 6300 h 25200"/>
                <a:gd name="connsiteX9" fmla="*/ 864000 w 864000"/>
                <a:gd name="connsiteY9" fmla="*/ 0 h 25200"/>
                <a:gd name="connsiteX10" fmla="*/ 857700 w 864000"/>
                <a:gd name="connsiteY10" fmla="*/ 6300 h 25200"/>
                <a:gd name="connsiteX11" fmla="*/ 857700 w 864000"/>
                <a:gd name="connsiteY11" fmla="*/ 25200 h 25200"/>
                <a:gd name="connsiteX0" fmla="*/ 0 w 864000"/>
                <a:gd name="connsiteY0" fmla="*/ 6300 h 25200"/>
                <a:gd name="connsiteX1" fmla="*/ 857700 w 864000"/>
                <a:gd name="connsiteY1" fmla="*/ 6300 h 25200"/>
                <a:gd name="connsiteX2" fmla="*/ 857700 w 864000"/>
                <a:gd name="connsiteY2" fmla="*/ 25200 h 25200"/>
                <a:gd name="connsiteX3" fmla="*/ 0 w 864000"/>
                <a:gd name="connsiteY3" fmla="*/ 25200 h 25200"/>
                <a:gd name="connsiteX4" fmla="*/ 0 w 864000"/>
                <a:gd name="connsiteY4" fmla="*/ 6300 h 25200"/>
                <a:gd name="connsiteX0" fmla="*/ 857700 w 864000"/>
                <a:gd name="connsiteY0" fmla="*/ 6300 h 25200"/>
                <a:gd name="connsiteX1" fmla="*/ 864000 w 864000"/>
                <a:gd name="connsiteY1" fmla="*/ 0 h 25200"/>
                <a:gd name="connsiteX2" fmla="*/ 864000 w 864000"/>
                <a:gd name="connsiteY2" fmla="*/ 18900 h 25200"/>
                <a:gd name="connsiteX3" fmla="*/ 857700 w 864000"/>
                <a:gd name="connsiteY3" fmla="*/ 25200 h 25200"/>
                <a:gd name="connsiteX4" fmla="*/ 85770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57700 w 864000"/>
                <a:gd name="connsiteY3" fmla="*/ 6300 h 25200"/>
                <a:gd name="connsiteX4" fmla="*/ 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64000 w 864000"/>
                <a:gd name="connsiteY3" fmla="*/ 18900 h 25200"/>
                <a:gd name="connsiteX4" fmla="*/ 857700 w 864000"/>
                <a:gd name="connsiteY4" fmla="*/ 25200 h 25200"/>
                <a:gd name="connsiteX5" fmla="*/ 8211 w 864000"/>
                <a:gd name="connsiteY5" fmla="*/ 18417 h 25200"/>
                <a:gd name="connsiteX6" fmla="*/ 0 w 864000"/>
                <a:gd name="connsiteY6" fmla="*/ 6300 h 25200"/>
                <a:gd name="connsiteX7" fmla="*/ 0 w 864000"/>
                <a:gd name="connsiteY7" fmla="*/ 6300 h 25200"/>
                <a:gd name="connsiteX8" fmla="*/ 857700 w 864000"/>
                <a:gd name="connsiteY8" fmla="*/ 6300 h 25200"/>
                <a:gd name="connsiteX9" fmla="*/ 864000 w 864000"/>
                <a:gd name="connsiteY9" fmla="*/ 0 h 25200"/>
                <a:gd name="connsiteX10" fmla="*/ 857700 w 864000"/>
                <a:gd name="connsiteY10" fmla="*/ 6300 h 25200"/>
                <a:gd name="connsiteX11" fmla="*/ 857700 w 864000"/>
                <a:gd name="connsiteY11" fmla="*/ 25200 h 2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4000" h="25200" stroke="0" extrusionOk="0">
                  <a:moveTo>
                    <a:pt x="0" y="6300"/>
                  </a:moveTo>
                  <a:lnTo>
                    <a:pt x="857700" y="6300"/>
                  </a:lnTo>
                  <a:lnTo>
                    <a:pt x="857700" y="25200"/>
                  </a:lnTo>
                  <a:lnTo>
                    <a:pt x="0" y="25200"/>
                  </a:lnTo>
                  <a:lnTo>
                    <a:pt x="0" y="6300"/>
                  </a:lnTo>
                  <a:close/>
                </a:path>
                <a:path w="864000" h="25200" fill="darkenLess" stroke="0" extrusionOk="0">
                  <a:moveTo>
                    <a:pt x="857700" y="6300"/>
                  </a:moveTo>
                  <a:lnTo>
                    <a:pt x="864000" y="0"/>
                  </a:lnTo>
                  <a:lnTo>
                    <a:pt x="864000" y="18900"/>
                  </a:lnTo>
                  <a:lnTo>
                    <a:pt x="857700" y="25200"/>
                  </a:lnTo>
                  <a:lnTo>
                    <a:pt x="857700" y="6300"/>
                  </a:lnTo>
                  <a:close/>
                </a:path>
                <a:path w="864000" h="25200" fill="lightenLess" stroke="0" extrusionOk="0">
                  <a:moveTo>
                    <a:pt x="0" y="6300"/>
                  </a:moveTo>
                  <a:lnTo>
                    <a:pt x="6300" y="0"/>
                  </a:lnTo>
                  <a:lnTo>
                    <a:pt x="864000" y="0"/>
                  </a:lnTo>
                  <a:lnTo>
                    <a:pt x="857700" y="6300"/>
                  </a:lnTo>
                  <a:lnTo>
                    <a:pt x="0" y="6300"/>
                  </a:lnTo>
                  <a:close/>
                </a:path>
                <a:path w="864000" h="25200" fill="none" extrusionOk="0">
                  <a:moveTo>
                    <a:pt x="0" y="6300"/>
                  </a:moveTo>
                  <a:lnTo>
                    <a:pt x="6300" y="0"/>
                  </a:lnTo>
                  <a:lnTo>
                    <a:pt x="864000" y="0"/>
                  </a:lnTo>
                  <a:lnTo>
                    <a:pt x="864000" y="18900"/>
                  </a:lnTo>
                  <a:lnTo>
                    <a:pt x="857700" y="25200"/>
                  </a:lnTo>
                  <a:lnTo>
                    <a:pt x="8211" y="18417"/>
                  </a:lnTo>
                  <a:cubicBezTo>
                    <a:pt x="8211" y="12117"/>
                    <a:pt x="0" y="12600"/>
                    <a:pt x="0" y="6300"/>
                  </a:cubicBezTo>
                  <a:close/>
                  <a:moveTo>
                    <a:pt x="0" y="6300"/>
                  </a:moveTo>
                  <a:lnTo>
                    <a:pt x="857700" y="6300"/>
                  </a:lnTo>
                  <a:lnTo>
                    <a:pt x="864000" y="0"/>
                  </a:lnTo>
                  <a:moveTo>
                    <a:pt x="857700" y="6300"/>
                  </a:moveTo>
                  <a:lnTo>
                    <a:pt x="857700" y="25200"/>
                  </a:lnTo>
                </a:path>
              </a:pathLst>
            </a:custGeom>
            <a:solidFill>
              <a:srgbClr val="6B6B6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3" name="直方体 212"/>
            <p:cNvSpPr/>
            <p:nvPr/>
          </p:nvSpPr>
          <p:spPr>
            <a:xfrm rot="20964706" flipH="1">
              <a:off x="-3190929" y="2857261"/>
              <a:ext cx="1260000" cy="25200"/>
            </a:xfrm>
            <a:prstGeom prst="cube">
              <a:avLst/>
            </a:prstGeom>
            <a:solidFill>
              <a:srgbClr val="6B6B6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7" name="フリーフォーム 116"/>
            <p:cNvSpPr/>
            <p:nvPr/>
          </p:nvSpPr>
          <p:spPr>
            <a:xfrm>
              <a:off x="-2033177" y="3047124"/>
              <a:ext cx="1475280" cy="251792"/>
            </a:xfrm>
            <a:custGeom>
              <a:avLst/>
              <a:gdLst>
                <a:gd name="connsiteX0" fmla="*/ 0 w 1237129"/>
                <a:gd name="connsiteY0" fmla="*/ 0 h 295835"/>
                <a:gd name="connsiteX1" fmla="*/ 833717 w 1237129"/>
                <a:gd name="connsiteY1" fmla="*/ 26894 h 295835"/>
                <a:gd name="connsiteX2" fmla="*/ 1237129 w 1237129"/>
                <a:gd name="connsiteY2" fmla="*/ 295835 h 295835"/>
              </a:gdLst>
              <a:ahLst/>
              <a:cxnLst>
                <a:cxn ang="0">
                  <a:pos x="connsiteX0" y="connsiteY0"/>
                </a:cxn>
                <a:cxn ang="0">
                  <a:pos x="connsiteX1" y="connsiteY1"/>
                </a:cxn>
                <a:cxn ang="0">
                  <a:pos x="connsiteX2" y="connsiteY2"/>
                </a:cxn>
              </a:cxnLst>
              <a:rect l="l" t="t" r="r" b="b"/>
              <a:pathLst>
                <a:path w="1237129" h="295835">
                  <a:moveTo>
                    <a:pt x="0" y="0"/>
                  </a:moveTo>
                  <a:lnTo>
                    <a:pt x="833717" y="26894"/>
                  </a:lnTo>
                  <a:cubicBezTo>
                    <a:pt x="1039905" y="76200"/>
                    <a:pt x="1138517" y="186017"/>
                    <a:pt x="1237129" y="295835"/>
                  </a:cubicBezTo>
                </a:path>
              </a:pathLst>
            </a:custGeom>
            <a:noFill/>
            <a:ln w="698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19" name="直方体 118"/>
            <p:cNvSpPr/>
            <p:nvPr/>
          </p:nvSpPr>
          <p:spPr>
            <a:xfrm>
              <a:off x="-2707180" y="2935047"/>
              <a:ext cx="97200" cy="214885"/>
            </a:xfrm>
            <a:prstGeom prst="cube">
              <a:avLst/>
            </a:prstGeom>
            <a:solidFill>
              <a:schemeClr val="tx1">
                <a:lumMod val="50000"/>
                <a:lumOff val="50000"/>
              </a:schemeClr>
            </a:solidFill>
            <a:ln w="158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34" name="直方体 133"/>
            <p:cNvSpPr/>
            <p:nvPr/>
          </p:nvSpPr>
          <p:spPr>
            <a:xfrm>
              <a:off x="-2431638" y="2880570"/>
              <a:ext cx="90000" cy="188024"/>
            </a:xfrm>
            <a:prstGeom prst="cube">
              <a:avLst/>
            </a:prstGeom>
            <a:solidFill>
              <a:schemeClr val="tx1">
                <a:lumMod val="50000"/>
                <a:lumOff val="50000"/>
              </a:schemeClr>
            </a:solidFill>
            <a:ln w="158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37" name="直方体 136"/>
            <p:cNvSpPr/>
            <p:nvPr/>
          </p:nvSpPr>
          <p:spPr>
            <a:xfrm>
              <a:off x="-2222833" y="2833943"/>
              <a:ext cx="79200" cy="161163"/>
            </a:xfrm>
            <a:prstGeom prst="cube">
              <a:avLst/>
            </a:prstGeom>
            <a:solidFill>
              <a:schemeClr val="tx1">
                <a:lumMod val="50000"/>
                <a:lumOff val="50000"/>
              </a:schemeClr>
            </a:soli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12" name="直方体 34"/>
            <p:cNvSpPr/>
            <p:nvPr/>
          </p:nvSpPr>
          <p:spPr>
            <a:xfrm rot="532459">
              <a:off x="-2567807" y="2942025"/>
              <a:ext cx="144000" cy="25200"/>
            </a:xfrm>
            <a:custGeom>
              <a:avLst/>
              <a:gdLst>
                <a:gd name="connsiteX0" fmla="*/ 0 w 864000"/>
                <a:gd name="connsiteY0" fmla="*/ 6300 h 25200"/>
                <a:gd name="connsiteX1" fmla="*/ 857700 w 864000"/>
                <a:gd name="connsiteY1" fmla="*/ 6300 h 25200"/>
                <a:gd name="connsiteX2" fmla="*/ 857700 w 864000"/>
                <a:gd name="connsiteY2" fmla="*/ 25200 h 25200"/>
                <a:gd name="connsiteX3" fmla="*/ 0 w 864000"/>
                <a:gd name="connsiteY3" fmla="*/ 25200 h 25200"/>
                <a:gd name="connsiteX4" fmla="*/ 0 w 864000"/>
                <a:gd name="connsiteY4" fmla="*/ 6300 h 25200"/>
                <a:gd name="connsiteX0" fmla="*/ 857700 w 864000"/>
                <a:gd name="connsiteY0" fmla="*/ 6300 h 25200"/>
                <a:gd name="connsiteX1" fmla="*/ 864000 w 864000"/>
                <a:gd name="connsiteY1" fmla="*/ 0 h 25200"/>
                <a:gd name="connsiteX2" fmla="*/ 864000 w 864000"/>
                <a:gd name="connsiteY2" fmla="*/ 18900 h 25200"/>
                <a:gd name="connsiteX3" fmla="*/ 857700 w 864000"/>
                <a:gd name="connsiteY3" fmla="*/ 25200 h 25200"/>
                <a:gd name="connsiteX4" fmla="*/ 85770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57700 w 864000"/>
                <a:gd name="connsiteY3" fmla="*/ 6300 h 25200"/>
                <a:gd name="connsiteX4" fmla="*/ 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64000 w 864000"/>
                <a:gd name="connsiteY3" fmla="*/ 18900 h 25200"/>
                <a:gd name="connsiteX4" fmla="*/ 857700 w 864000"/>
                <a:gd name="connsiteY4" fmla="*/ 25200 h 25200"/>
                <a:gd name="connsiteX5" fmla="*/ 0 w 864000"/>
                <a:gd name="connsiteY5" fmla="*/ 25200 h 25200"/>
                <a:gd name="connsiteX6" fmla="*/ 0 w 864000"/>
                <a:gd name="connsiteY6" fmla="*/ 6300 h 25200"/>
                <a:gd name="connsiteX7" fmla="*/ 0 w 864000"/>
                <a:gd name="connsiteY7" fmla="*/ 6300 h 25200"/>
                <a:gd name="connsiteX8" fmla="*/ 857700 w 864000"/>
                <a:gd name="connsiteY8" fmla="*/ 6300 h 25200"/>
                <a:gd name="connsiteX9" fmla="*/ 864000 w 864000"/>
                <a:gd name="connsiteY9" fmla="*/ 0 h 25200"/>
                <a:gd name="connsiteX10" fmla="*/ 857700 w 864000"/>
                <a:gd name="connsiteY10" fmla="*/ 6300 h 25200"/>
                <a:gd name="connsiteX11" fmla="*/ 857700 w 864000"/>
                <a:gd name="connsiteY11" fmla="*/ 25200 h 25200"/>
                <a:gd name="connsiteX0" fmla="*/ 0 w 864000"/>
                <a:gd name="connsiteY0" fmla="*/ 6300 h 25200"/>
                <a:gd name="connsiteX1" fmla="*/ 857700 w 864000"/>
                <a:gd name="connsiteY1" fmla="*/ 6300 h 25200"/>
                <a:gd name="connsiteX2" fmla="*/ 857700 w 864000"/>
                <a:gd name="connsiteY2" fmla="*/ 25200 h 25200"/>
                <a:gd name="connsiteX3" fmla="*/ 0 w 864000"/>
                <a:gd name="connsiteY3" fmla="*/ 25200 h 25200"/>
                <a:gd name="connsiteX4" fmla="*/ 0 w 864000"/>
                <a:gd name="connsiteY4" fmla="*/ 6300 h 25200"/>
                <a:gd name="connsiteX0" fmla="*/ 857700 w 864000"/>
                <a:gd name="connsiteY0" fmla="*/ 6300 h 25200"/>
                <a:gd name="connsiteX1" fmla="*/ 864000 w 864000"/>
                <a:gd name="connsiteY1" fmla="*/ 0 h 25200"/>
                <a:gd name="connsiteX2" fmla="*/ 864000 w 864000"/>
                <a:gd name="connsiteY2" fmla="*/ 18900 h 25200"/>
                <a:gd name="connsiteX3" fmla="*/ 857700 w 864000"/>
                <a:gd name="connsiteY3" fmla="*/ 25200 h 25200"/>
                <a:gd name="connsiteX4" fmla="*/ 85770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57700 w 864000"/>
                <a:gd name="connsiteY3" fmla="*/ 6300 h 25200"/>
                <a:gd name="connsiteX4" fmla="*/ 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64000 w 864000"/>
                <a:gd name="connsiteY3" fmla="*/ 18900 h 25200"/>
                <a:gd name="connsiteX4" fmla="*/ 857700 w 864000"/>
                <a:gd name="connsiteY4" fmla="*/ 25200 h 25200"/>
                <a:gd name="connsiteX5" fmla="*/ 3570 w 864000"/>
                <a:gd name="connsiteY5" fmla="*/ 19488 h 25200"/>
                <a:gd name="connsiteX6" fmla="*/ 0 w 864000"/>
                <a:gd name="connsiteY6" fmla="*/ 6300 h 25200"/>
                <a:gd name="connsiteX7" fmla="*/ 0 w 864000"/>
                <a:gd name="connsiteY7" fmla="*/ 6300 h 25200"/>
                <a:gd name="connsiteX8" fmla="*/ 857700 w 864000"/>
                <a:gd name="connsiteY8" fmla="*/ 6300 h 25200"/>
                <a:gd name="connsiteX9" fmla="*/ 864000 w 864000"/>
                <a:gd name="connsiteY9" fmla="*/ 0 h 25200"/>
                <a:gd name="connsiteX10" fmla="*/ 857700 w 864000"/>
                <a:gd name="connsiteY10" fmla="*/ 6300 h 25200"/>
                <a:gd name="connsiteX11" fmla="*/ 857700 w 864000"/>
                <a:gd name="connsiteY11" fmla="*/ 25200 h 25200"/>
                <a:gd name="connsiteX0" fmla="*/ 0 w 864000"/>
                <a:gd name="connsiteY0" fmla="*/ 6300 h 25200"/>
                <a:gd name="connsiteX1" fmla="*/ 857700 w 864000"/>
                <a:gd name="connsiteY1" fmla="*/ 6300 h 25200"/>
                <a:gd name="connsiteX2" fmla="*/ 857700 w 864000"/>
                <a:gd name="connsiteY2" fmla="*/ 25200 h 25200"/>
                <a:gd name="connsiteX3" fmla="*/ 0 w 864000"/>
                <a:gd name="connsiteY3" fmla="*/ 25200 h 25200"/>
                <a:gd name="connsiteX4" fmla="*/ 0 w 864000"/>
                <a:gd name="connsiteY4" fmla="*/ 6300 h 25200"/>
                <a:gd name="connsiteX0" fmla="*/ 857700 w 864000"/>
                <a:gd name="connsiteY0" fmla="*/ 6300 h 25200"/>
                <a:gd name="connsiteX1" fmla="*/ 864000 w 864000"/>
                <a:gd name="connsiteY1" fmla="*/ 0 h 25200"/>
                <a:gd name="connsiteX2" fmla="*/ 864000 w 864000"/>
                <a:gd name="connsiteY2" fmla="*/ 18900 h 25200"/>
                <a:gd name="connsiteX3" fmla="*/ 857700 w 864000"/>
                <a:gd name="connsiteY3" fmla="*/ 25200 h 25200"/>
                <a:gd name="connsiteX4" fmla="*/ 85770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57700 w 864000"/>
                <a:gd name="connsiteY3" fmla="*/ 6300 h 25200"/>
                <a:gd name="connsiteX4" fmla="*/ 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64000 w 864000"/>
                <a:gd name="connsiteY3" fmla="*/ 18900 h 25200"/>
                <a:gd name="connsiteX4" fmla="*/ 857700 w 864000"/>
                <a:gd name="connsiteY4" fmla="*/ 25200 h 25200"/>
                <a:gd name="connsiteX5" fmla="*/ 8211 w 864000"/>
                <a:gd name="connsiteY5" fmla="*/ 18417 h 25200"/>
                <a:gd name="connsiteX6" fmla="*/ 0 w 864000"/>
                <a:gd name="connsiteY6" fmla="*/ 6300 h 25200"/>
                <a:gd name="connsiteX7" fmla="*/ 0 w 864000"/>
                <a:gd name="connsiteY7" fmla="*/ 6300 h 25200"/>
                <a:gd name="connsiteX8" fmla="*/ 857700 w 864000"/>
                <a:gd name="connsiteY8" fmla="*/ 6300 h 25200"/>
                <a:gd name="connsiteX9" fmla="*/ 864000 w 864000"/>
                <a:gd name="connsiteY9" fmla="*/ 0 h 25200"/>
                <a:gd name="connsiteX10" fmla="*/ 857700 w 864000"/>
                <a:gd name="connsiteY10" fmla="*/ 6300 h 25200"/>
                <a:gd name="connsiteX11" fmla="*/ 857700 w 864000"/>
                <a:gd name="connsiteY11" fmla="*/ 25200 h 2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4000" h="25200" stroke="0" extrusionOk="0">
                  <a:moveTo>
                    <a:pt x="0" y="6300"/>
                  </a:moveTo>
                  <a:lnTo>
                    <a:pt x="857700" y="6300"/>
                  </a:lnTo>
                  <a:lnTo>
                    <a:pt x="857700" y="25200"/>
                  </a:lnTo>
                  <a:lnTo>
                    <a:pt x="0" y="25200"/>
                  </a:lnTo>
                  <a:lnTo>
                    <a:pt x="0" y="6300"/>
                  </a:lnTo>
                  <a:close/>
                </a:path>
                <a:path w="864000" h="25200" fill="darkenLess" stroke="0" extrusionOk="0">
                  <a:moveTo>
                    <a:pt x="857700" y="6300"/>
                  </a:moveTo>
                  <a:lnTo>
                    <a:pt x="864000" y="0"/>
                  </a:lnTo>
                  <a:lnTo>
                    <a:pt x="864000" y="18900"/>
                  </a:lnTo>
                  <a:lnTo>
                    <a:pt x="857700" y="25200"/>
                  </a:lnTo>
                  <a:lnTo>
                    <a:pt x="857700" y="6300"/>
                  </a:lnTo>
                  <a:close/>
                </a:path>
                <a:path w="864000" h="25200" fill="lightenLess" stroke="0" extrusionOk="0">
                  <a:moveTo>
                    <a:pt x="0" y="6300"/>
                  </a:moveTo>
                  <a:lnTo>
                    <a:pt x="6300" y="0"/>
                  </a:lnTo>
                  <a:lnTo>
                    <a:pt x="864000" y="0"/>
                  </a:lnTo>
                  <a:lnTo>
                    <a:pt x="857700" y="6300"/>
                  </a:lnTo>
                  <a:lnTo>
                    <a:pt x="0" y="6300"/>
                  </a:lnTo>
                  <a:close/>
                </a:path>
                <a:path w="864000" h="25200" fill="none" extrusionOk="0">
                  <a:moveTo>
                    <a:pt x="0" y="6300"/>
                  </a:moveTo>
                  <a:lnTo>
                    <a:pt x="6300" y="0"/>
                  </a:lnTo>
                  <a:lnTo>
                    <a:pt x="864000" y="0"/>
                  </a:lnTo>
                  <a:lnTo>
                    <a:pt x="864000" y="18900"/>
                  </a:lnTo>
                  <a:lnTo>
                    <a:pt x="857700" y="25200"/>
                  </a:lnTo>
                  <a:lnTo>
                    <a:pt x="8211" y="18417"/>
                  </a:lnTo>
                  <a:cubicBezTo>
                    <a:pt x="8211" y="12117"/>
                    <a:pt x="0" y="12600"/>
                    <a:pt x="0" y="6300"/>
                  </a:cubicBezTo>
                  <a:close/>
                  <a:moveTo>
                    <a:pt x="0" y="6300"/>
                  </a:moveTo>
                  <a:lnTo>
                    <a:pt x="857700" y="6300"/>
                  </a:lnTo>
                  <a:lnTo>
                    <a:pt x="864000" y="0"/>
                  </a:lnTo>
                  <a:moveTo>
                    <a:pt x="857700" y="6300"/>
                  </a:moveTo>
                  <a:lnTo>
                    <a:pt x="857700" y="25200"/>
                  </a:lnTo>
                </a:path>
              </a:pathLst>
            </a:custGeom>
            <a:solidFill>
              <a:srgbClr val="6B6B6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1" name="直方体 34"/>
            <p:cNvSpPr/>
            <p:nvPr/>
          </p:nvSpPr>
          <p:spPr>
            <a:xfrm rot="378019">
              <a:off x="-2433403" y="2980459"/>
              <a:ext cx="504000" cy="25200"/>
            </a:xfrm>
            <a:custGeom>
              <a:avLst/>
              <a:gdLst>
                <a:gd name="connsiteX0" fmla="*/ 0 w 864000"/>
                <a:gd name="connsiteY0" fmla="*/ 6300 h 25200"/>
                <a:gd name="connsiteX1" fmla="*/ 857700 w 864000"/>
                <a:gd name="connsiteY1" fmla="*/ 6300 h 25200"/>
                <a:gd name="connsiteX2" fmla="*/ 857700 w 864000"/>
                <a:gd name="connsiteY2" fmla="*/ 25200 h 25200"/>
                <a:gd name="connsiteX3" fmla="*/ 0 w 864000"/>
                <a:gd name="connsiteY3" fmla="*/ 25200 h 25200"/>
                <a:gd name="connsiteX4" fmla="*/ 0 w 864000"/>
                <a:gd name="connsiteY4" fmla="*/ 6300 h 25200"/>
                <a:gd name="connsiteX0" fmla="*/ 857700 w 864000"/>
                <a:gd name="connsiteY0" fmla="*/ 6300 h 25200"/>
                <a:gd name="connsiteX1" fmla="*/ 864000 w 864000"/>
                <a:gd name="connsiteY1" fmla="*/ 0 h 25200"/>
                <a:gd name="connsiteX2" fmla="*/ 864000 w 864000"/>
                <a:gd name="connsiteY2" fmla="*/ 18900 h 25200"/>
                <a:gd name="connsiteX3" fmla="*/ 857700 w 864000"/>
                <a:gd name="connsiteY3" fmla="*/ 25200 h 25200"/>
                <a:gd name="connsiteX4" fmla="*/ 85770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57700 w 864000"/>
                <a:gd name="connsiteY3" fmla="*/ 6300 h 25200"/>
                <a:gd name="connsiteX4" fmla="*/ 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64000 w 864000"/>
                <a:gd name="connsiteY3" fmla="*/ 18900 h 25200"/>
                <a:gd name="connsiteX4" fmla="*/ 857700 w 864000"/>
                <a:gd name="connsiteY4" fmla="*/ 25200 h 25200"/>
                <a:gd name="connsiteX5" fmla="*/ 0 w 864000"/>
                <a:gd name="connsiteY5" fmla="*/ 25200 h 25200"/>
                <a:gd name="connsiteX6" fmla="*/ 0 w 864000"/>
                <a:gd name="connsiteY6" fmla="*/ 6300 h 25200"/>
                <a:gd name="connsiteX7" fmla="*/ 0 w 864000"/>
                <a:gd name="connsiteY7" fmla="*/ 6300 h 25200"/>
                <a:gd name="connsiteX8" fmla="*/ 857700 w 864000"/>
                <a:gd name="connsiteY8" fmla="*/ 6300 h 25200"/>
                <a:gd name="connsiteX9" fmla="*/ 864000 w 864000"/>
                <a:gd name="connsiteY9" fmla="*/ 0 h 25200"/>
                <a:gd name="connsiteX10" fmla="*/ 857700 w 864000"/>
                <a:gd name="connsiteY10" fmla="*/ 6300 h 25200"/>
                <a:gd name="connsiteX11" fmla="*/ 857700 w 864000"/>
                <a:gd name="connsiteY11" fmla="*/ 25200 h 25200"/>
                <a:gd name="connsiteX0" fmla="*/ 0 w 864000"/>
                <a:gd name="connsiteY0" fmla="*/ 6300 h 25200"/>
                <a:gd name="connsiteX1" fmla="*/ 857700 w 864000"/>
                <a:gd name="connsiteY1" fmla="*/ 6300 h 25200"/>
                <a:gd name="connsiteX2" fmla="*/ 857700 w 864000"/>
                <a:gd name="connsiteY2" fmla="*/ 25200 h 25200"/>
                <a:gd name="connsiteX3" fmla="*/ 0 w 864000"/>
                <a:gd name="connsiteY3" fmla="*/ 25200 h 25200"/>
                <a:gd name="connsiteX4" fmla="*/ 0 w 864000"/>
                <a:gd name="connsiteY4" fmla="*/ 6300 h 25200"/>
                <a:gd name="connsiteX0" fmla="*/ 857700 w 864000"/>
                <a:gd name="connsiteY0" fmla="*/ 6300 h 25200"/>
                <a:gd name="connsiteX1" fmla="*/ 864000 w 864000"/>
                <a:gd name="connsiteY1" fmla="*/ 0 h 25200"/>
                <a:gd name="connsiteX2" fmla="*/ 864000 w 864000"/>
                <a:gd name="connsiteY2" fmla="*/ 18900 h 25200"/>
                <a:gd name="connsiteX3" fmla="*/ 857700 w 864000"/>
                <a:gd name="connsiteY3" fmla="*/ 25200 h 25200"/>
                <a:gd name="connsiteX4" fmla="*/ 85770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57700 w 864000"/>
                <a:gd name="connsiteY3" fmla="*/ 6300 h 25200"/>
                <a:gd name="connsiteX4" fmla="*/ 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64000 w 864000"/>
                <a:gd name="connsiteY3" fmla="*/ 18900 h 25200"/>
                <a:gd name="connsiteX4" fmla="*/ 857700 w 864000"/>
                <a:gd name="connsiteY4" fmla="*/ 25200 h 25200"/>
                <a:gd name="connsiteX5" fmla="*/ 3570 w 864000"/>
                <a:gd name="connsiteY5" fmla="*/ 19488 h 25200"/>
                <a:gd name="connsiteX6" fmla="*/ 0 w 864000"/>
                <a:gd name="connsiteY6" fmla="*/ 6300 h 25200"/>
                <a:gd name="connsiteX7" fmla="*/ 0 w 864000"/>
                <a:gd name="connsiteY7" fmla="*/ 6300 h 25200"/>
                <a:gd name="connsiteX8" fmla="*/ 857700 w 864000"/>
                <a:gd name="connsiteY8" fmla="*/ 6300 h 25200"/>
                <a:gd name="connsiteX9" fmla="*/ 864000 w 864000"/>
                <a:gd name="connsiteY9" fmla="*/ 0 h 25200"/>
                <a:gd name="connsiteX10" fmla="*/ 857700 w 864000"/>
                <a:gd name="connsiteY10" fmla="*/ 6300 h 25200"/>
                <a:gd name="connsiteX11" fmla="*/ 857700 w 864000"/>
                <a:gd name="connsiteY11" fmla="*/ 25200 h 25200"/>
                <a:gd name="connsiteX0" fmla="*/ 0 w 864000"/>
                <a:gd name="connsiteY0" fmla="*/ 6300 h 25200"/>
                <a:gd name="connsiteX1" fmla="*/ 857700 w 864000"/>
                <a:gd name="connsiteY1" fmla="*/ 6300 h 25200"/>
                <a:gd name="connsiteX2" fmla="*/ 857700 w 864000"/>
                <a:gd name="connsiteY2" fmla="*/ 25200 h 25200"/>
                <a:gd name="connsiteX3" fmla="*/ 0 w 864000"/>
                <a:gd name="connsiteY3" fmla="*/ 25200 h 25200"/>
                <a:gd name="connsiteX4" fmla="*/ 0 w 864000"/>
                <a:gd name="connsiteY4" fmla="*/ 6300 h 25200"/>
                <a:gd name="connsiteX0" fmla="*/ 857700 w 864000"/>
                <a:gd name="connsiteY0" fmla="*/ 6300 h 25200"/>
                <a:gd name="connsiteX1" fmla="*/ 864000 w 864000"/>
                <a:gd name="connsiteY1" fmla="*/ 0 h 25200"/>
                <a:gd name="connsiteX2" fmla="*/ 864000 w 864000"/>
                <a:gd name="connsiteY2" fmla="*/ 18900 h 25200"/>
                <a:gd name="connsiteX3" fmla="*/ 857700 w 864000"/>
                <a:gd name="connsiteY3" fmla="*/ 25200 h 25200"/>
                <a:gd name="connsiteX4" fmla="*/ 85770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57700 w 864000"/>
                <a:gd name="connsiteY3" fmla="*/ 6300 h 25200"/>
                <a:gd name="connsiteX4" fmla="*/ 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64000 w 864000"/>
                <a:gd name="connsiteY3" fmla="*/ 18900 h 25200"/>
                <a:gd name="connsiteX4" fmla="*/ 857700 w 864000"/>
                <a:gd name="connsiteY4" fmla="*/ 25200 h 25200"/>
                <a:gd name="connsiteX5" fmla="*/ 8211 w 864000"/>
                <a:gd name="connsiteY5" fmla="*/ 18417 h 25200"/>
                <a:gd name="connsiteX6" fmla="*/ 0 w 864000"/>
                <a:gd name="connsiteY6" fmla="*/ 6300 h 25200"/>
                <a:gd name="connsiteX7" fmla="*/ 0 w 864000"/>
                <a:gd name="connsiteY7" fmla="*/ 6300 h 25200"/>
                <a:gd name="connsiteX8" fmla="*/ 857700 w 864000"/>
                <a:gd name="connsiteY8" fmla="*/ 6300 h 25200"/>
                <a:gd name="connsiteX9" fmla="*/ 864000 w 864000"/>
                <a:gd name="connsiteY9" fmla="*/ 0 h 25200"/>
                <a:gd name="connsiteX10" fmla="*/ 857700 w 864000"/>
                <a:gd name="connsiteY10" fmla="*/ 6300 h 25200"/>
                <a:gd name="connsiteX11" fmla="*/ 857700 w 864000"/>
                <a:gd name="connsiteY11" fmla="*/ 25200 h 2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4000" h="25200" stroke="0" extrusionOk="0">
                  <a:moveTo>
                    <a:pt x="0" y="6300"/>
                  </a:moveTo>
                  <a:lnTo>
                    <a:pt x="857700" y="6300"/>
                  </a:lnTo>
                  <a:lnTo>
                    <a:pt x="857700" y="25200"/>
                  </a:lnTo>
                  <a:lnTo>
                    <a:pt x="0" y="25200"/>
                  </a:lnTo>
                  <a:lnTo>
                    <a:pt x="0" y="6300"/>
                  </a:lnTo>
                  <a:close/>
                </a:path>
                <a:path w="864000" h="25200" fill="darkenLess" stroke="0" extrusionOk="0">
                  <a:moveTo>
                    <a:pt x="857700" y="6300"/>
                  </a:moveTo>
                  <a:lnTo>
                    <a:pt x="864000" y="0"/>
                  </a:lnTo>
                  <a:lnTo>
                    <a:pt x="864000" y="18900"/>
                  </a:lnTo>
                  <a:lnTo>
                    <a:pt x="857700" y="25200"/>
                  </a:lnTo>
                  <a:lnTo>
                    <a:pt x="857700" y="6300"/>
                  </a:lnTo>
                  <a:close/>
                </a:path>
                <a:path w="864000" h="25200" fill="lightenLess" stroke="0" extrusionOk="0">
                  <a:moveTo>
                    <a:pt x="0" y="6300"/>
                  </a:moveTo>
                  <a:lnTo>
                    <a:pt x="6300" y="0"/>
                  </a:lnTo>
                  <a:lnTo>
                    <a:pt x="864000" y="0"/>
                  </a:lnTo>
                  <a:lnTo>
                    <a:pt x="857700" y="6300"/>
                  </a:lnTo>
                  <a:lnTo>
                    <a:pt x="0" y="6300"/>
                  </a:lnTo>
                  <a:close/>
                </a:path>
                <a:path w="864000" h="25200" fill="none" extrusionOk="0">
                  <a:moveTo>
                    <a:pt x="0" y="6300"/>
                  </a:moveTo>
                  <a:lnTo>
                    <a:pt x="6300" y="0"/>
                  </a:lnTo>
                  <a:lnTo>
                    <a:pt x="864000" y="0"/>
                  </a:lnTo>
                  <a:lnTo>
                    <a:pt x="864000" y="18900"/>
                  </a:lnTo>
                  <a:lnTo>
                    <a:pt x="857700" y="25200"/>
                  </a:lnTo>
                  <a:lnTo>
                    <a:pt x="8211" y="18417"/>
                  </a:lnTo>
                  <a:cubicBezTo>
                    <a:pt x="8211" y="12117"/>
                    <a:pt x="0" y="12600"/>
                    <a:pt x="0" y="6300"/>
                  </a:cubicBezTo>
                  <a:close/>
                  <a:moveTo>
                    <a:pt x="0" y="6300"/>
                  </a:moveTo>
                  <a:lnTo>
                    <a:pt x="857700" y="6300"/>
                  </a:lnTo>
                  <a:lnTo>
                    <a:pt x="864000" y="0"/>
                  </a:lnTo>
                  <a:moveTo>
                    <a:pt x="857700" y="6300"/>
                  </a:moveTo>
                  <a:lnTo>
                    <a:pt x="857700" y="25200"/>
                  </a:lnTo>
                </a:path>
              </a:pathLst>
            </a:custGeom>
            <a:solidFill>
              <a:srgbClr val="6B6B6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8" name="直方体 137"/>
            <p:cNvSpPr/>
            <p:nvPr/>
          </p:nvSpPr>
          <p:spPr>
            <a:xfrm>
              <a:off x="-2020580" y="2788108"/>
              <a:ext cx="36000" cy="161163"/>
            </a:xfrm>
            <a:prstGeom prst="cube">
              <a:avLst/>
            </a:prstGeom>
            <a:solidFill>
              <a:schemeClr val="tx1">
                <a:lumMod val="50000"/>
                <a:lumOff val="50000"/>
              </a:schemeClr>
            </a:soli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41" name="直方体 140"/>
            <p:cNvSpPr/>
            <p:nvPr/>
          </p:nvSpPr>
          <p:spPr>
            <a:xfrm>
              <a:off x="-2996866" y="2982800"/>
              <a:ext cx="108000" cy="241745"/>
            </a:xfrm>
            <a:prstGeom prst="cube">
              <a:avLst/>
            </a:prstGeom>
            <a:solidFill>
              <a:schemeClr val="tx1">
                <a:lumMod val="50000"/>
                <a:lumOff val="50000"/>
              </a:schemeClr>
            </a:solidFill>
            <a:ln w="158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43" name="フリーフォーム 142"/>
            <p:cNvSpPr/>
            <p:nvPr/>
          </p:nvSpPr>
          <p:spPr>
            <a:xfrm>
              <a:off x="-3153600" y="2762847"/>
              <a:ext cx="1366838" cy="259400"/>
            </a:xfrm>
            <a:custGeom>
              <a:avLst/>
              <a:gdLst>
                <a:gd name="connsiteX0" fmla="*/ 0 w 1366838"/>
                <a:gd name="connsiteY0" fmla="*/ 304800 h 347662"/>
                <a:gd name="connsiteX1" fmla="*/ 238125 w 1366838"/>
                <a:gd name="connsiteY1" fmla="*/ 347662 h 347662"/>
                <a:gd name="connsiteX2" fmla="*/ 1366838 w 1366838"/>
                <a:gd name="connsiteY2" fmla="*/ 0 h 347662"/>
                <a:gd name="connsiteX3" fmla="*/ 1209675 w 1366838"/>
                <a:gd name="connsiteY3" fmla="*/ 0 h 347662"/>
                <a:gd name="connsiteX4" fmla="*/ 0 w 1366838"/>
                <a:gd name="connsiteY4" fmla="*/ 304800 h 347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6838" h="347662">
                  <a:moveTo>
                    <a:pt x="0" y="304800"/>
                  </a:moveTo>
                  <a:lnTo>
                    <a:pt x="238125" y="347662"/>
                  </a:lnTo>
                  <a:lnTo>
                    <a:pt x="1366838" y="0"/>
                  </a:lnTo>
                  <a:lnTo>
                    <a:pt x="1209675" y="0"/>
                  </a:lnTo>
                  <a:lnTo>
                    <a:pt x="0" y="304800"/>
                  </a:lnTo>
                  <a:close/>
                </a:path>
              </a:pathLst>
            </a:cu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04" name="直方体 203"/>
            <p:cNvSpPr/>
            <p:nvPr/>
          </p:nvSpPr>
          <p:spPr>
            <a:xfrm rot="20820000" flipH="1">
              <a:off x="-2942448" y="3014623"/>
              <a:ext cx="216000" cy="25200"/>
            </a:xfrm>
            <a:prstGeom prst="cube">
              <a:avLst/>
            </a:prstGeom>
            <a:solidFill>
              <a:srgbClr val="6B6B6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4" name="直線コネクタ 143"/>
            <p:cNvCxnSpPr/>
            <p:nvPr/>
          </p:nvCxnSpPr>
          <p:spPr>
            <a:xfrm flipV="1">
              <a:off x="-3112294" y="2752726"/>
              <a:ext cx="1209675" cy="245268"/>
            </a:xfrm>
            <a:prstGeom prst="line">
              <a:avLst/>
            </a:prstGeom>
            <a:ln w="63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45" name="直線コネクタ 144"/>
            <p:cNvCxnSpPr/>
            <p:nvPr/>
          </p:nvCxnSpPr>
          <p:spPr>
            <a:xfrm flipV="1">
              <a:off x="-3009900" y="2752726"/>
              <a:ext cx="1166812" cy="264318"/>
            </a:xfrm>
            <a:prstGeom prst="line">
              <a:avLst/>
            </a:prstGeom>
            <a:ln w="635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164" name="図 16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778578">
              <a:off x="-2214725" y="2714278"/>
              <a:ext cx="256564" cy="120869"/>
            </a:xfrm>
            <a:prstGeom prst="rect">
              <a:avLst/>
            </a:prstGeom>
          </p:spPr>
        </p:pic>
        <p:sp>
          <p:nvSpPr>
            <p:cNvPr id="35" name="直方体 34"/>
            <p:cNvSpPr/>
            <p:nvPr/>
          </p:nvSpPr>
          <p:spPr>
            <a:xfrm rot="20820000" flipH="1">
              <a:off x="-2613872" y="2848863"/>
              <a:ext cx="864000" cy="25200"/>
            </a:xfrm>
            <a:custGeom>
              <a:avLst/>
              <a:gdLst>
                <a:gd name="connsiteX0" fmla="*/ 0 w 864000"/>
                <a:gd name="connsiteY0" fmla="*/ 6300 h 25200"/>
                <a:gd name="connsiteX1" fmla="*/ 857700 w 864000"/>
                <a:gd name="connsiteY1" fmla="*/ 6300 h 25200"/>
                <a:gd name="connsiteX2" fmla="*/ 857700 w 864000"/>
                <a:gd name="connsiteY2" fmla="*/ 25200 h 25200"/>
                <a:gd name="connsiteX3" fmla="*/ 0 w 864000"/>
                <a:gd name="connsiteY3" fmla="*/ 25200 h 25200"/>
                <a:gd name="connsiteX4" fmla="*/ 0 w 864000"/>
                <a:gd name="connsiteY4" fmla="*/ 6300 h 25200"/>
                <a:gd name="connsiteX0" fmla="*/ 857700 w 864000"/>
                <a:gd name="connsiteY0" fmla="*/ 6300 h 25200"/>
                <a:gd name="connsiteX1" fmla="*/ 864000 w 864000"/>
                <a:gd name="connsiteY1" fmla="*/ 0 h 25200"/>
                <a:gd name="connsiteX2" fmla="*/ 864000 w 864000"/>
                <a:gd name="connsiteY2" fmla="*/ 18900 h 25200"/>
                <a:gd name="connsiteX3" fmla="*/ 857700 w 864000"/>
                <a:gd name="connsiteY3" fmla="*/ 25200 h 25200"/>
                <a:gd name="connsiteX4" fmla="*/ 85770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57700 w 864000"/>
                <a:gd name="connsiteY3" fmla="*/ 6300 h 25200"/>
                <a:gd name="connsiteX4" fmla="*/ 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64000 w 864000"/>
                <a:gd name="connsiteY3" fmla="*/ 18900 h 25200"/>
                <a:gd name="connsiteX4" fmla="*/ 857700 w 864000"/>
                <a:gd name="connsiteY4" fmla="*/ 25200 h 25200"/>
                <a:gd name="connsiteX5" fmla="*/ 0 w 864000"/>
                <a:gd name="connsiteY5" fmla="*/ 25200 h 25200"/>
                <a:gd name="connsiteX6" fmla="*/ 0 w 864000"/>
                <a:gd name="connsiteY6" fmla="*/ 6300 h 25200"/>
                <a:gd name="connsiteX7" fmla="*/ 0 w 864000"/>
                <a:gd name="connsiteY7" fmla="*/ 6300 h 25200"/>
                <a:gd name="connsiteX8" fmla="*/ 857700 w 864000"/>
                <a:gd name="connsiteY8" fmla="*/ 6300 h 25200"/>
                <a:gd name="connsiteX9" fmla="*/ 864000 w 864000"/>
                <a:gd name="connsiteY9" fmla="*/ 0 h 25200"/>
                <a:gd name="connsiteX10" fmla="*/ 857700 w 864000"/>
                <a:gd name="connsiteY10" fmla="*/ 6300 h 25200"/>
                <a:gd name="connsiteX11" fmla="*/ 857700 w 864000"/>
                <a:gd name="connsiteY11" fmla="*/ 25200 h 25200"/>
                <a:gd name="connsiteX0" fmla="*/ 0 w 864000"/>
                <a:gd name="connsiteY0" fmla="*/ 6300 h 25200"/>
                <a:gd name="connsiteX1" fmla="*/ 857700 w 864000"/>
                <a:gd name="connsiteY1" fmla="*/ 6300 h 25200"/>
                <a:gd name="connsiteX2" fmla="*/ 857700 w 864000"/>
                <a:gd name="connsiteY2" fmla="*/ 25200 h 25200"/>
                <a:gd name="connsiteX3" fmla="*/ 0 w 864000"/>
                <a:gd name="connsiteY3" fmla="*/ 25200 h 25200"/>
                <a:gd name="connsiteX4" fmla="*/ 0 w 864000"/>
                <a:gd name="connsiteY4" fmla="*/ 6300 h 25200"/>
                <a:gd name="connsiteX0" fmla="*/ 857700 w 864000"/>
                <a:gd name="connsiteY0" fmla="*/ 6300 h 25200"/>
                <a:gd name="connsiteX1" fmla="*/ 864000 w 864000"/>
                <a:gd name="connsiteY1" fmla="*/ 0 h 25200"/>
                <a:gd name="connsiteX2" fmla="*/ 864000 w 864000"/>
                <a:gd name="connsiteY2" fmla="*/ 18900 h 25200"/>
                <a:gd name="connsiteX3" fmla="*/ 857700 w 864000"/>
                <a:gd name="connsiteY3" fmla="*/ 25200 h 25200"/>
                <a:gd name="connsiteX4" fmla="*/ 85770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57700 w 864000"/>
                <a:gd name="connsiteY3" fmla="*/ 6300 h 25200"/>
                <a:gd name="connsiteX4" fmla="*/ 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64000 w 864000"/>
                <a:gd name="connsiteY3" fmla="*/ 18900 h 25200"/>
                <a:gd name="connsiteX4" fmla="*/ 857700 w 864000"/>
                <a:gd name="connsiteY4" fmla="*/ 25200 h 25200"/>
                <a:gd name="connsiteX5" fmla="*/ 3570 w 864000"/>
                <a:gd name="connsiteY5" fmla="*/ 19488 h 25200"/>
                <a:gd name="connsiteX6" fmla="*/ 0 w 864000"/>
                <a:gd name="connsiteY6" fmla="*/ 6300 h 25200"/>
                <a:gd name="connsiteX7" fmla="*/ 0 w 864000"/>
                <a:gd name="connsiteY7" fmla="*/ 6300 h 25200"/>
                <a:gd name="connsiteX8" fmla="*/ 857700 w 864000"/>
                <a:gd name="connsiteY8" fmla="*/ 6300 h 25200"/>
                <a:gd name="connsiteX9" fmla="*/ 864000 w 864000"/>
                <a:gd name="connsiteY9" fmla="*/ 0 h 25200"/>
                <a:gd name="connsiteX10" fmla="*/ 857700 w 864000"/>
                <a:gd name="connsiteY10" fmla="*/ 6300 h 25200"/>
                <a:gd name="connsiteX11" fmla="*/ 857700 w 864000"/>
                <a:gd name="connsiteY11" fmla="*/ 25200 h 25200"/>
                <a:gd name="connsiteX0" fmla="*/ 0 w 864000"/>
                <a:gd name="connsiteY0" fmla="*/ 6300 h 25200"/>
                <a:gd name="connsiteX1" fmla="*/ 857700 w 864000"/>
                <a:gd name="connsiteY1" fmla="*/ 6300 h 25200"/>
                <a:gd name="connsiteX2" fmla="*/ 857700 w 864000"/>
                <a:gd name="connsiteY2" fmla="*/ 25200 h 25200"/>
                <a:gd name="connsiteX3" fmla="*/ 0 w 864000"/>
                <a:gd name="connsiteY3" fmla="*/ 25200 h 25200"/>
                <a:gd name="connsiteX4" fmla="*/ 0 w 864000"/>
                <a:gd name="connsiteY4" fmla="*/ 6300 h 25200"/>
                <a:gd name="connsiteX0" fmla="*/ 857700 w 864000"/>
                <a:gd name="connsiteY0" fmla="*/ 6300 h 25200"/>
                <a:gd name="connsiteX1" fmla="*/ 864000 w 864000"/>
                <a:gd name="connsiteY1" fmla="*/ 0 h 25200"/>
                <a:gd name="connsiteX2" fmla="*/ 864000 w 864000"/>
                <a:gd name="connsiteY2" fmla="*/ 18900 h 25200"/>
                <a:gd name="connsiteX3" fmla="*/ 857700 w 864000"/>
                <a:gd name="connsiteY3" fmla="*/ 25200 h 25200"/>
                <a:gd name="connsiteX4" fmla="*/ 85770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57700 w 864000"/>
                <a:gd name="connsiteY3" fmla="*/ 6300 h 25200"/>
                <a:gd name="connsiteX4" fmla="*/ 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64000 w 864000"/>
                <a:gd name="connsiteY3" fmla="*/ 18900 h 25200"/>
                <a:gd name="connsiteX4" fmla="*/ 857700 w 864000"/>
                <a:gd name="connsiteY4" fmla="*/ 25200 h 25200"/>
                <a:gd name="connsiteX5" fmla="*/ 8211 w 864000"/>
                <a:gd name="connsiteY5" fmla="*/ 18417 h 25200"/>
                <a:gd name="connsiteX6" fmla="*/ 0 w 864000"/>
                <a:gd name="connsiteY6" fmla="*/ 6300 h 25200"/>
                <a:gd name="connsiteX7" fmla="*/ 0 w 864000"/>
                <a:gd name="connsiteY7" fmla="*/ 6300 h 25200"/>
                <a:gd name="connsiteX8" fmla="*/ 857700 w 864000"/>
                <a:gd name="connsiteY8" fmla="*/ 6300 h 25200"/>
                <a:gd name="connsiteX9" fmla="*/ 864000 w 864000"/>
                <a:gd name="connsiteY9" fmla="*/ 0 h 25200"/>
                <a:gd name="connsiteX10" fmla="*/ 857700 w 864000"/>
                <a:gd name="connsiteY10" fmla="*/ 6300 h 25200"/>
                <a:gd name="connsiteX11" fmla="*/ 857700 w 864000"/>
                <a:gd name="connsiteY11" fmla="*/ 25200 h 2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4000" h="25200" stroke="0" extrusionOk="0">
                  <a:moveTo>
                    <a:pt x="0" y="6300"/>
                  </a:moveTo>
                  <a:lnTo>
                    <a:pt x="857700" y="6300"/>
                  </a:lnTo>
                  <a:lnTo>
                    <a:pt x="857700" y="25200"/>
                  </a:lnTo>
                  <a:lnTo>
                    <a:pt x="0" y="25200"/>
                  </a:lnTo>
                  <a:lnTo>
                    <a:pt x="0" y="6300"/>
                  </a:lnTo>
                  <a:close/>
                </a:path>
                <a:path w="864000" h="25200" fill="darkenLess" stroke="0" extrusionOk="0">
                  <a:moveTo>
                    <a:pt x="857700" y="6300"/>
                  </a:moveTo>
                  <a:lnTo>
                    <a:pt x="864000" y="0"/>
                  </a:lnTo>
                  <a:lnTo>
                    <a:pt x="864000" y="18900"/>
                  </a:lnTo>
                  <a:lnTo>
                    <a:pt x="857700" y="25200"/>
                  </a:lnTo>
                  <a:lnTo>
                    <a:pt x="857700" y="6300"/>
                  </a:lnTo>
                  <a:close/>
                </a:path>
                <a:path w="864000" h="25200" fill="lightenLess" stroke="0" extrusionOk="0">
                  <a:moveTo>
                    <a:pt x="0" y="6300"/>
                  </a:moveTo>
                  <a:lnTo>
                    <a:pt x="6300" y="0"/>
                  </a:lnTo>
                  <a:lnTo>
                    <a:pt x="864000" y="0"/>
                  </a:lnTo>
                  <a:lnTo>
                    <a:pt x="857700" y="6300"/>
                  </a:lnTo>
                  <a:lnTo>
                    <a:pt x="0" y="6300"/>
                  </a:lnTo>
                  <a:close/>
                </a:path>
                <a:path w="864000" h="25200" fill="none" extrusionOk="0">
                  <a:moveTo>
                    <a:pt x="0" y="6300"/>
                  </a:moveTo>
                  <a:lnTo>
                    <a:pt x="6300" y="0"/>
                  </a:lnTo>
                  <a:lnTo>
                    <a:pt x="864000" y="0"/>
                  </a:lnTo>
                  <a:lnTo>
                    <a:pt x="864000" y="18900"/>
                  </a:lnTo>
                  <a:lnTo>
                    <a:pt x="857700" y="25200"/>
                  </a:lnTo>
                  <a:lnTo>
                    <a:pt x="8211" y="18417"/>
                  </a:lnTo>
                  <a:cubicBezTo>
                    <a:pt x="8211" y="12117"/>
                    <a:pt x="0" y="12600"/>
                    <a:pt x="0" y="6300"/>
                  </a:cubicBezTo>
                  <a:close/>
                  <a:moveTo>
                    <a:pt x="0" y="6300"/>
                  </a:moveTo>
                  <a:lnTo>
                    <a:pt x="857700" y="6300"/>
                  </a:lnTo>
                  <a:lnTo>
                    <a:pt x="864000" y="0"/>
                  </a:lnTo>
                  <a:moveTo>
                    <a:pt x="857700" y="6300"/>
                  </a:moveTo>
                  <a:lnTo>
                    <a:pt x="857700" y="25200"/>
                  </a:lnTo>
                </a:path>
              </a:pathLst>
            </a:custGeom>
            <a:solidFill>
              <a:schemeClr val="tx1">
                <a:lumMod val="65000"/>
                <a:lumOff val="3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0" name="正方形/長方形 139">
              <a:extLst>
                <a:ext uri="{FF2B5EF4-FFF2-40B4-BE49-F238E27FC236}">
                  <a16:creationId xmlns:a16="http://schemas.microsoft.com/office/drawing/2014/main" id="{BB315B68-7087-461A-A517-14B7F7C77FF5}"/>
                </a:ext>
              </a:extLst>
            </p:cNvPr>
            <p:cNvSpPr/>
            <p:nvPr/>
          </p:nvSpPr>
          <p:spPr>
            <a:xfrm>
              <a:off x="-1888430" y="2512229"/>
              <a:ext cx="1098437" cy="183712"/>
            </a:xfrm>
            <a:prstGeom prst="rect">
              <a:avLst/>
            </a:prstGeom>
          </p:spPr>
          <p:txBody>
            <a:bodyPr wrap="square">
              <a:spAutoFit/>
            </a:bodyPr>
            <a:lstStyle/>
            <a:p>
              <a:pPr algn="ctr"/>
              <a:r>
                <a:rPr kumimoji="1" lang="en-US" altLang="ja-JP" sz="1000" dirty="0">
                  <a:latin typeface="Meiryo UI" panose="020B0604030504040204" pitchFamily="50" charset="-128"/>
                  <a:ea typeface="Meiryo UI" panose="020B0604030504040204" pitchFamily="50" charset="-128"/>
                </a:rPr>
                <a:t>IC</a:t>
              </a:r>
              <a:r>
                <a:rPr kumimoji="1" lang="ja-JP" altLang="en-US" sz="1000" dirty="0" err="1">
                  <a:latin typeface="Meiryo UI" panose="020B0604030504040204" pitchFamily="50" charset="-128"/>
                  <a:ea typeface="Meiryo UI" panose="020B0604030504040204" pitchFamily="50" charset="-128"/>
                </a:rPr>
                <a:t>への</a:t>
              </a:r>
              <a:r>
                <a:rPr kumimoji="1" lang="ja-JP" altLang="en-US" sz="1000" dirty="0">
                  <a:latin typeface="Meiryo UI" panose="020B0604030504040204" pitchFamily="50" charset="-128"/>
                  <a:ea typeface="Meiryo UI" panose="020B0604030504040204" pitchFamily="50" charset="-128"/>
                </a:rPr>
                <a:t>ｱｸｾｽ</a:t>
              </a:r>
              <a:endParaRPr kumimoji="1" lang="en-US" altLang="ja-JP" sz="1000" dirty="0">
                <a:latin typeface="Meiryo UI" panose="020B0604030504040204" pitchFamily="50" charset="-128"/>
                <a:ea typeface="Meiryo UI" panose="020B0604030504040204" pitchFamily="50" charset="-128"/>
              </a:endParaRPr>
            </a:p>
          </p:txBody>
        </p:sp>
        <p:sp>
          <p:nvSpPr>
            <p:cNvPr id="142" name="フリーフォーム 141"/>
            <p:cNvSpPr/>
            <p:nvPr/>
          </p:nvSpPr>
          <p:spPr>
            <a:xfrm>
              <a:off x="-2853559" y="2954696"/>
              <a:ext cx="942974" cy="117301"/>
            </a:xfrm>
            <a:custGeom>
              <a:avLst/>
              <a:gdLst>
                <a:gd name="connsiteX0" fmla="*/ 0 w 985837"/>
                <a:gd name="connsiteY0" fmla="*/ 69057 h 147638"/>
                <a:gd name="connsiteX1" fmla="*/ 204787 w 985837"/>
                <a:gd name="connsiteY1" fmla="*/ 0 h 147638"/>
                <a:gd name="connsiteX2" fmla="*/ 404812 w 985837"/>
                <a:gd name="connsiteY2" fmla="*/ 9525 h 147638"/>
                <a:gd name="connsiteX3" fmla="*/ 985837 w 985837"/>
                <a:gd name="connsiteY3" fmla="*/ 90488 h 147638"/>
                <a:gd name="connsiteX4" fmla="*/ 973931 w 985837"/>
                <a:gd name="connsiteY4" fmla="*/ 147638 h 147638"/>
                <a:gd name="connsiteX5" fmla="*/ 854869 w 985837"/>
                <a:gd name="connsiteY5" fmla="*/ 140494 h 147638"/>
                <a:gd name="connsiteX6" fmla="*/ 471487 w 985837"/>
                <a:gd name="connsiteY6" fmla="*/ 73819 h 147638"/>
                <a:gd name="connsiteX7" fmla="*/ 0 w 985837"/>
                <a:gd name="connsiteY7" fmla="*/ 69057 h 147638"/>
                <a:gd name="connsiteX0" fmla="*/ 0 w 969168"/>
                <a:gd name="connsiteY0" fmla="*/ 75440 h 147638"/>
                <a:gd name="connsiteX1" fmla="*/ 188118 w 969168"/>
                <a:gd name="connsiteY1" fmla="*/ 0 h 147638"/>
                <a:gd name="connsiteX2" fmla="*/ 388143 w 969168"/>
                <a:gd name="connsiteY2" fmla="*/ 9525 h 147638"/>
                <a:gd name="connsiteX3" fmla="*/ 969168 w 969168"/>
                <a:gd name="connsiteY3" fmla="*/ 90488 h 147638"/>
                <a:gd name="connsiteX4" fmla="*/ 957262 w 969168"/>
                <a:gd name="connsiteY4" fmla="*/ 147638 h 147638"/>
                <a:gd name="connsiteX5" fmla="*/ 838200 w 969168"/>
                <a:gd name="connsiteY5" fmla="*/ 140494 h 147638"/>
                <a:gd name="connsiteX6" fmla="*/ 454818 w 969168"/>
                <a:gd name="connsiteY6" fmla="*/ 73819 h 147638"/>
                <a:gd name="connsiteX7" fmla="*/ 0 w 969168"/>
                <a:gd name="connsiteY7" fmla="*/ 75440 h 147638"/>
                <a:gd name="connsiteX0" fmla="*/ 0 w 969168"/>
                <a:gd name="connsiteY0" fmla="*/ 81824 h 154022"/>
                <a:gd name="connsiteX1" fmla="*/ 269080 w 969168"/>
                <a:gd name="connsiteY1" fmla="*/ 0 h 154022"/>
                <a:gd name="connsiteX2" fmla="*/ 388143 w 969168"/>
                <a:gd name="connsiteY2" fmla="*/ 15909 h 154022"/>
                <a:gd name="connsiteX3" fmla="*/ 969168 w 969168"/>
                <a:gd name="connsiteY3" fmla="*/ 96872 h 154022"/>
                <a:gd name="connsiteX4" fmla="*/ 957262 w 969168"/>
                <a:gd name="connsiteY4" fmla="*/ 154022 h 154022"/>
                <a:gd name="connsiteX5" fmla="*/ 838200 w 969168"/>
                <a:gd name="connsiteY5" fmla="*/ 146878 h 154022"/>
                <a:gd name="connsiteX6" fmla="*/ 454818 w 969168"/>
                <a:gd name="connsiteY6" fmla="*/ 80203 h 154022"/>
                <a:gd name="connsiteX7" fmla="*/ 0 w 969168"/>
                <a:gd name="connsiteY7" fmla="*/ 81824 h 154022"/>
                <a:gd name="connsiteX0" fmla="*/ 0 w 969168"/>
                <a:gd name="connsiteY0" fmla="*/ 81824 h 154022"/>
                <a:gd name="connsiteX1" fmla="*/ 295274 w 969168"/>
                <a:gd name="connsiteY1" fmla="*/ 0 h 154022"/>
                <a:gd name="connsiteX2" fmla="*/ 388143 w 969168"/>
                <a:gd name="connsiteY2" fmla="*/ 15909 h 154022"/>
                <a:gd name="connsiteX3" fmla="*/ 969168 w 969168"/>
                <a:gd name="connsiteY3" fmla="*/ 96872 h 154022"/>
                <a:gd name="connsiteX4" fmla="*/ 957262 w 969168"/>
                <a:gd name="connsiteY4" fmla="*/ 154022 h 154022"/>
                <a:gd name="connsiteX5" fmla="*/ 838200 w 969168"/>
                <a:gd name="connsiteY5" fmla="*/ 146878 h 154022"/>
                <a:gd name="connsiteX6" fmla="*/ 454818 w 969168"/>
                <a:gd name="connsiteY6" fmla="*/ 80203 h 154022"/>
                <a:gd name="connsiteX7" fmla="*/ 0 w 969168"/>
                <a:gd name="connsiteY7" fmla="*/ 81824 h 154022"/>
                <a:gd name="connsiteX0" fmla="*/ 0 w 969168"/>
                <a:gd name="connsiteY0" fmla="*/ 81824 h 154022"/>
                <a:gd name="connsiteX1" fmla="*/ 297655 w 969168"/>
                <a:gd name="connsiteY1" fmla="*/ 0 h 154022"/>
                <a:gd name="connsiteX2" fmla="*/ 388143 w 969168"/>
                <a:gd name="connsiteY2" fmla="*/ 15909 h 154022"/>
                <a:gd name="connsiteX3" fmla="*/ 969168 w 969168"/>
                <a:gd name="connsiteY3" fmla="*/ 96872 h 154022"/>
                <a:gd name="connsiteX4" fmla="*/ 957262 w 969168"/>
                <a:gd name="connsiteY4" fmla="*/ 154022 h 154022"/>
                <a:gd name="connsiteX5" fmla="*/ 838200 w 969168"/>
                <a:gd name="connsiteY5" fmla="*/ 146878 h 154022"/>
                <a:gd name="connsiteX6" fmla="*/ 454818 w 969168"/>
                <a:gd name="connsiteY6" fmla="*/ 80203 h 154022"/>
                <a:gd name="connsiteX7" fmla="*/ 0 w 969168"/>
                <a:gd name="connsiteY7" fmla="*/ 81824 h 154022"/>
                <a:gd name="connsiteX0" fmla="*/ 0 w 969168"/>
                <a:gd name="connsiteY0" fmla="*/ 72249 h 144447"/>
                <a:gd name="connsiteX1" fmla="*/ 302418 w 969168"/>
                <a:gd name="connsiteY1" fmla="*/ 0 h 144447"/>
                <a:gd name="connsiteX2" fmla="*/ 388143 w 969168"/>
                <a:gd name="connsiteY2" fmla="*/ 6334 h 144447"/>
                <a:gd name="connsiteX3" fmla="*/ 969168 w 969168"/>
                <a:gd name="connsiteY3" fmla="*/ 87297 h 144447"/>
                <a:gd name="connsiteX4" fmla="*/ 957262 w 969168"/>
                <a:gd name="connsiteY4" fmla="*/ 144447 h 144447"/>
                <a:gd name="connsiteX5" fmla="*/ 838200 w 969168"/>
                <a:gd name="connsiteY5" fmla="*/ 137303 h 144447"/>
                <a:gd name="connsiteX6" fmla="*/ 454818 w 969168"/>
                <a:gd name="connsiteY6" fmla="*/ 70628 h 144447"/>
                <a:gd name="connsiteX7" fmla="*/ 0 w 969168"/>
                <a:gd name="connsiteY7" fmla="*/ 72249 h 144447"/>
                <a:gd name="connsiteX0" fmla="*/ 0 w 969168"/>
                <a:gd name="connsiteY0" fmla="*/ 91399 h 163597"/>
                <a:gd name="connsiteX1" fmla="*/ 295274 w 969168"/>
                <a:gd name="connsiteY1" fmla="*/ 0 h 163597"/>
                <a:gd name="connsiteX2" fmla="*/ 388143 w 969168"/>
                <a:gd name="connsiteY2" fmla="*/ 25484 h 163597"/>
                <a:gd name="connsiteX3" fmla="*/ 969168 w 969168"/>
                <a:gd name="connsiteY3" fmla="*/ 106447 h 163597"/>
                <a:gd name="connsiteX4" fmla="*/ 957262 w 969168"/>
                <a:gd name="connsiteY4" fmla="*/ 163597 h 163597"/>
                <a:gd name="connsiteX5" fmla="*/ 838200 w 969168"/>
                <a:gd name="connsiteY5" fmla="*/ 156453 h 163597"/>
                <a:gd name="connsiteX6" fmla="*/ 454818 w 969168"/>
                <a:gd name="connsiteY6" fmla="*/ 89778 h 163597"/>
                <a:gd name="connsiteX7" fmla="*/ 0 w 969168"/>
                <a:gd name="connsiteY7" fmla="*/ 91399 h 163597"/>
                <a:gd name="connsiteX0" fmla="*/ 0 w 969168"/>
                <a:gd name="connsiteY0" fmla="*/ 91399 h 163597"/>
                <a:gd name="connsiteX1" fmla="*/ 300036 w 969168"/>
                <a:gd name="connsiteY1" fmla="*/ 0 h 163597"/>
                <a:gd name="connsiteX2" fmla="*/ 388143 w 969168"/>
                <a:gd name="connsiteY2" fmla="*/ 25484 h 163597"/>
                <a:gd name="connsiteX3" fmla="*/ 969168 w 969168"/>
                <a:gd name="connsiteY3" fmla="*/ 106447 h 163597"/>
                <a:gd name="connsiteX4" fmla="*/ 957262 w 969168"/>
                <a:gd name="connsiteY4" fmla="*/ 163597 h 163597"/>
                <a:gd name="connsiteX5" fmla="*/ 838200 w 969168"/>
                <a:gd name="connsiteY5" fmla="*/ 156453 h 163597"/>
                <a:gd name="connsiteX6" fmla="*/ 454818 w 969168"/>
                <a:gd name="connsiteY6" fmla="*/ 89778 h 163597"/>
                <a:gd name="connsiteX7" fmla="*/ 0 w 969168"/>
                <a:gd name="connsiteY7" fmla="*/ 91399 h 163597"/>
                <a:gd name="connsiteX0" fmla="*/ 0 w 969168"/>
                <a:gd name="connsiteY0" fmla="*/ 91399 h 163597"/>
                <a:gd name="connsiteX1" fmla="*/ 300036 w 969168"/>
                <a:gd name="connsiteY1" fmla="*/ 0 h 163597"/>
                <a:gd name="connsiteX2" fmla="*/ 388143 w 969168"/>
                <a:gd name="connsiteY2" fmla="*/ 25484 h 163597"/>
                <a:gd name="connsiteX3" fmla="*/ 969168 w 969168"/>
                <a:gd name="connsiteY3" fmla="*/ 106447 h 163597"/>
                <a:gd name="connsiteX4" fmla="*/ 957262 w 969168"/>
                <a:gd name="connsiteY4" fmla="*/ 163597 h 163597"/>
                <a:gd name="connsiteX5" fmla="*/ 838200 w 969168"/>
                <a:gd name="connsiteY5" fmla="*/ 156453 h 163597"/>
                <a:gd name="connsiteX6" fmla="*/ 454818 w 969168"/>
                <a:gd name="connsiteY6" fmla="*/ 89778 h 163597"/>
                <a:gd name="connsiteX7" fmla="*/ 0 w 969168"/>
                <a:gd name="connsiteY7" fmla="*/ 91399 h 163597"/>
                <a:gd name="connsiteX0" fmla="*/ 0 w 969168"/>
                <a:gd name="connsiteY0" fmla="*/ 91399 h 163597"/>
                <a:gd name="connsiteX1" fmla="*/ 307179 w 969168"/>
                <a:gd name="connsiteY1" fmla="*/ 0 h 163597"/>
                <a:gd name="connsiteX2" fmla="*/ 388143 w 969168"/>
                <a:gd name="connsiteY2" fmla="*/ 25484 h 163597"/>
                <a:gd name="connsiteX3" fmla="*/ 969168 w 969168"/>
                <a:gd name="connsiteY3" fmla="*/ 106447 h 163597"/>
                <a:gd name="connsiteX4" fmla="*/ 957262 w 969168"/>
                <a:gd name="connsiteY4" fmla="*/ 163597 h 163597"/>
                <a:gd name="connsiteX5" fmla="*/ 838200 w 969168"/>
                <a:gd name="connsiteY5" fmla="*/ 156453 h 163597"/>
                <a:gd name="connsiteX6" fmla="*/ 454818 w 969168"/>
                <a:gd name="connsiteY6" fmla="*/ 89778 h 163597"/>
                <a:gd name="connsiteX7" fmla="*/ 0 w 969168"/>
                <a:gd name="connsiteY7" fmla="*/ 91399 h 163597"/>
                <a:gd name="connsiteX0" fmla="*/ 0 w 952499"/>
                <a:gd name="connsiteY0" fmla="*/ 94590 h 163597"/>
                <a:gd name="connsiteX1" fmla="*/ 290510 w 952499"/>
                <a:gd name="connsiteY1" fmla="*/ 0 h 163597"/>
                <a:gd name="connsiteX2" fmla="*/ 371474 w 952499"/>
                <a:gd name="connsiteY2" fmla="*/ 25484 h 163597"/>
                <a:gd name="connsiteX3" fmla="*/ 952499 w 952499"/>
                <a:gd name="connsiteY3" fmla="*/ 106447 h 163597"/>
                <a:gd name="connsiteX4" fmla="*/ 940593 w 952499"/>
                <a:gd name="connsiteY4" fmla="*/ 163597 h 163597"/>
                <a:gd name="connsiteX5" fmla="*/ 821531 w 952499"/>
                <a:gd name="connsiteY5" fmla="*/ 156453 h 163597"/>
                <a:gd name="connsiteX6" fmla="*/ 438149 w 952499"/>
                <a:gd name="connsiteY6" fmla="*/ 89778 h 163597"/>
                <a:gd name="connsiteX7" fmla="*/ 0 w 952499"/>
                <a:gd name="connsiteY7" fmla="*/ 94590 h 163597"/>
                <a:gd name="connsiteX0" fmla="*/ 0 w 942974"/>
                <a:gd name="connsiteY0" fmla="*/ 104163 h 163597"/>
                <a:gd name="connsiteX1" fmla="*/ 280985 w 942974"/>
                <a:gd name="connsiteY1" fmla="*/ 0 h 163597"/>
                <a:gd name="connsiteX2" fmla="*/ 361949 w 942974"/>
                <a:gd name="connsiteY2" fmla="*/ 25484 h 163597"/>
                <a:gd name="connsiteX3" fmla="*/ 942974 w 942974"/>
                <a:gd name="connsiteY3" fmla="*/ 106447 h 163597"/>
                <a:gd name="connsiteX4" fmla="*/ 931068 w 942974"/>
                <a:gd name="connsiteY4" fmla="*/ 163597 h 163597"/>
                <a:gd name="connsiteX5" fmla="*/ 812006 w 942974"/>
                <a:gd name="connsiteY5" fmla="*/ 156453 h 163597"/>
                <a:gd name="connsiteX6" fmla="*/ 428624 w 942974"/>
                <a:gd name="connsiteY6" fmla="*/ 89778 h 163597"/>
                <a:gd name="connsiteX7" fmla="*/ 0 w 942974"/>
                <a:gd name="connsiteY7" fmla="*/ 104163 h 163597"/>
                <a:gd name="connsiteX0" fmla="*/ 0 w 942974"/>
                <a:gd name="connsiteY0" fmla="*/ 97779 h 157213"/>
                <a:gd name="connsiteX1" fmla="*/ 290510 w 942974"/>
                <a:gd name="connsiteY1" fmla="*/ 0 h 157213"/>
                <a:gd name="connsiteX2" fmla="*/ 361949 w 942974"/>
                <a:gd name="connsiteY2" fmla="*/ 19100 h 157213"/>
                <a:gd name="connsiteX3" fmla="*/ 942974 w 942974"/>
                <a:gd name="connsiteY3" fmla="*/ 100063 h 157213"/>
                <a:gd name="connsiteX4" fmla="*/ 931068 w 942974"/>
                <a:gd name="connsiteY4" fmla="*/ 157213 h 157213"/>
                <a:gd name="connsiteX5" fmla="*/ 812006 w 942974"/>
                <a:gd name="connsiteY5" fmla="*/ 150069 h 157213"/>
                <a:gd name="connsiteX6" fmla="*/ 428624 w 942974"/>
                <a:gd name="connsiteY6" fmla="*/ 83394 h 157213"/>
                <a:gd name="connsiteX7" fmla="*/ 0 w 942974"/>
                <a:gd name="connsiteY7" fmla="*/ 97779 h 157213"/>
                <a:gd name="connsiteX0" fmla="*/ 0 w 942974"/>
                <a:gd name="connsiteY0" fmla="*/ 97779 h 157213"/>
                <a:gd name="connsiteX1" fmla="*/ 285748 w 942974"/>
                <a:gd name="connsiteY1" fmla="*/ 0 h 157213"/>
                <a:gd name="connsiteX2" fmla="*/ 361949 w 942974"/>
                <a:gd name="connsiteY2" fmla="*/ 19100 h 157213"/>
                <a:gd name="connsiteX3" fmla="*/ 942974 w 942974"/>
                <a:gd name="connsiteY3" fmla="*/ 100063 h 157213"/>
                <a:gd name="connsiteX4" fmla="*/ 931068 w 942974"/>
                <a:gd name="connsiteY4" fmla="*/ 157213 h 157213"/>
                <a:gd name="connsiteX5" fmla="*/ 812006 w 942974"/>
                <a:gd name="connsiteY5" fmla="*/ 150069 h 157213"/>
                <a:gd name="connsiteX6" fmla="*/ 428624 w 942974"/>
                <a:gd name="connsiteY6" fmla="*/ 83394 h 157213"/>
                <a:gd name="connsiteX7" fmla="*/ 0 w 942974"/>
                <a:gd name="connsiteY7" fmla="*/ 97779 h 157213"/>
                <a:gd name="connsiteX0" fmla="*/ 0 w 942974"/>
                <a:gd name="connsiteY0" fmla="*/ 97779 h 157213"/>
                <a:gd name="connsiteX1" fmla="*/ 285748 w 942974"/>
                <a:gd name="connsiteY1" fmla="*/ 0 h 157213"/>
                <a:gd name="connsiteX2" fmla="*/ 361949 w 942974"/>
                <a:gd name="connsiteY2" fmla="*/ 19100 h 157213"/>
                <a:gd name="connsiteX3" fmla="*/ 942974 w 942974"/>
                <a:gd name="connsiteY3" fmla="*/ 100063 h 157213"/>
                <a:gd name="connsiteX4" fmla="*/ 931068 w 942974"/>
                <a:gd name="connsiteY4" fmla="*/ 157213 h 157213"/>
                <a:gd name="connsiteX5" fmla="*/ 812006 w 942974"/>
                <a:gd name="connsiteY5" fmla="*/ 150069 h 157213"/>
                <a:gd name="connsiteX6" fmla="*/ 428624 w 942974"/>
                <a:gd name="connsiteY6" fmla="*/ 83394 h 157213"/>
                <a:gd name="connsiteX7" fmla="*/ 0 w 942974"/>
                <a:gd name="connsiteY7" fmla="*/ 97779 h 1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2974" h="157213">
                  <a:moveTo>
                    <a:pt x="0" y="97779"/>
                  </a:moveTo>
                  <a:lnTo>
                    <a:pt x="285748" y="0"/>
                  </a:lnTo>
                  <a:lnTo>
                    <a:pt x="361949" y="19100"/>
                  </a:lnTo>
                  <a:lnTo>
                    <a:pt x="942974" y="100063"/>
                  </a:lnTo>
                  <a:lnTo>
                    <a:pt x="931068" y="157213"/>
                  </a:lnTo>
                  <a:lnTo>
                    <a:pt x="812006" y="150069"/>
                  </a:lnTo>
                  <a:lnTo>
                    <a:pt x="428624" y="83394"/>
                  </a:lnTo>
                  <a:lnTo>
                    <a:pt x="0" y="97779"/>
                  </a:lnTo>
                  <a:close/>
                </a:path>
              </a:pathLst>
            </a:cu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pic>
          <p:nvPicPr>
            <p:cNvPr id="148" name="図 21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gray">
            <a:xfrm rot="19586815">
              <a:off x="-2474519" y="2862924"/>
              <a:ext cx="108000" cy="53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 name="テキスト ボックス 148"/>
            <p:cNvSpPr txBox="1"/>
            <p:nvPr/>
          </p:nvSpPr>
          <p:spPr>
            <a:xfrm>
              <a:off x="-3791470" y="2989060"/>
              <a:ext cx="705381" cy="183712"/>
            </a:xfrm>
            <a:prstGeom prst="rect">
              <a:avLst/>
            </a:prstGeom>
            <a:noFill/>
          </p:spPr>
          <p:txBody>
            <a:bodyPr wrap="square" rtlCol="0">
              <a:spAutoFit/>
            </a:bodyPr>
            <a:lstStyle/>
            <a:p>
              <a:pPr algn="ctr"/>
              <a:r>
                <a:rPr kumimoji="1" lang="ja-JP" altLang="en-US" sz="1000" u="sng" dirty="0" smtClean="0">
                  <a:latin typeface="Meiryo UI" panose="020B0604030504040204" pitchFamily="50" charset="-128"/>
                  <a:ea typeface="Meiryo UI" panose="020B0604030504040204" pitchFamily="50" charset="-128"/>
                </a:rPr>
                <a:t>骨格道路</a:t>
              </a:r>
              <a:endParaRPr kumimoji="1" lang="ja-JP" altLang="en-US" sz="1000" u="sng" dirty="0">
                <a:latin typeface="Meiryo UI" panose="020B0604030504040204" pitchFamily="50" charset="-128"/>
                <a:ea typeface="Meiryo UI" panose="020B0604030504040204" pitchFamily="50" charset="-128"/>
              </a:endParaRPr>
            </a:p>
          </p:txBody>
        </p:sp>
        <p:sp>
          <p:nvSpPr>
            <p:cNvPr id="150" name="テキスト ボックス 149"/>
            <p:cNvSpPr txBox="1"/>
            <p:nvPr/>
          </p:nvSpPr>
          <p:spPr>
            <a:xfrm>
              <a:off x="-1703078" y="2662489"/>
              <a:ext cx="708684" cy="183712"/>
            </a:xfrm>
            <a:prstGeom prst="rect">
              <a:avLst/>
            </a:prstGeom>
            <a:noFill/>
          </p:spPr>
          <p:txBody>
            <a:bodyPr wrap="square" rtlCol="0">
              <a:spAutoFit/>
            </a:bodyPr>
            <a:lstStyle/>
            <a:p>
              <a:pPr algn="ctr"/>
              <a:r>
                <a:rPr kumimoji="1" lang="ja-JP" altLang="en-US" sz="1000" u="sng" dirty="0" smtClean="0">
                  <a:latin typeface="Meiryo UI" panose="020B0604030504040204" pitchFamily="50" charset="-128"/>
                  <a:ea typeface="Meiryo UI" panose="020B0604030504040204" pitchFamily="50" charset="-128"/>
                </a:rPr>
                <a:t>補完道路</a:t>
              </a:r>
              <a:endParaRPr kumimoji="1" lang="ja-JP" altLang="en-US" sz="1000" u="sng" dirty="0">
                <a:latin typeface="Meiryo UI" panose="020B0604030504040204" pitchFamily="50" charset="-128"/>
                <a:ea typeface="Meiryo UI" panose="020B0604030504040204" pitchFamily="50" charset="-128"/>
              </a:endParaRPr>
            </a:p>
          </p:txBody>
        </p:sp>
        <p:sp>
          <p:nvSpPr>
            <p:cNvPr id="151" name="テキスト ボックス 150"/>
            <p:cNvSpPr txBox="1"/>
            <p:nvPr/>
          </p:nvSpPr>
          <p:spPr>
            <a:xfrm>
              <a:off x="-1619119" y="3417942"/>
              <a:ext cx="738997" cy="183712"/>
            </a:xfrm>
            <a:prstGeom prst="rect">
              <a:avLst/>
            </a:prstGeom>
            <a:noFill/>
          </p:spPr>
          <p:txBody>
            <a:bodyPr wrap="square" rtlCol="0">
              <a:spAutoFit/>
            </a:bodyPr>
            <a:lstStyle/>
            <a:p>
              <a:pPr algn="ctr"/>
              <a:r>
                <a:rPr kumimoji="1" lang="ja-JP" altLang="en-US" sz="1000" u="sng" dirty="0" smtClean="0">
                  <a:latin typeface="Meiryo UI" panose="020B0604030504040204" pitchFamily="50" charset="-128"/>
                  <a:ea typeface="Meiryo UI" panose="020B0604030504040204" pitchFamily="50" charset="-128"/>
                </a:rPr>
                <a:t>骨格道路</a:t>
              </a:r>
              <a:endParaRPr kumimoji="1" lang="ja-JP" altLang="en-US" sz="1000" u="sng" dirty="0">
                <a:latin typeface="Meiryo UI" panose="020B0604030504040204" pitchFamily="50" charset="-128"/>
                <a:ea typeface="Meiryo UI" panose="020B0604030504040204" pitchFamily="50" charset="-128"/>
              </a:endParaRPr>
            </a:p>
          </p:txBody>
        </p:sp>
        <p:sp>
          <p:nvSpPr>
            <p:cNvPr id="152" name="正方形/長方形 151">
              <a:extLst>
                <a:ext uri="{FF2B5EF4-FFF2-40B4-BE49-F238E27FC236}">
                  <a16:creationId xmlns:a16="http://schemas.microsoft.com/office/drawing/2014/main" id="{BB315B68-7087-461A-A517-14B7F7C77FF5}"/>
                </a:ext>
              </a:extLst>
            </p:cNvPr>
            <p:cNvSpPr/>
            <p:nvPr/>
          </p:nvSpPr>
          <p:spPr>
            <a:xfrm>
              <a:off x="-3786785" y="2668666"/>
              <a:ext cx="1593439" cy="183712"/>
            </a:xfrm>
            <a:prstGeom prst="rect">
              <a:avLst/>
            </a:prstGeom>
          </p:spPr>
          <p:txBody>
            <a:bodyPr wrap="square">
              <a:spAutoFit/>
            </a:bodyPr>
            <a:lstStyle/>
            <a:p>
              <a:pPr algn="ctr"/>
              <a:r>
                <a:rPr kumimoji="1" lang="ja-JP" altLang="en-US" sz="1000" dirty="0">
                  <a:latin typeface="Meiryo UI" panose="020B0604030504040204" pitchFamily="50" charset="-128"/>
                  <a:ea typeface="Meiryo UI" panose="020B0604030504040204" pitchFamily="50" charset="-128"/>
                </a:rPr>
                <a:t>新設ＩＣ</a:t>
              </a:r>
            </a:p>
          </p:txBody>
        </p:sp>
        <p:sp>
          <p:nvSpPr>
            <p:cNvPr id="160" name="フリーフォーム 159"/>
            <p:cNvSpPr/>
            <p:nvPr/>
          </p:nvSpPr>
          <p:spPr>
            <a:xfrm>
              <a:off x="-2703150" y="2977507"/>
              <a:ext cx="1724025" cy="104246"/>
            </a:xfrm>
            <a:custGeom>
              <a:avLst/>
              <a:gdLst>
                <a:gd name="connsiteX0" fmla="*/ 0 w 1752600"/>
                <a:gd name="connsiteY0" fmla="*/ 0 h 136525"/>
                <a:gd name="connsiteX1" fmla="*/ 184150 w 1752600"/>
                <a:gd name="connsiteY1" fmla="*/ 6350 h 136525"/>
                <a:gd name="connsiteX2" fmla="*/ 387350 w 1752600"/>
                <a:gd name="connsiteY2" fmla="*/ 25400 h 136525"/>
                <a:gd name="connsiteX3" fmla="*/ 688975 w 1752600"/>
                <a:gd name="connsiteY3" fmla="*/ 82550 h 136525"/>
                <a:gd name="connsiteX4" fmla="*/ 933450 w 1752600"/>
                <a:gd name="connsiteY4" fmla="*/ 98425 h 136525"/>
                <a:gd name="connsiteX5" fmla="*/ 1597025 w 1752600"/>
                <a:gd name="connsiteY5" fmla="*/ 114300 h 136525"/>
                <a:gd name="connsiteX6" fmla="*/ 1752600 w 1752600"/>
                <a:gd name="connsiteY6" fmla="*/ 136525 h 136525"/>
                <a:gd name="connsiteX0" fmla="*/ 0 w 1724025"/>
                <a:gd name="connsiteY0" fmla="*/ 0 h 139716"/>
                <a:gd name="connsiteX1" fmla="*/ 155575 w 1724025"/>
                <a:gd name="connsiteY1" fmla="*/ 9541 h 139716"/>
                <a:gd name="connsiteX2" fmla="*/ 358775 w 1724025"/>
                <a:gd name="connsiteY2" fmla="*/ 28591 h 139716"/>
                <a:gd name="connsiteX3" fmla="*/ 660400 w 1724025"/>
                <a:gd name="connsiteY3" fmla="*/ 85741 h 139716"/>
                <a:gd name="connsiteX4" fmla="*/ 904875 w 1724025"/>
                <a:gd name="connsiteY4" fmla="*/ 101616 h 139716"/>
                <a:gd name="connsiteX5" fmla="*/ 1568450 w 1724025"/>
                <a:gd name="connsiteY5" fmla="*/ 117491 h 139716"/>
                <a:gd name="connsiteX6" fmla="*/ 1724025 w 1724025"/>
                <a:gd name="connsiteY6" fmla="*/ 139716 h 139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4025" h="139716">
                  <a:moveTo>
                    <a:pt x="0" y="0"/>
                  </a:moveTo>
                  <a:cubicBezTo>
                    <a:pt x="59796" y="1058"/>
                    <a:pt x="95779" y="4776"/>
                    <a:pt x="155575" y="9541"/>
                  </a:cubicBezTo>
                  <a:cubicBezTo>
                    <a:pt x="215371" y="14306"/>
                    <a:pt x="274638" y="15891"/>
                    <a:pt x="358775" y="28591"/>
                  </a:cubicBezTo>
                  <a:cubicBezTo>
                    <a:pt x="442912" y="41291"/>
                    <a:pt x="569383" y="73570"/>
                    <a:pt x="660400" y="85741"/>
                  </a:cubicBezTo>
                  <a:cubicBezTo>
                    <a:pt x="751417" y="97912"/>
                    <a:pt x="753534" y="96324"/>
                    <a:pt x="904875" y="101616"/>
                  </a:cubicBezTo>
                  <a:cubicBezTo>
                    <a:pt x="1056216" y="106908"/>
                    <a:pt x="1431925" y="111141"/>
                    <a:pt x="1568450" y="117491"/>
                  </a:cubicBezTo>
                  <a:cubicBezTo>
                    <a:pt x="1704975" y="123841"/>
                    <a:pt x="1714500" y="131778"/>
                    <a:pt x="1724025" y="139716"/>
                  </a:cubicBezTo>
                </a:path>
              </a:pathLst>
            </a:custGeom>
            <a:noFill/>
            <a:ln w="95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pic>
          <p:nvPicPr>
            <p:cNvPr id="161" name="図 21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gray">
            <a:xfrm rot="20550542">
              <a:off x="-1413145" y="3019294"/>
              <a:ext cx="161408" cy="80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 name="図 215"/>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gray">
            <a:xfrm rot="20390161">
              <a:off x="-2618908" y="2965740"/>
              <a:ext cx="134335" cy="67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図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79163" y="2936273"/>
              <a:ext cx="329949" cy="155441"/>
            </a:xfrm>
            <a:prstGeom prst="rect">
              <a:avLst/>
            </a:prstGeom>
          </p:spPr>
        </p:pic>
        <p:sp>
          <p:nvSpPr>
            <p:cNvPr id="205" name="直方体 34"/>
            <p:cNvSpPr/>
            <p:nvPr/>
          </p:nvSpPr>
          <p:spPr>
            <a:xfrm>
              <a:off x="-2885836" y="3028617"/>
              <a:ext cx="468000" cy="25200"/>
            </a:xfrm>
            <a:custGeom>
              <a:avLst/>
              <a:gdLst>
                <a:gd name="connsiteX0" fmla="*/ 0 w 864000"/>
                <a:gd name="connsiteY0" fmla="*/ 6300 h 25200"/>
                <a:gd name="connsiteX1" fmla="*/ 857700 w 864000"/>
                <a:gd name="connsiteY1" fmla="*/ 6300 h 25200"/>
                <a:gd name="connsiteX2" fmla="*/ 857700 w 864000"/>
                <a:gd name="connsiteY2" fmla="*/ 25200 h 25200"/>
                <a:gd name="connsiteX3" fmla="*/ 0 w 864000"/>
                <a:gd name="connsiteY3" fmla="*/ 25200 h 25200"/>
                <a:gd name="connsiteX4" fmla="*/ 0 w 864000"/>
                <a:gd name="connsiteY4" fmla="*/ 6300 h 25200"/>
                <a:gd name="connsiteX0" fmla="*/ 857700 w 864000"/>
                <a:gd name="connsiteY0" fmla="*/ 6300 h 25200"/>
                <a:gd name="connsiteX1" fmla="*/ 864000 w 864000"/>
                <a:gd name="connsiteY1" fmla="*/ 0 h 25200"/>
                <a:gd name="connsiteX2" fmla="*/ 864000 w 864000"/>
                <a:gd name="connsiteY2" fmla="*/ 18900 h 25200"/>
                <a:gd name="connsiteX3" fmla="*/ 857700 w 864000"/>
                <a:gd name="connsiteY3" fmla="*/ 25200 h 25200"/>
                <a:gd name="connsiteX4" fmla="*/ 85770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57700 w 864000"/>
                <a:gd name="connsiteY3" fmla="*/ 6300 h 25200"/>
                <a:gd name="connsiteX4" fmla="*/ 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64000 w 864000"/>
                <a:gd name="connsiteY3" fmla="*/ 18900 h 25200"/>
                <a:gd name="connsiteX4" fmla="*/ 857700 w 864000"/>
                <a:gd name="connsiteY4" fmla="*/ 25200 h 25200"/>
                <a:gd name="connsiteX5" fmla="*/ 0 w 864000"/>
                <a:gd name="connsiteY5" fmla="*/ 25200 h 25200"/>
                <a:gd name="connsiteX6" fmla="*/ 0 w 864000"/>
                <a:gd name="connsiteY6" fmla="*/ 6300 h 25200"/>
                <a:gd name="connsiteX7" fmla="*/ 0 w 864000"/>
                <a:gd name="connsiteY7" fmla="*/ 6300 h 25200"/>
                <a:gd name="connsiteX8" fmla="*/ 857700 w 864000"/>
                <a:gd name="connsiteY8" fmla="*/ 6300 h 25200"/>
                <a:gd name="connsiteX9" fmla="*/ 864000 w 864000"/>
                <a:gd name="connsiteY9" fmla="*/ 0 h 25200"/>
                <a:gd name="connsiteX10" fmla="*/ 857700 w 864000"/>
                <a:gd name="connsiteY10" fmla="*/ 6300 h 25200"/>
                <a:gd name="connsiteX11" fmla="*/ 857700 w 864000"/>
                <a:gd name="connsiteY11" fmla="*/ 25200 h 25200"/>
                <a:gd name="connsiteX0" fmla="*/ 0 w 864000"/>
                <a:gd name="connsiteY0" fmla="*/ 6300 h 25200"/>
                <a:gd name="connsiteX1" fmla="*/ 857700 w 864000"/>
                <a:gd name="connsiteY1" fmla="*/ 6300 h 25200"/>
                <a:gd name="connsiteX2" fmla="*/ 857700 w 864000"/>
                <a:gd name="connsiteY2" fmla="*/ 25200 h 25200"/>
                <a:gd name="connsiteX3" fmla="*/ 0 w 864000"/>
                <a:gd name="connsiteY3" fmla="*/ 25200 h 25200"/>
                <a:gd name="connsiteX4" fmla="*/ 0 w 864000"/>
                <a:gd name="connsiteY4" fmla="*/ 6300 h 25200"/>
                <a:gd name="connsiteX0" fmla="*/ 857700 w 864000"/>
                <a:gd name="connsiteY0" fmla="*/ 6300 h 25200"/>
                <a:gd name="connsiteX1" fmla="*/ 864000 w 864000"/>
                <a:gd name="connsiteY1" fmla="*/ 0 h 25200"/>
                <a:gd name="connsiteX2" fmla="*/ 864000 w 864000"/>
                <a:gd name="connsiteY2" fmla="*/ 18900 h 25200"/>
                <a:gd name="connsiteX3" fmla="*/ 857700 w 864000"/>
                <a:gd name="connsiteY3" fmla="*/ 25200 h 25200"/>
                <a:gd name="connsiteX4" fmla="*/ 85770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57700 w 864000"/>
                <a:gd name="connsiteY3" fmla="*/ 6300 h 25200"/>
                <a:gd name="connsiteX4" fmla="*/ 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64000 w 864000"/>
                <a:gd name="connsiteY3" fmla="*/ 18900 h 25200"/>
                <a:gd name="connsiteX4" fmla="*/ 857700 w 864000"/>
                <a:gd name="connsiteY4" fmla="*/ 25200 h 25200"/>
                <a:gd name="connsiteX5" fmla="*/ 3570 w 864000"/>
                <a:gd name="connsiteY5" fmla="*/ 19488 h 25200"/>
                <a:gd name="connsiteX6" fmla="*/ 0 w 864000"/>
                <a:gd name="connsiteY6" fmla="*/ 6300 h 25200"/>
                <a:gd name="connsiteX7" fmla="*/ 0 w 864000"/>
                <a:gd name="connsiteY7" fmla="*/ 6300 h 25200"/>
                <a:gd name="connsiteX8" fmla="*/ 857700 w 864000"/>
                <a:gd name="connsiteY8" fmla="*/ 6300 h 25200"/>
                <a:gd name="connsiteX9" fmla="*/ 864000 w 864000"/>
                <a:gd name="connsiteY9" fmla="*/ 0 h 25200"/>
                <a:gd name="connsiteX10" fmla="*/ 857700 w 864000"/>
                <a:gd name="connsiteY10" fmla="*/ 6300 h 25200"/>
                <a:gd name="connsiteX11" fmla="*/ 857700 w 864000"/>
                <a:gd name="connsiteY11" fmla="*/ 25200 h 25200"/>
                <a:gd name="connsiteX0" fmla="*/ 0 w 864000"/>
                <a:gd name="connsiteY0" fmla="*/ 6300 h 25200"/>
                <a:gd name="connsiteX1" fmla="*/ 857700 w 864000"/>
                <a:gd name="connsiteY1" fmla="*/ 6300 h 25200"/>
                <a:gd name="connsiteX2" fmla="*/ 857700 w 864000"/>
                <a:gd name="connsiteY2" fmla="*/ 25200 h 25200"/>
                <a:gd name="connsiteX3" fmla="*/ 0 w 864000"/>
                <a:gd name="connsiteY3" fmla="*/ 25200 h 25200"/>
                <a:gd name="connsiteX4" fmla="*/ 0 w 864000"/>
                <a:gd name="connsiteY4" fmla="*/ 6300 h 25200"/>
                <a:gd name="connsiteX0" fmla="*/ 857700 w 864000"/>
                <a:gd name="connsiteY0" fmla="*/ 6300 h 25200"/>
                <a:gd name="connsiteX1" fmla="*/ 864000 w 864000"/>
                <a:gd name="connsiteY1" fmla="*/ 0 h 25200"/>
                <a:gd name="connsiteX2" fmla="*/ 864000 w 864000"/>
                <a:gd name="connsiteY2" fmla="*/ 18900 h 25200"/>
                <a:gd name="connsiteX3" fmla="*/ 857700 w 864000"/>
                <a:gd name="connsiteY3" fmla="*/ 25200 h 25200"/>
                <a:gd name="connsiteX4" fmla="*/ 85770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57700 w 864000"/>
                <a:gd name="connsiteY3" fmla="*/ 6300 h 25200"/>
                <a:gd name="connsiteX4" fmla="*/ 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64000 w 864000"/>
                <a:gd name="connsiteY3" fmla="*/ 18900 h 25200"/>
                <a:gd name="connsiteX4" fmla="*/ 857700 w 864000"/>
                <a:gd name="connsiteY4" fmla="*/ 25200 h 25200"/>
                <a:gd name="connsiteX5" fmla="*/ 8211 w 864000"/>
                <a:gd name="connsiteY5" fmla="*/ 18417 h 25200"/>
                <a:gd name="connsiteX6" fmla="*/ 0 w 864000"/>
                <a:gd name="connsiteY6" fmla="*/ 6300 h 25200"/>
                <a:gd name="connsiteX7" fmla="*/ 0 w 864000"/>
                <a:gd name="connsiteY7" fmla="*/ 6300 h 25200"/>
                <a:gd name="connsiteX8" fmla="*/ 857700 w 864000"/>
                <a:gd name="connsiteY8" fmla="*/ 6300 h 25200"/>
                <a:gd name="connsiteX9" fmla="*/ 864000 w 864000"/>
                <a:gd name="connsiteY9" fmla="*/ 0 h 25200"/>
                <a:gd name="connsiteX10" fmla="*/ 857700 w 864000"/>
                <a:gd name="connsiteY10" fmla="*/ 6300 h 25200"/>
                <a:gd name="connsiteX11" fmla="*/ 857700 w 864000"/>
                <a:gd name="connsiteY11" fmla="*/ 25200 h 2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4000" h="25200" stroke="0" extrusionOk="0">
                  <a:moveTo>
                    <a:pt x="0" y="6300"/>
                  </a:moveTo>
                  <a:lnTo>
                    <a:pt x="857700" y="6300"/>
                  </a:lnTo>
                  <a:lnTo>
                    <a:pt x="857700" y="25200"/>
                  </a:lnTo>
                  <a:lnTo>
                    <a:pt x="0" y="25200"/>
                  </a:lnTo>
                  <a:lnTo>
                    <a:pt x="0" y="6300"/>
                  </a:lnTo>
                  <a:close/>
                </a:path>
                <a:path w="864000" h="25200" fill="darkenLess" stroke="0" extrusionOk="0">
                  <a:moveTo>
                    <a:pt x="857700" y="6300"/>
                  </a:moveTo>
                  <a:lnTo>
                    <a:pt x="864000" y="0"/>
                  </a:lnTo>
                  <a:lnTo>
                    <a:pt x="864000" y="18900"/>
                  </a:lnTo>
                  <a:lnTo>
                    <a:pt x="857700" y="25200"/>
                  </a:lnTo>
                  <a:lnTo>
                    <a:pt x="857700" y="6300"/>
                  </a:lnTo>
                  <a:close/>
                </a:path>
                <a:path w="864000" h="25200" fill="lightenLess" stroke="0" extrusionOk="0">
                  <a:moveTo>
                    <a:pt x="0" y="6300"/>
                  </a:moveTo>
                  <a:lnTo>
                    <a:pt x="6300" y="0"/>
                  </a:lnTo>
                  <a:lnTo>
                    <a:pt x="864000" y="0"/>
                  </a:lnTo>
                  <a:lnTo>
                    <a:pt x="857700" y="6300"/>
                  </a:lnTo>
                  <a:lnTo>
                    <a:pt x="0" y="6300"/>
                  </a:lnTo>
                  <a:close/>
                </a:path>
                <a:path w="864000" h="25200" fill="none" extrusionOk="0">
                  <a:moveTo>
                    <a:pt x="0" y="6300"/>
                  </a:moveTo>
                  <a:lnTo>
                    <a:pt x="6300" y="0"/>
                  </a:lnTo>
                  <a:lnTo>
                    <a:pt x="864000" y="0"/>
                  </a:lnTo>
                  <a:lnTo>
                    <a:pt x="864000" y="18900"/>
                  </a:lnTo>
                  <a:lnTo>
                    <a:pt x="857700" y="25200"/>
                  </a:lnTo>
                  <a:lnTo>
                    <a:pt x="8211" y="18417"/>
                  </a:lnTo>
                  <a:cubicBezTo>
                    <a:pt x="8211" y="12117"/>
                    <a:pt x="0" y="12600"/>
                    <a:pt x="0" y="6300"/>
                  </a:cubicBezTo>
                  <a:close/>
                  <a:moveTo>
                    <a:pt x="0" y="6300"/>
                  </a:moveTo>
                  <a:lnTo>
                    <a:pt x="857700" y="6300"/>
                  </a:lnTo>
                  <a:lnTo>
                    <a:pt x="864000" y="0"/>
                  </a:lnTo>
                  <a:moveTo>
                    <a:pt x="857700" y="6300"/>
                  </a:moveTo>
                  <a:lnTo>
                    <a:pt x="857700" y="25200"/>
                  </a:lnTo>
                </a:path>
              </a:pathLst>
            </a:custGeom>
            <a:solidFill>
              <a:srgbClr val="6B6B6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6" name="直方体 34"/>
            <p:cNvSpPr/>
            <p:nvPr/>
          </p:nvSpPr>
          <p:spPr>
            <a:xfrm rot="447869">
              <a:off x="-2438761" y="3056468"/>
              <a:ext cx="432000" cy="25200"/>
            </a:xfrm>
            <a:custGeom>
              <a:avLst/>
              <a:gdLst>
                <a:gd name="connsiteX0" fmla="*/ 0 w 864000"/>
                <a:gd name="connsiteY0" fmla="*/ 6300 h 25200"/>
                <a:gd name="connsiteX1" fmla="*/ 857700 w 864000"/>
                <a:gd name="connsiteY1" fmla="*/ 6300 h 25200"/>
                <a:gd name="connsiteX2" fmla="*/ 857700 w 864000"/>
                <a:gd name="connsiteY2" fmla="*/ 25200 h 25200"/>
                <a:gd name="connsiteX3" fmla="*/ 0 w 864000"/>
                <a:gd name="connsiteY3" fmla="*/ 25200 h 25200"/>
                <a:gd name="connsiteX4" fmla="*/ 0 w 864000"/>
                <a:gd name="connsiteY4" fmla="*/ 6300 h 25200"/>
                <a:gd name="connsiteX0" fmla="*/ 857700 w 864000"/>
                <a:gd name="connsiteY0" fmla="*/ 6300 h 25200"/>
                <a:gd name="connsiteX1" fmla="*/ 864000 w 864000"/>
                <a:gd name="connsiteY1" fmla="*/ 0 h 25200"/>
                <a:gd name="connsiteX2" fmla="*/ 864000 w 864000"/>
                <a:gd name="connsiteY2" fmla="*/ 18900 h 25200"/>
                <a:gd name="connsiteX3" fmla="*/ 857700 w 864000"/>
                <a:gd name="connsiteY3" fmla="*/ 25200 h 25200"/>
                <a:gd name="connsiteX4" fmla="*/ 85770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57700 w 864000"/>
                <a:gd name="connsiteY3" fmla="*/ 6300 h 25200"/>
                <a:gd name="connsiteX4" fmla="*/ 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64000 w 864000"/>
                <a:gd name="connsiteY3" fmla="*/ 18900 h 25200"/>
                <a:gd name="connsiteX4" fmla="*/ 857700 w 864000"/>
                <a:gd name="connsiteY4" fmla="*/ 25200 h 25200"/>
                <a:gd name="connsiteX5" fmla="*/ 0 w 864000"/>
                <a:gd name="connsiteY5" fmla="*/ 25200 h 25200"/>
                <a:gd name="connsiteX6" fmla="*/ 0 w 864000"/>
                <a:gd name="connsiteY6" fmla="*/ 6300 h 25200"/>
                <a:gd name="connsiteX7" fmla="*/ 0 w 864000"/>
                <a:gd name="connsiteY7" fmla="*/ 6300 h 25200"/>
                <a:gd name="connsiteX8" fmla="*/ 857700 w 864000"/>
                <a:gd name="connsiteY8" fmla="*/ 6300 h 25200"/>
                <a:gd name="connsiteX9" fmla="*/ 864000 w 864000"/>
                <a:gd name="connsiteY9" fmla="*/ 0 h 25200"/>
                <a:gd name="connsiteX10" fmla="*/ 857700 w 864000"/>
                <a:gd name="connsiteY10" fmla="*/ 6300 h 25200"/>
                <a:gd name="connsiteX11" fmla="*/ 857700 w 864000"/>
                <a:gd name="connsiteY11" fmla="*/ 25200 h 25200"/>
                <a:gd name="connsiteX0" fmla="*/ 0 w 864000"/>
                <a:gd name="connsiteY0" fmla="*/ 6300 h 25200"/>
                <a:gd name="connsiteX1" fmla="*/ 857700 w 864000"/>
                <a:gd name="connsiteY1" fmla="*/ 6300 h 25200"/>
                <a:gd name="connsiteX2" fmla="*/ 857700 w 864000"/>
                <a:gd name="connsiteY2" fmla="*/ 25200 h 25200"/>
                <a:gd name="connsiteX3" fmla="*/ 0 w 864000"/>
                <a:gd name="connsiteY3" fmla="*/ 25200 h 25200"/>
                <a:gd name="connsiteX4" fmla="*/ 0 w 864000"/>
                <a:gd name="connsiteY4" fmla="*/ 6300 h 25200"/>
                <a:gd name="connsiteX0" fmla="*/ 857700 w 864000"/>
                <a:gd name="connsiteY0" fmla="*/ 6300 h 25200"/>
                <a:gd name="connsiteX1" fmla="*/ 864000 w 864000"/>
                <a:gd name="connsiteY1" fmla="*/ 0 h 25200"/>
                <a:gd name="connsiteX2" fmla="*/ 864000 w 864000"/>
                <a:gd name="connsiteY2" fmla="*/ 18900 h 25200"/>
                <a:gd name="connsiteX3" fmla="*/ 857700 w 864000"/>
                <a:gd name="connsiteY3" fmla="*/ 25200 h 25200"/>
                <a:gd name="connsiteX4" fmla="*/ 85770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57700 w 864000"/>
                <a:gd name="connsiteY3" fmla="*/ 6300 h 25200"/>
                <a:gd name="connsiteX4" fmla="*/ 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64000 w 864000"/>
                <a:gd name="connsiteY3" fmla="*/ 18900 h 25200"/>
                <a:gd name="connsiteX4" fmla="*/ 857700 w 864000"/>
                <a:gd name="connsiteY4" fmla="*/ 25200 h 25200"/>
                <a:gd name="connsiteX5" fmla="*/ 3570 w 864000"/>
                <a:gd name="connsiteY5" fmla="*/ 19488 h 25200"/>
                <a:gd name="connsiteX6" fmla="*/ 0 w 864000"/>
                <a:gd name="connsiteY6" fmla="*/ 6300 h 25200"/>
                <a:gd name="connsiteX7" fmla="*/ 0 w 864000"/>
                <a:gd name="connsiteY7" fmla="*/ 6300 h 25200"/>
                <a:gd name="connsiteX8" fmla="*/ 857700 w 864000"/>
                <a:gd name="connsiteY8" fmla="*/ 6300 h 25200"/>
                <a:gd name="connsiteX9" fmla="*/ 864000 w 864000"/>
                <a:gd name="connsiteY9" fmla="*/ 0 h 25200"/>
                <a:gd name="connsiteX10" fmla="*/ 857700 w 864000"/>
                <a:gd name="connsiteY10" fmla="*/ 6300 h 25200"/>
                <a:gd name="connsiteX11" fmla="*/ 857700 w 864000"/>
                <a:gd name="connsiteY11" fmla="*/ 25200 h 25200"/>
                <a:gd name="connsiteX0" fmla="*/ 0 w 864000"/>
                <a:gd name="connsiteY0" fmla="*/ 6300 h 25200"/>
                <a:gd name="connsiteX1" fmla="*/ 857700 w 864000"/>
                <a:gd name="connsiteY1" fmla="*/ 6300 h 25200"/>
                <a:gd name="connsiteX2" fmla="*/ 857700 w 864000"/>
                <a:gd name="connsiteY2" fmla="*/ 25200 h 25200"/>
                <a:gd name="connsiteX3" fmla="*/ 0 w 864000"/>
                <a:gd name="connsiteY3" fmla="*/ 25200 h 25200"/>
                <a:gd name="connsiteX4" fmla="*/ 0 w 864000"/>
                <a:gd name="connsiteY4" fmla="*/ 6300 h 25200"/>
                <a:gd name="connsiteX0" fmla="*/ 857700 w 864000"/>
                <a:gd name="connsiteY0" fmla="*/ 6300 h 25200"/>
                <a:gd name="connsiteX1" fmla="*/ 864000 w 864000"/>
                <a:gd name="connsiteY1" fmla="*/ 0 h 25200"/>
                <a:gd name="connsiteX2" fmla="*/ 864000 w 864000"/>
                <a:gd name="connsiteY2" fmla="*/ 18900 h 25200"/>
                <a:gd name="connsiteX3" fmla="*/ 857700 w 864000"/>
                <a:gd name="connsiteY3" fmla="*/ 25200 h 25200"/>
                <a:gd name="connsiteX4" fmla="*/ 85770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57700 w 864000"/>
                <a:gd name="connsiteY3" fmla="*/ 6300 h 25200"/>
                <a:gd name="connsiteX4" fmla="*/ 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64000 w 864000"/>
                <a:gd name="connsiteY3" fmla="*/ 18900 h 25200"/>
                <a:gd name="connsiteX4" fmla="*/ 857700 w 864000"/>
                <a:gd name="connsiteY4" fmla="*/ 25200 h 25200"/>
                <a:gd name="connsiteX5" fmla="*/ 8211 w 864000"/>
                <a:gd name="connsiteY5" fmla="*/ 18417 h 25200"/>
                <a:gd name="connsiteX6" fmla="*/ 0 w 864000"/>
                <a:gd name="connsiteY6" fmla="*/ 6300 h 25200"/>
                <a:gd name="connsiteX7" fmla="*/ 0 w 864000"/>
                <a:gd name="connsiteY7" fmla="*/ 6300 h 25200"/>
                <a:gd name="connsiteX8" fmla="*/ 857700 w 864000"/>
                <a:gd name="connsiteY8" fmla="*/ 6300 h 25200"/>
                <a:gd name="connsiteX9" fmla="*/ 864000 w 864000"/>
                <a:gd name="connsiteY9" fmla="*/ 0 h 25200"/>
                <a:gd name="connsiteX10" fmla="*/ 857700 w 864000"/>
                <a:gd name="connsiteY10" fmla="*/ 6300 h 25200"/>
                <a:gd name="connsiteX11" fmla="*/ 857700 w 864000"/>
                <a:gd name="connsiteY11" fmla="*/ 25200 h 2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4000" h="25200" stroke="0" extrusionOk="0">
                  <a:moveTo>
                    <a:pt x="0" y="6300"/>
                  </a:moveTo>
                  <a:lnTo>
                    <a:pt x="857700" y="6300"/>
                  </a:lnTo>
                  <a:lnTo>
                    <a:pt x="857700" y="25200"/>
                  </a:lnTo>
                  <a:lnTo>
                    <a:pt x="0" y="25200"/>
                  </a:lnTo>
                  <a:lnTo>
                    <a:pt x="0" y="6300"/>
                  </a:lnTo>
                  <a:close/>
                </a:path>
                <a:path w="864000" h="25200" fill="darkenLess" stroke="0" extrusionOk="0">
                  <a:moveTo>
                    <a:pt x="857700" y="6300"/>
                  </a:moveTo>
                  <a:lnTo>
                    <a:pt x="864000" y="0"/>
                  </a:lnTo>
                  <a:lnTo>
                    <a:pt x="864000" y="18900"/>
                  </a:lnTo>
                  <a:lnTo>
                    <a:pt x="857700" y="25200"/>
                  </a:lnTo>
                  <a:lnTo>
                    <a:pt x="857700" y="6300"/>
                  </a:lnTo>
                  <a:close/>
                </a:path>
                <a:path w="864000" h="25200" fill="lightenLess" stroke="0" extrusionOk="0">
                  <a:moveTo>
                    <a:pt x="0" y="6300"/>
                  </a:moveTo>
                  <a:lnTo>
                    <a:pt x="6300" y="0"/>
                  </a:lnTo>
                  <a:lnTo>
                    <a:pt x="864000" y="0"/>
                  </a:lnTo>
                  <a:lnTo>
                    <a:pt x="857700" y="6300"/>
                  </a:lnTo>
                  <a:lnTo>
                    <a:pt x="0" y="6300"/>
                  </a:lnTo>
                  <a:close/>
                </a:path>
                <a:path w="864000" h="25200" fill="none" extrusionOk="0">
                  <a:moveTo>
                    <a:pt x="0" y="6300"/>
                  </a:moveTo>
                  <a:lnTo>
                    <a:pt x="6300" y="0"/>
                  </a:lnTo>
                  <a:lnTo>
                    <a:pt x="864000" y="0"/>
                  </a:lnTo>
                  <a:lnTo>
                    <a:pt x="864000" y="18900"/>
                  </a:lnTo>
                  <a:lnTo>
                    <a:pt x="857700" y="25200"/>
                  </a:lnTo>
                  <a:lnTo>
                    <a:pt x="8211" y="18417"/>
                  </a:lnTo>
                  <a:cubicBezTo>
                    <a:pt x="8211" y="12117"/>
                    <a:pt x="0" y="12600"/>
                    <a:pt x="0" y="6300"/>
                  </a:cubicBezTo>
                  <a:close/>
                  <a:moveTo>
                    <a:pt x="0" y="6300"/>
                  </a:moveTo>
                  <a:lnTo>
                    <a:pt x="857700" y="6300"/>
                  </a:lnTo>
                  <a:lnTo>
                    <a:pt x="864000" y="0"/>
                  </a:lnTo>
                  <a:moveTo>
                    <a:pt x="857700" y="6300"/>
                  </a:moveTo>
                  <a:lnTo>
                    <a:pt x="857700" y="25200"/>
                  </a:lnTo>
                </a:path>
              </a:pathLst>
            </a:custGeom>
            <a:solidFill>
              <a:srgbClr val="6B6B6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7" name="直方体 34"/>
            <p:cNvSpPr/>
            <p:nvPr/>
          </p:nvSpPr>
          <p:spPr>
            <a:xfrm>
              <a:off x="-2015030" y="3084042"/>
              <a:ext cx="1008000" cy="25200"/>
            </a:xfrm>
            <a:custGeom>
              <a:avLst/>
              <a:gdLst>
                <a:gd name="connsiteX0" fmla="*/ 0 w 864000"/>
                <a:gd name="connsiteY0" fmla="*/ 6300 h 25200"/>
                <a:gd name="connsiteX1" fmla="*/ 857700 w 864000"/>
                <a:gd name="connsiteY1" fmla="*/ 6300 h 25200"/>
                <a:gd name="connsiteX2" fmla="*/ 857700 w 864000"/>
                <a:gd name="connsiteY2" fmla="*/ 25200 h 25200"/>
                <a:gd name="connsiteX3" fmla="*/ 0 w 864000"/>
                <a:gd name="connsiteY3" fmla="*/ 25200 h 25200"/>
                <a:gd name="connsiteX4" fmla="*/ 0 w 864000"/>
                <a:gd name="connsiteY4" fmla="*/ 6300 h 25200"/>
                <a:gd name="connsiteX0" fmla="*/ 857700 w 864000"/>
                <a:gd name="connsiteY0" fmla="*/ 6300 h 25200"/>
                <a:gd name="connsiteX1" fmla="*/ 864000 w 864000"/>
                <a:gd name="connsiteY1" fmla="*/ 0 h 25200"/>
                <a:gd name="connsiteX2" fmla="*/ 864000 w 864000"/>
                <a:gd name="connsiteY2" fmla="*/ 18900 h 25200"/>
                <a:gd name="connsiteX3" fmla="*/ 857700 w 864000"/>
                <a:gd name="connsiteY3" fmla="*/ 25200 h 25200"/>
                <a:gd name="connsiteX4" fmla="*/ 85770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57700 w 864000"/>
                <a:gd name="connsiteY3" fmla="*/ 6300 h 25200"/>
                <a:gd name="connsiteX4" fmla="*/ 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64000 w 864000"/>
                <a:gd name="connsiteY3" fmla="*/ 18900 h 25200"/>
                <a:gd name="connsiteX4" fmla="*/ 857700 w 864000"/>
                <a:gd name="connsiteY4" fmla="*/ 25200 h 25200"/>
                <a:gd name="connsiteX5" fmla="*/ 0 w 864000"/>
                <a:gd name="connsiteY5" fmla="*/ 25200 h 25200"/>
                <a:gd name="connsiteX6" fmla="*/ 0 w 864000"/>
                <a:gd name="connsiteY6" fmla="*/ 6300 h 25200"/>
                <a:gd name="connsiteX7" fmla="*/ 0 w 864000"/>
                <a:gd name="connsiteY7" fmla="*/ 6300 h 25200"/>
                <a:gd name="connsiteX8" fmla="*/ 857700 w 864000"/>
                <a:gd name="connsiteY8" fmla="*/ 6300 h 25200"/>
                <a:gd name="connsiteX9" fmla="*/ 864000 w 864000"/>
                <a:gd name="connsiteY9" fmla="*/ 0 h 25200"/>
                <a:gd name="connsiteX10" fmla="*/ 857700 w 864000"/>
                <a:gd name="connsiteY10" fmla="*/ 6300 h 25200"/>
                <a:gd name="connsiteX11" fmla="*/ 857700 w 864000"/>
                <a:gd name="connsiteY11" fmla="*/ 25200 h 25200"/>
                <a:gd name="connsiteX0" fmla="*/ 0 w 864000"/>
                <a:gd name="connsiteY0" fmla="*/ 6300 h 25200"/>
                <a:gd name="connsiteX1" fmla="*/ 857700 w 864000"/>
                <a:gd name="connsiteY1" fmla="*/ 6300 h 25200"/>
                <a:gd name="connsiteX2" fmla="*/ 857700 w 864000"/>
                <a:gd name="connsiteY2" fmla="*/ 25200 h 25200"/>
                <a:gd name="connsiteX3" fmla="*/ 0 w 864000"/>
                <a:gd name="connsiteY3" fmla="*/ 25200 h 25200"/>
                <a:gd name="connsiteX4" fmla="*/ 0 w 864000"/>
                <a:gd name="connsiteY4" fmla="*/ 6300 h 25200"/>
                <a:gd name="connsiteX0" fmla="*/ 857700 w 864000"/>
                <a:gd name="connsiteY0" fmla="*/ 6300 h 25200"/>
                <a:gd name="connsiteX1" fmla="*/ 864000 w 864000"/>
                <a:gd name="connsiteY1" fmla="*/ 0 h 25200"/>
                <a:gd name="connsiteX2" fmla="*/ 864000 w 864000"/>
                <a:gd name="connsiteY2" fmla="*/ 18900 h 25200"/>
                <a:gd name="connsiteX3" fmla="*/ 857700 w 864000"/>
                <a:gd name="connsiteY3" fmla="*/ 25200 h 25200"/>
                <a:gd name="connsiteX4" fmla="*/ 85770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57700 w 864000"/>
                <a:gd name="connsiteY3" fmla="*/ 6300 h 25200"/>
                <a:gd name="connsiteX4" fmla="*/ 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64000 w 864000"/>
                <a:gd name="connsiteY3" fmla="*/ 18900 h 25200"/>
                <a:gd name="connsiteX4" fmla="*/ 857700 w 864000"/>
                <a:gd name="connsiteY4" fmla="*/ 25200 h 25200"/>
                <a:gd name="connsiteX5" fmla="*/ 3570 w 864000"/>
                <a:gd name="connsiteY5" fmla="*/ 19488 h 25200"/>
                <a:gd name="connsiteX6" fmla="*/ 0 w 864000"/>
                <a:gd name="connsiteY6" fmla="*/ 6300 h 25200"/>
                <a:gd name="connsiteX7" fmla="*/ 0 w 864000"/>
                <a:gd name="connsiteY7" fmla="*/ 6300 h 25200"/>
                <a:gd name="connsiteX8" fmla="*/ 857700 w 864000"/>
                <a:gd name="connsiteY8" fmla="*/ 6300 h 25200"/>
                <a:gd name="connsiteX9" fmla="*/ 864000 w 864000"/>
                <a:gd name="connsiteY9" fmla="*/ 0 h 25200"/>
                <a:gd name="connsiteX10" fmla="*/ 857700 w 864000"/>
                <a:gd name="connsiteY10" fmla="*/ 6300 h 25200"/>
                <a:gd name="connsiteX11" fmla="*/ 857700 w 864000"/>
                <a:gd name="connsiteY11" fmla="*/ 25200 h 25200"/>
                <a:gd name="connsiteX0" fmla="*/ 0 w 864000"/>
                <a:gd name="connsiteY0" fmla="*/ 6300 h 25200"/>
                <a:gd name="connsiteX1" fmla="*/ 857700 w 864000"/>
                <a:gd name="connsiteY1" fmla="*/ 6300 h 25200"/>
                <a:gd name="connsiteX2" fmla="*/ 857700 w 864000"/>
                <a:gd name="connsiteY2" fmla="*/ 25200 h 25200"/>
                <a:gd name="connsiteX3" fmla="*/ 0 w 864000"/>
                <a:gd name="connsiteY3" fmla="*/ 25200 h 25200"/>
                <a:gd name="connsiteX4" fmla="*/ 0 w 864000"/>
                <a:gd name="connsiteY4" fmla="*/ 6300 h 25200"/>
                <a:gd name="connsiteX0" fmla="*/ 857700 w 864000"/>
                <a:gd name="connsiteY0" fmla="*/ 6300 h 25200"/>
                <a:gd name="connsiteX1" fmla="*/ 864000 w 864000"/>
                <a:gd name="connsiteY1" fmla="*/ 0 h 25200"/>
                <a:gd name="connsiteX2" fmla="*/ 864000 w 864000"/>
                <a:gd name="connsiteY2" fmla="*/ 18900 h 25200"/>
                <a:gd name="connsiteX3" fmla="*/ 857700 w 864000"/>
                <a:gd name="connsiteY3" fmla="*/ 25200 h 25200"/>
                <a:gd name="connsiteX4" fmla="*/ 85770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57700 w 864000"/>
                <a:gd name="connsiteY3" fmla="*/ 6300 h 25200"/>
                <a:gd name="connsiteX4" fmla="*/ 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64000 w 864000"/>
                <a:gd name="connsiteY3" fmla="*/ 18900 h 25200"/>
                <a:gd name="connsiteX4" fmla="*/ 857700 w 864000"/>
                <a:gd name="connsiteY4" fmla="*/ 25200 h 25200"/>
                <a:gd name="connsiteX5" fmla="*/ 8211 w 864000"/>
                <a:gd name="connsiteY5" fmla="*/ 18417 h 25200"/>
                <a:gd name="connsiteX6" fmla="*/ 0 w 864000"/>
                <a:gd name="connsiteY6" fmla="*/ 6300 h 25200"/>
                <a:gd name="connsiteX7" fmla="*/ 0 w 864000"/>
                <a:gd name="connsiteY7" fmla="*/ 6300 h 25200"/>
                <a:gd name="connsiteX8" fmla="*/ 857700 w 864000"/>
                <a:gd name="connsiteY8" fmla="*/ 6300 h 25200"/>
                <a:gd name="connsiteX9" fmla="*/ 864000 w 864000"/>
                <a:gd name="connsiteY9" fmla="*/ 0 h 25200"/>
                <a:gd name="connsiteX10" fmla="*/ 857700 w 864000"/>
                <a:gd name="connsiteY10" fmla="*/ 6300 h 25200"/>
                <a:gd name="connsiteX11" fmla="*/ 857700 w 864000"/>
                <a:gd name="connsiteY11" fmla="*/ 25200 h 2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4000" h="25200" stroke="0" extrusionOk="0">
                  <a:moveTo>
                    <a:pt x="0" y="6300"/>
                  </a:moveTo>
                  <a:lnTo>
                    <a:pt x="857700" y="6300"/>
                  </a:lnTo>
                  <a:lnTo>
                    <a:pt x="857700" y="25200"/>
                  </a:lnTo>
                  <a:lnTo>
                    <a:pt x="0" y="25200"/>
                  </a:lnTo>
                  <a:lnTo>
                    <a:pt x="0" y="6300"/>
                  </a:lnTo>
                  <a:close/>
                </a:path>
                <a:path w="864000" h="25200" fill="darkenLess" stroke="0" extrusionOk="0">
                  <a:moveTo>
                    <a:pt x="857700" y="6300"/>
                  </a:moveTo>
                  <a:lnTo>
                    <a:pt x="864000" y="0"/>
                  </a:lnTo>
                  <a:lnTo>
                    <a:pt x="864000" y="18900"/>
                  </a:lnTo>
                  <a:lnTo>
                    <a:pt x="857700" y="25200"/>
                  </a:lnTo>
                  <a:lnTo>
                    <a:pt x="857700" y="6300"/>
                  </a:lnTo>
                  <a:close/>
                </a:path>
                <a:path w="864000" h="25200" fill="lightenLess" stroke="0" extrusionOk="0">
                  <a:moveTo>
                    <a:pt x="0" y="6300"/>
                  </a:moveTo>
                  <a:lnTo>
                    <a:pt x="6300" y="0"/>
                  </a:lnTo>
                  <a:lnTo>
                    <a:pt x="864000" y="0"/>
                  </a:lnTo>
                  <a:lnTo>
                    <a:pt x="857700" y="6300"/>
                  </a:lnTo>
                  <a:lnTo>
                    <a:pt x="0" y="6300"/>
                  </a:lnTo>
                  <a:close/>
                </a:path>
                <a:path w="864000" h="25200" fill="none" extrusionOk="0">
                  <a:moveTo>
                    <a:pt x="0" y="6300"/>
                  </a:moveTo>
                  <a:lnTo>
                    <a:pt x="6300" y="0"/>
                  </a:lnTo>
                  <a:lnTo>
                    <a:pt x="864000" y="0"/>
                  </a:lnTo>
                  <a:lnTo>
                    <a:pt x="864000" y="18900"/>
                  </a:lnTo>
                  <a:lnTo>
                    <a:pt x="857700" y="25200"/>
                  </a:lnTo>
                  <a:lnTo>
                    <a:pt x="8211" y="18417"/>
                  </a:lnTo>
                  <a:cubicBezTo>
                    <a:pt x="8211" y="12117"/>
                    <a:pt x="0" y="12600"/>
                    <a:pt x="0" y="6300"/>
                  </a:cubicBezTo>
                  <a:close/>
                  <a:moveTo>
                    <a:pt x="0" y="6300"/>
                  </a:moveTo>
                  <a:lnTo>
                    <a:pt x="857700" y="6300"/>
                  </a:lnTo>
                  <a:lnTo>
                    <a:pt x="864000" y="0"/>
                  </a:lnTo>
                  <a:moveTo>
                    <a:pt x="857700" y="6300"/>
                  </a:moveTo>
                  <a:lnTo>
                    <a:pt x="857700" y="25200"/>
                  </a:lnTo>
                </a:path>
              </a:pathLst>
            </a:custGeom>
            <a:solidFill>
              <a:srgbClr val="6B6B6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0" name="直方体 34"/>
            <p:cNvSpPr/>
            <p:nvPr/>
          </p:nvSpPr>
          <p:spPr>
            <a:xfrm rot="1696045">
              <a:off x="-924525" y="3216265"/>
              <a:ext cx="378000" cy="25200"/>
            </a:xfrm>
            <a:custGeom>
              <a:avLst/>
              <a:gdLst>
                <a:gd name="connsiteX0" fmla="*/ 0 w 864000"/>
                <a:gd name="connsiteY0" fmla="*/ 6300 h 25200"/>
                <a:gd name="connsiteX1" fmla="*/ 857700 w 864000"/>
                <a:gd name="connsiteY1" fmla="*/ 6300 h 25200"/>
                <a:gd name="connsiteX2" fmla="*/ 857700 w 864000"/>
                <a:gd name="connsiteY2" fmla="*/ 25200 h 25200"/>
                <a:gd name="connsiteX3" fmla="*/ 0 w 864000"/>
                <a:gd name="connsiteY3" fmla="*/ 25200 h 25200"/>
                <a:gd name="connsiteX4" fmla="*/ 0 w 864000"/>
                <a:gd name="connsiteY4" fmla="*/ 6300 h 25200"/>
                <a:gd name="connsiteX0" fmla="*/ 857700 w 864000"/>
                <a:gd name="connsiteY0" fmla="*/ 6300 h 25200"/>
                <a:gd name="connsiteX1" fmla="*/ 864000 w 864000"/>
                <a:gd name="connsiteY1" fmla="*/ 0 h 25200"/>
                <a:gd name="connsiteX2" fmla="*/ 864000 w 864000"/>
                <a:gd name="connsiteY2" fmla="*/ 18900 h 25200"/>
                <a:gd name="connsiteX3" fmla="*/ 857700 w 864000"/>
                <a:gd name="connsiteY3" fmla="*/ 25200 h 25200"/>
                <a:gd name="connsiteX4" fmla="*/ 85770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57700 w 864000"/>
                <a:gd name="connsiteY3" fmla="*/ 6300 h 25200"/>
                <a:gd name="connsiteX4" fmla="*/ 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64000 w 864000"/>
                <a:gd name="connsiteY3" fmla="*/ 18900 h 25200"/>
                <a:gd name="connsiteX4" fmla="*/ 857700 w 864000"/>
                <a:gd name="connsiteY4" fmla="*/ 25200 h 25200"/>
                <a:gd name="connsiteX5" fmla="*/ 0 w 864000"/>
                <a:gd name="connsiteY5" fmla="*/ 25200 h 25200"/>
                <a:gd name="connsiteX6" fmla="*/ 0 w 864000"/>
                <a:gd name="connsiteY6" fmla="*/ 6300 h 25200"/>
                <a:gd name="connsiteX7" fmla="*/ 0 w 864000"/>
                <a:gd name="connsiteY7" fmla="*/ 6300 h 25200"/>
                <a:gd name="connsiteX8" fmla="*/ 857700 w 864000"/>
                <a:gd name="connsiteY8" fmla="*/ 6300 h 25200"/>
                <a:gd name="connsiteX9" fmla="*/ 864000 w 864000"/>
                <a:gd name="connsiteY9" fmla="*/ 0 h 25200"/>
                <a:gd name="connsiteX10" fmla="*/ 857700 w 864000"/>
                <a:gd name="connsiteY10" fmla="*/ 6300 h 25200"/>
                <a:gd name="connsiteX11" fmla="*/ 857700 w 864000"/>
                <a:gd name="connsiteY11" fmla="*/ 25200 h 25200"/>
                <a:gd name="connsiteX0" fmla="*/ 0 w 864000"/>
                <a:gd name="connsiteY0" fmla="*/ 6300 h 25200"/>
                <a:gd name="connsiteX1" fmla="*/ 857700 w 864000"/>
                <a:gd name="connsiteY1" fmla="*/ 6300 h 25200"/>
                <a:gd name="connsiteX2" fmla="*/ 857700 w 864000"/>
                <a:gd name="connsiteY2" fmla="*/ 25200 h 25200"/>
                <a:gd name="connsiteX3" fmla="*/ 0 w 864000"/>
                <a:gd name="connsiteY3" fmla="*/ 25200 h 25200"/>
                <a:gd name="connsiteX4" fmla="*/ 0 w 864000"/>
                <a:gd name="connsiteY4" fmla="*/ 6300 h 25200"/>
                <a:gd name="connsiteX0" fmla="*/ 857700 w 864000"/>
                <a:gd name="connsiteY0" fmla="*/ 6300 h 25200"/>
                <a:gd name="connsiteX1" fmla="*/ 864000 w 864000"/>
                <a:gd name="connsiteY1" fmla="*/ 0 h 25200"/>
                <a:gd name="connsiteX2" fmla="*/ 864000 w 864000"/>
                <a:gd name="connsiteY2" fmla="*/ 18900 h 25200"/>
                <a:gd name="connsiteX3" fmla="*/ 857700 w 864000"/>
                <a:gd name="connsiteY3" fmla="*/ 25200 h 25200"/>
                <a:gd name="connsiteX4" fmla="*/ 85770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57700 w 864000"/>
                <a:gd name="connsiteY3" fmla="*/ 6300 h 25200"/>
                <a:gd name="connsiteX4" fmla="*/ 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64000 w 864000"/>
                <a:gd name="connsiteY3" fmla="*/ 18900 h 25200"/>
                <a:gd name="connsiteX4" fmla="*/ 857700 w 864000"/>
                <a:gd name="connsiteY4" fmla="*/ 25200 h 25200"/>
                <a:gd name="connsiteX5" fmla="*/ 3570 w 864000"/>
                <a:gd name="connsiteY5" fmla="*/ 19488 h 25200"/>
                <a:gd name="connsiteX6" fmla="*/ 0 w 864000"/>
                <a:gd name="connsiteY6" fmla="*/ 6300 h 25200"/>
                <a:gd name="connsiteX7" fmla="*/ 0 w 864000"/>
                <a:gd name="connsiteY7" fmla="*/ 6300 h 25200"/>
                <a:gd name="connsiteX8" fmla="*/ 857700 w 864000"/>
                <a:gd name="connsiteY8" fmla="*/ 6300 h 25200"/>
                <a:gd name="connsiteX9" fmla="*/ 864000 w 864000"/>
                <a:gd name="connsiteY9" fmla="*/ 0 h 25200"/>
                <a:gd name="connsiteX10" fmla="*/ 857700 w 864000"/>
                <a:gd name="connsiteY10" fmla="*/ 6300 h 25200"/>
                <a:gd name="connsiteX11" fmla="*/ 857700 w 864000"/>
                <a:gd name="connsiteY11" fmla="*/ 25200 h 25200"/>
                <a:gd name="connsiteX0" fmla="*/ 0 w 864000"/>
                <a:gd name="connsiteY0" fmla="*/ 6300 h 25200"/>
                <a:gd name="connsiteX1" fmla="*/ 857700 w 864000"/>
                <a:gd name="connsiteY1" fmla="*/ 6300 h 25200"/>
                <a:gd name="connsiteX2" fmla="*/ 857700 w 864000"/>
                <a:gd name="connsiteY2" fmla="*/ 25200 h 25200"/>
                <a:gd name="connsiteX3" fmla="*/ 0 w 864000"/>
                <a:gd name="connsiteY3" fmla="*/ 25200 h 25200"/>
                <a:gd name="connsiteX4" fmla="*/ 0 w 864000"/>
                <a:gd name="connsiteY4" fmla="*/ 6300 h 25200"/>
                <a:gd name="connsiteX0" fmla="*/ 857700 w 864000"/>
                <a:gd name="connsiteY0" fmla="*/ 6300 h 25200"/>
                <a:gd name="connsiteX1" fmla="*/ 864000 w 864000"/>
                <a:gd name="connsiteY1" fmla="*/ 0 h 25200"/>
                <a:gd name="connsiteX2" fmla="*/ 864000 w 864000"/>
                <a:gd name="connsiteY2" fmla="*/ 18900 h 25200"/>
                <a:gd name="connsiteX3" fmla="*/ 857700 w 864000"/>
                <a:gd name="connsiteY3" fmla="*/ 25200 h 25200"/>
                <a:gd name="connsiteX4" fmla="*/ 85770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57700 w 864000"/>
                <a:gd name="connsiteY3" fmla="*/ 6300 h 25200"/>
                <a:gd name="connsiteX4" fmla="*/ 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64000 w 864000"/>
                <a:gd name="connsiteY3" fmla="*/ 18900 h 25200"/>
                <a:gd name="connsiteX4" fmla="*/ 857700 w 864000"/>
                <a:gd name="connsiteY4" fmla="*/ 25200 h 25200"/>
                <a:gd name="connsiteX5" fmla="*/ 8211 w 864000"/>
                <a:gd name="connsiteY5" fmla="*/ 18417 h 25200"/>
                <a:gd name="connsiteX6" fmla="*/ 0 w 864000"/>
                <a:gd name="connsiteY6" fmla="*/ 6300 h 25200"/>
                <a:gd name="connsiteX7" fmla="*/ 0 w 864000"/>
                <a:gd name="connsiteY7" fmla="*/ 6300 h 25200"/>
                <a:gd name="connsiteX8" fmla="*/ 857700 w 864000"/>
                <a:gd name="connsiteY8" fmla="*/ 6300 h 25200"/>
                <a:gd name="connsiteX9" fmla="*/ 864000 w 864000"/>
                <a:gd name="connsiteY9" fmla="*/ 0 h 25200"/>
                <a:gd name="connsiteX10" fmla="*/ 857700 w 864000"/>
                <a:gd name="connsiteY10" fmla="*/ 6300 h 25200"/>
                <a:gd name="connsiteX11" fmla="*/ 857700 w 864000"/>
                <a:gd name="connsiteY11" fmla="*/ 25200 h 2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4000" h="25200" stroke="0" extrusionOk="0">
                  <a:moveTo>
                    <a:pt x="0" y="6300"/>
                  </a:moveTo>
                  <a:lnTo>
                    <a:pt x="857700" y="6300"/>
                  </a:lnTo>
                  <a:lnTo>
                    <a:pt x="857700" y="25200"/>
                  </a:lnTo>
                  <a:lnTo>
                    <a:pt x="0" y="25200"/>
                  </a:lnTo>
                  <a:lnTo>
                    <a:pt x="0" y="6300"/>
                  </a:lnTo>
                  <a:close/>
                </a:path>
                <a:path w="864000" h="25200" fill="darkenLess" stroke="0" extrusionOk="0">
                  <a:moveTo>
                    <a:pt x="857700" y="6300"/>
                  </a:moveTo>
                  <a:lnTo>
                    <a:pt x="864000" y="0"/>
                  </a:lnTo>
                  <a:lnTo>
                    <a:pt x="864000" y="18900"/>
                  </a:lnTo>
                  <a:lnTo>
                    <a:pt x="857700" y="25200"/>
                  </a:lnTo>
                  <a:lnTo>
                    <a:pt x="857700" y="6300"/>
                  </a:lnTo>
                  <a:close/>
                </a:path>
                <a:path w="864000" h="25200" fill="lightenLess" stroke="0" extrusionOk="0">
                  <a:moveTo>
                    <a:pt x="0" y="6300"/>
                  </a:moveTo>
                  <a:lnTo>
                    <a:pt x="6300" y="0"/>
                  </a:lnTo>
                  <a:lnTo>
                    <a:pt x="864000" y="0"/>
                  </a:lnTo>
                  <a:lnTo>
                    <a:pt x="857700" y="6300"/>
                  </a:lnTo>
                  <a:lnTo>
                    <a:pt x="0" y="6300"/>
                  </a:lnTo>
                  <a:close/>
                </a:path>
                <a:path w="864000" h="25200" fill="none" extrusionOk="0">
                  <a:moveTo>
                    <a:pt x="0" y="6300"/>
                  </a:moveTo>
                  <a:lnTo>
                    <a:pt x="6300" y="0"/>
                  </a:lnTo>
                  <a:lnTo>
                    <a:pt x="864000" y="0"/>
                  </a:lnTo>
                  <a:lnTo>
                    <a:pt x="864000" y="18900"/>
                  </a:lnTo>
                  <a:lnTo>
                    <a:pt x="857700" y="25200"/>
                  </a:lnTo>
                  <a:lnTo>
                    <a:pt x="8211" y="18417"/>
                  </a:lnTo>
                  <a:cubicBezTo>
                    <a:pt x="8211" y="12117"/>
                    <a:pt x="0" y="12600"/>
                    <a:pt x="0" y="6300"/>
                  </a:cubicBezTo>
                  <a:close/>
                  <a:moveTo>
                    <a:pt x="0" y="6300"/>
                  </a:moveTo>
                  <a:lnTo>
                    <a:pt x="857700" y="6300"/>
                  </a:lnTo>
                  <a:lnTo>
                    <a:pt x="864000" y="0"/>
                  </a:lnTo>
                  <a:moveTo>
                    <a:pt x="857700" y="6300"/>
                  </a:moveTo>
                  <a:lnTo>
                    <a:pt x="857700" y="25200"/>
                  </a:lnTo>
                </a:path>
              </a:pathLst>
            </a:custGeom>
            <a:solidFill>
              <a:srgbClr val="6B6B6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8" name="フリーフォーム 117"/>
            <p:cNvSpPr/>
            <p:nvPr/>
          </p:nvSpPr>
          <p:spPr>
            <a:xfrm>
              <a:off x="-2416044" y="2970555"/>
              <a:ext cx="1904774" cy="555313"/>
            </a:xfrm>
            <a:custGeom>
              <a:avLst/>
              <a:gdLst>
                <a:gd name="connsiteX0" fmla="*/ 0 w 2476500"/>
                <a:gd name="connsiteY0" fmla="*/ 731520 h 792480"/>
                <a:gd name="connsiteX1" fmla="*/ 2362200 w 2476500"/>
                <a:gd name="connsiteY1" fmla="*/ 0 h 792480"/>
                <a:gd name="connsiteX2" fmla="*/ 2476500 w 2476500"/>
                <a:gd name="connsiteY2" fmla="*/ 22860 h 792480"/>
                <a:gd name="connsiteX3" fmla="*/ 594360 w 2476500"/>
                <a:gd name="connsiteY3" fmla="*/ 792480 h 792480"/>
                <a:gd name="connsiteX4" fmla="*/ 0 w 2476500"/>
                <a:gd name="connsiteY4" fmla="*/ 731520 h 792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792480">
                  <a:moveTo>
                    <a:pt x="0" y="731520"/>
                  </a:moveTo>
                  <a:lnTo>
                    <a:pt x="2362200" y="0"/>
                  </a:lnTo>
                  <a:lnTo>
                    <a:pt x="2476500" y="22860"/>
                  </a:lnTo>
                  <a:lnTo>
                    <a:pt x="594360" y="792480"/>
                  </a:lnTo>
                  <a:lnTo>
                    <a:pt x="0" y="731520"/>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cxnSp>
          <p:nvCxnSpPr>
            <p:cNvPr id="139" name="直線コネクタ 138"/>
            <p:cNvCxnSpPr/>
            <p:nvPr/>
          </p:nvCxnSpPr>
          <p:spPr>
            <a:xfrm flipV="1">
              <a:off x="-2199044" y="2981325"/>
              <a:ext cx="1637069" cy="528812"/>
            </a:xfrm>
            <a:prstGeom prst="line">
              <a:avLst/>
            </a:prstGeom>
            <a:ln w="12700">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153" name="直線コネクタ 152"/>
            <p:cNvCxnSpPr/>
            <p:nvPr/>
          </p:nvCxnSpPr>
          <p:spPr>
            <a:xfrm flipV="1">
              <a:off x="-2301543" y="2976563"/>
              <a:ext cx="1708612" cy="512897"/>
            </a:xfrm>
            <a:prstGeom prst="line">
              <a:avLst/>
            </a:prstGeom>
            <a:ln w="63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54" name="直線コネクタ 153"/>
            <p:cNvCxnSpPr/>
            <p:nvPr/>
          </p:nvCxnSpPr>
          <p:spPr>
            <a:xfrm flipV="1">
              <a:off x="-2077956" y="2985645"/>
              <a:ext cx="1548000" cy="527619"/>
            </a:xfrm>
            <a:prstGeom prst="line">
              <a:avLst/>
            </a:prstGeom>
            <a:ln w="635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155" name="図 172"/>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gray">
            <a:xfrm rot="20356203">
              <a:off x="-1168134" y="3134347"/>
              <a:ext cx="158254" cy="64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 name="図 172"/>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gray">
            <a:xfrm rot="20266922">
              <a:off x="-1661460" y="3303565"/>
              <a:ext cx="181453" cy="74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 name="図 172"/>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gray">
            <a:xfrm rot="20305255">
              <a:off x="-1999802" y="3407113"/>
              <a:ext cx="225425" cy="92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 name="図 21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gray">
            <a:xfrm rot="18720739">
              <a:off x="-841340" y="2989741"/>
              <a:ext cx="80582" cy="72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図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553967">
              <a:off x="-1660979" y="3130757"/>
              <a:ext cx="327046" cy="144718"/>
            </a:xfrm>
            <a:prstGeom prst="rect">
              <a:avLst/>
            </a:prstGeom>
          </p:spPr>
        </p:pic>
        <p:sp>
          <p:nvSpPr>
            <p:cNvPr id="208" name="直方体 34"/>
            <p:cNvSpPr/>
            <p:nvPr/>
          </p:nvSpPr>
          <p:spPr>
            <a:xfrm rot="20382899">
              <a:off x="-1967922" y="3319713"/>
              <a:ext cx="1116000" cy="25200"/>
            </a:xfrm>
            <a:custGeom>
              <a:avLst/>
              <a:gdLst>
                <a:gd name="connsiteX0" fmla="*/ 0 w 864000"/>
                <a:gd name="connsiteY0" fmla="*/ 6300 h 25200"/>
                <a:gd name="connsiteX1" fmla="*/ 857700 w 864000"/>
                <a:gd name="connsiteY1" fmla="*/ 6300 h 25200"/>
                <a:gd name="connsiteX2" fmla="*/ 857700 w 864000"/>
                <a:gd name="connsiteY2" fmla="*/ 25200 h 25200"/>
                <a:gd name="connsiteX3" fmla="*/ 0 w 864000"/>
                <a:gd name="connsiteY3" fmla="*/ 25200 h 25200"/>
                <a:gd name="connsiteX4" fmla="*/ 0 w 864000"/>
                <a:gd name="connsiteY4" fmla="*/ 6300 h 25200"/>
                <a:gd name="connsiteX0" fmla="*/ 857700 w 864000"/>
                <a:gd name="connsiteY0" fmla="*/ 6300 h 25200"/>
                <a:gd name="connsiteX1" fmla="*/ 864000 w 864000"/>
                <a:gd name="connsiteY1" fmla="*/ 0 h 25200"/>
                <a:gd name="connsiteX2" fmla="*/ 864000 w 864000"/>
                <a:gd name="connsiteY2" fmla="*/ 18900 h 25200"/>
                <a:gd name="connsiteX3" fmla="*/ 857700 w 864000"/>
                <a:gd name="connsiteY3" fmla="*/ 25200 h 25200"/>
                <a:gd name="connsiteX4" fmla="*/ 85770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57700 w 864000"/>
                <a:gd name="connsiteY3" fmla="*/ 6300 h 25200"/>
                <a:gd name="connsiteX4" fmla="*/ 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64000 w 864000"/>
                <a:gd name="connsiteY3" fmla="*/ 18900 h 25200"/>
                <a:gd name="connsiteX4" fmla="*/ 857700 w 864000"/>
                <a:gd name="connsiteY4" fmla="*/ 25200 h 25200"/>
                <a:gd name="connsiteX5" fmla="*/ 0 w 864000"/>
                <a:gd name="connsiteY5" fmla="*/ 25200 h 25200"/>
                <a:gd name="connsiteX6" fmla="*/ 0 w 864000"/>
                <a:gd name="connsiteY6" fmla="*/ 6300 h 25200"/>
                <a:gd name="connsiteX7" fmla="*/ 0 w 864000"/>
                <a:gd name="connsiteY7" fmla="*/ 6300 h 25200"/>
                <a:gd name="connsiteX8" fmla="*/ 857700 w 864000"/>
                <a:gd name="connsiteY8" fmla="*/ 6300 h 25200"/>
                <a:gd name="connsiteX9" fmla="*/ 864000 w 864000"/>
                <a:gd name="connsiteY9" fmla="*/ 0 h 25200"/>
                <a:gd name="connsiteX10" fmla="*/ 857700 w 864000"/>
                <a:gd name="connsiteY10" fmla="*/ 6300 h 25200"/>
                <a:gd name="connsiteX11" fmla="*/ 857700 w 864000"/>
                <a:gd name="connsiteY11" fmla="*/ 25200 h 25200"/>
                <a:gd name="connsiteX0" fmla="*/ 0 w 864000"/>
                <a:gd name="connsiteY0" fmla="*/ 6300 h 25200"/>
                <a:gd name="connsiteX1" fmla="*/ 857700 w 864000"/>
                <a:gd name="connsiteY1" fmla="*/ 6300 h 25200"/>
                <a:gd name="connsiteX2" fmla="*/ 857700 w 864000"/>
                <a:gd name="connsiteY2" fmla="*/ 25200 h 25200"/>
                <a:gd name="connsiteX3" fmla="*/ 0 w 864000"/>
                <a:gd name="connsiteY3" fmla="*/ 25200 h 25200"/>
                <a:gd name="connsiteX4" fmla="*/ 0 w 864000"/>
                <a:gd name="connsiteY4" fmla="*/ 6300 h 25200"/>
                <a:gd name="connsiteX0" fmla="*/ 857700 w 864000"/>
                <a:gd name="connsiteY0" fmla="*/ 6300 h 25200"/>
                <a:gd name="connsiteX1" fmla="*/ 864000 w 864000"/>
                <a:gd name="connsiteY1" fmla="*/ 0 h 25200"/>
                <a:gd name="connsiteX2" fmla="*/ 864000 w 864000"/>
                <a:gd name="connsiteY2" fmla="*/ 18900 h 25200"/>
                <a:gd name="connsiteX3" fmla="*/ 857700 w 864000"/>
                <a:gd name="connsiteY3" fmla="*/ 25200 h 25200"/>
                <a:gd name="connsiteX4" fmla="*/ 85770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57700 w 864000"/>
                <a:gd name="connsiteY3" fmla="*/ 6300 h 25200"/>
                <a:gd name="connsiteX4" fmla="*/ 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64000 w 864000"/>
                <a:gd name="connsiteY3" fmla="*/ 18900 h 25200"/>
                <a:gd name="connsiteX4" fmla="*/ 857700 w 864000"/>
                <a:gd name="connsiteY4" fmla="*/ 25200 h 25200"/>
                <a:gd name="connsiteX5" fmla="*/ 3570 w 864000"/>
                <a:gd name="connsiteY5" fmla="*/ 19488 h 25200"/>
                <a:gd name="connsiteX6" fmla="*/ 0 w 864000"/>
                <a:gd name="connsiteY6" fmla="*/ 6300 h 25200"/>
                <a:gd name="connsiteX7" fmla="*/ 0 w 864000"/>
                <a:gd name="connsiteY7" fmla="*/ 6300 h 25200"/>
                <a:gd name="connsiteX8" fmla="*/ 857700 w 864000"/>
                <a:gd name="connsiteY8" fmla="*/ 6300 h 25200"/>
                <a:gd name="connsiteX9" fmla="*/ 864000 w 864000"/>
                <a:gd name="connsiteY9" fmla="*/ 0 h 25200"/>
                <a:gd name="connsiteX10" fmla="*/ 857700 w 864000"/>
                <a:gd name="connsiteY10" fmla="*/ 6300 h 25200"/>
                <a:gd name="connsiteX11" fmla="*/ 857700 w 864000"/>
                <a:gd name="connsiteY11" fmla="*/ 25200 h 25200"/>
                <a:gd name="connsiteX0" fmla="*/ 0 w 864000"/>
                <a:gd name="connsiteY0" fmla="*/ 6300 h 25200"/>
                <a:gd name="connsiteX1" fmla="*/ 857700 w 864000"/>
                <a:gd name="connsiteY1" fmla="*/ 6300 h 25200"/>
                <a:gd name="connsiteX2" fmla="*/ 857700 w 864000"/>
                <a:gd name="connsiteY2" fmla="*/ 25200 h 25200"/>
                <a:gd name="connsiteX3" fmla="*/ 0 w 864000"/>
                <a:gd name="connsiteY3" fmla="*/ 25200 h 25200"/>
                <a:gd name="connsiteX4" fmla="*/ 0 w 864000"/>
                <a:gd name="connsiteY4" fmla="*/ 6300 h 25200"/>
                <a:gd name="connsiteX0" fmla="*/ 857700 w 864000"/>
                <a:gd name="connsiteY0" fmla="*/ 6300 h 25200"/>
                <a:gd name="connsiteX1" fmla="*/ 864000 w 864000"/>
                <a:gd name="connsiteY1" fmla="*/ 0 h 25200"/>
                <a:gd name="connsiteX2" fmla="*/ 864000 w 864000"/>
                <a:gd name="connsiteY2" fmla="*/ 18900 h 25200"/>
                <a:gd name="connsiteX3" fmla="*/ 857700 w 864000"/>
                <a:gd name="connsiteY3" fmla="*/ 25200 h 25200"/>
                <a:gd name="connsiteX4" fmla="*/ 85770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57700 w 864000"/>
                <a:gd name="connsiteY3" fmla="*/ 6300 h 25200"/>
                <a:gd name="connsiteX4" fmla="*/ 0 w 864000"/>
                <a:gd name="connsiteY4" fmla="*/ 6300 h 25200"/>
                <a:gd name="connsiteX0" fmla="*/ 0 w 864000"/>
                <a:gd name="connsiteY0" fmla="*/ 6300 h 25200"/>
                <a:gd name="connsiteX1" fmla="*/ 6300 w 864000"/>
                <a:gd name="connsiteY1" fmla="*/ 0 h 25200"/>
                <a:gd name="connsiteX2" fmla="*/ 864000 w 864000"/>
                <a:gd name="connsiteY2" fmla="*/ 0 h 25200"/>
                <a:gd name="connsiteX3" fmla="*/ 864000 w 864000"/>
                <a:gd name="connsiteY3" fmla="*/ 18900 h 25200"/>
                <a:gd name="connsiteX4" fmla="*/ 857700 w 864000"/>
                <a:gd name="connsiteY4" fmla="*/ 25200 h 25200"/>
                <a:gd name="connsiteX5" fmla="*/ 8211 w 864000"/>
                <a:gd name="connsiteY5" fmla="*/ 18417 h 25200"/>
                <a:gd name="connsiteX6" fmla="*/ 0 w 864000"/>
                <a:gd name="connsiteY6" fmla="*/ 6300 h 25200"/>
                <a:gd name="connsiteX7" fmla="*/ 0 w 864000"/>
                <a:gd name="connsiteY7" fmla="*/ 6300 h 25200"/>
                <a:gd name="connsiteX8" fmla="*/ 857700 w 864000"/>
                <a:gd name="connsiteY8" fmla="*/ 6300 h 25200"/>
                <a:gd name="connsiteX9" fmla="*/ 864000 w 864000"/>
                <a:gd name="connsiteY9" fmla="*/ 0 h 25200"/>
                <a:gd name="connsiteX10" fmla="*/ 857700 w 864000"/>
                <a:gd name="connsiteY10" fmla="*/ 6300 h 25200"/>
                <a:gd name="connsiteX11" fmla="*/ 857700 w 864000"/>
                <a:gd name="connsiteY11" fmla="*/ 25200 h 2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4000" h="25200" stroke="0" extrusionOk="0">
                  <a:moveTo>
                    <a:pt x="0" y="6300"/>
                  </a:moveTo>
                  <a:lnTo>
                    <a:pt x="857700" y="6300"/>
                  </a:lnTo>
                  <a:lnTo>
                    <a:pt x="857700" y="25200"/>
                  </a:lnTo>
                  <a:lnTo>
                    <a:pt x="0" y="25200"/>
                  </a:lnTo>
                  <a:lnTo>
                    <a:pt x="0" y="6300"/>
                  </a:lnTo>
                  <a:close/>
                </a:path>
                <a:path w="864000" h="25200" fill="darkenLess" stroke="0" extrusionOk="0">
                  <a:moveTo>
                    <a:pt x="857700" y="6300"/>
                  </a:moveTo>
                  <a:lnTo>
                    <a:pt x="864000" y="0"/>
                  </a:lnTo>
                  <a:lnTo>
                    <a:pt x="864000" y="18900"/>
                  </a:lnTo>
                  <a:lnTo>
                    <a:pt x="857700" y="25200"/>
                  </a:lnTo>
                  <a:lnTo>
                    <a:pt x="857700" y="6300"/>
                  </a:lnTo>
                  <a:close/>
                </a:path>
                <a:path w="864000" h="25200" fill="lightenLess" stroke="0" extrusionOk="0">
                  <a:moveTo>
                    <a:pt x="0" y="6300"/>
                  </a:moveTo>
                  <a:lnTo>
                    <a:pt x="6300" y="0"/>
                  </a:lnTo>
                  <a:lnTo>
                    <a:pt x="864000" y="0"/>
                  </a:lnTo>
                  <a:lnTo>
                    <a:pt x="857700" y="6300"/>
                  </a:lnTo>
                  <a:lnTo>
                    <a:pt x="0" y="6300"/>
                  </a:lnTo>
                  <a:close/>
                </a:path>
                <a:path w="864000" h="25200" fill="none" extrusionOk="0">
                  <a:moveTo>
                    <a:pt x="0" y="6300"/>
                  </a:moveTo>
                  <a:lnTo>
                    <a:pt x="6300" y="0"/>
                  </a:lnTo>
                  <a:lnTo>
                    <a:pt x="864000" y="0"/>
                  </a:lnTo>
                  <a:lnTo>
                    <a:pt x="864000" y="18900"/>
                  </a:lnTo>
                  <a:lnTo>
                    <a:pt x="857700" y="25200"/>
                  </a:lnTo>
                  <a:lnTo>
                    <a:pt x="8211" y="18417"/>
                  </a:lnTo>
                  <a:cubicBezTo>
                    <a:pt x="8211" y="12117"/>
                    <a:pt x="0" y="12600"/>
                    <a:pt x="0" y="6300"/>
                  </a:cubicBezTo>
                  <a:close/>
                  <a:moveTo>
                    <a:pt x="0" y="6300"/>
                  </a:moveTo>
                  <a:lnTo>
                    <a:pt x="857700" y="6300"/>
                  </a:lnTo>
                  <a:lnTo>
                    <a:pt x="864000" y="0"/>
                  </a:lnTo>
                  <a:moveTo>
                    <a:pt x="857700" y="6300"/>
                  </a:moveTo>
                  <a:lnTo>
                    <a:pt x="857700" y="25200"/>
                  </a:lnTo>
                </a:path>
              </a:pathLst>
            </a:custGeom>
            <a:solidFill>
              <a:srgbClr val="6B6B6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3" name="正方形/長方形 72"/>
          <p:cNvSpPr/>
          <p:nvPr/>
        </p:nvSpPr>
        <p:spPr>
          <a:xfrm>
            <a:off x="183818" y="1994521"/>
            <a:ext cx="4608512" cy="75233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テキスト ボックス 101">
            <a:extLst>
              <a:ext uri="{FF2B5EF4-FFF2-40B4-BE49-F238E27FC236}">
                <a16:creationId xmlns:a16="http://schemas.microsoft.com/office/drawing/2014/main" id="{B3D970D8-2062-4026-9C8F-00E33BE12E55}"/>
              </a:ext>
            </a:extLst>
          </p:cNvPr>
          <p:cNvSpPr txBox="1"/>
          <p:nvPr/>
        </p:nvSpPr>
        <p:spPr>
          <a:xfrm>
            <a:off x="298394" y="1882949"/>
            <a:ext cx="772647" cy="184666"/>
          </a:xfrm>
          <a:prstGeom prst="rect">
            <a:avLst/>
          </a:prstGeom>
          <a:solidFill>
            <a:schemeClr val="tx1"/>
          </a:solidFill>
        </p:spPr>
        <p:txBody>
          <a:bodyPr wrap="none" lIns="0" tIns="0" rIns="0" bIns="0" rtlCol="0" anchor="ctr" anchorCtr="0">
            <a:spAutoFit/>
          </a:bodyPr>
          <a:lstStyle/>
          <a:p>
            <a:r>
              <a:rPr kumimoji="1" lang="ja-JP" altLang="en-US" sz="1200" u="sng" dirty="0" smtClean="0">
                <a:solidFill>
                  <a:schemeClr val="bg1"/>
                </a:solidFill>
                <a:latin typeface="Meiryo UI" panose="020B0604030504040204" pitchFamily="50" charset="-128"/>
                <a:ea typeface="Meiryo UI" panose="020B0604030504040204" pitchFamily="50" charset="-128"/>
              </a:rPr>
              <a:t>■骨格道路</a:t>
            </a:r>
            <a:endParaRPr kumimoji="1" lang="ja-JP" altLang="en-US" sz="1200" u="sng" dirty="0">
              <a:solidFill>
                <a:schemeClr val="bg1"/>
              </a:solidFill>
              <a:latin typeface="Meiryo UI" panose="020B0604030504040204" pitchFamily="50" charset="-128"/>
              <a:ea typeface="Meiryo UI" panose="020B0604030504040204" pitchFamily="50" charset="-128"/>
            </a:endParaRPr>
          </a:p>
        </p:txBody>
      </p:sp>
      <p:pic>
        <p:nvPicPr>
          <p:cNvPr id="71" name="図 70"/>
          <p:cNvPicPr>
            <a:picLocks noChangeAspect="1"/>
          </p:cNvPicPr>
          <p:nvPr/>
        </p:nvPicPr>
        <p:blipFill rotWithShape="1">
          <a:blip r:embed="rId11"/>
          <a:srcRect t="8139" r="12945" b="1950"/>
          <a:stretch/>
        </p:blipFill>
        <p:spPr>
          <a:xfrm>
            <a:off x="4946235" y="1628800"/>
            <a:ext cx="4687286" cy="5040560"/>
          </a:xfrm>
          <a:prstGeom prst="rect">
            <a:avLst/>
          </a:prstGeom>
        </p:spPr>
      </p:pic>
    </p:spTree>
    <p:extLst>
      <p:ext uri="{BB962C8B-B14F-4D97-AF65-F5344CB8AC3E}">
        <p14:creationId xmlns:p14="http://schemas.microsoft.com/office/powerpoint/2010/main" val="33641599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7"/>
          <p:cNvSpPr/>
          <p:nvPr/>
        </p:nvSpPr>
        <p:spPr>
          <a:xfrm>
            <a:off x="108990" y="738746"/>
            <a:ext cx="9720000" cy="5958268"/>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50"/>
          </a:p>
        </p:txBody>
      </p:sp>
      <p:sp>
        <p:nvSpPr>
          <p:cNvPr id="31" name="正方形/長方形 30"/>
          <p:cNvSpPr/>
          <p:nvPr/>
        </p:nvSpPr>
        <p:spPr>
          <a:xfrm>
            <a:off x="58866" y="389800"/>
            <a:ext cx="9792000" cy="288147"/>
          </a:xfrm>
          <a:prstGeom prst="rect">
            <a:avLst/>
          </a:prstGeom>
        </p:spPr>
        <p:style>
          <a:lnRef idx="1">
            <a:schemeClr val="accent5"/>
          </a:lnRef>
          <a:fillRef idx="3">
            <a:schemeClr val="accent5"/>
          </a:fillRef>
          <a:effectRef idx="2">
            <a:schemeClr val="accent5"/>
          </a:effectRef>
          <a:fontRef idx="minor">
            <a:schemeClr val="lt1"/>
          </a:fontRef>
        </p:style>
        <p:txBody>
          <a:bodyPr wrap="square" lIns="72000" tIns="36000" rIns="72000" bIns="36000">
            <a:spAutoFit/>
          </a:bodyPr>
          <a:lstStyle/>
          <a:p>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体系１</a:t>
            </a:r>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a:solidFill>
                  <a:schemeClr val="bg1"/>
                </a:solidFill>
                <a:latin typeface="HG丸ｺﾞｼｯｸM-PRO" panose="020F0600000000000000" pitchFamily="50" charset="-128"/>
                <a:ea typeface="HG丸ｺﾞｼｯｸM-PRO" panose="020F0600000000000000" pitchFamily="50" charset="-128"/>
              </a:rPr>
              <a:t>大阪・関西のさらなる</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成長に</a:t>
            </a:r>
            <a:r>
              <a:rPr lang="ja-JP" altLang="en-US" sz="1400" b="1" dirty="0">
                <a:solidFill>
                  <a:schemeClr val="bg1"/>
                </a:solidFill>
                <a:latin typeface="HG丸ｺﾞｼｯｸM-PRO" panose="020F0600000000000000" pitchFamily="50" charset="-128"/>
                <a:ea typeface="HG丸ｺﾞｼｯｸM-PRO" panose="020F0600000000000000" pitchFamily="50" charset="-128"/>
              </a:rPr>
              <a:t>必要</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なインフラ</a:t>
            </a:r>
            <a:r>
              <a:rPr lang="ja-JP" altLang="en-US" sz="1400" b="1" dirty="0">
                <a:solidFill>
                  <a:schemeClr val="bg1"/>
                </a:solidFill>
                <a:latin typeface="HG丸ｺﾞｼｯｸM-PRO" panose="020F0600000000000000" pitchFamily="50" charset="-128"/>
                <a:ea typeface="HG丸ｺﾞｼｯｸM-PRO" panose="020F0600000000000000" pitchFamily="50" charset="-128"/>
              </a:rPr>
              <a:t>の強化</a:t>
            </a:r>
          </a:p>
        </p:txBody>
      </p:sp>
      <p:sp>
        <p:nvSpPr>
          <p:cNvPr id="20" name="スライド番号プレースホルダー 1"/>
          <p:cNvSpPr txBox="1">
            <a:spLocks/>
          </p:cNvSpPr>
          <p:nvPr/>
        </p:nvSpPr>
        <p:spPr>
          <a:xfrm>
            <a:off x="7632275" y="6591825"/>
            <a:ext cx="2311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3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B9231F5-CC56-497A-A386-7B8232C12A76}" type="slidenum">
              <a:rPr lang="ja-JP" altLang="en-US" smtClean="0"/>
              <a:pPr/>
              <a:t>23</a:t>
            </a:fld>
            <a:endParaRPr lang="ja-JP" altLang="en-US" dirty="0"/>
          </a:p>
        </p:txBody>
      </p:sp>
      <p:sp>
        <p:nvSpPr>
          <p:cNvPr id="38" name="テキスト ボックス 37"/>
          <p:cNvSpPr txBox="1"/>
          <p:nvPr/>
        </p:nvSpPr>
        <p:spPr>
          <a:xfrm>
            <a:off x="260967" y="2113098"/>
            <a:ext cx="4585357" cy="984885"/>
          </a:xfrm>
          <a:prstGeom prst="rect">
            <a:avLst/>
          </a:prstGeom>
          <a:noFill/>
          <a:ln w="12700">
            <a:noFill/>
          </a:ln>
        </p:spPr>
        <p:txBody>
          <a:bodyPr wrap="square" rtlCol="0">
            <a:spAutoFit/>
          </a:bodyPr>
          <a:lstStyle/>
          <a:p>
            <a:pPr marL="128588" indent="-128588"/>
            <a:r>
              <a:rPr lang="en-US" altLang="ja-JP" sz="1100" dirty="0" smtClean="0">
                <a:latin typeface="Meiryo UI" panose="020B0604030504040204" pitchFamily="50" charset="-128"/>
                <a:ea typeface="Meiryo UI" panose="020B0604030504040204" pitchFamily="50" charset="-128"/>
              </a:rPr>
              <a:t>【POINT】</a:t>
            </a:r>
            <a:r>
              <a:rPr lang="ja-JP" altLang="en-US" sz="1100" dirty="0" smtClean="0">
                <a:latin typeface="Meiryo UI" panose="020B0604030504040204" pitchFamily="50" charset="-128"/>
                <a:ea typeface="Meiryo UI" panose="020B0604030504040204" pitchFamily="50" charset="-128"/>
              </a:rPr>
              <a:t>　整備</a:t>
            </a:r>
            <a:r>
              <a:rPr lang="ja-JP" altLang="en-US" sz="1100" dirty="0">
                <a:latin typeface="Meiryo UI" panose="020B0604030504040204" pitchFamily="50" charset="-128"/>
                <a:ea typeface="Meiryo UI" panose="020B0604030504040204" pitchFamily="50" charset="-128"/>
              </a:rPr>
              <a:t>効果　</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優先整備区間の抽出</a:t>
            </a:r>
            <a:r>
              <a:rPr lang="en-US" altLang="ja-JP" sz="1100" dirty="0">
                <a:latin typeface="Meiryo UI" panose="020B0604030504040204" pitchFamily="50" charset="-128"/>
                <a:ea typeface="Meiryo UI" panose="020B0604030504040204" pitchFamily="50" charset="-128"/>
              </a:rPr>
              <a:t>】</a:t>
            </a:r>
          </a:p>
          <a:p>
            <a:pPr marL="128588" indent="-128588"/>
            <a:r>
              <a:rPr kumimoji="1" lang="ja-JP" altLang="en-US" sz="1100" dirty="0">
                <a:latin typeface="Meiryo UI" panose="020B0604030504040204" pitchFamily="50" charset="-128"/>
                <a:ea typeface="Meiryo UI" panose="020B0604030504040204" pitchFamily="50" charset="-128"/>
              </a:rPr>
              <a:t>　　</a:t>
            </a:r>
            <a:r>
              <a:rPr kumimoji="1" lang="ja-JP" altLang="en-US" sz="1100" dirty="0" smtClean="0">
                <a:latin typeface="Meiryo UI" panose="020B0604030504040204" pitchFamily="50" charset="-128"/>
                <a:ea typeface="Meiryo UI" panose="020B0604030504040204" pitchFamily="50" charset="-128"/>
              </a:rPr>
              <a:t>・</a:t>
            </a:r>
            <a:r>
              <a:rPr kumimoji="1" lang="ja-JP" altLang="en-US" sz="1100" u="sng" dirty="0">
                <a:latin typeface="Meiryo UI" panose="020B0604030504040204" pitchFamily="50" charset="-128"/>
                <a:ea typeface="Meiryo UI" panose="020B0604030504040204" pitchFamily="50" charset="-128"/>
              </a:rPr>
              <a:t>ミッシングリンク</a:t>
            </a:r>
            <a:r>
              <a:rPr kumimoji="1" lang="ja-JP" altLang="en-US" sz="1100" u="sng" dirty="0" smtClean="0">
                <a:latin typeface="Meiryo UI" panose="020B0604030504040204" pitchFamily="50" charset="-128"/>
                <a:ea typeface="Meiryo UI" panose="020B0604030504040204" pitchFamily="50" charset="-128"/>
              </a:rPr>
              <a:t>が</a:t>
            </a:r>
            <a:r>
              <a:rPr kumimoji="1" lang="ja-JP" altLang="en-US" sz="1100" u="sng" dirty="0">
                <a:latin typeface="Meiryo UI" panose="020B0604030504040204" pitchFamily="50" charset="-128"/>
                <a:ea typeface="Meiryo UI" panose="020B0604030504040204" pitchFamily="50" charset="-128"/>
              </a:rPr>
              <a:t>解消</a:t>
            </a:r>
            <a:endParaRPr kumimoji="1" lang="en-US" altLang="ja-JP" sz="1100" dirty="0">
              <a:latin typeface="Meiryo UI" panose="020B0604030504040204" pitchFamily="50" charset="-128"/>
              <a:ea typeface="Meiryo UI" panose="020B0604030504040204" pitchFamily="50" charset="-128"/>
            </a:endParaRPr>
          </a:p>
          <a:p>
            <a:pPr marL="128588" indent="-128588"/>
            <a:r>
              <a:rPr kumimoji="1" lang="ja-JP" altLang="en-US" sz="1100" dirty="0">
                <a:latin typeface="Meiryo UI" panose="020B0604030504040204" pitchFamily="50" charset="-128"/>
                <a:ea typeface="Meiryo UI" panose="020B0604030504040204" pitchFamily="50" charset="-128"/>
              </a:rPr>
              <a:t>　　・</a:t>
            </a:r>
            <a:r>
              <a:rPr kumimoji="1" lang="ja-JP" altLang="en-US" sz="1100" u="sng" dirty="0">
                <a:latin typeface="Meiryo UI" panose="020B0604030504040204" pitchFamily="50" charset="-128"/>
                <a:ea typeface="Meiryo UI" panose="020B0604030504040204" pitchFamily="50" charset="-128"/>
              </a:rPr>
              <a:t>交通機能の強化に寄与（</a:t>
            </a:r>
            <a:r>
              <a:rPr kumimoji="1" lang="ja-JP" altLang="en-US" sz="1100" u="sng" dirty="0" smtClean="0">
                <a:latin typeface="Meiryo UI" panose="020B0604030504040204" pitchFamily="50" charset="-128"/>
                <a:ea typeface="Meiryo UI" panose="020B0604030504040204" pitchFamily="50" charset="-128"/>
              </a:rPr>
              <a:t>容量</a:t>
            </a:r>
            <a:r>
              <a:rPr kumimoji="1" lang="ja-JP" altLang="en-US" sz="1100" u="sng" dirty="0">
                <a:latin typeface="Meiryo UI" panose="020B0604030504040204" pitchFamily="50" charset="-128"/>
                <a:ea typeface="Meiryo UI" panose="020B0604030504040204" pitchFamily="50" charset="-128"/>
              </a:rPr>
              <a:t>アップ</a:t>
            </a:r>
            <a:r>
              <a:rPr kumimoji="1" lang="ja-JP" altLang="en-US" sz="1100" u="sng" dirty="0" smtClean="0">
                <a:latin typeface="Meiryo UI" panose="020B0604030504040204" pitchFamily="50" charset="-128"/>
                <a:ea typeface="Meiryo UI" panose="020B0604030504040204" pitchFamily="50" charset="-128"/>
              </a:rPr>
              <a:t>）</a:t>
            </a:r>
            <a:endParaRPr kumimoji="1" lang="en-US" altLang="ja-JP" sz="1100" dirty="0">
              <a:latin typeface="Meiryo UI" panose="020B0604030504040204" pitchFamily="50" charset="-128"/>
              <a:ea typeface="Meiryo UI" panose="020B0604030504040204" pitchFamily="50" charset="-128"/>
            </a:endParaRPr>
          </a:p>
          <a:p>
            <a:pPr marL="128588" indent="-128588"/>
            <a:r>
              <a:rPr kumimoji="1" lang="ja-JP" altLang="en-US" sz="1100" dirty="0">
                <a:latin typeface="Meiryo UI" panose="020B0604030504040204" pitchFamily="50" charset="-128"/>
                <a:ea typeface="Meiryo UI" panose="020B0604030504040204" pitchFamily="50" charset="-128"/>
              </a:rPr>
              <a:t>　　・</a:t>
            </a:r>
            <a:r>
              <a:rPr kumimoji="1" lang="ja-JP" altLang="en-US" sz="1100" u="sng" dirty="0">
                <a:latin typeface="Meiryo UI" panose="020B0604030504040204" pitchFamily="50" charset="-128"/>
                <a:ea typeface="Meiryo UI" panose="020B0604030504040204" pitchFamily="50" charset="-128"/>
              </a:rPr>
              <a:t>防災機能の強化に寄与</a:t>
            </a:r>
            <a:endParaRPr kumimoji="1" lang="en-US" altLang="ja-JP" sz="1100" dirty="0">
              <a:latin typeface="Meiryo UI" panose="020B0604030504040204" pitchFamily="50" charset="-128"/>
              <a:ea typeface="Meiryo UI" panose="020B0604030504040204" pitchFamily="50" charset="-128"/>
            </a:endParaRPr>
          </a:p>
          <a:p>
            <a:pPr marL="128588" indent="-128588"/>
            <a:r>
              <a:rPr kumimoji="1" lang="ja-JP" altLang="en-US" sz="1100" dirty="0">
                <a:latin typeface="Meiryo UI" panose="020B0604030504040204" pitchFamily="50" charset="-128"/>
                <a:ea typeface="Meiryo UI" panose="020B0604030504040204" pitchFamily="50" charset="-128"/>
              </a:rPr>
              <a:t>　　・</a:t>
            </a:r>
            <a:r>
              <a:rPr kumimoji="1" lang="ja-JP" altLang="en-US" sz="1100" u="sng" dirty="0" smtClean="0">
                <a:latin typeface="Meiryo UI" panose="020B0604030504040204" pitchFamily="50" charset="-128"/>
                <a:ea typeface="Meiryo UI" panose="020B0604030504040204" pitchFamily="50" charset="-128"/>
              </a:rPr>
              <a:t>主要</a:t>
            </a:r>
            <a:r>
              <a:rPr kumimoji="1" lang="ja-JP" altLang="en-US" sz="1100" u="sng" dirty="0">
                <a:latin typeface="Meiryo UI" panose="020B0604030504040204" pitchFamily="50" charset="-128"/>
                <a:ea typeface="Meiryo UI" panose="020B0604030504040204" pitchFamily="50" charset="-128"/>
              </a:rPr>
              <a:t>プロジェクト</a:t>
            </a:r>
            <a:r>
              <a:rPr kumimoji="1" lang="en-US" altLang="ja-JP" sz="1100" u="sng" dirty="0" smtClean="0">
                <a:latin typeface="Meiryo UI" panose="020B0604030504040204" pitchFamily="50" charset="-128"/>
                <a:ea typeface="Meiryo UI" panose="020B0604030504040204" pitchFamily="50" charset="-128"/>
              </a:rPr>
              <a:t>【</a:t>
            </a:r>
            <a:r>
              <a:rPr kumimoji="1" lang="en-US" altLang="ja-JP" sz="1100" u="sng" dirty="0">
                <a:latin typeface="Meiryo UI" panose="020B0604030504040204" pitchFamily="50" charset="-128"/>
                <a:ea typeface="Meiryo UI" panose="020B0604030504040204" pitchFamily="50" charset="-128"/>
              </a:rPr>
              <a:t>IC,</a:t>
            </a:r>
            <a:r>
              <a:rPr kumimoji="1" lang="ja-JP" altLang="en-US" sz="1100" u="sng" dirty="0" smtClean="0">
                <a:latin typeface="Meiryo UI" panose="020B0604030504040204" pitchFamily="50" charset="-128"/>
                <a:ea typeface="Meiryo UI" panose="020B0604030504040204" pitchFamily="50" charset="-128"/>
              </a:rPr>
              <a:t>空港</a:t>
            </a:r>
            <a:r>
              <a:rPr lang="en-US" altLang="ja-JP" sz="1100" u="sng" dirty="0">
                <a:latin typeface="Meiryo UI" panose="020B0604030504040204" pitchFamily="50" charset="-128"/>
                <a:ea typeface="Meiryo UI" panose="020B0604030504040204" pitchFamily="50" charset="-128"/>
              </a:rPr>
              <a:t>,</a:t>
            </a:r>
            <a:r>
              <a:rPr kumimoji="1" lang="ja-JP" altLang="en-US" sz="1100" u="sng" dirty="0" smtClean="0">
                <a:latin typeface="Meiryo UI" panose="020B0604030504040204" pitchFamily="50" charset="-128"/>
                <a:ea typeface="Meiryo UI" panose="020B0604030504040204" pitchFamily="50" charset="-128"/>
              </a:rPr>
              <a:t>港湾</a:t>
            </a:r>
            <a:r>
              <a:rPr kumimoji="1" lang="en-US" altLang="ja-JP" sz="1100" u="sng" dirty="0">
                <a:latin typeface="Meiryo UI" panose="020B0604030504040204" pitchFamily="50" charset="-128"/>
                <a:ea typeface="Meiryo UI" panose="020B0604030504040204" pitchFamily="50" charset="-128"/>
              </a:rPr>
              <a:t>,</a:t>
            </a:r>
            <a:r>
              <a:rPr kumimoji="1" lang="ja-JP" altLang="en-US" sz="1100" u="sng" dirty="0">
                <a:latin typeface="Meiryo UI" panose="020B0604030504040204" pitchFamily="50" charset="-128"/>
                <a:ea typeface="Meiryo UI" panose="020B0604030504040204" pitchFamily="50" charset="-128"/>
              </a:rPr>
              <a:t>大規模開発</a:t>
            </a:r>
            <a:r>
              <a:rPr kumimoji="1" lang="en-US" altLang="ja-JP" sz="1100" u="sng" dirty="0">
                <a:latin typeface="Meiryo UI" panose="020B0604030504040204" pitchFamily="50" charset="-128"/>
                <a:ea typeface="Meiryo UI" panose="020B0604030504040204" pitchFamily="50" charset="-128"/>
              </a:rPr>
              <a:t>】</a:t>
            </a:r>
            <a:r>
              <a:rPr kumimoji="1" lang="ja-JP" altLang="en-US" sz="1100" u="sng" dirty="0" err="1">
                <a:latin typeface="Meiryo UI" panose="020B0604030504040204" pitchFamily="50" charset="-128"/>
                <a:ea typeface="Meiryo UI" panose="020B0604030504040204" pitchFamily="50" charset="-128"/>
              </a:rPr>
              <a:t>へ</a:t>
            </a:r>
            <a:r>
              <a:rPr kumimoji="1" lang="ja-JP" altLang="en-US" sz="1100" u="sng" dirty="0" err="1" smtClean="0">
                <a:latin typeface="Meiryo UI" panose="020B0604030504040204" pitchFamily="50" charset="-128"/>
                <a:ea typeface="Meiryo UI" panose="020B0604030504040204" pitchFamily="50" charset="-128"/>
              </a:rPr>
              <a:t>の</a:t>
            </a:r>
            <a:r>
              <a:rPr kumimoji="1" lang="ja-JP" altLang="en-US" sz="1100" u="sng" dirty="0">
                <a:latin typeface="Meiryo UI" panose="020B0604030504040204" pitchFamily="50" charset="-128"/>
                <a:ea typeface="Meiryo UI" panose="020B0604030504040204" pitchFamily="50" charset="-128"/>
              </a:rPr>
              <a:t>アクセス</a:t>
            </a:r>
            <a:r>
              <a:rPr kumimoji="1" lang="ja-JP" altLang="en-US" sz="1100" u="sng" dirty="0" smtClean="0">
                <a:latin typeface="Meiryo UI" panose="020B0604030504040204" pitchFamily="50" charset="-128"/>
                <a:ea typeface="Meiryo UI" panose="020B0604030504040204" pitchFamily="50" charset="-128"/>
              </a:rPr>
              <a:t>強化</a:t>
            </a:r>
            <a:r>
              <a:rPr kumimoji="1" lang="ja-JP" altLang="en-US" sz="1100" u="sng" dirty="0">
                <a:latin typeface="Meiryo UI" panose="020B0604030504040204" pitchFamily="50" charset="-128"/>
                <a:ea typeface="Meiryo UI" panose="020B0604030504040204" pitchFamily="50" charset="-128"/>
              </a:rPr>
              <a:t>に寄与</a:t>
            </a:r>
            <a:endParaRPr kumimoji="1" lang="en-US" altLang="ja-JP" sz="1100" u="sng" dirty="0">
              <a:latin typeface="Meiryo UI" panose="020B0604030504040204" pitchFamily="50" charset="-128"/>
              <a:ea typeface="Meiryo UI" panose="020B0604030504040204" pitchFamily="50" charset="-128"/>
            </a:endParaRPr>
          </a:p>
          <a:p>
            <a:pPr marL="128588" indent="-128588"/>
            <a:r>
              <a:rPr kumimoji="1" lang="ja-JP" altLang="en-US" sz="300" dirty="0">
                <a:latin typeface="Meiryo UI" panose="020B0604030504040204" pitchFamily="50" charset="-128"/>
                <a:ea typeface="Meiryo UI" panose="020B0604030504040204" pitchFamily="50" charset="-128"/>
              </a:rPr>
              <a:t>　</a:t>
            </a:r>
            <a:endParaRPr kumimoji="1" lang="en-US" altLang="ja-JP" sz="300" dirty="0">
              <a:latin typeface="Meiryo UI" panose="020B0604030504040204" pitchFamily="50" charset="-128"/>
              <a:ea typeface="Meiryo UI" panose="020B0604030504040204" pitchFamily="50" charset="-128"/>
            </a:endParaRPr>
          </a:p>
        </p:txBody>
      </p:sp>
      <p:sp>
        <p:nvSpPr>
          <p:cNvPr id="39" name="テキスト ボックス 38"/>
          <p:cNvSpPr txBox="1"/>
          <p:nvPr/>
        </p:nvSpPr>
        <p:spPr>
          <a:xfrm>
            <a:off x="396230" y="3302174"/>
            <a:ext cx="4450094" cy="1061829"/>
          </a:xfrm>
          <a:prstGeom prst="rect">
            <a:avLst/>
          </a:prstGeom>
          <a:noFill/>
          <a:ln>
            <a:solidFill>
              <a:schemeClr val="tx1"/>
            </a:solidFill>
            <a:prstDash val="dash"/>
          </a:ln>
        </p:spPr>
        <p:txBody>
          <a:bodyPr wrap="square" rtlCol="0">
            <a:spAutoFit/>
          </a:bodyPr>
          <a:lstStyle/>
          <a:p>
            <a:r>
              <a:rPr lang="ja-JP" altLang="en-US" sz="1050" b="1" u="sng" dirty="0" smtClean="0">
                <a:latin typeface="Meiryo UI" panose="020B0604030504040204" pitchFamily="50" charset="-128"/>
                <a:ea typeface="Meiryo UI" panose="020B0604030504040204" pitchFamily="50" charset="-128"/>
              </a:rPr>
              <a:t>骨格</a:t>
            </a:r>
            <a:r>
              <a:rPr lang="ja-JP" altLang="en-US" sz="1050" b="1" u="sng" dirty="0">
                <a:latin typeface="Meiryo UI" panose="020B0604030504040204" pitchFamily="50" charset="-128"/>
                <a:ea typeface="Meiryo UI" panose="020B0604030504040204" pitchFamily="50" charset="-128"/>
              </a:rPr>
              <a:t>道路</a:t>
            </a:r>
            <a:r>
              <a:rPr lang="ja-JP" altLang="en-US" sz="1050" b="1" u="sng" dirty="0" smtClean="0">
                <a:latin typeface="Meiryo UI" panose="020B0604030504040204" pitchFamily="50" charset="-128"/>
                <a:ea typeface="Meiryo UI" panose="020B0604030504040204" pitchFamily="50" charset="-128"/>
              </a:rPr>
              <a:t>を構成する主な道路（府主体事業）</a:t>
            </a:r>
            <a:endParaRPr kumimoji="1" lang="en-US" altLang="ja-JP" sz="1050" b="1" u="sng" dirty="0" smtClean="0">
              <a:latin typeface="Meiryo UI" panose="020B0604030504040204" pitchFamily="50" charset="-128"/>
              <a:ea typeface="Meiryo UI" panose="020B0604030504040204" pitchFamily="50" charset="-128"/>
            </a:endParaRPr>
          </a:p>
          <a:p>
            <a:endParaRPr lang="en-US" altLang="ja-JP" sz="1050" dirty="0" smtClean="0">
              <a:latin typeface="Meiryo UI" panose="020B0604030504040204" pitchFamily="50" charset="-128"/>
              <a:ea typeface="Meiryo UI" panose="020B0604030504040204" pitchFamily="50" charset="-128"/>
            </a:endParaRPr>
          </a:p>
          <a:p>
            <a:r>
              <a:rPr lang="ja-JP" altLang="en-US" sz="1050" dirty="0" smtClean="0">
                <a:latin typeface="Meiryo UI" panose="020B0604030504040204" pitchFamily="50" charset="-128"/>
                <a:ea typeface="Meiryo UI" panose="020B0604030504040204" pitchFamily="50" charset="-128"/>
              </a:rPr>
              <a:t>・大阪内陸都市環状道路　　・国道</a:t>
            </a:r>
            <a:r>
              <a:rPr lang="en-US" altLang="ja-JP" sz="1050" dirty="0" smtClean="0">
                <a:latin typeface="Meiryo UI" panose="020B0604030504040204" pitchFamily="50" charset="-128"/>
                <a:ea typeface="Meiryo UI" panose="020B0604030504040204" pitchFamily="50" charset="-128"/>
              </a:rPr>
              <a:t>423</a:t>
            </a:r>
            <a:r>
              <a:rPr lang="ja-JP" altLang="en-US" sz="1050" dirty="0" smtClean="0">
                <a:latin typeface="Meiryo UI" panose="020B0604030504040204" pitchFamily="50" charset="-128"/>
                <a:ea typeface="Meiryo UI" panose="020B0604030504040204" pitchFamily="50" charset="-128"/>
              </a:rPr>
              <a:t>号（新御堂筋）   ・大阪外環状線</a:t>
            </a:r>
            <a:endParaRPr lang="en-US" altLang="ja-JP" sz="1050" dirty="0" smtClean="0">
              <a:latin typeface="Meiryo UI" panose="020B0604030504040204" pitchFamily="50" charset="-128"/>
              <a:ea typeface="Meiryo UI" panose="020B0604030504040204" pitchFamily="50" charset="-128"/>
            </a:endParaRPr>
          </a:p>
          <a:p>
            <a:r>
              <a:rPr lang="ja-JP" altLang="en-US" sz="1050" dirty="0" smtClean="0">
                <a:latin typeface="Meiryo UI" panose="020B0604030504040204" pitchFamily="50" charset="-128"/>
                <a:ea typeface="Meiryo UI" panose="020B0604030504040204" pitchFamily="50" charset="-128"/>
              </a:rPr>
              <a:t>・都）三国塚口線　　　　　 　・都）十三高槻線              ・国道</a:t>
            </a:r>
            <a:r>
              <a:rPr lang="en-US" altLang="ja-JP" sz="1050" dirty="0" smtClean="0">
                <a:latin typeface="Meiryo UI" panose="020B0604030504040204" pitchFamily="50" charset="-128"/>
                <a:ea typeface="Meiryo UI" panose="020B0604030504040204" pitchFamily="50" charset="-128"/>
              </a:rPr>
              <a:t>371</a:t>
            </a:r>
            <a:r>
              <a:rPr lang="ja-JP" altLang="en-US" sz="1050" dirty="0" smtClean="0">
                <a:latin typeface="Meiryo UI" panose="020B0604030504040204" pitchFamily="50" charset="-128"/>
                <a:ea typeface="Meiryo UI" panose="020B0604030504040204" pitchFamily="50" charset="-128"/>
              </a:rPr>
              <a:t>号</a:t>
            </a:r>
            <a:endParaRPr lang="en-US" altLang="ja-JP" sz="1050" dirty="0" smtClean="0">
              <a:latin typeface="Meiryo UI" panose="020B0604030504040204" pitchFamily="50" charset="-128"/>
              <a:ea typeface="Meiryo UI" panose="020B0604030504040204" pitchFamily="50" charset="-128"/>
            </a:endParaRPr>
          </a:p>
          <a:p>
            <a:r>
              <a:rPr lang="ja-JP" altLang="en-US" sz="1050" dirty="0" smtClean="0">
                <a:latin typeface="Meiryo UI" panose="020B0604030504040204" pitchFamily="50" charset="-128"/>
                <a:ea typeface="Meiryo UI" panose="020B0604030504040204" pitchFamily="50" charset="-128"/>
              </a:rPr>
              <a:t>・都）大阪河内長野線　　   ・都）大阪岸和田南海線</a:t>
            </a:r>
            <a:r>
              <a:rPr lang="ja-JP" altLang="en-US" sz="1050" dirty="0">
                <a:latin typeface="Meiryo UI" panose="020B0604030504040204" pitchFamily="50" charset="-128"/>
                <a:ea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rPr>
              <a:t>　　　　　　　　</a:t>
            </a:r>
            <a:endParaRPr lang="en-US" altLang="ja-JP" sz="1050" dirty="0" smtClean="0">
              <a:latin typeface="Meiryo UI" panose="020B0604030504040204" pitchFamily="50" charset="-128"/>
              <a:ea typeface="Meiryo UI" panose="020B0604030504040204" pitchFamily="50" charset="-128"/>
            </a:endParaRPr>
          </a:p>
          <a:p>
            <a:r>
              <a:rPr kumimoji="1" lang="ja-JP" altLang="en-US" sz="1050" dirty="0">
                <a:latin typeface="Meiryo UI" panose="020B0604030504040204" pitchFamily="50" charset="-128"/>
                <a:ea typeface="Meiryo UI" panose="020B0604030504040204" pitchFamily="50" charset="-128"/>
              </a:rPr>
              <a:t>　</a:t>
            </a:r>
            <a:r>
              <a:rPr kumimoji="1" lang="ja-JP" altLang="en-US" sz="1050" dirty="0" smtClean="0">
                <a:latin typeface="Meiryo UI" panose="020B0604030504040204" pitchFamily="50" charset="-128"/>
                <a:ea typeface="Meiryo UI" panose="020B0604030504040204" pitchFamily="50" charset="-128"/>
              </a:rPr>
              <a:t>　　　　　　　　　　　　　　　　　　　　　　　　　　　　　　　　　　　　　　　　　　</a:t>
            </a:r>
            <a:r>
              <a:rPr lang="ja-JP" altLang="en-US" sz="1050" dirty="0">
                <a:latin typeface="Meiryo UI" panose="020B0604030504040204" pitchFamily="50" charset="-128"/>
                <a:ea typeface="Meiryo UI" panose="020B0604030504040204" pitchFamily="50" charset="-128"/>
              </a:rPr>
              <a:t>　</a:t>
            </a:r>
            <a:r>
              <a:rPr kumimoji="1" lang="ja-JP" altLang="en-US" sz="1050" dirty="0" smtClean="0">
                <a:latin typeface="Meiryo UI" panose="020B0604030504040204" pitchFamily="50" charset="-128"/>
                <a:ea typeface="Meiryo UI" panose="020B0604030504040204" pitchFamily="50" charset="-128"/>
              </a:rPr>
              <a:t>など</a:t>
            </a:r>
            <a:endParaRPr kumimoji="1" lang="en-US" altLang="ja-JP" sz="1050" dirty="0" smtClean="0">
              <a:latin typeface="Meiryo UI" panose="020B0604030504040204" pitchFamily="50" charset="-128"/>
              <a:ea typeface="Meiryo UI" panose="020B0604030504040204" pitchFamily="50" charset="-128"/>
            </a:endParaRPr>
          </a:p>
        </p:txBody>
      </p:sp>
      <p:sp>
        <p:nvSpPr>
          <p:cNvPr id="104" name="テキスト ボックス 103"/>
          <p:cNvSpPr txBox="1"/>
          <p:nvPr/>
        </p:nvSpPr>
        <p:spPr>
          <a:xfrm>
            <a:off x="92322" y="1011503"/>
            <a:ext cx="9468000" cy="1012585"/>
          </a:xfrm>
          <a:prstGeom prst="rect">
            <a:avLst/>
          </a:prstGeom>
          <a:noFill/>
          <a:ln w="6350">
            <a:noFill/>
            <a:prstDash val="sysDash"/>
          </a:ln>
        </p:spPr>
        <p:txBody>
          <a:bodyPr wrap="square" rtlCol="0">
            <a:spAutoFit/>
          </a:bodyPr>
          <a:lstStyle/>
          <a:p>
            <a:r>
              <a:rPr lang="ja-JP" altLang="en-US" sz="1300" dirty="0" smtClean="0">
                <a:latin typeface="HG丸ｺﾞｼｯｸM-PRO" panose="020F0600000000000000" pitchFamily="50" charset="-128"/>
                <a:ea typeface="HG丸ｺﾞｼｯｸM-PRO" panose="020F0600000000000000" pitchFamily="50" charset="-128"/>
              </a:rPr>
              <a:t>① 交通</a:t>
            </a:r>
            <a:r>
              <a:rPr lang="ja-JP" altLang="en-US" sz="1300" dirty="0">
                <a:latin typeface="HG丸ｺﾞｼｯｸM-PRO" panose="020F0600000000000000" pitchFamily="50" charset="-128"/>
                <a:ea typeface="HG丸ｺﾞｼｯｸM-PRO" panose="020F0600000000000000" pitchFamily="50" charset="-128"/>
              </a:rPr>
              <a:t>ネットワークの充実・強化</a:t>
            </a:r>
            <a:endParaRPr lang="en-US" altLang="ja-JP" sz="1300" dirty="0">
              <a:latin typeface="HG丸ｺﾞｼｯｸM-PRO" panose="020F0600000000000000" pitchFamily="50" charset="-128"/>
              <a:ea typeface="HG丸ｺﾞｼｯｸM-PRO" panose="020F0600000000000000" pitchFamily="50" charset="-128"/>
            </a:endParaRPr>
          </a:p>
          <a:p>
            <a:pPr>
              <a:lnSpc>
                <a:spcPct val="150000"/>
              </a:lnSpc>
            </a:pPr>
            <a:r>
              <a:rPr lang="ja-JP" altLang="en-US" sz="1200" b="1" dirty="0" smtClean="0">
                <a:latin typeface="ＭＳ Ｐゴシック" panose="020B0600070205080204" pitchFamily="50" charset="-128"/>
                <a:ea typeface="ＭＳ Ｐゴシック" panose="020B0600070205080204" pitchFamily="50" charset="-128"/>
              </a:rPr>
              <a:t>  ◇　</a:t>
            </a:r>
            <a:r>
              <a:rPr kumimoji="1" lang="ja-JP" altLang="en-US" sz="1200" b="1" dirty="0" smtClean="0">
                <a:latin typeface="ＭＳ Ｐゴシック" panose="020B0600070205080204" pitchFamily="50" charset="-128"/>
                <a:ea typeface="ＭＳ Ｐゴシック" panose="020B0600070205080204" pitchFamily="50" charset="-128"/>
              </a:rPr>
              <a:t>道路ネットワークの機能強化</a:t>
            </a:r>
            <a:endParaRPr kumimoji="1" lang="en-US" altLang="ja-JP" sz="1200" dirty="0" smtClean="0">
              <a:latin typeface="ＭＳ Ｐゴシック" panose="020B0600070205080204" pitchFamily="50" charset="-128"/>
              <a:ea typeface="ＭＳ Ｐゴシック" panose="020B0600070205080204" pitchFamily="50" charset="-128"/>
            </a:endParaRPr>
          </a:p>
          <a:p>
            <a:pPr marL="252000" indent="180000">
              <a:lnSpc>
                <a:spcPct val="120000"/>
              </a:lnSpc>
              <a:buFont typeface="Wingdings" panose="05000000000000000000" pitchFamily="2" charset="2"/>
              <a:buChar char="ü"/>
            </a:pPr>
            <a:r>
              <a:rPr lang="ja-JP" altLang="en-US" sz="1200" dirty="0" smtClean="0">
                <a:latin typeface="Meiryo UI" panose="020B0604030504040204" pitchFamily="50" charset="-128"/>
                <a:ea typeface="Meiryo UI" panose="020B0604030504040204" pitchFamily="50" charset="-128"/>
              </a:rPr>
              <a:t>骨格道路</a:t>
            </a:r>
            <a:r>
              <a:rPr lang="ja-JP" altLang="en-US" sz="1200" dirty="0">
                <a:latin typeface="Meiryo UI" panose="020B0604030504040204" pitchFamily="50" charset="-128"/>
                <a:ea typeface="Meiryo UI" panose="020B0604030504040204" pitchFamily="50" charset="-128"/>
              </a:rPr>
              <a:t>について広域的な道路であるため、整備効果の高い区間</a:t>
            </a:r>
            <a:r>
              <a:rPr lang="ja-JP" altLang="en-US" sz="1200" dirty="0" smtClean="0">
                <a:latin typeface="Meiryo UI" panose="020B0604030504040204" pitchFamily="50" charset="-128"/>
                <a:ea typeface="Meiryo UI" panose="020B0604030504040204" pitchFamily="50" charset="-128"/>
              </a:rPr>
              <a:t>から、</a:t>
            </a:r>
            <a:endParaRPr lang="en-US" altLang="ja-JP" sz="1200" dirty="0">
              <a:latin typeface="Meiryo UI" panose="020B0604030504040204" pitchFamily="50" charset="-128"/>
              <a:ea typeface="Meiryo UI" panose="020B0604030504040204" pitchFamily="50" charset="-128"/>
            </a:endParaRPr>
          </a:p>
          <a:p>
            <a:pPr marL="252000" indent="180000">
              <a:lnSpc>
                <a:spcPct val="120000"/>
              </a:lnSpc>
            </a:pPr>
            <a:r>
              <a:rPr lang="ja-JP" altLang="en-US" sz="1200" dirty="0" smtClean="0">
                <a:latin typeface="Meiryo UI" panose="020B0604030504040204" pitchFamily="50" charset="-128"/>
                <a:ea typeface="Meiryo UI" panose="020B0604030504040204" pitchFamily="50" charset="-128"/>
              </a:rPr>
              <a:t>優先的</a:t>
            </a:r>
            <a:r>
              <a:rPr lang="ja-JP" altLang="en-US" sz="1200" dirty="0">
                <a:latin typeface="Meiryo UI" panose="020B0604030504040204" pitchFamily="50" charset="-128"/>
                <a:ea typeface="Meiryo UI" panose="020B0604030504040204" pitchFamily="50" charset="-128"/>
              </a:rPr>
              <a:t>に</a:t>
            </a:r>
            <a:r>
              <a:rPr lang="ja-JP" altLang="en-US" sz="1200" dirty="0" smtClean="0">
                <a:latin typeface="Meiryo UI" panose="020B0604030504040204" pitchFamily="50" charset="-128"/>
                <a:ea typeface="Meiryo UI" panose="020B0604030504040204" pitchFamily="50" charset="-128"/>
              </a:rPr>
              <a:t>着手していきます。</a:t>
            </a:r>
            <a:endParaRPr lang="ja-JP" altLang="en-US" sz="1200" dirty="0">
              <a:latin typeface="Meiryo UI" panose="020B0604030504040204" pitchFamily="50" charset="-128"/>
              <a:ea typeface="Meiryo UI" panose="020B0604030504040204" pitchFamily="50" charset="-128"/>
            </a:endParaRPr>
          </a:p>
        </p:txBody>
      </p:sp>
      <p:sp>
        <p:nvSpPr>
          <p:cNvPr id="105" name="正方形/長方形 104"/>
          <p:cNvSpPr/>
          <p:nvPr/>
        </p:nvSpPr>
        <p:spPr>
          <a:xfrm>
            <a:off x="106007" y="731058"/>
            <a:ext cx="9723600" cy="272758"/>
          </a:xfrm>
          <a:prstGeom prst="rect">
            <a:avLst/>
          </a:prstGeom>
          <a:ln/>
        </p:spPr>
        <p:style>
          <a:lnRef idx="1">
            <a:schemeClr val="accent1"/>
          </a:lnRef>
          <a:fillRef idx="2">
            <a:schemeClr val="accent1"/>
          </a:fillRef>
          <a:effectRef idx="1">
            <a:schemeClr val="accent1"/>
          </a:effectRef>
          <a:fontRef idx="minor">
            <a:schemeClr val="dk1"/>
          </a:fontRef>
        </p:style>
        <p:txBody>
          <a:bodyPr wrap="square" lIns="72000" tIns="36000" rIns="72000" bIns="36000">
            <a:spAutoFit/>
          </a:bodyPr>
          <a:lstStyle/>
          <a:p>
            <a:r>
              <a:rPr lang="ja-JP" altLang="en-US" sz="1300" dirty="0" smtClean="0">
                <a:latin typeface="HG丸ｺﾞｼｯｸM-PRO" panose="020F0600000000000000" pitchFamily="50" charset="-128"/>
                <a:ea typeface="HG丸ｺﾞｼｯｸM-PRO" panose="020F0600000000000000" pitchFamily="50" charset="-128"/>
              </a:rPr>
              <a:t>（１）大阪・関西の成長に必要な交通ネットワークの充実・強化</a:t>
            </a:r>
            <a:endParaRPr lang="ja-JP" altLang="en-US" sz="1300" dirty="0">
              <a:latin typeface="HG丸ｺﾞｼｯｸM-PRO" panose="020F0600000000000000" pitchFamily="50" charset="-128"/>
              <a:ea typeface="HG丸ｺﾞｼｯｸM-PRO" panose="020F0600000000000000" pitchFamily="50" charset="-128"/>
            </a:endParaRPr>
          </a:p>
        </p:txBody>
      </p:sp>
      <p:sp>
        <p:nvSpPr>
          <p:cNvPr id="201" name="テキスト ボックス 200"/>
          <p:cNvSpPr txBox="1"/>
          <p:nvPr/>
        </p:nvSpPr>
        <p:spPr>
          <a:xfrm>
            <a:off x="7190406" y="6484033"/>
            <a:ext cx="883738" cy="246221"/>
          </a:xfrm>
          <a:prstGeom prst="rect">
            <a:avLst/>
          </a:prstGeom>
          <a:noFill/>
        </p:spPr>
        <p:txBody>
          <a:bodyPr wrap="square" rtlCol="0">
            <a:spAutoFit/>
          </a:bodyPr>
          <a:lstStyle/>
          <a:p>
            <a:r>
              <a:rPr kumimoji="1" lang="ja-JP" altLang="en-US" sz="1000" dirty="0" smtClean="0">
                <a:latin typeface="Meiryo UI" panose="020B0604030504040204" pitchFamily="50" charset="-128"/>
                <a:ea typeface="Meiryo UI" panose="020B0604030504040204" pitchFamily="50" charset="-128"/>
              </a:rPr>
              <a:t>骨格道路</a:t>
            </a:r>
            <a:endParaRPr kumimoji="1" lang="en-US" altLang="ja-JP" sz="1000" dirty="0">
              <a:latin typeface="Meiryo UI" panose="020B0604030504040204" pitchFamily="50" charset="-128"/>
              <a:ea typeface="Meiryo UI" panose="020B0604030504040204" pitchFamily="50" charset="-128"/>
            </a:endParaRPr>
          </a:p>
        </p:txBody>
      </p:sp>
      <p:sp>
        <p:nvSpPr>
          <p:cNvPr id="136" name="サブタイトル 2"/>
          <p:cNvSpPr txBox="1">
            <a:spLocks/>
          </p:cNvSpPr>
          <p:nvPr/>
        </p:nvSpPr>
        <p:spPr>
          <a:xfrm>
            <a:off x="-8399" y="-3574"/>
            <a:ext cx="9928250" cy="358487"/>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72000" tIns="36000" rIns="72000" bIns="36000"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３</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．重点施</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策</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の体系</a:t>
            </a:r>
            <a:endParaRPr lang="en-US" altLang="ja-JP" sz="1800" b="1" dirty="0">
              <a:latin typeface="HG丸ｺﾞｼｯｸM-PRO" panose="020F0600000000000000" pitchFamily="50" charset="-128"/>
              <a:ea typeface="HG丸ｺﾞｼｯｸM-PRO" panose="020F0600000000000000" pitchFamily="50" charset="-128"/>
              <a:cs typeface="Meiryo UI" pitchFamily="50" charset="-128"/>
            </a:endParaRPr>
          </a:p>
        </p:txBody>
      </p:sp>
      <p:pic>
        <p:nvPicPr>
          <p:cNvPr id="26" name="図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4618" y="4789912"/>
            <a:ext cx="2128021" cy="1288916"/>
          </a:xfrm>
          <a:prstGeom prst="rect">
            <a:avLst/>
          </a:prstGeom>
          <a:ln>
            <a:solidFill>
              <a:schemeClr val="accent1"/>
            </a:solidFill>
          </a:ln>
        </p:spPr>
      </p:pic>
      <p:pic>
        <p:nvPicPr>
          <p:cNvPr id="27" name="図 26"/>
          <p:cNvPicPr>
            <a:picLocks noChangeAspect="1"/>
          </p:cNvPicPr>
          <p:nvPr/>
        </p:nvPicPr>
        <p:blipFill rotWithShape="1">
          <a:blip r:embed="rId4" cstate="print">
            <a:extLst>
              <a:ext uri="{28A0092B-C50C-407E-A947-70E740481C1C}">
                <a14:useLocalDpi xmlns:a14="http://schemas.microsoft.com/office/drawing/2010/main" val="0"/>
              </a:ext>
            </a:extLst>
          </a:blip>
          <a:srcRect t="12287" r="36622" b="28391"/>
          <a:stretch/>
        </p:blipFill>
        <p:spPr>
          <a:xfrm>
            <a:off x="409472" y="4789912"/>
            <a:ext cx="2105906" cy="1298554"/>
          </a:xfrm>
          <a:prstGeom prst="rect">
            <a:avLst/>
          </a:prstGeom>
          <a:ln>
            <a:solidFill>
              <a:schemeClr val="accent1"/>
            </a:solidFill>
          </a:ln>
          <a:effectLst>
            <a:softEdge rad="0"/>
          </a:effectLst>
        </p:spPr>
      </p:pic>
      <p:sp>
        <p:nvSpPr>
          <p:cNvPr id="28" name="テキスト ボックス 27">
            <a:extLst>
              <a:ext uri="{FF2B5EF4-FFF2-40B4-BE49-F238E27FC236}">
                <a16:creationId xmlns:a16="http://schemas.microsoft.com/office/drawing/2014/main" id="{B99B7B03-404B-4495-8B13-BD9BEEFDDCDF}"/>
              </a:ext>
            </a:extLst>
          </p:cNvPr>
          <p:cNvSpPr txBox="1"/>
          <p:nvPr/>
        </p:nvSpPr>
        <p:spPr>
          <a:xfrm>
            <a:off x="419325" y="6125772"/>
            <a:ext cx="2086199" cy="276999"/>
          </a:xfrm>
          <a:prstGeom prst="rect">
            <a:avLst/>
          </a:prstGeom>
          <a:noFill/>
        </p:spPr>
        <p:txBody>
          <a:bodyPr wrap="square" lIns="0" tIns="0" rIns="0" bIns="0" rtlCol="0" anchor="ctr" anchorCtr="0">
            <a:spAutoFit/>
          </a:bodyPr>
          <a:lstStyle/>
          <a:p>
            <a:pPr algn="ctr"/>
            <a:r>
              <a:rPr lang="ja-JP" altLang="en-US" sz="900" dirty="0">
                <a:latin typeface="Meiryo UI" panose="020B0604030504040204" pitchFamily="50" charset="-128"/>
                <a:ea typeface="Meiryo UI" panose="020B0604030504040204" pitchFamily="50" charset="-128"/>
              </a:rPr>
              <a:t>国道</a:t>
            </a:r>
            <a:r>
              <a:rPr lang="en-US" altLang="ja-JP" sz="900" dirty="0">
                <a:latin typeface="Meiryo UI" panose="020B0604030504040204" pitchFamily="50" charset="-128"/>
                <a:ea typeface="Meiryo UI" panose="020B0604030504040204" pitchFamily="50" charset="-128"/>
              </a:rPr>
              <a:t>170</a:t>
            </a:r>
            <a:r>
              <a:rPr lang="ja-JP" altLang="en-US" sz="900" dirty="0">
                <a:latin typeface="Meiryo UI" panose="020B0604030504040204" pitchFamily="50" charset="-128"/>
                <a:ea typeface="Meiryo UI" panose="020B0604030504040204" pitchFamily="50" charset="-128"/>
              </a:rPr>
              <a:t>号 </a:t>
            </a:r>
            <a:endParaRPr lang="en-US" altLang="ja-JP" sz="900" dirty="0" smtClean="0">
              <a:latin typeface="Meiryo UI" panose="020B0604030504040204" pitchFamily="50" charset="-128"/>
              <a:ea typeface="Meiryo UI" panose="020B0604030504040204" pitchFamily="50" charset="-128"/>
            </a:endParaRPr>
          </a:p>
          <a:p>
            <a:pPr algn="ctr"/>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4</a:t>
            </a:r>
            <a:r>
              <a:rPr lang="ja-JP" altLang="en-US" sz="900" dirty="0" smtClean="0">
                <a:latin typeface="Meiryo UI" panose="020B0604030504040204" pitchFamily="50" charset="-128"/>
                <a:ea typeface="Meiryo UI" panose="020B0604030504040204" pitchFamily="50" charset="-128"/>
              </a:rPr>
              <a:t>車線化）</a:t>
            </a:r>
            <a:endParaRPr lang="en-US" altLang="ja-JP" sz="900" dirty="0">
              <a:latin typeface="Meiryo UI" panose="020B0604030504040204" pitchFamily="50" charset="-128"/>
              <a:ea typeface="Meiryo UI" panose="020B0604030504040204" pitchFamily="50" charset="-128"/>
            </a:endParaRPr>
          </a:p>
        </p:txBody>
      </p:sp>
      <p:sp>
        <p:nvSpPr>
          <p:cNvPr id="21" name="テキスト ボックス 20"/>
          <p:cNvSpPr txBox="1"/>
          <p:nvPr/>
        </p:nvSpPr>
        <p:spPr>
          <a:xfrm>
            <a:off x="3043034" y="6094631"/>
            <a:ext cx="1531188" cy="369332"/>
          </a:xfrm>
          <a:prstGeom prst="rect">
            <a:avLst/>
          </a:prstGeom>
          <a:noFill/>
        </p:spPr>
        <p:txBody>
          <a:bodyPr wrap="none" rtlCol="0">
            <a:spAutoFit/>
          </a:bodyPr>
          <a:lstStyle/>
          <a:p>
            <a:pPr algn="ctr"/>
            <a:r>
              <a:rPr lang="ja-JP" altLang="en-US" sz="900" dirty="0" smtClean="0"/>
              <a:t>都市計画道路　十三高槻線</a:t>
            </a:r>
            <a:endParaRPr lang="en-US" altLang="ja-JP" sz="900" dirty="0" smtClean="0"/>
          </a:p>
          <a:p>
            <a:pPr algn="ctr"/>
            <a:r>
              <a:rPr kumimoji="1" lang="ja-JP" altLang="en-US" sz="900" dirty="0" smtClean="0"/>
              <a:t>（阪急高架部）</a:t>
            </a:r>
            <a:endParaRPr kumimoji="1" lang="ja-JP" altLang="en-US" sz="900" dirty="0"/>
          </a:p>
        </p:txBody>
      </p:sp>
      <p:pic>
        <p:nvPicPr>
          <p:cNvPr id="16" name="図 15"/>
          <p:cNvPicPr>
            <a:picLocks noChangeAspect="1"/>
          </p:cNvPicPr>
          <p:nvPr/>
        </p:nvPicPr>
        <p:blipFill rotWithShape="1">
          <a:blip r:embed="rId5"/>
          <a:srcRect l="-185" t="8812" r="12692" b="5425"/>
          <a:stretch/>
        </p:blipFill>
        <p:spPr>
          <a:xfrm>
            <a:off x="4953001" y="1052735"/>
            <a:ext cx="4752528" cy="5544617"/>
          </a:xfrm>
          <a:prstGeom prst="rect">
            <a:avLst/>
          </a:prstGeom>
        </p:spPr>
      </p:pic>
    </p:spTree>
    <p:extLst>
      <p:ext uri="{BB962C8B-B14F-4D97-AF65-F5344CB8AC3E}">
        <p14:creationId xmlns:p14="http://schemas.microsoft.com/office/powerpoint/2010/main" val="9486860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3"/>
          <a:stretch>
            <a:fillRect/>
          </a:stretch>
        </p:blipFill>
        <p:spPr>
          <a:xfrm>
            <a:off x="7508731" y="2579600"/>
            <a:ext cx="2231329" cy="1883827"/>
          </a:xfrm>
          <a:prstGeom prst="rect">
            <a:avLst/>
          </a:prstGeom>
        </p:spPr>
      </p:pic>
      <p:pic>
        <p:nvPicPr>
          <p:cNvPr id="5" name="図 4"/>
          <p:cNvPicPr>
            <a:picLocks noChangeAspect="1"/>
          </p:cNvPicPr>
          <p:nvPr/>
        </p:nvPicPr>
        <p:blipFill>
          <a:blip r:embed="rId4"/>
          <a:stretch>
            <a:fillRect/>
          </a:stretch>
        </p:blipFill>
        <p:spPr>
          <a:xfrm>
            <a:off x="263717" y="2515374"/>
            <a:ext cx="3703030" cy="4267105"/>
          </a:xfrm>
          <a:prstGeom prst="rect">
            <a:avLst/>
          </a:prstGeom>
        </p:spPr>
      </p:pic>
      <p:pic>
        <p:nvPicPr>
          <p:cNvPr id="3" name="図 2"/>
          <p:cNvPicPr>
            <a:picLocks noChangeAspect="1"/>
          </p:cNvPicPr>
          <p:nvPr/>
        </p:nvPicPr>
        <p:blipFill>
          <a:blip r:embed="rId5"/>
          <a:stretch>
            <a:fillRect/>
          </a:stretch>
        </p:blipFill>
        <p:spPr>
          <a:xfrm>
            <a:off x="4160912" y="2474228"/>
            <a:ext cx="3378267" cy="2016000"/>
          </a:xfrm>
          <a:prstGeom prst="rect">
            <a:avLst/>
          </a:prstGeom>
        </p:spPr>
      </p:pic>
      <p:sp>
        <p:nvSpPr>
          <p:cNvPr id="53" name="正方形/長方形 52"/>
          <p:cNvSpPr/>
          <p:nvPr/>
        </p:nvSpPr>
        <p:spPr>
          <a:xfrm>
            <a:off x="108990" y="805219"/>
            <a:ext cx="9695332" cy="595629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50"/>
          </a:p>
        </p:txBody>
      </p:sp>
      <p:sp>
        <p:nvSpPr>
          <p:cNvPr id="140" name="正方形/長方形 139"/>
          <p:cNvSpPr/>
          <p:nvPr/>
        </p:nvSpPr>
        <p:spPr>
          <a:xfrm>
            <a:off x="58866" y="415333"/>
            <a:ext cx="9792000" cy="288147"/>
          </a:xfrm>
          <a:prstGeom prst="rect">
            <a:avLst/>
          </a:prstGeom>
        </p:spPr>
        <p:style>
          <a:lnRef idx="1">
            <a:schemeClr val="accent5"/>
          </a:lnRef>
          <a:fillRef idx="3">
            <a:schemeClr val="accent5"/>
          </a:fillRef>
          <a:effectRef idx="2">
            <a:schemeClr val="accent5"/>
          </a:effectRef>
          <a:fontRef idx="minor">
            <a:schemeClr val="lt1"/>
          </a:fontRef>
        </p:style>
        <p:txBody>
          <a:bodyPr wrap="square" lIns="72000" tIns="36000" rIns="72000" bIns="36000">
            <a:spAutoFit/>
          </a:bodyPr>
          <a:lstStyle/>
          <a:p>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体系１</a:t>
            </a:r>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大阪・関西のさらなる</a:t>
            </a:r>
            <a:r>
              <a:rPr lang="ja-JP" altLang="en-US" sz="1400" b="1" dirty="0">
                <a:solidFill>
                  <a:schemeClr val="bg1"/>
                </a:solidFill>
                <a:latin typeface="HG丸ｺﾞｼｯｸM-PRO" panose="020F0600000000000000" pitchFamily="50" charset="-128"/>
                <a:ea typeface="HG丸ｺﾞｼｯｸM-PRO" panose="020F0600000000000000" pitchFamily="50" charset="-128"/>
              </a:rPr>
              <a:t>成長に必要なインフラ</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の強化</a:t>
            </a:r>
            <a:endParaRPr lang="ja-JP" altLang="en-US" sz="1400" b="1" dirty="0">
              <a:solidFill>
                <a:schemeClr val="bg1"/>
              </a:solidFill>
              <a:latin typeface="HG丸ｺﾞｼｯｸM-PRO" panose="020F0600000000000000" pitchFamily="50" charset="-128"/>
              <a:ea typeface="HG丸ｺﾞｼｯｸM-PRO" panose="020F0600000000000000" pitchFamily="50" charset="-128"/>
            </a:endParaRPr>
          </a:p>
        </p:txBody>
      </p:sp>
      <p:sp>
        <p:nvSpPr>
          <p:cNvPr id="141" name="正方形/長方形 140"/>
          <p:cNvSpPr/>
          <p:nvPr/>
        </p:nvSpPr>
        <p:spPr>
          <a:xfrm>
            <a:off x="105262" y="801824"/>
            <a:ext cx="9697194" cy="272758"/>
          </a:xfrm>
          <a:prstGeom prst="rect">
            <a:avLst/>
          </a:prstGeom>
          <a:ln/>
        </p:spPr>
        <p:style>
          <a:lnRef idx="1">
            <a:schemeClr val="accent1"/>
          </a:lnRef>
          <a:fillRef idx="2">
            <a:schemeClr val="accent1"/>
          </a:fillRef>
          <a:effectRef idx="1">
            <a:schemeClr val="accent1"/>
          </a:effectRef>
          <a:fontRef idx="minor">
            <a:schemeClr val="dk1"/>
          </a:fontRef>
        </p:style>
        <p:txBody>
          <a:bodyPr wrap="square" lIns="72000" tIns="36000" rIns="72000" bIns="36000">
            <a:spAutoFit/>
          </a:bodyPr>
          <a:lstStyle/>
          <a:p>
            <a:r>
              <a:rPr lang="ja-JP" altLang="en-US" sz="1300" dirty="0" smtClean="0">
                <a:latin typeface="HG丸ｺﾞｼｯｸM-PRO" panose="020F0600000000000000" pitchFamily="50" charset="-128"/>
                <a:ea typeface="HG丸ｺﾞｼｯｸM-PRO" panose="020F0600000000000000" pitchFamily="50" charset="-128"/>
              </a:rPr>
              <a:t>（１）大阪・関西の成長に必要な交通ネットワークの充実・強化</a:t>
            </a:r>
            <a:endParaRPr lang="ja-JP" altLang="en-US" sz="1300" dirty="0">
              <a:latin typeface="HG丸ｺﾞｼｯｸM-PRO" panose="020F0600000000000000" pitchFamily="50" charset="-128"/>
              <a:ea typeface="HG丸ｺﾞｼｯｸM-PRO" panose="020F0600000000000000" pitchFamily="50" charset="-128"/>
            </a:endParaRPr>
          </a:p>
        </p:txBody>
      </p:sp>
      <p:sp>
        <p:nvSpPr>
          <p:cNvPr id="79" name="テキスト ボックス 5"/>
          <p:cNvSpPr txBox="1">
            <a:spLocks noChangeArrowheads="1"/>
          </p:cNvSpPr>
          <p:nvPr/>
        </p:nvSpPr>
        <p:spPr bwMode="auto">
          <a:xfrm>
            <a:off x="1632584" y="6552361"/>
            <a:ext cx="239841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 typeface="Arial" panose="020B0604020202020204" pitchFamily="34" charset="0"/>
              <a:buNone/>
            </a:pPr>
            <a:r>
              <a:rPr lang="ja-JP" altLang="en-US" sz="700" dirty="0" smtClean="0">
                <a:latin typeface="ＭＳ Ｐゴシック" panose="020B0600070205080204" pitchFamily="50" charset="-128"/>
                <a:cs typeface="Arial" panose="020B0604020202020204" pitchFamily="34" charset="0"/>
              </a:rPr>
              <a:t>出典：大阪地区渋滞対策協議会資料より作成</a:t>
            </a:r>
            <a:r>
              <a:rPr lang="en-US" altLang="ja-JP" sz="700" dirty="0" smtClean="0">
                <a:latin typeface="ＭＳ Ｐゴシック" panose="020B0600070205080204" pitchFamily="50" charset="-128"/>
                <a:cs typeface="Arial" panose="020B0604020202020204" pitchFamily="34" charset="0"/>
              </a:rPr>
              <a:t>(</a:t>
            </a:r>
            <a:r>
              <a:rPr lang="ja-JP" altLang="en-US" sz="700" dirty="0" smtClean="0">
                <a:latin typeface="ＭＳ Ｐゴシック" panose="020B0600070205080204" pitchFamily="50" charset="-128"/>
                <a:cs typeface="Arial" panose="020B0604020202020204" pitchFamily="34" charset="0"/>
              </a:rPr>
              <a:t>Ｒ</a:t>
            </a:r>
            <a:r>
              <a:rPr lang="en-US" altLang="ja-JP" sz="700" dirty="0" smtClean="0">
                <a:latin typeface="ＭＳ Ｐゴシック" panose="020B0600070205080204" pitchFamily="50" charset="-128"/>
                <a:cs typeface="Arial" panose="020B0604020202020204" pitchFamily="34" charset="0"/>
              </a:rPr>
              <a:t>2.6</a:t>
            </a:r>
            <a:r>
              <a:rPr lang="ja-JP" altLang="en-US" sz="700" dirty="0" smtClean="0">
                <a:latin typeface="ＭＳ Ｐゴシック" panose="020B0600070205080204" pitchFamily="50" charset="-128"/>
                <a:cs typeface="Arial" panose="020B0604020202020204" pitchFamily="34" charset="0"/>
              </a:rPr>
              <a:t>末時点</a:t>
            </a:r>
            <a:r>
              <a:rPr lang="en-US" altLang="ja-JP" sz="700" dirty="0" smtClean="0">
                <a:latin typeface="ＭＳ Ｐゴシック" panose="020B0600070205080204" pitchFamily="50" charset="-128"/>
                <a:cs typeface="Arial" panose="020B0604020202020204" pitchFamily="34" charset="0"/>
              </a:rPr>
              <a:t>)</a:t>
            </a:r>
          </a:p>
        </p:txBody>
      </p:sp>
      <p:sp>
        <p:nvSpPr>
          <p:cNvPr id="81" name="テキスト ボックス 80">
            <a:extLst>
              <a:ext uri="{FF2B5EF4-FFF2-40B4-BE49-F238E27FC236}">
                <a16:creationId xmlns:a16="http://schemas.microsoft.com/office/drawing/2014/main" id="{B3D970D8-2062-4026-9C8F-00E33BE12E55}"/>
              </a:ext>
            </a:extLst>
          </p:cNvPr>
          <p:cNvSpPr txBox="1"/>
          <p:nvPr/>
        </p:nvSpPr>
        <p:spPr>
          <a:xfrm>
            <a:off x="194628" y="2122691"/>
            <a:ext cx="1819409" cy="169277"/>
          </a:xfrm>
          <a:prstGeom prst="rect">
            <a:avLst/>
          </a:prstGeom>
          <a:noFill/>
        </p:spPr>
        <p:txBody>
          <a:bodyPr wrap="none" lIns="0" tIns="0" rIns="0" bIns="0" rtlCol="0" anchor="ctr" anchorCtr="0">
            <a:spAutoFit/>
          </a:bodyPr>
          <a:lstStyle/>
          <a:p>
            <a:r>
              <a:rPr kumimoji="1" lang="ja-JP" altLang="en-US" sz="1100" b="1" dirty="0" smtClean="0">
                <a:latin typeface="ＭＳ Ｐゴシック" panose="020B0600070205080204" pitchFamily="50" charset="-128"/>
                <a:ea typeface="ＭＳ Ｐゴシック" panose="020B0600070205080204" pitchFamily="50" charset="-128"/>
              </a:rPr>
              <a:t>■対策箇所（主要渋滞箇所</a:t>
            </a:r>
            <a:r>
              <a:rPr lang="en-US" altLang="ja-JP" sz="1100" baseline="30000" dirty="0" smtClean="0">
                <a:latin typeface="Meiryo UI" panose="020B0604030504040204" pitchFamily="50" charset="-128"/>
                <a:ea typeface="Meiryo UI" panose="020B0604030504040204" pitchFamily="50" charset="-128"/>
              </a:rPr>
              <a:t>※</a:t>
            </a:r>
            <a:r>
              <a:rPr lang="ja-JP" altLang="en-US" sz="1100" baseline="30000" dirty="0" smtClean="0">
                <a:latin typeface="Meiryo UI" panose="020B0604030504040204" pitchFamily="50" charset="-128"/>
                <a:ea typeface="Meiryo UI" panose="020B0604030504040204" pitchFamily="50" charset="-128"/>
              </a:rPr>
              <a:t> </a:t>
            </a:r>
            <a:r>
              <a:rPr kumimoji="1" lang="ja-JP" altLang="en-US" sz="1100" b="1" dirty="0" smtClean="0">
                <a:latin typeface="ＭＳ Ｐゴシック" panose="020B0600070205080204" pitchFamily="50" charset="-128"/>
                <a:ea typeface="ＭＳ Ｐゴシック" panose="020B0600070205080204" pitchFamily="50" charset="-128"/>
              </a:rPr>
              <a:t>）</a:t>
            </a:r>
            <a:endParaRPr kumimoji="1" lang="ja-JP" altLang="en-US" sz="1100" b="1" dirty="0">
              <a:latin typeface="ＭＳ Ｐゴシック" panose="020B0600070205080204" pitchFamily="50" charset="-128"/>
              <a:ea typeface="ＭＳ Ｐゴシック" panose="020B0600070205080204" pitchFamily="50" charset="-128"/>
            </a:endParaRPr>
          </a:p>
        </p:txBody>
      </p:sp>
      <p:sp>
        <p:nvSpPr>
          <p:cNvPr id="82" name="テキスト ボックス 81">
            <a:extLst>
              <a:ext uri="{FF2B5EF4-FFF2-40B4-BE49-F238E27FC236}">
                <a16:creationId xmlns:a16="http://schemas.microsoft.com/office/drawing/2014/main" id="{1F2DD2DF-7C47-4334-99C2-4F16A9DE98B3}"/>
              </a:ext>
            </a:extLst>
          </p:cNvPr>
          <p:cNvSpPr txBox="1"/>
          <p:nvPr/>
        </p:nvSpPr>
        <p:spPr>
          <a:xfrm>
            <a:off x="205324" y="2287221"/>
            <a:ext cx="3888877" cy="400110"/>
          </a:xfrm>
          <a:prstGeom prst="rect">
            <a:avLst/>
          </a:prstGeom>
          <a:noFill/>
        </p:spPr>
        <p:txBody>
          <a:bodyPr wrap="square" lIns="0" tIns="0" rIns="0" bIns="0" rtlCol="0" anchor="ctr" anchorCtr="0">
            <a:spAutoFit/>
          </a:bodyPr>
          <a:lstStyle/>
          <a:p>
            <a:pPr marL="101600" indent="-101600"/>
            <a:r>
              <a:rPr lang="ja-JP" altLang="en-US" sz="900" dirty="0" smtClean="0">
                <a:solidFill>
                  <a:prstClr val="black"/>
                </a:solidFill>
                <a:latin typeface="Meiryo UI" panose="020B0604030504040204" pitchFamily="50" charset="-128"/>
                <a:ea typeface="Meiryo UI" panose="020B0604030504040204" pitchFamily="50" charset="-128"/>
              </a:rPr>
              <a:t>・平成</a:t>
            </a:r>
            <a:r>
              <a:rPr lang="en-US" altLang="ja-JP" sz="900" dirty="0" smtClean="0">
                <a:solidFill>
                  <a:prstClr val="black"/>
                </a:solidFill>
                <a:latin typeface="Meiryo UI" panose="020B0604030504040204" pitchFamily="50" charset="-128"/>
                <a:ea typeface="Meiryo UI" panose="020B0604030504040204" pitchFamily="50" charset="-128"/>
              </a:rPr>
              <a:t>24</a:t>
            </a:r>
            <a:r>
              <a:rPr lang="ja-JP" altLang="en-US" sz="900" dirty="0" smtClean="0">
                <a:solidFill>
                  <a:prstClr val="black"/>
                </a:solidFill>
                <a:latin typeface="Meiryo UI" panose="020B0604030504040204" pitchFamily="50" charset="-128"/>
                <a:ea typeface="Meiryo UI" panose="020B0604030504040204" pitchFamily="50" charset="-128"/>
              </a:rPr>
              <a:t>年度に抽出された</a:t>
            </a:r>
            <a:r>
              <a:rPr lang="en-US" altLang="ja-JP" sz="900" dirty="0" smtClean="0">
                <a:solidFill>
                  <a:prstClr val="black"/>
                </a:solidFill>
                <a:latin typeface="Meiryo UI" panose="020B0604030504040204" pitchFamily="50" charset="-128"/>
                <a:ea typeface="Meiryo UI" panose="020B0604030504040204" pitchFamily="50" charset="-128"/>
              </a:rPr>
              <a:t>『</a:t>
            </a:r>
            <a:r>
              <a:rPr lang="ja-JP" altLang="en-US" sz="900" dirty="0" smtClean="0">
                <a:solidFill>
                  <a:prstClr val="black"/>
                </a:solidFill>
                <a:latin typeface="Meiryo UI" panose="020B0604030504040204" pitchFamily="50" charset="-128"/>
                <a:ea typeface="Meiryo UI" panose="020B0604030504040204" pitchFamily="50" charset="-128"/>
              </a:rPr>
              <a:t>主要渋滞箇所</a:t>
            </a:r>
            <a:r>
              <a:rPr lang="en-US" altLang="ja-JP" sz="900" dirty="0" smtClean="0">
                <a:solidFill>
                  <a:prstClr val="black"/>
                </a:solidFill>
                <a:latin typeface="Meiryo UI" panose="020B0604030504040204" pitchFamily="50" charset="-128"/>
                <a:ea typeface="Meiryo UI" panose="020B0604030504040204" pitchFamily="50" charset="-128"/>
              </a:rPr>
              <a:t>』</a:t>
            </a:r>
            <a:r>
              <a:rPr lang="ja-JP" altLang="en-US" sz="900" dirty="0" smtClean="0">
                <a:solidFill>
                  <a:prstClr val="black"/>
                </a:solidFill>
                <a:latin typeface="Meiryo UI" panose="020B0604030504040204" pitchFamily="50" charset="-128"/>
                <a:ea typeface="Meiryo UI" panose="020B0604030504040204" pitchFamily="50" charset="-128"/>
              </a:rPr>
              <a:t>を中心に、順次、渋滞対策を実施</a:t>
            </a:r>
            <a:endParaRPr lang="en-US" altLang="ja-JP" sz="900" dirty="0" smtClean="0">
              <a:solidFill>
                <a:prstClr val="black"/>
              </a:solidFill>
              <a:latin typeface="Meiryo UI" panose="020B0604030504040204" pitchFamily="50" charset="-128"/>
              <a:ea typeface="Meiryo UI" panose="020B0604030504040204" pitchFamily="50" charset="-128"/>
            </a:endParaRPr>
          </a:p>
          <a:p>
            <a:pPr marL="101600" indent="-101600"/>
            <a:r>
              <a:rPr lang="ja-JP" altLang="en-US" sz="900" dirty="0">
                <a:solidFill>
                  <a:prstClr val="black"/>
                </a:solidFill>
                <a:latin typeface="Meiryo UI" panose="020B0604030504040204" pitchFamily="50" charset="-128"/>
                <a:ea typeface="Meiryo UI" panose="020B0604030504040204" pitchFamily="50" charset="-128"/>
              </a:rPr>
              <a:t>　</a:t>
            </a:r>
            <a:r>
              <a:rPr lang="ja-JP" altLang="en-US" sz="900" dirty="0" smtClean="0">
                <a:solidFill>
                  <a:prstClr val="black"/>
                </a:solidFill>
                <a:latin typeface="Meiryo UI" panose="020B0604030504040204" pitchFamily="50" charset="-128"/>
                <a:ea typeface="Meiryo UI" panose="020B0604030504040204" pitchFamily="50" charset="-128"/>
              </a:rPr>
              <a:t>　　</a:t>
            </a:r>
            <a:r>
              <a:rPr lang="en-US" altLang="ja-JP" sz="800" dirty="0" smtClean="0">
                <a:solidFill>
                  <a:prstClr val="black"/>
                </a:solidFill>
                <a:latin typeface="Meiryo UI" panose="020B0604030504040204" pitchFamily="50" charset="-128"/>
                <a:ea typeface="Meiryo UI" panose="020B0604030504040204" pitchFamily="50" charset="-128"/>
              </a:rPr>
              <a:t>※</a:t>
            </a:r>
            <a:r>
              <a:rPr lang="ja-JP" altLang="en-US" sz="800" dirty="0" smtClean="0">
                <a:solidFill>
                  <a:prstClr val="black"/>
                </a:solidFill>
                <a:latin typeface="Meiryo UI" panose="020B0604030504040204" pitchFamily="50" charset="-128"/>
                <a:ea typeface="Meiryo UI" panose="020B0604030504040204" pitchFamily="50" charset="-128"/>
              </a:rPr>
              <a:t>主要</a:t>
            </a:r>
            <a:r>
              <a:rPr lang="ja-JP" altLang="en-US" sz="800" dirty="0">
                <a:solidFill>
                  <a:prstClr val="black"/>
                </a:solidFill>
                <a:latin typeface="Meiryo UI" panose="020B0604030504040204" pitchFamily="50" charset="-128"/>
                <a:ea typeface="Meiryo UI" panose="020B0604030504040204" pitchFamily="50" charset="-128"/>
              </a:rPr>
              <a:t>渋滞箇所：</a:t>
            </a:r>
            <a:r>
              <a:rPr lang="ja-JP" altLang="en-US" sz="800" dirty="0" smtClean="0">
                <a:solidFill>
                  <a:prstClr val="black"/>
                </a:solidFill>
                <a:latin typeface="Meiryo UI" panose="020B0604030504040204" pitchFamily="50" charset="-128"/>
                <a:ea typeface="Meiryo UI" panose="020B0604030504040204" pitchFamily="50" charset="-128"/>
              </a:rPr>
              <a:t>京阪神圏渋滞</a:t>
            </a:r>
            <a:r>
              <a:rPr lang="ja-JP" altLang="en-US" sz="800" dirty="0">
                <a:solidFill>
                  <a:prstClr val="black"/>
                </a:solidFill>
                <a:latin typeface="Meiryo UI" panose="020B0604030504040204" pitchFamily="50" charset="-128"/>
                <a:ea typeface="Meiryo UI" panose="020B0604030504040204" pitchFamily="50" charset="-128"/>
              </a:rPr>
              <a:t>ボトルネック対策協議会において選定した道路利用者</a:t>
            </a:r>
            <a:r>
              <a:rPr lang="ja-JP" altLang="en-US" sz="800" dirty="0" smtClean="0">
                <a:solidFill>
                  <a:prstClr val="black"/>
                </a:solidFill>
                <a:latin typeface="Meiryo UI" panose="020B0604030504040204" pitchFamily="50" charset="-128"/>
                <a:ea typeface="Meiryo UI" panose="020B0604030504040204" pitchFamily="50" charset="-128"/>
              </a:rPr>
              <a:t>が</a:t>
            </a:r>
            <a:endParaRPr lang="en-US" altLang="ja-JP" sz="800" dirty="0" smtClean="0">
              <a:solidFill>
                <a:prstClr val="black"/>
              </a:solidFill>
              <a:latin typeface="Meiryo UI" panose="020B0604030504040204" pitchFamily="50" charset="-128"/>
              <a:ea typeface="Meiryo UI" panose="020B0604030504040204" pitchFamily="50" charset="-128"/>
            </a:endParaRPr>
          </a:p>
          <a:p>
            <a:pPr marL="101600" indent="-101600"/>
            <a:r>
              <a:rPr lang="ja-JP" altLang="en-US" sz="800" dirty="0">
                <a:solidFill>
                  <a:prstClr val="black"/>
                </a:solidFill>
                <a:latin typeface="Meiryo UI" panose="020B0604030504040204" pitchFamily="50" charset="-128"/>
                <a:ea typeface="Meiryo UI" panose="020B0604030504040204" pitchFamily="50" charset="-128"/>
              </a:rPr>
              <a:t>　</a:t>
            </a:r>
            <a:r>
              <a:rPr lang="ja-JP" altLang="en-US" sz="800" dirty="0" smtClean="0">
                <a:solidFill>
                  <a:prstClr val="black"/>
                </a:solidFill>
                <a:latin typeface="Meiryo UI" panose="020B0604030504040204" pitchFamily="50" charset="-128"/>
                <a:ea typeface="Meiryo UI" panose="020B0604030504040204" pitchFamily="50" charset="-128"/>
              </a:rPr>
              <a:t>　　　　　　　　　　　　　</a:t>
            </a:r>
            <a:r>
              <a:rPr lang="ja-JP" altLang="en-US" sz="800" dirty="0">
                <a:solidFill>
                  <a:prstClr val="black"/>
                </a:solidFill>
                <a:latin typeface="Meiryo UI" panose="020B0604030504040204" pitchFamily="50" charset="-128"/>
                <a:ea typeface="Meiryo UI" panose="020B0604030504040204" pitchFamily="50" charset="-128"/>
              </a:rPr>
              <a:t> </a:t>
            </a:r>
            <a:r>
              <a:rPr lang="ja-JP" altLang="en-US" sz="800" dirty="0" smtClean="0">
                <a:solidFill>
                  <a:prstClr val="black"/>
                </a:solidFill>
                <a:latin typeface="Meiryo UI" panose="020B0604030504040204" pitchFamily="50" charset="-128"/>
                <a:ea typeface="Meiryo UI" panose="020B0604030504040204" pitchFamily="50" charset="-128"/>
              </a:rPr>
              <a:t>  実感している</a:t>
            </a:r>
            <a:r>
              <a:rPr lang="ja-JP" altLang="en-US" sz="800" dirty="0">
                <a:solidFill>
                  <a:prstClr val="black"/>
                </a:solidFill>
                <a:latin typeface="Meiryo UI" panose="020B0604030504040204" pitchFamily="50" charset="-128"/>
                <a:ea typeface="Meiryo UI" panose="020B0604030504040204" pitchFamily="50" charset="-128"/>
              </a:rPr>
              <a:t>「渋滞箇所」</a:t>
            </a:r>
            <a:r>
              <a:rPr lang="ja-JP" altLang="en-US" sz="800" dirty="0" smtClean="0">
                <a:solidFill>
                  <a:prstClr val="black"/>
                </a:solidFill>
                <a:latin typeface="Meiryo UI" panose="020B0604030504040204" pitchFamily="50" charset="-128"/>
                <a:ea typeface="Meiryo UI" panose="020B0604030504040204" pitchFamily="50" charset="-128"/>
              </a:rPr>
              <a:t>。</a:t>
            </a:r>
            <a:endParaRPr lang="ja-JP" altLang="en-US" sz="800" dirty="0">
              <a:solidFill>
                <a:prstClr val="black"/>
              </a:solidFill>
              <a:latin typeface="Meiryo UI" panose="020B0604030504040204" pitchFamily="50" charset="-128"/>
              <a:ea typeface="Meiryo UI" panose="020B0604030504040204" pitchFamily="50" charset="-128"/>
            </a:endParaRPr>
          </a:p>
        </p:txBody>
      </p:sp>
      <p:graphicFrame>
        <p:nvGraphicFramePr>
          <p:cNvPr id="2" name="表 1"/>
          <p:cNvGraphicFramePr>
            <a:graphicFrameLocks noGrp="1"/>
          </p:cNvGraphicFramePr>
          <p:nvPr>
            <p:extLst/>
          </p:nvPr>
        </p:nvGraphicFramePr>
        <p:xfrm>
          <a:off x="136333" y="2829273"/>
          <a:ext cx="1512000" cy="426720"/>
        </p:xfrm>
        <a:graphic>
          <a:graphicData uri="http://schemas.openxmlformats.org/drawingml/2006/table">
            <a:tbl>
              <a:tblPr firstRow="1" bandRow="1">
                <a:tableStyleId>{5C22544A-7EE6-4342-B048-85BDC9FD1C3A}</a:tableStyleId>
              </a:tblPr>
              <a:tblGrid>
                <a:gridCol w="378000">
                  <a:extLst>
                    <a:ext uri="{9D8B030D-6E8A-4147-A177-3AD203B41FA5}">
                      <a16:colId xmlns:a16="http://schemas.microsoft.com/office/drawing/2014/main" val="1941071655"/>
                    </a:ext>
                  </a:extLst>
                </a:gridCol>
                <a:gridCol w="378000">
                  <a:extLst>
                    <a:ext uri="{9D8B030D-6E8A-4147-A177-3AD203B41FA5}">
                      <a16:colId xmlns:a16="http://schemas.microsoft.com/office/drawing/2014/main" val="389588066"/>
                    </a:ext>
                  </a:extLst>
                </a:gridCol>
                <a:gridCol w="378000">
                  <a:extLst>
                    <a:ext uri="{9D8B030D-6E8A-4147-A177-3AD203B41FA5}">
                      <a16:colId xmlns:a16="http://schemas.microsoft.com/office/drawing/2014/main" val="1105851405"/>
                    </a:ext>
                  </a:extLst>
                </a:gridCol>
                <a:gridCol w="378000">
                  <a:extLst>
                    <a:ext uri="{9D8B030D-6E8A-4147-A177-3AD203B41FA5}">
                      <a16:colId xmlns:a16="http://schemas.microsoft.com/office/drawing/2014/main" val="501849166"/>
                    </a:ext>
                  </a:extLst>
                </a:gridCol>
              </a:tblGrid>
              <a:tr h="139957">
                <a:tc>
                  <a:txBody>
                    <a:bodyPr/>
                    <a:lstStyle/>
                    <a:p>
                      <a:pPr algn="ctr"/>
                      <a:r>
                        <a:rPr kumimoji="1" lang="ja-JP" altLang="en-US" sz="800" dirty="0" smtClean="0">
                          <a:latin typeface="Meiryo UI" panose="020B0604030504040204" pitchFamily="50" charset="-128"/>
                          <a:ea typeface="Meiryo UI" panose="020B0604030504040204" pitchFamily="50" charset="-128"/>
                        </a:rPr>
                        <a:t>国</a:t>
                      </a:r>
                      <a:endParaRPr kumimoji="1" lang="ja-JP" altLang="en-US" sz="800" dirty="0">
                        <a:latin typeface="Meiryo UI" panose="020B0604030504040204" pitchFamily="50" charset="-128"/>
                        <a:ea typeface="Meiryo UI" panose="020B0604030504040204" pitchFamily="50" charset="-128"/>
                      </a:endParaRPr>
                    </a:p>
                  </a:txBody>
                  <a:tcPr/>
                </a:tc>
                <a:tc>
                  <a:txBody>
                    <a:bodyPr/>
                    <a:lstStyle/>
                    <a:p>
                      <a:pPr algn="ctr"/>
                      <a:r>
                        <a:rPr kumimoji="1" lang="ja-JP" altLang="en-US" sz="800" dirty="0" smtClean="0">
                          <a:latin typeface="Meiryo UI" panose="020B0604030504040204" pitchFamily="50" charset="-128"/>
                          <a:ea typeface="Meiryo UI" panose="020B0604030504040204" pitchFamily="50" charset="-128"/>
                        </a:rPr>
                        <a:t>府</a:t>
                      </a:r>
                      <a:endParaRPr kumimoji="1" lang="ja-JP" altLang="en-US" sz="800" dirty="0">
                        <a:latin typeface="Meiryo UI" panose="020B0604030504040204" pitchFamily="50" charset="-128"/>
                        <a:ea typeface="Meiryo UI" panose="020B0604030504040204" pitchFamily="50" charset="-128"/>
                      </a:endParaRPr>
                    </a:p>
                  </a:txBody>
                  <a:tcPr/>
                </a:tc>
                <a:tc>
                  <a:txBody>
                    <a:bodyPr/>
                    <a:lstStyle/>
                    <a:p>
                      <a:pPr algn="ctr"/>
                      <a:r>
                        <a:rPr kumimoji="1" lang="ja-JP" altLang="en-US" sz="800" dirty="0" smtClean="0">
                          <a:latin typeface="Meiryo UI" panose="020B0604030504040204" pitchFamily="50" charset="-128"/>
                          <a:ea typeface="Meiryo UI" panose="020B0604030504040204" pitchFamily="50" charset="-128"/>
                        </a:rPr>
                        <a:t>市</a:t>
                      </a:r>
                      <a:endParaRPr kumimoji="1" lang="ja-JP" altLang="en-US" sz="800" dirty="0">
                        <a:latin typeface="Meiryo UI" panose="020B0604030504040204" pitchFamily="50" charset="-128"/>
                        <a:ea typeface="Meiryo UI" panose="020B0604030504040204" pitchFamily="50" charset="-128"/>
                      </a:endParaRPr>
                    </a:p>
                  </a:txBody>
                  <a:tcPr/>
                </a:tc>
                <a:tc>
                  <a:txBody>
                    <a:bodyPr/>
                    <a:lstStyle/>
                    <a:p>
                      <a:pPr algn="ctr"/>
                      <a:r>
                        <a:rPr kumimoji="1" lang="ja-JP" altLang="en-US" sz="800" dirty="0" smtClean="0">
                          <a:latin typeface="Meiryo UI" panose="020B0604030504040204" pitchFamily="50" charset="-128"/>
                          <a:ea typeface="Meiryo UI" panose="020B0604030504040204" pitchFamily="50" charset="-128"/>
                        </a:rPr>
                        <a:t>計</a:t>
                      </a:r>
                      <a:endParaRPr kumimoji="1" lang="ja-JP" altLang="en-US" sz="8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297581529"/>
                  </a:ext>
                </a:extLst>
              </a:tr>
              <a:tr h="139957">
                <a:tc>
                  <a:txBody>
                    <a:bodyPr/>
                    <a:lstStyle/>
                    <a:p>
                      <a:pPr algn="ctr"/>
                      <a:r>
                        <a:rPr kumimoji="1" lang="en-US" altLang="ja-JP" sz="800" dirty="0" smtClean="0">
                          <a:latin typeface="Meiryo UI" panose="020B0604030504040204" pitchFamily="50" charset="-128"/>
                          <a:ea typeface="Meiryo UI" panose="020B0604030504040204" pitchFamily="50" charset="-128"/>
                        </a:rPr>
                        <a:t>95</a:t>
                      </a:r>
                      <a:endParaRPr kumimoji="1" lang="ja-JP" altLang="en-US" sz="800" dirty="0">
                        <a:latin typeface="Meiryo UI" panose="020B0604030504040204" pitchFamily="50" charset="-128"/>
                        <a:ea typeface="Meiryo UI" panose="020B0604030504040204" pitchFamily="50" charset="-128"/>
                      </a:endParaRPr>
                    </a:p>
                  </a:txBody>
                  <a:tcPr/>
                </a:tc>
                <a:tc>
                  <a:txBody>
                    <a:bodyPr/>
                    <a:lstStyle/>
                    <a:p>
                      <a:pPr algn="ctr"/>
                      <a:r>
                        <a:rPr kumimoji="1" lang="en-US" altLang="ja-JP" sz="800" dirty="0" smtClean="0">
                          <a:latin typeface="Meiryo UI" panose="020B0604030504040204" pitchFamily="50" charset="-128"/>
                          <a:ea typeface="Meiryo UI" panose="020B0604030504040204" pitchFamily="50" charset="-128"/>
                        </a:rPr>
                        <a:t>154</a:t>
                      </a:r>
                      <a:endParaRPr kumimoji="1" lang="ja-JP" altLang="en-US" sz="800" dirty="0">
                        <a:latin typeface="Meiryo UI" panose="020B0604030504040204" pitchFamily="50" charset="-128"/>
                        <a:ea typeface="Meiryo UI" panose="020B0604030504040204" pitchFamily="50" charset="-128"/>
                      </a:endParaRPr>
                    </a:p>
                  </a:txBody>
                  <a:tcPr/>
                </a:tc>
                <a:tc>
                  <a:txBody>
                    <a:bodyPr/>
                    <a:lstStyle/>
                    <a:p>
                      <a:pPr algn="ctr"/>
                      <a:r>
                        <a:rPr kumimoji="1" lang="en-US" altLang="ja-JP" sz="800" dirty="0" smtClean="0">
                          <a:latin typeface="Meiryo UI" panose="020B0604030504040204" pitchFamily="50" charset="-128"/>
                          <a:ea typeface="Meiryo UI" panose="020B0604030504040204" pitchFamily="50" charset="-128"/>
                        </a:rPr>
                        <a:t>64</a:t>
                      </a:r>
                      <a:endParaRPr kumimoji="1" lang="ja-JP" altLang="en-US" sz="800" dirty="0">
                        <a:latin typeface="Meiryo UI" panose="020B0604030504040204" pitchFamily="50" charset="-128"/>
                        <a:ea typeface="Meiryo UI" panose="020B0604030504040204" pitchFamily="50" charset="-128"/>
                      </a:endParaRPr>
                    </a:p>
                  </a:txBody>
                  <a:tcPr/>
                </a:tc>
                <a:tc>
                  <a:txBody>
                    <a:bodyPr/>
                    <a:lstStyle/>
                    <a:p>
                      <a:pPr algn="ctr"/>
                      <a:r>
                        <a:rPr kumimoji="1" lang="en-US" altLang="ja-JP" sz="800" dirty="0" smtClean="0">
                          <a:latin typeface="Meiryo UI" panose="020B0604030504040204" pitchFamily="50" charset="-128"/>
                          <a:ea typeface="Meiryo UI" panose="020B0604030504040204" pitchFamily="50" charset="-128"/>
                        </a:rPr>
                        <a:t>313</a:t>
                      </a:r>
                      <a:endParaRPr kumimoji="1" lang="ja-JP" altLang="en-US" sz="8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920797639"/>
                  </a:ext>
                </a:extLst>
              </a:tr>
            </a:tbl>
          </a:graphicData>
        </a:graphic>
      </p:graphicFrame>
      <p:graphicFrame>
        <p:nvGraphicFramePr>
          <p:cNvPr id="83" name="表 82"/>
          <p:cNvGraphicFramePr>
            <a:graphicFrameLocks noGrp="1"/>
          </p:cNvGraphicFramePr>
          <p:nvPr>
            <p:extLst/>
          </p:nvPr>
        </p:nvGraphicFramePr>
        <p:xfrm>
          <a:off x="136334" y="3497229"/>
          <a:ext cx="1512000" cy="426720"/>
        </p:xfrm>
        <a:graphic>
          <a:graphicData uri="http://schemas.openxmlformats.org/drawingml/2006/table">
            <a:tbl>
              <a:tblPr firstRow="1" bandRow="1">
                <a:tableStyleId>{5C22544A-7EE6-4342-B048-85BDC9FD1C3A}</a:tableStyleId>
              </a:tblPr>
              <a:tblGrid>
                <a:gridCol w="504000">
                  <a:extLst>
                    <a:ext uri="{9D8B030D-6E8A-4147-A177-3AD203B41FA5}">
                      <a16:colId xmlns:a16="http://schemas.microsoft.com/office/drawing/2014/main" val="1941071655"/>
                    </a:ext>
                  </a:extLst>
                </a:gridCol>
                <a:gridCol w="504000">
                  <a:extLst>
                    <a:ext uri="{9D8B030D-6E8A-4147-A177-3AD203B41FA5}">
                      <a16:colId xmlns:a16="http://schemas.microsoft.com/office/drawing/2014/main" val="389588066"/>
                    </a:ext>
                  </a:extLst>
                </a:gridCol>
                <a:gridCol w="504000">
                  <a:extLst>
                    <a:ext uri="{9D8B030D-6E8A-4147-A177-3AD203B41FA5}">
                      <a16:colId xmlns:a16="http://schemas.microsoft.com/office/drawing/2014/main" val="1105851405"/>
                    </a:ext>
                  </a:extLst>
                </a:gridCol>
              </a:tblGrid>
              <a:tr h="178069">
                <a:tc>
                  <a:txBody>
                    <a:bodyPr/>
                    <a:lstStyle/>
                    <a:p>
                      <a:pPr algn="ctr"/>
                      <a:r>
                        <a:rPr kumimoji="1" lang="ja-JP" altLang="en-US" sz="800" dirty="0" smtClean="0">
                          <a:latin typeface="Meiryo UI" panose="020B0604030504040204" pitchFamily="50" charset="-128"/>
                          <a:ea typeface="Meiryo UI" panose="020B0604030504040204" pitchFamily="50" charset="-128"/>
                        </a:rPr>
                        <a:t>対策済</a:t>
                      </a:r>
                      <a:endParaRPr kumimoji="1" lang="ja-JP" altLang="en-US" sz="800" dirty="0">
                        <a:latin typeface="Meiryo UI" panose="020B0604030504040204" pitchFamily="50" charset="-128"/>
                        <a:ea typeface="Meiryo UI" panose="020B0604030504040204" pitchFamily="50" charset="-128"/>
                      </a:endParaRPr>
                    </a:p>
                  </a:txBody>
                  <a:tcPr/>
                </a:tc>
                <a:tc>
                  <a:txBody>
                    <a:bodyPr/>
                    <a:lstStyle/>
                    <a:p>
                      <a:pPr algn="ctr"/>
                      <a:r>
                        <a:rPr kumimoji="1" lang="ja-JP" altLang="en-US" sz="800" dirty="0" smtClean="0">
                          <a:latin typeface="Meiryo UI" panose="020B0604030504040204" pitchFamily="50" charset="-128"/>
                          <a:ea typeface="Meiryo UI" panose="020B0604030504040204" pitchFamily="50" charset="-128"/>
                        </a:rPr>
                        <a:t>事業中</a:t>
                      </a:r>
                      <a:endParaRPr kumimoji="1" lang="ja-JP" altLang="en-US" sz="800" dirty="0">
                        <a:latin typeface="Meiryo UI" panose="020B0604030504040204" pitchFamily="50" charset="-128"/>
                        <a:ea typeface="Meiryo UI" panose="020B0604030504040204" pitchFamily="50" charset="-128"/>
                      </a:endParaRPr>
                    </a:p>
                  </a:txBody>
                  <a:tcPr/>
                </a:tc>
                <a:tc>
                  <a:txBody>
                    <a:bodyPr/>
                    <a:lstStyle/>
                    <a:p>
                      <a:pPr algn="ctr"/>
                      <a:r>
                        <a:rPr kumimoji="1" lang="ja-JP" altLang="en-US" sz="800" dirty="0" smtClean="0">
                          <a:latin typeface="Meiryo UI" panose="020B0604030504040204" pitchFamily="50" charset="-128"/>
                          <a:ea typeface="Meiryo UI" panose="020B0604030504040204" pitchFamily="50" charset="-128"/>
                        </a:rPr>
                        <a:t>未着手</a:t>
                      </a:r>
                      <a:endParaRPr kumimoji="1" lang="ja-JP" altLang="en-US" sz="8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297581529"/>
                  </a:ext>
                </a:extLst>
              </a:tr>
              <a:tr h="178069">
                <a:tc>
                  <a:txBody>
                    <a:bodyPr/>
                    <a:lstStyle/>
                    <a:p>
                      <a:pPr algn="ctr"/>
                      <a:r>
                        <a:rPr kumimoji="1" lang="en-US" altLang="ja-JP" sz="800" dirty="0" smtClean="0">
                          <a:solidFill>
                            <a:schemeClr val="tx1"/>
                          </a:solidFill>
                          <a:latin typeface="Meiryo UI" panose="020B0604030504040204" pitchFamily="50" charset="-128"/>
                          <a:ea typeface="Meiryo UI" panose="020B0604030504040204" pitchFamily="50" charset="-128"/>
                        </a:rPr>
                        <a:t>41</a:t>
                      </a:r>
                      <a:endParaRPr kumimoji="1" lang="ja-JP" altLang="en-US" sz="8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800" dirty="0" smtClean="0">
                          <a:solidFill>
                            <a:schemeClr val="tx1"/>
                          </a:solidFill>
                          <a:latin typeface="Meiryo UI" panose="020B0604030504040204" pitchFamily="50" charset="-128"/>
                          <a:ea typeface="Meiryo UI" panose="020B0604030504040204" pitchFamily="50" charset="-128"/>
                        </a:rPr>
                        <a:t>33</a:t>
                      </a:r>
                      <a:endParaRPr kumimoji="1" lang="ja-JP" altLang="en-US" sz="8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800" dirty="0" smtClean="0">
                          <a:latin typeface="Meiryo UI" panose="020B0604030504040204" pitchFamily="50" charset="-128"/>
                          <a:ea typeface="Meiryo UI" panose="020B0604030504040204" pitchFamily="50" charset="-128"/>
                        </a:rPr>
                        <a:t>80</a:t>
                      </a:r>
                      <a:endParaRPr kumimoji="1" lang="ja-JP" altLang="en-US" sz="8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920797639"/>
                  </a:ext>
                </a:extLst>
              </a:tr>
            </a:tbl>
          </a:graphicData>
        </a:graphic>
      </p:graphicFrame>
      <p:sp>
        <p:nvSpPr>
          <p:cNvPr id="84" name="テキスト ボックス 5"/>
          <p:cNvSpPr txBox="1">
            <a:spLocks noChangeArrowheads="1"/>
          </p:cNvSpPr>
          <p:nvPr/>
        </p:nvSpPr>
        <p:spPr bwMode="auto">
          <a:xfrm>
            <a:off x="147108" y="2637492"/>
            <a:ext cx="119135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 typeface="Arial" panose="020B0604020202020204" pitchFamily="34" charset="0"/>
              <a:buNone/>
            </a:pPr>
            <a:r>
              <a:rPr lang="en-US" altLang="ja-JP" sz="800" dirty="0" smtClean="0">
                <a:latin typeface="Meiryo UI" panose="020B0604030504040204" pitchFamily="50" charset="-128"/>
                <a:ea typeface="Meiryo UI" panose="020B0604030504040204" pitchFamily="50" charset="-128"/>
                <a:cs typeface="Arial" panose="020B0604020202020204" pitchFamily="34" charset="0"/>
              </a:rPr>
              <a:t>【</a:t>
            </a:r>
            <a:r>
              <a:rPr lang="ja-JP" altLang="en-US" sz="800" dirty="0" smtClean="0">
                <a:latin typeface="Meiryo UI" panose="020B0604030504040204" pitchFamily="50" charset="-128"/>
                <a:ea typeface="Meiryo UI" panose="020B0604030504040204" pitchFamily="50" charset="-128"/>
                <a:cs typeface="Arial" panose="020B0604020202020204" pitchFamily="34" charset="0"/>
              </a:rPr>
              <a:t>府域の主要渋滞箇所</a:t>
            </a:r>
            <a:r>
              <a:rPr lang="en-US" altLang="ja-JP" sz="800" dirty="0" smtClean="0">
                <a:latin typeface="Meiryo UI" panose="020B0604030504040204" pitchFamily="50" charset="-128"/>
                <a:ea typeface="Meiryo UI" panose="020B0604030504040204" pitchFamily="50" charset="-128"/>
                <a:cs typeface="Arial" panose="020B0604020202020204" pitchFamily="34" charset="0"/>
              </a:rPr>
              <a:t>】</a:t>
            </a:r>
            <a:endParaRPr lang="en-US" altLang="ja-JP" sz="800" dirty="0">
              <a:latin typeface="Meiryo UI" panose="020B0604030504040204" pitchFamily="50" charset="-128"/>
              <a:ea typeface="Meiryo UI" panose="020B0604030504040204" pitchFamily="50" charset="-128"/>
              <a:cs typeface="Arial" panose="020B0604020202020204" pitchFamily="34" charset="0"/>
            </a:endParaRPr>
          </a:p>
        </p:txBody>
      </p:sp>
      <p:sp>
        <p:nvSpPr>
          <p:cNvPr id="85" name="テキスト ボックス 5"/>
          <p:cNvSpPr txBox="1">
            <a:spLocks noChangeArrowheads="1"/>
          </p:cNvSpPr>
          <p:nvPr/>
        </p:nvSpPr>
        <p:spPr bwMode="auto">
          <a:xfrm>
            <a:off x="297138" y="3325947"/>
            <a:ext cx="101341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 typeface="Arial" panose="020B0604020202020204" pitchFamily="34" charset="0"/>
              <a:buNone/>
            </a:pPr>
            <a:r>
              <a:rPr lang="en-US" altLang="ja-JP" sz="800" dirty="0" smtClean="0">
                <a:latin typeface="Meiryo UI" panose="020B0604030504040204" pitchFamily="50" charset="-128"/>
                <a:ea typeface="Meiryo UI" panose="020B0604030504040204" pitchFamily="50" charset="-128"/>
                <a:cs typeface="Arial" panose="020B0604020202020204" pitchFamily="34" charset="0"/>
              </a:rPr>
              <a:t>【</a:t>
            </a:r>
            <a:r>
              <a:rPr lang="ja-JP" altLang="en-US" sz="800" dirty="0" smtClean="0">
                <a:latin typeface="Meiryo UI" panose="020B0604030504040204" pitchFamily="50" charset="-128"/>
                <a:ea typeface="Meiryo UI" panose="020B0604030504040204" pitchFamily="50" charset="-128"/>
                <a:cs typeface="Arial" panose="020B0604020202020204" pitchFamily="34" charset="0"/>
              </a:rPr>
              <a:t>うち、大阪府管理</a:t>
            </a:r>
            <a:r>
              <a:rPr lang="en-US" altLang="ja-JP" sz="800" dirty="0" smtClean="0">
                <a:latin typeface="Meiryo UI" panose="020B0604030504040204" pitchFamily="50" charset="-128"/>
                <a:ea typeface="Meiryo UI" panose="020B0604030504040204" pitchFamily="50" charset="-128"/>
                <a:cs typeface="Arial" panose="020B0604020202020204" pitchFamily="34" charset="0"/>
              </a:rPr>
              <a:t>】</a:t>
            </a:r>
            <a:endParaRPr lang="en-US" altLang="ja-JP" sz="800" dirty="0">
              <a:latin typeface="Meiryo UI" panose="020B0604030504040204" pitchFamily="50" charset="-128"/>
              <a:ea typeface="Meiryo UI" panose="020B0604030504040204" pitchFamily="50" charset="-128"/>
              <a:cs typeface="Arial" panose="020B0604020202020204" pitchFamily="34" charset="0"/>
            </a:endParaRPr>
          </a:p>
        </p:txBody>
      </p:sp>
      <p:cxnSp>
        <p:nvCxnSpPr>
          <p:cNvPr id="4" name="直線コネクタ 3"/>
          <p:cNvCxnSpPr/>
          <p:nvPr/>
        </p:nvCxnSpPr>
        <p:spPr>
          <a:xfrm flipH="1">
            <a:off x="155005" y="3244375"/>
            <a:ext cx="337186" cy="252854"/>
          </a:xfrm>
          <a:prstGeom prst="line">
            <a:avLst/>
          </a:prstGeom>
          <a:ln>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89" name="直線コネクタ 88"/>
          <p:cNvCxnSpPr>
            <a:stCxn id="2" idx="2"/>
          </p:cNvCxnSpPr>
          <p:nvPr/>
        </p:nvCxnSpPr>
        <p:spPr>
          <a:xfrm>
            <a:off x="892333" y="3255993"/>
            <a:ext cx="739265" cy="252874"/>
          </a:xfrm>
          <a:prstGeom prst="line">
            <a:avLst/>
          </a:prstGeom>
          <a:ln>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94" name="テキスト ボックス 5"/>
          <p:cNvSpPr txBox="1">
            <a:spLocks noChangeArrowheads="1"/>
          </p:cNvSpPr>
          <p:nvPr/>
        </p:nvSpPr>
        <p:spPr bwMode="auto">
          <a:xfrm>
            <a:off x="1165319" y="2657710"/>
            <a:ext cx="95410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 typeface="Arial" panose="020B0604020202020204" pitchFamily="34" charset="0"/>
              <a:buNone/>
            </a:pPr>
            <a:r>
              <a:rPr lang="en-US" altLang="ja-JP" sz="600" dirty="0" smtClean="0">
                <a:latin typeface="Meiryo UI" panose="020B0604030504040204" pitchFamily="50" charset="-128"/>
                <a:ea typeface="Meiryo UI" panose="020B0604030504040204" pitchFamily="50" charset="-128"/>
                <a:cs typeface="Arial" panose="020B0604020202020204" pitchFamily="34" charset="0"/>
              </a:rPr>
              <a:t>※</a:t>
            </a:r>
            <a:r>
              <a:rPr lang="ja-JP" altLang="en-US" sz="600" dirty="0" smtClean="0">
                <a:latin typeface="Meiryo UI" panose="020B0604030504040204" pitchFamily="50" charset="-128"/>
                <a:ea typeface="Meiryo UI" panose="020B0604030504040204" pitchFamily="50" charset="-128"/>
                <a:cs typeface="Arial" panose="020B0604020202020204" pitchFamily="34" charset="0"/>
              </a:rPr>
              <a:t>他</a:t>
            </a:r>
            <a:r>
              <a:rPr lang="en-US" altLang="ja-JP" sz="600" dirty="0" smtClean="0">
                <a:latin typeface="Meiryo UI" panose="020B0604030504040204" pitchFamily="50" charset="-128"/>
                <a:ea typeface="Meiryo UI" panose="020B0604030504040204" pitchFamily="50" charset="-128"/>
                <a:cs typeface="Arial" panose="020B0604020202020204" pitchFamily="34" charset="0"/>
              </a:rPr>
              <a:t>14</a:t>
            </a:r>
            <a:r>
              <a:rPr lang="ja-JP" altLang="en-US" sz="600" dirty="0" smtClean="0">
                <a:latin typeface="Meiryo UI" panose="020B0604030504040204" pitchFamily="50" charset="-128"/>
                <a:ea typeface="Meiryo UI" panose="020B0604030504040204" pitchFamily="50" charset="-128"/>
                <a:cs typeface="Arial" panose="020B0604020202020204" pitchFamily="34" charset="0"/>
              </a:rPr>
              <a:t>箇所は解除済み</a:t>
            </a:r>
            <a:endParaRPr lang="en-US" altLang="ja-JP" sz="600" dirty="0">
              <a:latin typeface="Meiryo UI" panose="020B0604030504040204" pitchFamily="50" charset="-128"/>
              <a:ea typeface="Meiryo UI" panose="020B0604030504040204" pitchFamily="50" charset="-128"/>
              <a:cs typeface="Arial" panose="020B0604020202020204" pitchFamily="34" charset="0"/>
            </a:endParaRPr>
          </a:p>
        </p:txBody>
      </p:sp>
      <p:sp>
        <p:nvSpPr>
          <p:cNvPr id="95" name="テキスト ボックス 94">
            <a:extLst>
              <a:ext uri="{FF2B5EF4-FFF2-40B4-BE49-F238E27FC236}">
                <a16:creationId xmlns:a16="http://schemas.microsoft.com/office/drawing/2014/main" id="{B3D970D8-2062-4026-9C8F-00E33BE12E55}"/>
              </a:ext>
            </a:extLst>
          </p:cNvPr>
          <p:cNvSpPr txBox="1"/>
          <p:nvPr/>
        </p:nvSpPr>
        <p:spPr>
          <a:xfrm>
            <a:off x="4125700" y="2127302"/>
            <a:ext cx="3189500" cy="169277"/>
          </a:xfrm>
          <a:prstGeom prst="rect">
            <a:avLst/>
          </a:prstGeom>
          <a:noFill/>
        </p:spPr>
        <p:txBody>
          <a:bodyPr wrap="square" lIns="0" tIns="0" rIns="0" bIns="0" rtlCol="0" anchor="ctr" anchorCtr="0">
            <a:spAutoFit/>
          </a:bodyPr>
          <a:lstStyle/>
          <a:p>
            <a:r>
              <a:rPr kumimoji="1" lang="ja-JP" altLang="en-US" sz="1100" b="1" dirty="0" smtClean="0">
                <a:latin typeface="ＭＳ Ｐゴシック" panose="020B0600070205080204" pitchFamily="50" charset="-128"/>
                <a:ea typeface="ＭＳ Ｐゴシック" panose="020B0600070205080204" pitchFamily="50" charset="-128"/>
              </a:rPr>
              <a:t>■対策の検討（</a:t>
            </a:r>
            <a:r>
              <a:rPr kumimoji="1" lang="en-US" altLang="ja-JP" sz="1100" b="1" dirty="0" smtClean="0">
                <a:latin typeface="ＭＳ Ｐゴシック" panose="020B0600070205080204" pitchFamily="50" charset="-128"/>
                <a:ea typeface="ＭＳ Ｐゴシック" panose="020B0600070205080204" pitchFamily="50" charset="-128"/>
              </a:rPr>
              <a:t>ETC2.0</a:t>
            </a:r>
            <a:r>
              <a:rPr kumimoji="1" lang="ja-JP" altLang="en-US" sz="1100" b="1" dirty="0" smtClean="0">
                <a:latin typeface="ＭＳ Ｐゴシック" panose="020B0600070205080204" pitchFamily="50" charset="-128"/>
                <a:ea typeface="ＭＳ Ｐゴシック" panose="020B0600070205080204" pitchFamily="50" charset="-128"/>
              </a:rPr>
              <a:t>等のプローブデータの活用）</a:t>
            </a:r>
            <a:endParaRPr kumimoji="1" lang="ja-JP" altLang="en-US" sz="1100" b="1" dirty="0">
              <a:latin typeface="ＭＳ Ｐゴシック" panose="020B0600070205080204" pitchFamily="50" charset="-128"/>
              <a:ea typeface="ＭＳ Ｐゴシック" panose="020B0600070205080204" pitchFamily="50" charset="-128"/>
            </a:endParaRPr>
          </a:p>
        </p:txBody>
      </p:sp>
      <p:pic>
        <p:nvPicPr>
          <p:cNvPr id="98" name="図 9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02663" y="5017810"/>
            <a:ext cx="1320545" cy="990409"/>
          </a:xfrm>
          <a:prstGeom prst="rect">
            <a:avLst/>
          </a:prstGeom>
        </p:spPr>
      </p:pic>
      <p:sp>
        <p:nvSpPr>
          <p:cNvPr id="100" name="Rectangle 235"/>
          <p:cNvSpPr>
            <a:spLocks noChangeArrowheads="1"/>
          </p:cNvSpPr>
          <p:nvPr/>
        </p:nvSpPr>
        <p:spPr bwMode="auto">
          <a:xfrm>
            <a:off x="4053066" y="6256759"/>
            <a:ext cx="1472182" cy="1956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14:hiddenEffects>
            </a:ext>
          </a:extLst>
        </p:spPr>
        <p:txBody>
          <a:bodyPr rot="0" vert="horz" wrap="square" lIns="96869" tIns="48435" rIns="96869" bIns="48435" anchor="t" anchorCtr="0" upright="1">
            <a:noAutofit/>
          </a:bodyPr>
          <a:lstStyle/>
          <a:p>
            <a:pPr algn="ctr"/>
            <a:r>
              <a:rPr lang="ja-JP" altLang="en-US" sz="800" kern="100" dirty="0">
                <a:latin typeface="+mj-ea"/>
                <a:ea typeface="+mj-ea"/>
                <a:cs typeface="メイリオ" panose="020B0604030504040204" pitchFamily="50" charset="-128"/>
              </a:rPr>
              <a:t>交差点改良</a:t>
            </a:r>
            <a:r>
              <a:rPr lang="ja-JP" altLang="en-US" sz="800" kern="100" dirty="0" smtClean="0">
                <a:latin typeface="+mj-ea"/>
                <a:ea typeface="+mj-ea"/>
                <a:cs typeface="メイリオ" panose="020B0604030504040204" pitchFamily="50" charset="-128"/>
              </a:rPr>
              <a:t>事例</a:t>
            </a:r>
            <a:endParaRPr lang="en-US" altLang="ja-JP" sz="800" kern="100" dirty="0" smtClean="0">
              <a:latin typeface="+mj-ea"/>
              <a:ea typeface="+mj-ea"/>
              <a:cs typeface="メイリオ" panose="020B0604030504040204" pitchFamily="50" charset="-128"/>
            </a:endParaRPr>
          </a:p>
        </p:txBody>
      </p:sp>
      <p:sp>
        <p:nvSpPr>
          <p:cNvPr id="104" name="テキスト ボックス 103">
            <a:extLst>
              <a:ext uri="{FF2B5EF4-FFF2-40B4-BE49-F238E27FC236}">
                <a16:creationId xmlns:a16="http://schemas.microsoft.com/office/drawing/2014/main" id="{78061A46-BC77-49CF-B411-58D0EBFB84D6}"/>
              </a:ext>
            </a:extLst>
          </p:cNvPr>
          <p:cNvSpPr txBox="1"/>
          <p:nvPr/>
        </p:nvSpPr>
        <p:spPr>
          <a:xfrm>
            <a:off x="4520952" y="4509120"/>
            <a:ext cx="2592303" cy="123111"/>
          </a:xfrm>
          <a:prstGeom prst="rect">
            <a:avLst/>
          </a:prstGeom>
          <a:noFill/>
        </p:spPr>
        <p:txBody>
          <a:bodyPr wrap="square" lIns="0" tIns="0" rIns="0" bIns="0" rtlCol="0">
            <a:spAutoFit/>
          </a:bodyPr>
          <a:lstStyle>
            <a:defPPr>
              <a:defRPr lang="en-US"/>
            </a:defPPr>
            <a:lvl1pPr algn="r">
              <a:defRPr sz="600" kern="100">
                <a:latin typeface="ＭＳ Ｐゴシック" panose="020B0600070205080204" pitchFamily="50" charset="-128"/>
                <a:ea typeface="ＭＳ Ｐゴシック" panose="020B0600070205080204" pitchFamily="50" charset="-128"/>
                <a:cs typeface="Meiryo UI" panose="020B0604030504040204" pitchFamily="50" charset="-128"/>
              </a:defRPr>
            </a:lvl1pPr>
          </a:lstStyle>
          <a:p>
            <a:r>
              <a:rPr lang="ja-JP" altLang="en-US" sz="800" dirty="0">
                <a:latin typeface="Meiryo UI" panose="020B0604030504040204" pitchFamily="50" charset="-128"/>
                <a:ea typeface="Meiryo UI" panose="020B0604030504040204" pitchFamily="50" charset="-128"/>
              </a:rPr>
              <a:t>出典</a:t>
            </a:r>
            <a:r>
              <a:rPr lang="ja-JP" altLang="en-US" sz="800" dirty="0" smtClean="0">
                <a:latin typeface="Meiryo UI" panose="020B0604030504040204" pitchFamily="50" charset="-128"/>
                <a:ea typeface="Meiryo UI" panose="020B0604030504040204" pitchFamily="50" charset="-128"/>
              </a:rPr>
              <a:t>：国土交通省</a:t>
            </a:r>
            <a:r>
              <a:rPr lang="en-US" altLang="ja-JP" sz="800" dirty="0" smtClean="0">
                <a:latin typeface="Meiryo UI" panose="020B0604030504040204" pitchFamily="50" charset="-128"/>
                <a:ea typeface="Meiryo UI" panose="020B0604030504040204" pitchFamily="50" charset="-128"/>
              </a:rPr>
              <a:t>HP</a:t>
            </a:r>
            <a:endParaRPr lang="en-US" altLang="ja-JP" sz="800" dirty="0">
              <a:latin typeface="Meiryo UI" panose="020B0604030504040204" pitchFamily="50" charset="-128"/>
              <a:ea typeface="Meiryo UI" panose="020B0604030504040204" pitchFamily="50" charset="-128"/>
            </a:endParaRPr>
          </a:p>
        </p:txBody>
      </p:sp>
      <p:sp>
        <p:nvSpPr>
          <p:cNvPr id="14" name="四角形吹き出し 13"/>
          <p:cNvSpPr/>
          <p:nvPr/>
        </p:nvSpPr>
        <p:spPr>
          <a:xfrm>
            <a:off x="7630245" y="2314032"/>
            <a:ext cx="2122801" cy="266971"/>
          </a:xfrm>
          <a:prstGeom prst="wedgeRectCallout">
            <a:avLst>
              <a:gd name="adj1" fmla="val 9439"/>
              <a:gd name="adj2" fmla="val 119585"/>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4" name="テキスト ボックス 193">
            <a:extLst>
              <a:ext uri="{FF2B5EF4-FFF2-40B4-BE49-F238E27FC236}">
                <a16:creationId xmlns:a16="http://schemas.microsoft.com/office/drawing/2014/main" id="{78061A46-BC77-49CF-B411-58D0EBFB84D6}"/>
              </a:ext>
            </a:extLst>
          </p:cNvPr>
          <p:cNvSpPr txBox="1"/>
          <p:nvPr/>
        </p:nvSpPr>
        <p:spPr>
          <a:xfrm>
            <a:off x="7605890" y="2381399"/>
            <a:ext cx="2185530" cy="138499"/>
          </a:xfrm>
          <a:prstGeom prst="rect">
            <a:avLst/>
          </a:prstGeom>
          <a:noFill/>
        </p:spPr>
        <p:txBody>
          <a:bodyPr wrap="square" lIns="0" tIns="0" rIns="0" bIns="0" rtlCol="0">
            <a:spAutoFit/>
          </a:bodyPr>
          <a:lstStyle>
            <a:defPPr>
              <a:defRPr lang="en-US"/>
            </a:defPPr>
            <a:lvl1pPr algn="r">
              <a:defRPr sz="600" kern="100">
                <a:latin typeface="ＭＳ Ｐゴシック" panose="020B0600070205080204" pitchFamily="50" charset="-128"/>
                <a:ea typeface="ＭＳ Ｐゴシック" panose="020B0600070205080204" pitchFamily="50" charset="-128"/>
                <a:cs typeface="Meiryo UI" panose="020B0604030504040204" pitchFamily="50" charset="-128"/>
              </a:defRPr>
            </a:lvl1pPr>
          </a:lstStyle>
          <a:p>
            <a:pPr algn="ctr"/>
            <a:r>
              <a:rPr lang="ja-JP" altLang="en-US" sz="900" dirty="0" smtClean="0">
                <a:latin typeface="Meiryo UI" panose="020B0604030504040204" pitchFamily="50" charset="-128"/>
                <a:ea typeface="Meiryo UI" panose="020B0604030504040204" pitchFamily="50" charset="-128"/>
              </a:rPr>
              <a:t>確度の高い自動車の起終点分析や経路分析</a:t>
            </a:r>
            <a:endParaRPr lang="en-US" altLang="ja-JP" sz="900" dirty="0">
              <a:latin typeface="Meiryo UI" panose="020B0604030504040204" pitchFamily="50" charset="-128"/>
              <a:ea typeface="Meiryo UI" panose="020B0604030504040204" pitchFamily="50" charset="-128"/>
            </a:endParaRPr>
          </a:p>
        </p:txBody>
      </p:sp>
      <p:sp>
        <p:nvSpPr>
          <p:cNvPr id="195" name="テキスト ボックス 194">
            <a:extLst>
              <a:ext uri="{FF2B5EF4-FFF2-40B4-BE49-F238E27FC236}">
                <a16:creationId xmlns:a16="http://schemas.microsoft.com/office/drawing/2014/main" id="{B3D970D8-2062-4026-9C8F-00E33BE12E55}"/>
              </a:ext>
            </a:extLst>
          </p:cNvPr>
          <p:cNvSpPr txBox="1"/>
          <p:nvPr/>
        </p:nvSpPr>
        <p:spPr>
          <a:xfrm>
            <a:off x="4125700" y="4732526"/>
            <a:ext cx="3189500" cy="169277"/>
          </a:xfrm>
          <a:prstGeom prst="rect">
            <a:avLst/>
          </a:prstGeom>
          <a:noFill/>
        </p:spPr>
        <p:txBody>
          <a:bodyPr wrap="square" lIns="0" tIns="0" rIns="0" bIns="0" rtlCol="0" anchor="ctr" anchorCtr="0">
            <a:spAutoFit/>
          </a:bodyPr>
          <a:lstStyle/>
          <a:p>
            <a:r>
              <a:rPr kumimoji="1" lang="ja-JP" altLang="en-US" sz="1100" b="1" dirty="0" smtClean="0">
                <a:latin typeface="ＭＳ Ｐゴシック" panose="020B0600070205080204" pitchFamily="50" charset="-128"/>
                <a:ea typeface="ＭＳ Ｐゴシック" panose="020B0600070205080204" pitchFamily="50" charset="-128"/>
              </a:rPr>
              <a:t>■主な対策内容</a:t>
            </a:r>
            <a:endParaRPr kumimoji="1" lang="ja-JP" altLang="en-US" sz="1100" b="1" dirty="0">
              <a:latin typeface="ＭＳ Ｐゴシック" panose="020B0600070205080204" pitchFamily="50" charset="-128"/>
              <a:ea typeface="ＭＳ Ｐゴシック" panose="020B0600070205080204" pitchFamily="50" charset="-128"/>
            </a:endParaRPr>
          </a:p>
        </p:txBody>
      </p:sp>
      <p:sp>
        <p:nvSpPr>
          <p:cNvPr id="196" name="テキスト ボックス 195">
            <a:extLst>
              <a:ext uri="{FF2B5EF4-FFF2-40B4-BE49-F238E27FC236}">
                <a16:creationId xmlns:a16="http://schemas.microsoft.com/office/drawing/2014/main" id="{78061A46-BC77-49CF-B411-58D0EBFB84D6}"/>
              </a:ext>
            </a:extLst>
          </p:cNvPr>
          <p:cNvSpPr txBox="1"/>
          <p:nvPr/>
        </p:nvSpPr>
        <p:spPr>
          <a:xfrm>
            <a:off x="9067023" y="4462023"/>
            <a:ext cx="641395" cy="123111"/>
          </a:xfrm>
          <a:prstGeom prst="rect">
            <a:avLst/>
          </a:prstGeom>
          <a:noFill/>
        </p:spPr>
        <p:txBody>
          <a:bodyPr wrap="square" lIns="0" tIns="0" rIns="0" bIns="0" rtlCol="0">
            <a:spAutoFit/>
          </a:bodyPr>
          <a:lstStyle>
            <a:defPPr>
              <a:defRPr lang="en-US"/>
            </a:defPPr>
            <a:lvl1pPr algn="r">
              <a:defRPr sz="600" kern="100">
                <a:latin typeface="ＭＳ Ｐゴシック" panose="020B0600070205080204" pitchFamily="50" charset="-128"/>
                <a:ea typeface="ＭＳ Ｐゴシック" panose="020B0600070205080204" pitchFamily="50" charset="-128"/>
                <a:cs typeface="Meiryo UI" panose="020B0604030504040204" pitchFamily="50" charset="-128"/>
              </a:defRPr>
            </a:lvl1pPr>
          </a:lstStyle>
          <a:p>
            <a:r>
              <a:rPr lang="en-US" altLang="ja-JP" sz="800" dirty="0" smtClean="0">
                <a:latin typeface="Meiryo UI" panose="020B0604030504040204" pitchFamily="50" charset="-128"/>
                <a:ea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rPr>
              <a:t>分析イメージ</a:t>
            </a:r>
            <a:endParaRPr lang="en-US" altLang="ja-JP" sz="800" dirty="0">
              <a:latin typeface="Meiryo UI" panose="020B0604030504040204" pitchFamily="50" charset="-128"/>
              <a:ea typeface="Meiryo UI" panose="020B0604030504040204" pitchFamily="50" charset="-128"/>
            </a:endParaRPr>
          </a:p>
        </p:txBody>
      </p:sp>
      <p:pic>
        <p:nvPicPr>
          <p:cNvPr id="97" name="図 9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542823" y="5720430"/>
            <a:ext cx="1406074" cy="1008911"/>
          </a:xfrm>
          <a:prstGeom prst="rect">
            <a:avLst/>
          </a:prstGeom>
        </p:spPr>
      </p:pic>
      <p:sp>
        <p:nvSpPr>
          <p:cNvPr id="15" name="上カーブ矢印 14"/>
          <p:cNvSpPr/>
          <p:nvPr/>
        </p:nvSpPr>
        <p:spPr>
          <a:xfrm rot="2951128">
            <a:off x="5196557" y="6037598"/>
            <a:ext cx="421985" cy="299622"/>
          </a:xfrm>
          <a:prstGeom prst="curvedUpArrow">
            <a:avLst>
              <a:gd name="adj1" fmla="val 43366"/>
              <a:gd name="adj2" fmla="val 72567"/>
              <a:gd name="adj3" fmla="val 34186"/>
            </a:avLst>
          </a:prstGeom>
          <a:gradFill>
            <a:gsLst>
              <a:gs pos="0">
                <a:srgbClr val="CCECFF"/>
              </a:gs>
              <a:gs pos="70000">
                <a:srgbClr val="99CCFF"/>
              </a:gs>
              <a:gs pos="100000">
                <a:srgbClr val="00B0F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nvGrpSpPr>
          <p:cNvPr id="101" name="グループ化 100"/>
          <p:cNvGrpSpPr/>
          <p:nvPr/>
        </p:nvGrpSpPr>
        <p:grpSpPr>
          <a:xfrm>
            <a:off x="5524063" y="6256759"/>
            <a:ext cx="944581" cy="318530"/>
            <a:chOff x="5826168" y="9561395"/>
            <a:chExt cx="944581" cy="318530"/>
          </a:xfrm>
        </p:grpSpPr>
        <p:sp>
          <p:nvSpPr>
            <p:cNvPr id="102" name="円形吹き出し 101"/>
            <p:cNvSpPr/>
            <p:nvPr/>
          </p:nvSpPr>
          <p:spPr>
            <a:xfrm>
              <a:off x="5889934" y="9561395"/>
              <a:ext cx="827380" cy="318530"/>
            </a:xfrm>
            <a:prstGeom prst="wedgeEllipseCallout">
              <a:avLst>
                <a:gd name="adj1" fmla="val 26419"/>
                <a:gd name="adj2" fmla="val -80247"/>
              </a:avLst>
            </a:prstGeom>
            <a:solidFill>
              <a:schemeClr val="bg1"/>
            </a:soli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 name="テキスト ボックス 102"/>
            <p:cNvSpPr txBox="1"/>
            <p:nvPr/>
          </p:nvSpPr>
          <p:spPr>
            <a:xfrm>
              <a:off x="5826168" y="9580140"/>
              <a:ext cx="944581" cy="276999"/>
            </a:xfrm>
            <a:prstGeom prst="rect">
              <a:avLst/>
            </a:prstGeom>
            <a:noFill/>
          </p:spPr>
          <p:txBody>
            <a:bodyPr wrap="square" rtlCol="0">
              <a:spAutoFit/>
            </a:bodyPr>
            <a:lstStyle/>
            <a:p>
              <a:pPr algn="ctr"/>
              <a:r>
                <a:rPr lang="ja-JP" altLang="en-US" sz="600" dirty="0" smtClean="0">
                  <a:latin typeface="ＭＳ Ｐゴシック" panose="020B0600070205080204" pitchFamily="50" charset="-128"/>
                  <a:ea typeface="ＭＳ Ｐゴシック" panose="020B0600070205080204" pitchFamily="50" charset="-128"/>
                  <a:cs typeface="メイリオ" panose="020B0604030504040204" pitchFamily="50" charset="-128"/>
                </a:rPr>
                <a:t>車道を拡幅し</a:t>
              </a:r>
              <a:endParaRPr lang="en-US" altLang="ja-JP" sz="600" dirty="0" smtClean="0">
                <a:latin typeface="ＭＳ Ｐゴシック" panose="020B0600070205080204" pitchFamily="50" charset="-128"/>
                <a:ea typeface="ＭＳ Ｐゴシック" panose="020B0600070205080204" pitchFamily="50" charset="-128"/>
                <a:cs typeface="メイリオ" panose="020B0604030504040204" pitchFamily="50" charset="-128"/>
              </a:endParaRPr>
            </a:p>
            <a:p>
              <a:pPr algn="ctr"/>
              <a:r>
                <a:rPr lang="ja-JP" altLang="en-US" sz="600" dirty="0" smtClean="0">
                  <a:latin typeface="ＭＳ Ｐゴシック" panose="020B0600070205080204" pitchFamily="50" charset="-128"/>
                  <a:ea typeface="ＭＳ Ｐゴシック" panose="020B0600070205080204" pitchFamily="50" charset="-128"/>
                  <a:cs typeface="メイリオ" panose="020B0604030504040204" pitchFamily="50" charset="-128"/>
                </a:rPr>
                <a:t>右折レーン整備</a:t>
              </a:r>
              <a:endParaRPr kumimoji="1" lang="ja-JP" altLang="en-US" sz="600" dirty="0">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grpSp>
      <p:sp>
        <p:nvSpPr>
          <p:cNvPr id="197" name="Rectangle 235"/>
          <p:cNvSpPr>
            <a:spLocks noChangeArrowheads="1"/>
          </p:cNvSpPr>
          <p:nvPr/>
        </p:nvSpPr>
        <p:spPr bwMode="auto">
          <a:xfrm>
            <a:off x="4303423" y="4978356"/>
            <a:ext cx="597353" cy="1968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14:hiddenEffects>
            </a:ext>
          </a:extLst>
        </p:spPr>
        <p:txBody>
          <a:bodyPr rot="0" vert="horz" wrap="square" lIns="96869" tIns="48435" rIns="96869" bIns="48435" anchor="t" anchorCtr="0" upright="1">
            <a:noAutofit/>
          </a:bodyPr>
          <a:lstStyle/>
          <a:p>
            <a:pPr algn="ctr"/>
            <a:r>
              <a:rPr lang="en-US" altLang="ja-JP" sz="800" kern="100" dirty="0" smtClean="0">
                <a:ln w="3175">
                  <a:solidFill>
                    <a:schemeClr val="tx1"/>
                  </a:solidFill>
                </a:ln>
                <a:solidFill>
                  <a:schemeClr val="bg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cs typeface="メイリオ" panose="020B0604030504040204" pitchFamily="50" charset="-128"/>
              </a:rPr>
              <a:t>Before</a:t>
            </a:r>
            <a:endParaRPr lang="ja-JP" altLang="en-US" sz="800" kern="100" dirty="0">
              <a:ln w="3175">
                <a:solidFill>
                  <a:schemeClr val="tx1"/>
                </a:solidFill>
              </a:ln>
              <a:solidFill>
                <a:schemeClr val="bg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198" name="Rectangle 235"/>
          <p:cNvSpPr>
            <a:spLocks noChangeArrowheads="1"/>
          </p:cNvSpPr>
          <p:nvPr/>
        </p:nvSpPr>
        <p:spPr bwMode="auto">
          <a:xfrm>
            <a:off x="5414904" y="5659749"/>
            <a:ext cx="597353" cy="1968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14:hiddenEffects>
            </a:ext>
          </a:extLst>
        </p:spPr>
        <p:txBody>
          <a:bodyPr rot="0" vert="horz" wrap="square" lIns="96869" tIns="48435" rIns="96869" bIns="48435" anchor="t" anchorCtr="0" upright="1">
            <a:noAutofit/>
          </a:bodyPr>
          <a:lstStyle/>
          <a:p>
            <a:pPr algn="ctr"/>
            <a:r>
              <a:rPr lang="en-US" altLang="ja-JP" sz="800" kern="100" dirty="0" smtClean="0">
                <a:ln w="3175">
                  <a:solidFill>
                    <a:schemeClr val="bg1"/>
                  </a:solidFill>
                </a:ln>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cs typeface="メイリオ" panose="020B0604030504040204" pitchFamily="50" charset="-128"/>
              </a:rPr>
              <a:t>After</a:t>
            </a:r>
            <a:endParaRPr lang="ja-JP" altLang="en-US" sz="800" kern="100" dirty="0">
              <a:ln w="3175">
                <a:solidFill>
                  <a:schemeClr val="bg1"/>
                </a:solidFill>
              </a:ln>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pic>
        <p:nvPicPr>
          <p:cNvPr id="17" name="図 16"/>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307324" y="5024015"/>
            <a:ext cx="2232000" cy="1460503"/>
          </a:xfrm>
          <a:prstGeom prst="rect">
            <a:avLst/>
          </a:prstGeom>
        </p:spPr>
      </p:pic>
      <p:sp>
        <p:nvSpPr>
          <p:cNvPr id="199" name="Rectangle 235"/>
          <p:cNvSpPr>
            <a:spLocks noChangeArrowheads="1"/>
          </p:cNvSpPr>
          <p:nvPr/>
        </p:nvSpPr>
        <p:spPr bwMode="auto">
          <a:xfrm>
            <a:off x="7498134" y="6453064"/>
            <a:ext cx="1982210" cy="425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14:hiddenEffects>
            </a:ext>
          </a:extLst>
        </p:spPr>
        <p:txBody>
          <a:bodyPr rot="0" vert="horz" wrap="square" lIns="96869" tIns="48435" rIns="96869" bIns="48435" anchor="t" anchorCtr="0" upright="1">
            <a:noAutofit/>
          </a:bodyPr>
          <a:lstStyle/>
          <a:p>
            <a:pPr algn="ctr"/>
            <a:r>
              <a:rPr lang="ja-JP" altLang="en-US" sz="800" kern="100" dirty="0" smtClean="0">
                <a:latin typeface="+mj-ea"/>
                <a:ea typeface="+mj-ea"/>
                <a:cs typeface="メイリオ" panose="020B0604030504040204" pitchFamily="50" charset="-128"/>
              </a:rPr>
              <a:t>立体交差化事例（事業中）</a:t>
            </a:r>
            <a:endParaRPr lang="en-US" altLang="ja-JP" sz="800" kern="100" dirty="0" smtClean="0">
              <a:latin typeface="+mj-ea"/>
              <a:ea typeface="+mj-ea"/>
              <a:cs typeface="メイリオ" panose="020B0604030504040204" pitchFamily="50" charset="-128"/>
            </a:endParaRPr>
          </a:p>
          <a:p>
            <a:pPr algn="ctr"/>
            <a:r>
              <a:rPr lang="ja-JP" altLang="en-US" sz="700" kern="100" dirty="0" smtClean="0">
                <a:latin typeface="+mj-ea"/>
                <a:ea typeface="+mj-ea"/>
                <a:cs typeface="メイリオ" panose="020B0604030504040204" pitchFamily="50" charset="-128"/>
              </a:rPr>
              <a:t>府道茨木亀岡線　西河原西交差点</a:t>
            </a:r>
            <a:r>
              <a:rPr lang="en-US" altLang="ja-JP" sz="700" kern="100" dirty="0" smtClean="0">
                <a:latin typeface="+mj-ea"/>
                <a:ea typeface="+mj-ea"/>
                <a:cs typeface="メイリオ" panose="020B0604030504040204" pitchFamily="50" charset="-128"/>
              </a:rPr>
              <a:t>(</a:t>
            </a:r>
            <a:r>
              <a:rPr lang="ja-JP" altLang="en-US" sz="700" kern="100" dirty="0">
                <a:latin typeface="+mj-ea"/>
                <a:ea typeface="+mj-ea"/>
                <a:cs typeface="メイリオ" panose="020B0604030504040204" pitchFamily="50" charset="-128"/>
              </a:rPr>
              <a:t>茨木</a:t>
            </a:r>
            <a:r>
              <a:rPr lang="ja-JP" altLang="en-US" sz="700" kern="100" dirty="0" smtClean="0">
                <a:latin typeface="+mj-ea"/>
                <a:ea typeface="+mj-ea"/>
                <a:cs typeface="メイリオ" panose="020B0604030504040204" pitchFamily="50" charset="-128"/>
              </a:rPr>
              <a:t>市</a:t>
            </a:r>
            <a:r>
              <a:rPr lang="en-US" altLang="ja-JP" sz="700" kern="100" dirty="0" smtClean="0">
                <a:latin typeface="+mj-ea"/>
                <a:ea typeface="+mj-ea"/>
                <a:cs typeface="メイリオ" panose="020B0604030504040204" pitchFamily="50" charset="-128"/>
              </a:rPr>
              <a:t>)</a:t>
            </a:r>
            <a:endParaRPr lang="ja-JP" altLang="en-US" sz="700" kern="100" dirty="0">
              <a:latin typeface="+mj-ea"/>
              <a:ea typeface="+mj-ea"/>
              <a:cs typeface="メイリオ" panose="020B0604030504040204" pitchFamily="50" charset="-128"/>
            </a:endParaRPr>
          </a:p>
        </p:txBody>
      </p:sp>
      <p:sp>
        <p:nvSpPr>
          <p:cNvPr id="200" name="スライド番号プレースホルダー 1"/>
          <p:cNvSpPr txBox="1">
            <a:spLocks/>
          </p:cNvSpPr>
          <p:nvPr/>
        </p:nvSpPr>
        <p:spPr>
          <a:xfrm>
            <a:off x="7687087" y="6606849"/>
            <a:ext cx="2311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3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B9231F5-CC56-497A-A386-7B8232C12A76}" type="slidenum">
              <a:rPr lang="ja-JP" altLang="en-US" smtClean="0"/>
              <a:pPr/>
              <a:t>24</a:t>
            </a:fld>
            <a:endParaRPr lang="ja-JP" altLang="en-US" dirty="0"/>
          </a:p>
        </p:txBody>
      </p:sp>
      <p:sp>
        <p:nvSpPr>
          <p:cNvPr id="80" name="正方形/長方形 79"/>
          <p:cNvSpPr/>
          <p:nvPr/>
        </p:nvSpPr>
        <p:spPr>
          <a:xfrm>
            <a:off x="1223513" y="6427701"/>
            <a:ext cx="1924924" cy="215444"/>
          </a:xfrm>
          <a:prstGeom prst="rect">
            <a:avLst/>
          </a:prstGeom>
        </p:spPr>
        <p:txBody>
          <a:bodyPr wrap="square">
            <a:spAutoFit/>
          </a:bodyPr>
          <a:lstStyle/>
          <a:p>
            <a:pPr algn="ctr"/>
            <a:r>
              <a:rPr lang="ja-JP" altLang="en-US" sz="800" dirty="0" smtClean="0">
                <a:latin typeface="+mj-ea"/>
                <a:ea typeface="+mj-ea"/>
              </a:rPr>
              <a:t>府域の主要渋滞箇所</a:t>
            </a:r>
            <a:endParaRPr lang="ja-JP" altLang="en-US" sz="800" dirty="0">
              <a:latin typeface="+mj-ea"/>
              <a:ea typeface="+mj-ea"/>
            </a:endParaRPr>
          </a:p>
        </p:txBody>
      </p:sp>
      <p:sp>
        <p:nvSpPr>
          <p:cNvPr id="59" name="テキスト ボックス 58"/>
          <p:cNvSpPr txBox="1"/>
          <p:nvPr/>
        </p:nvSpPr>
        <p:spPr>
          <a:xfrm>
            <a:off x="128150" y="1061312"/>
            <a:ext cx="9605022" cy="1123384"/>
          </a:xfrm>
          <a:prstGeom prst="rect">
            <a:avLst/>
          </a:prstGeom>
          <a:noFill/>
          <a:ln w="6350">
            <a:noFill/>
            <a:prstDash val="sysDash"/>
          </a:ln>
        </p:spPr>
        <p:txBody>
          <a:bodyPr wrap="square" rtlCol="0">
            <a:spAutoFit/>
          </a:bodyPr>
          <a:lstStyle/>
          <a:p>
            <a:r>
              <a:rPr lang="ja-JP" altLang="en-US" sz="1300" dirty="0" smtClean="0">
                <a:latin typeface="HG丸ｺﾞｼｯｸM-PRO" panose="020F0600000000000000" pitchFamily="50" charset="-128"/>
                <a:ea typeface="HG丸ｺﾞｼｯｸM-PRO" panose="020F0600000000000000" pitchFamily="50" charset="-128"/>
              </a:rPr>
              <a:t>① 交通</a:t>
            </a:r>
            <a:r>
              <a:rPr lang="ja-JP" altLang="en-US" sz="1300" dirty="0">
                <a:latin typeface="HG丸ｺﾞｼｯｸM-PRO" panose="020F0600000000000000" pitchFamily="50" charset="-128"/>
                <a:ea typeface="HG丸ｺﾞｼｯｸM-PRO" panose="020F0600000000000000" pitchFamily="50" charset="-128"/>
              </a:rPr>
              <a:t>ネットワークの充実・強化</a:t>
            </a:r>
            <a:endParaRPr lang="en-US" altLang="ja-JP" sz="1300" dirty="0">
              <a:latin typeface="HG丸ｺﾞｼｯｸM-PRO" panose="020F0600000000000000" pitchFamily="50" charset="-128"/>
              <a:ea typeface="HG丸ｺﾞｼｯｸM-PRO" panose="020F0600000000000000" pitchFamily="50" charset="-128"/>
            </a:endParaRPr>
          </a:p>
          <a:p>
            <a:pPr>
              <a:lnSpc>
                <a:spcPct val="150000"/>
              </a:lnSpc>
            </a:pPr>
            <a:r>
              <a:rPr lang="ja-JP" altLang="en-US" sz="1200" b="1" dirty="0" smtClean="0">
                <a:latin typeface="ＭＳ Ｐゴシック" panose="020B0600070205080204" pitchFamily="50" charset="-128"/>
                <a:ea typeface="ＭＳ Ｐゴシック" panose="020B0600070205080204" pitchFamily="50" charset="-128"/>
              </a:rPr>
              <a:t>  ◇</a:t>
            </a:r>
            <a:r>
              <a:rPr lang="ja-JP" altLang="en-US" sz="1200" b="1" dirty="0">
                <a:latin typeface="ＭＳ Ｐゴシック" panose="020B0600070205080204" pitchFamily="50" charset="-128"/>
                <a:ea typeface="ＭＳ Ｐゴシック" panose="020B0600070205080204" pitchFamily="50" charset="-128"/>
              </a:rPr>
              <a:t>　</a:t>
            </a:r>
            <a:r>
              <a:rPr kumimoji="1" lang="ja-JP" altLang="en-US" sz="1200" b="1" dirty="0">
                <a:latin typeface="ＭＳ Ｐゴシック" panose="020B0600070205080204" pitchFamily="50" charset="-128"/>
                <a:ea typeface="ＭＳ Ｐゴシック" panose="020B0600070205080204" pitchFamily="50" charset="-128"/>
              </a:rPr>
              <a:t>慢性的</a:t>
            </a:r>
            <a:r>
              <a:rPr kumimoji="1" lang="ja-JP" altLang="en-US" sz="1200" b="1" dirty="0" smtClean="0">
                <a:latin typeface="ＭＳ Ｐゴシック" panose="020B0600070205080204" pitchFamily="50" charset="-128"/>
                <a:ea typeface="ＭＳ Ｐゴシック" panose="020B0600070205080204" pitchFamily="50" charset="-128"/>
              </a:rPr>
              <a:t>な交通渋滞の解消</a:t>
            </a:r>
            <a:endParaRPr kumimoji="1" lang="en-US" altLang="ja-JP" sz="1200" b="1" dirty="0" smtClean="0">
              <a:latin typeface="ＭＳ Ｐゴシック" panose="020B0600070205080204" pitchFamily="50" charset="-128"/>
              <a:ea typeface="ＭＳ Ｐゴシック" panose="020B0600070205080204" pitchFamily="50" charset="-128"/>
            </a:endParaRPr>
          </a:p>
          <a:p>
            <a:pPr marL="360000" indent="-180000">
              <a:buFont typeface="Wingdings" panose="05000000000000000000" pitchFamily="2" charset="2"/>
              <a:buChar char="ü"/>
            </a:pPr>
            <a:r>
              <a:rPr lang="ja-JP" altLang="en-US" sz="1200" dirty="0">
                <a:latin typeface="Meiryo UI" panose="020B0604030504040204" pitchFamily="50" charset="-128"/>
                <a:ea typeface="Meiryo UI" panose="020B0604030504040204" pitchFamily="50" charset="-128"/>
              </a:rPr>
              <a:t>経済損失と環境負荷を発生させる慢性的な交通渋滞の緩和に向け、</a:t>
            </a:r>
            <a:r>
              <a:rPr lang="en-US" altLang="ja-JP" sz="1200" dirty="0">
                <a:latin typeface="Meiryo UI" panose="020B0604030504040204" pitchFamily="50" charset="-128"/>
                <a:ea typeface="Meiryo UI" panose="020B0604030504040204" pitchFamily="50" charset="-128"/>
              </a:rPr>
              <a:t>ETC2.0</a:t>
            </a:r>
            <a:r>
              <a:rPr lang="ja-JP" altLang="en-US" sz="1200" dirty="0">
                <a:latin typeface="Meiryo UI" panose="020B0604030504040204" pitchFamily="50" charset="-128"/>
                <a:ea typeface="Meiryo UI" panose="020B0604030504040204" pitchFamily="50" charset="-128"/>
              </a:rPr>
              <a:t>を活用した速度・経路分析や交通シミュレーションなど新技術を活用し、道路拡幅やバイパス整備、立体交差化、交差点改良などのハード</a:t>
            </a:r>
            <a:r>
              <a:rPr lang="ja-JP" altLang="en-US" sz="1200" dirty="0" smtClean="0">
                <a:latin typeface="Meiryo UI" panose="020B0604030504040204" pitchFamily="50" charset="-128"/>
                <a:ea typeface="Meiryo UI" panose="020B0604030504040204" pitchFamily="50" charset="-128"/>
              </a:rPr>
              <a:t>対策や、</a:t>
            </a:r>
            <a:r>
              <a:rPr lang="ja-JP" altLang="en-US" sz="1200" dirty="0">
                <a:latin typeface="Meiryo UI" panose="020B0604030504040204" pitchFamily="50" charset="-128"/>
                <a:ea typeface="Meiryo UI" panose="020B0604030504040204" pitchFamily="50" charset="-128"/>
              </a:rPr>
              <a:t>迂回路への適切な誘導などソフト</a:t>
            </a:r>
            <a:r>
              <a:rPr lang="ja-JP" altLang="en-US" sz="1200" dirty="0" smtClean="0">
                <a:latin typeface="Meiryo UI" panose="020B0604030504040204" pitchFamily="50" charset="-128"/>
                <a:ea typeface="Meiryo UI" panose="020B0604030504040204" pitchFamily="50" charset="-128"/>
              </a:rPr>
              <a:t>対策など</a:t>
            </a:r>
            <a:r>
              <a:rPr lang="ja-JP" altLang="en-US" sz="1200" dirty="0">
                <a:latin typeface="Meiryo UI" panose="020B0604030504040204" pitchFamily="50" charset="-128"/>
                <a:ea typeface="Meiryo UI" panose="020B0604030504040204" pitchFamily="50" charset="-128"/>
              </a:rPr>
              <a:t>の</a:t>
            </a:r>
            <a:r>
              <a:rPr lang="ja-JP" altLang="en-US" sz="1200" dirty="0" smtClean="0">
                <a:latin typeface="Meiryo UI" panose="020B0604030504040204" pitchFamily="50" charset="-128"/>
                <a:ea typeface="Meiryo UI" panose="020B0604030504040204" pitchFamily="50" charset="-128"/>
              </a:rPr>
              <a:t>地域</a:t>
            </a:r>
            <a:r>
              <a:rPr lang="ja-JP" altLang="en-US" sz="1200" dirty="0">
                <a:latin typeface="Meiryo UI" panose="020B0604030504040204" pitchFamily="50" charset="-128"/>
                <a:ea typeface="Meiryo UI" panose="020B0604030504040204" pitchFamily="50" charset="-128"/>
              </a:rPr>
              <a:t>の交通事情に応じた渋滞対策に取り組みます</a:t>
            </a:r>
            <a:r>
              <a:rPr lang="ja-JP" altLang="en-US" sz="1200" dirty="0" smtClean="0">
                <a:latin typeface="Meiryo UI" panose="020B0604030504040204" pitchFamily="50" charset="-128"/>
                <a:ea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endParaRPr>
          </a:p>
        </p:txBody>
      </p:sp>
      <p:sp>
        <p:nvSpPr>
          <p:cNvPr id="60" name="テキスト ボックス 5"/>
          <p:cNvSpPr txBox="1">
            <a:spLocks noChangeArrowheads="1"/>
          </p:cNvSpPr>
          <p:nvPr/>
        </p:nvSpPr>
        <p:spPr bwMode="auto">
          <a:xfrm>
            <a:off x="1057798" y="3203650"/>
            <a:ext cx="59182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 typeface="Arial" panose="020B0604020202020204" pitchFamily="34" charset="0"/>
              <a:buNone/>
            </a:pPr>
            <a:r>
              <a:rPr lang="en-US" altLang="ja-JP" sz="600" dirty="0" smtClean="0">
                <a:latin typeface="Meiryo UI" panose="020B0604030504040204" pitchFamily="50" charset="-128"/>
                <a:ea typeface="Meiryo UI" panose="020B0604030504040204" pitchFamily="50" charset="-128"/>
                <a:cs typeface="Arial" panose="020B0604020202020204" pitchFamily="34" charset="0"/>
              </a:rPr>
              <a:t>※R2.9</a:t>
            </a:r>
            <a:r>
              <a:rPr lang="ja-JP" altLang="en-US" sz="600" dirty="0" smtClean="0">
                <a:latin typeface="Meiryo UI" panose="020B0604030504040204" pitchFamily="50" charset="-128"/>
                <a:ea typeface="Meiryo UI" panose="020B0604030504040204" pitchFamily="50" charset="-128"/>
                <a:cs typeface="Arial" panose="020B0604020202020204" pitchFamily="34" charset="0"/>
              </a:rPr>
              <a:t>時点</a:t>
            </a:r>
            <a:endParaRPr lang="en-US" altLang="ja-JP" sz="600" dirty="0">
              <a:latin typeface="Meiryo UI" panose="020B0604030504040204" pitchFamily="50" charset="-128"/>
              <a:ea typeface="Meiryo UI" panose="020B0604030504040204" pitchFamily="50" charset="-128"/>
              <a:cs typeface="Arial" panose="020B0604020202020204" pitchFamily="34" charset="0"/>
            </a:endParaRPr>
          </a:p>
        </p:txBody>
      </p:sp>
      <p:sp>
        <p:nvSpPr>
          <p:cNvPr id="87" name="サブタイトル 2"/>
          <p:cNvSpPr txBox="1">
            <a:spLocks/>
          </p:cNvSpPr>
          <p:nvPr/>
        </p:nvSpPr>
        <p:spPr>
          <a:xfrm>
            <a:off x="-8399" y="-3574"/>
            <a:ext cx="9928250" cy="358487"/>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72000" tIns="36000" rIns="72000" bIns="36000"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３</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．重点施</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策</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の</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体系</a:t>
            </a:r>
            <a:endParaRPr lang="en-US" altLang="ja-JP" sz="1800" b="1" dirty="0">
              <a:latin typeface="HG丸ｺﾞｼｯｸM-PRO" panose="020F0600000000000000" pitchFamily="50" charset="-128"/>
              <a:ea typeface="HG丸ｺﾞｼｯｸM-PRO" panose="020F0600000000000000" pitchFamily="50" charset="-128"/>
              <a:cs typeface="Meiryo UI" pitchFamily="50" charset="-128"/>
            </a:endParaRPr>
          </a:p>
        </p:txBody>
      </p:sp>
    </p:spTree>
    <p:extLst>
      <p:ext uri="{BB962C8B-B14F-4D97-AF65-F5344CB8AC3E}">
        <p14:creationId xmlns:p14="http://schemas.microsoft.com/office/powerpoint/2010/main" val="12393919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stretch>
            <a:fillRect/>
          </a:stretch>
        </p:blipFill>
        <p:spPr>
          <a:xfrm>
            <a:off x="127502" y="2085229"/>
            <a:ext cx="3996000" cy="4768191"/>
          </a:xfrm>
          <a:prstGeom prst="rect">
            <a:avLst/>
          </a:prstGeom>
        </p:spPr>
      </p:pic>
      <p:sp>
        <p:nvSpPr>
          <p:cNvPr id="18" name="正方形/長方形 17"/>
          <p:cNvSpPr/>
          <p:nvPr/>
        </p:nvSpPr>
        <p:spPr>
          <a:xfrm>
            <a:off x="108990" y="801824"/>
            <a:ext cx="9720000" cy="5959685"/>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50"/>
          </a:p>
        </p:txBody>
      </p:sp>
      <p:sp>
        <p:nvSpPr>
          <p:cNvPr id="30" name="サブタイトル 2"/>
          <p:cNvSpPr txBox="1">
            <a:spLocks/>
          </p:cNvSpPr>
          <p:nvPr/>
        </p:nvSpPr>
        <p:spPr>
          <a:xfrm>
            <a:off x="-8399" y="-3574"/>
            <a:ext cx="9928250" cy="358487"/>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72000" tIns="36000" rIns="72000" bIns="36000"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３</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．重点施策の体系</a:t>
            </a:r>
            <a:endParaRPr lang="en-US" altLang="ja-JP" sz="1800" b="1" dirty="0">
              <a:latin typeface="HG丸ｺﾞｼｯｸM-PRO" panose="020F0600000000000000" pitchFamily="50" charset="-128"/>
              <a:ea typeface="HG丸ｺﾞｼｯｸM-PRO" panose="020F0600000000000000" pitchFamily="50" charset="-128"/>
              <a:cs typeface="Meiryo UI" pitchFamily="50" charset="-128"/>
            </a:endParaRPr>
          </a:p>
        </p:txBody>
      </p:sp>
      <p:sp>
        <p:nvSpPr>
          <p:cNvPr id="31" name="正方形/長方形 30"/>
          <p:cNvSpPr/>
          <p:nvPr/>
        </p:nvSpPr>
        <p:spPr>
          <a:xfrm>
            <a:off x="37473" y="431055"/>
            <a:ext cx="9792000" cy="288147"/>
          </a:xfrm>
          <a:prstGeom prst="rect">
            <a:avLst/>
          </a:prstGeom>
        </p:spPr>
        <p:style>
          <a:lnRef idx="1">
            <a:schemeClr val="accent5"/>
          </a:lnRef>
          <a:fillRef idx="3">
            <a:schemeClr val="accent5"/>
          </a:fillRef>
          <a:effectRef idx="2">
            <a:schemeClr val="accent5"/>
          </a:effectRef>
          <a:fontRef idx="minor">
            <a:schemeClr val="lt1"/>
          </a:fontRef>
        </p:style>
        <p:txBody>
          <a:bodyPr wrap="square" lIns="72000" tIns="36000" rIns="72000" bIns="36000">
            <a:spAutoFit/>
          </a:bodyPr>
          <a:lstStyle/>
          <a:p>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体系１</a:t>
            </a:r>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大阪・関西のさらなる</a:t>
            </a:r>
            <a:r>
              <a:rPr lang="ja-JP" altLang="en-US" sz="1400" b="1" dirty="0">
                <a:solidFill>
                  <a:schemeClr val="bg1"/>
                </a:solidFill>
                <a:latin typeface="HG丸ｺﾞｼｯｸM-PRO" panose="020F0600000000000000" pitchFamily="50" charset="-128"/>
                <a:ea typeface="HG丸ｺﾞｼｯｸM-PRO" panose="020F0600000000000000" pitchFamily="50" charset="-128"/>
              </a:rPr>
              <a:t>成長に必要なインフラ</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の強化</a:t>
            </a:r>
            <a:endParaRPr lang="ja-JP" altLang="en-US" sz="1400" b="1" dirty="0">
              <a:solidFill>
                <a:schemeClr val="bg1"/>
              </a:solidFill>
              <a:latin typeface="HG丸ｺﾞｼｯｸM-PRO" panose="020F0600000000000000" pitchFamily="50" charset="-128"/>
              <a:ea typeface="HG丸ｺﾞｼｯｸM-PRO" panose="020F0600000000000000" pitchFamily="50" charset="-128"/>
            </a:endParaRPr>
          </a:p>
        </p:txBody>
      </p:sp>
      <p:sp>
        <p:nvSpPr>
          <p:cNvPr id="33" name="正方形/長方形 32"/>
          <p:cNvSpPr/>
          <p:nvPr/>
        </p:nvSpPr>
        <p:spPr>
          <a:xfrm>
            <a:off x="105262" y="801824"/>
            <a:ext cx="9720000" cy="272758"/>
          </a:xfrm>
          <a:prstGeom prst="rect">
            <a:avLst/>
          </a:prstGeom>
          <a:ln/>
        </p:spPr>
        <p:style>
          <a:lnRef idx="1">
            <a:schemeClr val="accent1"/>
          </a:lnRef>
          <a:fillRef idx="2">
            <a:schemeClr val="accent1"/>
          </a:fillRef>
          <a:effectRef idx="1">
            <a:schemeClr val="accent1"/>
          </a:effectRef>
          <a:fontRef idx="minor">
            <a:schemeClr val="dk1"/>
          </a:fontRef>
        </p:style>
        <p:txBody>
          <a:bodyPr wrap="square" lIns="72000" tIns="36000" rIns="72000" bIns="36000">
            <a:spAutoFit/>
          </a:bodyPr>
          <a:lstStyle/>
          <a:p>
            <a:r>
              <a:rPr lang="ja-JP" altLang="en-US" sz="1300" dirty="0" smtClean="0">
                <a:latin typeface="HG丸ｺﾞｼｯｸM-PRO" panose="020F0600000000000000" pitchFamily="50" charset="-128"/>
                <a:ea typeface="HG丸ｺﾞｼｯｸM-PRO" panose="020F0600000000000000" pitchFamily="50" charset="-128"/>
              </a:rPr>
              <a:t>（１）大阪・関西の成長に必要な交通ネットワークの充実・強化</a:t>
            </a:r>
            <a:endParaRPr lang="ja-JP" altLang="en-US" sz="1300" dirty="0">
              <a:latin typeface="HG丸ｺﾞｼｯｸM-PRO" panose="020F0600000000000000" pitchFamily="50" charset="-128"/>
              <a:ea typeface="HG丸ｺﾞｼｯｸM-PRO" panose="020F0600000000000000" pitchFamily="50" charset="-128"/>
            </a:endParaRPr>
          </a:p>
        </p:txBody>
      </p:sp>
      <p:sp>
        <p:nvSpPr>
          <p:cNvPr id="34" name="テキスト ボックス 33"/>
          <p:cNvSpPr txBox="1"/>
          <p:nvPr/>
        </p:nvSpPr>
        <p:spPr>
          <a:xfrm>
            <a:off x="92380" y="1070568"/>
            <a:ext cx="9598442" cy="1069524"/>
          </a:xfrm>
          <a:prstGeom prst="rect">
            <a:avLst/>
          </a:prstGeom>
          <a:noFill/>
          <a:ln w="6350">
            <a:noFill/>
            <a:prstDash val="sysDash"/>
          </a:ln>
        </p:spPr>
        <p:txBody>
          <a:bodyPr wrap="square" rtlCol="0">
            <a:spAutoFit/>
          </a:bodyPr>
          <a:lstStyle/>
          <a:p>
            <a:r>
              <a:rPr lang="ja-JP" altLang="en-US" sz="1300" dirty="0" smtClean="0">
                <a:latin typeface="HG丸ｺﾞｼｯｸM-PRO" panose="020F0600000000000000" pitchFamily="50" charset="-128"/>
                <a:ea typeface="HG丸ｺﾞｼｯｸM-PRO" panose="020F0600000000000000" pitchFamily="50" charset="-128"/>
              </a:rPr>
              <a:t>① 交通</a:t>
            </a:r>
            <a:r>
              <a:rPr lang="ja-JP" altLang="en-US" sz="1300" dirty="0">
                <a:latin typeface="HG丸ｺﾞｼｯｸM-PRO" panose="020F0600000000000000" pitchFamily="50" charset="-128"/>
                <a:ea typeface="HG丸ｺﾞｼｯｸM-PRO" panose="020F0600000000000000" pitchFamily="50" charset="-128"/>
              </a:rPr>
              <a:t>ネットワークの充実・強化</a:t>
            </a:r>
            <a:endParaRPr lang="en-US" altLang="ja-JP" sz="1300" dirty="0">
              <a:latin typeface="HG丸ｺﾞｼｯｸM-PRO" panose="020F0600000000000000" pitchFamily="50" charset="-128"/>
              <a:ea typeface="HG丸ｺﾞｼｯｸM-PRO" panose="020F0600000000000000" pitchFamily="50" charset="-128"/>
            </a:endParaRPr>
          </a:p>
          <a:p>
            <a:pPr marL="108000">
              <a:lnSpc>
                <a:spcPct val="150000"/>
              </a:lnSpc>
            </a:pPr>
            <a:r>
              <a:rPr lang="ja-JP" altLang="en-US" sz="1200" dirty="0" smtClean="0">
                <a:latin typeface="ＭＳ Ｐゴシック" panose="020B0600070205080204" pitchFamily="50" charset="-128"/>
                <a:ea typeface="ＭＳ Ｐゴシック" panose="020B0600070205080204" pitchFamily="50" charset="-128"/>
              </a:rPr>
              <a:t>◇</a:t>
            </a:r>
            <a:r>
              <a:rPr lang="ja-JP" altLang="en-US" sz="1200" dirty="0">
                <a:latin typeface="ＭＳ Ｐゴシック" panose="020B0600070205080204" pitchFamily="50" charset="-128"/>
                <a:ea typeface="ＭＳ Ｐゴシック" panose="020B0600070205080204" pitchFamily="50" charset="-128"/>
              </a:rPr>
              <a:t>　</a:t>
            </a:r>
            <a:r>
              <a:rPr kumimoji="1" lang="ja-JP" altLang="en-US" sz="1200" b="1" dirty="0" smtClean="0">
                <a:latin typeface="ＭＳ Ｐゴシック" panose="020B0600070205080204" pitchFamily="50" charset="-128"/>
                <a:ea typeface="ＭＳ Ｐゴシック" panose="020B0600070205080204" pitchFamily="50" charset="-128"/>
              </a:rPr>
              <a:t>鉄道ネットワークの充実</a:t>
            </a:r>
            <a:endParaRPr kumimoji="1" lang="en-US" altLang="ja-JP" sz="1200" dirty="0" smtClean="0">
              <a:latin typeface="ＭＳ Ｐゴシック" panose="020B0600070205080204" pitchFamily="50" charset="-128"/>
              <a:ea typeface="ＭＳ Ｐゴシック" panose="020B0600070205080204" pitchFamily="50" charset="-128"/>
            </a:endParaRPr>
          </a:p>
          <a:p>
            <a:pPr marL="396000" indent="-180000">
              <a:lnSpc>
                <a:spcPts val="1300"/>
              </a:lnSpc>
              <a:buFont typeface="Wingdings" panose="05000000000000000000" pitchFamily="2" charset="2"/>
              <a:buChar char="ü"/>
            </a:pPr>
            <a:r>
              <a:rPr kumimoji="1" lang="ja-JP" altLang="en-US" sz="1200" dirty="0">
                <a:latin typeface="Meiryo UI" panose="020B0604030504040204" pitchFamily="50" charset="-128"/>
                <a:ea typeface="Meiryo UI" panose="020B0604030504040204" pitchFamily="50" charset="-128"/>
              </a:rPr>
              <a:t>大阪・関西のさらなる成長のため、一定の公共交通ストック、魅力ある資源（商業・観光）の集積を最大限に活かしつつ、「新大阪・関西３空港</a:t>
            </a:r>
            <a:r>
              <a:rPr kumimoji="1" lang="ja-JP" altLang="en-US" sz="1200" dirty="0" smtClean="0">
                <a:latin typeface="Meiryo UI" panose="020B0604030504040204" pitchFamily="50" charset="-128"/>
                <a:ea typeface="Meiryo UI" panose="020B0604030504040204" pitchFamily="50" charset="-128"/>
              </a:rPr>
              <a:t>・　　世界</a:t>
            </a:r>
            <a:r>
              <a:rPr kumimoji="1" lang="ja-JP" altLang="en-US" sz="1200" dirty="0">
                <a:latin typeface="Meiryo UI" panose="020B0604030504040204" pitchFamily="50" charset="-128"/>
                <a:ea typeface="Meiryo UI" panose="020B0604030504040204" pitchFamily="50" charset="-128"/>
              </a:rPr>
              <a:t>遺産へ</a:t>
            </a:r>
            <a:r>
              <a:rPr kumimoji="1" lang="ja-JP" altLang="en-US" sz="1200" dirty="0" smtClean="0">
                <a:latin typeface="Meiryo UI" panose="020B0604030504040204" pitchFamily="50" charset="-128"/>
                <a:ea typeface="Meiryo UI" panose="020B0604030504040204" pitchFamily="50" charset="-128"/>
              </a:rPr>
              <a:t>のアクセス</a:t>
            </a:r>
            <a:r>
              <a:rPr kumimoji="1" lang="ja-JP" altLang="en-US" sz="1200" dirty="0">
                <a:latin typeface="Meiryo UI" panose="020B0604030504040204" pitchFamily="50" charset="-128"/>
                <a:ea typeface="Meiryo UI" panose="020B0604030504040204" pitchFamily="50" charset="-128"/>
              </a:rPr>
              <a:t>強化」／「京阪神各都市の結節強化」／「放射状鉄道の環状結節」／「都市防災機能の向上」などの観点で鉄道ネットワークの充実を</a:t>
            </a:r>
            <a:r>
              <a:rPr kumimoji="1" lang="ja-JP" altLang="en-US" sz="1200" dirty="0" smtClean="0">
                <a:latin typeface="Meiryo UI" panose="020B0604030504040204" pitchFamily="50" charset="-128"/>
                <a:ea typeface="Meiryo UI" panose="020B0604030504040204" pitchFamily="50" charset="-128"/>
              </a:rPr>
              <a:t>図ります。</a:t>
            </a:r>
            <a:endParaRPr kumimoji="1" lang="ja-JP" altLang="en-US" sz="1200" dirty="0">
              <a:latin typeface="Meiryo UI" panose="020B0604030504040204" pitchFamily="50" charset="-128"/>
              <a:ea typeface="Meiryo UI" panose="020B0604030504040204" pitchFamily="50" charset="-128"/>
            </a:endParaRPr>
          </a:p>
        </p:txBody>
      </p:sp>
      <p:sp>
        <p:nvSpPr>
          <p:cNvPr id="84" name="正方形/長方形 83"/>
          <p:cNvSpPr/>
          <p:nvPr/>
        </p:nvSpPr>
        <p:spPr>
          <a:xfrm>
            <a:off x="6639822" y="6020628"/>
            <a:ext cx="2705666" cy="213443"/>
          </a:xfrm>
          <a:prstGeom prst="rect">
            <a:avLst/>
          </a:prstGeom>
        </p:spPr>
        <p:txBody>
          <a:bodyPr wrap="square">
            <a:spAutoFit/>
          </a:bodyPr>
          <a:lstStyle/>
          <a:p>
            <a:r>
              <a:rPr lang="ja-JP" altLang="en-US" sz="800" dirty="0" smtClean="0">
                <a:latin typeface="+mj-ea"/>
                <a:ea typeface="+mj-ea"/>
              </a:rPr>
              <a:t>出典：公共交通戦略</a:t>
            </a:r>
            <a:r>
              <a:rPr lang="en-US" altLang="ja-JP" sz="800" dirty="0">
                <a:latin typeface="+mj-ea"/>
                <a:ea typeface="+mj-ea"/>
              </a:rPr>
              <a:t>H26.</a:t>
            </a:r>
            <a:r>
              <a:rPr lang="ja-JP" altLang="en-US" sz="800" dirty="0" smtClean="0">
                <a:latin typeface="+mj-ea"/>
                <a:ea typeface="+mj-ea"/>
              </a:rPr>
              <a:t>１（</a:t>
            </a:r>
            <a:r>
              <a:rPr lang="en-US" altLang="ja-JP" sz="800" dirty="0">
                <a:latin typeface="+mj-ea"/>
                <a:ea typeface="+mj-ea"/>
              </a:rPr>
              <a:t>R</a:t>
            </a:r>
            <a:r>
              <a:rPr lang="ja-JP" altLang="en-US" sz="800" dirty="0">
                <a:latin typeface="+mj-ea"/>
                <a:ea typeface="+mj-ea"/>
              </a:rPr>
              <a:t>１</a:t>
            </a:r>
            <a:r>
              <a:rPr lang="en-US" altLang="ja-JP" sz="800" dirty="0">
                <a:latin typeface="+mj-ea"/>
                <a:ea typeface="+mj-ea"/>
              </a:rPr>
              <a:t>.11</a:t>
            </a:r>
            <a:r>
              <a:rPr lang="ja-JP" altLang="en-US" sz="800" dirty="0">
                <a:latin typeface="+mj-ea"/>
                <a:ea typeface="+mj-ea"/>
              </a:rPr>
              <a:t>改訂</a:t>
            </a:r>
            <a:r>
              <a:rPr lang="ja-JP" altLang="en-US" sz="800" dirty="0" smtClean="0">
                <a:latin typeface="+mj-ea"/>
                <a:ea typeface="+mj-ea"/>
              </a:rPr>
              <a:t>）より作成</a:t>
            </a:r>
            <a:endParaRPr lang="ja-JP" altLang="en-US" sz="800" dirty="0">
              <a:latin typeface="+mj-ea"/>
              <a:ea typeface="+mj-ea"/>
            </a:endParaRPr>
          </a:p>
        </p:txBody>
      </p:sp>
      <p:sp>
        <p:nvSpPr>
          <p:cNvPr id="85" name="正方形/長方形 84"/>
          <p:cNvSpPr/>
          <p:nvPr/>
        </p:nvSpPr>
        <p:spPr>
          <a:xfrm>
            <a:off x="6003131" y="2118237"/>
            <a:ext cx="3346405" cy="261610"/>
          </a:xfrm>
          <a:prstGeom prst="rect">
            <a:avLst/>
          </a:prstGeom>
        </p:spPr>
        <p:txBody>
          <a:bodyPr wrap="square">
            <a:spAutoFit/>
          </a:bodyPr>
          <a:lstStyle/>
          <a:p>
            <a:r>
              <a:rPr lang="en-US" altLang="ja-JP" sz="1100" dirty="0" smtClean="0">
                <a:latin typeface="ＭＳ Ｐゴシック" panose="020B0600070205080204" pitchFamily="50" charset="-128"/>
                <a:ea typeface="ＭＳ Ｐゴシック" panose="020B0600070205080204" pitchFamily="50" charset="-128"/>
              </a:rPr>
              <a:t>【</a:t>
            </a:r>
            <a:r>
              <a:rPr lang="ja-JP" altLang="en-US" sz="1100" dirty="0" smtClean="0">
                <a:latin typeface="ＭＳ Ｐゴシック" panose="020B0600070205080204" pitchFamily="50" charset="-128"/>
                <a:ea typeface="ＭＳ Ｐゴシック" panose="020B0600070205080204" pitchFamily="50" charset="-128"/>
              </a:rPr>
              <a:t>取組イメージ</a:t>
            </a:r>
            <a:r>
              <a:rPr lang="en-US" altLang="ja-JP" sz="1100" dirty="0" smtClean="0">
                <a:latin typeface="ＭＳ Ｐゴシック" panose="020B0600070205080204" pitchFamily="50" charset="-128"/>
                <a:ea typeface="ＭＳ Ｐゴシック" panose="020B0600070205080204" pitchFamily="50" charset="-128"/>
              </a:rPr>
              <a:t>】</a:t>
            </a:r>
            <a:endParaRPr lang="ja-JP" altLang="en-US" sz="1100" dirty="0">
              <a:latin typeface="ＭＳ Ｐゴシック" panose="020B0600070205080204" pitchFamily="50" charset="-128"/>
              <a:ea typeface="ＭＳ Ｐゴシック" panose="020B0600070205080204" pitchFamily="50" charset="-128"/>
            </a:endParaRPr>
          </a:p>
        </p:txBody>
      </p:sp>
      <p:sp>
        <p:nvSpPr>
          <p:cNvPr id="21" name="スライド番号プレースホルダー 1"/>
          <p:cNvSpPr txBox="1">
            <a:spLocks/>
          </p:cNvSpPr>
          <p:nvPr/>
        </p:nvSpPr>
        <p:spPr>
          <a:xfrm>
            <a:off x="7680792" y="6617713"/>
            <a:ext cx="2311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3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t>25</a:t>
            </a:r>
            <a:endParaRPr lang="ja-JP" altLang="en-US" dirty="0"/>
          </a:p>
        </p:txBody>
      </p:sp>
      <p:sp>
        <p:nvSpPr>
          <p:cNvPr id="23" name="テキスト ボックス 22">
            <a:extLst>
              <a:ext uri="{FF2B5EF4-FFF2-40B4-BE49-F238E27FC236}">
                <a16:creationId xmlns:a16="http://schemas.microsoft.com/office/drawing/2014/main" id="{B99B7B03-404B-4495-8B13-BD9BEEFDDCDF}"/>
              </a:ext>
            </a:extLst>
          </p:cNvPr>
          <p:cNvSpPr txBox="1"/>
          <p:nvPr/>
        </p:nvSpPr>
        <p:spPr>
          <a:xfrm>
            <a:off x="3979479" y="4801991"/>
            <a:ext cx="2086199" cy="244747"/>
          </a:xfrm>
          <a:prstGeom prst="rect">
            <a:avLst/>
          </a:prstGeom>
          <a:noFill/>
        </p:spPr>
        <p:txBody>
          <a:bodyPr wrap="square" lIns="0" tIns="0" rIns="0" bIns="0" rtlCol="0" anchor="ctr" anchorCtr="0">
            <a:spAutoFit/>
          </a:bodyPr>
          <a:lstStyle/>
          <a:p>
            <a:pPr algn="ctr">
              <a:lnSpc>
                <a:spcPts val="1000"/>
              </a:lnSpc>
            </a:pPr>
            <a:r>
              <a:rPr kumimoji="1" lang="ja-JP" altLang="en-US" sz="800" dirty="0" smtClean="0">
                <a:latin typeface="+mj-ea"/>
                <a:ea typeface="+mj-ea"/>
              </a:rPr>
              <a:t>大阪モノレール延伸　</a:t>
            </a:r>
            <a:endParaRPr kumimoji="1" lang="en-US" altLang="ja-JP" sz="800" dirty="0" smtClean="0">
              <a:latin typeface="+mj-ea"/>
              <a:ea typeface="+mj-ea"/>
            </a:endParaRPr>
          </a:p>
          <a:p>
            <a:pPr algn="ctr">
              <a:lnSpc>
                <a:spcPts val="1000"/>
              </a:lnSpc>
            </a:pPr>
            <a:r>
              <a:rPr kumimoji="1" lang="ja-JP" altLang="en-US" sz="800" dirty="0" smtClean="0">
                <a:latin typeface="+mj-ea"/>
                <a:ea typeface="+mj-ea"/>
              </a:rPr>
              <a:t>（仮称）鴻池新田駅（イメージ）</a:t>
            </a:r>
            <a:endParaRPr kumimoji="1" lang="ja-JP" altLang="en-US" sz="800" dirty="0">
              <a:latin typeface="+mj-ea"/>
              <a:ea typeface="+mj-ea"/>
            </a:endParaRPr>
          </a:p>
        </p:txBody>
      </p:sp>
      <p:pic>
        <p:nvPicPr>
          <p:cNvPr id="24" name="図 2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180266" y="3642564"/>
            <a:ext cx="1593937" cy="1130906"/>
          </a:xfrm>
          <a:prstGeom prst="rect">
            <a:avLst/>
          </a:prstGeom>
          <a:ln>
            <a:solidFill>
              <a:schemeClr val="tx1"/>
            </a:solidFill>
          </a:ln>
        </p:spPr>
      </p:pic>
      <p:sp>
        <p:nvSpPr>
          <p:cNvPr id="26" name="テキスト ボックス 25">
            <a:extLst>
              <a:ext uri="{FF2B5EF4-FFF2-40B4-BE49-F238E27FC236}">
                <a16:creationId xmlns:a16="http://schemas.microsoft.com/office/drawing/2014/main" id="{1F2DD2DF-7C47-4334-99C2-4F16A9DE98B3}"/>
              </a:ext>
            </a:extLst>
          </p:cNvPr>
          <p:cNvSpPr txBox="1"/>
          <p:nvPr/>
        </p:nvSpPr>
        <p:spPr>
          <a:xfrm>
            <a:off x="6108076" y="2321818"/>
            <a:ext cx="3241459" cy="461665"/>
          </a:xfrm>
          <a:prstGeom prst="rect">
            <a:avLst/>
          </a:prstGeom>
          <a:noFill/>
        </p:spPr>
        <p:txBody>
          <a:bodyPr wrap="square" lIns="0" tIns="0" rIns="0" bIns="0" rtlCol="0" anchor="ctr" anchorCtr="0">
            <a:spAutoFit/>
          </a:bodyPr>
          <a:lstStyle/>
          <a:p>
            <a:r>
              <a:rPr lang="ja-JP" altLang="en-US" sz="1000" dirty="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○広域拠点へのアクセス性向上やネットワークの多重化</a:t>
            </a:r>
            <a:endParaRPr lang="en-US" altLang="ja-JP" sz="1000" dirty="0" smtClean="0">
              <a:latin typeface="Meiryo UI" panose="020B0604030504040204" pitchFamily="50" charset="-128"/>
              <a:ea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rPr>
              <a:t>　○都市間の連携強化、観光拠点へのアクセス性を向上</a:t>
            </a:r>
            <a:endParaRPr lang="en-US" altLang="ja-JP" sz="1000" dirty="0" smtClean="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rPr>
              <a:t>○放射状</a:t>
            </a:r>
            <a:r>
              <a:rPr lang="ja-JP" altLang="en-US" sz="1000" dirty="0">
                <a:latin typeface="Meiryo UI" panose="020B0604030504040204" pitchFamily="50" charset="-128"/>
                <a:ea typeface="Meiryo UI" panose="020B0604030504040204" pitchFamily="50" charset="-128"/>
              </a:rPr>
              <a:t>鉄道を環状結節し、都心部へ集中する交通を</a:t>
            </a:r>
            <a:r>
              <a:rPr lang="ja-JP" altLang="en-US" sz="1000" dirty="0" smtClean="0">
                <a:latin typeface="Meiryo UI" panose="020B0604030504040204" pitchFamily="50" charset="-128"/>
                <a:ea typeface="Meiryo UI" panose="020B0604030504040204" pitchFamily="50" charset="-128"/>
              </a:rPr>
              <a:t>分散</a:t>
            </a:r>
            <a:endParaRPr lang="ja-JP" altLang="en-US" sz="1000" dirty="0">
              <a:latin typeface="Meiryo UI" panose="020B0604030504040204" pitchFamily="50" charset="-128"/>
              <a:ea typeface="Meiryo UI" panose="020B0604030504040204" pitchFamily="50" charset="-128"/>
            </a:endParaRPr>
          </a:p>
        </p:txBody>
      </p:sp>
      <p:sp>
        <p:nvSpPr>
          <p:cNvPr id="25" name="テキスト ボックス 24">
            <a:extLst>
              <a:ext uri="{FF2B5EF4-FFF2-40B4-BE49-F238E27FC236}">
                <a16:creationId xmlns:a16="http://schemas.microsoft.com/office/drawing/2014/main" id="{B99B7B03-404B-4495-8B13-BD9BEEFDDCDF}"/>
              </a:ext>
            </a:extLst>
          </p:cNvPr>
          <p:cNvSpPr txBox="1"/>
          <p:nvPr/>
        </p:nvSpPr>
        <p:spPr>
          <a:xfrm>
            <a:off x="4327911" y="3274433"/>
            <a:ext cx="1318238" cy="244747"/>
          </a:xfrm>
          <a:prstGeom prst="rect">
            <a:avLst/>
          </a:prstGeom>
          <a:noFill/>
        </p:spPr>
        <p:txBody>
          <a:bodyPr wrap="square" lIns="0" tIns="0" rIns="0" bIns="0" rtlCol="0" anchor="ctr" anchorCtr="0">
            <a:spAutoFit/>
          </a:bodyPr>
          <a:lstStyle/>
          <a:p>
            <a:pPr algn="ctr">
              <a:lnSpc>
                <a:spcPts val="1000"/>
              </a:lnSpc>
            </a:pPr>
            <a:r>
              <a:rPr kumimoji="1" lang="ja-JP" altLang="en-US" sz="800" dirty="0" smtClean="0">
                <a:latin typeface="+mj-ea"/>
                <a:ea typeface="+mj-ea"/>
              </a:rPr>
              <a:t>北大阪急行延伸</a:t>
            </a:r>
            <a:endParaRPr kumimoji="1" lang="en-US" altLang="ja-JP" sz="800" dirty="0" smtClean="0">
              <a:latin typeface="+mj-ea"/>
              <a:ea typeface="+mj-ea"/>
            </a:endParaRPr>
          </a:p>
          <a:p>
            <a:pPr algn="ctr">
              <a:lnSpc>
                <a:spcPts val="1000"/>
              </a:lnSpc>
            </a:pPr>
            <a:r>
              <a:rPr kumimoji="1" lang="ja-JP" altLang="en-US" sz="800" dirty="0" smtClean="0">
                <a:latin typeface="+mj-ea"/>
                <a:ea typeface="+mj-ea"/>
              </a:rPr>
              <a:t>箕面萱野駅付近</a:t>
            </a:r>
            <a:endParaRPr kumimoji="1" lang="ja-JP" altLang="en-US" sz="800" dirty="0">
              <a:latin typeface="+mj-ea"/>
              <a:ea typeface="+mj-ea"/>
            </a:endParaRPr>
          </a:p>
        </p:txBody>
      </p:sp>
      <p:pic>
        <p:nvPicPr>
          <p:cNvPr id="27" name="図 26"/>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199825" y="2273436"/>
            <a:ext cx="1574048" cy="979177"/>
          </a:xfrm>
          <a:prstGeom prst="rect">
            <a:avLst/>
          </a:prstGeom>
          <a:ln>
            <a:solidFill>
              <a:schemeClr val="tx1"/>
            </a:solidFill>
          </a:ln>
        </p:spPr>
      </p:pic>
      <p:sp>
        <p:nvSpPr>
          <p:cNvPr id="20" name="テキスト ボックス 19">
            <a:extLst>
              <a:ext uri="{FF2B5EF4-FFF2-40B4-BE49-F238E27FC236}">
                <a16:creationId xmlns:a16="http://schemas.microsoft.com/office/drawing/2014/main" id="{B3D970D8-2062-4026-9C8F-00E33BE12E55}"/>
              </a:ext>
            </a:extLst>
          </p:cNvPr>
          <p:cNvSpPr txBox="1"/>
          <p:nvPr/>
        </p:nvSpPr>
        <p:spPr>
          <a:xfrm>
            <a:off x="162212" y="2111062"/>
            <a:ext cx="1462162" cy="169277"/>
          </a:xfrm>
          <a:prstGeom prst="rect">
            <a:avLst/>
          </a:prstGeom>
          <a:solidFill>
            <a:schemeClr val="bg1"/>
          </a:solidFill>
        </p:spPr>
        <p:txBody>
          <a:bodyPr wrap="square" lIns="0" tIns="0" rIns="0" bIns="0" rtlCol="0" anchor="ctr" anchorCtr="0">
            <a:spAutoFit/>
          </a:bodyPr>
          <a:lstStyle/>
          <a:p>
            <a:r>
              <a:rPr kumimoji="1" lang="ja-JP" altLang="en-US" sz="1100" b="1" dirty="0" smtClean="0">
                <a:latin typeface="ＭＳ Ｐゴシック" panose="020B0600070205080204" pitchFamily="50" charset="-128"/>
                <a:ea typeface="ＭＳ Ｐゴシック" panose="020B0600070205080204" pitchFamily="50" charset="-128"/>
              </a:rPr>
              <a:t>■ 公共交通戦略路線</a:t>
            </a:r>
            <a:endParaRPr kumimoji="1" lang="ja-JP" altLang="en-US" sz="1100" b="1" dirty="0">
              <a:latin typeface="ＭＳ Ｐゴシック" panose="020B0600070205080204" pitchFamily="50" charset="-128"/>
              <a:ea typeface="ＭＳ Ｐゴシック" panose="020B0600070205080204" pitchFamily="50" charset="-128"/>
            </a:endParaRPr>
          </a:p>
        </p:txBody>
      </p:sp>
      <p:sp>
        <p:nvSpPr>
          <p:cNvPr id="6" name="正方形/長方形 5"/>
          <p:cNvSpPr/>
          <p:nvPr/>
        </p:nvSpPr>
        <p:spPr>
          <a:xfrm>
            <a:off x="2363956" y="4942219"/>
            <a:ext cx="1023223" cy="1421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83" name="グループ化 1182"/>
          <p:cNvGrpSpPr/>
          <p:nvPr/>
        </p:nvGrpSpPr>
        <p:grpSpPr>
          <a:xfrm>
            <a:off x="2595804" y="4904003"/>
            <a:ext cx="1840497" cy="1800243"/>
            <a:chOff x="2595804" y="4904003"/>
            <a:chExt cx="1840497" cy="1800243"/>
          </a:xfrm>
        </p:grpSpPr>
        <p:pic>
          <p:nvPicPr>
            <p:cNvPr id="38" name="図 37"/>
            <p:cNvPicPr>
              <a:picLocks noChangeAspect="1"/>
            </p:cNvPicPr>
            <p:nvPr/>
          </p:nvPicPr>
          <p:blipFill>
            <a:blip r:embed="rId6"/>
            <a:stretch>
              <a:fillRect/>
            </a:stretch>
          </p:blipFill>
          <p:spPr>
            <a:xfrm>
              <a:off x="2623730" y="5113480"/>
              <a:ext cx="1812571" cy="1590766"/>
            </a:xfrm>
            <a:prstGeom prst="rect">
              <a:avLst/>
            </a:prstGeom>
            <a:ln>
              <a:solidFill>
                <a:schemeClr val="tx1"/>
              </a:solidFill>
            </a:ln>
          </p:spPr>
        </p:pic>
        <p:pic>
          <p:nvPicPr>
            <p:cNvPr id="50" name="図 49"/>
            <p:cNvPicPr>
              <a:picLocks noChangeAspect="1"/>
            </p:cNvPicPr>
            <p:nvPr/>
          </p:nvPicPr>
          <p:blipFill>
            <a:blip r:embed="rId7"/>
            <a:stretch>
              <a:fillRect/>
            </a:stretch>
          </p:blipFill>
          <p:spPr>
            <a:xfrm>
              <a:off x="2846106" y="6190563"/>
              <a:ext cx="343906" cy="182605"/>
            </a:xfrm>
            <a:prstGeom prst="rect">
              <a:avLst/>
            </a:prstGeom>
          </p:spPr>
        </p:pic>
        <p:sp>
          <p:nvSpPr>
            <p:cNvPr id="39" name="正方形/長方形 38"/>
            <p:cNvSpPr/>
            <p:nvPr/>
          </p:nvSpPr>
          <p:spPr>
            <a:xfrm>
              <a:off x="2595804" y="4904003"/>
              <a:ext cx="1348917" cy="246221"/>
            </a:xfrm>
            <a:prstGeom prst="rect">
              <a:avLst/>
            </a:prstGeom>
          </p:spPr>
          <p:txBody>
            <a:bodyPr wrap="square">
              <a:spAutoFit/>
            </a:bodyPr>
            <a:lstStyle/>
            <a:p>
              <a:r>
                <a:rPr lang="ja-JP" altLang="en-US" sz="1000" b="1" dirty="0" smtClean="0">
                  <a:latin typeface="Meiryo UI" panose="020B0604030504040204" pitchFamily="50" charset="-128"/>
                  <a:ea typeface="Meiryo UI" panose="020B0604030504040204" pitchFamily="50" charset="-128"/>
                </a:rPr>
                <a:t>＜大阪都心部拡大＞</a:t>
              </a:r>
              <a:endParaRPr lang="ja-JP" altLang="en-US" sz="1000" b="1" dirty="0">
                <a:latin typeface="Meiryo UI" panose="020B0604030504040204" pitchFamily="50" charset="-128"/>
                <a:ea typeface="Meiryo UI" panose="020B0604030504040204" pitchFamily="50" charset="-128"/>
              </a:endParaRPr>
            </a:p>
          </p:txBody>
        </p:sp>
      </p:grpSp>
      <p:sp>
        <p:nvSpPr>
          <p:cNvPr id="53" name="正方形/長方形 52"/>
          <p:cNvSpPr/>
          <p:nvPr/>
        </p:nvSpPr>
        <p:spPr>
          <a:xfrm>
            <a:off x="292361" y="6433047"/>
            <a:ext cx="2774750" cy="369332"/>
          </a:xfrm>
          <a:prstGeom prst="rect">
            <a:avLst/>
          </a:prstGeom>
        </p:spPr>
        <p:txBody>
          <a:bodyPr wrap="square">
            <a:spAutoFit/>
          </a:bodyPr>
          <a:lstStyle/>
          <a:p>
            <a:r>
              <a:rPr lang="en-US" altLang="ja-JP" sz="900" dirty="0" smtClean="0">
                <a:latin typeface="Meiryo UI" panose="020B0604030504040204" pitchFamily="50" charset="-128"/>
                <a:ea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rPr>
              <a:t>北大阪急行延伸、うめきた（大阪）地下駅</a:t>
            </a:r>
            <a:endParaRPr lang="en-US" altLang="ja-JP" sz="900" dirty="0" smtClean="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rPr>
              <a:t>　以外の新駅名は仮称</a:t>
            </a:r>
            <a:endParaRPr lang="ja-JP" altLang="en-US" sz="900" dirty="0">
              <a:latin typeface="Meiryo UI" panose="020B0604030504040204" pitchFamily="50" charset="-128"/>
              <a:ea typeface="Meiryo UI" panose="020B0604030504040204" pitchFamily="50" charset="-128"/>
            </a:endParaRPr>
          </a:p>
        </p:txBody>
      </p:sp>
      <p:pic>
        <p:nvPicPr>
          <p:cNvPr id="8" name="図 7"/>
          <p:cNvPicPr>
            <a:picLocks noChangeAspect="1"/>
          </p:cNvPicPr>
          <p:nvPr/>
        </p:nvPicPr>
        <p:blipFill>
          <a:blip r:embed="rId8"/>
          <a:stretch>
            <a:fillRect/>
          </a:stretch>
        </p:blipFill>
        <p:spPr>
          <a:xfrm>
            <a:off x="6033120" y="2930382"/>
            <a:ext cx="3505504" cy="3097036"/>
          </a:xfrm>
          <a:prstGeom prst="rect">
            <a:avLst/>
          </a:prstGeom>
        </p:spPr>
      </p:pic>
    </p:spTree>
    <p:extLst>
      <p:ext uri="{BB962C8B-B14F-4D97-AF65-F5344CB8AC3E}">
        <p14:creationId xmlns:p14="http://schemas.microsoft.com/office/powerpoint/2010/main" val="20252942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図 40"/>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23765" r="78178"/>
                    </a14:imgEffect>
                  </a14:imgLayer>
                </a14:imgProps>
              </a:ext>
              <a:ext uri="{28A0092B-C50C-407E-A947-70E740481C1C}">
                <a14:useLocalDpi xmlns:a14="http://schemas.microsoft.com/office/drawing/2010/main" val="0"/>
              </a:ext>
            </a:extLst>
          </a:blip>
          <a:srcRect l="16964" r="15020"/>
          <a:stretch/>
        </p:blipFill>
        <p:spPr>
          <a:xfrm>
            <a:off x="7157978" y="2608280"/>
            <a:ext cx="2461222" cy="2670520"/>
          </a:xfrm>
          <a:prstGeom prst="rect">
            <a:avLst/>
          </a:prstGeom>
        </p:spPr>
      </p:pic>
      <p:pic>
        <p:nvPicPr>
          <p:cNvPr id="42" name="図 41"/>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927" b="89927" l="24550" r="67937">
                        <a14:foregroundMark x1="63280" y1="60730" x2="63280" y2="60730"/>
                        <a14:foregroundMark x1="36614" y1="40438" x2="36614" y2="40438"/>
                        <a14:foregroundMark x1="35661" y1="29051" x2="35661" y2="29051"/>
                        <a14:foregroundMark x1="29312" y1="27299" x2="29312" y2="27299"/>
                        <a14:foregroundMark x1="28042" y1="45109" x2="28042" y2="45109"/>
                        <a14:foregroundMark x1="26243" y1="32409" x2="26243" y2="32409"/>
                        <a14:foregroundMark x1="67937" y1="77664" x2="67937" y2="77664"/>
                      </a14:backgroundRemoval>
                    </a14:imgEffect>
                  </a14:imgLayer>
                </a14:imgProps>
              </a:ext>
              <a:ext uri="{28A0092B-C50C-407E-A947-70E740481C1C}">
                <a14:useLocalDpi xmlns:a14="http://schemas.microsoft.com/office/drawing/2010/main" val="0"/>
              </a:ext>
            </a:extLst>
          </a:blip>
          <a:srcRect l="19476" r="28754"/>
          <a:stretch/>
        </p:blipFill>
        <p:spPr>
          <a:xfrm>
            <a:off x="4784863" y="2566153"/>
            <a:ext cx="2031812" cy="2828295"/>
          </a:xfrm>
          <a:prstGeom prst="rect">
            <a:avLst/>
          </a:prstGeom>
        </p:spPr>
      </p:pic>
      <p:pic>
        <p:nvPicPr>
          <p:cNvPr id="121" name="図 120"/>
          <p:cNvPicPr>
            <a:picLocks noChangeAspect="1"/>
          </p:cNvPicPr>
          <p:nvPr/>
        </p:nvPicPr>
        <p:blipFill rotWithShape="1">
          <a:blip r:embed="rId7" cstate="print">
            <a:extLst>
              <a:ext uri="{28A0092B-C50C-407E-A947-70E740481C1C}">
                <a14:useLocalDpi xmlns:a14="http://schemas.microsoft.com/office/drawing/2010/main" val="0"/>
              </a:ext>
            </a:extLst>
          </a:blip>
          <a:srcRect l="17691" t="16492" r="19353" b="17872"/>
          <a:stretch/>
        </p:blipFill>
        <p:spPr>
          <a:xfrm>
            <a:off x="363231" y="3047339"/>
            <a:ext cx="2097279" cy="1863546"/>
          </a:xfrm>
          <a:prstGeom prst="rect">
            <a:avLst/>
          </a:prstGeom>
        </p:spPr>
      </p:pic>
      <p:sp>
        <p:nvSpPr>
          <p:cNvPr id="56" name="サブタイトル 2"/>
          <p:cNvSpPr txBox="1">
            <a:spLocks/>
          </p:cNvSpPr>
          <p:nvPr/>
        </p:nvSpPr>
        <p:spPr>
          <a:xfrm>
            <a:off x="-8399" y="-3574"/>
            <a:ext cx="9928250" cy="363364"/>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72000" tIns="36000" rIns="72000" bIns="36000"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３</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．重点施</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策</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の</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体系</a:t>
            </a:r>
            <a:endParaRPr lang="en-US" altLang="ja-JP" sz="1800" b="1" dirty="0">
              <a:latin typeface="HG丸ｺﾞｼｯｸM-PRO" panose="020F0600000000000000" pitchFamily="50" charset="-128"/>
              <a:ea typeface="HG丸ｺﾞｼｯｸM-PRO" panose="020F0600000000000000" pitchFamily="50" charset="-128"/>
              <a:cs typeface="Meiryo UI" pitchFamily="50" charset="-128"/>
            </a:endParaRPr>
          </a:p>
        </p:txBody>
      </p:sp>
      <p:sp>
        <p:nvSpPr>
          <p:cNvPr id="27" name="正方形/長方形 26"/>
          <p:cNvSpPr/>
          <p:nvPr/>
        </p:nvSpPr>
        <p:spPr>
          <a:xfrm>
            <a:off x="108990" y="777731"/>
            <a:ext cx="9695332" cy="5927869"/>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50"/>
          </a:p>
        </p:txBody>
      </p:sp>
      <p:sp>
        <p:nvSpPr>
          <p:cNvPr id="52" name="正方形/長方形 51"/>
          <p:cNvSpPr/>
          <p:nvPr/>
        </p:nvSpPr>
        <p:spPr>
          <a:xfrm>
            <a:off x="58867" y="415333"/>
            <a:ext cx="9743589" cy="288147"/>
          </a:xfrm>
          <a:prstGeom prst="rect">
            <a:avLst/>
          </a:prstGeom>
        </p:spPr>
        <p:style>
          <a:lnRef idx="1">
            <a:schemeClr val="accent5"/>
          </a:lnRef>
          <a:fillRef idx="3">
            <a:schemeClr val="accent5"/>
          </a:fillRef>
          <a:effectRef idx="2">
            <a:schemeClr val="accent5"/>
          </a:effectRef>
          <a:fontRef idx="minor">
            <a:schemeClr val="lt1"/>
          </a:fontRef>
        </p:style>
        <p:txBody>
          <a:bodyPr wrap="square" lIns="72000" tIns="36000" rIns="72000" bIns="36000">
            <a:spAutoFit/>
          </a:bodyPr>
          <a:lstStyle/>
          <a:p>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体系１</a:t>
            </a:r>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大阪・関西のさらなる</a:t>
            </a:r>
            <a:r>
              <a:rPr lang="ja-JP" altLang="en-US" sz="1400" b="1" dirty="0">
                <a:solidFill>
                  <a:schemeClr val="bg1"/>
                </a:solidFill>
                <a:latin typeface="HG丸ｺﾞｼｯｸM-PRO" panose="020F0600000000000000" pitchFamily="50" charset="-128"/>
                <a:ea typeface="HG丸ｺﾞｼｯｸM-PRO" panose="020F0600000000000000" pitchFamily="50" charset="-128"/>
              </a:rPr>
              <a:t>成長に必要なインフラ</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の強化</a:t>
            </a:r>
            <a:endParaRPr lang="ja-JP" altLang="en-US" sz="1400" b="1" dirty="0">
              <a:solidFill>
                <a:schemeClr val="bg1"/>
              </a:solidFill>
              <a:latin typeface="HG丸ｺﾞｼｯｸM-PRO" panose="020F0600000000000000" pitchFamily="50" charset="-128"/>
              <a:ea typeface="HG丸ｺﾞｼｯｸM-PRO" panose="020F0600000000000000" pitchFamily="50" charset="-128"/>
            </a:endParaRPr>
          </a:p>
        </p:txBody>
      </p:sp>
      <p:sp>
        <p:nvSpPr>
          <p:cNvPr id="53" name="正方形/長方形 52"/>
          <p:cNvSpPr/>
          <p:nvPr/>
        </p:nvSpPr>
        <p:spPr>
          <a:xfrm>
            <a:off x="109200" y="774106"/>
            <a:ext cx="9691200" cy="272758"/>
          </a:xfrm>
          <a:prstGeom prst="rect">
            <a:avLst/>
          </a:prstGeom>
          <a:ln/>
        </p:spPr>
        <p:style>
          <a:lnRef idx="1">
            <a:schemeClr val="accent1"/>
          </a:lnRef>
          <a:fillRef idx="2">
            <a:schemeClr val="accent1"/>
          </a:fillRef>
          <a:effectRef idx="1">
            <a:schemeClr val="accent1"/>
          </a:effectRef>
          <a:fontRef idx="minor">
            <a:schemeClr val="dk1"/>
          </a:fontRef>
        </p:style>
        <p:txBody>
          <a:bodyPr wrap="square" lIns="72000" tIns="36000" rIns="72000" bIns="36000">
            <a:spAutoFit/>
          </a:bodyPr>
          <a:lstStyle/>
          <a:p>
            <a:r>
              <a:rPr lang="ja-JP" altLang="en-US" sz="1300" dirty="0" smtClean="0">
                <a:latin typeface="HG丸ｺﾞｼｯｸM-PRO" panose="020F0600000000000000" pitchFamily="50" charset="-128"/>
                <a:ea typeface="HG丸ｺﾞｼｯｸM-PRO" panose="020F0600000000000000" pitchFamily="50" charset="-128"/>
              </a:rPr>
              <a:t>（１）大阪・関西の成長に必要な交通ネットワークの充実・強化</a:t>
            </a:r>
            <a:endParaRPr lang="ja-JP" altLang="en-US" sz="1300" dirty="0">
              <a:latin typeface="HG丸ｺﾞｼｯｸM-PRO" panose="020F0600000000000000" pitchFamily="50" charset="-128"/>
              <a:ea typeface="HG丸ｺﾞｼｯｸM-PRO" panose="020F0600000000000000" pitchFamily="50" charset="-128"/>
            </a:endParaRPr>
          </a:p>
        </p:txBody>
      </p:sp>
      <p:sp>
        <p:nvSpPr>
          <p:cNvPr id="88" name="二等辺三角形 87">
            <a:extLst>
              <a:ext uri="{FF2B5EF4-FFF2-40B4-BE49-F238E27FC236}">
                <a16:creationId xmlns:a16="http://schemas.microsoft.com/office/drawing/2014/main" id="{DAF65B18-537B-4FF3-AA85-013EFDF25972}"/>
              </a:ext>
            </a:extLst>
          </p:cNvPr>
          <p:cNvSpPr/>
          <p:nvPr/>
        </p:nvSpPr>
        <p:spPr>
          <a:xfrm rot="20146097">
            <a:off x="1596166" y="4492547"/>
            <a:ext cx="129220" cy="1124163"/>
          </a:xfrm>
          <a:prstGeom prst="triangle">
            <a:avLst/>
          </a:prstGeom>
          <a:solidFill>
            <a:schemeClr val="tx1"/>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9" name="四角形: 角を丸くする 45">
            <a:extLst>
              <a:ext uri="{FF2B5EF4-FFF2-40B4-BE49-F238E27FC236}">
                <a16:creationId xmlns:a16="http://schemas.microsoft.com/office/drawing/2014/main" id="{C182E4DC-A606-463E-BA4F-F18F1A7C2449}"/>
              </a:ext>
            </a:extLst>
          </p:cNvPr>
          <p:cNvSpPr/>
          <p:nvPr/>
        </p:nvSpPr>
        <p:spPr>
          <a:xfrm>
            <a:off x="468827" y="5045874"/>
            <a:ext cx="3546424" cy="1538272"/>
          </a:xfrm>
          <a:prstGeom prst="roundRect">
            <a:avLst>
              <a:gd name="adj" fmla="val 3899"/>
            </a:avLst>
          </a:prstGeom>
        </p:spPr>
        <p:style>
          <a:lnRef idx="2">
            <a:schemeClr val="dk1"/>
          </a:lnRef>
          <a:fillRef idx="1">
            <a:schemeClr val="lt1"/>
          </a:fillRef>
          <a:effectRef idx="0">
            <a:schemeClr val="dk1"/>
          </a:effectRef>
          <a:fontRef idx="minor">
            <a:schemeClr val="dk1"/>
          </a:fontRef>
        </p:style>
        <p:txBody>
          <a:bodyPr rtlCol="0" anchor="t"/>
          <a:lstStyle/>
          <a:p>
            <a:r>
              <a:rPr kumimoji="1" lang="ja-JP" altLang="en-US" sz="800" dirty="0" smtClean="0">
                <a:solidFill>
                  <a:schemeClr val="tx1"/>
                </a:solidFill>
                <a:latin typeface="Meiryo UI" panose="020B0604030504040204" pitchFamily="50" charset="-128"/>
                <a:ea typeface="Meiryo UI" panose="020B0604030504040204" pitchFamily="50" charset="-128"/>
              </a:rPr>
              <a:t>◆中・長期対策</a:t>
            </a:r>
            <a:endParaRPr kumimoji="1" lang="en-US" altLang="ja-JP" sz="800" dirty="0" smtClean="0">
              <a:solidFill>
                <a:schemeClr val="tx1"/>
              </a:solidFill>
              <a:latin typeface="Meiryo UI" panose="020B0604030504040204" pitchFamily="50" charset="-128"/>
              <a:ea typeface="Meiryo UI" panose="020B0604030504040204" pitchFamily="50" charset="-128"/>
            </a:endParaRPr>
          </a:p>
          <a:p>
            <a:r>
              <a:rPr kumimoji="1" lang="ja-JP" altLang="en-US" sz="800" dirty="0" smtClean="0">
                <a:solidFill>
                  <a:schemeClr val="tx1"/>
                </a:solidFill>
                <a:latin typeface="Meiryo UI" panose="020B0604030504040204" pitchFamily="50" charset="-128"/>
                <a:ea typeface="Meiryo UI" panose="020B0604030504040204" pitchFamily="50" charset="-128"/>
              </a:rPr>
              <a:t>連続</a:t>
            </a:r>
            <a:r>
              <a:rPr kumimoji="1" lang="ja-JP" altLang="en-US" sz="800" dirty="0">
                <a:solidFill>
                  <a:schemeClr val="tx1"/>
                </a:solidFill>
                <a:latin typeface="Meiryo UI" panose="020B0604030504040204" pitchFamily="50" charset="-128"/>
                <a:ea typeface="Meiryo UI" panose="020B0604030504040204" pitchFamily="50" charset="-128"/>
              </a:rPr>
              <a:t>立体</a:t>
            </a:r>
            <a:r>
              <a:rPr kumimoji="1" lang="ja-JP" altLang="en-US" sz="800" dirty="0" smtClean="0">
                <a:solidFill>
                  <a:schemeClr val="tx1"/>
                </a:solidFill>
                <a:latin typeface="Meiryo UI" panose="020B0604030504040204" pitchFamily="50" charset="-128"/>
                <a:ea typeface="Meiryo UI" panose="020B0604030504040204" pitchFamily="50" charset="-128"/>
              </a:rPr>
              <a:t>交差化　　　　　　　　　　　　　立体交差化</a:t>
            </a:r>
            <a:r>
              <a:rPr kumimoji="1" lang="en-US" altLang="ja-JP" sz="800" dirty="0" smtClean="0">
                <a:solidFill>
                  <a:schemeClr val="tx1"/>
                </a:solidFill>
                <a:latin typeface="Meiryo UI" panose="020B0604030504040204" pitchFamily="50" charset="-128"/>
                <a:ea typeface="Meiryo UI" panose="020B0604030504040204" pitchFamily="50" charset="-128"/>
              </a:rPr>
              <a:t>(</a:t>
            </a:r>
            <a:r>
              <a:rPr kumimoji="1" lang="ja-JP" altLang="en-US" sz="800" dirty="0" smtClean="0">
                <a:solidFill>
                  <a:schemeClr val="tx1"/>
                </a:solidFill>
                <a:latin typeface="Meiryo UI" panose="020B0604030504040204" pitchFamily="50" charset="-128"/>
                <a:ea typeface="Meiryo UI" panose="020B0604030504040204" pitchFamily="50" charset="-128"/>
              </a:rPr>
              <a:t>地下アンダー</a:t>
            </a:r>
            <a:r>
              <a:rPr kumimoji="1" lang="en-US" altLang="ja-JP" sz="800" dirty="0" smtClean="0">
                <a:solidFill>
                  <a:schemeClr val="tx1"/>
                </a:solidFill>
                <a:latin typeface="Meiryo UI" panose="020B0604030504040204" pitchFamily="50" charset="-128"/>
                <a:ea typeface="Meiryo UI" panose="020B0604030504040204" pitchFamily="50" charset="-128"/>
              </a:rPr>
              <a:t>)</a:t>
            </a:r>
            <a:endParaRPr kumimoji="1" lang="ja-JP" altLang="en-US" sz="800" dirty="0">
              <a:solidFill>
                <a:schemeClr val="tx1"/>
              </a:solidFill>
              <a:latin typeface="Meiryo UI" panose="020B0604030504040204" pitchFamily="50" charset="-128"/>
              <a:ea typeface="Meiryo UI" panose="020B0604030504040204" pitchFamily="50" charset="-128"/>
            </a:endParaRPr>
          </a:p>
        </p:txBody>
      </p:sp>
      <p:sp>
        <p:nvSpPr>
          <p:cNvPr id="104" name="右矢印 109">
            <a:extLst>
              <a:ext uri="{FF2B5EF4-FFF2-40B4-BE49-F238E27FC236}">
                <a16:creationId xmlns:a16="http://schemas.microsoft.com/office/drawing/2014/main" id="{958AD851-D0E4-4243-AC81-006D9DA0408E}"/>
              </a:ext>
            </a:extLst>
          </p:cNvPr>
          <p:cNvSpPr/>
          <p:nvPr/>
        </p:nvSpPr>
        <p:spPr>
          <a:xfrm>
            <a:off x="7041960" y="3820207"/>
            <a:ext cx="200923" cy="490285"/>
          </a:xfrm>
          <a:prstGeom prst="rightArrow">
            <a:avLst/>
          </a:prstGeom>
          <a:gradFill>
            <a:gsLst>
              <a:gs pos="0">
                <a:schemeClr val="accent1">
                  <a:lumMod val="5000"/>
                  <a:lumOff val="95000"/>
                </a:schemeClr>
              </a:gs>
              <a:gs pos="41000">
                <a:srgbClr val="7CC9D3"/>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9" name="図 10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48993" y="5408665"/>
            <a:ext cx="1530682" cy="1008000"/>
          </a:xfrm>
          <a:prstGeom prst="rect">
            <a:avLst/>
          </a:prstGeom>
        </p:spPr>
      </p:pic>
      <p:sp>
        <p:nvSpPr>
          <p:cNvPr id="111" name="テキスト ボックス 110">
            <a:extLst>
              <a:ext uri="{FF2B5EF4-FFF2-40B4-BE49-F238E27FC236}">
                <a16:creationId xmlns:a16="http://schemas.microsoft.com/office/drawing/2014/main" id="{54AAF45B-ABED-42C3-A21D-35F081AC37E1}"/>
              </a:ext>
            </a:extLst>
          </p:cNvPr>
          <p:cNvSpPr txBox="1"/>
          <p:nvPr/>
        </p:nvSpPr>
        <p:spPr>
          <a:xfrm>
            <a:off x="810912" y="6439973"/>
            <a:ext cx="1025922" cy="123111"/>
          </a:xfrm>
          <a:prstGeom prst="rect">
            <a:avLst/>
          </a:prstGeom>
          <a:noFill/>
        </p:spPr>
        <p:txBody>
          <a:bodyPr wrap="none" lIns="0" tIns="0" rIns="0" bIns="0" rtlCol="0" anchor="ctr" anchorCtr="0">
            <a:spAutoFit/>
          </a:bodyPr>
          <a:lstStyle/>
          <a:p>
            <a:pPr algn="ctr"/>
            <a:r>
              <a:rPr kumimoji="1" lang="ja-JP" altLang="en-US" sz="800" dirty="0" smtClean="0">
                <a:latin typeface="ＭＳ Ｐゴシック" panose="020B0600070205080204" pitchFamily="50" charset="-128"/>
                <a:ea typeface="ＭＳ Ｐゴシック" panose="020B0600070205080204" pitchFamily="50" charset="-128"/>
              </a:rPr>
              <a:t>近鉄</a:t>
            </a:r>
            <a:r>
              <a:rPr kumimoji="1" lang="ja-JP" altLang="en-US" sz="800" dirty="0">
                <a:latin typeface="ＭＳ Ｐゴシック" panose="020B0600070205080204" pitchFamily="50" charset="-128"/>
                <a:ea typeface="ＭＳ Ｐゴシック" panose="020B0600070205080204" pitchFamily="50" charset="-128"/>
              </a:rPr>
              <a:t>奈良</a:t>
            </a:r>
            <a:r>
              <a:rPr kumimoji="1" lang="ja-JP" altLang="en-US" sz="800" dirty="0" smtClean="0">
                <a:latin typeface="ＭＳ Ｐゴシック" panose="020B0600070205080204" pitchFamily="50" charset="-128"/>
                <a:ea typeface="ＭＳ Ｐゴシック" panose="020B0600070205080204" pitchFamily="50" charset="-128"/>
              </a:rPr>
              <a:t>線</a:t>
            </a:r>
            <a:r>
              <a:rPr kumimoji="1" lang="zh-CN" altLang="en-US" sz="800" dirty="0" smtClean="0">
                <a:latin typeface="ＭＳ Ｐゴシック" panose="020B0600070205080204" pitchFamily="50" charset="-128"/>
                <a:ea typeface="ＭＳ Ｐゴシック" panose="020B0600070205080204" pitchFamily="50" charset="-128"/>
              </a:rPr>
              <a:t>（</a:t>
            </a:r>
            <a:r>
              <a:rPr kumimoji="1" lang="ja-JP" altLang="en-US" sz="800" dirty="0">
                <a:latin typeface="ＭＳ Ｐゴシック" panose="020B0600070205080204" pitchFamily="50" charset="-128"/>
                <a:ea typeface="ＭＳ Ｐゴシック" panose="020B0600070205080204" pitchFamily="50" charset="-128"/>
              </a:rPr>
              <a:t>東大阪</a:t>
            </a:r>
            <a:r>
              <a:rPr kumimoji="1" lang="zh-CN" altLang="en-US" sz="800" dirty="0" smtClean="0">
                <a:latin typeface="ＭＳ Ｐゴシック" panose="020B0600070205080204" pitchFamily="50" charset="-128"/>
                <a:ea typeface="ＭＳ Ｐゴシック" panose="020B0600070205080204" pitchFamily="50" charset="-128"/>
              </a:rPr>
              <a:t>市</a:t>
            </a:r>
            <a:r>
              <a:rPr kumimoji="1" lang="zh-CN" altLang="en-US" sz="800" dirty="0">
                <a:latin typeface="ＭＳ Ｐゴシック" panose="020B0600070205080204" pitchFamily="50" charset="-128"/>
                <a:ea typeface="ＭＳ Ｐゴシック" panose="020B0600070205080204" pitchFamily="50" charset="-128"/>
              </a:rPr>
              <a:t>）</a:t>
            </a:r>
          </a:p>
        </p:txBody>
      </p:sp>
      <p:sp>
        <p:nvSpPr>
          <p:cNvPr id="112" name="テキスト ボックス 111">
            <a:extLst>
              <a:ext uri="{FF2B5EF4-FFF2-40B4-BE49-F238E27FC236}">
                <a16:creationId xmlns:a16="http://schemas.microsoft.com/office/drawing/2014/main" id="{54AAF45B-ABED-42C3-A21D-35F081AC37E1}"/>
              </a:ext>
            </a:extLst>
          </p:cNvPr>
          <p:cNvSpPr txBox="1"/>
          <p:nvPr/>
        </p:nvSpPr>
        <p:spPr>
          <a:xfrm>
            <a:off x="2424233" y="6440236"/>
            <a:ext cx="1057982" cy="123111"/>
          </a:xfrm>
          <a:prstGeom prst="rect">
            <a:avLst/>
          </a:prstGeom>
          <a:noFill/>
        </p:spPr>
        <p:txBody>
          <a:bodyPr wrap="none" lIns="0" tIns="0" rIns="0" bIns="0" rtlCol="0" anchor="ctr" anchorCtr="0">
            <a:spAutoFit/>
          </a:bodyPr>
          <a:lstStyle/>
          <a:p>
            <a:pPr algn="ctr"/>
            <a:r>
              <a:rPr kumimoji="1" lang="ja-JP" altLang="en-US" sz="800" dirty="0" smtClean="0">
                <a:latin typeface="ＭＳ Ｐゴシック" panose="020B0600070205080204" pitchFamily="50" charset="-128"/>
                <a:ea typeface="ＭＳ Ｐゴシック" panose="020B0600070205080204" pitchFamily="50" charset="-128"/>
              </a:rPr>
              <a:t>都</a:t>
            </a:r>
            <a:r>
              <a:rPr kumimoji="1" lang="en-US" altLang="ja-JP" sz="800" dirty="0" smtClean="0">
                <a:latin typeface="ＭＳ Ｐゴシック" panose="020B0600070205080204" pitchFamily="50" charset="-128"/>
                <a:ea typeface="ＭＳ Ｐゴシック" panose="020B0600070205080204" pitchFamily="50" charset="-128"/>
              </a:rPr>
              <a:t>)</a:t>
            </a:r>
            <a:r>
              <a:rPr kumimoji="1" lang="ja-JP" altLang="en-US" sz="800" dirty="0" smtClean="0">
                <a:latin typeface="ＭＳ Ｐゴシック" panose="020B0600070205080204" pitchFamily="50" charset="-128"/>
                <a:ea typeface="ＭＳ Ｐゴシック" panose="020B0600070205080204" pitchFamily="50" charset="-128"/>
              </a:rPr>
              <a:t>大県</a:t>
            </a:r>
            <a:r>
              <a:rPr kumimoji="1" lang="ja-JP" altLang="en-US" sz="800" dirty="0">
                <a:latin typeface="ＭＳ Ｐゴシック" panose="020B0600070205080204" pitchFamily="50" charset="-128"/>
                <a:ea typeface="ＭＳ Ｐゴシック" panose="020B0600070205080204" pitchFamily="50" charset="-128"/>
              </a:rPr>
              <a:t>本郷</a:t>
            </a:r>
            <a:r>
              <a:rPr kumimoji="1" lang="ja-JP" altLang="en-US" sz="800" dirty="0" smtClean="0">
                <a:latin typeface="ＭＳ Ｐゴシック" panose="020B0600070205080204" pitchFamily="50" charset="-128"/>
                <a:ea typeface="ＭＳ Ｐゴシック" panose="020B0600070205080204" pitchFamily="50" charset="-128"/>
              </a:rPr>
              <a:t>線</a:t>
            </a:r>
            <a:r>
              <a:rPr kumimoji="1" lang="zh-CN" altLang="en-US" sz="800" dirty="0" smtClean="0">
                <a:latin typeface="ＭＳ Ｐゴシック" panose="020B0600070205080204" pitchFamily="50" charset="-128"/>
                <a:ea typeface="ＭＳ Ｐゴシック" panose="020B0600070205080204" pitchFamily="50" charset="-128"/>
              </a:rPr>
              <a:t>（</a:t>
            </a:r>
            <a:r>
              <a:rPr kumimoji="1" lang="ja-JP" altLang="en-US" sz="800" dirty="0">
                <a:latin typeface="ＭＳ Ｐゴシック" panose="020B0600070205080204" pitchFamily="50" charset="-128"/>
                <a:ea typeface="ＭＳ Ｐゴシック" panose="020B0600070205080204" pitchFamily="50" charset="-128"/>
              </a:rPr>
              <a:t>柏原</a:t>
            </a:r>
            <a:r>
              <a:rPr kumimoji="1" lang="zh-CN" altLang="en-US" sz="800" dirty="0" smtClean="0">
                <a:latin typeface="ＭＳ Ｐゴシック" panose="020B0600070205080204" pitchFamily="50" charset="-128"/>
                <a:ea typeface="ＭＳ Ｐゴシック" panose="020B0600070205080204" pitchFamily="50" charset="-128"/>
              </a:rPr>
              <a:t>市</a:t>
            </a:r>
            <a:r>
              <a:rPr kumimoji="1" lang="zh-CN" altLang="en-US" sz="800" dirty="0">
                <a:latin typeface="ＭＳ Ｐゴシック" panose="020B0600070205080204" pitchFamily="50" charset="-128"/>
                <a:ea typeface="ＭＳ Ｐゴシック" panose="020B0600070205080204" pitchFamily="50" charset="-128"/>
              </a:rPr>
              <a:t>）</a:t>
            </a:r>
          </a:p>
        </p:txBody>
      </p:sp>
      <p:pic>
        <p:nvPicPr>
          <p:cNvPr id="113" name="図 1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84299" y="5362399"/>
            <a:ext cx="1268953" cy="845143"/>
          </a:xfrm>
          <a:prstGeom prst="rect">
            <a:avLst/>
          </a:prstGeom>
        </p:spPr>
      </p:pic>
      <p:pic>
        <p:nvPicPr>
          <p:cNvPr id="114" name="図 1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09596" y="5854438"/>
            <a:ext cx="747732" cy="560799"/>
          </a:xfrm>
          <a:prstGeom prst="rect">
            <a:avLst/>
          </a:prstGeom>
        </p:spPr>
      </p:pic>
      <p:sp>
        <p:nvSpPr>
          <p:cNvPr id="119" name="四角形: 角を丸くする 45">
            <a:extLst>
              <a:ext uri="{FF2B5EF4-FFF2-40B4-BE49-F238E27FC236}">
                <a16:creationId xmlns:a16="http://schemas.microsoft.com/office/drawing/2014/main" id="{C182E4DC-A606-463E-BA4F-F18F1A7C2449}"/>
              </a:ext>
            </a:extLst>
          </p:cNvPr>
          <p:cNvSpPr/>
          <p:nvPr/>
        </p:nvSpPr>
        <p:spPr>
          <a:xfrm>
            <a:off x="4990913" y="4941097"/>
            <a:ext cx="1730878" cy="1224470"/>
          </a:xfrm>
          <a:prstGeom prst="roundRect">
            <a:avLst>
              <a:gd name="adj" fmla="val 3899"/>
            </a:avLst>
          </a:prstGeom>
        </p:spPr>
        <p:style>
          <a:lnRef idx="2">
            <a:schemeClr val="dk1"/>
          </a:lnRef>
          <a:fillRef idx="1">
            <a:schemeClr val="lt1"/>
          </a:fillRef>
          <a:effectRef idx="0">
            <a:schemeClr val="dk1"/>
          </a:effectRef>
          <a:fontRef idx="minor">
            <a:schemeClr val="dk1"/>
          </a:fontRef>
        </p:style>
        <p:txBody>
          <a:bodyPr rtlCol="0" anchor="t"/>
          <a:lstStyle/>
          <a:p>
            <a:r>
              <a:rPr kumimoji="1" lang="ja-JP" altLang="en-US" sz="800" spc="-40" dirty="0" smtClean="0">
                <a:solidFill>
                  <a:schemeClr val="tx1"/>
                </a:solidFill>
                <a:latin typeface="Meiryo UI" panose="020B0604030504040204" pitchFamily="50" charset="-128"/>
                <a:ea typeface="Meiryo UI" panose="020B0604030504040204" pitchFamily="50" charset="-128"/>
              </a:rPr>
              <a:t>◆現在の状況</a:t>
            </a:r>
            <a:endParaRPr kumimoji="1" lang="en-US" altLang="ja-JP" sz="800" spc="-40" dirty="0" smtClean="0">
              <a:solidFill>
                <a:schemeClr val="tx1"/>
              </a:solidFill>
              <a:latin typeface="Meiryo UI" panose="020B0604030504040204" pitchFamily="50" charset="-128"/>
              <a:ea typeface="Meiryo UI" panose="020B0604030504040204" pitchFamily="50" charset="-128"/>
            </a:endParaRPr>
          </a:p>
          <a:p>
            <a:endParaRPr kumimoji="1" lang="ja-JP" altLang="en-US" sz="800" spc="-40" dirty="0">
              <a:solidFill>
                <a:schemeClr val="tx1"/>
              </a:solidFill>
              <a:latin typeface="Meiryo UI" panose="020B0604030504040204" pitchFamily="50" charset="-128"/>
              <a:ea typeface="Meiryo UI" panose="020B0604030504040204" pitchFamily="50" charset="-128"/>
            </a:endParaRPr>
          </a:p>
        </p:txBody>
      </p:sp>
      <p:pic>
        <p:nvPicPr>
          <p:cNvPr id="120" name="Picture 2" descr="\\G0000sv0ns502\d10201$\doc\200_企画G\平成28年度\934   踏切対策\02_検討会\事例紹介（池田土木より）\桜井停車場線（写真等ネタ）\拡幅前後（選定分）\P1030572.JP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5190438" y="5186216"/>
            <a:ext cx="1331828" cy="91261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グループ化 3"/>
          <p:cNvGrpSpPr/>
          <p:nvPr/>
        </p:nvGrpSpPr>
        <p:grpSpPr>
          <a:xfrm>
            <a:off x="7689048" y="4862730"/>
            <a:ext cx="1800455" cy="1530787"/>
            <a:chOff x="7856624" y="5183474"/>
            <a:chExt cx="1800455" cy="1530787"/>
          </a:xfrm>
        </p:grpSpPr>
        <p:sp>
          <p:nvSpPr>
            <p:cNvPr id="90" name="四角形: 角を丸くする 45">
              <a:extLst>
                <a:ext uri="{FF2B5EF4-FFF2-40B4-BE49-F238E27FC236}">
                  <a16:creationId xmlns:a16="http://schemas.microsoft.com/office/drawing/2014/main" id="{C182E4DC-A606-463E-BA4F-F18F1A7C2449}"/>
                </a:ext>
              </a:extLst>
            </p:cNvPr>
            <p:cNvSpPr/>
            <p:nvPr/>
          </p:nvSpPr>
          <p:spPr>
            <a:xfrm>
              <a:off x="7856624" y="5183474"/>
              <a:ext cx="1800455" cy="1530787"/>
            </a:xfrm>
            <a:prstGeom prst="roundRect">
              <a:avLst>
                <a:gd name="adj" fmla="val 3899"/>
              </a:avLst>
            </a:prstGeom>
          </p:spPr>
          <p:style>
            <a:lnRef idx="2">
              <a:schemeClr val="dk1"/>
            </a:lnRef>
            <a:fillRef idx="1">
              <a:schemeClr val="lt1"/>
            </a:fillRef>
            <a:effectRef idx="0">
              <a:schemeClr val="dk1"/>
            </a:effectRef>
            <a:fontRef idx="minor">
              <a:schemeClr val="dk1"/>
            </a:fontRef>
          </p:style>
          <p:txBody>
            <a:bodyPr rtlCol="0" anchor="t"/>
            <a:lstStyle/>
            <a:p>
              <a:r>
                <a:rPr kumimoji="1" lang="ja-JP" altLang="en-US" sz="800" spc="-40" dirty="0" smtClean="0">
                  <a:solidFill>
                    <a:schemeClr val="tx1"/>
                  </a:solidFill>
                  <a:latin typeface="Meiryo UI" panose="020B0604030504040204" pitchFamily="50" charset="-128"/>
                  <a:ea typeface="Meiryo UI" panose="020B0604030504040204" pitchFamily="50" charset="-128"/>
                </a:rPr>
                <a:t>◆短期対策</a:t>
              </a:r>
              <a:endParaRPr kumimoji="1" lang="en-US" altLang="ja-JP" sz="800" spc="-40" dirty="0" smtClean="0">
                <a:solidFill>
                  <a:schemeClr val="tx1"/>
                </a:solidFill>
                <a:latin typeface="Meiryo UI" panose="020B0604030504040204" pitchFamily="50" charset="-128"/>
                <a:ea typeface="Meiryo UI" panose="020B0604030504040204" pitchFamily="50" charset="-128"/>
              </a:endParaRPr>
            </a:p>
            <a:p>
              <a:r>
                <a:rPr kumimoji="1" lang="ja-JP" altLang="en-US" sz="800" spc="-40" dirty="0">
                  <a:solidFill>
                    <a:schemeClr val="tx1"/>
                  </a:solidFill>
                  <a:latin typeface="Meiryo UI" panose="020B0604030504040204" pitchFamily="50" charset="-128"/>
                  <a:ea typeface="Meiryo UI" panose="020B0604030504040204" pitchFamily="50" charset="-128"/>
                </a:rPr>
                <a:t>カラー舗装や歩道拡幅等による安全対策</a:t>
              </a:r>
            </a:p>
          </p:txBody>
        </p:sp>
        <p:pic>
          <p:nvPicPr>
            <p:cNvPr id="91" name="Picture 4" descr="\\G0000sv0ns502\d10201$\doc\200_企画G\平成28年度\934   踏切対策\02_検討会\事例紹介（池田土木より）\桜井停車場線（写真等ネタ）\踏切拡幅後\現況写真_161228\IMG_0296.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050498" y="5630956"/>
              <a:ext cx="1327892" cy="912610"/>
            </a:xfrm>
            <a:prstGeom prst="rect">
              <a:avLst/>
            </a:prstGeom>
            <a:noFill/>
            <a:extLst>
              <a:ext uri="{909E8E84-426E-40DD-AFC4-6F175D3DCCD1}">
                <a14:hiddenFill xmlns:a14="http://schemas.microsoft.com/office/drawing/2010/main">
                  <a:solidFill>
                    <a:srgbClr val="FFFFFF"/>
                  </a:solidFill>
                </a14:hiddenFill>
              </a:ext>
            </a:extLst>
          </p:spPr>
        </p:pic>
        <p:sp>
          <p:nvSpPr>
            <p:cNvPr id="110" name="テキスト ボックス 109">
              <a:extLst>
                <a:ext uri="{FF2B5EF4-FFF2-40B4-BE49-F238E27FC236}">
                  <a16:creationId xmlns:a16="http://schemas.microsoft.com/office/drawing/2014/main" id="{54AAF45B-ABED-42C3-A21D-35F081AC37E1}"/>
                </a:ext>
              </a:extLst>
            </p:cNvPr>
            <p:cNvSpPr txBox="1"/>
            <p:nvPr/>
          </p:nvSpPr>
          <p:spPr>
            <a:xfrm>
              <a:off x="8098891" y="6560399"/>
              <a:ext cx="1231106" cy="123111"/>
            </a:xfrm>
            <a:prstGeom prst="rect">
              <a:avLst/>
            </a:prstGeom>
            <a:noFill/>
          </p:spPr>
          <p:txBody>
            <a:bodyPr wrap="none" lIns="0" tIns="0" rIns="0" bIns="0" rtlCol="0" anchor="ctr" anchorCtr="0">
              <a:spAutoFit/>
            </a:bodyPr>
            <a:lstStyle/>
            <a:p>
              <a:pPr algn="ctr"/>
              <a:r>
                <a:rPr kumimoji="1" lang="ja-JP" altLang="en-US" sz="800" dirty="0" smtClean="0">
                  <a:latin typeface="ＭＳ Ｐゴシック" panose="020B0600070205080204" pitchFamily="50" charset="-128"/>
                  <a:ea typeface="ＭＳ Ｐゴシック" panose="020B0600070205080204" pitchFamily="50" charset="-128"/>
                </a:rPr>
                <a:t>府道桜井停車場線</a:t>
              </a:r>
              <a:r>
                <a:rPr kumimoji="1" lang="zh-CN" altLang="en-US" sz="800" dirty="0" smtClean="0">
                  <a:latin typeface="ＭＳ Ｐゴシック" panose="020B0600070205080204" pitchFamily="50" charset="-128"/>
                  <a:ea typeface="ＭＳ Ｐゴシック" panose="020B0600070205080204" pitchFamily="50" charset="-128"/>
                </a:rPr>
                <a:t>（</a:t>
              </a:r>
              <a:r>
                <a:rPr kumimoji="1" lang="ja-JP" altLang="en-US" sz="800" dirty="0" smtClean="0">
                  <a:latin typeface="ＭＳ Ｐゴシック" panose="020B0600070205080204" pitchFamily="50" charset="-128"/>
                  <a:ea typeface="ＭＳ Ｐゴシック" panose="020B0600070205080204" pitchFamily="50" charset="-128"/>
                </a:rPr>
                <a:t>箕面</a:t>
              </a:r>
              <a:r>
                <a:rPr kumimoji="1" lang="zh-CN" altLang="en-US" sz="800" dirty="0" smtClean="0">
                  <a:latin typeface="ＭＳ Ｐゴシック" panose="020B0600070205080204" pitchFamily="50" charset="-128"/>
                  <a:ea typeface="ＭＳ Ｐゴシック" panose="020B0600070205080204" pitchFamily="50" charset="-128"/>
                </a:rPr>
                <a:t>市</a:t>
              </a:r>
              <a:r>
                <a:rPr kumimoji="1" lang="zh-CN" altLang="en-US" sz="800" dirty="0">
                  <a:latin typeface="ＭＳ Ｐゴシック" panose="020B0600070205080204" pitchFamily="50" charset="-128"/>
                  <a:ea typeface="ＭＳ Ｐゴシック" panose="020B0600070205080204" pitchFamily="50" charset="-128"/>
                </a:rPr>
                <a:t>）</a:t>
              </a:r>
            </a:p>
          </p:txBody>
        </p:sp>
      </p:grpSp>
      <p:sp>
        <p:nvSpPr>
          <p:cNvPr id="38" name="テキスト ボックス 37">
            <a:extLst>
              <a:ext uri="{FF2B5EF4-FFF2-40B4-BE49-F238E27FC236}">
                <a16:creationId xmlns:a16="http://schemas.microsoft.com/office/drawing/2014/main" id="{65AF9671-0974-4BAB-B195-6BF581CEFAE9}"/>
              </a:ext>
            </a:extLst>
          </p:cNvPr>
          <p:cNvSpPr txBox="1"/>
          <p:nvPr/>
        </p:nvSpPr>
        <p:spPr>
          <a:xfrm>
            <a:off x="227059" y="2242514"/>
            <a:ext cx="4060882" cy="744819"/>
          </a:xfrm>
          <a:prstGeom prst="rect">
            <a:avLst/>
          </a:prstGeom>
          <a:noFill/>
        </p:spPr>
        <p:txBody>
          <a:bodyPr wrap="square" lIns="0" tIns="0" rIns="0" bIns="0" rtlCol="0">
            <a:spAutoFit/>
          </a:bodyPr>
          <a:lstStyle/>
          <a:p>
            <a:pPr marL="72000">
              <a:lnSpc>
                <a:spcPct val="110000"/>
              </a:lnSpc>
            </a:pPr>
            <a:r>
              <a:rPr lang="ja-JP" altLang="en-US" sz="1100" b="1" dirty="0">
                <a:latin typeface="ＭＳ Ｐゴシック" panose="020B0600070205080204" pitchFamily="50" charset="-128"/>
              </a:rPr>
              <a:t>■ 交通渋滞や踏切事故の</a:t>
            </a:r>
            <a:r>
              <a:rPr lang="ja-JP" altLang="en-US" sz="1100" b="1" dirty="0" smtClean="0">
                <a:latin typeface="ＭＳ Ｐゴシック" panose="020B0600070205080204" pitchFamily="50" charset="-128"/>
              </a:rPr>
              <a:t>解消</a:t>
            </a:r>
            <a:endParaRPr lang="en-US" altLang="ja-JP" sz="1100" dirty="0" smtClean="0">
              <a:latin typeface="Meiryo UI" panose="020B0604030504040204" pitchFamily="50" charset="-128"/>
              <a:ea typeface="Meiryo UI" panose="020B0604030504040204" pitchFamily="50" charset="-128"/>
            </a:endParaRPr>
          </a:p>
          <a:p>
            <a:pPr marL="360000" indent="-180000">
              <a:lnSpc>
                <a:spcPct val="110000"/>
              </a:lnSpc>
              <a:buFont typeface="Wingdings" panose="05000000000000000000" pitchFamily="2" charset="2"/>
              <a:buChar char="l"/>
            </a:pPr>
            <a:r>
              <a:rPr lang="ja-JP" altLang="en-US" sz="1100" dirty="0" smtClean="0">
                <a:latin typeface="Meiryo UI" panose="020B0604030504040204" pitchFamily="50" charset="-128"/>
                <a:ea typeface="Meiryo UI" panose="020B0604030504040204" pitchFamily="50" charset="-128"/>
              </a:rPr>
              <a:t>緊急対策踏切</a:t>
            </a:r>
            <a:r>
              <a:rPr lang="en-US" altLang="ja-JP" sz="1100" baseline="30000" dirty="0" smtClean="0">
                <a:latin typeface="Meiryo UI" panose="020B0604030504040204" pitchFamily="50" charset="-128"/>
                <a:ea typeface="Meiryo UI" panose="020B0604030504040204" pitchFamily="50" charset="-128"/>
              </a:rPr>
              <a:t>※</a:t>
            </a:r>
            <a:r>
              <a:rPr lang="ja-JP" altLang="en-US" sz="1100" dirty="0" err="1" smtClean="0">
                <a:latin typeface="Meiryo UI" panose="020B0604030504040204" pitchFamily="50" charset="-128"/>
                <a:ea typeface="Meiryo UI" panose="020B0604030504040204" pitchFamily="50" charset="-128"/>
              </a:rPr>
              <a:t>の抜</a:t>
            </a:r>
            <a:r>
              <a:rPr lang="ja-JP" altLang="en-US" sz="1100" dirty="0" smtClean="0">
                <a:latin typeface="Meiryo UI" panose="020B0604030504040204" pitchFamily="50" charset="-128"/>
                <a:ea typeface="Meiryo UI" panose="020B0604030504040204" pitchFamily="50" charset="-128"/>
              </a:rPr>
              <a:t>本対策として、鉄道を立体交差化することにより、踏切を除却し、交通遮断による渋滞や踏切事故の解消など、交通ネットワークの充実を図ります。</a:t>
            </a:r>
            <a:endParaRPr lang="ja-JP" altLang="en-US" sz="1100" dirty="0">
              <a:latin typeface="Meiryo UI" panose="020B0604030504040204" pitchFamily="50" charset="-128"/>
              <a:ea typeface="Meiryo UI" panose="020B0604030504040204" pitchFamily="50" charset="-128"/>
            </a:endParaRPr>
          </a:p>
        </p:txBody>
      </p:sp>
      <p:sp>
        <p:nvSpPr>
          <p:cNvPr id="87" name="二等辺三角形 53">
            <a:extLst>
              <a:ext uri="{FF2B5EF4-FFF2-40B4-BE49-F238E27FC236}">
                <a16:creationId xmlns:a16="http://schemas.microsoft.com/office/drawing/2014/main" id="{1DA3A4CB-15BD-4C59-9A72-E010346E9ABB}"/>
              </a:ext>
            </a:extLst>
          </p:cNvPr>
          <p:cNvSpPr/>
          <p:nvPr/>
        </p:nvSpPr>
        <p:spPr>
          <a:xfrm>
            <a:off x="8227508" y="4619625"/>
            <a:ext cx="121156" cy="226272"/>
          </a:xfrm>
          <a:custGeom>
            <a:avLst/>
            <a:gdLst>
              <a:gd name="connsiteX0" fmla="*/ 0 w 57297"/>
              <a:gd name="connsiteY0" fmla="*/ 620162 h 620162"/>
              <a:gd name="connsiteX1" fmla="*/ 28649 w 57297"/>
              <a:gd name="connsiteY1" fmla="*/ 0 h 620162"/>
              <a:gd name="connsiteX2" fmla="*/ 57297 w 57297"/>
              <a:gd name="connsiteY2" fmla="*/ 620162 h 620162"/>
              <a:gd name="connsiteX3" fmla="*/ 0 w 57297"/>
              <a:gd name="connsiteY3" fmla="*/ 620162 h 620162"/>
              <a:gd name="connsiteX0" fmla="*/ 0 w 144428"/>
              <a:gd name="connsiteY0" fmla="*/ 770539 h 770539"/>
              <a:gd name="connsiteX1" fmla="*/ 144428 w 144428"/>
              <a:gd name="connsiteY1" fmla="*/ 0 h 770539"/>
              <a:gd name="connsiteX2" fmla="*/ 57297 w 144428"/>
              <a:gd name="connsiteY2" fmla="*/ 770539 h 770539"/>
              <a:gd name="connsiteX3" fmla="*/ 0 w 144428"/>
              <a:gd name="connsiteY3" fmla="*/ 770539 h 770539"/>
            </a:gdLst>
            <a:ahLst/>
            <a:cxnLst>
              <a:cxn ang="0">
                <a:pos x="connsiteX0" y="connsiteY0"/>
              </a:cxn>
              <a:cxn ang="0">
                <a:pos x="connsiteX1" y="connsiteY1"/>
              </a:cxn>
              <a:cxn ang="0">
                <a:pos x="connsiteX2" y="connsiteY2"/>
              </a:cxn>
              <a:cxn ang="0">
                <a:pos x="connsiteX3" y="connsiteY3"/>
              </a:cxn>
            </a:cxnLst>
            <a:rect l="l" t="t" r="r" b="b"/>
            <a:pathLst>
              <a:path w="144428" h="770539">
                <a:moveTo>
                  <a:pt x="0" y="770539"/>
                </a:moveTo>
                <a:lnTo>
                  <a:pt x="144428" y="0"/>
                </a:lnTo>
                <a:lnTo>
                  <a:pt x="57297" y="770539"/>
                </a:lnTo>
                <a:lnTo>
                  <a:pt x="0" y="770539"/>
                </a:lnTo>
                <a:close/>
              </a:path>
            </a:pathLst>
          </a:custGeom>
          <a:solidFill>
            <a:schemeClr val="tx1"/>
          </a:solidFill>
          <a:ln w="1270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0" name="テキスト ボックス 39">
            <a:extLst>
              <a:ext uri="{FF2B5EF4-FFF2-40B4-BE49-F238E27FC236}">
                <a16:creationId xmlns:a16="http://schemas.microsoft.com/office/drawing/2014/main" id="{65AF9671-0974-4BAB-B195-6BF581CEFAE9}"/>
              </a:ext>
            </a:extLst>
          </p:cNvPr>
          <p:cNvSpPr txBox="1"/>
          <p:nvPr/>
        </p:nvSpPr>
        <p:spPr>
          <a:xfrm>
            <a:off x="3763695" y="6554264"/>
            <a:ext cx="6356417" cy="166712"/>
          </a:xfrm>
          <a:prstGeom prst="rect">
            <a:avLst/>
          </a:prstGeom>
          <a:noFill/>
        </p:spPr>
        <p:txBody>
          <a:bodyPr wrap="square" lIns="0" tIns="0" rIns="0" bIns="0" rtlCol="0">
            <a:spAutoFit/>
          </a:bodyPr>
          <a:lstStyle/>
          <a:p>
            <a:pPr>
              <a:lnSpc>
                <a:spcPts val="1300"/>
              </a:lnSpc>
            </a:pPr>
            <a:r>
              <a:rPr lang="ja-JP" altLang="en-US" sz="700" dirty="0">
                <a:latin typeface="ＭＳ ゴシック" panose="020B0609070205080204" pitchFamily="49" charset="-128"/>
                <a:ea typeface="ＭＳ ゴシック" panose="020B0609070205080204" pitchFamily="49" charset="-128"/>
              </a:rPr>
              <a:t>　</a:t>
            </a:r>
            <a:r>
              <a:rPr lang="en-US" altLang="ja-JP" sz="700" dirty="0" smtClean="0">
                <a:latin typeface="ＭＳ ゴシック" panose="020B0609070205080204" pitchFamily="49" charset="-128"/>
                <a:ea typeface="ＭＳ ゴシック" panose="020B0609070205080204" pitchFamily="49" charset="-128"/>
              </a:rPr>
              <a:t>※</a:t>
            </a:r>
            <a:r>
              <a:rPr lang="ja-JP" altLang="en-US" sz="700" dirty="0" smtClean="0">
                <a:latin typeface="ＭＳ ゴシック" panose="020B0609070205080204" pitchFamily="49" charset="-128"/>
                <a:ea typeface="ＭＳ ゴシック" panose="020B0609070205080204" pitchFamily="49" charset="-128"/>
              </a:rPr>
              <a:t>緊急対策踏切（緊急に</a:t>
            </a:r>
            <a:r>
              <a:rPr lang="ja-JP" altLang="en-US" sz="700" dirty="0">
                <a:latin typeface="ＭＳ ゴシック" panose="020B0609070205080204" pitchFamily="49" charset="-128"/>
                <a:ea typeface="ＭＳ ゴシック" panose="020B0609070205080204" pitchFamily="49" charset="-128"/>
              </a:rPr>
              <a:t>対策の検討が必要な</a:t>
            </a:r>
            <a:r>
              <a:rPr lang="ja-JP" altLang="en-US" sz="700" dirty="0" smtClean="0">
                <a:latin typeface="ＭＳ ゴシック" panose="020B0609070205080204" pitchFamily="49" charset="-128"/>
                <a:ea typeface="ＭＳ ゴシック" panose="020B0609070205080204" pitchFamily="49" charset="-128"/>
              </a:rPr>
              <a:t>踏切）：</a:t>
            </a:r>
            <a:r>
              <a:rPr lang="ja-JP" altLang="en-US" sz="700" dirty="0">
                <a:latin typeface="ＭＳ ゴシック" panose="020B0609070205080204" pitchFamily="49" charset="-128"/>
                <a:ea typeface="ＭＳ ゴシック" panose="020B0609070205080204" pitchFamily="49" charset="-128"/>
              </a:rPr>
              <a:t>開かずの踏切、ボトルネック踏切、歩道狭隘踏切、事故多発</a:t>
            </a:r>
            <a:r>
              <a:rPr lang="ja-JP" altLang="en-US" sz="700" dirty="0" smtClean="0">
                <a:latin typeface="ＭＳ ゴシック" panose="020B0609070205080204" pitchFamily="49" charset="-128"/>
                <a:ea typeface="ＭＳ ゴシック" panose="020B0609070205080204" pitchFamily="49" charset="-128"/>
              </a:rPr>
              <a:t>踏切など</a:t>
            </a:r>
            <a:r>
              <a:rPr lang="ja-JP" altLang="en-US" sz="700" dirty="0">
                <a:latin typeface="ＭＳ ゴシック" panose="020B0609070205080204" pitchFamily="49" charset="-128"/>
                <a:ea typeface="ＭＳ ゴシック" panose="020B0609070205080204" pitchFamily="49" charset="-128"/>
              </a:rPr>
              <a:t>一定の要件を満たす</a:t>
            </a:r>
            <a:r>
              <a:rPr lang="ja-JP" altLang="en-US" sz="700" dirty="0" smtClean="0">
                <a:latin typeface="ＭＳ ゴシック" panose="020B0609070205080204" pitchFamily="49" charset="-128"/>
                <a:ea typeface="ＭＳ ゴシック" panose="020B0609070205080204" pitchFamily="49" charset="-128"/>
              </a:rPr>
              <a:t>踏切</a:t>
            </a:r>
            <a:endParaRPr lang="ja-JP" altLang="en-US" sz="700" dirty="0">
              <a:latin typeface="ＭＳ ゴシック" panose="020B0609070205080204" pitchFamily="49" charset="-128"/>
              <a:ea typeface="ＭＳ ゴシック" panose="020B0609070205080204" pitchFamily="49" charset="-128"/>
            </a:endParaRPr>
          </a:p>
        </p:txBody>
      </p:sp>
      <p:sp>
        <p:nvSpPr>
          <p:cNvPr id="35" name="テキスト ボックス 34"/>
          <p:cNvSpPr txBox="1"/>
          <p:nvPr/>
        </p:nvSpPr>
        <p:spPr>
          <a:xfrm>
            <a:off x="127202" y="1081191"/>
            <a:ext cx="9692707" cy="1123384"/>
          </a:xfrm>
          <a:prstGeom prst="rect">
            <a:avLst/>
          </a:prstGeom>
          <a:noFill/>
          <a:ln w="6350">
            <a:noFill/>
            <a:prstDash val="sysDash"/>
          </a:ln>
        </p:spPr>
        <p:txBody>
          <a:bodyPr wrap="square" rtlCol="0">
            <a:spAutoFit/>
          </a:bodyPr>
          <a:lstStyle/>
          <a:p>
            <a:r>
              <a:rPr lang="ja-JP" altLang="en-US" sz="1300" dirty="0" smtClean="0">
                <a:latin typeface="HG丸ｺﾞｼｯｸM-PRO" panose="020F0600000000000000" pitchFamily="50" charset="-128"/>
                <a:ea typeface="HG丸ｺﾞｼｯｸM-PRO" panose="020F0600000000000000" pitchFamily="50" charset="-128"/>
              </a:rPr>
              <a:t>① 交通ネットワークの充実・強化</a:t>
            </a:r>
            <a:endParaRPr lang="en-US" altLang="ja-JP" sz="1300" dirty="0" smtClean="0">
              <a:latin typeface="HG丸ｺﾞｼｯｸM-PRO" panose="020F0600000000000000" pitchFamily="50" charset="-128"/>
              <a:ea typeface="HG丸ｺﾞｼｯｸM-PRO" panose="020F0600000000000000" pitchFamily="50" charset="-128"/>
            </a:endParaRPr>
          </a:p>
          <a:p>
            <a:pPr>
              <a:lnSpc>
                <a:spcPct val="150000"/>
              </a:lnSpc>
            </a:pPr>
            <a:r>
              <a:rPr lang="ja-JP" altLang="en-US" sz="1200" b="1" dirty="0" smtClean="0">
                <a:latin typeface="ＭＳ Ｐゴシック" panose="020B0600070205080204" pitchFamily="50" charset="-128"/>
                <a:ea typeface="ＭＳ Ｐゴシック" panose="020B0600070205080204" pitchFamily="50" charset="-128"/>
              </a:rPr>
              <a:t>  ◇　踏切道における交通渋滞や事故の解消</a:t>
            </a:r>
          </a:p>
          <a:p>
            <a:pPr marL="360000" indent="-180000">
              <a:buFont typeface="Wingdings" panose="05000000000000000000" pitchFamily="2" charset="2"/>
              <a:buChar char="ü"/>
            </a:pPr>
            <a:r>
              <a:rPr kumimoji="1" lang="ja-JP" altLang="en-US" sz="1200" dirty="0" smtClean="0">
                <a:latin typeface="Meiryo UI" panose="020B0604030504040204" pitchFamily="50" charset="-128"/>
                <a:ea typeface="Meiryo UI" panose="020B0604030504040204" pitchFamily="50" charset="-128"/>
              </a:rPr>
              <a:t>連続立体交差事業等により、踏切を除却することで、交通遮断による渋滞や踏切事故を解消し、地域交通の円滑化や安全性向上を図るとともに、分断された市街地の一体化など、都市の活性化にも寄与します。</a:t>
            </a:r>
            <a:endParaRPr kumimoji="1" lang="en-US" altLang="ja-JP" sz="1200" dirty="0" smtClean="0">
              <a:latin typeface="Meiryo UI" panose="020B0604030504040204" pitchFamily="50" charset="-128"/>
              <a:ea typeface="Meiryo UI" panose="020B0604030504040204" pitchFamily="50" charset="-128"/>
            </a:endParaRPr>
          </a:p>
          <a:p>
            <a:pPr marL="360000" indent="-180000">
              <a:buFont typeface="Wingdings" panose="05000000000000000000" pitchFamily="2" charset="2"/>
              <a:buChar char="ü"/>
            </a:pPr>
            <a:r>
              <a:rPr kumimoji="1" lang="ja-JP" altLang="en-US" sz="1200" dirty="0" smtClean="0">
                <a:latin typeface="Meiryo UI" panose="020B0604030504040204" pitchFamily="50" charset="-128"/>
                <a:ea typeface="Meiryo UI" panose="020B0604030504040204" pitchFamily="50" charset="-128"/>
              </a:rPr>
              <a:t>また、歩行空間の確保など、早期整備効果発現の観点を踏まえ、交通安全対策についても推進します。</a:t>
            </a:r>
            <a:endParaRPr kumimoji="1" lang="ja-JP" altLang="en-US" sz="1200" dirty="0">
              <a:latin typeface="Meiryo UI" panose="020B0604030504040204" pitchFamily="50" charset="-128"/>
              <a:ea typeface="Meiryo UI" panose="020B0604030504040204" pitchFamily="50" charset="-128"/>
            </a:endParaRPr>
          </a:p>
        </p:txBody>
      </p:sp>
      <p:sp>
        <p:nvSpPr>
          <p:cNvPr id="2" name="スライド番号プレースホルダー 1"/>
          <p:cNvSpPr>
            <a:spLocks noGrp="1"/>
          </p:cNvSpPr>
          <p:nvPr>
            <p:ph type="sldNum" sz="quarter" idx="12"/>
          </p:nvPr>
        </p:nvSpPr>
        <p:spPr>
          <a:xfrm>
            <a:off x="7662999" y="6602217"/>
            <a:ext cx="2311400" cy="365125"/>
          </a:xfrm>
        </p:spPr>
        <p:txBody>
          <a:bodyPr/>
          <a:lstStyle/>
          <a:p>
            <a:fld id="{BB9231F5-CC56-497A-A386-7B8232C12A76}" type="slidenum">
              <a:rPr lang="ja-JP" altLang="en-US" smtClean="0"/>
              <a:pPr/>
              <a:t>26</a:t>
            </a:fld>
            <a:endParaRPr lang="ja-JP" altLang="en-US" dirty="0"/>
          </a:p>
        </p:txBody>
      </p:sp>
      <p:sp>
        <p:nvSpPr>
          <p:cNvPr id="48" name="テキスト ボックス 47">
            <a:extLst>
              <a:ext uri="{FF2B5EF4-FFF2-40B4-BE49-F238E27FC236}">
                <a16:creationId xmlns:a16="http://schemas.microsoft.com/office/drawing/2014/main" id="{65AF9671-0974-4BAB-B195-6BF581CEFAE9}"/>
              </a:ext>
            </a:extLst>
          </p:cNvPr>
          <p:cNvSpPr txBox="1"/>
          <p:nvPr/>
        </p:nvSpPr>
        <p:spPr>
          <a:xfrm>
            <a:off x="4454333" y="2242882"/>
            <a:ext cx="5246936" cy="931024"/>
          </a:xfrm>
          <a:prstGeom prst="rect">
            <a:avLst/>
          </a:prstGeom>
          <a:noFill/>
        </p:spPr>
        <p:txBody>
          <a:bodyPr wrap="square" lIns="0" tIns="0" rIns="0" bIns="0" rtlCol="0">
            <a:spAutoFit/>
          </a:bodyPr>
          <a:lstStyle/>
          <a:p>
            <a:pPr marL="72000">
              <a:lnSpc>
                <a:spcPct val="110000"/>
              </a:lnSpc>
            </a:pPr>
            <a:r>
              <a:rPr lang="ja-JP" altLang="en-US" sz="1100" b="1" dirty="0">
                <a:latin typeface="ＭＳ Ｐゴシック" panose="020B0600070205080204" pitchFamily="50" charset="-128"/>
              </a:rPr>
              <a:t>■ 踏切道の安全</a:t>
            </a:r>
            <a:r>
              <a:rPr lang="ja-JP" altLang="en-US" sz="1100" b="1" dirty="0" smtClean="0">
                <a:latin typeface="ＭＳ Ｐゴシック" panose="020B0600070205080204" pitchFamily="50" charset="-128"/>
              </a:rPr>
              <a:t>対策</a:t>
            </a:r>
            <a:endParaRPr lang="en-US" altLang="ja-JP" sz="1100" dirty="0" smtClean="0">
              <a:latin typeface="Meiryo UI" panose="020B0604030504040204" pitchFamily="50" charset="-128"/>
              <a:ea typeface="Meiryo UI" panose="020B0604030504040204" pitchFamily="50" charset="-128"/>
            </a:endParaRPr>
          </a:p>
          <a:p>
            <a:pPr marL="360000" indent="-180000">
              <a:lnSpc>
                <a:spcPct val="110000"/>
              </a:lnSpc>
              <a:buFont typeface="Wingdings" panose="05000000000000000000" pitchFamily="2" charset="2"/>
              <a:buChar char="l"/>
            </a:pPr>
            <a:r>
              <a:rPr lang="ja-JP" altLang="en-US" sz="1100" dirty="0" smtClean="0">
                <a:latin typeface="Meiryo UI" panose="020B0604030504040204" pitchFamily="50" charset="-128"/>
                <a:ea typeface="Meiryo UI" panose="020B0604030504040204" pitchFamily="50" charset="-128"/>
              </a:rPr>
              <a:t>開かず</a:t>
            </a:r>
            <a:r>
              <a:rPr lang="ja-JP" altLang="en-US" sz="1100" dirty="0">
                <a:latin typeface="Meiryo UI" panose="020B0604030504040204" pitchFamily="50" charset="-128"/>
                <a:ea typeface="Meiryo UI" panose="020B0604030504040204" pitchFamily="50" charset="-128"/>
              </a:rPr>
              <a:t>の踏切やボトルネック踏切等の</a:t>
            </a:r>
            <a:r>
              <a:rPr lang="ja-JP" altLang="en-US" sz="1100" dirty="0" smtClean="0">
                <a:latin typeface="Meiryo UI" panose="020B0604030504040204" pitchFamily="50" charset="-128"/>
                <a:ea typeface="Meiryo UI" panose="020B0604030504040204" pitchFamily="50" charset="-128"/>
              </a:rPr>
              <a:t>緊急対策踏切</a:t>
            </a:r>
            <a:r>
              <a:rPr lang="en-US" altLang="ja-JP" sz="1100" baseline="30000" dirty="0" smtClean="0">
                <a:latin typeface="Meiryo UI" panose="020B0604030504040204" pitchFamily="50" charset="-128"/>
                <a:ea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rPr>
              <a:t>は</a:t>
            </a:r>
            <a:r>
              <a:rPr lang="ja-JP" altLang="en-US" sz="1100" dirty="0">
                <a:latin typeface="Meiryo UI" panose="020B0604030504040204" pitchFamily="50" charset="-128"/>
                <a:ea typeface="Meiryo UI" panose="020B0604030504040204" pitchFamily="50" charset="-128"/>
              </a:rPr>
              <a:t>、立体</a:t>
            </a:r>
            <a:r>
              <a:rPr lang="ja-JP" altLang="en-US" sz="1100" dirty="0" smtClean="0">
                <a:latin typeface="Meiryo UI" panose="020B0604030504040204" pitchFamily="50" charset="-128"/>
                <a:ea typeface="Meiryo UI" panose="020B0604030504040204" pitchFamily="50" charset="-128"/>
              </a:rPr>
              <a:t>交差事業化</a:t>
            </a:r>
            <a:r>
              <a:rPr lang="ja-JP" altLang="en-US" sz="1100" dirty="0">
                <a:latin typeface="Meiryo UI" panose="020B0604030504040204" pitchFamily="50" charset="-128"/>
                <a:ea typeface="Meiryo UI" panose="020B0604030504040204" pitchFamily="50" charset="-128"/>
              </a:rPr>
              <a:t>等の「抜本対策」をはじめ、カラー舗装や構造の改良（歩道拡幅等）など効果</a:t>
            </a:r>
            <a:r>
              <a:rPr lang="ja-JP" altLang="en-US" sz="1100" dirty="0" smtClean="0">
                <a:latin typeface="Meiryo UI" panose="020B0604030504040204" pitchFamily="50" charset="-128"/>
                <a:ea typeface="Meiryo UI" panose="020B0604030504040204" pitchFamily="50" charset="-128"/>
              </a:rPr>
              <a:t>が早期</a:t>
            </a:r>
            <a:r>
              <a:rPr lang="ja-JP" altLang="en-US" sz="1100" dirty="0">
                <a:latin typeface="Meiryo UI" panose="020B0604030504040204" pitchFamily="50" charset="-128"/>
                <a:ea typeface="Meiryo UI" panose="020B0604030504040204" pitchFamily="50" charset="-128"/>
              </a:rPr>
              <a:t>に発現する「速効対策」との両輪による総合的な対策により</a:t>
            </a:r>
            <a:r>
              <a:rPr lang="ja-JP" altLang="en-US" sz="1100" dirty="0" smtClean="0">
                <a:latin typeface="Meiryo UI" panose="020B0604030504040204" pitchFamily="50" charset="-128"/>
                <a:ea typeface="Meiryo UI" panose="020B0604030504040204" pitchFamily="50" charset="-128"/>
              </a:rPr>
              <a:t>、道路</a:t>
            </a:r>
            <a:r>
              <a:rPr lang="ja-JP" altLang="en-US" sz="1100" dirty="0">
                <a:latin typeface="Meiryo UI" panose="020B0604030504040204" pitchFamily="50" charset="-128"/>
                <a:ea typeface="Meiryo UI" panose="020B0604030504040204" pitchFamily="50" charset="-128"/>
              </a:rPr>
              <a:t>交通の円滑化</a:t>
            </a:r>
            <a:r>
              <a:rPr lang="ja-JP" altLang="en-US" sz="1100" dirty="0" smtClean="0">
                <a:latin typeface="Meiryo UI" panose="020B0604030504040204" pitchFamily="50" charset="-128"/>
                <a:ea typeface="Meiryo UI" panose="020B0604030504040204" pitchFamily="50" charset="-128"/>
              </a:rPr>
              <a:t>や交通</a:t>
            </a:r>
            <a:r>
              <a:rPr lang="ja-JP" altLang="en-US" sz="1100" dirty="0">
                <a:latin typeface="Meiryo UI" panose="020B0604030504040204" pitchFamily="50" charset="-128"/>
                <a:ea typeface="Meiryo UI" panose="020B0604030504040204" pitchFamily="50" charset="-128"/>
              </a:rPr>
              <a:t>の安全</a:t>
            </a:r>
            <a:r>
              <a:rPr lang="ja-JP" altLang="en-US" sz="1100" dirty="0" smtClean="0">
                <a:latin typeface="Meiryo UI" panose="020B0604030504040204" pitchFamily="50" charset="-128"/>
                <a:ea typeface="Meiryo UI" panose="020B0604030504040204" pitchFamily="50" charset="-128"/>
              </a:rPr>
              <a:t>に　取り組んで</a:t>
            </a:r>
            <a:r>
              <a:rPr lang="ja-JP" altLang="en-US" sz="1100" dirty="0">
                <a:latin typeface="Meiryo UI" panose="020B0604030504040204" pitchFamily="50" charset="-128"/>
                <a:ea typeface="Meiryo UI" panose="020B0604030504040204" pitchFamily="50" charset="-128"/>
              </a:rPr>
              <a:t>いきます</a:t>
            </a:r>
            <a:r>
              <a:rPr lang="ja-JP" altLang="en-US" sz="1100" dirty="0" smtClean="0">
                <a:latin typeface="Meiryo UI" panose="020B0604030504040204" pitchFamily="50" charset="-128"/>
                <a:ea typeface="Meiryo UI" panose="020B0604030504040204" pitchFamily="50" charset="-128"/>
              </a:rPr>
              <a:t>。</a:t>
            </a:r>
            <a:endParaRPr lang="en-US" altLang="ja-JP" sz="1100" dirty="0">
              <a:latin typeface="Meiryo UI" panose="020B0604030504040204" pitchFamily="50" charset="-128"/>
              <a:ea typeface="Meiryo UI" panose="020B0604030504040204" pitchFamily="50" charset="-128"/>
            </a:endParaRPr>
          </a:p>
        </p:txBody>
      </p:sp>
      <p:grpSp>
        <p:nvGrpSpPr>
          <p:cNvPr id="33" name="グループ化 32"/>
          <p:cNvGrpSpPr/>
          <p:nvPr/>
        </p:nvGrpSpPr>
        <p:grpSpPr>
          <a:xfrm>
            <a:off x="2415452" y="2904778"/>
            <a:ext cx="1857881" cy="2078611"/>
            <a:chOff x="2415452" y="2904778"/>
            <a:chExt cx="1857881" cy="2078611"/>
          </a:xfrm>
        </p:grpSpPr>
        <p:pic>
          <p:nvPicPr>
            <p:cNvPr id="34" name="図 33"/>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711623" y="2904778"/>
              <a:ext cx="1265526" cy="894158"/>
            </a:xfrm>
            <a:prstGeom prst="rect">
              <a:avLst/>
            </a:prstGeom>
          </p:spPr>
        </p:pic>
        <p:pic>
          <p:nvPicPr>
            <p:cNvPr id="36" name="図 3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712567" y="3928641"/>
              <a:ext cx="1266032" cy="948024"/>
            </a:xfrm>
            <a:prstGeom prst="rect">
              <a:avLst/>
            </a:prstGeom>
          </p:spPr>
        </p:pic>
        <p:sp>
          <p:nvSpPr>
            <p:cNvPr id="37" name="テキスト ボックス 36">
              <a:extLst>
                <a:ext uri="{FF2B5EF4-FFF2-40B4-BE49-F238E27FC236}">
                  <a16:creationId xmlns:a16="http://schemas.microsoft.com/office/drawing/2014/main" id="{54AAF45B-ABED-42C3-A21D-35F081AC37E1}"/>
                </a:ext>
              </a:extLst>
            </p:cNvPr>
            <p:cNvSpPr txBox="1"/>
            <p:nvPr/>
          </p:nvSpPr>
          <p:spPr>
            <a:xfrm>
              <a:off x="2415452" y="4875667"/>
              <a:ext cx="1857881" cy="107722"/>
            </a:xfrm>
            <a:prstGeom prst="rect">
              <a:avLst/>
            </a:prstGeom>
            <a:noFill/>
          </p:spPr>
          <p:txBody>
            <a:bodyPr wrap="none" lIns="0" tIns="0" rIns="0" bIns="0" rtlCol="0" anchor="ctr" anchorCtr="0">
              <a:spAutoFit/>
            </a:bodyPr>
            <a:lstStyle/>
            <a:p>
              <a:pPr algn="ctr"/>
              <a:r>
                <a:rPr kumimoji="1" lang="zh-TW" altLang="en-US" sz="700" dirty="0">
                  <a:latin typeface="ＭＳ Ｐゴシック" panose="020B0600070205080204" pitchFamily="50" charset="-128"/>
                  <a:ea typeface="ＭＳ Ｐゴシック" panose="020B0600070205080204" pitchFamily="50" charset="-128"/>
                </a:rPr>
                <a:t>南海本線（泉大津市</a:t>
              </a:r>
              <a:r>
                <a:rPr kumimoji="1" lang="zh-TW" altLang="en-US" sz="700" dirty="0" smtClean="0">
                  <a:latin typeface="ＭＳ Ｐゴシック" panose="020B0600070205080204" pitchFamily="50" charset="-128"/>
                  <a:ea typeface="ＭＳ Ｐゴシック" panose="020B0600070205080204" pitchFamily="50" charset="-128"/>
                </a:rPr>
                <a:t>）</a:t>
              </a:r>
              <a:r>
                <a:rPr kumimoji="1" lang="ja-JP" altLang="en-US" sz="700" dirty="0" smtClean="0">
                  <a:latin typeface="ＭＳ Ｐゴシック" panose="020B0600070205080204" pitchFamily="50" charset="-128"/>
                  <a:ea typeface="ＭＳ Ｐゴシック" panose="020B0600070205080204" pitchFamily="50" charset="-128"/>
                </a:rPr>
                <a:t>における立体交差化の事例</a:t>
              </a:r>
              <a:endParaRPr kumimoji="1" lang="zh-CN" altLang="en-US" sz="700" dirty="0">
                <a:latin typeface="ＭＳ Ｐゴシック" panose="020B0600070205080204" pitchFamily="50" charset="-128"/>
                <a:ea typeface="ＭＳ Ｐゴシック" panose="020B0600070205080204" pitchFamily="50" charset="-128"/>
              </a:endParaRPr>
            </a:p>
          </p:txBody>
        </p:sp>
        <p:sp>
          <p:nvSpPr>
            <p:cNvPr id="39" name="二等辺三角形 38"/>
            <p:cNvSpPr/>
            <p:nvPr/>
          </p:nvSpPr>
          <p:spPr>
            <a:xfrm rot="10800000">
              <a:off x="2814033" y="3830416"/>
              <a:ext cx="1060704" cy="7309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7069952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サブタイトル 2"/>
          <p:cNvSpPr txBox="1">
            <a:spLocks/>
          </p:cNvSpPr>
          <p:nvPr/>
        </p:nvSpPr>
        <p:spPr>
          <a:xfrm>
            <a:off x="-8399" y="-3574"/>
            <a:ext cx="9928250" cy="363364"/>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72000" tIns="36000" rIns="72000" bIns="36000"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３</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．重点施</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策</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の体系</a:t>
            </a:r>
            <a:endParaRPr lang="en-US" altLang="ja-JP" sz="1800" b="1" dirty="0">
              <a:latin typeface="HG丸ｺﾞｼｯｸM-PRO" panose="020F0600000000000000" pitchFamily="50" charset="-128"/>
              <a:ea typeface="HG丸ｺﾞｼｯｸM-PRO" panose="020F0600000000000000" pitchFamily="50" charset="-128"/>
              <a:cs typeface="Meiryo UI" pitchFamily="50" charset="-128"/>
            </a:endParaRPr>
          </a:p>
        </p:txBody>
      </p:sp>
      <p:sp>
        <p:nvSpPr>
          <p:cNvPr id="42" name="正方形/長方形 41"/>
          <p:cNvSpPr/>
          <p:nvPr/>
        </p:nvSpPr>
        <p:spPr>
          <a:xfrm>
            <a:off x="89308" y="791314"/>
            <a:ext cx="9760086" cy="5931458"/>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50"/>
          </a:p>
        </p:txBody>
      </p:sp>
      <p:sp>
        <p:nvSpPr>
          <p:cNvPr id="72" name="正方形/長方形 71"/>
          <p:cNvSpPr/>
          <p:nvPr/>
        </p:nvSpPr>
        <p:spPr>
          <a:xfrm>
            <a:off x="36594" y="427118"/>
            <a:ext cx="9838264" cy="288147"/>
          </a:xfrm>
          <a:prstGeom prst="rect">
            <a:avLst/>
          </a:prstGeom>
        </p:spPr>
        <p:style>
          <a:lnRef idx="1">
            <a:schemeClr val="accent5"/>
          </a:lnRef>
          <a:fillRef idx="3">
            <a:schemeClr val="accent5"/>
          </a:fillRef>
          <a:effectRef idx="2">
            <a:schemeClr val="accent5"/>
          </a:effectRef>
          <a:fontRef idx="minor">
            <a:schemeClr val="lt1"/>
          </a:fontRef>
        </p:style>
        <p:txBody>
          <a:bodyPr wrap="square" lIns="72000" tIns="36000" rIns="72000" bIns="36000">
            <a:spAutoFit/>
          </a:bodyPr>
          <a:lstStyle/>
          <a:p>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体系１</a:t>
            </a:r>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大阪・関西のさらなる</a:t>
            </a:r>
            <a:r>
              <a:rPr lang="ja-JP" altLang="en-US" sz="1400" b="1" dirty="0">
                <a:solidFill>
                  <a:schemeClr val="bg1"/>
                </a:solidFill>
                <a:latin typeface="HG丸ｺﾞｼｯｸM-PRO" panose="020F0600000000000000" pitchFamily="50" charset="-128"/>
                <a:ea typeface="HG丸ｺﾞｼｯｸM-PRO" panose="020F0600000000000000" pitchFamily="50" charset="-128"/>
              </a:rPr>
              <a:t>成長に必要なインフラ</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の強化</a:t>
            </a:r>
            <a:endParaRPr lang="ja-JP" altLang="en-US" sz="1400" b="1" dirty="0">
              <a:solidFill>
                <a:schemeClr val="bg1"/>
              </a:solidFill>
              <a:latin typeface="HG丸ｺﾞｼｯｸM-PRO" panose="020F0600000000000000" pitchFamily="50" charset="-128"/>
              <a:ea typeface="HG丸ｺﾞｼｯｸM-PRO" panose="020F0600000000000000" pitchFamily="50" charset="-128"/>
            </a:endParaRPr>
          </a:p>
        </p:txBody>
      </p:sp>
      <p:sp>
        <p:nvSpPr>
          <p:cNvPr id="73" name="正方形/長方形 72"/>
          <p:cNvSpPr/>
          <p:nvPr/>
        </p:nvSpPr>
        <p:spPr>
          <a:xfrm>
            <a:off x="89042" y="792593"/>
            <a:ext cx="9766800" cy="272758"/>
          </a:xfrm>
          <a:prstGeom prst="rect">
            <a:avLst/>
          </a:prstGeom>
          <a:ln/>
        </p:spPr>
        <p:style>
          <a:lnRef idx="1">
            <a:schemeClr val="accent1"/>
          </a:lnRef>
          <a:fillRef idx="2">
            <a:schemeClr val="accent1"/>
          </a:fillRef>
          <a:effectRef idx="1">
            <a:schemeClr val="accent1"/>
          </a:effectRef>
          <a:fontRef idx="minor">
            <a:schemeClr val="dk1"/>
          </a:fontRef>
        </p:style>
        <p:txBody>
          <a:bodyPr wrap="square" lIns="72000" tIns="36000" rIns="72000" bIns="36000">
            <a:spAutoFit/>
          </a:bodyPr>
          <a:lstStyle/>
          <a:p>
            <a:r>
              <a:rPr lang="ja-JP" altLang="en-US" sz="1300" dirty="0" smtClean="0">
                <a:latin typeface="HG丸ｺﾞｼｯｸM-PRO" panose="020F0600000000000000" pitchFamily="50" charset="-128"/>
                <a:ea typeface="HG丸ｺﾞｼｯｸM-PRO" panose="020F0600000000000000" pitchFamily="50" charset="-128"/>
              </a:rPr>
              <a:t>（１）大阪・関西の成長に必要な交通ネットワークの充実・強化</a:t>
            </a:r>
            <a:endParaRPr lang="ja-JP" altLang="en-US" sz="1300" dirty="0">
              <a:latin typeface="HG丸ｺﾞｼｯｸM-PRO" panose="020F0600000000000000" pitchFamily="50" charset="-128"/>
              <a:ea typeface="HG丸ｺﾞｼｯｸM-PRO" panose="020F0600000000000000" pitchFamily="50" charset="-128"/>
            </a:endParaRPr>
          </a:p>
        </p:txBody>
      </p:sp>
      <p:sp>
        <p:nvSpPr>
          <p:cNvPr id="60" name="スライド番号プレースホルダー 1"/>
          <p:cNvSpPr txBox="1">
            <a:spLocks/>
          </p:cNvSpPr>
          <p:nvPr/>
        </p:nvSpPr>
        <p:spPr>
          <a:xfrm>
            <a:off x="7647761" y="6599612"/>
            <a:ext cx="2311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3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B9231F5-CC56-497A-A386-7B8232C12A76}" type="slidenum">
              <a:rPr lang="ja-JP" altLang="en-US" smtClean="0"/>
              <a:pPr/>
              <a:t>27</a:t>
            </a:fld>
            <a:endParaRPr lang="ja-JP" altLang="en-US" dirty="0"/>
          </a:p>
        </p:txBody>
      </p:sp>
      <p:sp>
        <p:nvSpPr>
          <p:cNvPr id="17" name="テキスト ボックス 16">
            <a:extLst>
              <a:ext uri="{FF2B5EF4-FFF2-40B4-BE49-F238E27FC236}">
                <a16:creationId xmlns:a16="http://schemas.microsoft.com/office/drawing/2014/main" id="{97752765-70E7-4335-AC40-8A2E21F733F8}"/>
              </a:ext>
            </a:extLst>
          </p:cNvPr>
          <p:cNvSpPr txBox="1"/>
          <p:nvPr/>
        </p:nvSpPr>
        <p:spPr>
          <a:xfrm>
            <a:off x="424938" y="3063731"/>
            <a:ext cx="1247491" cy="169277"/>
          </a:xfrm>
          <a:prstGeom prst="rect">
            <a:avLst/>
          </a:prstGeom>
          <a:noFill/>
        </p:spPr>
        <p:txBody>
          <a:bodyPr wrap="square" lIns="0" tIns="0" rIns="0" bIns="0" rtlCol="0" anchor="ctr" anchorCtr="0">
            <a:spAutoFit/>
          </a:bodyPr>
          <a:lstStyle/>
          <a:p>
            <a:r>
              <a:rPr lang="en-US" altLang="ja-JP" sz="1100" b="1" dirty="0">
                <a:solidFill>
                  <a:srgbClr val="40B0BF"/>
                </a:solidFill>
                <a:latin typeface="ＭＳ Ｐゴシック" panose="020B0600070205080204" pitchFamily="50" charset="-128"/>
                <a:ea typeface="ＭＳ Ｐゴシック" panose="020B0600070205080204" pitchFamily="50" charset="-128"/>
              </a:rPr>
              <a:t>【</a:t>
            </a:r>
            <a:r>
              <a:rPr lang="ja-JP" altLang="en-US" sz="1100" b="1" dirty="0" smtClean="0">
                <a:solidFill>
                  <a:srgbClr val="40B0BF"/>
                </a:solidFill>
                <a:latin typeface="ＭＳ Ｐゴシック" panose="020B0600070205080204" pitchFamily="50" charset="-128"/>
                <a:ea typeface="ＭＳ Ｐゴシック" panose="020B0600070205080204" pitchFamily="50" charset="-128"/>
              </a:rPr>
              <a:t>現在</a:t>
            </a:r>
            <a:r>
              <a:rPr lang="en-US" altLang="ja-JP" sz="1100" b="1" dirty="0" smtClean="0">
                <a:solidFill>
                  <a:srgbClr val="40B0BF"/>
                </a:solidFill>
                <a:latin typeface="ＭＳ Ｐゴシック" panose="020B0600070205080204" pitchFamily="50" charset="-128"/>
                <a:ea typeface="ＭＳ Ｐゴシック" panose="020B0600070205080204" pitchFamily="50" charset="-128"/>
              </a:rPr>
              <a:t>】</a:t>
            </a:r>
            <a:endParaRPr lang="ja-JP" altLang="en-US" sz="1100" b="1" dirty="0">
              <a:solidFill>
                <a:srgbClr val="40B0BF"/>
              </a:solidFill>
              <a:latin typeface="ＭＳ Ｐゴシック" panose="020B0600070205080204" pitchFamily="50" charset="-128"/>
              <a:ea typeface="ＭＳ Ｐゴシック" panose="020B0600070205080204" pitchFamily="50" charset="-128"/>
            </a:endParaRPr>
          </a:p>
        </p:txBody>
      </p:sp>
      <p:sp>
        <p:nvSpPr>
          <p:cNvPr id="105" name="テキスト ボックス 104">
            <a:extLst>
              <a:ext uri="{FF2B5EF4-FFF2-40B4-BE49-F238E27FC236}">
                <a16:creationId xmlns:a16="http://schemas.microsoft.com/office/drawing/2014/main" id="{1F2DD2DF-7C47-4334-99C2-4F16A9DE98B3}"/>
              </a:ext>
            </a:extLst>
          </p:cNvPr>
          <p:cNvSpPr txBox="1"/>
          <p:nvPr/>
        </p:nvSpPr>
        <p:spPr>
          <a:xfrm>
            <a:off x="418190" y="3342173"/>
            <a:ext cx="1396216" cy="307777"/>
          </a:xfrm>
          <a:prstGeom prst="rect">
            <a:avLst/>
          </a:prstGeom>
          <a:noFill/>
        </p:spPr>
        <p:txBody>
          <a:bodyPr wrap="none" lIns="0" tIns="0" rIns="0" bIns="0" rtlCol="0" anchor="ctr" anchorCtr="0">
            <a:spAutoFit/>
          </a:bodyPr>
          <a:lstStyle/>
          <a:p>
            <a:r>
              <a:rPr lang="ja-JP" altLang="en-US" sz="1000" dirty="0">
                <a:solidFill>
                  <a:prstClr val="black"/>
                </a:solidFill>
                <a:latin typeface="Meiryo UI" panose="020B0604030504040204" pitchFamily="50" charset="-128"/>
                <a:ea typeface="Meiryo UI" panose="020B0604030504040204" pitchFamily="50" charset="-128"/>
              </a:rPr>
              <a:t>○</a:t>
            </a:r>
            <a:r>
              <a:rPr lang="ja-JP" altLang="en-US" sz="1000" dirty="0" smtClean="0">
                <a:solidFill>
                  <a:prstClr val="black"/>
                </a:solidFill>
                <a:latin typeface="Meiryo UI" panose="020B0604030504040204" pitchFamily="50" charset="-128"/>
                <a:ea typeface="Meiryo UI" panose="020B0604030504040204" pitchFamily="50" charset="-128"/>
              </a:rPr>
              <a:t>経路によらない同一料金</a:t>
            </a:r>
            <a:endParaRPr lang="en-US" altLang="ja-JP" sz="1000" dirty="0" smtClean="0">
              <a:solidFill>
                <a:prstClr val="black"/>
              </a:solidFill>
              <a:latin typeface="Meiryo UI" panose="020B0604030504040204" pitchFamily="50" charset="-128"/>
              <a:ea typeface="Meiryo UI" panose="020B0604030504040204" pitchFamily="50" charset="-128"/>
            </a:endParaRPr>
          </a:p>
          <a:p>
            <a:r>
              <a:rPr lang="ja-JP" altLang="en-US" sz="1000" dirty="0">
                <a:solidFill>
                  <a:prstClr val="black"/>
                </a:solidFill>
                <a:latin typeface="Meiryo UI" panose="020B0604030504040204" pitchFamily="50" charset="-128"/>
                <a:ea typeface="Meiryo UI" panose="020B0604030504040204" pitchFamily="50" charset="-128"/>
              </a:rPr>
              <a:t>　</a:t>
            </a:r>
            <a:r>
              <a:rPr lang="ja-JP" altLang="en-US" sz="1000" dirty="0" smtClean="0">
                <a:solidFill>
                  <a:prstClr val="black"/>
                </a:solidFill>
                <a:latin typeface="Meiryo UI" panose="020B0604030504040204" pitchFamily="50" charset="-128"/>
                <a:ea typeface="Meiryo UI" panose="020B0604030504040204" pitchFamily="50" charset="-128"/>
              </a:rPr>
              <a:t>⇒都心流入の料金措置</a:t>
            </a:r>
            <a:endParaRPr lang="en-US" altLang="ja-JP" sz="1000" dirty="0" smtClean="0">
              <a:solidFill>
                <a:prstClr val="black"/>
              </a:solidFill>
              <a:latin typeface="Meiryo UI" panose="020B0604030504040204" pitchFamily="50" charset="-128"/>
              <a:ea typeface="Meiryo UI" panose="020B0604030504040204" pitchFamily="50" charset="-128"/>
            </a:endParaRPr>
          </a:p>
        </p:txBody>
      </p:sp>
      <p:sp>
        <p:nvSpPr>
          <p:cNvPr id="107" name="テキスト ボックス 106">
            <a:extLst>
              <a:ext uri="{FF2B5EF4-FFF2-40B4-BE49-F238E27FC236}">
                <a16:creationId xmlns:a16="http://schemas.microsoft.com/office/drawing/2014/main" id="{1F2DD2DF-7C47-4334-99C2-4F16A9DE98B3}"/>
              </a:ext>
            </a:extLst>
          </p:cNvPr>
          <p:cNvSpPr txBox="1"/>
          <p:nvPr/>
        </p:nvSpPr>
        <p:spPr>
          <a:xfrm>
            <a:off x="541344" y="3959278"/>
            <a:ext cx="788677" cy="500137"/>
          </a:xfrm>
          <a:prstGeom prst="rect">
            <a:avLst/>
          </a:prstGeom>
          <a:noFill/>
        </p:spPr>
        <p:txBody>
          <a:bodyPr wrap="none" lIns="0" tIns="0" rIns="0" bIns="0" rtlCol="0" anchor="ctr" anchorCtr="0">
            <a:spAutoFit/>
          </a:bodyPr>
          <a:lstStyle/>
          <a:p>
            <a:pPr>
              <a:lnSpc>
                <a:spcPts val="1300"/>
              </a:lnSpc>
            </a:pPr>
            <a:r>
              <a:rPr lang="ja-JP" altLang="en-US" sz="1000" dirty="0" smtClean="0">
                <a:solidFill>
                  <a:prstClr val="black"/>
                </a:solidFill>
                <a:latin typeface="Meiryo UI" panose="020B0604030504040204" pitchFamily="50" charset="-128"/>
                <a:ea typeface="Meiryo UI" panose="020B0604030504040204" pitchFamily="50" charset="-128"/>
              </a:rPr>
              <a:t>Ａルートの料金</a:t>
            </a:r>
            <a:endParaRPr lang="en-US" altLang="ja-JP" sz="1000" dirty="0" smtClean="0">
              <a:solidFill>
                <a:prstClr val="black"/>
              </a:solidFill>
              <a:latin typeface="Meiryo UI" panose="020B0604030504040204" pitchFamily="50" charset="-128"/>
              <a:ea typeface="Meiryo UI" panose="020B0604030504040204" pitchFamily="50" charset="-128"/>
            </a:endParaRPr>
          </a:p>
          <a:p>
            <a:pPr>
              <a:lnSpc>
                <a:spcPts val="1300"/>
              </a:lnSpc>
            </a:pPr>
            <a:r>
              <a:rPr lang="ja-JP" altLang="en-US" sz="1000" dirty="0" smtClean="0">
                <a:solidFill>
                  <a:prstClr val="black"/>
                </a:solidFill>
                <a:latin typeface="Meiryo UI" panose="020B0604030504040204" pitchFamily="50" charset="-128"/>
                <a:ea typeface="Meiryo UI" panose="020B0604030504040204" pitchFamily="50" charset="-128"/>
              </a:rPr>
              <a:t>Ｂルートの料金</a:t>
            </a:r>
            <a:endParaRPr lang="en-US" altLang="ja-JP" sz="1000" dirty="0" smtClean="0">
              <a:solidFill>
                <a:prstClr val="black"/>
              </a:solidFill>
              <a:latin typeface="Meiryo UI" panose="020B0604030504040204" pitchFamily="50" charset="-128"/>
              <a:ea typeface="Meiryo UI" panose="020B0604030504040204" pitchFamily="50" charset="-128"/>
            </a:endParaRPr>
          </a:p>
          <a:p>
            <a:pPr>
              <a:lnSpc>
                <a:spcPts val="1300"/>
              </a:lnSpc>
            </a:pPr>
            <a:r>
              <a:rPr lang="ja-JP" altLang="en-US" sz="1000" dirty="0" smtClean="0">
                <a:solidFill>
                  <a:prstClr val="black"/>
                </a:solidFill>
                <a:latin typeface="Meiryo UI" panose="020B0604030504040204" pitchFamily="50" charset="-128"/>
                <a:ea typeface="Meiryo UI" panose="020B0604030504040204" pitchFamily="50" charset="-128"/>
              </a:rPr>
              <a:t>Ｃルートの料金</a:t>
            </a:r>
            <a:endParaRPr lang="ja-JP" altLang="en-US" sz="1000" dirty="0">
              <a:solidFill>
                <a:prstClr val="black"/>
              </a:solidFill>
              <a:latin typeface="Meiryo UI" panose="020B0604030504040204" pitchFamily="50" charset="-128"/>
              <a:ea typeface="Meiryo UI" panose="020B0604030504040204" pitchFamily="50" charset="-128"/>
            </a:endParaRPr>
          </a:p>
        </p:txBody>
      </p:sp>
      <p:sp>
        <p:nvSpPr>
          <p:cNvPr id="108" name="右中かっこ 19"/>
          <p:cNvSpPr/>
          <p:nvPr/>
        </p:nvSpPr>
        <p:spPr>
          <a:xfrm>
            <a:off x="1342751" y="3969538"/>
            <a:ext cx="122993" cy="466680"/>
          </a:xfrm>
          <a:custGeom>
            <a:avLst/>
            <a:gdLst>
              <a:gd name="connsiteX0" fmla="*/ 0 w 60550"/>
              <a:gd name="connsiteY0" fmla="*/ 0 h 393800"/>
              <a:gd name="connsiteX1" fmla="*/ 30275 w 60550"/>
              <a:gd name="connsiteY1" fmla="*/ 5046 h 393800"/>
              <a:gd name="connsiteX2" fmla="*/ 30275 w 60550"/>
              <a:gd name="connsiteY2" fmla="*/ 191854 h 393800"/>
              <a:gd name="connsiteX3" fmla="*/ 60550 w 60550"/>
              <a:gd name="connsiteY3" fmla="*/ 196900 h 393800"/>
              <a:gd name="connsiteX4" fmla="*/ 30275 w 60550"/>
              <a:gd name="connsiteY4" fmla="*/ 201946 h 393800"/>
              <a:gd name="connsiteX5" fmla="*/ 30275 w 60550"/>
              <a:gd name="connsiteY5" fmla="*/ 388754 h 393800"/>
              <a:gd name="connsiteX6" fmla="*/ 0 w 60550"/>
              <a:gd name="connsiteY6" fmla="*/ 393800 h 393800"/>
              <a:gd name="connsiteX7" fmla="*/ 0 w 60550"/>
              <a:gd name="connsiteY7" fmla="*/ 0 h 393800"/>
              <a:gd name="connsiteX0" fmla="*/ 0 w 60550"/>
              <a:gd name="connsiteY0" fmla="*/ 0 h 393800"/>
              <a:gd name="connsiteX1" fmla="*/ 30275 w 60550"/>
              <a:gd name="connsiteY1" fmla="*/ 5046 h 393800"/>
              <a:gd name="connsiteX2" fmla="*/ 30275 w 60550"/>
              <a:gd name="connsiteY2" fmla="*/ 191854 h 393800"/>
              <a:gd name="connsiteX3" fmla="*/ 60550 w 60550"/>
              <a:gd name="connsiteY3" fmla="*/ 196900 h 393800"/>
              <a:gd name="connsiteX4" fmla="*/ 30275 w 60550"/>
              <a:gd name="connsiteY4" fmla="*/ 201946 h 393800"/>
              <a:gd name="connsiteX5" fmla="*/ 30275 w 60550"/>
              <a:gd name="connsiteY5" fmla="*/ 388754 h 393800"/>
              <a:gd name="connsiteX6" fmla="*/ 0 w 60550"/>
              <a:gd name="connsiteY6" fmla="*/ 393800 h 393800"/>
              <a:gd name="connsiteX0" fmla="*/ 0 w 60550"/>
              <a:gd name="connsiteY0" fmla="*/ 0 h 393800"/>
              <a:gd name="connsiteX1" fmla="*/ 30275 w 60550"/>
              <a:gd name="connsiteY1" fmla="*/ 5046 h 393800"/>
              <a:gd name="connsiteX2" fmla="*/ 30275 w 60550"/>
              <a:gd name="connsiteY2" fmla="*/ 191854 h 393800"/>
              <a:gd name="connsiteX3" fmla="*/ 60550 w 60550"/>
              <a:gd name="connsiteY3" fmla="*/ 196900 h 393800"/>
              <a:gd name="connsiteX4" fmla="*/ 30275 w 60550"/>
              <a:gd name="connsiteY4" fmla="*/ 201946 h 393800"/>
              <a:gd name="connsiteX5" fmla="*/ 30275 w 60550"/>
              <a:gd name="connsiteY5" fmla="*/ 388754 h 393800"/>
              <a:gd name="connsiteX6" fmla="*/ 0 w 60550"/>
              <a:gd name="connsiteY6" fmla="*/ 393800 h 393800"/>
              <a:gd name="connsiteX7" fmla="*/ 0 w 60550"/>
              <a:gd name="connsiteY7" fmla="*/ 0 h 393800"/>
              <a:gd name="connsiteX0" fmla="*/ 0 w 60550"/>
              <a:gd name="connsiteY0" fmla="*/ 0 h 393800"/>
              <a:gd name="connsiteX1" fmla="*/ 30275 w 60550"/>
              <a:gd name="connsiteY1" fmla="*/ 5046 h 393800"/>
              <a:gd name="connsiteX2" fmla="*/ 30275 w 60550"/>
              <a:gd name="connsiteY2" fmla="*/ 191854 h 393800"/>
              <a:gd name="connsiteX3" fmla="*/ 60550 w 60550"/>
              <a:gd name="connsiteY3" fmla="*/ 196900 h 393800"/>
              <a:gd name="connsiteX4" fmla="*/ 30275 w 60550"/>
              <a:gd name="connsiteY4" fmla="*/ 211538 h 393800"/>
              <a:gd name="connsiteX5" fmla="*/ 30275 w 60550"/>
              <a:gd name="connsiteY5" fmla="*/ 388754 h 393800"/>
              <a:gd name="connsiteX6" fmla="*/ 0 w 60550"/>
              <a:gd name="connsiteY6" fmla="*/ 393800 h 393800"/>
              <a:gd name="connsiteX0" fmla="*/ 0 w 60550"/>
              <a:gd name="connsiteY0" fmla="*/ 0 h 393800"/>
              <a:gd name="connsiteX1" fmla="*/ 30275 w 60550"/>
              <a:gd name="connsiteY1" fmla="*/ 5046 h 393800"/>
              <a:gd name="connsiteX2" fmla="*/ 30275 w 60550"/>
              <a:gd name="connsiteY2" fmla="*/ 191854 h 393800"/>
              <a:gd name="connsiteX3" fmla="*/ 60550 w 60550"/>
              <a:gd name="connsiteY3" fmla="*/ 196900 h 393800"/>
              <a:gd name="connsiteX4" fmla="*/ 30275 w 60550"/>
              <a:gd name="connsiteY4" fmla="*/ 201946 h 393800"/>
              <a:gd name="connsiteX5" fmla="*/ 30275 w 60550"/>
              <a:gd name="connsiteY5" fmla="*/ 388754 h 393800"/>
              <a:gd name="connsiteX6" fmla="*/ 0 w 60550"/>
              <a:gd name="connsiteY6" fmla="*/ 393800 h 393800"/>
              <a:gd name="connsiteX7" fmla="*/ 0 w 60550"/>
              <a:gd name="connsiteY7" fmla="*/ 0 h 393800"/>
              <a:gd name="connsiteX0" fmla="*/ 0 w 60550"/>
              <a:gd name="connsiteY0" fmla="*/ 0 h 393800"/>
              <a:gd name="connsiteX1" fmla="*/ 30275 w 60550"/>
              <a:gd name="connsiteY1" fmla="*/ 5046 h 393800"/>
              <a:gd name="connsiteX2" fmla="*/ 30275 w 60550"/>
              <a:gd name="connsiteY2" fmla="*/ 175868 h 393800"/>
              <a:gd name="connsiteX3" fmla="*/ 60550 w 60550"/>
              <a:gd name="connsiteY3" fmla="*/ 196900 h 393800"/>
              <a:gd name="connsiteX4" fmla="*/ 30275 w 60550"/>
              <a:gd name="connsiteY4" fmla="*/ 211538 h 393800"/>
              <a:gd name="connsiteX5" fmla="*/ 30275 w 60550"/>
              <a:gd name="connsiteY5" fmla="*/ 388754 h 393800"/>
              <a:gd name="connsiteX6" fmla="*/ 0 w 60550"/>
              <a:gd name="connsiteY6" fmla="*/ 393800 h 393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550" h="393800" stroke="0" extrusionOk="0">
                <a:moveTo>
                  <a:pt x="0" y="0"/>
                </a:moveTo>
                <a:cubicBezTo>
                  <a:pt x="16720" y="0"/>
                  <a:pt x="30275" y="2259"/>
                  <a:pt x="30275" y="5046"/>
                </a:cubicBezTo>
                <a:lnTo>
                  <a:pt x="30275" y="191854"/>
                </a:lnTo>
                <a:cubicBezTo>
                  <a:pt x="30275" y="194641"/>
                  <a:pt x="43830" y="196900"/>
                  <a:pt x="60550" y="196900"/>
                </a:cubicBezTo>
                <a:cubicBezTo>
                  <a:pt x="43830" y="196900"/>
                  <a:pt x="30275" y="199159"/>
                  <a:pt x="30275" y="201946"/>
                </a:cubicBezTo>
                <a:lnTo>
                  <a:pt x="30275" y="388754"/>
                </a:lnTo>
                <a:cubicBezTo>
                  <a:pt x="30275" y="391541"/>
                  <a:pt x="16720" y="393800"/>
                  <a:pt x="0" y="393800"/>
                </a:cubicBezTo>
                <a:lnTo>
                  <a:pt x="0" y="0"/>
                </a:lnTo>
                <a:close/>
              </a:path>
              <a:path w="60550" h="393800" fill="none">
                <a:moveTo>
                  <a:pt x="0" y="0"/>
                </a:moveTo>
                <a:cubicBezTo>
                  <a:pt x="16720" y="0"/>
                  <a:pt x="30275" y="2259"/>
                  <a:pt x="30275" y="5046"/>
                </a:cubicBezTo>
                <a:lnTo>
                  <a:pt x="30275" y="175868"/>
                </a:lnTo>
                <a:cubicBezTo>
                  <a:pt x="30275" y="178655"/>
                  <a:pt x="60550" y="190955"/>
                  <a:pt x="60550" y="196900"/>
                </a:cubicBezTo>
                <a:cubicBezTo>
                  <a:pt x="60550" y="202845"/>
                  <a:pt x="30275" y="208751"/>
                  <a:pt x="30275" y="211538"/>
                </a:cubicBezTo>
                <a:lnTo>
                  <a:pt x="30275" y="388754"/>
                </a:lnTo>
                <a:cubicBezTo>
                  <a:pt x="30275" y="391541"/>
                  <a:pt x="16720" y="393800"/>
                  <a:pt x="0" y="393800"/>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09" name="テキスト ボックス 108">
            <a:extLst>
              <a:ext uri="{FF2B5EF4-FFF2-40B4-BE49-F238E27FC236}">
                <a16:creationId xmlns:a16="http://schemas.microsoft.com/office/drawing/2014/main" id="{1F2DD2DF-7C47-4334-99C2-4F16A9DE98B3}"/>
              </a:ext>
            </a:extLst>
          </p:cNvPr>
          <p:cNvSpPr txBox="1"/>
          <p:nvPr/>
        </p:nvSpPr>
        <p:spPr>
          <a:xfrm>
            <a:off x="1587402" y="4126527"/>
            <a:ext cx="512961" cy="153888"/>
          </a:xfrm>
          <a:prstGeom prst="rect">
            <a:avLst/>
          </a:prstGeom>
          <a:noFill/>
        </p:spPr>
        <p:txBody>
          <a:bodyPr wrap="none" lIns="0" tIns="0" rIns="0" bIns="0" rtlCol="0" anchor="ctr" anchorCtr="0">
            <a:spAutoFit/>
          </a:bodyPr>
          <a:lstStyle/>
          <a:p>
            <a:r>
              <a:rPr lang="ja-JP" altLang="en-US" sz="1000" dirty="0" smtClean="0">
                <a:solidFill>
                  <a:srgbClr val="FF0000"/>
                </a:solidFill>
                <a:latin typeface="Meiryo UI" panose="020B0604030504040204" pitchFamily="50" charset="-128"/>
                <a:ea typeface="Meiryo UI" panose="020B0604030504040204" pitchFamily="50" charset="-128"/>
              </a:rPr>
              <a:t>同一料金</a:t>
            </a:r>
            <a:endParaRPr lang="ja-JP" altLang="en-US" sz="1000" dirty="0">
              <a:solidFill>
                <a:srgbClr val="FF0000"/>
              </a:solidFill>
              <a:latin typeface="Meiryo UI" panose="020B0604030504040204" pitchFamily="50" charset="-128"/>
              <a:ea typeface="Meiryo UI" panose="020B0604030504040204" pitchFamily="50" charset="-128"/>
            </a:endParaRPr>
          </a:p>
        </p:txBody>
      </p:sp>
      <p:sp>
        <p:nvSpPr>
          <p:cNvPr id="111" name="角丸四角形 110"/>
          <p:cNvSpPr/>
          <p:nvPr/>
        </p:nvSpPr>
        <p:spPr>
          <a:xfrm>
            <a:off x="328280" y="3021333"/>
            <a:ext cx="3509207" cy="1915950"/>
          </a:xfrm>
          <a:prstGeom prst="roundRect">
            <a:avLst>
              <a:gd name="adj" fmla="val 8193"/>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4242490" y="2165103"/>
            <a:ext cx="5442542" cy="630942"/>
          </a:xfrm>
          <a:prstGeom prst="rect">
            <a:avLst/>
          </a:prstGeom>
          <a:solidFill>
            <a:schemeClr val="bg1"/>
          </a:solidFill>
          <a:ln>
            <a:solidFill>
              <a:schemeClr val="tx1"/>
            </a:solidFill>
          </a:ln>
        </p:spPr>
        <p:txBody>
          <a:bodyPr wrap="square" rtlCol="0">
            <a:spAutoFit/>
          </a:bodyPr>
          <a:lstStyle/>
          <a:p>
            <a:pPr>
              <a:lnSpc>
                <a:spcPts val="1400"/>
              </a:lnSpc>
            </a:pPr>
            <a:r>
              <a:rPr kumimoji="1" lang="en-US" altLang="ja-JP" sz="1000" dirty="0" smtClean="0">
                <a:latin typeface="ＭＳ ゴシック" panose="020B0609070205080204" pitchFamily="49" charset="-128"/>
                <a:ea typeface="ＭＳ ゴシック" panose="020B0609070205080204" pitchFamily="49" charset="-128"/>
              </a:rPr>
              <a:t>【</a:t>
            </a:r>
            <a:r>
              <a:rPr kumimoji="1" lang="ja-JP" altLang="en-US" sz="1000" dirty="0" smtClean="0">
                <a:latin typeface="ＭＳ ゴシック" panose="020B0609070205080204" pitchFamily="49" charset="-128"/>
                <a:ea typeface="ＭＳ ゴシック" panose="020B0609070205080204" pitchFamily="49" charset="-128"/>
              </a:rPr>
              <a:t>より利用しやすい料金体系の実現</a:t>
            </a:r>
            <a:r>
              <a:rPr kumimoji="1" lang="en-US" altLang="ja-JP" sz="1000" dirty="0" smtClean="0">
                <a:latin typeface="ＭＳ ゴシック" panose="020B0609070205080204" pitchFamily="49" charset="-128"/>
                <a:ea typeface="ＭＳ ゴシック" panose="020B0609070205080204" pitchFamily="49" charset="-128"/>
              </a:rPr>
              <a:t>】</a:t>
            </a:r>
          </a:p>
          <a:p>
            <a:pPr>
              <a:lnSpc>
                <a:spcPts val="1400"/>
              </a:lnSpc>
            </a:pPr>
            <a:r>
              <a:rPr kumimoji="1" lang="ja-JP" altLang="en-US" sz="1000" dirty="0" smtClean="0">
                <a:latin typeface="ＭＳ ゴシック" panose="020B0609070205080204" pitchFamily="49" charset="-128"/>
                <a:ea typeface="ＭＳ ゴシック" panose="020B0609070205080204" pitchFamily="49" charset="-128"/>
              </a:rPr>
              <a:t>■ 道路</a:t>
            </a:r>
            <a:r>
              <a:rPr kumimoji="1" lang="ja-JP" altLang="en-US" sz="1000" dirty="0">
                <a:latin typeface="ＭＳ ゴシック" panose="020B0609070205080204" pitchFamily="49" charset="-128"/>
                <a:ea typeface="ＭＳ ゴシック" panose="020B0609070205080204" pitchFamily="49" charset="-128"/>
              </a:rPr>
              <a:t>ネットワーク整備の進展にあわせ、渋滞を緩和し利用しやすい</a:t>
            </a:r>
            <a:r>
              <a:rPr kumimoji="1" lang="ja-JP" altLang="en-US" sz="1000" dirty="0" smtClean="0">
                <a:latin typeface="ＭＳ ゴシック" panose="020B0609070205080204" pitchFamily="49" charset="-128"/>
                <a:ea typeface="ＭＳ ゴシック" panose="020B0609070205080204" pitchFamily="49" charset="-128"/>
              </a:rPr>
              <a:t>料金</a:t>
            </a:r>
            <a:r>
              <a:rPr kumimoji="1" lang="ja-JP" altLang="en-US" sz="1000" dirty="0">
                <a:latin typeface="ＭＳ ゴシック" panose="020B0609070205080204" pitchFamily="49" charset="-128"/>
                <a:ea typeface="ＭＳ ゴシック" panose="020B0609070205080204" pitchFamily="49" charset="-128"/>
              </a:rPr>
              <a:t>施策</a:t>
            </a:r>
            <a:r>
              <a:rPr kumimoji="1" lang="ja-JP" altLang="en-US" sz="1000" dirty="0" smtClean="0">
                <a:latin typeface="ＭＳ ゴシック" panose="020B0609070205080204" pitchFamily="49" charset="-128"/>
                <a:ea typeface="ＭＳ ゴシック" panose="020B0609070205080204" pitchFamily="49" charset="-128"/>
              </a:rPr>
              <a:t>の実現</a:t>
            </a:r>
            <a:endParaRPr kumimoji="1" lang="ja-JP" altLang="en-US" sz="1000" dirty="0">
              <a:latin typeface="ＭＳ ゴシック" panose="020B0609070205080204" pitchFamily="49" charset="-128"/>
              <a:ea typeface="ＭＳ ゴシック" panose="020B0609070205080204" pitchFamily="49" charset="-128"/>
            </a:endParaRPr>
          </a:p>
          <a:p>
            <a:pPr>
              <a:lnSpc>
                <a:spcPts val="1400"/>
              </a:lnSpc>
            </a:pPr>
            <a:r>
              <a:rPr kumimoji="1" lang="ja-JP" altLang="en-US" sz="1000" dirty="0" smtClean="0">
                <a:latin typeface="ＭＳ ゴシック" panose="020B0609070205080204" pitchFamily="49" charset="-128"/>
                <a:ea typeface="ＭＳ ゴシック" panose="020B0609070205080204" pitchFamily="49" charset="-128"/>
              </a:rPr>
              <a:t>・混雑状況に応じた料金施策の</a:t>
            </a:r>
            <a:r>
              <a:rPr kumimoji="1" lang="ja-JP" altLang="en-US" sz="1000" dirty="0">
                <a:latin typeface="ＭＳ ゴシック" panose="020B0609070205080204" pitchFamily="49" charset="-128"/>
                <a:ea typeface="ＭＳ ゴシック" panose="020B0609070205080204" pitchFamily="49" charset="-128"/>
              </a:rPr>
              <a:t>実現</a:t>
            </a:r>
            <a:endParaRPr kumimoji="1" lang="en-US" altLang="ja-JP" sz="1000" dirty="0" smtClean="0">
              <a:latin typeface="ＭＳ ゴシック" panose="020B0609070205080204" pitchFamily="49" charset="-128"/>
              <a:ea typeface="ＭＳ ゴシック" panose="020B0609070205080204" pitchFamily="49" charset="-128"/>
            </a:endParaRPr>
          </a:p>
        </p:txBody>
      </p:sp>
      <p:sp>
        <p:nvSpPr>
          <p:cNvPr id="112" name="テキスト ボックス 111"/>
          <p:cNvSpPr txBox="1"/>
          <p:nvPr/>
        </p:nvSpPr>
        <p:spPr>
          <a:xfrm>
            <a:off x="301216" y="2061859"/>
            <a:ext cx="3536271" cy="842145"/>
          </a:xfrm>
          <a:prstGeom prst="rect">
            <a:avLst/>
          </a:prstGeom>
          <a:solidFill>
            <a:schemeClr val="bg1"/>
          </a:solidFill>
          <a:ln>
            <a:solidFill>
              <a:schemeClr val="tx1"/>
            </a:solidFill>
          </a:ln>
        </p:spPr>
        <p:txBody>
          <a:bodyPr wrap="square" lIns="36000" tIns="36000" rIns="36000" bIns="36000" rtlCol="0">
            <a:spAutoFit/>
          </a:bodyPr>
          <a:lstStyle/>
          <a:p>
            <a:r>
              <a:rPr kumimoji="1" lang="en-US" altLang="ja-JP" sz="1000" dirty="0" smtClean="0">
                <a:latin typeface="ＭＳ ゴシック" panose="020B0609070205080204" pitchFamily="49" charset="-128"/>
                <a:ea typeface="ＭＳ ゴシック" panose="020B0609070205080204" pitchFamily="49" charset="-128"/>
              </a:rPr>
              <a:t>【</a:t>
            </a:r>
            <a:r>
              <a:rPr kumimoji="1" lang="ja-JP" altLang="en-US" sz="1000" dirty="0">
                <a:latin typeface="ＭＳ ゴシック" panose="020B0609070205080204" pitchFamily="49" charset="-128"/>
                <a:ea typeface="ＭＳ ゴシック" panose="020B0609070205080204" pitchFamily="49" charset="-128"/>
              </a:rPr>
              <a:t>現在</a:t>
            </a:r>
            <a:r>
              <a:rPr kumimoji="1" lang="en-US" altLang="ja-JP" sz="1000" dirty="0" smtClean="0">
                <a:latin typeface="ＭＳ ゴシック" panose="020B0609070205080204" pitchFamily="49" charset="-128"/>
                <a:ea typeface="ＭＳ ゴシック" panose="020B0609070205080204" pitchFamily="49" charset="-128"/>
              </a:rPr>
              <a:t>】</a:t>
            </a:r>
            <a:endParaRPr kumimoji="1" lang="en-US" altLang="ja-JP" sz="1000" dirty="0">
              <a:latin typeface="ＭＳ ゴシック" panose="020B0609070205080204" pitchFamily="49" charset="-128"/>
              <a:ea typeface="ＭＳ ゴシック" panose="020B0609070205080204" pitchFamily="49" charset="-128"/>
            </a:endParaRPr>
          </a:p>
          <a:p>
            <a:r>
              <a:rPr kumimoji="1" lang="en-US" altLang="ja-JP" sz="1000" dirty="0" smtClean="0">
                <a:latin typeface="ＭＳ ゴシック" panose="020B0609070205080204" pitchFamily="49" charset="-128"/>
                <a:ea typeface="ＭＳ ゴシック" panose="020B0609070205080204" pitchFamily="49" charset="-128"/>
              </a:rPr>
              <a:t>■</a:t>
            </a:r>
            <a:r>
              <a:rPr lang="ja-JP" altLang="en-US" sz="1000" dirty="0">
                <a:latin typeface="ＭＳ ゴシック" panose="020B0609070205080204" pitchFamily="49" charset="-128"/>
                <a:ea typeface="ＭＳ ゴシック" panose="020B0609070205080204" pitchFamily="49" charset="-128"/>
              </a:rPr>
              <a:t> </a:t>
            </a:r>
            <a:r>
              <a:rPr kumimoji="1" lang="ja-JP" altLang="en-US" sz="1000" dirty="0" smtClean="0">
                <a:latin typeface="ＭＳ ゴシック" panose="020B0609070205080204" pitchFamily="49" charset="-128"/>
                <a:ea typeface="ＭＳ ゴシック" panose="020B0609070205080204" pitchFamily="49" charset="-128"/>
              </a:rPr>
              <a:t>近畿圏</a:t>
            </a:r>
            <a:r>
              <a:rPr kumimoji="1" lang="ja-JP" altLang="en-US" sz="1000" dirty="0">
                <a:latin typeface="ＭＳ ゴシック" panose="020B0609070205080204" pitchFamily="49" charset="-128"/>
                <a:ea typeface="ＭＳ ゴシック" panose="020B0609070205080204" pitchFamily="49" charset="-128"/>
              </a:rPr>
              <a:t>の高速道路料金は、平成</a:t>
            </a:r>
            <a:r>
              <a:rPr kumimoji="1" lang="en-US" altLang="ja-JP" sz="1000" dirty="0">
                <a:latin typeface="ＭＳ ゴシック" panose="020B0609070205080204" pitchFamily="49" charset="-128"/>
                <a:ea typeface="ＭＳ ゴシック" panose="020B0609070205080204" pitchFamily="49" charset="-128"/>
              </a:rPr>
              <a:t>29</a:t>
            </a:r>
            <a:r>
              <a:rPr kumimoji="1" lang="ja-JP" altLang="en-US" sz="1000" dirty="0">
                <a:latin typeface="ＭＳ ゴシック" panose="020B0609070205080204" pitchFamily="49" charset="-128"/>
                <a:ea typeface="ＭＳ ゴシック" panose="020B0609070205080204" pitchFamily="49" charset="-128"/>
              </a:rPr>
              <a:t>年</a:t>
            </a:r>
            <a:r>
              <a:rPr kumimoji="1" lang="en-US" altLang="ja-JP" sz="1000" dirty="0">
                <a:latin typeface="ＭＳ ゴシック" panose="020B0609070205080204" pitchFamily="49" charset="-128"/>
                <a:ea typeface="ＭＳ ゴシック" panose="020B0609070205080204" pitchFamily="49" charset="-128"/>
              </a:rPr>
              <a:t>6</a:t>
            </a:r>
            <a:r>
              <a:rPr kumimoji="1" lang="ja-JP" altLang="en-US" sz="1000" dirty="0">
                <a:latin typeface="ＭＳ ゴシック" panose="020B0609070205080204" pitchFamily="49" charset="-128"/>
                <a:ea typeface="ＭＳ ゴシック" panose="020B0609070205080204" pitchFamily="49" charset="-128"/>
              </a:rPr>
              <a:t>月に対距離制を</a:t>
            </a:r>
            <a:r>
              <a:rPr kumimoji="1" lang="ja-JP" altLang="en-US" sz="1000" dirty="0" smtClean="0">
                <a:latin typeface="ＭＳ ゴシック" panose="020B0609070205080204" pitchFamily="49" charset="-128"/>
                <a:ea typeface="ＭＳ ゴシック" panose="020B0609070205080204" pitchFamily="49" charset="-128"/>
              </a:rPr>
              <a:t>基本　</a:t>
            </a:r>
            <a:endParaRPr kumimoji="1" lang="en-US" altLang="ja-JP" sz="1000" dirty="0" smtClean="0">
              <a:latin typeface="ＭＳ ゴシック" panose="020B0609070205080204" pitchFamily="49" charset="-128"/>
              <a:ea typeface="ＭＳ ゴシック" panose="020B0609070205080204" pitchFamily="49" charset="-128"/>
            </a:endParaRPr>
          </a:p>
          <a:p>
            <a:r>
              <a:rPr lang="ja-JP" altLang="en-US" sz="1000" dirty="0">
                <a:latin typeface="ＭＳ ゴシック" panose="020B0609070205080204" pitchFamily="49" charset="-128"/>
                <a:ea typeface="ＭＳ ゴシック" panose="020B0609070205080204" pitchFamily="49" charset="-128"/>
              </a:rPr>
              <a:t>　</a:t>
            </a:r>
            <a:r>
              <a:rPr kumimoji="1" lang="ja-JP" altLang="en-US" sz="1000" dirty="0" smtClean="0">
                <a:latin typeface="ＭＳ ゴシック" panose="020B0609070205080204" pitchFamily="49" charset="-128"/>
                <a:ea typeface="ＭＳ ゴシック" panose="020B0609070205080204" pitchFamily="49" charset="-128"/>
              </a:rPr>
              <a:t>と</a:t>
            </a:r>
            <a:r>
              <a:rPr kumimoji="1" lang="ja-JP" altLang="en-US" sz="1000" dirty="0">
                <a:latin typeface="ＭＳ ゴシック" panose="020B0609070205080204" pitchFamily="49" charset="-128"/>
                <a:ea typeface="ＭＳ ゴシック" panose="020B0609070205080204" pitchFamily="49" charset="-128"/>
              </a:rPr>
              <a:t>した料金体系に整理・統一（但し、上限設定有）</a:t>
            </a:r>
          </a:p>
          <a:p>
            <a:r>
              <a:rPr kumimoji="1" lang="ja-JP" altLang="en-US" sz="1000" dirty="0" smtClean="0">
                <a:latin typeface="ＭＳ ゴシック" panose="020B0609070205080204" pitchFamily="49" charset="-128"/>
                <a:ea typeface="ＭＳ ゴシック" panose="020B0609070205080204" pitchFamily="49" charset="-128"/>
              </a:rPr>
              <a:t>■ 都心部</a:t>
            </a:r>
            <a:r>
              <a:rPr kumimoji="1" lang="ja-JP" altLang="en-US" sz="1000" dirty="0">
                <a:latin typeface="ＭＳ ゴシック" panose="020B0609070205080204" pitchFamily="49" charset="-128"/>
                <a:ea typeface="ＭＳ ゴシック" panose="020B0609070205080204" pitchFamily="49" charset="-128"/>
              </a:rPr>
              <a:t>への流入に関して、交通分散の観点から、経路</a:t>
            </a:r>
            <a:r>
              <a:rPr kumimoji="1" lang="ja-JP" altLang="en-US" sz="1000" dirty="0" smtClean="0">
                <a:latin typeface="ＭＳ ゴシック" panose="020B0609070205080204" pitchFamily="49" charset="-128"/>
                <a:ea typeface="ＭＳ ゴシック" panose="020B0609070205080204" pitchFamily="49" charset="-128"/>
              </a:rPr>
              <a:t>に　</a:t>
            </a:r>
            <a:endParaRPr kumimoji="1" lang="en-US" altLang="ja-JP" sz="1000" dirty="0" smtClean="0">
              <a:latin typeface="ＭＳ ゴシック" panose="020B0609070205080204" pitchFamily="49" charset="-128"/>
              <a:ea typeface="ＭＳ ゴシック" panose="020B0609070205080204" pitchFamily="49" charset="-128"/>
            </a:endParaRPr>
          </a:p>
          <a:p>
            <a:r>
              <a:rPr lang="ja-JP" altLang="en-US" sz="1000" dirty="0">
                <a:latin typeface="ＭＳ ゴシック" panose="020B0609070205080204" pitchFamily="49" charset="-128"/>
                <a:ea typeface="ＭＳ ゴシック" panose="020B0609070205080204" pitchFamily="49" charset="-128"/>
              </a:rPr>
              <a:t>　</a:t>
            </a:r>
            <a:r>
              <a:rPr kumimoji="1" lang="ja-JP" altLang="en-US" sz="1000" dirty="0" smtClean="0">
                <a:latin typeface="ＭＳ ゴシック" panose="020B0609070205080204" pitchFamily="49" charset="-128"/>
                <a:ea typeface="ＭＳ ゴシック" panose="020B0609070205080204" pitchFamily="49" charset="-128"/>
              </a:rPr>
              <a:t>よらない</a:t>
            </a:r>
            <a:r>
              <a:rPr kumimoji="1" lang="ja-JP" altLang="en-US" sz="1000" dirty="0">
                <a:latin typeface="ＭＳ ゴシック" panose="020B0609070205080204" pitchFamily="49" charset="-128"/>
                <a:ea typeface="ＭＳ ゴシック" panose="020B0609070205080204" pitchFamily="49" charset="-128"/>
              </a:rPr>
              <a:t>同一発着同一料金施策の導入</a:t>
            </a:r>
          </a:p>
        </p:txBody>
      </p:sp>
      <p:sp>
        <p:nvSpPr>
          <p:cNvPr id="62" name="右矢印 109">
            <a:extLst>
              <a:ext uri="{FF2B5EF4-FFF2-40B4-BE49-F238E27FC236}">
                <a16:creationId xmlns:a16="http://schemas.microsoft.com/office/drawing/2014/main" id="{C9BAABB7-159D-4151-9E6B-A8DFC0CBBA90}"/>
              </a:ext>
            </a:extLst>
          </p:cNvPr>
          <p:cNvSpPr/>
          <p:nvPr/>
        </p:nvSpPr>
        <p:spPr>
          <a:xfrm>
            <a:off x="3886909" y="2188111"/>
            <a:ext cx="307420" cy="640994"/>
          </a:xfrm>
          <a:prstGeom prst="rightArrow">
            <a:avLst/>
          </a:prstGeom>
          <a:gradFill>
            <a:gsLst>
              <a:gs pos="0">
                <a:schemeClr val="accent1">
                  <a:lumMod val="5000"/>
                  <a:lumOff val="95000"/>
                </a:schemeClr>
              </a:gs>
              <a:gs pos="41000">
                <a:srgbClr val="7CC9D3"/>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角丸四角形 62"/>
          <p:cNvSpPr/>
          <p:nvPr/>
        </p:nvSpPr>
        <p:spPr>
          <a:xfrm>
            <a:off x="4242490" y="3045395"/>
            <a:ext cx="5532673" cy="1915951"/>
          </a:xfrm>
          <a:prstGeom prst="roundRect">
            <a:avLst>
              <a:gd name="adj" fmla="val 6176"/>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テキスト ボックス 63">
            <a:extLst>
              <a:ext uri="{FF2B5EF4-FFF2-40B4-BE49-F238E27FC236}">
                <a16:creationId xmlns:a16="http://schemas.microsoft.com/office/drawing/2014/main" id="{A4292BE0-1B1E-4A0E-963F-A048FE991764}"/>
              </a:ext>
            </a:extLst>
          </p:cNvPr>
          <p:cNvSpPr txBox="1"/>
          <p:nvPr/>
        </p:nvSpPr>
        <p:spPr>
          <a:xfrm>
            <a:off x="4334078" y="3088794"/>
            <a:ext cx="905697" cy="169277"/>
          </a:xfrm>
          <a:prstGeom prst="rect">
            <a:avLst/>
          </a:prstGeom>
          <a:noFill/>
        </p:spPr>
        <p:txBody>
          <a:bodyPr wrap="none" lIns="0" tIns="0" rIns="0" bIns="0" rtlCol="0" anchor="ctr" anchorCtr="0">
            <a:spAutoFit/>
          </a:bodyPr>
          <a:lstStyle/>
          <a:p>
            <a:pPr algn="ctr"/>
            <a:r>
              <a:rPr lang="en-US" altLang="ja-JP" sz="1100" b="1" dirty="0">
                <a:solidFill>
                  <a:srgbClr val="40B0BF"/>
                </a:solidFill>
                <a:latin typeface="ＭＳ Ｐゴシック" panose="020B0600070205080204" pitchFamily="50" charset="-128"/>
                <a:ea typeface="ＭＳ Ｐゴシック" panose="020B0600070205080204" pitchFamily="50" charset="-128"/>
              </a:rPr>
              <a:t>【</a:t>
            </a:r>
            <a:r>
              <a:rPr lang="ja-JP" altLang="en-US" sz="1100" b="1" dirty="0" smtClean="0">
                <a:solidFill>
                  <a:srgbClr val="40B0BF"/>
                </a:solidFill>
                <a:latin typeface="ＭＳ Ｐゴシック" panose="020B0600070205080204" pitchFamily="50" charset="-128"/>
                <a:ea typeface="ＭＳ Ｐゴシック" panose="020B0600070205080204" pitchFamily="50" charset="-128"/>
              </a:rPr>
              <a:t>将来イメージ</a:t>
            </a:r>
            <a:r>
              <a:rPr lang="en-US" altLang="ja-JP" sz="1100" b="1" dirty="0" smtClean="0">
                <a:solidFill>
                  <a:srgbClr val="40B0BF"/>
                </a:solidFill>
                <a:latin typeface="ＭＳ Ｐゴシック" panose="020B0600070205080204" pitchFamily="50" charset="-128"/>
                <a:ea typeface="ＭＳ Ｐゴシック" panose="020B0600070205080204" pitchFamily="50" charset="-128"/>
              </a:rPr>
              <a:t>】</a:t>
            </a:r>
            <a:endParaRPr lang="ja-JP" altLang="en-US" sz="1100" b="1" dirty="0">
              <a:solidFill>
                <a:srgbClr val="40B0BF"/>
              </a:solidFill>
              <a:latin typeface="ＭＳ Ｐゴシック" panose="020B0600070205080204" pitchFamily="50" charset="-128"/>
              <a:ea typeface="ＭＳ Ｐゴシック" panose="020B0600070205080204" pitchFamily="50" charset="-128"/>
            </a:endParaRPr>
          </a:p>
        </p:txBody>
      </p:sp>
      <p:grpSp>
        <p:nvGrpSpPr>
          <p:cNvPr id="3" name="グループ化 2"/>
          <p:cNvGrpSpPr/>
          <p:nvPr/>
        </p:nvGrpSpPr>
        <p:grpSpPr>
          <a:xfrm>
            <a:off x="1974983" y="3413167"/>
            <a:ext cx="1719589" cy="1365184"/>
            <a:chOff x="2362702" y="3380342"/>
            <a:chExt cx="1842056" cy="1489013"/>
          </a:xfrm>
        </p:grpSpPr>
        <p:grpSp>
          <p:nvGrpSpPr>
            <p:cNvPr id="68" name="グループ化 67"/>
            <p:cNvGrpSpPr>
              <a:grpSpLocks noChangeAspect="1"/>
            </p:cNvGrpSpPr>
            <p:nvPr/>
          </p:nvGrpSpPr>
          <p:grpSpPr>
            <a:xfrm>
              <a:off x="2362702" y="3380342"/>
              <a:ext cx="1842056" cy="1489013"/>
              <a:chOff x="-1201990" y="2448082"/>
              <a:chExt cx="2749395" cy="2222448"/>
            </a:xfrm>
          </p:grpSpPr>
          <p:grpSp>
            <p:nvGrpSpPr>
              <p:cNvPr id="69" name="グループ化 68"/>
              <p:cNvGrpSpPr/>
              <p:nvPr/>
            </p:nvGrpSpPr>
            <p:grpSpPr>
              <a:xfrm>
                <a:off x="-1201990" y="2448082"/>
                <a:ext cx="2668717" cy="2222448"/>
                <a:chOff x="379160" y="2136895"/>
                <a:chExt cx="2668717" cy="2222448"/>
              </a:xfrm>
            </p:grpSpPr>
            <p:sp>
              <p:nvSpPr>
                <p:cNvPr id="85" name="円弧 266"/>
                <p:cNvSpPr/>
                <p:nvPr/>
              </p:nvSpPr>
              <p:spPr>
                <a:xfrm>
                  <a:off x="379160" y="2136895"/>
                  <a:ext cx="623014" cy="2148412"/>
                </a:xfrm>
                <a:custGeom>
                  <a:avLst/>
                  <a:gdLst>
                    <a:gd name="connsiteX0" fmla="*/ 379293 w 758587"/>
                    <a:gd name="connsiteY0" fmla="*/ 0 h 3111426"/>
                    <a:gd name="connsiteX1" fmla="*/ 758562 w 758587"/>
                    <a:gd name="connsiteY1" fmla="*/ 1537974 h 3111426"/>
                    <a:gd name="connsiteX2" fmla="*/ 515424 w 758587"/>
                    <a:gd name="connsiteY2" fmla="*/ 3007775 h 3111426"/>
                    <a:gd name="connsiteX3" fmla="*/ 379294 w 758587"/>
                    <a:gd name="connsiteY3" fmla="*/ 1555713 h 3111426"/>
                    <a:gd name="connsiteX4" fmla="*/ 379293 w 758587"/>
                    <a:gd name="connsiteY4" fmla="*/ 0 h 3111426"/>
                    <a:gd name="connsiteX0" fmla="*/ 379293 w 758587"/>
                    <a:gd name="connsiteY0" fmla="*/ 0 h 3111426"/>
                    <a:gd name="connsiteX1" fmla="*/ 758562 w 758587"/>
                    <a:gd name="connsiteY1" fmla="*/ 1537974 h 3111426"/>
                    <a:gd name="connsiteX2" fmla="*/ 515424 w 758587"/>
                    <a:gd name="connsiteY2" fmla="*/ 3007775 h 3111426"/>
                    <a:gd name="connsiteX0" fmla="*/ 412954 w 792247"/>
                    <a:gd name="connsiteY0" fmla="*/ 73742 h 3081517"/>
                    <a:gd name="connsiteX1" fmla="*/ 792223 w 792247"/>
                    <a:gd name="connsiteY1" fmla="*/ 1611716 h 3081517"/>
                    <a:gd name="connsiteX2" fmla="*/ 549085 w 792247"/>
                    <a:gd name="connsiteY2" fmla="*/ 3081517 h 3081517"/>
                    <a:gd name="connsiteX3" fmla="*/ 412955 w 792247"/>
                    <a:gd name="connsiteY3" fmla="*/ 1629455 h 3081517"/>
                    <a:gd name="connsiteX4" fmla="*/ 412954 w 792247"/>
                    <a:gd name="connsiteY4" fmla="*/ 73742 h 3081517"/>
                    <a:gd name="connsiteX0" fmla="*/ 0 w 792247"/>
                    <a:gd name="connsiteY0" fmla="*/ 0 h 3081517"/>
                    <a:gd name="connsiteX1" fmla="*/ 792223 w 792247"/>
                    <a:gd name="connsiteY1" fmla="*/ 1611716 h 3081517"/>
                    <a:gd name="connsiteX2" fmla="*/ 549085 w 792247"/>
                    <a:gd name="connsiteY2" fmla="*/ 3081517 h 3081517"/>
                    <a:gd name="connsiteX0" fmla="*/ 412954 w 804254"/>
                    <a:gd name="connsiteY0" fmla="*/ 73742 h 3081517"/>
                    <a:gd name="connsiteX1" fmla="*/ 792223 w 804254"/>
                    <a:gd name="connsiteY1" fmla="*/ 1611716 h 3081517"/>
                    <a:gd name="connsiteX2" fmla="*/ 549085 w 804254"/>
                    <a:gd name="connsiteY2" fmla="*/ 3081517 h 3081517"/>
                    <a:gd name="connsiteX3" fmla="*/ 412955 w 804254"/>
                    <a:gd name="connsiteY3" fmla="*/ 1629455 h 3081517"/>
                    <a:gd name="connsiteX4" fmla="*/ 412954 w 804254"/>
                    <a:gd name="connsiteY4" fmla="*/ 73742 h 3081517"/>
                    <a:gd name="connsiteX0" fmla="*/ 0 w 804254"/>
                    <a:gd name="connsiteY0" fmla="*/ 0 h 3081517"/>
                    <a:gd name="connsiteX1" fmla="*/ 696023 w 804254"/>
                    <a:gd name="connsiteY1" fmla="*/ 533975 h 3081517"/>
                    <a:gd name="connsiteX2" fmla="*/ 792223 w 804254"/>
                    <a:gd name="connsiteY2" fmla="*/ 1611716 h 3081517"/>
                    <a:gd name="connsiteX3" fmla="*/ 549085 w 804254"/>
                    <a:gd name="connsiteY3" fmla="*/ 3081517 h 3081517"/>
                    <a:gd name="connsiteX0" fmla="*/ 412954 w 798477"/>
                    <a:gd name="connsiteY0" fmla="*/ 73742 h 3081517"/>
                    <a:gd name="connsiteX1" fmla="*/ 792223 w 798477"/>
                    <a:gd name="connsiteY1" fmla="*/ 1611716 h 3081517"/>
                    <a:gd name="connsiteX2" fmla="*/ 549085 w 798477"/>
                    <a:gd name="connsiteY2" fmla="*/ 3081517 h 3081517"/>
                    <a:gd name="connsiteX3" fmla="*/ 412955 w 798477"/>
                    <a:gd name="connsiteY3" fmla="*/ 1629455 h 3081517"/>
                    <a:gd name="connsiteX4" fmla="*/ 412954 w 798477"/>
                    <a:gd name="connsiteY4" fmla="*/ 73742 h 3081517"/>
                    <a:gd name="connsiteX0" fmla="*/ 0 w 798477"/>
                    <a:gd name="connsiteY0" fmla="*/ 0 h 3081517"/>
                    <a:gd name="connsiteX1" fmla="*/ 666527 w 798477"/>
                    <a:gd name="connsiteY1" fmla="*/ 364368 h 3081517"/>
                    <a:gd name="connsiteX2" fmla="*/ 792223 w 798477"/>
                    <a:gd name="connsiteY2" fmla="*/ 1611716 h 3081517"/>
                    <a:gd name="connsiteX3" fmla="*/ 549085 w 798477"/>
                    <a:gd name="connsiteY3" fmla="*/ 3081517 h 3081517"/>
                    <a:gd name="connsiteX0" fmla="*/ 449825 w 835348"/>
                    <a:gd name="connsiteY0" fmla="*/ 29497 h 3037272"/>
                    <a:gd name="connsiteX1" fmla="*/ 829094 w 835348"/>
                    <a:gd name="connsiteY1" fmla="*/ 1567471 h 3037272"/>
                    <a:gd name="connsiteX2" fmla="*/ 585956 w 835348"/>
                    <a:gd name="connsiteY2" fmla="*/ 3037272 h 3037272"/>
                    <a:gd name="connsiteX3" fmla="*/ 449826 w 835348"/>
                    <a:gd name="connsiteY3" fmla="*/ 1585210 h 3037272"/>
                    <a:gd name="connsiteX4" fmla="*/ 449825 w 835348"/>
                    <a:gd name="connsiteY4" fmla="*/ 29497 h 3037272"/>
                    <a:gd name="connsiteX0" fmla="*/ 0 w 835348"/>
                    <a:gd name="connsiteY0" fmla="*/ 0 h 3037272"/>
                    <a:gd name="connsiteX1" fmla="*/ 703398 w 835348"/>
                    <a:gd name="connsiteY1" fmla="*/ 320123 h 3037272"/>
                    <a:gd name="connsiteX2" fmla="*/ 829094 w 835348"/>
                    <a:gd name="connsiteY2" fmla="*/ 1567471 h 3037272"/>
                    <a:gd name="connsiteX3" fmla="*/ 585956 w 835348"/>
                    <a:gd name="connsiteY3" fmla="*/ 3037272 h 3037272"/>
                    <a:gd name="connsiteX0" fmla="*/ 449825 w 835348"/>
                    <a:gd name="connsiteY0" fmla="*/ 29497 h 3037272"/>
                    <a:gd name="connsiteX1" fmla="*/ 829094 w 835348"/>
                    <a:gd name="connsiteY1" fmla="*/ 1567471 h 3037272"/>
                    <a:gd name="connsiteX2" fmla="*/ 585956 w 835348"/>
                    <a:gd name="connsiteY2" fmla="*/ 3037272 h 3037272"/>
                    <a:gd name="connsiteX3" fmla="*/ 449826 w 835348"/>
                    <a:gd name="connsiteY3" fmla="*/ 1585210 h 3037272"/>
                    <a:gd name="connsiteX4" fmla="*/ 449825 w 835348"/>
                    <a:gd name="connsiteY4" fmla="*/ 29497 h 3037272"/>
                    <a:gd name="connsiteX0" fmla="*/ 0 w 835348"/>
                    <a:gd name="connsiteY0" fmla="*/ 0 h 3037272"/>
                    <a:gd name="connsiteX1" fmla="*/ 703398 w 835348"/>
                    <a:gd name="connsiteY1" fmla="*/ 320123 h 3037272"/>
                    <a:gd name="connsiteX2" fmla="*/ 829094 w 835348"/>
                    <a:gd name="connsiteY2" fmla="*/ 1567471 h 3037272"/>
                    <a:gd name="connsiteX3" fmla="*/ 585956 w 835348"/>
                    <a:gd name="connsiteY3" fmla="*/ 3037272 h 3037272"/>
                    <a:gd name="connsiteX0" fmla="*/ 449825 w 835348"/>
                    <a:gd name="connsiteY0" fmla="*/ 29497 h 3037272"/>
                    <a:gd name="connsiteX1" fmla="*/ 829094 w 835348"/>
                    <a:gd name="connsiteY1" fmla="*/ 1567471 h 3037272"/>
                    <a:gd name="connsiteX2" fmla="*/ 585956 w 835348"/>
                    <a:gd name="connsiteY2" fmla="*/ 3037272 h 3037272"/>
                    <a:gd name="connsiteX3" fmla="*/ 449826 w 835348"/>
                    <a:gd name="connsiteY3" fmla="*/ 1585210 h 3037272"/>
                    <a:gd name="connsiteX4" fmla="*/ 449825 w 835348"/>
                    <a:gd name="connsiteY4" fmla="*/ 29497 h 3037272"/>
                    <a:gd name="connsiteX0" fmla="*/ 0 w 835348"/>
                    <a:gd name="connsiteY0" fmla="*/ 0 h 3037272"/>
                    <a:gd name="connsiteX1" fmla="*/ 703398 w 835348"/>
                    <a:gd name="connsiteY1" fmla="*/ 320123 h 3037272"/>
                    <a:gd name="connsiteX2" fmla="*/ 829094 w 835348"/>
                    <a:gd name="connsiteY2" fmla="*/ 1567471 h 3037272"/>
                    <a:gd name="connsiteX3" fmla="*/ 585956 w 835348"/>
                    <a:gd name="connsiteY3" fmla="*/ 3037272 h 3037272"/>
                    <a:gd name="connsiteX0" fmla="*/ 486696 w 872219"/>
                    <a:gd name="connsiteY0" fmla="*/ 0 h 3007775"/>
                    <a:gd name="connsiteX1" fmla="*/ 865965 w 872219"/>
                    <a:gd name="connsiteY1" fmla="*/ 1537974 h 3007775"/>
                    <a:gd name="connsiteX2" fmla="*/ 622827 w 872219"/>
                    <a:gd name="connsiteY2" fmla="*/ 3007775 h 3007775"/>
                    <a:gd name="connsiteX3" fmla="*/ 486697 w 872219"/>
                    <a:gd name="connsiteY3" fmla="*/ 1555713 h 3007775"/>
                    <a:gd name="connsiteX4" fmla="*/ 486696 w 872219"/>
                    <a:gd name="connsiteY4" fmla="*/ 0 h 3007775"/>
                    <a:gd name="connsiteX0" fmla="*/ 0 w 872219"/>
                    <a:gd name="connsiteY0" fmla="*/ 14748 h 3007775"/>
                    <a:gd name="connsiteX1" fmla="*/ 740269 w 872219"/>
                    <a:gd name="connsiteY1" fmla="*/ 290626 h 3007775"/>
                    <a:gd name="connsiteX2" fmla="*/ 865965 w 872219"/>
                    <a:gd name="connsiteY2" fmla="*/ 1537974 h 3007775"/>
                    <a:gd name="connsiteX3" fmla="*/ 622827 w 872219"/>
                    <a:gd name="connsiteY3" fmla="*/ 3007775 h 3007775"/>
                    <a:gd name="connsiteX0" fmla="*/ 486696 w 872219"/>
                    <a:gd name="connsiteY0" fmla="*/ 0 h 3007775"/>
                    <a:gd name="connsiteX1" fmla="*/ 865965 w 872219"/>
                    <a:gd name="connsiteY1" fmla="*/ 1537974 h 3007775"/>
                    <a:gd name="connsiteX2" fmla="*/ 622827 w 872219"/>
                    <a:gd name="connsiteY2" fmla="*/ 3007775 h 3007775"/>
                    <a:gd name="connsiteX3" fmla="*/ 486697 w 872219"/>
                    <a:gd name="connsiteY3" fmla="*/ 1555713 h 3007775"/>
                    <a:gd name="connsiteX4" fmla="*/ 486696 w 872219"/>
                    <a:gd name="connsiteY4" fmla="*/ 0 h 3007775"/>
                    <a:gd name="connsiteX0" fmla="*/ 0 w 872219"/>
                    <a:gd name="connsiteY0" fmla="*/ 14748 h 3007775"/>
                    <a:gd name="connsiteX1" fmla="*/ 740269 w 872219"/>
                    <a:gd name="connsiteY1" fmla="*/ 290626 h 3007775"/>
                    <a:gd name="connsiteX2" fmla="*/ 865965 w 872219"/>
                    <a:gd name="connsiteY2" fmla="*/ 1537974 h 3007775"/>
                    <a:gd name="connsiteX3" fmla="*/ 622827 w 872219"/>
                    <a:gd name="connsiteY3" fmla="*/ 3007775 h 3007775"/>
                  </a:gdLst>
                  <a:ahLst/>
                  <a:cxnLst>
                    <a:cxn ang="0">
                      <a:pos x="connsiteX0" y="connsiteY0"/>
                    </a:cxn>
                    <a:cxn ang="0">
                      <a:pos x="connsiteX1" y="connsiteY1"/>
                    </a:cxn>
                    <a:cxn ang="0">
                      <a:pos x="connsiteX2" y="connsiteY2"/>
                    </a:cxn>
                    <a:cxn ang="0">
                      <a:pos x="connsiteX3" y="connsiteY3"/>
                    </a:cxn>
                  </a:cxnLst>
                  <a:rect l="l" t="t" r="r" b="b"/>
                  <a:pathLst>
                    <a:path w="872219" h="3007775" stroke="0" extrusionOk="0">
                      <a:moveTo>
                        <a:pt x="486696" y="0"/>
                      </a:moveTo>
                      <a:cubicBezTo>
                        <a:pt x="694487" y="0"/>
                        <a:pt x="863596" y="685752"/>
                        <a:pt x="865965" y="1537974"/>
                      </a:cubicBezTo>
                      <a:cubicBezTo>
                        <a:pt x="867773" y="2188175"/>
                        <a:pt x="770798" y="2774399"/>
                        <a:pt x="622827" y="3007775"/>
                      </a:cubicBezTo>
                      <a:lnTo>
                        <a:pt x="486697" y="1555713"/>
                      </a:lnTo>
                      <a:cubicBezTo>
                        <a:pt x="486697" y="1037142"/>
                        <a:pt x="486696" y="518571"/>
                        <a:pt x="486696" y="0"/>
                      </a:cubicBezTo>
                      <a:close/>
                    </a:path>
                    <a:path w="872219" h="3007775" fill="none">
                      <a:moveTo>
                        <a:pt x="0" y="14748"/>
                      </a:moveTo>
                      <a:cubicBezTo>
                        <a:pt x="270862" y="44749"/>
                        <a:pt x="608232" y="22007"/>
                        <a:pt x="740269" y="290626"/>
                      </a:cubicBezTo>
                      <a:cubicBezTo>
                        <a:pt x="872306" y="559245"/>
                        <a:pt x="883081" y="1172377"/>
                        <a:pt x="865965" y="1537974"/>
                      </a:cubicBezTo>
                      <a:cubicBezTo>
                        <a:pt x="867773" y="2188175"/>
                        <a:pt x="770798" y="2774399"/>
                        <a:pt x="622827" y="3007775"/>
                      </a:cubicBezTo>
                    </a:path>
                  </a:pathLst>
                </a:custGeom>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2520"/>
                </a:p>
              </p:txBody>
            </p:sp>
            <p:sp>
              <p:nvSpPr>
                <p:cNvPr id="86" name="円弧 85"/>
                <p:cNvSpPr/>
                <p:nvPr/>
              </p:nvSpPr>
              <p:spPr>
                <a:xfrm>
                  <a:off x="1974707" y="2136896"/>
                  <a:ext cx="541848" cy="2222447"/>
                </a:xfrm>
                <a:prstGeom prst="arc">
                  <a:avLst>
                    <a:gd name="adj1" fmla="val 16200000"/>
                    <a:gd name="adj2" fmla="val 5078650"/>
                  </a:avLst>
                </a:prstGeom>
                <a:ln w="38100">
                  <a:solidFill>
                    <a:srgbClr val="0000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2520"/>
                </a:p>
              </p:txBody>
            </p:sp>
            <p:cxnSp>
              <p:nvCxnSpPr>
                <p:cNvPr id="87" name="直線コネクタ 86"/>
                <p:cNvCxnSpPr/>
                <p:nvPr/>
              </p:nvCxnSpPr>
              <p:spPr>
                <a:xfrm>
                  <a:off x="997725" y="3248119"/>
                  <a:ext cx="16920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8" name="直線コネクタ 87"/>
                <p:cNvCxnSpPr/>
                <p:nvPr/>
              </p:nvCxnSpPr>
              <p:spPr>
                <a:xfrm>
                  <a:off x="2487359" y="3829647"/>
                  <a:ext cx="550816" cy="88155"/>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89" name="直線コネクタ 88"/>
                <p:cNvCxnSpPr/>
                <p:nvPr/>
              </p:nvCxnSpPr>
              <p:spPr>
                <a:xfrm>
                  <a:off x="2445574" y="4028131"/>
                  <a:ext cx="602303" cy="274151"/>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sp>
              <p:nvSpPr>
                <p:cNvPr id="90" name="角丸四角形 89"/>
                <p:cNvSpPr/>
                <p:nvPr/>
              </p:nvSpPr>
              <p:spPr>
                <a:xfrm>
                  <a:off x="1445818" y="2947750"/>
                  <a:ext cx="309588" cy="646694"/>
                </a:xfrm>
                <a:prstGeom prst="roundRect">
                  <a:avLst>
                    <a:gd name="adj" fmla="val 50000"/>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2520"/>
                </a:p>
              </p:txBody>
            </p:sp>
            <p:cxnSp>
              <p:nvCxnSpPr>
                <p:cNvPr id="91" name="直線コネクタ 90"/>
                <p:cNvCxnSpPr/>
                <p:nvPr/>
              </p:nvCxnSpPr>
              <p:spPr>
                <a:xfrm flipV="1">
                  <a:off x="2484501" y="2637655"/>
                  <a:ext cx="563376" cy="238462"/>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92" name="直線コネクタ 91"/>
                <p:cNvCxnSpPr/>
                <p:nvPr/>
              </p:nvCxnSpPr>
              <p:spPr>
                <a:xfrm flipV="1">
                  <a:off x="1742052" y="2490091"/>
                  <a:ext cx="688041" cy="527552"/>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sp>
              <p:nvSpPr>
                <p:cNvPr id="93" name="フリーフォーム 92"/>
                <p:cNvSpPr/>
                <p:nvPr/>
              </p:nvSpPr>
              <p:spPr>
                <a:xfrm>
                  <a:off x="1752499" y="3482516"/>
                  <a:ext cx="713690" cy="342403"/>
                </a:xfrm>
                <a:custGeom>
                  <a:avLst/>
                  <a:gdLst>
                    <a:gd name="connsiteX0" fmla="*/ 0 w 1104900"/>
                    <a:gd name="connsiteY0" fmla="*/ 0 h 434340"/>
                    <a:gd name="connsiteX1" fmla="*/ 647700 w 1104900"/>
                    <a:gd name="connsiteY1" fmla="*/ 434340 h 434340"/>
                    <a:gd name="connsiteX2" fmla="*/ 1104900 w 1104900"/>
                    <a:gd name="connsiteY2" fmla="*/ 434340 h 434340"/>
                  </a:gdLst>
                  <a:ahLst/>
                  <a:cxnLst>
                    <a:cxn ang="0">
                      <a:pos x="connsiteX0" y="connsiteY0"/>
                    </a:cxn>
                    <a:cxn ang="0">
                      <a:pos x="connsiteX1" y="connsiteY1"/>
                    </a:cxn>
                    <a:cxn ang="0">
                      <a:pos x="connsiteX2" y="connsiteY2"/>
                    </a:cxn>
                  </a:cxnLst>
                  <a:rect l="l" t="t" r="r" b="b"/>
                  <a:pathLst>
                    <a:path w="1104900" h="434340">
                      <a:moveTo>
                        <a:pt x="0" y="0"/>
                      </a:moveTo>
                      <a:lnTo>
                        <a:pt x="647700" y="434340"/>
                      </a:lnTo>
                      <a:lnTo>
                        <a:pt x="1104900" y="434340"/>
                      </a:lnTo>
                    </a:path>
                  </a:pathLst>
                </a:cu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520"/>
                </a:p>
              </p:txBody>
            </p:sp>
            <p:cxnSp>
              <p:nvCxnSpPr>
                <p:cNvPr id="94" name="直線コネクタ 93"/>
                <p:cNvCxnSpPr/>
                <p:nvPr/>
              </p:nvCxnSpPr>
              <p:spPr>
                <a:xfrm>
                  <a:off x="960606" y="3816266"/>
                  <a:ext cx="345355"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5" name="直線コネクタ 94"/>
                <p:cNvCxnSpPr/>
                <p:nvPr/>
              </p:nvCxnSpPr>
              <p:spPr>
                <a:xfrm>
                  <a:off x="971138" y="2609686"/>
                  <a:ext cx="311657"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6" name="直線コネクタ 95"/>
                <p:cNvCxnSpPr/>
                <p:nvPr/>
              </p:nvCxnSpPr>
              <p:spPr>
                <a:xfrm>
                  <a:off x="1305343" y="2609685"/>
                  <a:ext cx="541175" cy="0"/>
                </a:xfrm>
                <a:prstGeom prst="line">
                  <a:avLst/>
                </a:prstGeom>
                <a:ln w="38100">
                  <a:solidFill>
                    <a:srgbClr val="00B050"/>
                  </a:solidFill>
                  <a:prstDash val="sysDash"/>
                </a:ln>
              </p:spPr>
              <p:style>
                <a:lnRef idx="1">
                  <a:schemeClr val="accent1"/>
                </a:lnRef>
                <a:fillRef idx="0">
                  <a:schemeClr val="accent1"/>
                </a:fillRef>
                <a:effectRef idx="0">
                  <a:schemeClr val="accent1"/>
                </a:effectRef>
                <a:fontRef idx="minor">
                  <a:schemeClr val="tx1"/>
                </a:fontRef>
              </p:style>
            </p:cxnSp>
            <p:cxnSp>
              <p:nvCxnSpPr>
                <p:cNvPr id="97" name="直線コネクタ 96"/>
                <p:cNvCxnSpPr/>
                <p:nvPr/>
              </p:nvCxnSpPr>
              <p:spPr>
                <a:xfrm>
                  <a:off x="1859012" y="2609685"/>
                  <a:ext cx="624748" cy="240813"/>
                </a:xfrm>
                <a:prstGeom prst="line">
                  <a:avLst/>
                </a:prstGeom>
                <a:ln w="38100">
                  <a:solidFill>
                    <a:srgbClr val="00B050"/>
                  </a:solidFill>
                  <a:prstDash val="sysDash"/>
                </a:ln>
              </p:spPr>
              <p:style>
                <a:lnRef idx="1">
                  <a:schemeClr val="accent1"/>
                </a:lnRef>
                <a:fillRef idx="0">
                  <a:schemeClr val="accent1"/>
                </a:fillRef>
                <a:effectRef idx="0">
                  <a:schemeClr val="accent1"/>
                </a:effectRef>
                <a:fontRef idx="minor">
                  <a:schemeClr val="tx1"/>
                </a:fontRef>
              </p:style>
            </p:cxnSp>
            <p:cxnSp>
              <p:nvCxnSpPr>
                <p:cNvPr id="98" name="直線コネクタ 97"/>
                <p:cNvCxnSpPr/>
                <p:nvPr/>
              </p:nvCxnSpPr>
              <p:spPr>
                <a:xfrm>
                  <a:off x="1279261" y="3815726"/>
                  <a:ext cx="874286" cy="8489"/>
                </a:xfrm>
                <a:prstGeom prst="line">
                  <a:avLst/>
                </a:prstGeom>
                <a:ln w="38100" cmpd="sng">
                  <a:solidFill>
                    <a:srgbClr val="00B050"/>
                  </a:solidFill>
                  <a:prstDash val="solid"/>
                </a:ln>
              </p:spPr>
              <p:style>
                <a:lnRef idx="1">
                  <a:schemeClr val="accent1"/>
                </a:lnRef>
                <a:fillRef idx="0">
                  <a:schemeClr val="accent1"/>
                </a:fillRef>
                <a:effectRef idx="0">
                  <a:schemeClr val="accent1"/>
                </a:effectRef>
                <a:fontRef idx="minor">
                  <a:schemeClr val="tx1"/>
                </a:fontRef>
              </p:style>
            </p:cxnSp>
          </p:grpSp>
          <p:sp>
            <p:nvSpPr>
              <p:cNvPr id="70" name="テキスト ボックス 69"/>
              <p:cNvSpPr txBox="1"/>
              <p:nvPr/>
            </p:nvSpPr>
            <p:spPr>
              <a:xfrm>
                <a:off x="699137" y="3564107"/>
                <a:ext cx="269173" cy="223838"/>
              </a:xfrm>
              <a:prstGeom prst="rect">
                <a:avLst/>
              </a:prstGeom>
              <a:solidFill>
                <a:srgbClr val="FF9900">
                  <a:alpha val="80000"/>
                </a:srgbClr>
              </a:solidFill>
            </p:spPr>
            <p:txBody>
              <a:bodyPr wrap="none" lIns="36000" tIns="0" rIns="36000" bIns="0" rtlCol="0">
                <a:spAutoFit/>
              </a:bodyPr>
              <a:lstStyle/>
              <a:p>
                <a:r>
                  <a:rPr lang="en-US" altLang="ja-JP" sz="800" b="1" dirty="0">
                    <a:solidFill>
                      <a:schemeClr val="bg1"/>
                    </a:solidFill>
                    <a:latin typeface="Meiryo UI" panose="020B0604030504040204" pitchFamily="50" charset="-128"/>
                    <a:ea typeface="Meiryo UI" panose="020B0604030504040204" pitchFamily="50" charset="-128"/>
                  </a:rPr>
                  <a:t>A</a:t>
                </a:r>
              </a:p>
            </p:txBody>
          </p:sp>
          <p:sp>
            <p:nvSpPr>
              <p:cNvPr id="71" name="テキスト ボックス 70"/>
              <p:cNvSpPr txBox="1"/>
              <p:nvPr/>
            </p:nvSpPr>
            <p:spPr>
              <a:xfrm>
                <a:off x="476067" y="2658081"/>
                <a:ext cx="260428" cy="223838"/>
              </a:xfrm>
              <a:prstGeom prst="rect">
                <a:avLst/>
              </a:prstGeom>
              <a:solidFill>
                <a:srgbClr val="FF9900">
                  <a:alpha val="80000"/>
                </a:srgbClr>
              </a:solidFill>
            </p:spPr>
            <p:txBody>
              <a:bodyPr wrap="none" lIns="36000" tIns="0" rIns="36000" bIns="0" rtlCol="0">
                <a:spAutoFit/>
              </a:bodyPr>
              <a:lstStyle/>
              <a:p>
                <a:r>
                  <a:rPr lang="en-US" altLang="ja-JP" sz="800" b="1" dirty="0" smtClean="0">
                    <a:solidFill>
                      <a:schemeClr val="bg1"/>
                    </a:solidFill>
                    <a:latin typeface="Meiryo UI" panose="020B0604030504040204" pitchFamily="50" charset="-128"/>
                    <a:ea typeface="Meiryo UI" panose="020B0604030504040204" pitchFamily="50" charset="-128"/>
                  </a:rPr>
                  <a:t>C</a:t>
                </a:r>
                <a:endParaRPr lang="en-US" altLang="ja-JP" sz="800" b="1" dirty="0">
                  <a:solidFill>
                    <a:schemeClr val="bg1"/>
                  </a:solidFill>
                  <a:latin typeface="Meiryo UI" panose="020B0604030504040204" pitchFamily="50" charset="-128"/>
                  <a:ea typeface="Meiryo UI" panose="020B0604030504040204" pitchFamily="50" charset="-128"/>
                </a:endParaRPr>
              </a:p>
            </p:txBody>
          </p:sp>
          <p:grpSp>
            <p:nvGrpSpPr>
              <p:cNvPr id="74" name="グループ化 73"/>
              <p:cNvGrpSpPr/>
              <p:nvPr/>
            </p:nvGrpSpPr>
            <p:grpSpPr>
              <a:xfrm rot="660000">
                <a:off x="725560" y="3835836"/>
                <a:ext cx="50681" cy="232888"/>
                <a:chOff x="2272968" y="4489972"/>
                <a:chExt cx="50681" cy="213898"/>
              </a:xfrm>
            </p:grpSpPr>
            <p:cxnSp>
              <p:nvCxnSpPr>
                <p:cNvPr id="83" name="直線コネクタ 82"/>
                <p:cNvCxnSpPr/>
                <p:nvPr/>
              </p:nvCxnSpPr>
              <p:spPr>
                <a:xfrm>
                  <a:off x="2272968" y="4491312"/>
                  <a:ext cx="0" cy="212558"/>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4" name="直線コネクタ 83"/>
                <p:cNvCxnSpPr/>
                <p:nvPr/>
              </p:nvCxnSpPr>
              <p:spPr>
                <a:xfrm>
                  <a:off x="2323649" y="4489972"/>
                  <a:ext cx="0" cy="212558"/>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5" name="グループ化 74"/>
              <p:cNvGrpSpPr/>
              <p:nvPr/>
            </p:nvGrpSpPr>
            <p:grpSpPr>
              <a:xfrm rot="-1140000">
                <a:off x="655179" y="3027031"/>
                <a:ext cx="53505" cy="287148"/>
                <a:chOff x="2241416" y="4522405"/>
                <a:chExt cx="53505" cy="263733"/>
              </a:xfrm>
            </p:grpSpPr>
            <p:cxnSp>
              <p:nvCxnSpPr>
                <p:cNvPr id="80" name="直線コネクタ 79"/>
                <p:cNvCxnSpPr/>
                <p:nvPr/>
              </p:nvCxnSpPr>
              <p:spPr>
                <a:xfrm>
                  <a:off x="2241416" y="4522795"/>
                  <a:ext cx="0" cy="263343"/>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2" name="直線コネクタ 81"/>
                <p:cNvCxnSpPr/>
                <p:nvPr/>
              </p:nvCxnSpPr>
              <p:spPr>
                <a:xfrm>
                  <a:off x="2294921" y="4522405"/>
                  <a:ext cx="0" cy="263342"/>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76" name="直線コネクタ 75"/>
              <p:cNvCxnSpPr/>
              <p:nvPr/>
            </p:nvCxnSpPr>
            <p:spPr>
              <a:xfrm>
                <a:off x="1105657" y="3560506"/>
                <a:ext cx="432000" cy="0"/>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sp>
            <p:nvSpPr>
              <p:cNvPr id="77" name="テキスト ボックス 76"/>
              <p:cNvSpPr txBox="1"/>
              <p:nvPr/>
            </p:nvSpPr>
            <p:spPr>
              <a:xfrm>
                <a:off x="813079" y="3072775"/>
                <a:ext cx="689067" cy="206719"/>
              </a:xfrm>
              <a:prstGeom prst="rect">
                <a:avLst/>
              </a:prstGeom>
              <a:noFill/>
            </p:spPr>
            <p:txBody>
              <a:bodyPr vert="horz" wrap="none" lIns="0" tIns="0" rIns="0" bIns="0" rtlCol="0">
                <a:spAutoFit/>
              </a:bodyPr>
              <a:lstStyle/>
              <a:p>
                <a:r>
                  <a:rPr lang="ja-JP" altLang="en-US" sz="900" b="1" dirty="0">
                    <a:solidFill>
                      <a:srgbClr val="FF0000"/>
                    </a:solidFill>
                    <a:latin typeface="Meiryo UI" panose="020B0604030504040204" pitchFamily="50" charset="-128"/>
                    <a:ea typeface="Meiryo UI" panose="020B0604030504040204" pitchFamily="50" charset="-128"/>
                  </a:rPr>
                  <a:t>同一料金</a:t>
                </a:r>
              </a:p>
            </p:txBody>
          </p:sp>
          <p:sp>
            <p:nvSpPr>
              <p:cNvPr id="78" name="テキスト ボックス 77"/>
              <p:cNvSpPr txBox="1"/>
              <p:nvPr/>
            </p:nvSpPr>
            <p:spPr>
              <a:xfrm>
                <a:off x="858338" y="3855576"/>
                <a:ext cx="689067" cy="206719"/>
              </a:xfrm>
              <a:prstGeom prst="rect">
                <a:avLst/>
              </a:prstGeom>
              <a:noFill/>
            </p:spPr>
            <p:txBody>
              <a:bodyPr vert="horz" wrap="none" lIns="0" tIns="0" rIns="0" bIns="0" rtlCol="0">
                <a:spAutoFit/>
              </a:bodyPr>
              <a:lstStyle/>
              <a:p>
                <a:r>
                  <a:rPr lang="ja-JP" altLang="en-US" sz="900" b="1" dirty="0">
                    <a:solidFill>
                      <a:srgbClr val="FF0000"/>
                    </a:solidFill>
                    <a:latin typeface="Meiryo UI" panose="020B0604030504040204" pitchFamily="50" charset="-128"/>
                    <a:ea typeface="Meiryo UI" panose="020B0604030504040204" pitchFamily="50" charset="-128"/>
                  </a:rPr>
                  <a:t>同一料金</a:t>
                </a:r>
              </a:p>
            </p:txBody>
          </p:sp>
          <p:sp>
            <p:nvSpPr>
              <p:cNvPr id="79" name="テキスト ボックス 78"/>
              <p:cNvSpPr txBox="1"/>
              <p:nvPr/>
            </p:nvSpPr>
            <p:spPr>
              <a:xfrm>
                <a:off x="562931" y="4201587"/>
                <a:ext cx="269173" cy="223838"/>
              </a:xfrm>
              <a:prstGeom prst="rect">
                <a:avLst/>
              </a:prstGeom>
              <a:solidFill>
                <a:srgbClr val="FF9900">
                  <a:alpha val="80000"/>
                </a:srgbClr>
              </a:solidFill>
            </p:spPr>
            <p:txBody>
              <a:bodyPr wrap="none" lIns="36000" tIns="0" rIns="36000" bIns="0" rtlCol="0">
                <a:spAutoFit/>
              </a:bodyPr>
              <a:lstStyle/>
              <a:p>
                <a:r>
                  <a:rPr lang="en-US" altLang="ja-JP" sz="800" b="1" dirty="0">
                    <a:solidFill>
                      <a:schemeClr val="bg1"/>
                    </a:solidFill>
                    <a:latin typeface="Meiryo UI" panose="020B0604030504040204" pitchFamily="50" charset="-128"/>
                    <a:ea typeface="Meiryo UI" panose="020B0604030504040204" pitchFamily="50" charset="-128"/>
                  </a:rPr>
                  <a:t>B</a:t>
                </a:r>
              </a:p>
            </p:txBody>
          </p:sp>
        </p:grpSp>
        <p:sp>
          <p:nvSpPr>
            <p:cNvPr id="100" name="フリーフォーム 99"/>
            <p:cNvSpPr>
              <a:spLocks noChangeAspect="1"/>
            </p:cNvSpPr>
            <p:nvPr/>
          </p:nvSpPr>
          <p:spPr>
            <a:xfrm>
              <a:off x="3305057" y="3523663"/>
              <a:ext cx="751331" cy="337666"/>
            </a:xfrm>
            <a:custGeom>
              <a:avLst/>
              <a:gdLst>
                <a:gd name="connsiteX0" fmla="*/ 1474838 w 1474838"/>
                <a:gd name="connsiteY0" fmla="*/ 117987 h 582561"/>
                <a:gd name="connsiteX1" fmla="*/ 870154 w 1474838"/>
                <a:gd name="connsiteY1" fmla="*/ 390832 h 582561"/>
                <a:gd name="connsiteX2" fmla="*/ 766916 w 1474838"/>
                <a:gd name="connsiteY2" fmla="*/ 0 h 582561"/>
                <a:gd name="connsiteX3" fmla="*/ 0 w 1474838"/>
                <a:gd name="connsiteY3" fmla="*/ 582561 h 582561"/>
                <a:gd name="connsiteX0" fmla="*/ 1516740 w 1516740"/>
                <a:gd name="connsiteY0" fmla="*/ 117987 h 599323"/>
                <a:gd name="connsiteX1" fmla="*/ 912056 w 1516740"/>
                <a:gd name="connsiteY1" fmla="*/ 390832 h 599323"/>
                <a:gd name="connsiteX2" fmla="*/ 808818 w 1516740"/>
                <a:gd name="connsiteY2" fmla="*/ 0 h 599323"/>
                <a:gd name="connsiteX3" fmla="*/ 0 w 1516740"/>
                <a:gd name="connsiteY3" fmla="*/ 599323 h 599323"/>
                <a:gd name="connsiteX0" fmla="*/ 1516740 w 1516740"/>
                <a:gd name="connsiteY0" fmla="*/ 138937 h 620273"/>
                <a:gd name="connsiteX1" fmla="*/ 912056 w 1516740"/>
                <a:gd name="connsiteY1" fmla="*/ 411782 h 620273"/>
                <a:gd name="connsiteX2" fmla="*/ 808818 w 1516740"/>
                <a:gd name="connsiteY2" fmla="*/ 0 h 620273"/>
                <a:gd name="connsiteX3" fmla="*/ 0 w 1516740"/>
                <a:gd name="connsiteY3" fmla="*/ 620273 h 620273"/>
                <a:gd name="connsiteX0" fmla="*/ 1252756 w 1252756"/>
                <a:gd name="connsiteY0" fmla="*/ 260453 h 620273"/>
                <a:gd name="connsiteX1" fmla="*/ 912056 w 1252756"/>
                <a:gd name="connsiteY1" fmla="*/ 411782 h 620273"/>
                <a:gd name="connsiteX2" fmla="*/ 808818 w 1252756"/>
                <a:gd name="connsiteY2" fmla="*/ 0 h 620273"/>
                <a:gd name="connsiteX3" fmla="*/ 0 w 1252756"/>
                <a:gd name="connsiteY3" fmla="*/ 620273 h 620273"/>
              </a:gdLst>
              <a:ahLst/>
              <a:cxnLst>
                <a:cxn ang="0">
                  <a:pos x="connsiteX0" y="connsiteY0"/>
                </a:cxn>
                <a:cxn ang="0">
                  <a:pos x="connsiteX1" y="connsiteY1"/>
                </a:cxn>
                <a:cxn ang="0">
                  <a:pos x="connsiteX2" y="connsiteY2"/>
                </a:cxn>
                <a:cxn ang="0">
                  <a:pos x="connsiteX3" y="connsiteY3"/>
                </a:cxn>
              </a:cxnLst>
              <a:rect l="l" t="t" r="r" b="b"/>
              <a:pathLst>
                <a:path w="1252756" h="620273">
                  <a:moveTo>
                    <a:pt x="1252756" y="260453"/>
                  </a:moveTo>
                  <a:lnTo>
                    <a:pt x="912056" y="411782"/>
                  </a:lnTo>
                  <a:lnTo>
                    <a:pt x="808818" y="0"/>
                  </a:lnTo>
                  <a:lnTo>
                    <a:pt x="0" y="620273"/>
                  </a:lnTo>
                </a:path>
              </a:pathLst>
            </a:custGeom>
            <a:noFill/>
            <a:ln w="38100">
              <a:solidFill>
                <a:srgbClr val="FFC000">
                  <a:alpha val="60000"/>
                </a:srgb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520">
                <a:solidFill>
                  <a:srgbClr val="0000CC"/>
                </a:solidFill>
              </a:endParaRPr>
            </a:p>
          </p:txBody>
        </p:sp>
        <p:sp>
          <p:nvSpPr>
            <p:cNvPr id="101" name="フリーフォーム 100"/>
            <p:cNvSpPr>
              <a:spLocks noChangeAspect="1"/>
            </p:cNvSpPr>
            <p:nvPr/>
          </p:nvSpPr>
          <p:spPr>
            <a:xfrm>
              <a:off x="3329144" y="3721731"/>
              <a:ext cx="744830" cy="356030"/>
            </a:xfrm>
            <a:custGeom>
              <a:avLst/>
              <a:gdLst>
                <a:gd name="connsiteX0" fmla="*/ 1334729 w 1334729"/>
                <a:gd name="connsiteY0" fmla="*/ 0 h 685800"/>
                <a:gd name="connsiteX1" fmla="*/ 759542 w 1334729"/>
                <a:gd name="connsiteY1" fmla="*/ 243349 h 685800"/>
                <a:gd name="connsiteX2" fmla="*/ 774290 w 1334729"/>
                <a:gd name="connsiteY2" fmla="*/ 685800 h 685800"/>
                <a:gd name="connsiteX3" fmla="*/ 0 w 1334729"/>
                <a:gd name="connsiteY3" fmla="*/ 648929 h 685800"/>
                <a:gd name="connsiteX4" fmla="*/ 0 w 1334729"/>
                <a:gd name="connsiteY4" fmla="*/ 648929 h 685800"/>
                <a:gd name="connsiteX5" fmla="*/ 0 w 1334729"/>
                <a:gd name="connsiteY5" fmla="*/ 648929 h 685800"/>
                <a:gd name="connsiteX0" fmla="*/ 1334729 w 1334729"/>
                <a:gd name="connsiteY0" fmla="*/ 0 h 663678"/>
                <a:gd name="connsiteX1" fmla="*/ 759542 w 1334729"/>
                <a:gd name="connsiteY1" fmla="*/ 243349 h 663678"/>
                <a:gd name="connsiteX2" fmla="*/ 781664 w 1334729"/>
                <a:gd name="connsiteY2" fmla="*/ 663678 h 663678"/>
                <a:gd name="connsiteX3" fmla="*/ 0 w 1334729"/>
                <a:gd name="connsiteY3" fmla="*/ 648929 h 663678"/>
                <a:gd name="connsiteX4" fmla="*/ 0 w 1334729"/>
                <a:gd name="connsiteY4" fmla="*/ 648929 h 663678"/>
                <a:gd name="connsiteX5" fmla="*/ 0 w 1334729"/>
                <a:gd name="connsiteY5" fmla="*/ 648929 h 663678"/>
                <a:gd name="connsiteX0" fmla="*/ 1334729 w 1334729"/>
                <a:gd name="connsiteY0" fmla="*/ 0 h 663678"/>
                <a:gd name="connsiteX1" fmla="*/ 759542 w 1334729"/>
                <a:gd name="connsiteY1" fmla="*/ 243349 h 663678"/>
                <a:gd name="connsiteX2" fmla="*/ 752168 w 1334729"/>
                <a:gd name="connsiteY2" fmla="*/ 663678 h 663678"/>
                <a:gd name="connsiteX3" fmla="*/ 0 w 1334729"/>
                <a:gd name="connsiteY3" fmla="*/ 648929 h 663678"/>
                <a:gd name="connsiteX4" fmla="*/ 0 w 1334729"/>
                <a:gd name="connsiteY4" fmla="*/ 648929 h 663678"/>
                <a:gd name="connsiteX5" fmla="*/ 0 w 1334729"/>
                <a:gd name="connsiteY5" fmla="*/ 648929 h 663678"/>
                <a:gd name="connsiteX0" fmla="*/ 1334729 w 1334729"/>
                <a:gd name="connsiteY0" fmla="*/ 0 h 663678"/>
                <a:gd name="connsiteX1" fmla="*/ 767923 w 1334729"/>
                <a:gd name="connsiteY1" fmla="*/ 272681 h 663678"/>
                <a:gd name="connsiteX2" fmla="*/ 752168 w 1334729"/>
                <a:gd name="connsiteY2" fmla="*/ 663678 h 663678"/>
                <a:gd name="connsiteX3" fmla="*/ 0 w 1334729"/>
                <a:gd name="connsiteY3" fmla="*/ 648929 h 663678"/>
                <a:gd name="connsiteX4" fmla="*/ 0 w 1334729"/>
                <a:gd name="connsiteY4" fmla="*/ 648929 h 663678"/>
                <a:gd name="connsiteX5" fmla="*/ 0 w 1334729"/>
                <a:gd name="connsiteY5" fmla="*/ 648929 h 663678"/>
                <a:gd name="connsiteX0" fmla="*/ 1141978 w 1141978"/>
                <a:gd name="connsiteY0" fmla="*/ 0 h 550542"/>
                <a:gd name="connsiteX1" fmla="*/ 767923 w 1141978"/>
                <a:gd name="connsiteY1" fmla="*/ 159545 h 550542"/>
                <a:gd name="connsiteX2" fmla="*/ 752168 w 1141978"/>
                <a:gd name="connsiteY2" fmla="*/ 550542 h 550542"/>
                <a:gd name="connsiteX3" fmla="*/ 0 w 1141978"/>
                <a:gd name="connsiteY3" fmla="*/ 535793 h 550542"/>
                <a:gd name="connsiteX4" fmla="*/ 0 w 1141978"/>
                <a:gd name="connsiteY4" fmla="*/ 535793 h 550542"/>
                <a:gd name="connsiteX5" fmla="*/ 0 w 1141978"/>
                <a:gd name="connsiteY5" fmla="*/ 535793 h 550542"/>
                <a:gd name="connsiteX0" fmla="*/ 1141978 w 1141978"/>
                <a:gd name="connsiteY0" fmla="*/ 0 h 535793"/>
                <a:gd name="connsiteX1" fmla="*/ 767923 w 1141978"/>
                <a:gd name="connsiteY1" fmla="*/ 159545 h 535793"/>
                <a:gd name="connsiteX2" fmla="*/ 764738 w 1141978"/>
                <a:gd name="connsiteY2" fmla="*/ 496069 h 535793"/>
                <a:gd name="connsiteX3" fmla="*/ 0 w 1141978"/>
                <a:gd name="connsiteY3" fmla="*/ 535793 h 535793"/>
                <a:gd name="connsiteX4" fmla="*/ 0 w 1141978"/>
                <a:gd name="connsiteY4" fmla="*/ 535793 h 535793"/>
                <a:gd name="connsiteX5" fmla="*/ 0 w 1141978"/>
                <a:gd name="connsiteY5" fmla="*/ 535793 h 535793"/>
                <a:gd name="connsiteX0" fmla="*/ 1141978 w 1141978"/>
                <a:gd name="connsiteY0" fmla="*/ 0 h 535793"/>
                <a:gd name="connsiteX1" fmla="*/ 767923 w 1141978"/>
                <a:gd name="connsiteY1" fmla="*/ 159545 h 535793"/>
                <a:gd name="connsiteX2" fmla="*/ 764738 w 1141978"/>
                <a:gd name="connsiteY2" fmla="*/ 496069 h 535793"/>
                <a:gd name="connsiteX3" fmla="*/ 0 w 1141978"/>
                <a:gd name="connsiteY3" fmla="*/ 535793 h 535793"/>
                <a:gd name="connsiteX4" fmla="*/ 0 w 1141978"/>
                <a:gd name="connsiteY4" fmla="*/ 535793 h 535793"/>
                <a:gd name="connsiteX5" fmla="*/ 0 w 1141978"/>
                <a:gd name="connsiteY5" fmla="*/ 527413 h 535793"/>
                <a:gd name="connsiteX0" fmla="*/ 1141978 w 1141978"/>
                <a:gd name="connsiteY0" fmla="*/ 0 h 535793"/>
                <a:gd name="connsiteX1" fmla="*/ 767923 w 1141978"/>
                <a:gd name="connsiteY1" fmla="*/ 159545 h 535793"/>
                <a:gd name="connsiteX2" fmla="*/ 764738 w 1141978"/>
                <a:gd name="connsiteY2" fmla="*/ 496069 h 535793"/>
                <a:gd name="connsiteX3" fmla="*/ 259335 w 1141978"/>
                <a:gd name="connsiteY3" fmla="*/ 485760 h 535793"/>
                <a:gd name="connsiteX4" fmla="*/ 0 w 1141978"/>
                <a:gd name="connsiteY4" fmla="*/ 535793 h 535793"/>
                <a:gd name="connsiteX5" fmla="*/ 0 w 1141978"/>
                <a:gd name="connsiteY5" fmla="*/ 535793 h 535793"/>
                <a:gd name="connsiteX6" fmla="*/ 0 w 1141978"/>
                <a:gd name="connsiteY6" fmla="*/ 527413 h 535793"/>
                <a:gd name="connsiteX0" fmla="*/ 1162928 w 1162928"/>
                <a:gd name="connsiteY0" fmla="*/ 0 h 535793"/>
                <a:gd name="connsiteX1" fmla="*/ 788873 w 1162928"/>
                <a:gd name="connsiteY1" fmla="*/ 159545 h 535793"/>
                <a:gd name="connsiteX2" fmla="*/ 785688 w 1162928"/>
                <a:gd name="connsiteY2" fmla="*/ 496069 h 535793"/>
                <a:gd name="connsiteX3" fmla="*/ 280285 w 1162928"/>
                <a:gd name="connsiteY3" fmla="*/ 485760 h 535793"/>
                <a:gd name="connsiteX4" fmla="*/ 20950 w 1162928"/>
                <a:gd name="connsiteY4" fmla="*/ 535793 h 535793"/>
                <a:gd name="connsiteX5" fmla="*/ 20950 w 1162928"/>
                <a:gd name="connsiteY5" fmla="*/ 535793 h 535793"/>
                <a:gd name="connsiteX6" fmla="*/ 0 w 1162928"/>
                <a:gd name="connsiteY6" fmla="*/ 485511 h 535793"/>
                <a:gd name="connsiteX0" fmla="*/ 1141978 w 1141978"/>
                <a:gd name="connsiteY0" fmla="*/ 0 h 535793"/>
                <a:gd name="connsiteX1" fmla="*/ 767923 w 1141978"/>
                <a:gd name="connsiteY1" fmla="*/ 159545 h 535793"/>
                <a:gd name="connsiteX2" fmla="*/ 764738 w 1141978"/>
                <a:gd name="connsiteY2" fmla="*/ 496069 h 535793"/>
                <a:gd name="connsiteX3" fmla="*/ 259335 w 1141978"/>
                <a:gd name="connsiteY3" fmla="*/ 485760 h 535793"/>
                <a:gd name="connsiteX4" fmla="*/ 0 w 1141978"/>
                <a:gd name="connsiteY4" fmla="*/ 535793 h 535793"/>
                <a:gd name="connsiteX5" fmla="*/ 0 w 1141978"/>
                <a:gd name="connsiteY5" fmla="*/ 535793 h 535793"/>
                <a:gd name="connsiteX0" fmla="*/ 1154549 w 1154549"/>
                <a:gd name="connsiteY0" fmla="*/ 0 h 535793"/>
                <a:gd name="connsiteX1" fmla="*/ 780494 w 1154549"/>
                <a:gd name="connsiteY1" fmla="*/ 159545 h 535793"/>
                <a:gd name="connsiteX2" fmla="*/ 777309 w 1154549"/>
                <a:gd name="connsiteY2" fmla="*/ 496069 h 535793"/>
                <a:gd name="connsiteX3" fmla="*/ 271906 w 1154549"/>
                <a:gd name="connsiteY3" fmla="*/ 485760 h 535793"/>
                <a:gd name="connsiteX4" fmla="*/ 12571 w 1154549"/>
                <a:gd name="connsiteY4" fmla="*/ 535793 h 535793"/>
                <a:gd name="connsiteX5" fmla="*/ 0 w 1154549"/>
                <a:gd name="connsiteY5" fmla="*/ 493891 h 535793"/>
                <a:gd name="connsiteX0" fmla="*/ 1154549 w 1154549"/>
                <a:gd name="connsiteY0" fmla="*/ 0 h 497186"/>
                <a:gd name="connsiteX1" fmla="*/ 780494 w 1154549"/>
                <a:gd name="connsiteY1" fmla="*/ 159545 h 497186"/>
                <a:gd name="connsiteX2" fmla="*/ 777309 w 1154549"/>
                <a:gd name="connsiteY2" fmla="*/ 496069 h 497186"/>
                <a:gd name="connsiteX3" fmla="*/ 271906 w 1154549"/>
                <a:gd name="connsiteY3" fmla="*/ 485760 h 497186"/>
                <a:gd name="connsiteX4" fmla="*/ 0 w 1154549"/>
                <a:gd name="connsiteY4" fmla="*/ 493891 h 497186"/>
                <a:gd name="connsiteX0" fmla="*/ 1196452 w 1196452"/>
                <a:gd name="connsiteY0" fmla="*/ 0 h 497186"/>
                <a:gd name="connsiteX1" fmla="*/ 822397 w 1196452"/>
                <a:gd name="connsiteY1" fmla="*/ 159545 h 497186"/>
                <a:gd name="connsiteX2" fmla="*/ 819212 w 1196452"/>
                <a:gd name="connsiteY2" fmla="*/ 496069 h 497186"/>
                <a:gd name="connsiteX3" fmla="*/ 313809 w 1196452"/>
                <a:gd name="connsiteY3" fmla="*/ 485760 h 497186"/>
                <a:gd name="connsiteX4" fmla="*/ 0 w 1196452"/>
                <a:gd name="connsiteY4" fmla="*/ 493891 h 497186"/>
                <a:gd name="connsiteX0" fmla="*/ 1196452 w 1196452"/>
                <a:gd name="connsiteY0" fmla="*/ 0 h 497702"/>
                <a:gd name="connsiteX1" fmla="*/ 822397 w 1196452"/>
                <a:gd name="connsiteY1" fmla="*/ 159545 h 497702"/>
                <a:gd name="connsiteX2" fmla="*/ 819212 w 1196452"/>
                <a:gd name="connsiteY2" fmla="*/ 496069 h 497702"/>
                <a:gd name="connsiteX3" fmla="*/ 322189 w 1196452"/>
                <a:gd name="connsiteY3" fmla="*/ 494140 h 497702"/>
                <a:gd name="connsiteX4" fmla="*/ 0 w 1196452"/>
                <a:gd name="connsiteY4" fmla="*/ 493891 h 497702"/>
                <a:gd name="connsiteX0" fmla="*/ 1196452 w 1196452"/>
                <a:gd name="connsiteY0" fmla="*/ 0 h 498843"/>
                <a:gd name="connsiteX1" fmla="*/ 822397 w 1196452"/>
                <a:gd name="connsiteY1" fmla="*/ 159545 h 498843"/>
                <a:gd name="connsiteX2" fmla="*/ 819212 w 1196452"/>
                <a:gd name="connsiteY2" fmla="*/ 496069 h 498843"/>
                <a:gd name="connsiteX3" fmla="*/ 322189 w 1196452"/>
                <a:gd name="connsiteY3" fmla="*/ 494140 h 498843"/>
                <a:gd name="connsiteX4" fmla="*/ 0 w 1196452"/>
                <a:gd name="connsiteY4" fmla="*/ 493891 h 498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6452" h="498843">
                  <a:moveTo>
                    <a:pt x="1196452" y="0"/>
                  </a:moveTo>
                  <a:lnTo>
                    <a:pt x="822397" y="159545"/>
                  </a:lnTo>
                  <a:cubicBezTo>
                    <a:pt x="821335" y="271720"/>
                    <a:pt x="820274" y="383894"/>
                    <a:pt x="819212" y="496069"/>
                  </a:cubicBezTo>
                  <a:cubicBezTo>
                    <a:pt x="652141" y="502410"/>
                    <a:pt x="480880" y="496180"/>
                    <a:pt x="322189" y="494140"/>
                  </a:cubicBezTo>
                  <a:lnTo>
                    <a:pt x="0" y="493891"/>
                  </a:lnTo>
                </a:path>
              </a:pathLst>
            </a:custGeom>
            <a:noFill/>
            <a:ln w="31750">
              <a:solidFill>
                <a:srgbClr val="FFC000">
                  <a:alpha val="60000"/>
                </a:srgb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520"/>
            </a:p>
          </p:txBody>
        </p:sp>
        <p:sp>
          <p:nvSpPr>
            <p:cNvPr id="102" name="フリーフォーム 101"/>
            <p:cNvSpPr>
              <a:spLocks noChangeAspect="1"/>
            </p:cNvSpPr>
            <p:nvPr/>
          </p:nvSpPr>
          <p:spPr>
            <a:xfrm>
              <a:off x="3302660" y="3727033"/>
              <a:ext cx="799873" cy="765576"/>
            </a:xfrm>
            <a:custGeom>
              <a:avLst/>
              <a:gdLst>
                <a:gd name="connsiteX0" fmla="*/ 1423219 w 1423219"/>
                <a:gd name="connsiteY0" fmla="*/ 0 h 1179871"/>
                <a:gd name="connsiteX1" fmla="*/ 907026 w 1423219"/>
                <a:gd name="connsiteY1" fmla="*/ 228600 h 1179871"/>
                <a:gd name="connsiteX2" fmla="*/ 833284 w 1423219"/>
                <a:gd name="connsiteY2" fmla="*/ 1179871 h 1179871"/>
                <a:gd name="connsiteX3" fmla="*/ 383458 w 1423219"/>
                <a:gd name="connsiteY3" fmla="*/ 1143000 h 1179871"/>
                <a:gd name="connsiteX4" fmla="*/ 0 w 1423219"/>
                <a:gd name="connsiteY4" fmla="*/ 840658 h 1179871"/>
                <a:gd name="connsiteX0" fmla="*/ 1423219 w 1423219"/>
                <a:gd name="connsiteY0" fmla="*/ 0 h 1172497"/>
                <a:gd name="connsiteX1" fmla="*/ 907026 w 1423219"/>
                <a:gd name="connsiteY1" fmla="*/ 228600 h 1172497"/>
                <a:gd name="connsiteX2" fmla="*/ 892277 w 1423219"/>
                <a:gd name="connsiteY2" fmla="*/ 1172497 h 1172497"/>
                <a:gd name="connsiteX3" fmla="*/ 383458 w 1423219"/>
                <a:gd name="connsiteY3" fmla="*/ 1143000 h 1172497"/>
                <a:gd name="connsiteX4" fmla="*/ 0 w 1423219"/>
                <a:gd name="connsiteY4" fmla="*/ 840658 h 1172497"/>
                <a:gd name="connsiteX0" fmla="*/ 1423219 w 1423219"/>
                <a:gd name="connsiteY0" fmla="*/ 0 h 1172497"/>
                <a:gd name="connsiteX1" fmla="*/ 907026 w 1423219"/>
                <a:gd name="connsiteY1" fmla="*/ 228600 h 1172497"/>
                <a:gd name="connsiteX2" fmla="*/ 811161 w 1423219"/>
                <a:gd name="connsiteY2" fmla="*/ 1172497 h 1172497"/>
                <a:gd name="connsiteX3" fmla="*/ 383458 w 1423219"/>
                <a:gd name="connsiteY3" fmla="*/ 1143000 h 1172497"/>
                <a:gd name="connsiteX4" fmla="*/ 0 w 1423219"/>
                <a:gd name="connsiteY4" fmla="*/ 840658 h 1172497"/>
                <a:gd name="connsiteX0" fmla="*/ 1423219 w 1423219"/>
                <a:gd name="connsiteY0" fmla="*/ 0 h 1172497"/>
                <a:gd name="connsiteX1" fmla="*/ 907026 w 1423219"/>
                <a:gd name="connsiteY1" fmla="*/ 40203 h 1172497"/>
                <a:gd name="connsiteX2" fmla="*/ 811161 w 1423219"/>
                <a:gd name="connsiteY2" fmla="*/ 1172497 h 1172497"/>
                <a:gd name="connsiteX3" fmla="*/ 383458 w 1423219"/>
                <a:gd name="connsiteY3" fmla="*/ 1143000 h 1172497"/>
                <a:gd name="connsiteX4" fmla="*/ 0 w 1423219"/>
                <a:gd name="connsiteY4" fmla="*/ 840658 h 1172497"/>
                <a:gd name="connsiteX0" fmla="*/ 1238850 w 1238850"/>
                <a:gd name="connsiteY0" fmla="*/ 0 h 1240126"/>
                <a:gd name="connsiteX1" fmla="*/ 907026 w 1238850"/>
                <a:gd name="connsiteY1" fmla="*/ 107832 h 1240126"/>
                <a:gd name="connsiteX2" fmla="*/ 811161 w 1238850"/>
                <a:gd name="connsiteY2" fmla="*/ 1240126 h 1240126"/>
                <a:gd name="connsiteX3" fmla="*/ 383458 w 1238850"/>
                <a:gd name="connsiteY3" fmla="*/ 1210629 h 1240126"/>
                <a:gd name="connsiteX4" fmla="*/ 0 w 1238850"/>
                <a:gd name="connsiteY4" fmla="*/ 908287 h 1240126"/>
                <a:gd name="connsiteX0" fmla="*/ 1230469 w 1230469"/>
                <a:gd name="connsiteY0" fmla="*/ 0 h 1264280"/>
                <a:gd name="connsiteX1" fmla="*/ 907026 w 1230469"/>
                <a:gd name="connsiteY1" fmla="*/ 131986 h 1264280"/>
                <a:gd name="connsiteX2" fmla="*/ 811161 w 1230469"/>
                <a:gd name="connsiteY2" fmla="*/ 1264280 h 1264280"/>
                <a:gd name="connsiteX3" fmla="*/ 383458 w 1230469"/>
                <a:gd name="connsiteY3" fmla="*/ 1234783 h 1264280"/>
                <a:gd name="connsiteX4" fmla="*/ 0 w 1230469"/>
                <a:gd name="connsiteY4" fmla="*/ 932441 h 1264280"/>
                <a:gd name="connsiteX0" fmla="*/ 1230469 w 1230469"/>
                <a:gd name="connsiteY0" fmla="*/ 0 h 1264280"/>
                <a:gd name="connsiteX1" fmla="*/ 915407 w 1230469"/>
                <a:gd name="connsiteY1" fmla="*/ 131986 h 1264280"/>
                <a:gd name="connsiteX2" fmla="*/ 811161 w 1230469"/>
                <a:gd name="connsiteY2" fmla="*/ 1264280 h 1264280"/>
                <a:gd name="connsiteX3" fmla="*/ 383458 w 1230469"/>
                <a:gd name="connsiteY3" fmla="*/ 1234783 h 1264280"/>
                <a:gd name="connsiteX4" fmla="*/ 0 w 1230469"/>
                <a:gd name="connsiteY4" fmla="*/ 932441 h 1264280"/>
                <a:gd name="connsiteX0" fmla="*/ 1230469 w 1230469"/>
                <a:gd name="connsiteY0" fmla="*/ 0 h 1234783"/>
                <a:gd name="connsiteX1" fmla="*/ 915407 w 1230469"/>
                <a:gd name="connsiteY1" fmla="*/ 131986 h 1234783"/>
                <a:gd name="connsiteX2" fmla="*/ 823732 w 1230469"/>
                <a:gd name="connsiteY2" fmla="*/ 1206311 h 1234783"/>
                <a:gd name="connsiteX3" fmla="*/ 383458 w 1230469"/>
                <a:gd name="connsiteY3" fmla="*/ 1234783 h 1234783"/>
                <a:gd name="connsiteX4" fmla="*/ 0 w 1230469"/>
                <a:gd name="connsiteY4" fmla="*/ 932441 h 1234783"/>
                <a:gd name="connsiteX0" fmla="*/ 1230469 w 1230469"/>
                <a:gd name="connsiteY0" fmla="*/ 0 h 1206311"/>
                <a:gd name="connsiteX1" fmla="*/ 915407 w 1230469"/>
                <a:gd name="connsiteY1" fmla="*/ 131986 h 1206311"/>
                <a:gd name="connsiteX2" fmla="*/ 823732 w 1230469"/>
                <a:gd name="connsiteY2" fmla="*/ 1206311 h 1206311"/>
                <a:gd name="connsiteX3" fmla="*/ 404410 w 1230469"/>
                <a:gd name="connsiteY3" fmla="*/ 1186476 h 1206311"/>
                <a:gd name="connsiteX4" fmla="*/ 0 w 1230469"/>
                <a:gd name="connsiteY4" fmla="*/ 932441 h 1206311"/>
                <a:gd name="connsiteX0" fmla="*/ 1230469 w 1230469"/>
                <a:gd name="connsiteY0" fmla="*/ 0 h 1206311"/>
                <a:gd name="connsiteX1" fmla="*/ 915407 w 1230469"/>
                <a:gd name="connsiteY1" fmla="*/ 131986 h 1206311"/>
                <a:gd name="connsiteX2" fmla="*/ 823732 w 1230469"/>
                <a:gd name="connsiteY2" fmla="*/ 1206311 h 1206311"/>
                <a:gd name="connsiteX3" fmla="*/ 404410 w 1230469"/>
                <a:gd name="connsiteY3" fmla="*/ 1186476 h 1206311"/>
                <a:gd name="connsiteX4" fmla="*/ 0 w 1230469"/>
                <a:gd name="connsiteY4" fmla="*/ 816504 h 1206311"/>
                <a:gd name="connsiteX0" fmla="*/ 1249030 w 1249030"/>
                <a:gd name="connsiteY0" fmla="*/ 0 h 1206311"/>
                <a:gd name="connsiteX1" fmla="*/ 933968 w 1249030"/>
                <a:gd name="connsiteY1" fmla="*/ 131986 h 1206311"/>
                <a:gd name="connsiteX2" fmla="*/ 842293 w 1249030"/>
                <a:gd name="connsiteY2" fmla="*/ 1206311 h 1206311"/>
                <a:gd name="connsiteX3" fmla="*/ 422971 w 1249030"/>
                <a:gd name="connsiteY3" fmla="*/ 1186476 h 1206311"/>
                <a:gd name="connsiteX4" fmla="*/ 0 w 1249030"/>
                <a:gd name="connsiteY4" fmla="*/ 871069 h 1206311"/>
                <a:gd name="connsiteX0" fmla="*/ 1249030 w 1249030"/>
                <a:gd name="connsiteY0" fmla="*/ 0 h 1206311"/>
                <a:gd name="connsiteX1" fmla="*/ 933968 w 1249030"/>
                <a:gd name="connsiteY1" fmla="*/ 131986 h 1206311"/>
                <a:gd name="connsiteX2" fmla="*/ 842293 w 1249030"/>
                <a:gd name="connsiteY2" fmla="*/ 1206311 h 1206311"/>
                <a:gd name="connsiteX3" fmla="*/ 376571 w 1249030"/>
                <a:gd name="connsiteY3" fmla="*/ 1195570 h 1206311"/>
                <a:gd name="connsiteX4" fmla="*/ 0 w 1249030"/>
                <a:gd name="connsiteY4" fmla="*/ 871069 h 1206311"/>
                <a:gd name="connsiteX0" fmla="*/ 1286152 w 1286152"/>
                <a:gd name="connsiteY0" fmla="*/ 0 h 1206311"/>
                <a:gd name="connsiteX1" fmla="*/ 971090 w 1286152"/>
                <a:gd name="connsiteY1" fmla="*/ 131986 h 1206311"/>
                <a:gd name="connsiteX2" fmla="*/ 879415 w 1286152"/>
                <a:gd name="connsiteY2" fmla="*/ 1206311 h 1206311"/>
                <a:gd name="connsiteX3" fmla="*/ 413693 w 1286152"/>
                <a:gd name="connsiteY3" fmla="*/ 1195570 h 1206311"/>
                <a:gd name="connsiteX4" fmla="*/ 0 w 1286152"/>
                <a:gd name="connsiteY4" fmla="*/ 861974 h 1206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6152" h="1206311">
                  <a:moveTo>
                    <a:pt x="1286152" y="0"/>
                  </a:moveTo>
                  <a:lnTo>
                    <a:pt x="971090" y="131986"/>
                  </a:lnTo>
                  <a:lnTo>
                    <a:pt x="879415" y="1206311"/>
                  </a:lnTo>
                  <a:lnTo>
                    <a:pt x="413693" y="1195570"/>
                  </a:lnTo>
                  <a:cubicBezTo>
                    <a:pt x="278890" y="1072246"/>
                    <a:pt x="134803" y="985298"/>
                    <a:pt x="0" y="861974"/>
                  </a:cubicBezTo>
                </a:path>
              </a:pathLst>
            </a:custGeom>
            <a:noFill/>
            <a:ln w="31750">
              <a:solidFill>
                <a:srgbClr val="FFC000">
                  <a:alpha val="60000"/>
                </a:srgb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520"/>
            </a:p>
          </p:txBody>
        </p:sp>
      </p:grpSp>
      <p:sp>
        <p:nvSpPr>
          <p:cNvPr id="183" name="上下矢印 112">
            <a:extLst>
              <a:ext uri="{FF2B5EF4-FFF2-40B4-BE49-F238E27FC236}">
                <a16:creationId xmlns:a16="http://schemas.microsoft.com/office/drawing/2014/main" id="{3478C391-E46A-431F-AF37-FFA4800076B7}"/>
              </a:ext>
            </a:extLst>
          </p:cNvPr>
          <p:cNvSpPr/>
          <p:nvPr/>
        </p:nvSpPr>
        <p:spPr>
          <a:xfrm rot="5400000">
            <a:off x="7684921" y="3630979"/>
            <a:ext cx="243639" cy="771416"/>
          </a:xfrm>
          <a:prstGeom prst="upDownArrow">
            <a:avLst>
              <a:gd name="adj1" fmla="val 47983"/>
              <a:gd name="adj2" fmla="val 50000"/>
            </a:avLst>
          </a:prstGeom>
          <a:solidFill>
            <a:srgbClr val="FF8A94"/>
          </a:solidFill>
          <a:ln>
            <a:solidFill>
              <a:srgbClr val="FF03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4" name="テキスト ボックス 183">
            <a:extLst>
              <a:ext uri="{FF2B5EF4-FFF2-40B4-BE49-F238E27FC236}">
                <a16:creationId xmlns:a16="http://schemas.microsoft.com/office/drawing/2014/main" id="{32313F8A-674E-41AC-980C-A9FFBF03AE3A}"/>
              </a:ext>
            </a:extLst>
          </p:cNvPr>
          <p:cNvSpPr txBox="1"/>
          <p:nvPr/>
        </p:nvSpPr>
        <p:spPr>
          <a:xfrm>
            <a:off x="7525151" y="4160084"/>
            <a:ext cx="563208" cy="276999"/>
          </a:xfrm>
          <a:prstGeom prst="rect">
            <a:avLst/>
          </a:prstGeom>
          <a:noFill/>
        </p:spPr>
        <p:txBody>
          <a:bodyPr wrap="square" lIns="0" tIns="0" rIns="0" bIns="0" rtlCol="0" anchor="ctr" anchorCtr="0">
            <a:spAutoFit/>
          </a:bodyPr>
          <a:lstStyle/>
          <a:p>
            <a:pPr algn="ctr"/>
            <a:r>
              <a:rPr lang="ja-JP" altLang="en-US" sz="900" dirty="0">
                <a:solidFill>
                  <a:srgbClr val="FF3081"/>
                </a:solidFill>
                <a:latin typeface="Meiryo UI" panose="020B0604030504040204" pitchFamily="50" charset="-128"/>
                <a:ea typeface="Meiryo UI" panose="020B0604030504040204" pitchFamily="50" charset="-128"/>
              </a:rPr>
              <a:t>混雑状況に応じて切替</a:t>
            </a:r>
          </a:p>
        </p:txBody>
      </p:sp>
      <p:sp>
        <p:nvSpPr>
          <p:cNvPr id="261" name="テキスト ボックス 260">
            <a:extLst>
              <a:ext uri="{FF2B5EF4-FFF2-40B4-BE49-F238E27FC236}">
                <a16:creationId xmlns:a16="http://schemas.microsoft.com/office/drawing/2014/main" id="{1F2DD2DF-7C47-4334-99C2-4F16A9DE98B3}"/>
              </a:ext>
            </a:extLst>
          </p:cNvPr>
          <p:cNvSpPr txBox="1"/>
          <p:nvPr/>
        </p:nvSpPr>
        <p:spPr>
          <a:xfrm>
            <a:off x="4270097" y="3786722"/>
            <a:ext cx="788677" cy="500137"/>
          </a:xfrm>
          <a:prstGeom prst="rect">
            <a:avLst/>
          </a:prstGeom>
          <a:noFill/>
        </p:spPr>
        <p:txBody>
          <a:bodyPr wrap="none" lIns="0" tIns="0" rIns="0" bIns="0" rtlCol="0" anchor="ctr" anchorCtr="0">
            <a:spAutoFit/>
          </a:bodyPr>
          <a:lstStyle/>
          <a:p>
            <a:pPr>
              <a:lnSpc>
                <a:spcPts val="1300"/>
              </a:lnSpc>
            </a:pPr>
            <a:r>
              <a:rPr lang="ja-JP" altLang="en-US" sz="1000" dirty="0" smtClean="0">
                <a:solidFill>
                  <a:prstClr val="black"/>
                </a:solidFill>
                <a:latin typeface="Meiryo UI" panose="020B0604030504040204" pitchFamily="50" charset="-128"/>
                <a:ea typeface="Meiryo UI" panose="020B0604030504040204" pitchFamily="50" charset="-128"/>
              </a:rPr>
              <a:t>Ａルートの料金</a:t>
            </a:r>
            <a:endParaRPr lang="en-US" altLang="ja-JP" sz="1000" dirty="0" smtClean="0">
              <a:solidFill>
                <a:prstClr val="black"/>
              </a:solidFill>
              <a:latin typeface="Meiryo UI" panose="020B0604030504040204" pitchFamily="50" charset="-128"/>
              <a:ea typeface="Meiryo UI" panose="020B0604030504040204" pitchFamily="50" charset="-128"/>
            </a:endParaRPr>
          </a:p>
          <a:p>
            <a:pPr>
              <a:lnSpc>
                <a:spcPts val="1300"/>
              </a:lnSpc>
            </a:pPr>
            <a:r>
              <a:rPr lang="ja-JP" altLang="en-US" sz="1000" dirty="0" smtClean="0">
                <a:solidFill>
                  <a:prstClr val="black"/>
                </a:solidFill>
                <a:latin typeface="Meiryo UI" panose="020B0604030504040204" pitchFamily="50" charset="-128"/>
                <a:ea typeface="Meiryo UI" panose="020B0604030504040204" pitchFamily="50" charset="-128"/>
              </a:rPr>
              <a:t>Ｂルートの料金</a:t>
            </a:r>
            <a:endParaRPr lang="en-US" altLang="ja-JP" sz="1000" dirty="0" smtClean="0">
              <a:solidFill>
                <a:prstClr val="black"/>
              </a:solidFill>
              <a:latin typeface="Meiryo UI" panose="020B0604030504040204" pitchFamily="50" charset="-128"/>
              <a:ea typeface="Meiryo UI" panose="020B0604030504040204" pitchFamily="50" charset="-128"/>
            </a:endParaRPr>
          </a:p>
          <a:p>
            <a:pPr>
              <a:lnSpc>
                <a:spcPts val="1300"/>
              </a:lnSpc>
            </a:pPr>
            <a:r>
              <a:rPr lang="ja-JP" altLang="en-US" sz="1000" dirty="0" smtClean="0">
                <a:solidFill>
                  <a:prstClr val="black"/>
                </a:solidFill>
                <a:latin typeface="Meiryo UI" panose="020B0604030504040204" pitchFamily="50" charset="-128"/>
                <a:ea typeface="Meiryo UI" panose="020B0604030504040204" pitchFamily="50" charset="-128"/>
              </a:rPr>
              <a:t>Ｃルートの料金</a:t>
            </a:r>
            <a:endParaRPr lang="ja-JP" altLang="en-US" sz="1000" dirty="0">
              <a:solidFill>
                <a:prstClr val="black"/>
              </a:solidFill>
              <a:latin typeface="Meiryo UI" panose="020B0604030504040204" pitchFamily="50" charset="-128"/>
              <a:ea typeface="Meiryo UI" panose="020B0604030504040204" pitchFamily="50" charset="-128"/>
            </a:endParaRPr>
          </a:p>
        </p:txBody>
      </p:sp>
      <p:sp>
        <p:nvSpPr>
          <p:cNvPr id="262" name="右中かっこ 19"/>
          <p:cNvSpPr/>
          <p:nvPr/>
        </p:nvSpPr>
        <p:spPr>
          <a:xfrm>
            <a:off x="5065217" y="3786722"/>
            <a:ext cx="122993" cy="466680"/>
          </a:xfrm>
          <a:custGeom>
            <a:avLst/>
            <a:gdLst>
              <a:gd name="connsiteX0" fmla="*/ 0 w 60550"/>
              <a:gd name="connsiteY0" fmla="*/ 0 h 393800"/>
              <a:gd name="connsiteX1" fmla="*/ 30275 w 60550"/>
              <a:gd name="connsiteY1" fmla="*/ 5046 h 393800"/>
              <a:gd name="connsiteX2" fmla="*/ 30275 w 60550"/>
              <a:gd name="connsiteY2" fmla="*/ 191854 h 393800"/>
              <a:gd name="connsiteX3" fmla="*/ 60550 w 60550"/>
              <a:gd name="connsiteY3" fmla="*/ 196900 h 393800"/>
              <a:gd name="connsiteX4" fmla="*/ 30275 w 60550"/>
              <a:gd name="connsiteY4" fmla="*/ 201946 h 393800"/>
              <a:gd name="connsiteX5" fmla="*/ 30275 w 60550"/>
              <a:gd name="connsiteY5" fmla="*/ 388754 h 393800"/>
              <a:gd name="connsiteX6" fmla="*/ 0 w 60550"/>
              <a:gd name="connsiteY6" fmla="*/ 393800 h 393800"/>
              <a:gd name="connsiteX7" fmla="*/ 0 w 60550"/>
              <a:gd name="connsiteY7" fmla="*/ 0 h 393800"/>
              <a:gd name="connsiteX0" fmla="*/ 0 w 60550"/>
              <a:gd name="connsiteY0" fmla="*/ 0 h 393800"/>
              <a:gd name="connsiteX1" fmla="*/ 30275 w 60550"/>
              <a:gd name="connsiteY1" fmla="*/ 5046 h 393800"/>
              <a:gd name="connsiteX2" fmla="*/ 30275 w 60550"/>
              <a:gd name="connsiteY2" fmla="*/ 191854 h 393800"/>
              <a:gd name="connsiteX3" fmla="*/ 60550 w 60550"/>
              <a:gd name="connsiteY3" fmla="*/ 196900 h 393800"/>
              <a:gd name="connsiteX4" fmla="*/ 30275 w 60550"/>
              <a:gd name="connsiteY4" fmla="*/ 201946 h 393800"/>
              <a:gd name="connsiteX5" fmla="*/ 30275 w 60550"/>
              <a:gd name="connsiteY5" fmla="*/ 388754 h 393800"/>
              <a:gd name="connsiteX6" fmla="*/ 0 w 60550"/>
              <a:gd name="connsiteY6" fmla="*/ 393800 h 393800"/>
              <a:gd name="connsiteX0" fmla="*/ 0 w 60550"/>
              <a:gd name="connsiteY0" fmla="*/ 0 h 393800"/>
              <a:gd name="connsiteX1" fmla="*/ 30275 w 60550"/>
              <a:gd name="connsiteY1" fmla="*/ 5046 h 393800"/>
              <a:gd name="connsiteX2" fmla="*/ 30275 w 60550"/>
              <a:gd name="connsiteY2" fmla="*/ 191854 h 393800"/>
              <a:gd name="connsiteX3" fmla="*/ 60550 w 60550"/>
              <a:gd name="connsiteY3" fmla="*/ 196900 h 393800"/>
              <a:gd name="connsiteX4" fmla="*/ 30275 w 60550"/>
              <a:gd name="connsiteY4" fmla="*/ 201946 h 393800"/>
              <a:gd name="connsiteX5" fmla="*/ 30275 w 60550"/>
              <a:gd name="connsiteY5" fmla="*/ 388754 h 393800"/>
              <a:gd name="connsiteX6" fmla="*/ 0 w 60550"/>
              <a:gd name="connsiteY6" fmla="*/ 393800 h 393800"/>
              <a:gd name="connsiteX7" fmla="*/ 0 w 60550"/>
              <a:gd name="connsiteY7" fmla="*/ 0 h 393800"/>
              <a:gd name="connsiteX0" fmla="*/ 0 w 60550"/>
              <a:gd name="connsiteY0" fmla="*/ 0 h 393800"/>
              <a:gd name="connsiteX1" fmla="*/ 30275 w 60550"/>
              <a:gd name="connsiteY1" fmla="*/ 5046 h 393800"/>
              <a:gd name="connsiteX2" fmla="*/ 30275 w 60550"/>
              <a:gd name="connsiteY2" fmla="*/ 191854 h 393800"/>
              <a:gd name="connsiteX3" fmla="*/ 60550 w 60550"/>
              <a:gd name="connsiteY3" fmla="*/ 196900 h 393800"/>
              <a:gd name="connsiteX4" fmla="*/ 30275 w 60550"/>
              <a:gd name="connsiteY4" fmla="*/ 211538 h 393800"/>
              <a:gd name="connsiteX5" fmla="*/ 30275 w 60550"/>
              <a:gd name="connsiteY5" fmla="*/ 388754 h 393800"/>
              <a:gd name="connsiteX6" fmla="*/ 0 w 60550"/>
              <a:gd name="connsiteY6" fmla="*/ 393800 h 393800"/>
              <a:gd name="connsiteX0" fmla="*/ 0 w 60550"/>
              <a:gd name="connsiteY0" fmla="*/ 0 h 393800"/>
              <a:gd name="connsiteX1" fmla="*/ 30275 w 60550"/>
              <a:gd name="connsiteY1" fmla="*/ 5046 h 393800"/>
              <a:gd name="connsiteX2" fmla="*/ 30275 w 60550"/>
              <a:gd name="connsiteY2" fmla="*/ 191854 h 393800"/>
              <a:gd name="connsiteX3" fmla="*/ 60550 w 60550"/>
              <a:gd name="connsiteY3" fmla="*/ 196900 h 393800"/>
              <a:gd name="connsiteX4" fmla="*/ 30275 w 60550"/>
              <a:gd name="connsiteY4" fmla="*/ 201946 h 393800"/>
              <a:gd name="connsiteX5" fmla="*/ 30275 w 60550"/>
              <a:gd name="connsiteY5" fmla="*/ 388754 h 393800"/>
              <a:gd name="connsiteX6" fmla="*/ 0 w 60550"/>
              <a:gd name="connsiteY6" fmla="*/ 393800 h 393800"/>
              <a:gd name="connsiteX7" fmla="*/ 0 w 60550"/>
              <a:gd name="connsiteY7" fmla="*/ 0 h 393800"/>
              <a:gd name="connsiteX0" fmla="*/ 0 w 60550"/>
              <a:gd name="connsiteY0" fmla="*/ 0 h 393800"/>
              <a:gd name="connsiteX1" fmla="*/ 30275 w 60550"/>
              <a:gd name="connsiteY1" fmla="*/ 5046 h 393800"/>
              <a:gd name="connsiteX2" fmla="*/ 30275 w 60550"/>
              <a:gd name="connsiteY2" fmla="*/ 175868 h 393800"/>
              <a:gd name="connsiteX3" fmla="*/ 60550 w 60550"/>
              <a:gd name="connsiteY3" fmla="*/ 196900 h 393800"/>
              <a:gd name="connsiteX4" fmla="*/ 30275 w 60550"/>
              <a:gd name="connsiteY4" fmla="*/ 211538 h 393800"/>
              <a:gd name="connsiteX5" fmla="*/ 30275 w 60550"/>
              <a:gd name="connsiteY5" fmla="*/ 388754 h 393800"/>
              <a:gd name="connsiteX6" fmla="*/ 0 w 60550"/>
              <a:gd name="connsiteY6" fmla="*/ 393800 h 393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550" h="393800" stroke="0" extrusionOk="0">
                <a:moveTo>
                  <a:pt x="0" y="0"/>
                </a:moveTo>
                <a:cubicBezTo>
                  <a:pt x="16720" y="0"/>
                  <a:pt x="30275" y="2259"/>
                  <a:pt x="30275" y="5046"/>
                </a:cubicBezTo>
                <a:lnTo>
                  <a:pt x="30275" y="191854"/>
                </a:lnTo>
                <a:cubicBezTo>
                  <a:pt x="30275" y="194641"/>
                  <a:pt x="43830" y="196900"/>
                  <a:pt x="60550" y="196900"/>
                </a:cubicBezTo>
                <a:cubicBezTo>
                  <a:pt x="43830" y="196900"/>
                  <a:pt x="30275" y="199159"/>
                  <a:pt x="30275" y="201946"/>
                </a:cubicBezTo>
                <a:lnTo>
                  <a:pt x="30275" y="388754"/>
                </a:lnTo>
                <a:cubicBezTo>
                  <a:pt x="30275" y="391541"/>
                  <a:pt x="16720" y="393800"/>
                  <a:pt x="0" y="393800"/>
                </a:cubicBezTo>
                <a:lnTo>
                  <a:pt x="0" y="0"/>
                </a:lnTo>
                <a:close/>
              </a:path>
              <a:path w="60550" h="393800" fill="none">
                <a:moveTo>
                  <a:pt x="0" y="0"/>
                </a:moveTo>
                <a:cubicBezTo>
                  <a:pt x="16720" y="0"/>
                  <a:pt x="30275" y="2259"/>
                  <a:pt x="30275" y="5046"/>
                </a:cubicBezTo>
                <a:lnTo>
                  <a:pt x="30275" y="175868"/>
                </a:lnTo>
                <a:cubicBezTo>
                  <a:pt x="30275" y="178655"/>
                  <a:pt x="60550" y="190955"/>
                  <a:pt x="60550" y="196900"/>
                </a:cubicBezTo>
                <a:cubicBezTo>
                  <a:pt x="60550" y="202845"/>
                  <a:pt x="30275" y="208751"/>
                  <a:pt x="30275" y="211538"/>
                </a:cubicBezTo>
                <a:lnTo>
                  <a:pt x="30275" y="388754"/>
                </a:lnTo>
                <a:cubicBezTo>
                  <a:pt x="30275" y="391541"/>
                  <a:pt x="16720" y="393800"/>
                  <a:pt x="0" y="393800"/>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63" name="テキスト ボックス 262">
            <a:extLst>
              <a:ext uri="{FF2B5EF4-FFF2-40B4-BE49-F238E27FC236}">
                <a16:creationId xmlns:a16="http://schemas.microsoft.com/office/drawing/2014/main" id="{1F2DD2DF-7C47-4334-99C2-4F16A9DE98B3}"/>
              </a:ext>
            </a:extLst>
          </p:cNvPr>
          <p:cNvSpPr txBox="1"/>
          <p:nvPr/>
        </p:nvSpPr>
        <p:spPr>
          <a:xfrm>
            <a:off x="5219986" y="3955985"/>
            <a:ext cx="512961" cy="153888"/>
          </a:xfrm>
          <a:prstGeom prst="rect">
            <a:avLst/>
          </a:prstGeom>
          <a:noFill/>
        </p:spPr>
        <p:txBody>
          <a:bodyPr wrap="none" lIns="0" tIns="0" rIns="0" bIns="0" rtlCol="0" anchor="ctr" anchorCtr="0">
            <a:spAutoFit/>
          </a:bodyPr>
          <a:lstStyle/>
          <a:p>
            <a:r>
              <a:rPr lang="ja-JP" altLang="en-US" sz="1000" dirty="0" smtClean="0">
                <a:solidFill>
                  <a:srgbClr val="FF0000"/>
                </a:solidFill>
                <a:latin typeface="Meiryo UI" panose="020B0604030504040204" pitchFamily="50" charset="-128"/>
                <a:ea typeface="Meiryo UI" panose="020B0604030504040204" pitchFamily="50" charset="-128"/>
              </a:rPr>
              <a:t>同一料金</a:t>
            </a:r>
            <a:endParaRPr lang="ja-JP" altLang="en-US" sz="1000" dirty="0">
              <a:solidFill>
                <a:srgbClr val="FF0000"/>
              </a:solidFill>
              <a:latin typeface="Meiryo UI" panose="020B0604030504040204" pitchFamily="50" charset="-128"/>
              <a:ea typeface="Meiryo UI" panose="020B0604030504040204" pitchFamily="50" charset="-128"/>
            </a:endParaRPr>
          </a:p>
        </p:txBody>
      </p:sp>
      <p:sp>
        <p:nvSpPr>
          <p:cNvPr id="264" name="テキスト ボックス 263">
            <a:extLst>
              <a:ext uri="{FF2B5EF4-FFF2-40B4-BE49-F238E27FC236}">
                <a16:creationId xmlns:a16="http://schemas.microsoft.com/office/drawing/2014/main" id="{E654FE02-BCDB-4364-B75B-E6577BA61331}"/>
              </a:ext>
            </a:extLst>
          </p:cNvPr>
          <p:cNvSpPr txBox="1"/>
          <p:nvPr/>
        </p:nvSpPr>
        <p:spPr>
          <a:xfrm>
            <a:off x="5493292" y="3204419"/>
            <a:ext cx="1603003" cy="138499"/>
          </a:xfrm>
          <a:prstGeom prst="rect">
            <a:avLst/>
          </a:prstGeom>
          <a:solidFill>
            <a:schemeClr val="bg1"/>
          </a:solidFill>
        </p:spPr>
        <p:txBody>
          <a:bodyPr wrap="none" lIns="0" tIns="0" rIns="0" bIns="0" rtlCol="0" anchor="ctr" anchorCtr="0">
            <a:spAutoFit/>
          </a:bodyPr>
          <a:lstStyle/>
          <a:p>
            <a:pPr algn="ctr"/>
            <a:r>
              <a:rPr lang="ja-JP" altLang="en-US" sz="900" dirty="0" smtClean="0">
                <a:latin typeface="Meiryo UI" panose="020B0604030504040204" pitchFamily="50" charset="-128"/>
                <a:ea typeface="Meiryo UI" panose="020B0604030504040204" pitchFamily="50" charset="-128"/>
              </a:rPr>
              <a:t>＜通常時間帯</a:t>
            </a:r>
            <a:r>
              <a:rPr lang="en-US" altLang="ja-JP" sz="900" dirty="0" smtClean="0">
                <a:latin typeface="Meiryo UI" panose="020B0604030504040204" pitchFamily="50" charset="-128"/>
                <a:ea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rPr>
              <a:t>都心非混雑時</a:t>
            </a:r>
            <a:r>
              <a:rPr lang="en-US" altLang="ja-JP" sz="900" dirty="0" smtClean="0">
                <a:latin typeface="Meiryo UI" panose="020B0604030504040204" pitchFamily="50" charset="-128"/>
                <a:ea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rPr>
              <a:t>＞</a:t>
            </a:r>
            <a:endParaRPr lang="ja-JP" altLang="en-US" sz="900" dirty="0">
              <a:latin typeface="Meiryo UI" panose="020B0604030504040204" pitchFamily="50" charset="-128"/>
              <a:ea typeface="Meiryo UI" panose="020B0604030504040204" pitchFamily="50" charset="-128"/>
            </a:endParaRPr>
          </a:p>
        </p:txBody>
      </p:sp>
      <p:sp>
        <p:nvSpPr>
          <p:cNvPr id="265" name="テキスト ボックス 264">
            <a:extLst>
              <a:ext uri="{FF2B5EF4-FFF2-40B4-BE49-F238E27FC236}">
                <a16:creationId xmlns:a16="http://schemas.microsoft.com/office/drawing/2014/main" id="{DCBE2AA2-8A5D-40FB-B6A0-19F87A15B0CC}"/>
              </a:ext>
            </a:extLst>
          </p:cNvPr>
          <p:cNvSpPr txBox="1"/>
          <p:nvPr/>
        </p:nvSpPr>
        <p:spPr>
          <a:xfrm>
            <a:off x="8343801" y="3187369"/>
            <a:ext cx="1038747" cy="138499"/>
          </a:xfrm>
          <a:prstGeom prst="rect">
            <a:avLst/>
          </a:prstGeom>
          <a:noFill/>
        </p:spPr>
        <p:txBody>
          <a:bodyPr wrap="none" lIns="0" tIns="0" rIns="0" bIns="0" rtlCol="0" anchor="ctr" anchorCtr="0">
            <a:spAutoFit/>
          </a:bodyPr>
          <a:lstStyle/>
          <a:p>
            <a:pPr algn="ctr"/>
            <a:r>
              <a:rPr lang="ja-JP" altLang="en-US" sz="900" dirty="0">
                <a:latin typeface="Meiryo UI" panose="020B0604030504040204" pitchFamily="50" charset="-128"/>
                <a:ea typeface="Meiryo UI" panose="020B0604030504040204" pitchFamily="50" charset="-128"/>
              </a:rPr>
              <a:t>＜都心混雑時間帯＞</a:t>
            </a:r>
          </a:p>
        </p:txBody>
      </p:sp>
      <p:grpSp>
        <p:nvGrpSpPr>
          <p:cNvPr id="15" name="グループ化 14"/>
          <p:cNvGrpSpPr/>
          <p:nvPr/>
        </p:nvGrpSpPr>
        <p:grpSpPr>
          <a:xfrm>
            <a:off x="8148953" y="3466493"/>
            <a:ext cx="1561756" cy="1474270"/>
            <a:chOff x="8148953" y="3466493"/>
            <a:chExt cx="1561756" cy="1474270"/>
          </a:xfrm>
        </p:grpSpPr>
        <p:grpSp>
          <p:nvGrpSpPr>
            <p:cNvPr id="190" name="グループ化 189"/>
            <p:cNvGrpSpPr/>
            <p:nvPr/>
          </p:nvGrpSpPr>
          <p:grpSpPr>
            <a:xfrm>
              <a:off x="8148953" y="3466493"/>
              <a:ext cx="1561756" cy="1412774"/>
              <a:chOff x="571965" y="2136895"/>
              <a:chExt cx="2475912" cy="2148412"/>
            </a:xfrm>
          </p:grpSpPr>
          <p:sp>
            <p:nvSpPr>
              <p:cNvPr id="194" name="円弧 266"/>
              <p:cNvSpPr/>
              <p:nvPr/>
            </p:nvSpPr>
            <p:spPr>
              <a:xfrm>
                <a:off x="571965" y="2136895"/>
                <a:ext cx="428341" cy="2148412"/>
              </a:xfrm>
              <a:custGeom>
                <a:avLst/>
                <a:gdLst>
                  <a:gd name="connsiteX0" fmla="*/ 379293 w 758587"/>
                  <a:gd name="connsiteY0" fmla="*/ 0 h 3111426"/>
                  <a:gd name="connsiteX1" fmla="*/ 758562 w 758587"/>
                  <a:gd name="connsiteY1" fmla="*/ 1537974 h 3111426"/>
                  <a:gd name="connsiteX2" fmla="*/ 515424 w 758587"/>
                  <a:gd name="connsiteY2" fmla="*/ 3007775 h 3111426"/>
                  <a:gd name="connsiteX3" fmla="*/ 379294 w 758587"/>
                  <a:gd name="connsiteY3" fmla="*/ 1555713 h 3111426"/>
                  <a:gd name="connsiteX4" fmla="*/ 379293 w 758587"/>
                  <a:gd name="connsiteY4" fmla="*/ 0 h 3111426"/>
                  <a:gd name="connsiteX0" fmla="*/ 379293 w 758587"/>
                  <a:gd name="connsiteY0" fmla="*/ 0 h 3111426"/>
                  <a:gd name="connsiteX1" fmla="*/ 758562 w 758587"/>
                  <a:gd name="connsiteY1" fmla="*/ 1537974 h 3111426"/>
                  <a:gd name="connsiteX2" fmla="*/ 515424 w 758587"/>
                  <a:gd name="connsiteY2" fmla="*/ 3007775 h 3111426"/>
                  <a:gd name="connsiteX0" fmla="*/ 412954 w 792247"/>
                  <a:gd name="connsiteY0" fmla="*/ 73742 h 3081517"/>
                  <a:gd name="connsiteX1" fmla="*/ 792223 w 792247"/>
                  <a:gd name="connsiteY1" fmla="*/ 1611716 h 3081517"/>
                  <a:gd name="connsiteX2" fmla="*/ 549085 w 792247"/>
                  <a:gd name="connsiteY2" fmla="*/ 3081517 h 3081517"/>
                  <a:gd name="connsiteX3" fmla="*/ 412955 w 792247"/>
                  <a:gd name="connsiteY3" fmla="*/ 1629455 h 3081517"/>
                  <a:gd name="connsiteX4" fmla="*/ 412954 w 792247"/>
                  <a:gd name="connsiteY4" fmla="*/ 73742 h 3081517"/>
                  <a:gd name="connsiteX0" fmla="*/ 0 w 792247"/>
                  <a:gd name="connsiteY0" fmla="*/ 0 h 3081517"/>
                  <a:gd name="connsiteX1" fmla="*/ 792223 w 792247"/>
                  <a:gd name="connsiteY1" fmla="*/ 1611716 h 3081517"/>
                  <a:gd name="connsiteX2" fmla="*/ 549085 w 792247"/>
                  <a:gd name="connsiteY2" fmla="*/ 3081517 h 3081517"/>
                  <a:gd name="connsiteX0" fmla="*/ 412954 w 804254"/>
                  <a:gd name="connsiteY0" fmla="*/ 73742 h 3081517"/>
                  <a:gd name="connsiteX1" fmla="*/ 792223 w 804254"/>
                  <a:gd name="connsiteY1" fmla="*/ 1611716 h 3081517"/>
                  <a:gd name="connsiteX2" fmla="*/ 549085 w 804254"/>
                  <a:gd name="connsiteY2" fmla="*/ 3081517 h 3081517"/>
                  <a:gd name="connsiteX3" fmla="*/ 412955 w 804254"/>
                  <a:gd name="connsiteY3" fmla="*/ 1629455 h 3081517"/>
                  <a:gd name="connsiteX4" fmla="*/ 412954 w 804254"/>
                  <a:gd name="connsiteY4" fmla="*/ 73742 h 3081517"/>
                  <a:gd name="connsiteX0" fmla="*/ 0 w 804254"/>
                  <a:gd name="connsiteY0" fmla="*/ 0 h 3081517"/>
                  <a:gd name="connsiteX1" fmla="*/ 696023 w 804254"/>
                  <a:gd name="connsiteY1" fmla="*/ 533975 h 3081517"/>
                  <a:gd name="connsiteX2" fmla="*/ 792223 w 804254"/>
                  <a:gd name="connsiteY2" fmla="*/ 1611716 h 3081517"/>
                  <a:gd name="connsiteX3" fmla="*/ 549085 w 804254"/>
                  <a:gd name="connsiteY3" fmla="*/ 3081517 h 3081517"/>
                  <a:gd name="connsiteX0" fmla="*/ 412954 w 798477"/>
                  <a:gd name="connsiteY0" fmla="*/ 73742 h 3081517"/>
                  <a:gd name="connsiteX1" fmla="*/ 792223 w 798477"/>
                  <a:gd name="connsiteY1" fmla="*/ 1611716 h 3081517"/>
                  <a:gd name="connsiteX2" fmla="*/ 549085 w 798477"/>
                  <a:gd name="connsiteY2" fmla="*/ 3081517 h 3081517"/>
                  <a:gd name="connsiteX3" fmla="*/ 412955 w 798477"/>
                  <a:gd name="connsiteY3" fmla="*/ 1629455 h 3081517"/>
                  <a:gd name="connsiteX4" fmla="*/ 412954 w 798477"/>
                  <a:gd name="connsiteY4" fmla="*/ 73742 h 3081517"/>
                  <a:gd name="connsiteX0" fmla="*/ 0 w 798477"/>
                  <a:gd name="connsiteY0" fmla="*/ 0 h 3081517"/>
                  <a:gd name="connsiteX1" fmla="*/ 666527 w 798477"/>
                  <a:gd name="connsiteY1" fmla="*/ 364368 h 3081517"/>
                  <a:gd name="connsiteX2" fmla="*/ 792223 w 798477"/>
                  <a:gd name="connsiteY2" fmla="*/ 1611716 h 3081517"/>
                  <a:gd name="connsiteX3" fmla="*/ 549085 w 798477"/>
                  <a:gd name="connsiteY3" fmla="*/ 3081517 h 3081517"/>
                  <a:gd name="connsiteX0" fmla="*/ 449825 w 835348"/>
                  <a:gd name="connsiteY0" fmla="*/ 29497 h 3037272"/>
                  <a:gd name="connsiteX1" fmla="*/ 829094 w 835348"/>
                  <a:gd name="connsiteY1" fmla="*/ 1567471 h 3037272"/>
                  <a:gd name="connsiteX2" fmla="*/ 585956 w 835348"/>
                  <a:gd name="connsiteY2" fmla="*/ 3037272 h 3037272"/>
                  <a:gd name="connsiteX3" fmla="*/ 449826 w 835348"/>
                  <a:gd name="connsiteY3" fmla="*/ 1585210 h 3037272"/>
                  <a:gd name="connsiteX4" fmla="*/ 449825 w 835348"/>
                  <a:gd name="connsiteY4" fmla="*/ 29497 h 3037272"/>
                  <a:gd name="connsiteX0" fmla="*/ 0 w 835348"/>
                  <a:gd name="connsiteY0" fmla="*/ 0 h 3037272"/>
                  <a:gd name="connsiteX1" fmla="*/ 703398 w 835348"/>
                  <a:gd name="connsiteY1" fmla="*/ 320123 h 3037272"/>
                  <a:gd name="connsiteX2" fmla="*/ 829094 w 835348"/>
                  <a:gd name="connsiteY2" fmla="*/ 1567471 h 3037272"/>
                  <a:gd name="connsiteX3" fmla="*/ 585956 w 835348"/>
                  <a:gd name="connsiteY3" fmla="*/ 3037272 h 3037272"/>
                  <a:gd name="connsiteX0" fmla="*/ 449825 w 835348"/>
                  <a:gd name="connsiteY0" fmla="*/ 29497 h 3037272"/>
                  <a:gd name="connsiteX1" fmla="*/ 829094 w 835348"/>
                  <a:gd name="connsiteY1" fmla="*/ 1567471 h 3037272"/>
                  <a:gd name="connsiteX2" fmla="*/ 585956 w 835348"/>
                  <a:gd name="connsiteY2" fmla="*/ 3037272 h 3037272"/>
                  <a:gd name="connsiteX3" fmla="*/ 449826 w 835348"/>
                  <a:gd name="connsiteY3" fmla="*/ 1585210 h 3037272"/>
                  <a:gd name="connsiteX4" fmla="*/ 449825 w 835348"/>
                  <a:gd name="connsiteY4" fmla="*/ 29497 h 3037272"/>
                  <a:gd name="connsiteX0" fmla="*/ 0 w 835348"/>
                  <a:gd name="connsiteY0" fmla="*/ 0 h 3037272"/>
                  <a:gd name="connsiteX1" fmla="*/ 703398 w 835348"/>
                  <a:gd name="connsiteY1" fmla="*/ 320123 h 3037272"/>
                  <a:gd name="connsiteX2" fmla="*/ 829094 w 835348"/>
                  <a:gd name="connsiteY2" fmla="*/ 1567471 h 3037272"/>
                  <a:gd name="connsiteX3" fmla="*/ 585956 w 835348"/>
                  <a:gd name="connsiteY3" fmla="*/ 3037272 h 3037272"/>
                  <a:gd name="connsiteX0" fmla="*/ 449825 w 835348"/>
                  <a:gd name="connsiteY0" fmla="*/ 29497 h 3037272"/>
                  <a:gd name="connsiteX1" fmla="*/ 829094 w 835348"/>
                  <a:gd name="connsiteY1" fmla="*/ 1567471 h 3037272"/>
                  <a:gd name="connsiteX2" fmla="*/ 585956 w 835348"/>
                  <a:gd name="connsiteY2" fmla="*/ 3037272 h 3037272"/>
                  <a:gd name="connsiteX3" fmla="*/ 449826 w 835348"/>
                  <a:gd name="connsiteY3" fmla="*/ 1585210 h 3037272"/>
                  <a:gd name="connsiteX4" fmla="*/ 449825 w 835348"/>
                  <a:gd name="connsiteY4" fmla="*/ 29497 h 3037272"/>
                  <a:gd name="connsiteX0" fmla="*/ 0 w 835348"/>
                  <a:gd name="connsiteY0" fmla="*/ 0 h 3037272"/>
                  <a:gd name="connsiteX1" fmla="*/ 703398 w 835348"/>
                  <a:gd name="connsiteY1" fmla="*/ 320123 h 3037272"/>
                  <a:gd name="connsiteX2" fmla="*/ 829094 w 835348"/>
                  <a:gd name="connsiteY2" fmla="*/ 1567471 h 3037272"/>
                  <a:gd name="connsiteX3" fmla="*/ 585956 w 835348"/>
                  <a:gd name="connsiteY3" fmla="*/ 3037272 h 3037272"/>
                  <a:gd name="connsiteX0" fmla="*/ 486696 w 872219"/>
                  <a:gd name="connsiteY0" fmla="*/ 0 h 3007775"/>
                  <a:gd name="connsiteX1" fmla="*/ 865965 w 872219"/>
                  <a:gd name="connsiteY1" fmla="*/ 1537974 h 3007775"/>
                  <a:gd name="connsiteX2" fmla="*/ 622827 w 872219"/>
                  <a:gd name="connsiteY2" fmla="*/ 3007775 h 3007775"/>
                  <a:gd name="connsiteX3" fmla="*/ 486697 w 872219"/>
                  <a:gd name="connsiteY3" fmla="*/ 1555713 h 3007775"/>
                  <a:gd name="connsiteX4" fmla="*/ 486696 w 872219"/>
                  <a:gd name="connsiteY4" fmla="*/ 0 h 3007775"/>
                  <a:gd name="connsiteX0" fmla="*/ 0 w 872219"/>
                  <a:gd name="connsiteY0" fmla="*/ 14748 h 3007775"/>
                  <a:gd name="connsiteX1" fmla="*/ 740269 w 872219"/>
                  <a:gd name="connsiteY1" fmla="*/ 290626 h 3007775"/>
                  <a:gd name="connsiteX2" fmla="*/ 865965 w 872219"/>
                  <a:gd name="connsiteY2" fmla="*/ 1537974 h 3007775"/>
                  <a:gd name="connsiteX3" fmla="*/ 622827 w 872219"/>
                  <a:gd name="connsiteY3" fmla="*/ 3007775 h 3007775"/>
                  <a:gd name="connsiteX0" fmla="*/ 486696 w 872219"/>
                  <a:gd name="connsiteY0" fmla="*/ 0 h 3007775"/>
                  <a:gd name="connsiteX1" fmla="*/ 865965 w 872219"/>
                  <a:gd name="connsiteY1" fmla="*/ 1537974 h 3007775"/>
                  <a:gd name="connsiteX2" fmla="*/ 622827 w 872219"/>
                  <a:gd name="connsiteY2" fmla="*/ 3007775 h 3007775"/>
                  <a:gd name="connsiteX3" fmla="*/ 486697 w 872219"/>
                  <a:gd name="connsiteY3" fmla="*/ 1555713 h 3007775"/>
                  <a:gd name="connsiteX4" fmla="*/ 486696 w 872219"/>
                  <a:gd name="connsiteY4" fmla="*/ 0 h 3007775"/>
                  <a:gd name="connsiteX0" fmla="*/ 0 w 872219"/>
                  <a:gd name="connsiteY0" fmla="*/ 14748 h 3007775"/>
                  <a:gd name="connsiteX1" fmla="*/ 740269 w 872219"/>
                  <a:gd name="connsiteY1" fmla="*/ 290626 h 3007775"/>
                  <a:gd name="connsiteX2" fmla="*/ 865965 w 872219"/>
                  <a:gd name="connsiteY2" fmla="*/ 1537974 h 3007775"/>
                  <a:gd name="connsiteX3" fmla="*/ 622827 w 872219"/>
                  <a:gd name="connsiteY3" fmla="*/ 3007775 h 3007775"/>
                  <a:gd name="connsiteX0" fmla="*/ 280282 w 663819"/>
                  <a:gd name="connsiteY0" fmla="*/ 0 h 3007775"/>
                  <a:gd name="connsiteX1" fmla="*/ 659551 w 663819"/>
                  <a:gd name="connsiteY1" fmla="*/ 1537974 h 3007775"/>
                  <a:gd name="connsiteX2" fmla="*/ 416413 w 663819"/>
                  <a:gd name="connsiteY2" fmla="*/ 3007775 h 3007775"/>
                  <a:gd name="connsiteX3" fmla="*/ 280283 w 663819"/>
                  <a:gd name="connsiteY3" fmla="*/ 1555713 h 3007775"/>
                  <a:gd name="connsiteX4" fmla="*/ 280282 w 663819"/>
                  <a:gd name="connsiteY4" fmla="*/ 0 h 3007775"/>
                  <a:gd name="connsiteX0" fmla="*/ 0 w 663819"/>
                  <a:gd name="connsiteY0" fmla="*/ 50925 h 3007775"/>
                  <a:gd name="connsiteX1" fmla="*/ 533855 w 663819"/>
                  <a:gd name="connsiteY1" fmla="*/ 290626 h 3007775"/>
                  <a:gd name="connsiteX2" fmla="*/ 659551 w 663819"/>
                  <a:gd name="connsiteY2" fmla="*/ 1537974 h 3007775"/>
                  <a:gd name="connsiteX3" fmla="*/ 416413 w 663819"/>
                  <a:gd name="connsiteY3" fmla="*/ 3007775 h 3007775"/>
                  <a:gd name="connsiteX0" fmla="*/ 216770 w 599678"/>
                  <a:gd name="connsiteY0" fmla="*/ 0 h 3007775"/>
                  <a:gd name="connsiteX1" fmla="*/ 596039 w 599678"/>
                  <a:gd name="connsiteY1" fmla="*/ 1537974 h 3007775"/>
                  <a:gd name="connsiteX2" fmla="*/ 352901 w 599678"/>
                  <a:gd name="connsiteY2" fmla="*/ 3007775 h 3007775"/>
                  <a:gd name="connsiteX3" fmla="*/ 216771 w 599678"/>
                  <a:gd name="connsiteY3" fmla="*/ 1555713 h 3007775"/>
                  <a:gd name="connsiteX4" fmla="*/ 216770 w 599678"/>
                  <a:gd name="connsiteY4" fmla="*/ 0 h 3007775"/>
                  <a:gd name="connsiteX0" fmla="*/ 0 w 599678"/>
                  <a:gd name="connsiteY0" fmla="*/ 50925 h 3007775"/>
                  <a:gd name="connsiteX1" fmla="*/ 470343 w 599678"/>
                  <a:gd name="connsiteY1" fmla="*/ 290626 h 3007775"/>
                  <a:gd name="connsiteX2" fmla="*/ 596039 w 599678"/>
                  <a:gd name="connsiteY2" fmla="*/ 1537974 h 3007775"/>
                  <a:gd name="connsiteX3" fmla="*/ 352901 w 599678"/>
                  <a:gd name="connsiteY3" fmla="*/ 3007775 h 3007775"/>
                </a:gdLst>
                <a:ahLst/>
                <a:cxnLst>
                  <a:cxn ang="0">
                    <a:pos x="connsiteX0" y="connsiteY0"/>
                  </a:cxn>
                  <a:cxn ang="0">
                    <a:pos x="connsiteX1" y="connsiteY1"/>
                  </a:cxn>
                  <a:cxn ang="0">
                    <a:pos x="connsiteX2" y="connsiteY2"/>
                  </a:cxn>
                  <a:cxn ang="0">
                    <a:pos x="connsiteX3" y="connsiteY3"/>
                  </a:cxn>
                </a:cxnLst>
                <a:rect l="l" t="t" r="r" b="b"/>
                <a:pathLst>
                  <a:path w="599678" h="3007775" stroke="0" extrusionOk="0">
                    <a:moveTo>
                      <a:pt x="216770" y="0"/>
                    </a:moveTo>
                    <a:cubicBezTo>
                      <a:pt x="424561" y="0"/>
                      <a:pt x="593670" y="685752"/>
                      <a:pt x="596039" y="1537974"/>
                    </a:cubicBezTo>
                    <a:cubicBezTo>
                      <a:pt x="597847" y="2188175"/>
                      <a:pt x="500872" y="2774399"/>
                      <a:pt x="352901" y="3007775"/>
                    </a:cubicBezTo>
                    <a:lnTo>
                      <a:pt x="216771" y="1555713"/>
                    </a:lnTo>
                    <a:cubicBezTo>
                      <a:pt x="216771" y="1037142"/>
                      <a:pt x="216770" y="518571"/>
                      <a:pt x="216770" y="0"/>
                    </a:cubicBezTo>
                    <a:close/>
                  </a:path>
                  <a:path w="599678" h="3007775" fill="none">
                    <a:moveTo>
                      <a:pt x="0" y="50925"/>
                    </a:moveTo>
                    <a:cubicBezTo>
                      <a:pt x="270862" y="80926"/>
                      <a:pt x="371003" y="42785"/>
                      <a:pt x="470343" y="290626"/>
                    </a:cubicBezTo>
                    <a:cubicBezTo>
                      <a:pt x="569683" y="538468"/>
                      <a:pt x="613155" y="1172377"/>
                      <a:pt x="596039" y="1537974"/>
                    </a:cubicBezTo>
                    <a:cubicBezTo>
                      <a:pt x="597847" y="2188175"/>
                      <a:pt x="500872" y="2774399"/>
                      <a:pt x="352901" y="3007775"/>
                    </a:cubicBezTo>
                  </a:path>
                </a:pathLst>
              </a:custGeom>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2520"/>
              </a:p>
            </p:txBody>
          </p:sp>
          <p:sp>
            <p:nvSpPr>
              <p:cNvPr id="195" name="円弧 194"/>
              <p:cNvSpPr/>
              <p:nvPr/>
            </p:nvSpPr>
            <p:spPr>
              <a:xfrm>
                <a:off x="2245632" y="2136897"/>
                <a:ext cx="270925" cy="2142658"/>
              </a:xfrm>
              <a:custGeom>
                <a:avLst/>
                <a:gdLst>
                  <a:gd name="connsiteX0" fmla="*/ 170893 w 341787"/>
                  <a:gd name="connsiteY0" fmla="*/ 0 h 1461458"/>
                  <a:gd name="connsiteX1" fmla="*/ 341777 w 341787"/>
                  <a:gd name="connsiteY1" fmla="*/ 722736 h 1461458"/>
                  <a:gd name="connsiteX2" fmla="*/ 234480 w 341787"/>
                  <a:gd name="connsiteY2" fmla="*/ 1408990 h 1461458"/>
                  <a:gd name="connsiteX3" fmla="*/ 170894 w 341787"/>
                  <a:gd name="connsiteY3" fmla="*/ 730729 h 1461458"/>
                  <a:gd name="connsiteX4" fmla="*/ 170893 w 341787"/>
                  <a:gd name="connsiteY4" fmla="*/ 0 h 1461458"/>
                  <a:gd name="connsiteX0" fmla="*/ 170893 w 341787"/>
                  <a:gd name="connsiteY0" fmla="*/ 0 h 1461458"/>
                  <a:gd name="connsiteX1" fmla="*/ 341777 w 341787"/>
                  <a:gd name="connsiteY1" fmla="*/ 722736 h 1461458"/>
                  <a:gd name="connsiteX2" fmla="*/ 234480 w 341787"/>
                  <a:gd name="connsiteY2" fmla="*/ 1408990 h 1461458"/>
                  <a:gd name="connsiteX0" fmla="*/ 0 w 170894"/>
                  <a:gd name="connsiteY0" fmla="*/ 0 h 1408990"/>
                  <a:gd name="connsiteX1" fmla="*/ 170884 w 170894"/>
                  <a:gd name="connsiteY1" fmla="*/ 722736 h 1408990"/>
                  <a:gd name="connsiteX2" fmla="*/ 63587 w 170894"/>
                  <a:gd name="connsiteY2" fmla="*/ 1408990 h 1408990"/>
                  <a:gd name="connsiteX3" fmla="*/ 1 w 170894"/>
                  <a:gd name="connsiteY3" fmla="*/ 730729 h 1408990"/>
                  <a:gd name="connsiteX4" fmla="*/ 0 w 170894"/>
                  <a:gd name="connsiteY4" fmla="*/ 0 h 1408990"/>
                  <a:gd name="connsiteX0" fmla="*/ 0 w 170894"/>
                  <a:gd name="connsiteY0" fmla="*/ 0 h 1408990"/>
                  <a:gd name="connsiteX1" fmla="*/ 170884 w 170894"/>
                  <a:gd name="connsiteY1" fmla="*/ 722736 h 1408990"/>
                  <a:gd name="connsiteX2" fmla="*/ 63587 w 170894"/>
                  <a:gd name="connsiteY2" fmla="*/ 1408990 h 1408990"/>
                  <a:gd name="connsiteX0" fmla="*/ 0 w 170894"/>
                  <a:gd name="connsiteY0" fmla="*/ 0 h 1408990"/>
                  <a:gd name="connsiteX1" fmla="*/ 170884 w 170894"/>
                  <a:gd name="connsiteY1" fmla="*/ 722736 h 1408990"/>
                  <a:gd name="connsiteX2" fmla="*/ 63587 w 170894"/>
                  <a:gd name="connsiteY2" fmla="*/ 1408990 h 1408990"/>
                  <a:gd name="connsiteX3" fmla="*/ 1 w 170894"/>
                  <a:gd name="connsiteY3" fmla="*/ 730729 h 1408990"/>
                  <a:gd name="connsiteX4" fmla="*/ 0 w 170894"/>
                  <a:gd name="connsiteY4" fmla="*/ 0 h 1408990"/>
                  <a:gd name="connsiteX0" fmla="*/ 21167 w 170894"/>
                  <a:gd name="connsiteY0" fmla="*/ 38100 h 1408990"/>
                  <a:gd name="connsiteX1" fmla="*/ 170884 w 170894"/>
                  <a:gd name="connsiteY1" fmla="*/ 722736 h 1408990"/>
                  <a:gd name="connsiteX2" fmla="*/ 63587 w 170894"/>
                  <a:gd name="connsiteY2" fmla="*/ 1408990 h 1408990"/>
                </a:gdLst>
                <a:ahLst/>
                <a:cxnLst>
                  <a:cxn ang="0">
                    <a:pos x="connsiteX0" y="connsiteY0"/>
                  </a:cxn>
                  <a:cxn ang="0">
                    <a:pos x="connsiteX1" y="connsiteY1"/>
                  </a:cxn>
                  <a:cxn ang="0">
                    <a:pos x="connsiteX2" y="connsiteY2"/>
                  </a:cxn>
                </a:cxnLst>
                <a:rect l="l" t="t" r="r" b="b"/>
                <a:pathLst>
                  <a:path w="170894" h="1408990" stroke="0" extrusionOk="0">
                    <a:moveTo>
                      <a:pt x="0" y="0"/>
                    </a:moveTo>
                    <a:cubicBezTo>
                      <a:pt x="93653" y="0"/>
                      <a:pt x="169859" y="322308"/>
                      <a:pt x="170884" y="722736"/>
                    </a:cubicBezTo>
                    <a:cubicBezTo>
                      <a:pt x="171655" y="1024234"/>
                      <a:pt x="129039" y="1296801"/>
                      <a:pt x="63587" y="1408990"/>
                    </a:cubicBezTo>
                    <a:lnTo>
                      <a:pt x="1" y="730729"/>
                    </a:lnTo>
                    <a:cubicBezTo>
                      <a:pt x="1" y="487153"/>
                      <a:pt x="0" y="243576"/>
                      <a:pt x="0" y="0"/>
                    </a:cubicBezTo>
                    <a:close/>
                  </a:path>
                  <a:path w="170894" h="1408990" fill="none">
                    <a:moveTo>
                      <a:pt x="21167" y="38100"/>
                    </a:moveTo>
                    <a:cubicBezTo>
                      <a:pt x="114820" y="38100"/>
                      <a:pt x="169859" y="322308"/>
                      <a:pt x="170884" y="722736"/>
                    </a:cubicBezTo>
                    <a:cubicBezTo>
                      <a:pt x="171655" y="1024234"/>
                      <a:pt x="129039" y="1296801"/>
                      <a:pt x="63587" y="1408990"/>
                    </a:cubicBezTo>
                  </a:path>
                </a:pathLst>
              </a:custGeom>
              <a:ln w="38100">
                <a:solidFill>
                  <a:srgbClr val="0000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2520"/>
              </a:p>
            </p:txBody>
          </p:sp>
          <p:cxnSp>
            <p:nvCxnSpPr>
              <p:cNvPr id="197" name="直線コネクタ 196"/>
              <p:cNvCxnSpPr/>
              <p:nvPr/>
            </p:nvCxnSpPr>
            <p:spPr>
              <a:xfrm>
                <a:off x="997725" y="3248119"/>
                <a:ext cx="16920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98" name="直線コネクタ 197"/>
              <p:cNvCxnSpPr/>
              <p:nvPr/>
            </p:nvCxnSpPr>
            <p:spPr>
              <a:xfrm>
                <a:off x="2487359" y="3829647"/>
                <a:ext cx="550816" cy="88155"/>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200" name="直線コネクタ 199"/>
              <p:cNvCxnSpPr/>
              <p:nvPr/>
            </p:nvCxnSpPr>
            <p:spPr>
              <a:xfrm>
                <a:off x="2445573" y="4028131"/>
                <a:ext cx="524791" cy="243409"/>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sp>
            <p:nvSpPr>
              <p:cNvPr id="204" name="角丸四角形 203"/>
              <p:cNvSpPr/>
              <p:nvPr/>
            </p:nvSpPr>
            <p:spPr>
              <a:xfrm>
                <a:off x="1445818" y="2947750"/>
                <a:ext cx="309588" cy="646694"/>
              </a:xfrm>
              <a:prstGeom prst="roundRect">
                <a:avLst>
                  <a:gd name="adj" fmla="val 50000"/>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2520"/>
              </a:p>
            </p:txBody>
          </p:sp>
          <p:cxnSp>
            <p:nvCxnSpPr>
              <p:cNvPr id="206" name="直線コネクタ 205"/>
              <p:cNvCxnSpPr/>
              <p:nvPr/>
            </p:nvCxnSpPr>
            <p:spPr>
              <a:xfrm flipV="1">
                <a:off x="2484501" y="2637655"/>
                <a:ext cx="563376" cy="238462"/>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207" name="直線コネクタ 206"/>
              <p:cNvCxnSpPr/>
              <p:nvPr/>
            </p:nvCxnSpPr>
            <p:spPr>
              <a:xfrm flipV="1">
                <a:off x="1742052" y="2490091"/>
                <a:ext cx="688041" cy="527552"/>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sp>
            <p:nvSpPr>
              <p:cNvPr id="208" name="フリーフォーム 207"/>
              <p:cNvSpPr/>
              <p:nvPr/>
            </p:nvSpPr>
            <p:spPr>
              <a:xfrm>
                <a:off x="2170871" y="3824920"/>
                <a:ext cx="295320" cy="0"/>
              </a:xfrm>
              <a:custGeom>
                <a:avLst/>
                <a:gdLst>
                  <a:gd name="connsiteX0" fmla="*/ 0 w 1104900"/>
                  <a:gd name="connsiteY0" fmla="*/ 0 h 434340"/>
                  <a:gd name="connsiteX1" fmla="*/ 647700 w 1104900"/>
                  <a:gd name="connsiteY1" fmla="*/ 434340 h 434340"/>
                  <a:gd name="connsiteX2" fmla="*/ 1104900 w 1104900"/>
                  <a:gd name="connsiteY2" fmla="*/ 434340 h 434340"/>
                  <a:gd name="connsiteX0" fmla="*/ 0 w 457200"/>
                  <a:gd name="connsiteY0" fmla="*/ 0 h 0"/>
                  <a:gd name="connsiteX1" fmla="*/ 457200 w 457200"/>
                  <a:gd name="connsiteY1" fmla="*/ 0 h 0"/>
                </a:gdLst>
                <a:ahLst/>
                <a:cxnLst>
                  <a:cxn ang="0">
                    <a:pos x="connsiteX0" y="connsiteY0"/>
                  </a:cxn>
                  <a:cxn ang="0">
                    <a:pos x="connsiteX1" y="connsiteY1"/>
                  </a:cxn>
                </a:cxnLst>
                <a:rect l="l" t="t" r="r" b="b"/>
                <a:pathLst>
                  <a:path w="457200">
                    <a:moveTo>
                      <a:pt x="0" y="0"/>
                    </a:moveTo>
                    <a:lnTo>
                      <a:pt x="457200" y="0"/>
                    </a:ln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520"/>
              </a:p>
            </p:txBody>
          </p:sp>
          <p:cxnSp>
            <p:nvCxnSpPr>
              <p:cNvPr id="209" name="直線コネクタ 208"/>
              <p:cNvCxnSpPr/>
              <p:nvPr/>
            </p:nvCxnSpPr>
            <p:spPr>
              <a:xfrm>
                <a:off x="960605" y="3816267"/>
                <a:ext cx="311657"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10" name="直線コネクタ 209"/>
              <p:cNvCxnSpPr/>
              <p:nvPr/>
            </p:nvCxnSpPr>
            <p:spPr>
              <a:xfrm>
                <a:off x="971138" y="2609686"/>
                <a:ext cx="311657"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11" name="直線コネクタ 210"/>
              <p:cNvCxnSpPr/>
              <p:nvPr/>
            </p:nvCxnSpPr>
            <p:spPr>
              <a:xfrm>
                <a:off x="1277351" y="2609686"/>
                <a:ext cx="589092" cy="0"/>
              </a:xfrm>
              <a:prstGeom prst="line">
                <a:avLst/>
              </a:prstGeom>
              <a:ln w="38100">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213" name="直線コネクタ 212"/>
              <p:cNvCxnSpPr/>
              <p:nvPr/>
            </p:nvCxnSpPr>
            <p:spPr>
              <a:xfrm>
                <a:off x="1859012" y="2609685"/>
                <a:ext cx="624748" cy="240813"/>
              </a:xfrm>
              <a:prstGeom prst="line">
                <a:avLst/>
              </a:prstGeom>
              <a:ln w="38100">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215" name="直線コネクタ 214"/>
              <p:cNvCxnSpPr/>
              <p:nvPr/>
            </p:nvCxnSpPr>
            <p:spPr>
              <a:xfrm>
                <a:off x="1268064" y="3815727"/>
                <a:ext cx="916366" cy="8489"/>
              </a:xfrm>
              <a:prstGeom prst="line">
                <a:avLst/>
              </a:prstGeom>
              <a:ln w="38100" cmpd="sng">
                <a:solidFill>
                  <a:srgbClr val="00B050"/>
                </a:solidFill>
                <a:prstDash val="solid"/>
              </a:ln>
            </p:spPr>
            <p:style>
              <a:lnRef idx="1">
                <a:schemeClr val="accent1"/>
              </a:lnRef>
              <a:fillRef idx="0">
                <a:schemeClr val="accent1"/>
              </a:fillRef>
              <a:effectRef idx="0">
                <a:schemeClr val="accent1"/>
              </a:effectRef>
              <a:fontRef idx="minor">
                <a:schemeClr val="tx1"/>
              </a:fontRef>
            </p:style>
          </p:cxnSp>
        </p:grpSp>
        <p:cxnSp>
          <p:nvCxnSpPr>
            <p:cNvPr id="192" name="直線コネクタ 191"/>
            <p:cNvCxnSpPr/>
            <p:nvPr/>
          </p:nvCxnSpPr>
          <p:spPr>
            <a:xfrm>
              <a:off x="9482953" y="4193779"/>
              <a:ext cx="207012" cy="0"/>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grpSp>
          <p:nvGrpSpPr>
            <p:cNvPr id="216" name="グループ化 215"/>
            <p:cNvGrpSpPr>
              <a:grpSpLocks noChangeAspect="1"/>
            </p:cNvGrpSpPr>
            <p:nvPr/>
          </p:nvGrpSpPr>
          <p:grpSpPr>
            <a:xfrm>
              <a:off x="8712330" y="4154233"/>
              <a:ext cx="167420" cy="80082"/>
              <a:chOff x="10450361" y="7831320"/>
              <a:chExt cx="261177" cy="173504"/>
            </a:xfrm>
          </p:grpSpPr>
          <p:sp>
            <p:nvSpPr>
              <p:cNvPr id="218" name="楕円 465"/>
              <p:cNvSpPr/>
              <p:nvPr/>
            </p:nvSpPr>
            <p:spPr>
              <a:xfrm>
                <a:off x="10450361" y="7831320"/>
                <a:ext cx="261177" cy="173504"/>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520"/>
              </a:p>
            </p:txBody>
          </p:sp>
          <p:cxnSp>
            <p:nvCxnSpPr>
              <p:cNvPr id="228" name="直線コネクタ 227"/>
              <p:cNvCxnSpPr>
                <a:endCxn id="218" idx="3"/>
              </p:cNvCxnSpPr>
              <p:nvPr/>
            </p:nvCxnSpPr>
            <p:spPr>
              <a:xfrm flipH="1">
                <a:off x="10488594" y="7831400"/>
                <a:ext cx="42919" cy="14809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9" name="直線コネクタ 228"/>
              <p:cNvCxnSpPr>
                <a:cxnSpLocks noChangeAspect="1"/>
              </p:cNvCxnSpPr>
              <p:nvPr/>
            </p:nvCxnSpPr>
            <p:spPr>
              <a:xfrm flipH="1">
                <a:off x="10540372" y="7834914"/>
                <a:ext cx="44367" cy="15309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2" name="直線コネクタ 231"/>
              <p:cNvCxnSpPr>
                <a:cxnSpLocks noChangeAspect="1"/>
              </p:cNvCxnSpPr>
              <p:nvPr/>
            </p:nvCxnSpPr>
            <p:spPr>
              <a:xfrm flipH="1">
                <a:off x="10592082" y="7845544"/>
                <a:ext cx="44367" cy="15309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3" name="直線コネクタ 232"/>
              <p:cNvCxnSpPr>
                <a:cxnSpLocks noChangeAspect="1"/>
              </p:cNvCxnSpPr>
              <p:nvPr/>
            </p:nvCxnSpPr>
            <p:spPr>
              <a:xfrm flipH="1">
                <a:off x="10653632" y="7859366"/>
                <a:ext cx="36972" cy="12757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35" name="テキスト ボックス 234"/>
            <p:cNvSpPr txBox="1">
              <a:spLocks/>
            </p:cNvSpPr>
            <p:nvPr/>
          </p:nvSpPr>
          <p:spPr>
            <a:xfrm>
              <a:off x="8692494" y="4026096"/>
              <a:ext cx="205184" cy="123112"/>
            </a:xfrm>
            <a:prstGeom prst="rect">
              <a:avLst/>
            </a:prstGeom>
            <a:noFill/>
          </p:spPr>
          <p:txBody>
            <a:bodyPr vert="horz" wrap="none" lIns="0" tIns="0" rIns="0" bIns="0" rtlCol="0">
              <a:spAutoFit/>
            </a:bodyPr>
            <a:lstStyle/>
            <a:p>
              <a:r>
                <a:rPr lang="ja-JP" altLang="en-US" sz="800" dirty="0">
                  <a:solidFill>
                    <a:srgbClr val="FF0000"/>
                  </a:solidFill>
                  <a:latin typeface="Meiryo UI" panose="020B0604030504040204" pitchFamily="50" charset="-128"/>
                  <a:ea typeface="Meiryo UI" panose="020B0604030504040204" pitchFamily="50" charset="-128"/>
                </a:rPr>
                <a:t>混雑</a:t>
              </a:r>
            </a:p>
          </p:txBody>
        </p:sp>
        <p:sp>
          <p:nvSpPr>
            <p:cNvPr id="236" name="フリーフォーム 235"/>
            <p:cNvSpPr>
              <a:spLocks noChangeAspect="1"/>
            </p:cNvSpPr>
            <p:nvPr/>
          </p:nvSpPr>
          <p:spPr>
            <a:xfrm>
              <a:off x="8367940" y="3891500"/>
              <a:ext cx="1261943" cy="1012204"/>
            </a:xfrm>
            <a:custGeom>
              <a:avLst/>
              <a:gdLst>
                <a:gd name="connsiteX0" fmla="*/ 1334729 w 1334729"/>
                <a:gd name="connsiteY0" fmla="*/ 0 h 685800"/>
                <a:gd name="connsiteX1" fmla="*/ 759542 w 1334729"/>
                <a:gd name="connsiteY1" fmla="*/ 243349 h 685800"/>
                <a:gd name="connsiteX2" fmla="*/ 774290 w 1334729"/>
                <a:gd name="connsiteY2" fmla="*/ 685800 h 685800"/>
                <a:gd name="connsiteX3" fmla="*/ 0 w 1334729"/>
                <a:gd name="connsiteY3" fmla="*/ 648929 h 685800"/>
                <a:gd name="connsiteX4" fmla="*/ 0 w 1334729"/>
                <a:gd name="connsiteY4" fmla="*/ 648929 h 685800"/>
                <a:gd name="connsiteX5" fmla="*/ 0 w 1334729"/>
                <a:gd name="connsiteY5" fmla="*/ 648929 h 685800"/>
                <a:gd name="connsiteX0" fmla="*/ 1334729 w 1334729"/>
                <a:gd name="connsiteY0" fmla="*/ 0 h 663678"/>
                <a:gd name="connsiteX1" fmla="*/ 759542 w 1334729"/>
                <a:gd name="connsiteY1" fmla="*/ 243349 h 663678"/>
                <a:gd name="connsiteX2" fmla="*/ 781664 w 1334729"/>
                <a:gd name="connsiteY2" fmla="*/ 663678 h 663678"/>
                <a:gd name="connsiteX3" fmla="*/ 0 w 1334729"/>
                <a:gd name="connsiteY3" fmla="*/ 648929 h 663678"/>
                <a:gd name="connsiteX4" fmla="*/ 0 w 1334729"/>
                <a:gd name="connsiteY4" fmla="*/ 648929 h 663678"/>
                <a:gd name="connsiteX5" fmla="*/ 0 w 1334729"/>
                <a:gd name="connsiteY5" fmla="*/ 648929 h 663678"/>
                <a:gd name="connsiteX0" fmla="*/ 1334729 w 1334729"/>
                <a:gd name="connsiteY0" fmla="*/ 0 h 663678"/>
                <a:gd name="connsiteX1" fmla="*/ 759542 w 1334729"/>
                <a:gd name="connsiteY1" fmla="*/ 243349 h 663678"/>
                <a:gd name="connsiteX2" fmla="*/ 752168 w 1334729"/>
                <a:gd name="connsiteY2" fmla="*/ 663678 h 663678"/>
                <a:gd name="connsiteX3" fmla="*/ 0 w 1334729"/>
                <a:gd name="connsiteY3" fmla="*/ 648929 h 663678"/>
                <a:gd name="connsiteX4" fmla="*/ 0 w 1334729"/>
                <a:gd name="connsiteY4" fmla="*/ 648929 h 663678"/>
                <a:gd name="connsiteX5" fmla="*/ 0 w 1334729"/>
                <a:gd name="connsiteY5" fmla="*/ 648929 h 663678"/>
                <a:gd name="connsiteX0" fmla="*/ 1334729 w 1334729"/>
                <a:gd name="connsiteY0" fmla="*/ 0 h 663678"/>
                <a:gd name="connsiteX1" fmla="*/ 767923 w 1334729"/>
                <a:gd name="connsiteY1" fmla="*/ 272681 h 663678"/>
                <a:gd name="connsiteX2" fmla="*/ 752168 w 1334729"/>
                <a:gd name="connsiteY2" fmla="*/ 663678 h 663678"/>
                <a:gd name="connsiteX3" fmla="*/ 0 w 1334729"/>
                <a:gd name="connsiteY3" fmla="*/ 648929 h 663678"/>
                <a:gd name="connsiteX4" fmla="*/ 0 w 1334729"/>
                <a:gd name="connsiteY4" fmla="*/ 648929 h 663678"/>
                <a:gd name="connsiteX5" fmla="*/ 0 w 1334729"/>
                <a:gd name="connsiteY5" fmla="*/ 648929 h 663678"/>
                <a:gd name="connsiteX0" fmla="*/ 1141978 w 1141978"/>
                <a:gd name="connsiteY0" fmla="*/ 0 h 550542"/>
                <a:gd name="connsiteX1" fmla="*/ 767923 w 1141978"/>
                <a:gd name="connsiteY1" fmla="*/ 159545 h 550542"/>
                <a:gd name="connsiteX2" fmla="*/ 752168 w 1141978"/>
                <a:gd name="connsiteY2" fmla="*/ 550542 h 550542"/>
                <a:gd name="connsiteX3" fmla="*/ 0 w 1141978"/>
                <a:gd name="connsiteY3" fmla="*/ 535793 h 550542"/>
                <a:gd name="connsiteX4" fmla="*/ 0 w 1141978"/>
                <a:gd name="connsiteY4" fmla="*/ 535793 h 550542"/>
                <a:gd name="connsiteX5" fmla="*/ 0 w 1141978"/>
                <a:gd name="connsiteY5" fmla="*/ 535793 h 550542"/>
                <a:gd name="connsiteX0" fmla="*/ 1141978 w 1141978"/>
                <a:gd name="connsiteY0" fmla="*/ 0 h 535793"/>
                <a:gd name="connsiteX1" fmla="*/ 767923 w 1141978"/>
                <a:gd name="connsiteY1" fmla="*/ 159545 h 535793"/>
                <a:gd name="connsiteX2" fmla="*/ 764738 w 1141978"/>
                <a:gd name="connsiteY2" fmla="*/ 496069 h 535793"/>
                <a:gd name="connsiteX3" fmla="*/ 0 w 1141978"/>
                <a:gd name="connsiteY3" fmla="*/ 535793 h 535793"/>
                <a:gd name="connsiteX4" fmla="*/ 0 w 1141978"/>
                <a:gd name="connsiteY4" fmla="*/ 535793 h 535793"/>
                <a:gd name="connsiteX5" fmla="*/ 0 w 1141978"/>
                <a:gd name="connsiteY5" fmla="*/ 535793 h 535793"/>
                <a:gd name="connsiteX0" fmla="*/ 1141978 w 1141978"/>
                <a:gd name="connsiteY0" fmla="*/ 0 h 535793"/>
                <a:gd name="connsiteX1" fmla="*/ 767923 w 1141978"/>
                <a:gd name="connsiteY1" fmla="*/ 159545 h 535793"/>
                <a:gd name="connsiteX2" fmla="*/ 764738 w 1141978"/>
                <a:gd name="connsiteY2" fmla="*/ 496069 h 535793"/>
                <a:gd name="connsiteX3" fmla="*/ 0 w 1141978"/>
                <a:gd name="connsiteY3" fmla="*/ 535793 h 535793"/>
                <a:gd name="connsiteX4" fmla="*/ 0 w 1141978"/>
                <a:gd name="connsiteY4" fmla="*/ 535793 h 535793"/>
                <a:gd name="connsiteX5" fmla="*/ 0 w 1141978"/>
                <a:gd name="connsiteY5" fmla="*/ 527413 h 535793"/>
                <a:gd name="connsiteX0" fmla="*/ 1141978 w 1141978"/>
                <a:gd name="connsiteY0" fmla="*/ 0 h 535793"/>
                <a:gd name="connsiteX1" fmla="*/ 767923 w 1141978"/>
                <a:gd name="connsiteY1" fmla="*/ 159545 h 535793"/>
                <a:gd name="connsiteX2" fmla="*/ 764738 w 1141978"/>
                <a:gd name="connsiteY2" fmla="*/ 496069 h 535793"/>
                <a:gd name="connsiteX3" fmla="*/ 259335 w 1141978"/>
                <a:gd name="connsiteY3" fmla="*/ 485760 h 535793"/>
                <a:gd name="connsiteX4" fmla="*/ 0 w 1141978"/>
                <a:gd name="connsiteY4" fmla="*/ 535793 h 535793"/>
                <a:gd name="connsiteX5" fmla="*/ 0 w 1141978"/>
                <a:gd name="connsiteY5" fmla="*/ 535793 h 535793"/>
                <a:gd name="connsiteX6" fmla="*/ 0 w 1141978"/>
                <a:gd name="connsiteY6" fmla="*/ 527413 h 535793"/>
                <a:gd name="connsiteX0" fmla="*/ 1162928 w 1162928"/>
                <a:gd name="connsiteY0" fmla="*/ 0 h 535793"/>
                <a:gd name="connsiteX1" fmla="*/ 788873 w 1162928"/>
                <a:gd name="connsiteY1" fmla="*/ 159545 h 535793"/>
                <a:gd name="connsiteX2" fmla="*/ 785688 w 1162928"/>
                <a:gd name="connsiteY2" fmla="*/ 496069 h 535793"/>
                <a:gd name="connsiteX3" fmla="*/ 280285 w 1162928"/>
                <a:gd name="connsiteY3" fmla="*/ 485760 h 535793"/>
                <a:gd name="connsiteX4" fmla="*/ 20950 w 1162928"/>
                <a:gd name="connsiteY4" fmla="*/ 535793 h 535793"/>
                <a:gd name="connsiteX5" fmla="*/ 20950 w 1162928"/>
                <a:gd name="connsiteY5" fmla="*/ 535793 h 535793"/>
                <a:gd name="connsiteX6" fmla="*/ 0 w 1162928"/>
                <a:gd name="connsiteY6" fmla="*/ 485511 h 535793"/>
                <a:gd name="connsiteX0" fmla="*/ 1141978 w 1141978"/>
                <a:gd name="connsiteY0" fmla="*/ 0 h 535793"/>
                <a:gd name="connsiteX1" fmla="*/ 767923 w 1141978"/>
                <a:gd name="connsiteY1" fmla="*/ 159545 h 535793"/>
                <a:gd name="connsiteX2" fmla="*/ 764738 w 1141978"/>
                <a:gd name="connsiteY2" fmla="*/ 496069 h 535793"/>
                <a:gd name="connsiteX3" fmla="*/ 259335 w 1141978"/>
                <a:gd name="connsiteY3" fmla="*/ 485760 h 535793"/>
                <a:gd name="connsiteX4" fmla="*/ 0 w 1141978"/>
                <a:gd name="connsiteY4" fmla="*/ 535793 h 535793"/>
                <a:gd name="connsiteX5" fmla="*/ 0 w 1141978"/>
                <a:gd name="connsiteY5" fmla="*/ 535793 h 535793"/>
                <a:gd name="connsiteX0" fmla="*/ 1154549 w 1154549"/>
                <a:gd name="connsiteY0" fmla="*/ 0 h 535793"/>
                <a:gd name="connsiteX1" fmla="*/ 780494 w 1154549"/>
                <a:gd name="connsiteY1" fmla="*/ 159545 h 535793"/>
                <a:gd name="connsiteX2" fmla="*/ 777309 w 1154549"/>
                <a:gd name="connsiteY2" fmla="*/ 496069 h 535793"/>
                <a:gd name="connsiteX3" fmla="*/ 271906 w 1154549"/>
                <a:gd name="connsiteY3" fmla="*/ 485760 h 535793"/>
                <a:gd name="connsiteX4" fmla="*/ 12571 w 1154549"/>
                <a:gd name="connsiteY4" fmla="*/ 535793 h 535793"/>
                <a:gd name="connsiteX5" fmla="*/ 0 w 1154549"/>
                <a:gd name="connsiteY5" fmla="*/ 493891 h 535793"/>
                <a:gd name="connsiteX0" fmla="*/ 1154549 w 1154549"/>
                <a:gd name="connsiteY0" fmla="*/ 0 h 497186"/>
                <a:gd name="connsiteX1" fmla="*/ 780494 w 1154549"/>
                <a:gd name="connsiteY1" fmla="*/ 159545 h 497186"/>
                <a:gd name="connsiteX2" fmla="*/ 777309 w 1154549"/>
                <a:gd name="connsiteY2" fmla="*/ 496069 h 497186"/>
                <a:gd name="connsiteX3" fmla="*/ 271906 w 1154549"/>
                <a:gd name="connsiteY3" fmla="*/ 485760 h 497186"/>
                <a:gd name="connsiteX4" fmla="*/ 0 w 1154549"/>
                <a:gd name="connsiteY4" fmla="*/ 493891 h 497186"/>
                <a:gd name="connsiteX0" fmla="*/ 1196452 w 1196452"/>
                <a:gd name="connsiteY0" fmla="*/ 0 h 497186"/>
                <a:gd name="connsiteX1" fmla="*/ 822397 w 1196452"/>
                <a:gd name="connsiteY1" fmla="*/ 159545 h 497186"/>
                <a:gd name="connsiteX2" fmla="*/ 819212 w 1196452"/>
                <a:gd name="connsiteY2" fmla="*/ 496069 h 497186"/>
                <a:gd name="connsiteX3" fmla="*/ 313809 w 1196452"/>
                <a:gd name="connsiteY3" fmla="*/ 485760 h 497186"/>
                <a:gd name="connsiteX4" fmla="*/ 0 w 1196452"/>
                <a:gd name="connsiteY4" fmla="*/ 493891 h 497186"/>
                <a:gd name="connsiteX0" fmla="*/ 1196452 w 1196452"/>
                <a:gd name="connsiteY0" fmla="*/ 0 h 497702"/>
                <a:gd name="connsiteX1" fmla="*/ 822397 w 1196452"/>
                <a:gd name="connsiteY1" fmla="*/ 159545 h 497702"/>
                <a:gd name="connsiteX2" fmla="*/ 819212 w 1196452"/>
                <a:gd name="connsiteY2" fmla="*/ 496069 h 497702"/>
                <a:gd name="connsiteX3" fmla="*/ 322189 w 1196452"/>
                <a:gd name="connsiteY3" fmla="*/ 494140 h 497702"/>
                <a:gd name="connsiteX4" fmla="*/ 0 w 1196452"/>
                <a:gd name="connsiteY4" fmla="*/ 493891 h 497702"/>
                <a:gd name="connsiteX0" fmla="*/ 1196452 w 1196452"/>
                <a:gd name="connsiteY0" fmla="*/ 0 h 498843"/>
                <a:gd name="connsiteX1" fmla="*/ 822397 w 1196452"/>
                <a:gd name="connsiteY1" fmla="*/ 159545 h 498843"/>
                <a:gd name="connsiteX2" fmla="*/ 819212 w 1196452"/>
                <a:gd name="connsiteY2" fmla="*/ 496069 h 498843"/>
                <a:gd name="connsiteX3" fmla="*/ 322189 w 1196452"/>
                <a:gd name="connsiteY3" fmla="*/ 494140 h 498843"/>
                <a:gd name="connsiteX4" fmla="*/ 0 w 1196452"/>
                <a:gd name="connsiteY4" fmla="*/ 493891 h 498843"/>
                <a:gd name="connsiteX0" fmla="*/ 1933213 w 1933213"/>
                <a:gd name="connsiteY0" fmla="*/ 0 h 498843"/>
                <a:gd name="connsiteX1" fmla="*/ 1559158 w 1933213"/>
                <a:gd name="connsiteY1" fmla="*/ 159545 h 498843"/>
                <a:gd name="connsiteX2" fmla="*/ 1555973 w 1933213"/>
                <a:gd name="connsiteY2" fmla="*/ 496069 h 498843"/>
                <a:gd name="connsiteX3" fmla="*/ 1058950 w 1933213"/>
                <a:gd name="connsiteY3" fmla="*/ 494140 h 498843"/>
                <a:gd name="connsiteX4" fmla="*/ 0 w 1933213"/>
                <a:gd name="connsiteY4" fmla="*/ 457170 h 498843"/>
                <a:gd name="connsiteX0" fmla="*/ 1933213 w 1933213"/>
                <a:gd name="connsiteY0" fmla="*/ 0 h 498843"/>
                <a:gd name="connsiteX1" fmla="*/ 1559158 w 1933213"/>
                <a:gd name="connsiteY1" fmla="*/ 159545 h 498843"/>
                <a:gd name="connsiteX2" fmla="*/ 1555973 w 1933213"/>
                <a:gd name="connsiteY2" fmla="*/ 496069 h 498843"/>
                <a:gd name="connsiteX3" fmla="*/ 1058950 w 1933213"/>
                <a:gd name="connsiteY3" fmla="*/ 494140 h 498843"/>
                <a:gd name="connsiteX4" fmla="*/ 0 w 1933213"/>
                <a:gd name="connsiteY4" fmla="*/ 493892 h 498843"/>
                <a:gd name="connsiteX0" fmla="*/ 1933213 w 1933213"/>
                <a:gd name="connsiteY0" fmla="*/ 0 h 442067"/>
                <a:gd name="connsiteX1" fmla="*/ 1559158 w 1933213"/>
                <a:gd name="connsiteY1" fmla="*/ 102769 h 442067"/>
                <a:gd name="connsiteX2" fmla="*/ 1555973 w 1933213"/>
                <a:gd name="connsiteY2" fmla="*/ 439293 h 442067"/>
                <a:gd name="connsiteX3" fmla="*/ 1058950 w 1933213"/>
                <a:gd name="connsiteY3" fmla="*/ 437364 h 442067"/>
                <a:gd name="connsiteX4" fmla="*/ 0 w 1933213"/>
                <a:gd name="connsiteY4" fmla="*/ 437116 h 442067"/>
                <a:gd name="connsiteX0" fmla="*/ 1900079 w 1900079"/>
                <a:gd name="connsiteY0" fmla="*/ 0 h 452390"/>
                <a:gd name="connsiteX1" fmla="*/ 1559158 w 1900079"/>
                <a:gd name="connsiteY1" fmla="*/ 113092 h 452390"/>
                <a:gd name="connsiteX2" fmla="*/ 1555973 w 1900079"/>
                <a:gd name="connsiteY2" fmla="*/ 449616 h 452390"/>
                <a:gd name="connsiteX3" fmla="*/ 1058950 w 1900079"/>
                <a:gd name="connsiteY3" fmla="*/ 447687 h 452390"/>
                <a:gd name="connsiteX4" fmla="*/ 0 w 1900079"/>
                <a:gd name="connsiteY4" fmla="*/ 447439 h 452390"/>
                <a:gd name="connsiteX0" fmla="*/ 1974799 w 1974799"/>
                <a:gd name="connsiteY0" fmla="*/ 0 h 452390"/>
                <a:gd name="connsiteX1" fmla="*/ 1633878 w 1974799"/>
                <a:gd name="connsiteY1" fmla="*/ 113092 h 452390"/>
                <a:gd name="connsiteX2" fmla="*/ 1630693 w 1974799"/>
                <a:gd name="connsiteY2" fmla="*/ 449616 h 452390"/>
                <a:gd name="connsiteX3" fmla="*/ 1133670 w 1974799"/>
                <a:gd name="connsiteY3" fmla="*/ 447687 h 452390"/>
                <a:gd name="connsiteX4" fmla="*/ 74720 w 1974799"/>
                <a:gd name="connsiteY4" fmla="*/ 447439 h 452390"/>
                <a:gd name="connsiteX5" fmla="*/ 88040 w 1974799"/>
                <a:gd name="connsiteY5" fmla="*/ 447267 h 452390"/>
                <a:gd name="connsiteX0" fmla="*/ 2029348 w 2029348"/>
                <a:gd name="connsiteY0" fmla="*/ 0 h 452390"/>
                <a:gd name="connsiteX1" fmla="*/ 1688427 w 2029348"/>
                <a:gd name="connsiteY1" fmla="*/ 113092 h 452390"/>
                <a:gd name="connsiteX2" fmla="*/ 1685242 w 2029348"/>
                <a:gd name="connsiteY2" fmla="*/ 449616 h 452390"/>
                <a:gd name="connsiteX3" fmla="*/ 1188219 w 2029348"/>
                <a:gd name="connsiteY3" fmla="*/ 447687 h 452390"/>
                <a:gd name="connsiteX4" fmla="*/ 129269 w 2029348"/>
                <a:gd name="connsiteY4" fmla="*/ 447439 h 452390"/>
                <a:gd name="connsiteX5" fmla="*/ 9177 w 2029348"/>
                <a:gd name="connsiteY5" fmla="*/ 207664 h 452390"/>
                <a:gd name="connsiteX0" fmla="*/ 2020216 w 2020216"/>
                <a:gd name="connsiteY0" fmla="*/ 0 h 452390"/>
                <a:gd name="connsiteX1" fmla="*/ 1679295 w 2020216"/>
                <a:gd name="connsiteY1" fmla="*/ 113092 h 452390"/>
                <a:gd name="connsiteX2" fmla="*/ 1676110 w 2020216"/>
                <a:gd name="connsiteY2" fmla="*/ 449616 h 452390"/>
                <a:gd name="connsiteX3" fmla="*/ 1179087 w 2020216"/>
                <a:gd name="connsiteY3" fmla="*/ 447687 h 452390"/>
                <a:gd name="connsiteX4" fmla="*/ 120137 w 2020216"/>
                <a:gd name="connsiteY4" fmla="*/ 447439 h 452390"/>
                <a:gd name="connsiteX5" fmla="*/ 45 w 2020216"/>
                <a:gd name="connsiteY5" fmla="*/ 207664 h 452390"/>
                <a:gd name="connsiteX0" fmla="*/ 1910580 w 1910580"/>
                <a:gd name="connsiteY0" fmla="*/ 0 h 452390"/>
                <a:gd name="connsiteX1" fmla="*/ 1569659 w 1910580"/>
                <a:gd name="connsiteY1" fmla="*/ 113092 h 452390"/>
                <a:gd name="connsiteX2" fmla="*/ 1566474 w 1910580"/>
                <a:gd name="connsiteY2" fmla="*/ 449616 h 452390"/>
                <a:gd name="connsiteX3" fmla="*/ 1069451 w 1910580"/>
                <a:gd name="connsiteY3" fmla="*/ 447687 h 452390"/>
                <a:gd name="connsiteX4" fmla="*/ 10501 w 1910580"/>
                <a:gd name="connsiteY4" fmla="*/ 447439 h 452390"/>
                <a:gd name="connsiteX5" fmla="*/ 276 w 1910580"/>
                <a:gd name="connsiteY5" fmla="*/ 188104 h 452390"/>
                <a:gd name="connsiteX0" fmla="*/ 1910580 w 1910580"/>
                <a:gd name="connsiteY0" fmla="*/ 0 h 452390"/>
                <a:gd name="connsiteX1" fmla="*/ 1569659 w 1910580"/>
                <a:gd name="connsiteY1" fmla="*/ 113092 h 452390"/>
                <a:gd name="connsiteX2" fmla="*/ 1566474 w 1910580"/>
                <a:gd name="connsiteY2" fmla="*/ 449616 h 452390"/>
                <a:gd name="connsiteX3" fmla="*/ 1069451 w 1910580"/>
                <a:gd name="connsiteY3" fmla="*/ 447687 h 452390"/>
                <a:gd name="connsiteX4" fmla="*/ 10501 w 1910580"/>
                <a:gd name="connsiteY4" fmla="*/ 447439 h 452390"/>
                <a:gd name="connsiteX5" fmla="*/ 276 w 1910580"/>
                <a:gd name="connsiteY5" fmla="*/ 168545 h 452390"/>
                <a:gd name="connsiteX0" fmla="*/ 2085045 w 2085045"/>
                <a:gd name="connsiteY0" fmla="*/ 0 h 1069461"/>
                <a:gd name="connsiteX1" fmla="*/ 1744124 w 2085045"/>
                <a:gd name="connsiteY1" fmla="*/ 113092 h 1069461"/>
                <a:gd name="connsiteX2" fmla="*/ 1740939 w 2085045"/>
                <a:gd name="connsiteY2" fmla="*/ 449616 h 1069461"/>
                <a:gd name="connsiteX3" fmla="*/ 1243916 w 2085045"/>
                <a:gd name="connsiteY3" fmla="*/ 447687 h 1069461"/>
                <a:gd name="connsiteX4" fmla="*/ 184966 w 2085045"/>
                <a:gd name="connsiteY4" fmla="*/ 447439 h 1069461"/>
                <a:gd name="connsiteX5" fmla="*/ 30 w 2085045"/>
                <a:gd name="connsiteY5" fmla="*/ 1069461 h 1069461"/>
                <a:gd name="connsiteX0" fmla="*/ 2085055 w 2085055"/>
                <a:gd name="connsiteY0" fmla="*/ 0 h 1069461"/>
                <a:gd name="connsiteX1" fmla="*/ 1744134 w 2085055"/>
                <a:gd name="connsiteY1" fmla="*/ 113092 h 1069461"/>
                <a:gd name="connsiteX2" fmla="*/ 1740949 w 2085055"/>
                <a:gd name="connsiteY2" fmla="*/ 449616 h 1069461"/>
                <a:gd name="connsiteX3" fmla="*/ 1243926 w 2085055"/>
                <a:gd name="connsiteY3" fmla="*/ 447687 h 1069461"/>
                <a:gd name="connsiteX4" fmla="*/ 184976 w 2085055"/>
                <a:gd name="connsiteY4" fmla="*/ 447439 h 1069461"/>
                <a:gd name="connsiteX5" fmla="*/ 40 w 2085055"/>
                <a:gd name="connsiteY5" fmla="*/ 1069461 h 1069461"/>
                <a:gd name="connsiteX0" fmla="*/ 2085047 w 2085047"/>
                <a:gd name="connsiteY0" fmla="*/ 0 h 1069461"/>
                <a:gd name="connsiteX1" fmla="*/ 1744126 w 2085047"/>
                <a:gd name="connsiteY1" fmla="*/ 113092 h 1069461"/>
                <a:gd name="connsiteX2" fmla="*/ 1740941 w 2085047"/>
                <a:gd name="connsiteY2" fmla="*/ 449616 h 1069461"/>
                <a:gd name="connsiteX3" fmla="*/ 1243918 w 2085047"/>
                <a:gd name="connsiteY3" fmla="*/ 447687 h 1069461"/>
                <a:gd name="connsiteX4" fmla="*/ 184968 w 2085047"/>
                <a:gd name="connsiteY4" fmla="*/ 447439 h 1069461"/>
                <a:gd name="connsiteX5" fmla="*/ 32 w 2085047"/>
                <a:gd name="connsiteY5" fmla="*/ 1069461 h 1069461"/>
                <a:gd name="connsiteX0" fmla="*/ 2091072 w 2091072"/>
                <a:gd name="connsiteY0" fmla="*/ 0 h 1129521"/>
                <a:gd name="connsiteX1" fmla="*/ 1750151 w 2091072"/>
                <a:gd name="connsiteY1" fmla="*/ 113092 h 1129521"/>
                <a:gd name="connsiteX2" fmla="*/ 1746966 w 2091072"/>
                <a:gd name="connsiteY2" fmla="*/ 449616 h 1129521"/>
                <a:gd name="connsiteX3" fmla="*/ 1249943 w 2091072"/>
                <a:gd name="connsiteY3" fmla="*/ 447687 h 1129521"/>
                <a:gd name="connsiteX4" fmla="*/ 190993 w 2091072"/>
                <a:gd name="connsiteY4" fmla="*/ 447439 h 1129521"/>
                <a:gd name="connsiteX5" fmla="*/ 31 w 2091072"/>
                <a:gd name="connsiteY5" fmla="*/ 1129521 h 1129521"/>
                <a:gd name="connsiteX0" fmla="*/ 2091072 w 2091072"/>
                <a:gd name="connsiteY0" fmla="*/ 0 h 1129521"/>
                <a:gd name="connsiteX1" fmla="*/ 1750151 w 2091072"/>
                <a:gd name="connsiteY1" fmla="*/ 113092 h 1129521"/>
                <a:gd name="connsiteX2" fmla="*/ 1746966 w 2091072"/>
                <a:gd name="connsiteY2" fmla="*/ 449616 h 1129521"/>
                <a:gd name="connsiteX3" fmla="*/ 1249943 w 2091072"/>
                <a:gd name="connsiteY3" fmla="*/ 447687 h 1129521"/>
                <a:gd name="connsiteX4" fmla="*/ 183980 w 2091072"/>
                <a:gd name="connsiteY4" fmla="*/ 386026 h 1129521"/>
                <a:gd name="connsiteX5" fmla="*/ 31 w 2091072"/>
                <a:gd name="connsiteY5" fmla="*/ 1129521 h 1129521"/>
                <a:gd name="connsiteX0" fmla="*/ 2091072 w 2091072"/>
                <a:gd name="connsiteY0" fmla="*/ 0 h 1129521"/>
                <a:gd name="connsiteX1" fmla="*/ 1750151 w 2091072"/>
                <a:gd name="connsiteY1" fmla="*/ 113092 h 1129521"/>
                <a:gd name="connsiteX2" fmla="*/ 1746966 w 2091072"/>
                <a:gd name="connsiteY2" fmla="*/ 449616 h 1129521"/>
                <a:gd name="connsiteX3" fmla="*/ 1249943 w 2091072"/>
                <a:gd name="connsiteY3" fmla="*/ 395722 h 1129521"/>
                <a:gd name="connsiteX4" fmla="*/ 183980 w 2091072"/>
                <a:gd name="connsiteY4" fmla="*/ 386026 h 1129521"/>
                <a:gd name="connsiteX5" fmla="*/ 31 w 2091072"/>
                <a:gd name="connsiteY5" fmla="*/ 1129521 h 1129521"/>
                <a:gd name="connsiteX0" fmla="*/ 2091072 w 2091072"/>
                <a:gd name="connsiteY0" fmla="*/ 0 h 1129521"/>
                <a:gd name="connsiteX1" fmla="*/ 1750151 w 2091072"/>
                <a:gd name="connsiteY1" fmla="*/ 113092 h 1129521"/>
                <a:gd name="connsiteX2" fmla="*/ 1760996 w 2091072"/>
                <a:gd name="connsiteY2" fmla="*/ 397653 h 1129521"/>
                <a:gd name="connsiteX3" fmla="*/ 1249943 w 2091072"/>
                <a:gd name="connsiteY3" fmla="*/ 395722 h 1129521"/>
                <a:gd name="connsiteX4" fmla="*/ 183980 w 2091072"/>
                <a:gd name="connsiteY4" fmla="*/ 386026 h 1129521"/>
                <a:gd name="connsiteX5" fmla="*/ 31 w 2091072"/>
                <a:gd name="connsiteY5" fmla="*/ 1129521 h 1129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1072" h="1129521">
                  <a:moveTo>
                    <a:pt x="2091072" y="0"/>
                  </a:moveTo>
                  <a:lnTo>
                    <a:pt x="1750151" y="113092"/>
                  </a:lnTo>
                  <a:cubicBezTo>
                    <a:pt x="1749089" y="225267"/>
                    <a:pt x="1762058" y="285478"/>
                    <a:pt x="1760996" y="397653"/>
                  </a:cubicBezTo>
                  <a:cubicBezTo>
                    <a:pt x="1593925" y="403994"/>
                    <a:pt x="1408634" y="397762"/>
                    <a:pt x="1249943" y="395722"/>
                  </a:cubicBezTo>
                  <a:lnTo>
                    <a:pt x="183980" y="386026"/>
                  </a:lnTo>
                  <a:cubicBezTo>
                    <a:pt x="178155" y="589057"/>
                    <a:pt x="-2744" y="1129557"/>
                    <a:pt x="31" y="1129521"/>
                  </a:cubicBezTo>
                </a:path>
              </a:pathLst>
            </a:custGeom>
            <a:noFill/>
            <a:ln w="38100">
              <a:solidFill>
                <a:srgbClr val="FFC000">
                  <a:alpha val="60000"/>
                </a:srgb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520"/>
            </a:p>
          </p:txBody>
        </p:sp>
        <p:sp>
          <p:nvSpPr>
            <p:cNvPr id="251" name="フリーフォーム 250"/>
            <p:cNvSpPr>
              <a:spLocks noChangeAspect="1"/>
            </p:cNvSpPr>
            <p:nvPr/>
          </p:nvSpPr>
          <p:spPr>
            <a:xfrm>
              <a:off x="8416952" y="3939518"/>
              <a:ext cx="1233163" cy="1001245"/>
            </a:xfrm>
            <a:custGeom>
              <a:avLst/>
              <a:gdLst>
                <a:gd name="connsiteX0" fmla="*/ 1423219 w 1423219"/>
                <a:gd name="connsiteY0" fmla="*/ 0 h 1179871"/>
                <a:gd name="connsiteX1" fmla="*/ 907026 w 1423219"/>
                <a:gd name="connsiteY1" fmla="*/ 228600 h 1179871"/>
                <a:gd name="connsiteX2" fmla="*/ 833284 w 1423219"/>
                <a:gd name="connsiteY2" fmla="*/ 1179871 h 1179871"/>
                <a:gd name="connsiteX3" fmla="*/ 383458 w 1423219"/>
                <a:gd name="connsiteY3" fmla="*/ 1143000 h 1179871"/>
                <a:gd name="connsiteX4" fmla="*/ 0 w 1423219"/>
                <a:gd name="connsiteY4" fmla="*/ 840658 h 1179871"/>
                <a:gd name="connsiteX0" fmla="*/ 1423219 w 1423219"/>
                <a:gd name="connsiteY0" fmla="*/ 0 h 1172497"/>
                <a:gd name="connsiteX1" fmla="*/ 907026 w 1423219"/>
                <a:gd name="connsiteY1" fmla="*/ 228600 h 1172497"/>
                <a:gd name="connsiteX2" fmla="*/ 892277 w 1423219"/>
                <a:gd name="connsiteY2" fmla="*/ 1172497 h 1172497"/>
                <a:gd name="connsiteX3" fmla="*/ 383458 w 1423219"/>
                <a:gd name="connsiteY3" fmla="*/ 1143000 h 1172497"/>
                <a:gd name="connsiteX4" fmla="*/ 0 w 1423219"/>
                <a:gd name="connsiteY4" fmla="*/ 840658 h 1172497"/>
                <a:gd name="connsiteX0" fmla="*/ 1423219 w 1423219"/>
                <a:gd name="connsiteY0" fmla="*/ 0 h 1172497"/>
                <a:gd name="connsiteX1" fmla="*/ 907026 w 1423219"/>
                <a:gd name="connsiteY1" fmla="*/ 228600 h 1172497"/>
                <a:gd name="connsiteX2" fmla="*/ 811161 w 1423219"/>
                <a:gd name="connsiteY2" fmla="*/ 1172497 h 1172497"/>
                <a:gd name="connsiteX3" fmla="*/ 383458 w 1423219"/>
                <a:gd name="connsiteY3" fmla="*/ 1143000 h 1172497"/>
                <a:gd name="connsiteX4" fmla="*/ 0 w 1423219"/>
                <a:gd name="connsiteY4" fmla="*/ 840658 h 1172497"/>
                <a:gd name="connsiteX0" fmla="*/ 1423219 w 1423219"/>
                <a:gd name="connsiteY0" fmla="*/ 0 h 1172497"/>
                <a:gd name="connsiteX1" fmla="*/ 907026 w 1423219"/>
                <a:gd name="connsiteY1" fmla="*/ 40203 h 1172497"/>
                <a:gd name="connsiteX2" fmla="*/ 811161 w 1423219"/>
                <a:gd name="connsiteY2" fmla="*/ 1172497 h 1172497"/>
                <a:gd name="connsiteX3" fmla="*/ 383458 w 1423219"/>
                <a:gd name="connsiteY3" fmla="*/ 1143000 h 1172497"/>
                <a:gd name="connsiteX4" fmla="*/ 0 w 1423219"/>
                <a:gd name="connsiteY4" fmla="*/ 840658 h 1172497"/>
                <a:gd name="connsiteX0" fmla="*/ 1238850 w 1238850"/>
                <a:gd name="connsiteY0" fmla="*/ 0 h 1240126"/>
                <a:gd name="connsiteX1" fmla="*/ 907026 w 1238850"/>
                <a:gd name="connsiteY1" fmla="*/ 107832 h 1240126"/>
                <a:gd name="connsiteX2" fmla="*/ 811161 w 1238850"/>
                <a:gd name="connsiteY2" fmla="*/ 1240126 h 1240126"/>
                <a:gd name="connsiteX3" fmla="*/ 383458 w 1238850"/>
                <a:gd name="connsiteY3" fmla="*/ 1210629 h 1240126"/>
                <a:gd name="connsiteX4" fmla="*/ 0 w 1238850"/>
                <a:gd name="connsiteY4" fmla="*/ 908287 h 1240126"/>
                <a:gd name="connsiteX0" fmla="*/ 1230469 w 1230469"/>
                <a:gd name="connsiteY0" fmla="*/ 0 h 1264280"/>
                <a:gd name="connsiteX1" fmla="*/ 907026 w 1230469"/>
                <a:gd name="connsiteY1" fmla="*/ 131986 h 1264280"/>
                <a:gd name="connsiteX2" fmla="*/ 811161 w 1230469"/>
                <a:gd name="connsiteY2" fmla="*/ 1264280 h 1264280"/>
                <a:gd name="connsiteX3" fmla="*/ 383458 w 1230469"/>
                <a:gd name="connsiteY3" fmla="*/ 1234783 h 1264280"/>
                <a:gd name="connsiteX4" fmla="*/ 0 w 1230469"/>
                <a:gd name="connsiteY4" fmla="*/ 932441 h 1264280"/>
                <a:gd name="connsiteX0" fmla="*/ 1230469 w 1230469"/>
                <a:gd name="connsiteY0" fmla="*/ 0 h 1264280"/>
                <a:gd name="connsiteX1" fmla="*/ 915407 w 1230469"/>
                <a:gd name="connsiteY1" fmla="*/ 131986 h 1264280"/>
                <a:gd name="connsiteX2" fmla="*/ 811161 w 1230469"/>
                <a:gd name="connsiteY2" fmla="*/ 1264280 h 1264280"/>
                <a:gd name="connsiteX3" fmla="*/ 383458 w 1230469"/>
                <a:gd name="connsiteY3" fmla="*/ 1234783 h 1264280"/>
                <a:gd name="connsiteX4" fmla="*/ 0 w 1230469"/>
                <a:gd name="connsiteY4" fmla="*/ 932441 h 1264280"/>
                <a:gd name="connsiteX0" fmla="*/ 1230469 w 1230469"/>
                <a:gd name="connsiteY0" fmla="*/ 0 h 1234783"/>
                <a:gd name="connsiteX1" fmla="*/ 915407 w 1230469"/>
                <a:gd name="connsiteY1" fmla="*/ 131986 h 1234783"/>
                <a:gd name="connsiteX2" fmla="*/ 823732 w 1230469"/>
                <a:gd name="connsiteY2" fmla="*/ 1206311 h 1234783"/>
                <a:gd name="connsiteX3" fmla="*/ 383458 w 1230469"/>
                <a:gd name="connsiteY3" fmla="*/ 1234783 h 1234783"/>
                <a:gd name="connsiteX4" fmla="*/ 0 w 1230469"/>
                <a:gd name="connsiteY4" fmla="*/ 932441 h 1234783"/>
                <a:gd name="connsiteX0" fmla="*/ 1230469 w 1230469"/>
                <a:gd name="connsiteY0" fmla="*/ 0 h 1206311"/>
                <a:gd name="connsiteX1" fmla="*/ 915407 w 1230469"/>
                <a:gd name="connsiteY1" fmla="*/ 131986 h 1206311"/>
                <a:gd name="connsiteX2" fmla="*/ 823732 w 1230469"/>
                <a:gd name="connsiteY2" fmla="*/ 1206311 h 1206311"/>
                <a:gd name="connsiteX3" fmla="*/ 404410 w 1230469"/>
                <a:gd name="connsiteY3" fmla="*/ 1186476 h 1206311"/>
                <a:gd name="connsiteX4" fmla="*/ 0 w 1230469"/>
                <a:gd name="connsiteY4" fmla="*/ 932441 h 1206311"/>
                <a:gd name="connsiteX0" fmla="*/ 1230469 w 1230469"/>
                <a:gd name="connsiteY0" fmla="*/ 0 h 1206311"/>
                <a:gd name="connsiteX1" fmla="*/ 915407 w 1230469"/>
                <a:gd name="connsiteY1" fmla="*/ 131986 h 1206311"/>
                <a:gd name="connsiteX2" fmla="*/ 823732 w 1230469"/>
                <a:gd name="connsiteY2" fmla="*/ 1206311 h 1206311"/>
                <a:gd name="connsiteX3" fmla="*/ 404410 w 1230469"/>
                <a:gd name="connsiteY3" fmla="*/ 1186476 h 1206311"/>
                <a:gd name="connsiteX4" fmla="*/ 0 w 1230469"/>
                <a:gd name="connsiteY4" fmla="*/ 816504 h 1206311"/>
                <a:gd name="connsiteX0" fmla="*/ 1249030 w 1249030"/>
                <a:gd name="connsiteY0" fmla="*/ 0 h 1206311"/>
                <a:gd name="connsiteX1" fmla="*/ 933968 w 1249030"/>
                <a:gd name="connsiteY1" fmla="*/ 131986 h 1206311"/>
                <a:gd name="connsiteX2" fmla="*/ 842293 w 1249030"/>
                <a:gd name="connsiteY2" fmla="*/ 1206311 h 1206311"/>
                <a:gd name="connsiteX3" fmla="*/ 422971 w 1249030"/>
                <a:gd name="connsiteY3" fmla="*/ 1186476 h 1206311"/>
                <a:gd name="connsiteX4" fmla="*/ 0 w 1249030"/>
                <a:gd name="connsiteY4" fmla="*/ 871069 h 1206311"/>
                <a:gd name="connsiteX0" fmla="*/ 1249030 w 1249030"/>
                <a:gd name="connsiteY0" fmla="*/ 0 h 1206311"/>
                <a:gd name="connsiteX1" fmla="*/ 933968 w 1249030"/>
                <a:gd name="connsiteY1" fmla="*/ 131986 h 1206311"/>
                <a:gd name="connsiteX2" fmla="*/ 842293 w 1249030"/>
                <a:gd name="connsiteY2" fmla="*/ 1206311 h 1206311"/>
                <a:gd name="connsiteX3" fmla="*/ 376571 w 1249030"/>
                <a:gd name="connsiteY3" fmla="*/ 1195570 h 1206311"/>
                <a:gd name="connsiteX4" fmla="*/ 0 w 1249030"/>
                <a:gd name="connsiteY4" fmla="*/ 871069 h 1206311"/>
                <a:gd name="connsiteX0" fmla="*/ 1286152 w 1286152"/>
                <a:gd name="connsiteY0" fmla="*/ 0 h 1206311"/>
                <a:gd name="connsiteX1" fmla="*/ 971090 w 1286152"/>
                <a:gd name="connsiteY1" fmla="*/ 131986 h 1206311"/>
                <a:gd name="connsiteX2" fmla="*/ 879415 w 1286152"/>
                <a:gd name="connsiteY2" fmla="*/ 1206311 h 1206311"/>
                <a:gd name="connsiteX3" fmla="*/ 413693 w 1286152"/>
                <a:gd name="connsiteY3" fmla="*/ 1195570 h 1206311"/>
                <a:gd name="connsiteX4" fmla="*/ 0 w 1286152"/>
                <a:gd name="connsiteY4" fmla="*/ 861974 h 1206311"/>
                <a:gd name="connsiteX0" fmla="*/ 1850007 w 1850007"/>
                <a:gd name="connsiteY0" fmla="*/ 0 h 1206311"/>
                <a:gd name="connsiteX1" fmla="*/ 1534945 w 1850007"/>
                <a:gd name="connsiteY1" fmla="*/ 131986 h 1206311"/>
                <a:gd name="connsiteX2" fmla="*/ 1443270 w 1850007"/>
                <a:gd name="connsiteY2" fmla="*/ 1206311 h 1206311"/>
                <a:gd name="connsiteX3" fmla="*/ 977548 w 1850007"/>
                <a:gd name="connsiteY3" fmla="*/ 1195570 h 1206311"/>
                <a:gd name="connsiteX4" fmla="*/ 0 w 1850007"/>
                <a:gd name="connsiteY4" fmla="*/ 1146373 h 1206311"/>
                <a:gd name="connsiteX0" fmla="*/ 1850007 w 1850007"/>
                <a:gd name="connsiteY0" fmla="*/ 0 h 1206311"/>
                <a:gd name="connsiteX1" fmla="*/ 1534945 w 1850007"/>
                <a:gd name="connsiteY1" fmla="*/ 131986 h 1206311"/>
                <a:gd name="connsiteX2" fmla="*/ 1443270 w 1850007"/>
                <a:gd name="connsiteY2" fmla="*/ 1206311 h 1206311"/>
                <a:gd name="connsiteX3" fmla="*/ 977548 w 1850007"/>
                <a:gd name="connsiteY3" fmla="*/ 1195570 h 1206311"/>
                <a:gd name="connsiteX4" fmla="*/ 0 w 1850007"/>
                <a:gd name="connsiteY4" fmla="*/ 1146373 h 1206311"/>
                <a:gd name="connsiteX0" fmla="*/ 1850007 w 1850007"/>
                <a:gd name="connsiteY0" fmla="*/ 0 h 1206311"/>
                <a:gd name="connsiteX1" fmla="*/ 1534945 w 1850007"/>
                <a:gd name="connsiteY1" fmla="*/ 131986 h 1206311"/>
                <a:gd name="connsiteX2" fmla="*/ 1443270 w 1850007"/>
                <a:gd name="connsiteY2" fmla="*/ 1206311 h 1206311"/>
                <a:gd name="connsiteX3" fmla="*/ 977548 w 1850007"/>
                <a:gd name="connsiteY3" fmla="*/ 1195570 h 1206311"/>
                <a:gd name="connsiteX4" fmla="*/ 0 w 1850007"/>
                <a:gd name="connsiteY4" fmla="*/ 1146373 h 1206311"/>
                <a:gd name="connsiteX0" fmla="*/ 1866592 w 1866592"/>
                <a:gd name="connsiteY0" fmla="*/ 0 h 1206311"/>
                <a:gd name="connsiteX1" fmla="*/ 1551530 w 1866592"/>
                <a:gd name="connsiteY1" fmla="*/ 131986 h 1206311"/>
                <a:gd name="connsiteX2" fmla="*/ 1459855 w 1866592"/>
                <a:gd name="connsiteY2" fmla="*/ 1206311 h 1206311"/>
                <a:gd name="connsiteX3" fmla="*/ 994133 w 1866592"/>
                <a:gd name="connsiteY3" fmla="*/ 1195570 h 1206311"/>
                <a:gd name="connsiteX4" fmla="*/ 0 w 1866592"/>
                <a:gd name="connsiteY4" fmla="*/ 1187001 h 1206311"/>
                <a:gd name="connsiteX0" fmla="*/ 1866592 w 1866592"/>
                <a:gd name="connsiteY0" fmla="*/ 0 h 1206311"/>
                <a:gd name="connsiteX1" fmla="*/ 1551530 w 1866592"/>
                <a:gd name="connsiteY1" fmla="*/ 131986 h 1206311"/>
                <a:gd name="connsiteX2" fmla="*/ 1459855 w 1866592"/>
                <a:gd name="connsiteY2" fmla="*/ 1206311 h 1206311"/>
                <a:gd name="connsiteX3" fmla="*/ 994133 w 1866592"/>
                <a:gd name="connsiteY3" fmla="*/ 1195570 h 1206311"/>
                <a:gd name="connsiteX4" fmla="*/ 0 w 1866592"/>
                <a:gd name="connsiteY4" fmla="*/ 1187001 h 1206311"/>
                <a:gd name="connsiteX0" fmla="*/ 1941220 w 1941220"/>
                <a:gd name="connsiteY0" fmla="*/ 0 h 1206311"/>
                <a:gd name="connsiteX1" fmla="*/ 1626158 w 1941220"/>
                <a:gd name="connsiteY1" fmla="*/ 131986 h 1206311"/>
                <a:gd name="connsiteX2" fmla="*/ 1534483 w 1941220"/>
                <a:gd name="connsiteY2" fmla="*/ 1206311 h 1206311"/>
                <a:gd name="connsiteX3" fmla="*/ 1068761 w 1941220"/>
                <a:gd name="connsiteY3" fmla="*/ 1195570 h 1206311"/>
                <a:gd name="connsiteX4" fmla="*/ 0 w 1941220"/>
                <a:gd name="connsiteY4" fmla="*/ 1187001 h 1206311"/>
                <a:gd name="connsiteX0" fmla="*/ 2019605 w 2019605"/>
                <a:gd name="connsiteY0" fmla="*/ 0 h 1206311"/>
                <a:gd name="connsiteX1" fmla="*/ 1704543 w 2019605"/>
                <a:gd name="connsiteY1" fmla="*/ 131986 h 1206311"/>
                <a:gd name="connsiteX2" fmla="*/ 1612868 w 2019605"/>
                <a:gd name="connsiteY2" fmla="*/ 1206311 h 1206311"/>
                <a:gd name="connsiteX3" fmla="*/ 1147146 w 2019605"/>
                <a:gd name="connsiteY3" fmla="*/ 1195570 h 1206311"/>
                <a:gd name="connsiteX4" fmla="*/ 78385 w 2019605"/>
                <a:gd name="connsiteY4" fmla="*/ 1187001 h 1206311"/>
                <a:gd name="connsiteX5" fmla="*/ 81129 w 2019605"/>
                <a:gd name="connsiteY5" fmla="*/ 1175926 h 1206311"/>
                <a:gd name="connsiteX0" fmla="*/ 2315542 w 2315542"/>
                <a:gd name="connsiteY0" fmla="*/ 0 h 1206311"/>
                <a:gd name="connsiteX1" fmla="*/ 2000480 w 2315542"/>
                <a:gd name="connsiteY1" fmla="*/ 131986 h 1206311"/>
                <a:gd name="connsiteX2" fmla="*/ 1908805 w 2315542"/>
                <a:gd name="connsiteY2" fmla="*/ 1206311 h 1206311"/>
                <a:gd name="connsiteX3" fmla="*/ 1443083 w 2315542"/>
                <a:gd name="connsiteY3" fmla="*/ 1195570 h 1206311"/>
                <a:gd name="connsiteX4" fmla="*/ 374322 w 2315542"/>
                <a:gd name="connsiteY4" fmla="*/ 1187001 h 1206311"/>
                <a:gd name="connsiteX5" fmla="*/ 0 w 2315542"/>
                <a:gd name="connsiteY5" fmla="*/ 329150 h 1206311"/>
                <a:gd name="connsiteX0" fmla="*/ 2363696 w 2363696"/>
                <a:gd name="connsiteY0" fmla="*/ 0 h 1217795"/>
                <a:gd name="connsiteX1" fmla="*/ 2048634 w 2363696"/>
                <a:gd name="connsiteY1" fmla="*/ 131986 h 1217795"/>
                <a:gd name="connsiteX2" fmla="*/ 1956959 w 2363696"/>
                <a:gd name="connsiteY2" fmla="*/ 1206311 h 1217795"/>
                <a:gd name="connsiteX3" fmla="*/ 1491237 w 2363696"/>
                <a:gd name="connsiteY3" fmla="*/ 1195570 h 1217795"/>
                <a:gd name="connsiteX4" fmla="*/ 92543 w 2363696"/>
                <a:gd name="connsiteY4" fmla="*/ 1217795 h 1217795"/>
                <a:gd name="connsiteX5" fmla="*/ 48154 w 2363696"/>
                <a:gd name="connsiteY5" fmla="*/ 329150 h 1217795"/>
                <a:gd name="connsiteX0" fmla="*/ 2315550 w 2315550"/>
                <a:gd name="connsiteY0" fmla="*/ 0 h 1217795"/>
                <a:gd name="connsiteX1" fmla="*/ 2000488 w 2315550"/>
                <a:gd name="connsiteY1" fmla="*/ 131986 h 1217795"/>
                <a:gd name="connsiteX2" fmla="*/ 1908813 w 2315550"/>
                <a:gd name="connsiteY2" fmla="*/ 1206311 h 1217795"/>
                <a:gd name="connsiteX3" fmla="*/ 1443091 w 2315550"/>
                <a:gd name="connsiteY3" fmla="*/ 1195570 h 1217795"/>
                <a:gd name="connsiteX4" fmla="*/ 44397 w 2315550"/>
                <a:gd name="connsiteY4" fmla="*/ 1217795 h 1217795"/>
                <a:gd name="connsiteX5" fmla="*/ 8 w 2315550"/>
                <a:gd name="connsiteY5" fmla="*/ 329150 h 1217795"/>
                <a:gd name="connsiteX0" fmla="*/ 2284249 w 2284249"/>
                <a:gd name="connsiteY0" fmla="*/ 0 h 1217795"/>
                <a:gd name="connsiteX1" fmla="*/ 1969187 w 2284249"/>
                <a:gd name="connsiteY1" fmla="*/ 131986 h 1217795"/>
                <a:gd name="connsiteX2" fmla="*/ 1877512 w 2284249"/>
                <a:gd name="connsiteY2" fmla="*/ 1206311 h 1217795"/>
                <a:gd name="connsiteX3" fmla="*/ 1411790 w 2284249"/>
                <a:gd name="connsiteY3" fmla="*/ 1195570 h 1217795"/>
                <a:gd name="connsiteX4" fmla="*/ 13096 w 2284249"/>
                <a:gd name="connsiteY4" fmla="*/ 1217795 h 1217795"/>
                <a:gd name="connsiteX5" fmla="*/ 129 w 2284249"/>
                <a:gd name="connsiteY5" fmla="*/ 275264 h 1217795"/>
                <a:gd name="connsiteX0" fmla="*/ 2284130 w 2284130"/>
                <a:gd name="connsiteY0" fmla="*/ 0 h 1217795"/>
                <a:gd name="connsiteX1" fmla="*/ 1969068 w 2284130"/>
                <a:gd name="connsiteY1" fmla="*/ 131986 h 1217795"/>
                <a:gd name="connsiteX2" fmla="*/ 1877393 w 2284130"/>
                <a:gd name="connsiteY2" fmla="*/ 1206311 h 1217795"/>
                <a:gd name="connsiteX3" fmla="*/ 1411671 w 2284130"/>
                <a:gd name="connsiteY3" fmla="*/ 1195570 h 1217795"/>
                <a:gd name="connsiteX4" fmla="*/ 12977 w 2284130"/>
                <a:gd name="connsiteY4" fmla="*/ 1217795 h 1217795"/>
                <a:gd name="connsiteX5" fmla="*/ 10 w 2284130"/>
                <a:gd name="connsiteY5" fmla="*/ 275264 h 1217795"/>
                <a:gd name="connsiteX0" fmla="*/ 2271153 w 2271153"/>
                <a:gd name="connsiteY0" fmla="*/ 0 h 1217795"/>
                <a:gd name="connsiteX1" fmla="*/ 1956091 w 2271153"/>
                <a:gd name="connsiteY1" fmla="*/ 131986 h 1217795"/>
                <a:gd name="connsiteX2" fmla="*/ 1864416 w 2271153"/>
                <a:gd name="connsiteY2" fmla="*/ 1206311 h 1217795"/>
                <a:gd name="connsiteX3" fmla="*/ 1398694 w 2271153"/>
                <a:gd name="connsiteY3" fmla="*/ 1195570 h 1217795"/>
                <a:gd name="connsiteX4" fmla="*/ 0 w 2271153"/>
                <a:gd name="connsiteY4" fmla="*/ 1217795 h 1217795"/>
                <a:gd name="connsiteX5" fmla="*/ 26309 w 2271153"/>
                <a:gd name="connsiteY5" fmla="*/ 229076 h 1217795"/>
                <a:gd name="connsiteX0" fmla="*/ 2271153 w 2271153"/>
                <a:gd name="connsiteY0" fmla="*/ 0 h 1217795"/>
                <a:gd name="connsiteX1" fmla="*/ 1956091 w 2271153"/>
                <a:gd name="connsiteY1" fmla="*/ 131986 h 1217795"/>
                <a:gd name="connsiteX2" fmla="*/ 1864416 w 2271153"/>
                <a:gd name="connsiteY2" fmla="*/ 1206311 h 1217795"/>
                <a:gd name="connsiteX3" fmla="*/ 1398694 w 2271153"/>
                <a:gd name="connsiteY3" fmla="*/ 1195570 h 1217795"/>
                <a:gd name="connsiteX4" fmla="*/ 0 w 2271153"/>
                <a:gd name="connsiteY4" fmla="*/ 1217795 h 1217795"/>
                <a:gd name="connsiteX5" fmla="*/ 26310 w 2271153"/>
                <a:gd name="connsiteY5" fmla="*/ 159794 h 1217795"/>
                <a:gd name="connsiteX0" fmla="*/ 2271153 w 2271153"/>
                <a:gd name="connsiteY0" fmla="*/ 0 h 1217795"/>
                <a:gd name="connsiteX1" fmla="*/ 1956091 w 2271153"/>
                <a:gd name="connsiteY1" fmla="*/ 131986 h 1217795"/>
                <a:gd name="connsiteX2" fmla="*/ 1864416 w 2271153"/>
                <a:gd name="connsiteY2" fmla="*/ 1206311 h 1217795"/>
                <a:gd name="connsiteX3" fmla="*/ 1398694 w 2271153"/>
                <a:gd name="connsiteY3" fmla="*/ 1195570 h 1217795"/>
                <a:gd name="connsiteX4" fmla="*/ 0 w 2271153"/>
                <a:gd name="connsiteY4" fmla="*/ 1217795 h 1217795"/>
                <a:gd name="connsiteX5" fmla="*/ 49875 w 2271153"/>
                <a:gd name="connsiteY5" fmla="*/ 182888 h 1217795"/>
                <a:gd name="connsiteX0" fmla="*/ 2271153 w 2271153"/>
                <a:gd name="connsiteY0" fmla="*/ 0 h 1695740"/>
                <a:gd name="connsiteX1" fmla="*/ 1956091 w 2271153"/>
                <a:gd name="connsiteY1" fmla="*/ 131986 h 1695740"/>
                <a:gd name="connsiteX2" fmla="*/ 1864416 w 2271153"/>
                <a:gd name="connsiteY2" fmla="*/ 1206311 h 1695740"/>
                <a:gd name="connsiteX3" fmla="*/ 1398694 w 2271153"/>
                <a:gd name="connsiteY3" fmla="*/ 1195570 h 1695740"/>
                <a:gd name="connsiteX4" fmla="*/ 0 w 2271153"/>
                <a:gd name="connsiteY4" fmla="*/ 1217795 h 1695740"/>
                <a:gd name="connsiteX5" fmla="*/ 170484 w 2271153"/>
                <a:gd name="connsiteY5" fmla="*/ 1695737 h 1695740"/>
                <a:gd name="connsiteX0" fmla="*/ 2100673 w 2100673"/>
                <a:gd name="connsiteY0" fmla="*/ 0 h 1695742"/>
                <a:gd name="connsiteX1" fmla="*/ 1785611 w 2100673"/>
                <a:gd name="connsiteY1" fmla="*/ 131986 h 1695742"/>
                <a:gd name="connsiteX2" fmla="*/ 1693936 w 2100673"/>
                <a:gd name="connsiteY2" fmla="*/ 1206311 h 1695742"/>
                <a:gd name="connsiteX3" fmla="*/ 1228214 w 2100673"/>
                <a:gd name="connsiteY3" fmla="*/ 1195570 h 1695742"/>
                <a:gd name="connsiteX4" fmla="*/ 70740 w 2100673"/>
                <a:gd name="connsiteY4" fmla="*/ 1223705 h 1695742"/>
                <a:gd name="connsiteX5" fmla="*/ 4 w 2100673"/>
                <a:gd name="connsiteY5" fmla="*/ 1695737 h 1695742"/>
                <a:gd name="connsiteX0" fmla="*/ 2100675 w 2100675"/>
                <a:gd name="connsiteY0" fmla="*/ 0 h 1695752"/>
                <a:gd name="connsiteX1" fmla="*/ 1785613 w 2100675"/>
                <a:gd name="connsiteY1" fmla="*/ 131986 h 1695752"/>
                <a:gd name="connsiteX2" fmla="*/ 1693938 w 2100675"/>
                <a:gd name="connsiteY2" fmla="*/ 1206311 h 1695752"/>
                <a:gd name="connsiteX3" fmla="*/ 1228216 w 2100675"/>
                <a:gd name="connsiteY3" fmla="*/ 1195570 h 1695752"/>
                <a:gd name="connsiteX4" fmla="*/ 70742 w 2100675"/>
                <a:gd name="connsiteY4" fmla="*/ 1223705 h 1695752"/>
                <a:gd name="connsiteX5" fmla="*/ 6 w 2100675"/>
                <a:gd name="connsiteY5" fmla="*/ 1695737 h 1695752"/>
                <a:gd name="connsiteX0" fmla="*/ 2100671 w 2100671"/>
                <a:gd name="connsiteY0" fmla="*/ 0 h 1695748"/>
                <a:gd name="connsiteX1" fmla="*/ 1785609 w 2100671"/>
                <a:gd name="connsiteY1" fmla="*/ 131986 h 1695748"/>
                <a:gd name="connsiteX2" fmla="*/ 1693934 w 2100671"/>
                <a:gd name="connsiteY2" fmla="*/ 1206311 h 1695748"/>
                <a:gd name="connsiteX3" fmla="*/ 1228212 w 2100671"/>
                <a:gd name="connsiteY3" fmla="*/ 1195570 h 1695748"/>
                <a:gd name="connsiteX4" fmla="*/ 143105 w 2100671"/>
                <a:gd name="connsiteY4" fmla="*/ 1188247 h 1695748"/>
                <a:gd name="connsiteX5" fmla="*/ 2 w 2100671"/>
                <a:gd name="connsiteY5" fmla="*/ 1695737 h 1695748"/>
                <a:gd name="connsiteX0" fmla="*/ 2100671 w 2100671"/>
                <a:gd name="connsiteY0" fmla="*/ 0 h 1695750"/>
                <a:gd name="connsiteX1" fmla="*/ 1730199 w 2100671"/>
                <a:gd name="connsiteY1" fmla="*/ 199948 h 1695750"/>
                <a:gd name="connsiteX2" fmla="*/ 1693934 w 2100671"/>
                <a:gd name="connsiteY2" fmla="*/ 1206311 h 1695750"/>
                <a:gd name="connsiteX3" fmla="*/ 1228212 w 2100671"/>
                <a:gd name="connsiteY3" fmla="*/ 1195570 h 1695750"/>
                <a:gd name="connsiteX4" fmla="*/ 143105 w 2100671"/>
                <a:gd name="connsiteY4" fmla="*/ 1188247 h 1695750"/>
                <a:gd name="connsiteX5" fmla="*/ 2 w 2100671"/>
                <a:gd name="connsiteY5" fmla="*/ 1695737 h 1695750"/>
                <a:gd name="connsiteX0" fmla="*/ 2100671 w 2100671"/>
                <a:gd name="connsiteY0" fmla="*/ 0 h 1695748"/>
                <a:gd name="connsiteX1" fmla="*/ 1730199 w 2100671"/>
                <a:gd name="connsiteY1" fmla="*/ 199948 h 1695748"/>
                <a:gd name="connsiteX2" fmla="*/ 1693934 w 2100671"/>
                <a:gd name="connsiteY2" fmla="*/ 1206311 h 1695748"/>
                <a:gd name="connsiteX3" fmla="*/ 1228212 w 2100671"/>
                <a:gd name="connsiteY3" fmla="*/ 1195570 h 1695748"/>
                <a:gd name="connsiteX4" fmla="*/ 143105 w 2100671"/>
                <a:gd name="connsiteY4" fmla="*/ 1188247 h 1695748"/>
                <a:gd name="connsiteX5" fmla="*/ 2 w 2100671"/>
                <a:gd name="connsiteY5" fmla="*/ 1695737 h 1695748"/>
                <a:gd name="connsiteX0" fmla="*/ 2024483 w 2024483"/>
                <a:gd name="connsiteY0" fmla="*/ 0 h 1593807"/>
                <a:gd name="connsiteX1" fmla="*/ 1730199 w 2024483"/>
                <a:gd name="connsiteY1" fmla="*/ 98005 h 1593807"/>
                <a:gd name="connsiteX2" fmla="*/ 1693934 w 2024483"/>
                <a:gd name="connsiteY2" fmla="*/ 1104368 h 1593807"/>
                <a:gd name="connsiteX3" fmla="*/ 1228212 w 2024483"/>
                <a:gd name="connsiteY3" fmla="*/ 1093627 h 1593807"/>
                <a:gd name="connsiteX4" fmla="*/ 143105 w 2024483"/>
                <a:gd name="connsiteY4" fmla="*/ 1086304 h 1593807"/>
                <a:gd name="connsiteX5" fmla="*/ 2 w 2024483"/>
                <a:gd name="connsiteY5" fmla="*/ 1593794 h 1593807"/>
                <a:gd name="connsiteX0" fmla="*/ 2017557 w 2017557"/>
                <a:gd name="connsiteY0" fmla="*/ 0 h 1607398"/>
                <a:gd name="connsiteX1" fmla="*/ 1730199 w 2017557"/>
                <a:gd name="connsiteY1" fmla="*/ 111598 h 1607398"/>
                <a:gd name="connsiteX2" fmla="*/ 1693934 w 2017557"/>
                <a:gd name="connsiteY2" fmla="*/ 1117961 h 1607398"/>
                <a:gd name="connsiteX3" fmla="*/ 1228212 w 2017557"/>
                <a:gd name="connsiteY3" fmla="*/ 1107220 h 1607398"/>
                <a:gd name="connsiteX4" fmla="*/ 143105 w 2017557"/>
                <a:gd name="connsiteY4" fmla="*/ 1099897 h 1607398"/>
                <a:gd name="connsiteX5" fmla="*/ 2 w 2017557"/>
                <a:gd name="connsiteY5" fmla="*/ 1607387 h 160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7557" h="1607398">
                  <a:moveTo>
                    <a:pt x="2017557" y="0"/>
                  </a:moveTo>
                  <a:lnTo>
                    <a:pt x="1730199" y="111598"/>
                  </a:lnTo>
                  <a:cubicBezTo>
                    <a:pt x="1745814" y="453850"/>
                    <a:pt x="1706022" y="782507"/>
                    <a:pt x="1693934" y="1117961"/>
                  </a:cubicBezTo>
                  <a:lnTo>
                    <a:pt x="1228212" y="1107220"/>
                  </a:lnTo>
                  <a:lnTo>
                    <a:pt x="143105" y="1099897"/>
                  </a:lnTo>
                  <a:cubicBezTo>
                    <a:pt x="111757" y="1291559"/>
                    <a:pt x="-570" y="1609694"/>
                    <a:pt x="2" y="1607387"/>
                  </a:cubicBezTo>
                </a:path>
              </a:pathLst>
            </a:custGeom>
            <a:noFill/>
            <a:ln w="38100">
              <a:solidFill>
                <a:srgbClr val="00B0F0">
                  <a:alpha val="60000"/>
                </a:srgb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520"/>
            </a:p>
          </p:txBody>
        </p:sp>
        <p:sp>
          <p:nvSpPr>
            <p:cNvPr id="252" name="テキスト ボックス 251"/>
            <p:cNvSpPr txBox="1">
              <a:spLocks noChangeAspect="1"/>
            </p:cNvSpPr>
            <p:nvPr/>
          </p:nvSpPr>
          <p:spPr>
            <a:xfrm>
              <a:off x="9300626" y="4374879"/>
              <a:ext cx="308859" cy="128794"/>
            </a:xfrm>
            <a:prstGeom prst="rect">
              <a:avLst/>
            </a:prstGeom>
            <a:noFill/>
          </p:spPr>
          <p:txBody>
            <a:bodyPr vert="horz" wrap="none" lIns="0" tIns="0" rIns="0" bIns="0" rtlCol="0">
              <a:spAutoFit/>
            </a:bodyPr>
            <a:lstStyle/>
            <a:p>
              <a:r>
                <a:rPr lang="ja-JP" altLang="en-US" sz="700" b="1" dirty="0">
                  <a:solidFill>
                    <a:srgbClr val="FF0000"/>
                  </a:solidFill>
                  <a:latin typeface="Meiryo UI" panose="020B0604030504040204" pitchFamily="50" charset="-128"/>
                  <a:ea typeface="Meiryo UI" panose="020B0604030504040204" pitchFamily="50" charset="-128"/>
                </a:rPr>
                <a:t>料金差</a:t>
              </a:r>
            </a:p>
          </p:txBody>
        </p:sp>
        <p:sp>
          <p:nvSpPr>
            <p:cNvPr id="253" name="テキスト ボックス 252"/>
            <p:cNvSpPr txBox="1"/>
            <p:nvPr/>
          </p:nvSpPr>
          <p:spPr>
            <a:xfrm>
              <a:off x="9127825" y="4615279"/>
              <a:ext cx="148045" cy="123111"/>
            </a:xfrm>
            <a:prstGeom prst="rect">
              <a:avLst/>
            </a:prstGeom>
            <a:solidFill>
              <a:srgbClr val="00B0F0">
                <a:alpha val="80000"/>
              </a:srgbClr>
            </a:solidFill>
          </p:spPr>
          <p:txBody>
            <a:bodyPr wrap="none" lIns="36000" tIns="0" rIns="36000" bIns="0" rtlCol="0">
              <a:spAutoFit/>
            </a:bodyPr>
            <a:lstStyle/>
            <a:p>
              <a:r>
                <a:rPr lang="en-US" altLang="ja-JP" sz="800" b="1" dirty="0">
                  <a:solidFill>
                    <a:schemeClr val="bg1"/>
                  </a:solidFill>
                  <a:latin typeface="Meiryo UI" panose="020B0604030504040204" pitchFamily="50" charset="-128"/>
                  <a:ea typeface="Meiryo UI" panose="020B0604030504040204" pitchFamily="50" charset="-128"/>
                </a:rPr>
                <a:t>B</a:t>
              </a:r>
            </a:p>
          </p:txBody>
        </p:sp>
        <p:sp>
          <p:nvSpPr>
            <p:cNvPr id="254" name="テキスト ボックス 253"/>
            <p:cNvSpPr txBox="1"/>
            <p:nvPr/>
          </p:nvSpPr>
          <p:spPr>
            <a:xfrm>
              <a:off x="9125509" y="4179284"/>
              <a:ext cx="148045" cy="123111"/>
            </a:xfrm>
            <a:prstGeom prst="rect">
              <a:avLst/>
            </a:prstGeom>
            <a:solidFill>
              <a:srgbClr val="FF9900">
                <a:alpha val="90000"/>
              </a:srgbClr>
            </a:solidFill>
          </p:spPr>
          <p:txBody>
            <a:bodyPr wrap="none" lIns="36000" tIns="0" rIns="36000" bIns="0" rtlCol="0">
              <a:spAutoFit/>
            </a:bodyPr>
            <a:lstStyle/>
            <a:p>
              <a:r>
                <a:rPr lang="en-US" altLang="ja-JP" sz="800" b="1" dirty="0">
                  <a:solidFill>
                    <a:schemeClr val="bg1"/>
                  </a:solidFill>
                  <a:latin typeface="Meiryo UI" panose="020B0604030504040204" pitchFamily="50" charset="-128"/>
                  <a:ea typeface="Meiryo UI" panose="020B0604030504040204" pitchFamily="50" charset="-128"/>
                </a:rPr>
                <a:t>A</a:t>
              </a:r>
            </a:p>
          </p:txBody>
        </p:sp>
        <p:sp>
          <p:nvSpPr>
            <p:cNvPr id="255" name="上下矢印 254"/>
            <p:cNvSpPr>
              <a:spLocks noChangeAspect="1"/>
            </p:cNvSpPr>
            <p:nvPr/>
          </p:nvSpPr>
          <p:spPr>
            <a:xfrm>
              <a:off x="9133318" y="4327802"/>
              <a:ext cx="124552" cy="216886"/>
            </a:xfrm>
            <a:prstGeom prst="upDownArrow">
              <a:avLst>
                <a:gd name="adj1" fmla="val 46627"/>
                <a:gd name="adj2" fmla="val 4325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520"/>
            </a:p>
          </p:txBody>
        </p:sp>
        <p:sp>
          <p:nvSpPr>
            <p:cNvPr id="256" name="フリーフォーム 255"/>
            <p:cNvSpPr/>
            <p:nvPr/>
          </p:nvSpPr>
          <p:spPr>
            <a:xfrm>
              <a:off x="8229292" y="3728314"/>
              <a:ext cx="1377931" cy="1135936"/>
            </a:xfrm>
            <a:custGeom>
              <a:avLst/>
              <a:gdLst>
                <a:gd name="connsiteX0" fmla="*/ 1132964 w 1132964"/>
                <a:gd name="connsiteY0" fmla="*/ 17842 h 918860"/>
                <a:gd name="connsiteX1" fmla="*/ 963466 w 1132964"/>
                <a:gd name="connsiteY1" fmla="*/ 107051 h 918860"/>
                <a:gd name="connsiteX2" fmla="*/ 660152 w 1132964"/>
                <a:gd name="connsiteY2" fmla="*/ 0 h 918860"/>
                <a:gd name="connsiteX3" fmla="*/ 66908 w 1132964"/>
                <a:gd name="connsiteY3" fmla="*/ 8921 h 918860"/>
                <a:gd name="connsiteX4" fmla="*/ 84750 w 1132964"/>
                <a:gd name="connsiteY4" fmla="*/ 486193 h 918860"/>
                <a:gd name="connsiteX5" fmla="*/ 4461 w 1132964"/>
                <a:gd name="connsiteY5" fmla="*/ 918860 h 918860"/>
                <a:gd name="connsiteX6" fmla="*/ 0 w 1132964"/>
                <a:gd name="connsiteY6" fmla="*/ 918860 h 918860"/>
                <a:gd name="connsiteX0" fmla="*/ 1159727 w 1159727"/>
                <a:gd name="connsiteY0" fmla="*/ 17842 h 959004"/>
                <a:gd name="connsiteX1" fmla="*/ 990229 w 1159727"/>
                <a:gd name="connsiteY1" fmla="*/ 107051 h 959004"/>
                <a:gd name="connsiteX2" fmla="*/ 686915 w 1159727"/>
                <a:gd name="connsiteY2" fmla="*/ 0 h 959004"/>
                <a:gd name="connsiteX3" fmla="*/ 93671 w 1159727"/>
                <a:gd name="connsiteY3" fmla="*/ 8921 h 959004"/>
                <a:gd name="connsiteX4" fmla="*/ 111513 w 1159727"/>
                <a:gd name="connsiteY4" fmla="*/ 486193 h 959004"/>
                <a:gd name="connsiteX5" fmla="*/ 31224 w 1159727"/>
                <a:gd name="connsiteY5" fmla="*/ 918860 h 959004"/>
                <a:gd name="connsiteX6" fmla="*/ 0 w 1159727"/>
                <a:gd name="connsiteY6" fmla="*/ 959004 h 959004"/>
                <a:gd name="connsiteX0" fmla="*/ 1159727 w 1159727"/>
                <a:gd name="connsiteY0" fmla="*/ 17842 h 959004"/>
                <a:gd name="connsiteX1" fmla="*/ 1016220 w 1159727"/>
                <a:gd name="connsiteY1" fmla="*/ 116526 h 959004"/>
                <a:gd name="connsiteX2" fmla="*/ 686915 w 1159727"/>
                <a:gd name="connsiteY2" fmla="*/ 0 h 959004"/>
                <a:gd name="connsiteX3" fmla="*/ 93671 w 1159727"/>
                <a:gd name="connsiteY3" fmla="*/ 8921 h 959004"/>
                <a:gd name="connsiteX4" fmla="*/ 111513 w 1159727"/>
                <a:gd name="connsiteY4" fmla="*/ 486193 h 959004"/>
                <a:gd name="connsiteX5" fmla="*/ 31224 w 1159727"/>
                <a:gd name="connsiteY5" fmla="*/ 918860 h 959004"/>
                <a:gd name="connsiteX6" fmla="*/ 0 w 1159727"/>
                <a:gd name="connsiteY6" fmla="*/ 959004 h 959004"/>
                <a:gd name="connsiteX0" fmla="*/ 1227302 w 1227302"/>
                <a:gd name="connsiteY0" fmla="*/ 17842 h 959004"/>
                <a:gd name="connsiteX1" fmla="*/ 1016220 w 1227302"/>
                <a:gd name="connsiteY1" fmla="*/ 116526 h 959004"/>
                <a:gd name="connsiteX2" fmla="*/ 686915 w 1227302"/>
                <a:gd name="connsiteY2" fmla="*/ 0 h 959004"/>
                <a:gd name="connsiteX3" fmla="*/ 93671 w 1227302"/>
                <a:gd name="connsiteY3" fmla="*/ 8921 h 959004"/>
                <a:gd name="connsiteX4" fmla="*/ 111513 w 1227302"/>
                <a:gd name="connsiteY4" fmla="*/ 486193 h 959004"/>
                <a:gd name="connsiteX5" fmla="*/ 31224 w 1227302"/>
                <a:gd name="connsiteY5" fmla="*/ 918860 h 959004"/>
                <a:gd name="connsiteX6" fmla="*/ 0 w 1227302"/>
                <a:gd name="connsiteY6" fmla="*/ 959004 h 959004"/>
                <a:gd name="connsiteX0" fmla="*/ 1227302 w 1227302"/>
                <a:gd name="connsiteY0" fmla="*/ 8921 h 950083"/>
                <a:gd name="connsiteX1" fmla="*/ 1016220 w 1227302"/>
                <a:gd name="connsiteY1" fmla="*/ 107605 h 950083"/>
                <a:gd name="connsiteX2" fmla="*/ 683223 w 1227302"/>
                <a:gd name="connsiteY2" fmla="*/ 1701 h 950083"/>
                <a:gd name="connsiteX3" fmla="*/ 93671 w 1227302"/>
                <a:gd name="connsiteY3" fmla="*/ 0 h 950083"/>
                <a:gd name="connsiteX4" fmla="*/ 111513 w 1227302"/>
                <a:gd name="connsiteY4" fmla="*/ 477272 h 950083"/>
                <a:gd name="connsiteX5" fmla="*/ 31224 w 1227302"/>
                <a:gd name="connsiteY5" fmla="*/ 909939 h 950083"/>
                <a:gd name="connsiteX6" fmla="*/ 0 w 1227302"/>
                <a:gd name="connsiteY6" fmla="*/ 950083 h 950083"/>
                <a:gd name="connsiteX0" fmla="*/ 1227302 w 1227302"/>
                <a:gd name="connsiteY0" fmla="*/ 8921 h 950083"/>
                <a:gd name="connsiteX1" fmla="*/ 1016220 w 1227302"/>
                <a:gd name="connsiteY1" fmla="*/ 135931 h 950083"/>
                <a:gd name="connsiteX2" fmla="*/ 683223 w 1227302"/>
                <a:gd name="connsiteY2" fmla="*/ 1701 h 950083"/>
                <a:gd name="connsiteX3" fmla="*/ 93671 w 1227302"/>
                <a:gd name="connsiteY3" fmla="*/ 0 h 950083"/>
                <a:gd name="connsiteX4" fmla="*/ 111513 w 1227302"/>
                <a:gd name="connsiteY4" fmla="*/ 477272 h 950083"/>
                <a:gd name="connsiteX5" fmla="*/ 31224 w 1227302"/>
                <a:gd name="connsiteY5" fmla="*/ 909939 h 950083"/>
                <a:gd name="connsiteX6" fmla="*/ 0 w 1227302"/>
                <a:gd name="connsiteY6" fmla="*/ 950083 h 950083"/>
                <a:gd name="connsiteX0" fmla="*/ 1201464 w 1201464"/>
                <a:gd name="connsiteY0" fmla="*/ 47868 h 950083"/>
                <a:gd name="connsiteX1" fmla="*/ 1016220 w 1201464"/>
                <a:gd name="connsiteY1" fmla="*/ 135931 h 950083"/>
                <a:gd name="connsiteX2" fmla="*/ 683223 w 1201464"/>
                <a:gd name="connsiteY2" fmla="*/ 1701 h 950083"/>
                <a:gd name="connsiteX3" fmla="*/ 93671 w 1201464"/>
                <a:gd name="connsiteY3" fmla="*/ 0 h 950083"/>
                <a:gd name="connsiteX4" fmla="*/ 111513 w 1201464"/>
                <a:gd name="connsiteY4" fmla="*/ 477272 h 950083"/>
                <a:gd name="connsiteX5" fmla="*/ 31224 w 1201464"/>
                <a:gd name="connsiteY5" fmla="*/ 909939 h 950083"/>
                <a:gd name="connsiteX6" fmla="*/ 0 w 1201464"/>
                <a:gd name="connsiteY6" fmla="*/ 950083 h 9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1464" h="950083">
                  <a:moveTo>
                    <a:pt x="1201464" y="47868"/>
                  </a:moveTo>
                  <a:lnTo>
                    <a:pt x="1016220" y="135931"/>
                  </a:lnTo>
                  <a:lnTo>
                    <a:pt x="683223" y="1701"/>
                  </a:lnTo>
                  <a:lnTo>
                    <a:pt x="93671" y="0"/>
                  </a:lnTo>
                  <a:lnTo>
                    <a:pt x="111513" y="477272"/>
                  </a:lnTo>
                  <a:lnTo>
                    <a:pt x="31224" y="909939"/>
                  </a:lnTo>
                  <a:lnTo>
                    <a:pt x="0" y="950083"/>
                  </a:lnTo>
                </a:path>
              </a:pathLst>
            </a:custGeom>
            <a:noFill/>
            <a:ln w="38100">
              <a:solidFill>
                <a:srgbClr val="00B0F0">
                  <a:alpha val="60000"/>
                </a:srgbClr>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7" name="テキスト ボックス 256"/>
            <p:cNvSpPr txBox="1"/>
            <p:nvPr/>
          </p:nvSpPr>
          <p:spPr>
            <a:xfrm>
              <a:off x="9114635" y="3659466"/>
              <a:ext cx="143235" cy="123111"/>
            </a:xfrm>
            <a:prstGeom prst="rect">
              <a:avLst/>
            </a:prstGeom>
            <a:solidFill>
              <a:srgbClr val="00B0F0">
                <a:alpha val="80000"/>
              </a:srgbClr>
            </a:solidFill>
          </p:spPr>
          <p:txBody>
            <a:bodyPr wrap="none" lIns="36000" tIns="0" rIns="36000" bIns="0" rtlCol="0">
              <a:spAutoFit/>
            </a:bodyPr>
            <a:lstStyle/>
            <a:p>
              <a:r>
                <a:rPr lang="en-US" altLang="ja-JP" sz="800" b="1" dirty="0" smtClean="0">
                  <a:solidFill>
                    <a:schemeClr val="bg1"/>
                  </a:solidFill>
                  <a:latin typeface="Meiryo UI" panose="020B0604030504040204" pitchFamily="50" charset="-128"/>
                  <a:ea typeface="Meiryo UI" panose="020B0604030504040204" pitchFamily="50" charset="-128"/>
                </a:rPr>
                <a:t>C</a:t>
              </a:r>
              <a:endParaRPr lang="en-US" altLang="ja-JP" sz="800" b="1" dirty="0">
                <a:solidFill>
                  <a:schemeClr val="bg1"/>
                </a:solidFill>
                <a:latin typeface="Meiryo UI" panose="020B0604030504040204" pitchFamily="50" charset="-128"/>
                <a:ea typeface="Meiryo UI" panose="020B0604030504040204" pitchFamily="50" charset="-128"/>
              </a:endParaRPr>
            </a:p>
          </p:txBody>
        </p:sp>
        <p:sp>
          <p:nvSpPr>
            <p:cNvPr id="258" name="テキスト ボックス 257"/>
            <p:cNvSpPr txBox="1">
              <a:spLocks noChangeAspect="1"/>
            </p:cNvSpPr>
            <p:nvPr/>
          </p:nvSpPr>
          <p:spPr>
            <a:xfrm>
              <a:off x="9272877" y="3988190"/>
              <a:ext cx="308859" cy="128794"/>
            </a:xfrm>
            <a:prstGeom prst="rect">
              <a:avLst/>
            </a:prstGeom>
            <a:noFill/>
          </p:spPr>
          <p:txBody>
            <a:bodyPr vert="horz" wrap="none" lIns="0" tIns="0" rIns="0" bIns="0" rtlCol="0">
              <a:spAutoFit/>
            </a:bodyPr>
            <a:lstStyle/>
            <a:p>
              <a:r>
                <a:rPr lang="ja-JP" altLang="en-US" sz="700" b="1" dirty="0">
                  <a:solidFill>
                    <a:srgbClr val="FF0000"/>
                  </a:solidFill>
                  <a:latin typeface="Meiryo UI" panose="020B0604030504040204" pitchFamily="50" charset="-128"/>
                  <a:ea typeface="Meiryo UI" panose="020B0604030504040204" pitchFamily="50" charset="-128"/>
                </a:rPr>
                <a:t>料金差</a:t>
              </a:r>
            </a:p>
          </p:txBody>
        </p:sp>
        <p:sp>
          <p:nvSpPr>
            <p:cNvPr id="259" name="上下矢印 258"/>
            <p:cNvSpPr>
              <a:spLocks noChangeAspect="1"/>
            </p:cNvSpPr>
            <p:nvPr/>
          </p:nvSpPr>
          <p:spPr>
            <a:xfrm>
              <a:off x="9137255" y="3928210"/>
              <a:ext cx="124552" cy="216886"/>
            </a:xfrm>
            <a:prstGeom prst="upDownArrow">
              <a:avLst>
                <a:gd name="adj1" fmla="val 46627"/>
                <a:gd name="adj2" fmla="val 4325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520"/>
            </a:p>
          </p:txBody>
        </p:sp>
        <p:sp>
          <p:nvSpPr>
            <p:cNvPr id="266" name="フリーフォーム 265"/>
            <p:cNvSpPr/>
            <p:nvPr/>
          </p:nvSpPr>
          <p:spPr>
            <a:xfrm>
              <a:off x="8867156" y="4318291"/>
              <a:ext cx="263900" cy="225161"/>
            </a:xfrm>
            <a:custGeom>
              <a:avLst/>
              <a:gdLst>
                <a:gd name="connsiteX0" fmla="*/ 0 w 1104900"/>
                <a:gd name="connsiteY0" fmla="*/ 0 h 434340"/>
                <a:gd name="connsiteX1" fmla="*/ 647700 w 1104900"/>
                <a:gd name="connsiteY1" fmla="*/ 434340 h 434340"/>
                <a:gd name="connsiteX2" fmla="*/ 1104900 w 1104900"/>
                <a:gd name="connsiteY2" fmla="*/ 434340 h 434340"/>
                <a:gd name="connsiteX0" fmla="*/ 0 w 647700"/>
                <a:gd name="connsiteY0" fmla="*/ 0 h 434340"/>
                <a:gd name="connsiteX1" fmla="*/ 647700 w 647700"/>
                <a:gd name="connsiteY1" fmla="*/ 434340 h 434340"/>
              </a:gdLst>
              <a:ahLst/>
              <a:cxnLst>
                <a:cxn ang="0">
                  <a:pos x="connsiteX0" y="connsiteY0"/>
                </a:cxn>
                <a:cxn ang="0">
                  <a:pos x="connsiteX1" y="connsiteY1"/>
                </a:cxn>
              </a:cxnLst>
              <a:rect l="l" t="t" r="r" b="b"/>
              <a:pathLst>
                <a:path w="647700" h="434340">
                  <a:moveTo>
                    <a:pt x="0" y="0"/>
                  </a:moveTo>
                  <a:lnTo>
                    <a:pt x="647700" y="434340"/>
                  </a:lnTo>
                </a:path>
              </a:pathLst>
            </a:cu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520"/>
            </a:p>
          </p:txBody>
        </p:sp>
      </p:grpSp>
      <p:grpSp>
        <p:nvGrpSpPr>
          <p:cNvPr id="9" name="グループ化 8"/>
          <p:cNvGrpSpPr/>
          <p:nvPr/>
        </p:nvGrpSpPr>
        <p:grpSpPr>
          <a:xfrm>
            <a:off x="5591278" y="3434491"/>
            <a:ext cx="1692857" cy="1525584"/>
            <a:chOff x="5654649" y="3398279"/>
            <a:chExt cx="1692857" cy="1525584"/>
          </a:xfrm>
        </p:grpSpPr>
        <p:grpSp>
          <p:nvGrpSpPr>
            <p:cNvPr id="137" name="グループ化 136"/>
            <p:cNvGrpSpPr>
              <a:grpSpLocks noChangeAspect="1"/>
            </p:cNvGrpSpPr>
            <p:nvPr/>
          </p:nvGrpSpPr>
          <p:grpSpPr>
            <a:xfrm>
              <a:off x="5654649" y="3398279"/>
              <a:ext cx="1692857" cy="1445498"/>
              <a:chOff x="-1062195" y="2448082"/>
              <a:chExt cx="2602769" cy="2222448"/>
            </a:xfrm>
          </p:grpSpPr>
          <p:grpSp>
            <p:nvGrpSpPr>
              <p:cNvPr id="145" name="グループ化 144"/>
              <p:cNvGrpSpPr/>
              <p:nvPr/>
            </p:nvGrpSpPr>
            <p:grpSpPr>
              <a:xfrm>
                <a:off x="-1062195" y="2448082"/>
                <a:ext cx="2528922" cy="2222448"/>
                <a:chOff x="518955" y="2136895"/>
                <a:chExt cx="2528922" cy="2222448"/>
              </a:xfrm>
            </p:grpSpPr>
            <p:sp>
              <p:nvSpPr>
                <p:cNvPr id="154" name="円弧 266"/>
                <p:cNvSpPr/>
                <p:nvPr/>
              </p:nvSpPr>
              <p:spPr>
                <a:xfrm>
                  <a:off x="518955" y="2136895"/>
                  <a:ext cx="481887" cy="2148412"/>
                </a:xfrm>
                <a:custGeom>
                  <a:avLst/>
                  <a:gdLst>
                    <a:gd name="connsiteX0" fmla="*/ 379293 w 758587"/>
                    <a:gd name="connsiteY0" fmla="*/ 0 h 3111426"/>
                    <a:gd name="connsiteX1" fmla="*/ 758562 w 758587"/>
                    <a:gd name="connsiteY1" fmla="*/ 1537974 h 3111426"/>
                    <a:gd name="connsiteX2" fmla="*/ 515424 w 758587"/>
                    <a:gd name="connsiteY2" fmla="*/ 3007775 h 3111426"/>
                    <a:gd name="connsiteX3" fmla="*/ 379294 w 758587"/>
                    <a:gd name="connsiteY3" fmla="*/ 1555713 h 3111426"/>
                    <a:gd name="connsiteX4" fmla="*/ 379293 w 758587"/>
                    <a:gd name="connsiteY4" fmla="*/ 0 h 3111426"/>
                    <a:gd name="connsiteX0" fmla="*/ 379293 w 758587"/>
                    <a:gd name="connsiteY0" fmla="*/ 0 h 3111426"/>
                    <a:gd name="connsiteX1" fmla="*/ 758562 w 758587"/>
                    <a:gd name="connsiteY1" fmla="*/ 1537974 h 3111426"/>
                    <a:gd name="connsiteX2" fmla="*/ 515424 w 758587"/>
                    <a:gd name="connsiteY2" fmla="*/ 3007775 h 3111426"/>
                    <a:gd name="connsiteX0" fmla="*/ 412954 w 792247"/>
                    <a:gd name="connsiteY0" fmla="*/ 73742 h 3081517"/>
                    <a:gd name="connsiteX1" fmla="*/ 792223 w 792247"/>
                    <a:gd name="connsiteY1" fmla="*/ 1611716 h 3081517"/>
                    <a:gd name="connsiteX2" fmla="*/ 549085 w 792247"/>
                    <a:gd name="connsiteY2" fmla="*/ 3081517 h 3081517"/>
                    <a:gd name="connsiteX3" fmla="*/ 412955 w 792247"/>
                    <a:gd name="connsiteY3" fmla="*/ 1629455 h 3081517"/>
                    <a:gd name="connsiteX4" fmla="*/ 412954 w 792247"/>
                    <a:gd name="connsiteY4" fmla="*/ 73742 h 3081517"/>
                    <a:gd name="connsiteX0" fmla="*/ 0 w 792247"/>
                    <a:gd name="connsiteY0" fmla="*/ 0 h 3081517"/>
                    <a:gd name="connsiteX1" fmla="*/ 792223 w 792247"/>
                    <a:gd name="connsiteY1" fmla="*/ 1611716 h 3081517"/>
                    <a:gd name="connsiteX2" fmla="*/ 549085 w 792247"/>
                    <a:gd name="connsiteY2" fmla="*/ 3081517 h 3081517"/>
                    <a:gd name="connsiteX0" fmla="*/ 412954 w 804254"/>
                    <a:gd name="connsiteY0" fmla="*/ 73742 h 3081517"/>
                    <a:gd name="connsiteX1" fmla="*/ 792223 w 804254"/>
                    <a:gd name="connsiteY1" fmla="*/ 1611716 h 3081517"/>
                    <a:gd name="connsiteX2" fmla="*/ 549085 w 804254"/>
                    <a:gd name="connsiteY2" fmla="*/ 3081517 h 3081517"/>
                    <a:gd name="connsiteX3" fmla="*/ 412955 w 804254"/>
                    <a:gd name="connsiteY3" fmla="*/ 1629455 h 3081517"/>
                    <a:gd name="connsiteX4" fmla="*/ 412954 w 804254"/>
                    <a:gd name="connsiteY4" fmla="*/ 73742 h 3081517"/>
                    <a:gd name="connsiteX0" fmla="*/ 0 w 804254"/>
                    <a:gd name="connsiteY0" fmla="*/ 0 h 3081517"/>
                    <a:gd name="connsiteX1" fmla="*/ 696023 w 804254"/>
                    <a:gd name="connsiteY1" fmla="*/ 533975 h 3081517"/>
                    <a:gd name="connsiteX2" fmla="*/ 792223 w 804254"/>
                    <a:gd name="connsiteY2" fmla="*/ 1611716 h 3081517"/>
                    <a:gd name="connsiteX3" fmla="*/ 549085 w 804254"/>
                    <a:gd name="connsiteY3" fmla="*/ 3081517 h 3081517"/>
                    <a:gd name="connsiteX0" fmla="*/ 412954 w 798477"/>
                    <a:gd name="connsiteY0" fmla="*/ 73742 h 3081517"/>
                    <a:gd name="connsiteX1" fmla="*/ 792223 w 798477"/>
                    <a:gd name="connsiteY1" fmla="*/ 1611716 h 3081517"/>
                    <a:gd name="connsiteX2" fmla="*/ 549085 w 798477"/>
                    <a:gd name="connsiteY2" fmla="*/ 3081517 h 3081517"/>
                    <a:gd name="connsiteX3" fmla="*/ 412955 w 798477"/>
                    <a:gd name="connsiteY3" fmla="*/ 1629455 h 3081517"/>
                    <a:gd name="connsiteX4" fmla="*/ 412954 w 798477"/>
                    <a:gd name="connsiteY4" fmla="*/ 73742 h 3081517"/>
                    <a:gd name="connsiteX0" fmla="*/ 0 w 798477"/>
                    <a:gd name="connsiteY0" fmla="*/ 0 h 3081517"/>
                    <a:gd name="connsiteX1" fmla="*/ 666527 w 798477"/>
                    <a:gd name="connsiteY1" fmla="*/ 364368 h 3081517"/>
                    <a:gd name="connsiteX2" fmla="*/ 792223 w 798477"/>
                    <a:gd name="connsiteY2" fmla="*/ 1611716 h 3081517"/>
                    <a:gd name="connsiteX3" fmla="*/ 549085 w 798477"/>
                    <a:gd name="connsiteY3" fmla="*/ 3081517 h 3081517"/>
                    <a:gd name="connsiteX0" fmla="*/ 449825 w 835348"/>
                    <a:gd name="connsiteY0" fmla="*/ 29497 h 3037272"/>
                    <a:gd name="connsiteX1" fmla="*/ 829094 w 835348"/>
                    <a:gd name="connsiteY1" fmla="*/ 1567471 h 3037272"/>
                    <a:gd name="connsiteX2" fmla="*/ 585956 w 835348"/>
                    <a:gd name="connsiteY2" fmla="*/ 3037272 h 3037272"/>
                    <a:gd name="connsiteX3" fmla="*/ 449826 w 835348"/>
                    <a:gd name="connsiteY3" fmla="*/ 1585210 h 3037272"/>
                    <a:gd name="connsiteX4" fmla="*/ 449825 w 835348"/>
                    <a:gd name="connsiteY4" fmla="*/ 29497 h 3037272"/>
                    <a:gd name="connsiteX0" fmla="*/ 0 w 835348"/>
                    <a:gd name="connsiteY0" fmla="*/ 0 h 3037272"/>
                    <a:gd name="connsiteX1" fmla="*/ 703398 w 835348"/>
                    <a:gd name="connsiteY1" fmla="*/ 320123 h 3037272"/>
                    <a:gd name="connsiteX2" fmla="*/ 829094 w 835348"/>
                    <a:gd name="connsiteY2" fmla="*/ 1567471 h 3037272"/>
                    <a:gd name="connsiteX3" fmla="*/ 585956 w 835348"/>
                    <a:gd name="connsiteY3" fmla="*/ 3037272 h 3037272"/>
                    <a:gd name="connsiteX0" fmla="*/ 449825 w 835348"/>
                    <a:gd name="connsiteY0" fmla="*/ 29497 h 3037272"/>
                    <a:gd name="connsiteX1" fmla="*/ 829094 w 835348"/>
                    <a:gd name="connsiteY1" fmla="*/ 1567471 h 3037272"/>
                    <a:gd name="connsiteX2" fmla="*/ 585956 w 835348"/>
                    <a:gd name="connsiteY2" fmla="*/ 3037272 h 3037272"/>
                    <a:gd name="connsiteX3" fmla="*/ 449826 w 835348"/>
                    <a:gd name="connsiteY3" fmla="*/ 1585210 h 3037272"/>
                    <a:gd name="connsiteX4" fmla="*/ 449825 w 835348"/>
                    <a:gd name="connsiteY4" fmla="*/ 29497 h 3037272"/>
                    <a:gd name="connsiteX0" fmla="*/ 0 w 835348"/>
                    <a:gd name="connsiteY0" fmla="*/ 0 h 3037272"/>
                    <a:gd name="connsiteX1" fmla="*/ 703398 w 835348"/>
                    <a:gd name="connsiteY1" fmla="*/ 320123 h 3037272"/>
                    <a:gd name="connsiteX2" fmla="*/ 829094 w 835348"/>
                    <a:gd name="connsiteY2" fmla="*/ 1567471 h 3037272"/>
                    <a:gd name="connsiteX3" fmla="*/ 585956 w 835348"/>
                    <a:gd name="connsiteY3" fmla="*/ 3037272 h 3037272"/>
                    <a:gd name="connsiteX0" fmla="*/ 449825 w 835348"/>
                    <a:gd name="connsiteY0" fmla="*/ 29497 h 3037272"/>
                    <a:gd name="connsiteX1" fmla="*/ 829094 w 835348"/>
                    <a:gd name="connsiteY1" fmla="*/ 1567471 h 3037272"/>
                    <a:gd name="connsiteX2" fmla="*/ 585956 w 835348"/>
                    <a:gd name="connsiteY2" fmla="*/ 3037272 h 3037272"/>
                    <a:gd name="connsiteX3" fmla="*/ 449826 w 835348"/>
                    <a:gd name="connsiteY3" fmla="*/ 1585210 h 3037272"/>
                    <a:gd name="connsiteX4" fmla="*/ 449825 w 835348"/>
                    <a:gd name="connsiteY4" fmla="*/ 29497 h 3037272"/>
                    <a:gd name="connsiteX0" fmla="*/ 0 w 835348"/>
                    <a:gd name="connsiteY0" fmla="*/ 0 h 3037272"/>
                    <a:gd name="connsiteX1" fmla="*/ 703398 w 835348"/>
                    <a:gd name="connsiteY1" fmla="*/ 320123 h 3037272"/>
                    <a:gd name="connsiteX2" fmla="*/ 829094 w 835348"/>
                    <a:gd name="connsiteY2" fmla="*/ 1567471 h 3037272"/>
                    <a:gd name="connsiteX3" fmla="*/ 585956 w 835348"/>
                    <a:gd name="connsiteY3" fmla="*/ 3037272 h 3037272"/>
                    <a:gd name="connsiteX0" fmla="*/ 486696 w 872219"/>
                    <a:gd name="connsiteY0" fmla="*/ 0 h 3007775"/>
                    <a:gd name="connsiteX1" fmla="*/ 865965 w 872219"/>
                    <a:gd name="connsiteY1" fmla="*/ 1537974 h 3007775"/>
                    <a:gd name="connsiteX2" fmla="*/ 622827 w 872219"/>
                    <a:gd name="connsiteY2" fmla="*/ 3007775 h 3007775"/>
                    <a:gd name="connsiteX3" fmla="*/ 486697 w 872219"/>
                    <a:gd name="connsiteY3" fmla="*/ 1555713 h 3007775"/>
                    <a:gd name="connsiteX4" fmla="*/ 486696 w 872219"/>
                    <a:gd name="connsiteY4" fmla="*/ 0 h 3007775"/>
                    <a:gd name="connsiteX0" fmla="*/ 0 w 872219"/>
                    <a:gd name="connsiteY0" fmla="*/ 14748 h 3007775"/>
                    <a:gd name="connsiteX1" fmla="*/ 740269 w 872219"/>
                    <a:gd name="connsiteY1" fmla="*/ 290626 h 3007775"/>
                    <a:gd name="connsiteX2" fmla="*/ 865965 w 872219"/>
                    <a:gd name="connsiteY2" fmla="*/ 1537974 h 3007775"/>
                    <a:gd name="connsiteX3" fmla="*/ 622827 w 872219"/>
                    <a:gd name="connsiteY3" fmla="*/ 3007775 h 3007775"/>
                    <a:gd name="connsiteX0" fmla="*/ 486696 w 872219"/>
                    <a:gd name="connsiteY0" fmla="*/ 0 h 3007775"/>
                    <a:gd name="connsiteX1" fmla="*/ 865965 w 872219"/>
                    <a:gd name="connsiteY1" fmla="*/ 1537974 h 3007775"/>
                    <a:gd name="connsiteX2" fmla="*/ 622827 w 872219"/>
                    <a:gd name="connsiteY2" fmla="*/ 3007775 h 3007775"/>
                    <a:gd name="connsiteX3" fmla="*/ 486697 w 872219"/>
                    <a:gd name="connsiteY3" fmla="*/ 1555713 h 3007775"/>
                    <a:gd name="connsiteX4" fmla="*/ 486696 w 872219"/>
                    <a:gd name="connsiteY4" fmla="*/ 0 h 3007775"/>
                    <a:gd name="connsiteX0" fmla="*/ 0 w 872219"/>
                    <a:gd name="connsiteY0" fmla="*/ 14748 h 3007775"/>
                    <a:gd name="connsiteX1" fmla="*/ 740269 w 872219"/>
                    <a:gd name="connsiteY1" fmla="*/ 290626 h 3007775"/>
                    <a:gd name="connsiteX2" fmla="*/ 865965 w 872219"/>
                    <a:gd name="connsiteY2" fmla="*/ 1537974 h 3007775"/>
                    <a:gd name="connsiteX3" fmla="*/ 622827 w 872219"/>
                    <a:gd name="connsiteY3" fmla="*/ 3007775 h 3007775"/>
                    <a:gd name="connsiteX0" fmla="*/ 290983 w 674642"/>
                    <a:gd name="connsiteY0" fmla="*/ 0 h 3007775"/>
                    <a:gd name="connsiteX1" fmla="*/ 670252 w 674642"/>
                    <a:gd name="connsiteY1" fmla="*/ 1537974 h 3007775"/>
                    <a:gd name="connsiteX2" fmla="*/ 427114 w 674642"/>
                    <a:gd name="connsiteY2" fmla="*/ 3007775 h 3007775"/>
                    <a:gd name="connsiteX3" fmla="*/ 290984 w 674642"/>
                    <a:gd name="connsiteY3" fmla="*/ 1555713 h 3007775"/>
                    <a:gd name="connsiteX4" fmla="*/ 290983 w 674642"/>
                    <a:gd name="connsiteY4" fmla="*/ 0 h 3007775"/>
                    <a:gd name="connsiteX0" fmla="*/ 0 w 674642"/>
                    <a:gd name="connsiteY0" fmla="*/ 26261 h 3007775"/>
                    <a:gd name="connsiteX1" fmla="*/ 544556 w 674642"/>
                    <a:gd name="connsiteY1" fmla="*/ 290626 h 3007775"/>
                    <a:gd name="connsiteX2" fmla="*/ 670252 w 674642"/>
                    <a:gd name="connsiteY2" fmla="*/ 1537974 h 3007775"/>
                    <a:gd name="connsiteX3" fmla="*/ 427114 w 674642"/>
                    <a:gd name="connsiteY3" fmla="*/ 3007775 h 3007775"/>
                  </a:gdLst>
                  <a:ahLst/>
                  <a:cxnLst>
                    <a:cxn ang="0">
                      <a:pos x="connsiteX0" y="connsiteY0"/>
                    </a:cxn>
                    <a:cxn ang="0">
                      <a:pos x="connsiteX1" y="connsiteY1"/>
                    </a:cxn>
                    <a:cxn ang="0">
                      <a:pos x="connsiteX2" y="connsiteY2"/>
                    </a:cxn>
                    <a:cxn ang="0">
                      <a:pos x="connsiteX3" y="connsiteY3"/>
                    </a:cxn>
                  </a:cxnLst>
                  <a:rect l="l" t="t" r="r" b="b"/>
                  <a:pathLst>
                    <a:path w="674642" h="3007775" stroke="0" extrusionOk="0">
                      <a:moveTo>
                        <a:pt x="290983" y="0"/>
                      </a:moveTo>
                      <a:cubicBezTo>
                        <a:pt x="498774" y="0"/>
                        <a:pt x="667883" y="685752"/>
                        <a:pt x="670252" y="1537974"/>
                      </a:cubicBezTo>
                      <a:cubicBezTo>
                        <a:pt x="672060" y="2188175"/>
                        <a:pt x="575085" y="2774399"/>
                        <a:pt x="427114" y="3007775"/>
                      </a:cubicBezTo>
                      <a:lnTo>
                        <a:pt x="290984" y="1555713"/>
                      </a:lnTo>
                      <a:cubicBezTo>
                        <a:pt x="290984" y="1037142"/>
                        <a:pt x="290983" y="518571"/>
                        <a:pt x="290983" y="0"/>
                      </a:cubicBezTo>
                      <a:close/>
                    </a:path>
                    <a:path w="674642" h="3007775" fill="none">
                      <a:moveTo>
                        <a:pt x="0" y="26261"/>
                      </a:moveTo>
                      <a:cubicBezTo>
                        <a:pt x="270862" y="56262"/>
                        <a:pt x="432847" y="38674"/>
                        <a:pt x="544556" y="290626"/>
                      </a:cubicBezTo>
                      <a:cubicBezTo>
                        <a:pt x="656265" y="542578"/>
                        <a:pt x="687368" y="1172377"/>
                        <a:pt x="670252" y="1537974"/>
                      </a:cubicBezTo>
                      <a:cubicBezTo>
                        <a:pt x="672060" y="2188175"/>
                        <a:pt x="575085" y="2774399"/>
                        <a:pt x="427114" y="3007775"/>
                      </a:cubicBezTo>
                    </a:path>
                  </a:pathLst>
                </a:custGeom>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2520"/>
                </a:p>
              </p:txBody>
            </p:sp>
            <p:sp>
              <p:nvSpPr>
                <p:cNvPr id="155" name="円弧 154"/>
                <p:cNvSpPr/>
                <p:nvPr/>
              </p:nvSpPr>
              <p:spPr>
                <a:xfrm>
                  <a:off x="1974707" y="2136896"/>
                  <a:ext cx="541848" cy="2222447"/>
                </a:xfrm>
                <a:prstGeom prst="arc">
                  <a:avLst>
                    <a:gd name="adj1" fmla="val 16200000"/>
                    <a:gd name="adj2" fmla="val 5078650"/>
                  </a:avLst>
                </a:prstGeom>
                <a:ln w="38100">
                  <a:solidFill>
                    <a:srgbClr val="0000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2520"/>
                </a:p>
              </p:txBody>
            </p:sp>
            <p:cxnSp>
              <p:nvCxnSpPr>
                <p:cNvPr id="156" name="直線コネクタ 155"/>
                <p:cNvCxnSpPr/>
                <p:nvPr/>
              </p:nvCxnSpPr>
              <p:spPr>
                <a:xfrm>
                  <a:off x="997725" y="3248119"/>
                  <a:ext cx="16920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7" name="直線コネクタ 156"/>
                <p:cNvCxnSpPr/>
                <p:nvPr/>
              </p:nvCxnSpPr>
              <p:spPr>
                <a:xfrm>
                  <a:off x="2487359" y="3829647"/>
                  <a:ext cx="550816" cy="88155"/>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158" name="直線コネクタ 157"/>
                <p:cNvCxnSpPr/>
                <p:nvPr/>
              </p:nvCxnSpPr>
              <p:spPr>
                <a:xfrm>
                  <a:off x="2445574" y="4028131"/>
                  <a:ext cx="602303" cy="274151"/>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sp>
              <p:nvSpPr>
                <p:cNvPr id="162" name="角丸四角形 161"/>
                <p:cNvSpPr/>
                <p:nvPr/>
              </p:nvSpPr>
              <p:spPr>
                <a:xfrm>
                  <a:off x="1445818" y="2947750"/>
                  <a:ext cx="309588" cy="646694"/>
                </a:xfrm>
                <a:prstGeom prst="roundRect">
                  <a:avLst>
                    <a:gd name="adj" fmla="val 50000"/>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2520"/>
                </a:p>
              </p:txBody>
            </p:sp>
            <p:cxnSp>
              <p:nvCxnSpPr>
                <p:cNvPr id="163" name="直線コネクタ 162"/>
                <p:cNvCxnSpPr/>
                <p:nvPr/>
              </p:nvCxnSpPr>
              <p:spPr>
                <a:xfrm flipV="1">
                  <a:off x="2484501" y="2637655"/>
                  <a:ext cx="563376" cy="238462"/>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164" name="直線コネクタ 163"/>
                <p:cNvCxnSpPr/>
                <p:nvPr/>
              </p:nvCxnSpPr>
              <p:spPr>
                <a:xfrm flipV="1">
                  <a:off x="1742052" y="2490091"/>
                  <a:ext cx="688041" cy="527552"/>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sp>
              <p:nvSpPr>
                <p:cNvPr id="165" name="フリーフォーム 164"/>
                <p:cNvSpPr/>
                <p:nvPr/>
              </p:nvSpPr>
              <p:spPr>
                <a:xfrm>
                  <a:off x="2170869" y="3824919"/>
                  <a:ext cx="295320" cy="0"/>
                </a:xfrm>
                <a:custGeom>
                  <a:avLst/>
                  <a:gdLst>
                    <a:gd name="connsiteX0" fmla="*/ 0 w 1104900"/>
                    <a:gd name="connsiteY0" fmla="*/ 0 h 434340"/>
                    <a:gd name="connsiteX1" fmla="*/ 647700 w 1104900"/>
                    <a:gd name="connsiteY1" fmla="*/ 434340 h 434340"/>
                    <a:gd name="connsiteX2" fmla="*/ 1104900 w 1104900"/>
                    <a:gd name="connsiteY2" fmla="*/ 434340 h 434340"/>
                    <a:gd name="connsiteX0" fmla="*/ 0 w 457200"/>
                    <a:gd name="connsiteY0" fmla="*/ 0 h 0"/>
                    <a:gd name="connsiteX1" fmla="*/ 457200 w 457200"/>
                    <a:gd name="connsiteY1" fmla="*/ 0 h 0"/>
                  </a:gdLst>
                  <a:ahLst/>
                  <a:cxnLst>
                    <a:cxn ang="0">
                      <a:pos x="connsiteX0" y="connsiteY0"/>
                    </a:cxn>
                    <a:cxn ang="0">
                      <a:pos x="connsiteX1" y="connsiteY1"/>
                    </a:cxn>
                  </a:cxnLst>
                  <a:rect l="l" t="t" r="r" b="b"/>
                  <a:pathLst>
                    <a:path w="457200">
                      <a:moveTo>
                        <a:pt x="0" y="0"/>
                      </a:moveTo>
                      <a:lnTo>
                        <a:pt x="457200" y="0"/>
                      </a:lnTo>
                    </a:path>
                  </a:pathLst>
                </a:custGeom>
                <a:noFill/>
                <a:ln w="349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520"/>
                </a:p>
              </p:txBody>
            </p:sp>
            <p:cxnSp>
              <p:nvCxnSpPr>
                <p:cNvPr id="166" name="直線コネクタ 165"/>
                <p:cNvCxnSpPr/>
                <p:nvPr/>
              </p:nvCxnSpPr>
              <p:spPr>
                <a:xfrm>
                  <a:off x="960604" y="3816267"/>
                  <a:ext cx="346735"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67" name="直線コネクタ 166"/>
                <p:cNvCxnSpPr/>
                <p:nvPr/>
              </p:nvCxnSpPr>
              <p:spPr>
                <a:xfrm>
                  <a:off x="971138" y="2609686"/>
                  <a:ext cx="311657"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68" name="直線コネクタ 167"/>
                <p:cNvCxnSpPr/>
                <p:nvPr/>
              </p:nvCxnSpPr>
              <p:spPr>
                <a:xfrm>
                  <a:off x="1281015" y="2609686"/>
                  <a:ext cx="589092" cy="0"/>
                </a:xfrm>
                <a:prstGeom prst="line">
                  <a:avLst/>
                </a:prstGeom>
                <a:ln w="38100">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169" name="直線コネクタ 168"/>
                <p:cNvCxnSpPr/>
                <p:nvPr/>
              </p:nvCxnSpPr>
              <p:spPr>
                <a:xfrm>
                  <a:off x="1859012" y="2609685"/>
                  <a:ext cx="624748" cy="240813"/>
                </a:xfrm>
                <a:prstGeom prst="line">
                  <a:avLst/>
                </a:prstGeom>
                <a:ln w="38100">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170" name="直線コネクタ 169"/>
                <p:cNvCxnSpPr>
                  <a:cxnSpLocks noChangeAspect="1"/>
                </p:cNvCxnSpPr>
                <p:nvPr/>
              </p:nvCxnSpPr>
              <p:spPr>
                <a:xfrm>
                  <a:off x="1279261" y="3815726"/>
                  <a:ext cx="891604" cy="8657"/>
                </a:xfrm>
                <a:prstGeom prst="line">
                  <a:avLst/>
                </a:prstGeom>
                <a:ln w="38100" cmpd="sng">
                  <a:solidFill>
                    <a:srgbClr val="00B050"/>
                  </a:solidFill>
                  <a:prstDash val="solid"/>
                </a:ln>
              </p:spPr>
              <p:style>
                <a:lnRef idx="1">
                  <a:schemeClr val="accent1"/>
                </a:lnRef>
                <a:fillRef idx="0">
                  <a:schemeClr val="accent1"/>
                </a:fillRef>
                <a:effectRef idx="0">
                  <a:schemeClr val="accent1"/>
                </a:effectRef>
                <a:fontRef idx="minor">
                  <a:schemeClr val="tx1"/>
                </a:fontRef>
              </p:style>
            </p:cxnSp>
          </p:grpSp>
          <p:grpSp>
            <p:nvGrpSpPr>
              <p:cNvPr id="146" name="グループ化 145"/>
              <p:cNvGrpSpPr/>
              <p:nvPr/>
            </p:nvGrpSpPr>
            <p:grpSpPr>
              <a:xfrm rot="660000">
                <a:off x="680147" y="3777969"/>
                <a:ext cx="35946" cy="333508"/>
                <a:chOff x="2227085" y="4446169"/>
                <a:chExt cx="35946" cy="306311"/>
              </a:xfrm>
            </p:grpSpPr>
            <p:cxnSp>
              <p:nvCxnSpPr>
                <p:cNvPr id="152" name="直線コネクタ 151"/>
                <p:cNvCxnSpPr/>
                <p:nvPr/>
              </p:nvCxnSpPr>
              <p:spPr>
                <a:xfrm>
                  <a:off x="2227085" y="4446169"/>
                  <a:ext cx="0" cy="30502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3" name="直線コネクタ 152"/>
                <p:cNvCxnSpPr/>
                <p:nvPr/>
              </p:nvCxnSpPr>
              <p:spPr>
                <a:xfrm>
                  <a:off x="2263031" y="4447458"/>
                  <a:ext cx="0" cy="305022"/>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48" name="直線コネクタ 147"/>
              <p:cNvCxnSpPr/>
              <p:nvPr/>
            </p:nvCxnSpPr>
            <p:spPr>
              <a:xfrm>
                <a:off x="1108574" y="3560814"/>
                <a:ext cx="432000" cy="0"/>
              </a:xfrm>
              <a:prstGeom prst="line">
                <a:avLst/>
              </a:prstGeom>
              <a:ln w="38100">
                <a:solidFill>
                  <a:srgbClr val="0000CC"/>
                </a:solidFill>
              </a:ln>
            </p:spPr>
            <p:style>
              <a:lnRef idx="1">
                <a:schemeClr val="accent1"/>
              </a:lnRef>
              <a:fillRef idx="0">
                <a:schemeClr val="accent1"/>
              </a:fillRef>
              <a:effectRef idx="0">
                <a:schemeClr val="accent1"/>
              </a:effectRef>
              <a:fontRef idx="minor">
                <a:schemeClr val="tx1"/>
              </a:fontRef>
            </p:style>
          </p:cxnSp>
          <p:sp>
            <p:nvSpPr>
              <p:cNvPr id="150" name="テキスト ボックス 149"/>
              <p:cNvSpPr txBox="1"/>
              <p:nvPr/>
            </p:nvSpPr>
            <p:spPr>
              <a:xfrm>
                <a:off x="531591" y="4256149"/>
                <a:ext cx="227619" cy="189283"/>
              </a:xfrm>
              <a:prstGeom prst="rect">
                <a:avLst/>
              </a:prstGeom>
              <a:solidFill>
                <a:srgbClr val="FF9900">
                  <a:alpha val="80000"/>
                </a:srgbClr>
              </a:solidFill>
            </p:spPr>
            <p:txBody>
              <a:bodyPr wrap="none" lIns="36000" tIns="0" rIns="36000" bIns="0" rtlCol="0">
                <a:spAutoFit/>
              </a:bodyPr>
              <a:lstStyle/>
              <a:p>
                <a:r>
                  <a:rPr lang="en-US" altLang="ja-JP" sz="800" b="1" dirty="0">
                    <a:solidFill>
                      <a:schemeClr val="bg1"/>
                    </a:solidFill>
                    <a:latin typeface="Meiryo UI" panose="020B0604030504040204" pitchFamily="50" charset="-128"/>
                    <a:ea typeface="Meiryo UI" panose="020B0604030504040204" pitchFamily="50" charset="-128"/>
                  </a:rPr>
                  <a:t>B</a:t>
                </a:r>
              </a:p>
            </p:txBody>
          </p:sp>
          <p:sp>
            <p:nvSpPr>
              <p:cNvPr id="151" name="テキスト ボックス 150"/>
              <p:cNvSpPr txBox="1"/>
              <p:nvPr/>
            </p:nvSpPr>
            <p:spPr>
              <a:xfrm>
                <a:off x="596538" y="3417586"/>
                <a:ext cx="227619" cy="189283"/>
              </a:xfrm>
              <a:prstGeom prst="rect">
                <a:avLst/>
              </a:prstGeom>
              <a:solidFill>
                <a:srgbClr val="FF9900">
                  <a:alpha val="90000"/>
                </a:srgbClr>
              </a:solidFill>
            </p:spPr>
            <p:txBody>
              <a:bodyPr wrap="none" lIns="36000" tIns="0" rIns="36000" bIns="0" rtlCol="0">
                <a:spAutoFit/>
              </a:bodyPr>
              <a:lstStyle/>
              <a:p>
                <a:r>
                  <a:rPr lang="en-US" altLang="ja-JP" sz="800" b="1" dirty="0">
                    <a:solidFill>
                      <a:schemeClr val="bg1"/>
                    </a:solidFill>
                    <a:latin typeface="Meiryo UI" panose="020B0604030504040204" pitchFamily="50" charset="-128"/>
                    <a:ea typeface="Meiryo UI" panose="020B0604030504040204" pitchFamily="50" charset="-128"/>
                  </a:rPr>
                  <a:t>A</a:t>
                </a:r>
              </a:p>
            </p:txBody>
          </p:sp>
        </p:grpSp>
        <p:sp>
          <p:nvSpPr>
            <p:cNvPr id="171" name="フリーフォーム 170"/>
            <p:cNvSpPr>
              <a:spLocks noChangeAspect="1"/>
            </p:cNvSpPr>
            <p:nvPr/>
          </p:nvSpPr>
          <p:spPr>
            <a:xfrm>
              <a:off x="5878544" y="3806856"/>
              <a:ext cx="1343858" cy="1076621"/>
            </a:xfrm>
            <a:custGeom>
              <a:avLst/>
              <a:gdLst>
                <a:gd name="connsiteX0" fmla="*/ 1334729 w 1334729"/>
                <a:gd name="connsiteY0" fmla="*/ 0 h 685800"/>
                <a:gd name="connsiteX1" fmla="*/ 759542 w 1334729"/>
                <a:gd name="connsiteY1" fmla="*/ 243349 h 685800"/>
                <a:gd name="connsiteX2" fmla="*/ 774290 w 1334729"/>
                <a:gd name="connsiteY2" fmla="*/ 685800 h 685800"/>
                <a:gd name="connsiteX3" fmla="*/ 0 w 1334729"/>
                <a:gd name="connsiteY3" fmla="*/ 648929 h 685800"/>
                <a:gd name="connsiteX4" fmla="*/ 0 w 1334729"/>
                <a:gd name="connsiteY4" fmla="*/ 648929 h 685800"/>
                <a:gd name="connsiteX5" fmla="*/ 0 w 1334729"/>
                <a:gd name="connsiteY5" fmla="*/ 648929 h 685800"/>
                <a:gd name="connsiteX0" fmla="*/ 1334729 w 1334729"/>
                <a:gd name="connsiteY0" fmla="*/ 0 h 663678"/>
                <a:gd name="connsiteX1" fmla="*/ 759542 w 1334729"/>
                <a:gd name="connsiteY1" fmla="*/ 243349 h 663678"/>
                <a:gd name="connsiteX2" fmla="*/ 781664 w 1334729"/>
                <a:gd name="connsiteY2" fmla="*/ 663678 h 663678"/>
                <a:gd name="connsiteX3" fmla="*/ 0 w 1334729"/>
                <a:gd name="connsiteY3" fmla="*/ 648929 h 663678"/>
                <a:gd name="connsiteX4" fmla="*/ 0 w 1334729"/>
                <a:gd name="connsiteY4" fmla="*/ 648929 h 663678"/>
                <a:gd name="connsiteX5" fmla="*/ 0 w 1334729"/>
                <a:gd name="connsiteY5" fmla="*/ 648929 h 663678"/>
                <a:gd name="connsiteX0" fmla="*/ 1334729 w 1334729"/>
                <a:gd name="connsiteY0" fmla="*/ 0 h 663678"/>
                <a:gd name="connsiteX1" fmla="*/ 759542 w 1334729"/>
                <a:gd name="connsiteY1" fmla="*/ 243349 h 663678"/>
                <a:gd name="connsiteX2" fmla="*/ 752168 w 1334729"/>
                <a:gd name="connsiteY2" fmla="*/ 663678 h 663678"/>
                <a:gd name="connsiteX3" fmla="*/ 0 w 1334729"/>
                <a:gd name="connsiteY3" fmla="*/ 648929 h 663678"/>
                <a:gd name="connsiteX4" fmla="*/ 0 w 1334729"/>
                <a:gd name="connsiteY4" fmla="*/ 648929 h 663678"/>
                <a:gd name="connsiteX5" fmla="*/ 0 w 1334729"/>
                <a:gd name="connsiteY5" fmla="*/ 648929 h 663678"/>
                <a:gd name="connsiteX0" fmla="*/ 1334729 w 1334729"/>
                <a:gd name="connsiteY0" fmla="*/ 0 h 663678"/>
                <a:gd name="connsiteX1" fmla="*/ 767923 w 1334729"/>
                <a:gd name="connsiteY1" fmla="*/ 272681 h 663678"/>
                <a:gd name="connsiteX2" fmla="*/ 752168 w 1334729"/>
                <a:gd name="connsiteY2" fmla="*/ 663678 h 663678"/>
                <a:gd name="connsiteX3" fmla="*/ 0 w 1334729"/>
                <a:gd name="connsiteY3" fmla="*/ 648929 h 663678"/>
                <a:gd name="connsiteX4" fmla="*/ 0 w 1334729"/>
                <a:gd name="connsiteY4" fmla="*/ 648929 h 663678"/>
                <a:gd name="connsiteX5" fmla="*/ 0 w 1334729"/>
                <a:gd name="connsiteY5" fmla="*/ 648929 h 663678"/>
                <a:gd name="connsiteX0" fmla="*/ 1141978 w 1141978"/>
                <a:gd name="connsiteY0" fmla="*/ 0 h 550542"/>
                <a:gd name="connsiteX1" fmla="*/ 767923 w 1141978"/>
                <a:gd name="connsiteY1" fmla="*/ 159545 h 550542"/>
                <a:gd name="connsiteX2" fmla="*/ 752168 w 1141978"/>
                <a:gd name="connsiteY2" fmla="*/ 550542 h 550542"/>
                <a:gd name="connsiteX3" fmla="*/ 0 w 1141978"/>
                <a:gd name="connsiteY3" fmla="*/ 535793 h 550542"/>
                <a:gd name="connsiteX4" fmla="*/ 0 w 1141978"/>
                <a:gd name="connsiteY4" fmla="*/ 535793 h 550542"/>
                <a:gd name="connsiteX5" fmla="*/ 0 w 1141978"/>
                <a:gd name="connsiteY5" fmla="*/ 535793 h 550542"/>
                <a:gd name="connsiteX0" fmla="*/ 1141978 w 1141978"/>
                <a:gd name="connsiteY0" fmla="*/ 0 h 535793"/>
                <a:gd name="connsiteX1" fmla="*/ 767923 w 1141978"/>
                <a:gd name="connsiteY1" fmla="*/ 159545 h 535793"/>
                <a:gd name="connsiteX2" fmla="*/ 764738 w 1141978"/>
                <a:gd name="connsiteY2" fmla="*/ 496069 h 535793"/>
                <a:gd name="connsiteX3" fmla="*/ 0 w 1141978"/>
                <a:gd name="connsiteY3" fmla="*/ 535793 h 535793"/>
                <a:gd name="connsiteX4" fmla="*/ 0 w 1141978"/>
                <a:gd name="connsiteY4" fmla="*/ 535793 h 535793"/>
                <a:gd name="connsiteX5" fmla="*/ 0 w 1141978"/>
                <a:gd name="connsiteY5" fmla="*/ 535793 h 535793"/>
                <a:gd name="connsiteX0" fmla="*/ 1141978 w 1141978"/>
                <a:gd name="connsiteY0" fmla="*/ 0 h 535793"/>
                <a:gd name="connsiteX1" fmla="*/ 767923 w 1141978"/>
                <a:gd name="connsiteY1" fmla="*/ 159545 h 535793"/>
                <a:gd name="connsiteX2" fmla="*/ 764738 w 1141978"/>
                <a:gd name="connsiteY2" fmla="*/ 496069 h 535793"/>
                <a:gd name="connsiteX3" fmla="*/ 0 w 1141978"/>
                <a:gd name="connsiteY3" fmla="*/ 535793 h 535793"/>
                <a:gd name="connsiteX4" fmla="*/ 0 w 1141978"/>
                <a:gd name="connsiteY4" fmla="*/ 535793 h 535793"/>
                <a:gd name="connsiteX5" fmla="*/ 0 w 1141978"/>
                <a:gd name="connsiteY5" fmla="*/ 527413 h 535793"/>
                <a:gd name="connsiteX0" fmla="*/ 1141978 w 1141978"/>
                <a:gd name="connsiteY0" fmla="*/ 0 h 535793"/>
                <a:gd name="connsiteX1" fmla="*/ 767923 w 1141978"/>
                <a:gd name="connsiteY1" fmla="*/ 159545 h 535793"/>
                <a:gd name="connsiteX2" fmla="*/ 764738 w 1141978"/>
                <a:gd name="connsiteY2" fmla="*/ 496069 h 535793"/>
                <a:gd name="connsiteX3" fmla="*/ 259335 w 1141978"/>
                <a:gd name="connsiteY3" fmla="*/ 485760 h 535793"/>
                <a:gd name="connsiteX4" fmla="*/ 0 w 1141978"/>
                <a:gd name="connsiteY4" fmla="*/ 535793 h 535793"/>
                <a:gd name="connsiteX5" fmla="*/ 0 w 1141978"/>
                <a:gd name="connsiteY5" fmla="*/ 535793 h 535793"/>
                <a:gd name="connsiteX6" fmla="*/ 0 w 1141978"/>
                <a:gd name="connsiteY6" fmla="*/ 527413 h 535793"/>
                <a:gd name="connsiteX0" fmla="*/ 1162928 w 1162928"/>
                <a:gd name="connsiteY0" fmla="*/ 0 h 535793"/>
                <a:gd name="connsiteX1" fmla="*/ 788873 w 1162928"/>
                <a:gd name="connsiteY1" fmla="*/ 159545 h 535793"/>
                <a:gd name="connsiteX2" fmla="*/ 785688 w 1162928"/>
                <a:gd name="connsiteY2" fmla="*/ 496069 h 535793"/>
                <a:gd name="connsiteX3" fmla="*/ 280285 w 1162928"/>
                <a:gd name="connsiteY3" fmla="*/ 485760 h 535793"/>
                <a:gd name="connsiteX4" fmla="*/ 20950 w 1162928"/>
                <a:gd name="connsiteY4" fmla="*/ 535793 h 535793"/>
                <a:gd name="connsiteX5" fmla="*/ 20950 w 1162928"/>
                <a:gd name="connsiteY5" fmla="*/ 535793 h 535793"/>
                <a:gd name="connsiteX6" fmla="*/ 0 w 1162928"/>
                <a:gd name="connsiteY6" fmla="*/ 485511 h 535793"/>
                <a:gd name="connsiteX0" fmla="*/ 1141978 w 1141978"/>
                <a:gd name="connsiteY0" fmla="*/ 0 h 535793"/>
                <a:gd name="connsiteX1" fmla="*/ 767923 w 1141978"/>
                <a:gd name="connsiteY1" fmla="*/ 159545 h 535793"/>
                <a:gd name="connsiteX2" fmla="*/ 764738 w 1141978"/>
                <a:gd name="connsiteY2" fmla="*/ 496069 h 535793"/>
                <a:gd name="connsiteX3" fmla="*/ 259335 w 1141978"/>
                <a:gd name="connsiteY3" fmla="*/ 485760 h 535793"/>
                <a:gd name="connsiteX4" fmla="*/ 0 w 1141978"/>
                <a:gd name="connsiteY4" fmla="*/ 535793 h 535793"/>
                <a:gd name="connsiteX5" fmla="*/ 0 w 1141978"/>
                <a:gd name="connsiteY5" fmla="*/ 535793 h 535793"/>
                <a:gd name="connsiteX0" fmla="*/ 1154549 w 1154549"/>
                <a:gd name="connsiteY0" fmla="*/ 0 h 535793"/>
                <a:gd name="connsiteX1" fmla="*/ 780494 w 1154549"/>
                <a:gd name="connsiteY1" fmla="*/ 159545 h 535793"/>
                <a:gd name="connsiteX2" fmla="*/ 777309 w 1154549"/>
                <a:gd name="connsiteY2" fmla="*/ 496069 h 535793"/>
                <a:gd name="connsiteX3" fmla="*/ 271906 w 1154549"/>
                <a:gd name="connsiteY3" fmla="*/ 485760 h 535793"/>
                <a:gd name="connsiteX4" fmla="*/ 12571 w 1154549"/>
                <a:gd name="connsiteY4" fmla="*/ 535793 h 535793"/>
                <a:gd name="connsiteX5" fmla="*/ 0 w 1154549"/>
                <a:gd name="connsiteY5" fmla="*/ 493891 h 535793"/>
                <a:gd name="connsiteX0" fmla="*/ 1154549 w 1154549"/>
                <a:gd name="connsiteY0" fmla="*/ 0 h 497186"/>
                <a:gd name="connsiteX1" fmla="*/ 780494 w 1154549"/>
                <a:gd name="connsiteY1" fmla="*/ 159545 h 497186"/>
                <a:gd name="connsiteX2" fmla="*/ 777309 w 1154549"/>
                <a:gd name="connsiteY2" fmla="*/ 496069 h 497186"/>
                <a:gd name="connsiteX3" fmla="*/ 271906 w 1154549"/>
                <a:gd name="connsiteY3" fmla="*/ 485760 h 497186"/>
                <a:gd name="connsiteX4" fmla="*/ 0 w 1154549"/>
                <a:gd name="connsiteY4" fmla="*/ 493891 h 497186"/>
                <a:gd name="connsiteX0" fmla="*/ 1196452 w 1196452"/>
                <a:gd name="connsiteY0" fmla="*/ 0 h 497186"/>
                <a:gd name="connsiteX1" fmla="*/ 822397 w 1196452"/>
                <a:gd name="connsiteY1" fmla="*/ 159545 h 497186"/>
                <a:gd name="connsiteX2" fmla="*/ 819212 w 1196452"/>
                <a:gd name="connsiteY2" fmla="*/ 496069 h 497186"/>
                <a:gd name="connsiteX3" fmla="*/ 313809 w 1196452"/>
                <a:gd name="connsiteY3" fmla="*/ 485760 h 497186"/>
                <a:gd name="connsiteX4" fmla="*/ 0 w 1196452"/>
                <a:gd name="connsiteY4" fmla="*/ 493891 h 497186"/>
                <a:gd name="connsiteX0" fmla="*/ 1196452 w 1196452"/>
                <a:gd name="connsiteY0" fmla="*/ 0 h 497702"/>
                <a:gd name="connsiteX1" fmla="*/ 822397 w 1196452"/>
                <a:gd name="connsiteY1" fmla="*/ 159545 h 497702"/>
                <a:gd name="connsiteX2" fmla="*/ 819212 w 1196452"/>
                <a:gd name="connsiteY2" fmla="*/ 496069 h 497702"/>
                <a:gd name="connsiteX3" fmla="*/ 322189 w 1196452"/>
                <a:gd name="connsiteY3" fmla="*/ 494140 h 497702"/>
                <a:gd name="connsiteX4" fmla="*/ 0 w 1196452"/>
                <a:gd name="connsiteY4" fmla="*/ 493891 h 497702"/>
                <a:gd name="connsiteX0" fmla="*/ 1196452 w 1196452"/>
                <a:gd name="connsiteY0" fmla="*/ 0 h 498843"/>
                <a:gd name="connsiteX1" fmla="*/ 822397 w 1196452"/>
                <a:gd name="connsiteY1" fmla="*/ 159545 h 498843"/>
                <a:gd name="connsiteX2" fmla="*/ 819212 w 1196452"/>
                <a:gd name="connsiteY2" fmla="*/ 496069 h 498843"/>
                <a:gd name="connsiteX3" fmla="*/ 322189 w 1196452"/>
                <a:gd name="connsiteY3" fmla="*/ 494140 h 498843"/>
                <a:gd name="connsiteX4" fmla="*/ 0 w 1196452"/>
                <a:gd name="connsiteY4" fmla="*/ 493891 h 498843"/>
                <a:gd name="connsiteX0" fmla="*/ 1933213 w 1933213"/>
                <a:gd name="connsiteY0" fmla="*/ 0 h 498843"/>
                <a:gd name="connsiteX1" fmla="*/ 1559158 w 1933213"/>
                <a:gd name="connsiteY1" fmla="*/ 159545 h 498843"/>
                <a:gd name="connsiteX2" fmla="*/ 1555973 w 1933213"/>
                <a:gd name="connsiteY2" fmla="*/ 496069 h 498843"/>
                <a:gd name="connsiteX3" fmla="*/ 1058950 w 1933213"/>
                <a:gd name="connsiteY3" fmla="*/ 494140 h 498843"/>
                <a:gd name="connsiteX4" fmla="*/ 0 w 1933213"/>
                <a:gd name="connsiteY4" fmla="*/ 457170 h 498843"/>
                <a:gd name="connsiteX0" fmla="*/ 1933213 w 1933213"/>
                <a:gd name="connsiteY0" fmla="*/ 0 h 498843"/>
                <a:gd name="connsiteX1" fmla="*/ 1559158 w 1933213"/>
                <a:gd name="connsiteY1" fmla="*/ 159545 h 498843"/>
                <a:gd name="connsiteX2" fmla="*/ 1555973 w 1933213"/>
                <a:gd name="connsiteY2" fmla="*/ 496069 h 498843"/>
                <a:gd name="connsiteX3" fmla="*/ 1058950 w 1933213"/>
                <a:gd name="connsiteY3" fmla="*/ 494140 h 498843"/>
                <a:gd name="connsiteX4" fmla="*/ 0 w 1933213"/>
                <a:gd name="connsiteY4" fmla="*/ 493892 h 498843"/>
                <a:gd name="connsiteX0" fmla="*/ 1933213 w 1933213"/>
                <a:gd name="connsiteY0" fmla="*/ 0 h 442067"/>
                <a:gd name="connsiteX1" fmla="*/ 1559158 w 1933213"/>
                <a:gd name="connsiteY1" fmla="*/ 102769 h 442067"/>
                <a:gd name="connsiteX2" fmla="*/ 1555973 w 1933213"/>
                <a:gd name="connsiteY2" fmla="*/ 439293 h 442067"/>
                <a:gd name="connsiteX3" fmla="*/ 1058950 w 1933213"/>
                <a:gd name="connsiteY3" fmla="*/ 437364 h 442067"/>
                <a:gd name="connsiteX4" fmla="*/ 0 w 1933213"/>
                <a:gd name="connsiteY4" fmla="*/ 437116 h 442067"/>
                <a:gd name="connsiteX0" fmla="*/ 1900079 w 1900079"/>
                <a:gd name="connsiteY0" fmla="*/ 0 h 452390"/>
                <a:gd name="connsiteX1" fmla="*/ 1559158 w 1900079"/>
                <a:gd name="connsiteY1" fmla="*/ 113092 h 452390"/>
                <a:gd name="connsiteX2" fmla="*/ 1555973 w 1900079"/>
                <a:gd name="connsiteY2" fmla="*/ 449616 h 452390"/>
                <a:gd name="connsiteX3" fmla="*/ 1058950 w 1900079"/>
                <a:gd name="connsiteY3" fmla="*/ 447687 h 452390"/>
                <a:gd name="connsiteX4" fmla="*/ 0 w 1900079"/>
                <a:gd name="connsiteY4" fmla="*/ 447439 h 452390"/>
                <a:gd name="connsiteX0" fmla="*/ 1976626 w 1976626"/>
                <a:gd name="connsiteY0" fmla="*/ 0 h 452390"/>
                <a:gd name="connsiteX1" fmla="*/ 1635705 w 1976626"/>
                <a:gd name="connsiteY1" fmla="*/ 113092 h 452390"/>
                <a:gd name="connsiteX2" fmla="*/ 1632520 w 1976626"/>
                <a:gd name="connsiteY2" fmla="*/ 449616 h 452390"/>
                <a:gd name="connsiteX3" fmla="*/ 1135497 w 1976626"/>
                <a:gd name="connsiteY3" fmla="*/ 447687 h 452390"/>
                <a:gd name="connsiteX4" fmla="*/ 76547 w 1976626"/>
                <a:gd name="connsiteY4" fmla="*/ 447439 h 452390"/>
                <a:gd name="connsiteX5" fmla="*/ 83233 w 1976626"/>
                <a:gd name="connsiteY5" fmla="*/ 425126 h 452390"/>
                <a:gd name="connsiteX0" fmla="*/ 1982062 w 1982062"/>
                <a:gd name="connsiteY0" fmla="*/ 0 h 452390"/>
                <a:gd name="connsiteX1" fmla="*/ 1641141 w 1982062"/>
                <a:gd name="connsiteY1" fmla="*/ 113092 h 452390"/>
                <a:gd name="connsiteX2" fmla="*/ 1637956 w 1982062"/>
                <a:gd name="connsiteY2" fmla="*/ 449616 h 452390"/>
                <a:gd name="connsiteX3" fmla="*/ 1140933 w 1982062"/>
                <a:gd name="connsiteY3" fmla="*/ 447687 h 452390"/>
                <a:gd name="connsiteX4" fmla="*/ 81983 w 1982062"/>
                <a:gd name="connsiteY4" fmla="*/ 447439 h 452390"/>
                <a:gd name="connsiteX5" fmla="*/ 68337 w 1982062"/>
                <a:gd name="connsiteY5" fmla="*/ 254093 h 452390"/>
                <a:gd name="connsiteX0" fmla="*/ 1982062 w 1982062"/>
                <a:gd name="connsiteY0" fmla="*/ 0 h 453773"/>
                <a:gd name="connsiteX1" fmla="*/ 1641141 w 1982062"/>
                <a:gd name="connsiteY1" fmla="*/ 113092 h 453773"/>
                <a:gd name="connsiteX2" fmla="*/ 1637956 w 1982062"/>
                <a:gd name="connsiteY2" fmla="*/ 449616 h 453773"/>
                <a:gd name="connsiteX3" fmla="*/ 1140933 w 1982062"/>
                <a:gd name="connsiteY3" fmla="*/ 447687 h 453773"/>
                <a:gd name="connsiteX4" fmla="*/ 81983 w 1982062"/>
                <a:gd name="connsiteY4" fmla="*/ 453773 h 453773"/>
                <a:gd name="connsiteX5" fmla="*/ 68337 w 1982062"/>
                <a:gd name="connsiteY5" fmla="*/ 254093 h 453773"/>
                <a:gd name="connsiteX0" fmla="*/ 1913768 w 1913768"/>
                <a:gd name="connsiteY0" fmla="*/ 0 h 453773"/>
                <a:gd name="connsiteX1" fmla="*/ 1572847 w 1913768"/>
                <a:gd name="connsiteY1" fmla="*/ 113092 h 453773"/>
                <a:gd name="connsiteX2" fmla="*/ 1569662 w 1913768"/>
                <a:gd name="connsiteY2" fmla="*/ 449616 h 453773"/>
                <a:gd name="connsiteX3" fmla="*/ 1072639 w 1913768"/>
                <a:gd name="connsiteY3" fmla="*/ 447687 h 453773"/>
                <a:gd name="connsiteX4" fmla="*/ 13689 w 1913768"/>
                <a:gd name="connsiteY4" fmla="*/ 453773 h 453773"/>
                <a:gd name="connsiteX5" fmla="*/ 43 w 1913768"/>
                <a:gd name="connsiteY5" fmla="*/ 254093 h 453773"/>
                <a:gd name="connsiteX0" fmla="*/ 1944245 w 1944245"/>
                <a:gd name="connsiteY0" fmla="*/ 0 h 453773"/>
                <a:gd name="connsiteX1" fmla="*/ 1603324 w 1944245"/>
                <a:gd name="connsiteY1" fmla="*/ 113092 h 453773"/>
                <a:gd name="connsiteX2" fmla="*/ 1600139 w 1944245"/>
                <a:gd name="connsiteY2" fmla="*/ 449616 h 453773"/>
                <a:gd name="connsiteX3" fmla="*/ 1103116 w 1944245"/>
                <a:gd name="connsiteY3" fmla="*/ 447687 h 453773"/>
                <a:gd name="connsiteX4" fmla="*/ 44166 w 1944245"/>
                <a:gd name="connsiteY4" fmla="*/ 453773 h 453773"/>
                <a:gd name="connsiteX5" fmla="*/ 22 w 1944245"/>
                <a:gd name="connsiteY5" fmla="*/ 121067 h 453773"/>
                <a:gd name="connsiteX0" fmla="*/ 1944257 w 1944257"/>
                <a:gd name="connsiteY0" fmla="*/ 0 h 453773"/>
                <a:gd name="connsiteX1" fmla="*/ 1603336 w 1944257"/>
                <a:gd name="connsiteY1" fmla="*/ 113092 h 453773"/>
                <a:gd name="connsiteX2" fmla="*/ 1600151 w 1944257"/>
                <a:gd name="connsiteY2" fmla="*/ 449616 h 453773"/>
                <a:gd name="connsiteX3" fmla="*/ 1103128 w 1944257"/>
                <a:gd name="connsiteY3" fmla="*/ 447687 h 453773"/>
                <a:gd name="connsiteX4" fmla="*/ 23846 w 1944257"/>
                <a:gd name="connsiteY4" fmla="*/ 453773 h 453773"/>
                <a:gd name="connsiteX5" fmla="*/ 34 w 1944257"/>
                <a:gd name="connsiteY5" fmla="*/ 121067 h 453773"/>
                <a:gd name="connsiteX0" fmla="*/ 2057699 w 2057699"/>
                <a:gd name="connsiteY0" fmla="*/ 0 h 1148956"/>
                <a:gd name="connsiteX1" fmla="*/ 1716778 w 2057699"/>
                <a:gd name="connsiteY1" fmla="*/ 113092 h 1148956"/>
                <a:gd name="connsiteX2" fmla="*/ 1713593 w 2057699"/>
                <a:gd name="connsiteY2" fmla="*/ 449616 h 1148956"/>
                <a:gd name="connsiteX3" fmla="*/ 1216570 w 2057699"/>
                <a:gd name="connsiteY3" fmla="*/ 447687 h 1148956"/>
                <a:gd name="connsiteX4" fmla="*/ 137288 w 2057699"/>
                <a:gd name="connsiteY4" fmla="*/ 453773 h 1148956"/>
                <a:gd name="connsiteX5" fmla="*/ 9 w 2057699"/>
                <a:gd name="connsiteY5" fmla="*/ 1148936 h 1148956"/>
                <a:gd name="connsiteX0" fmla="*/ 2057703 w 2057703"/>
                <a:gd name="connsiteY0" fmla="*/ 0 h 1148972"/>
                <a:gd name="connsiteX1" fmla="*/ 1716782 w 2057703"/>
                <a:gd name="connsiteY1" fmla="*/ 113092 h 1148972"/>
                <a:gd name="connsiteX2" fmla="*/ 1713597 w 2057703"/>
                <a:gd name="connsiteY2" fmla="*/ 449616 h 1148972"/>
                <a:gd name="connsiteX3" fmla="*/ 1216574 w 2057703"/>
                <a:gd name="connsiteY3" fmla="*/ 447687 h 1148972"/>
                <a:gd name="connsiteX4" fmla="*/ 137292 w 2057703"/>
                <a:gd name="connsiteY4" fmla="*/ 453773 h 1148972"/>
                <a:gd name="connsiteX5" fmla="*/ 13 w 2057703"/>
                <a:gd name="connsiteY5" fmla="*/ 1148936 h 1148972"/>
                <a:gd name="connsiteX0" fmla="*/ 2057701 w 2057701"/>
                <a:gd name="connsiteY0" fmla="*/ 0 h 1148973"/>
                <a:gd name="connsiteX1" fmla="*/ 1716780 w 2057701"/>
                <a:gd name="connsiteY1" fmla="*/ 113092 h 1148973"/>
                <a:gd name="connsiteX2" fmla="*/ 1713595 w 2057701"/>
                <a:gd name="connsiteY2" fmla="*/ 449616 h 1148973"/>
                <a:gd name="connsiteX3" fmla="*/ 1216572 w 2057701"/>
                <a:gd name="connsiteY3" fmla="*/ 447687 h 1148973"/>
                <a:gd name="connsiteX4" fmla="*/ 137290 w 2057701"/>
                <a:gd name="connsiteY4" fmla="*/ 453773 h 1148973"/>
                <a:gd name="connsiteX5" fmla="*/ 12 w 2057701"/>
                <a:gd name="connsiteY5" fmla="*/ 1148937 h 1148973"/>
                <a:gd name="connsiteX0" fmla="*/ 1929806 w 1929806"/>
                <a:gd name="connsiteY0" fmla="*/ 0 h 828205"/>
                <a:gd name="connsiteX1" fmla="*/ 1588885 w 1929806"/>
                <a:gd name="connsiteY1" fmla="*/ 113092 h 828205"/>
                <a:gd name="connsiteX2" fmla="*/ 1585700 w 1929806"/>
                <a:gd name="connsiteY2" fmla="*/ 449616 h 828205"/>
                <a:gd name="connsiteX3" fmla="*/ 1088677 w 1929806"/>
                <a:gd name="connsiteY3" fmla="*/ 447687 h 828205"/>
                <a:gd name="connsiteX4" fmla="*/ 9395 w 1929806"/>
                <a:gd name="connsiteY4" fmla="*/ 453773 h 828205"/>
                <a:gd name="connsiteX5" fmla="*/ 20495 w 1929806"/>
                <a:gd name="connsiteY5" fmla="*/ 828069 h 828205"/>
                <a:gd name="connsiteX0" fmla="*/ 2110067 w 2110067"/>
                <a:gd name="connsiteY0" fmla="*/ 0 h 1187040"/>
                <a:gd name="connsiteX1" fmla="*/ 1769146 w 2110067"/>
                <a:gd name="connsiteY1" fmla="*/ 113092 h 1187040"/>
                <a:gd name="connsiteX2" fmla="*/ 1765961 w 2110067"/>
                <a:gd name="connsiteY2" fmla="*/ 449616 h 1187040"/>
                <a:gd name="connsiteX3" fmla="*/ 1268938 w 2110067"/>
                <a:gd name="connsiteY3" fmla="*/ 447687 h 1187040"/>
                <a:gd name="connsiteX4" fmla="*/ 189656 w 2110067"/>
                <a:gd name="connsiteY4" fmla="*/ 453773 h 1187040"/>
                <a:gd name="connsiteX5" fmla="*/ 8 w 2110067"/>
                <a:gd name="connsiteY5" fmla="*/ 1187007 h 1187040"/>
                <a:gd name="connsiteX0" fmla="*/ 2110067 w 2110067"/>
                <a:gd name="connsiteY0" fmla="*/ 0 h 1187040"/>
                <a:gd name="connsiteX1" fmla="*/ 1769146 w 2110067"/>
                <a:gd name="connsiteY1" fmla="*/ 113092 h 1187040"/>
                <a:gd name="connsiteX2" fmla="*/ 1692196 w 2110067"/>
                <a:gd name="connsiteY2" fmla="*/ 454022 h 1187040"/>
                <a:gd name="connsiteX3" fmla="*/ 1268938 w 2110067"/>
                <a:gd name="connsiteY3" fmla="*/ 447687 h 1187040"/>
                <a:gd name="connsiteX4" fmla="*/ 189656 w 2110067"/>
                <a:gd name="connsiteY4" fmla="*/ 453773 h 1187040"/>
                <a:gd name="connsiteX5" fmla="*/ 8 w 2110067"/>
                <a:gd name="connsiteY5" fmla="*/ 1187007 h 1187040"/>
                <a:gd name="connsiteX0" fmla="*/ 2110067 w 2110067"/>
                <a:gd name="connsiteY0" fmla="*/ 0 h 1187040"/>
                <a:gd name="connsiteX1" fmla="*/ 1670793 w 2110067"/>
                <a:gd name="connsiteY1" fmla="*/ 135124 h 1187040"/>
                <a:gd name="connsiteX2" fmla="*/ 1692196 w 2110067"/>
                <a:gd name="connsiteY2" fmla="*/ 454022 h 1187040"/>
                <a:gd name="connsiteX3" fmla="*/ 1268938 w 2110067"/>
                <a:gd name="connsiteY3" fmla="*/ 447687 h 1187040"/>
                <a:gd name="connsiteX4" fmla="*/ 189656 w 2110067"/>
                <a:gd name="connsiteY4" fmla="*/ 453773 h 1187040"/>
                <a:gd name="connsiteX5" fmla="*/ 8 w 2110067"/>
                <a:gd name="connsiteY5" fmla="*/ 1187007 h 1187040"/>
                <a:gd name="connsiteX0" fmla="*/ 2005567 w 2005567"/>
                <a:gd name="connsiteY0" fmla="*/ 0 h 1151788"/>
                <a:gd name="connsiteX1" fmla="*/ 1670793 w 2005567"/>
                <a:gd name="connsiteY1" fmla="*/ 99872 h 1151788"/>
                <a:gd name="connsiteX2" fmla="*/ 1692196 w 2005567"/>
                <a:gd name="connsiteY2" fmla="*/ 418770 h 1151788"/>
                <a:gd name="connsiteX3" fmla="*/ 1268938 w 2005567"/>
                <a:gd name="connsiteY3" fmla="*/ 412435 h 1151788"/>
                <a:gd name="connsiteX4" fmla="*/ 189656 w 2005567"/>
                <a:gd name="connsiteY4" fmla="*/ 418521 h 1151788"/>
                <a:gd name="connsiteX5" fmla="*/ 8 w 2005567"/>
                <a:gd name="connsiteY5" fmla="*/ 1151755 h 115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5567" h="1151788">
                  <a:moveTo>
                    <a:pt x="2005567" y="0"/>
                  </a:moveTo>
                  <a:lnTo>
                    <a:pt x="1670793" y="99872"/>
                  </a:lnTo>
                  <a:cubicBezTo>
                    <a:pt x="1669731" y="212047"/>
                    <a:pt x="1693258" y="306595"/>
                    <a:pt x="1692196" y="418770"/>
                  </a:cubicBezTo>
                  <a:cubicBezTo>
                    <a:pt x="1525125" y="425111"/>
                    <a:pt x="1427629" y="414475"/>
                    <a:pt x="1268938" y="412435"/>
                  </a:cubicBezTo>
                  <a:lnTo>
                    <a:pt x="189656" y="418521"/>
                  </a:lnTo>
                  <a:cubicBezTo>
                    <a:pt x="163801" y="682265"/>
                    <a:pt x="-1385" y="1156404"/>
                    <a:pt x="8" y="1151755"/>
                  </a:cubicBezTo>
                </a:path>
              </a:pathLst>
            </a:custGeom>
            <a:noFill/>
            <a:ln w="38100">
              <a:solidFill>
                <a:srgbClr val="FFC000">
                  <a:alpha val="60000"/>
                </a:srgb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520"/>
            </a:p>
          </p:txBody>
        </p:sp>
        <p:sp>
          <p:nvSpPr>
            <p:cNvPr id="172" name="フリーフォーム 171"/>
            <p:cNvSpPr>
              <a:spLocks noChangeAspect="1"/>
            </p:cNvSpPr>
            <p:nvPr/>
          </p:nvSpPr>
          <p:spPr>
            <a:xfrm>
              <a:off x="5949410" y="3851460"/>
              <a:ext cx="1296261" cy="1072403"/>
            </a:xfrm>
            <a:custGeom>
              <a:avLst/>
              <a:gdLst>
                <a:gd name="connsiteX0" fmla="*/ 1423219 w 1423219"/>
                <a:gd name="connsiteY0" fmla="*/ 0 h 1179871"/>
                <a:gd name="connsiteX1" fmla="*/ 907026 w 1423219"/>
                <a:gd name="connsiteY1" fmla="*/ 228600 h 1179871"/>
                <a:gd name="connsiteX2" fmla="*/ 833284 w 1423219"/>
                <a:gd name="connsiteY2" fmla="*/ 1179871 h 1179871"/>
                <a:gd name="connsiteX3" fmla="*/ 383458 w 1423219"/>
                <a:gd name="connsiteY3" fmla="*/ 1143000 h 1179871"/>
                <a:gd name="connsiteX4" fmla="*/ 0 w 1423219"/>
                <a:gd name="connsiteY4" fmla="*/ 840658 h 1179871"/>
                <a:gd name="connsiteX0" fmla="*/ 1423219 w 1423219"/>
                <a:gd name="connsiteY0" fmla="*/ 0 h 1172497"/>
                <a:gd name="connsiteX1" fmla="*/ 907026 w 1423219"/>
                <a:gd name="connsiteY1" fmla="*/ 228600 h 1172497"/>
                <a:gd name="connsiteX2" fmla="*/ 892277 w 1423219"/>
                <a:gd name="connsiteY2" fmla="*/ 1172497 h 1172497"/>
                <a:gd name="connsiteX3" fmla="*/ 383458 w 1423219"/>
                <a:gd name="connsiteY3" fmla="*/ 1143000 h 1172497"/>
                <a:gd name="connsiteX4" fmla="*/ 0 w 1423219"/>
                <a:gd name="connsiteY4" fmla="*/ 840658 h 1172497"/>
                <a:gd name="connsiteX0" fmla="*/ 1423219 w 1423219"/>
                <a:gd name="connsiteY0" fmla="*/ 0 h 1172497"/>
                <a:gd name="connsiteX1" fmla="*/ 907026 w 1423219"/>
                <a:gd name="connsiteY1" fmla="*/ 228600 h 1172497"/>
                <a:gd name="connsiteX2" fmla="*/ 811161 w 1423219"/>
                <a:gd name="connsiteY2" fmla="*/ 1172497 h 1172497"/>
                <a:gd name="connsiteX3" fmla="*/ 383458 w 1423219"/>
                <a:gd name="connsiteY3" fmla="*/ 1143000 h 1172497"/>
                <a:gd name="connsiteX4" fmla="*/ 0 w 1423219"/>
                <a:gd name="connsiteY4" fmla="*/ 840658 h 1172497"/>
                <a:gd name="connsiteX0" fmla="*/ 1423219 w 1423219"/>
                <a:gd name="connsiteY0" fmla="*/ 0 h 1172497"/>
                <a:gd name="connsiteX1" fmla="*/ 907026 w 1423219"/>
                <a:gd name="connsiteY1" fmla="*/ 40203 h 1172497"/>
                <a:gd name="connsiteX2" fmla="*/ 811161 w 1423219"/>
                <a:gd name="connsiteY2" fmla="*/ 1172497 h 1172497"/>
                <a:gd name="connsiteX3" fmla="*/ 383458 w 1423219"/>
                <a:gd name="connsiteY3" fmla="*/ 1143000 h 1172497"/>
                <a:gd name="connsiteX4" fmla="*/ 0 w 1423219"/>
                <a:gd name="connsiteY4" fmla="*/ 840658 h 1172497"/>
                <a:gd name="connsiteX0" fmla="*/ 1238850 w 1238850"/>
                <a:gd name="connsiteY0" fmla="*/ 0 h 1240126"/>
                <a:gd name="connsiteX1" fmla="*/ 907026 w 1238850"/>
                <a:gd name="connsiteY1" fmla="*/ 107832 h 1240126"/>
                <a:gd name="connsiteX2" fmla="*/ 811161 w 1238850"/>
                <a:gd name="connsiteY2" fmla="*/ 1240126 h 1240126"/>
                <a:gd name="connsiteX3" fmla="*/ 383458 w 1238850"/>
                <a:gd name="connsiteY3" fmla="*/ 1210629 h 1240126"/>
                <a:gd name="connsiteX4" fmla="*/ 0 w 1238850"/>
                <a:gd name="connsiteY4" fmla="*/ 908287 h 1240126"/>
                <a:gd name="connsiteX0" fmla="*/ 1230469 w 1230469"/>
                <a:gd name="connsiteY0" fmla="*/ 0 h 1264280"/>
                <a:gd name="connsiteX1" fmla="*/ 907026 w 1230469"/>
                <a:gd name="connsiteY1" fmla="*/ 131986 h 1264280"/>
                <a:gd name="connsiteX2" fmla="*/ 811161 w 1230469"/>
                <a:gd name="connsiteY2" fmla="*/ 1264280 h 1264280"/>
                <a:gd name="connsiteX3" fmla="*/ 383458 w 1230469"/>
                <a:gd name="connsiteY3" fmla="*/ 1234783 h 1264280"/>
                <a:gd name="connsiteX4" fmla="*/ 0 w 1230469"/>
                <a:gd name="connsiteY4" fmla="*/ 932441 h 1264280"/>
                <a:gd name="connsiteX0" fmla="*/ 1230469 w 1230469"/>
                <a:gd name="connsiteY0" fmla="*/ 0 h 1264280"/>
                <a:gd name="connsiteX1" fmla="*/ 915407 w 1230469"/>
                <a:gd name="connsiteY1" fmla="*/ 131986 h 1264280"/>
                <a:gd name="connsiteX2" fmla="*/ 811161 w 1230469"/>
                <a:gd name="connsiteY2" fmla="*/ 1264280 h 1264280"/>
                <a:gd name="connsiteX3" fmla="*/ 383458 w 1230469"/>
                <a:gd name="connsiteY3" fmla="*/ 1234783 h 1264280"/>
                <a:gd name="connsiteX4" fmla="*/ 0 w 1230469"/>
                <a:gd name="connsiteY4" fmla="*/ 932441 h 1264280"/>
                <a:gd name="connsiteX0" fmla="*/ 1230469 w 1230469"/>
                <a:gd name="connsiteY0" fmla="*/ 0 h 1234783"/>
                <a:gd name="connsiteX1" fmla="*/ 915407 w 1230469"/>
                <a:gd name="connsiteY1" fmla="*/ 131986 h 1234783"/>
                <a:gd name="connsiteX2" fmla="*/ 823732 w 1230469"/>
                <a:gd name="connsiteY2" fmla="*/ 1206311 h 1234783"/>
                <a:gd name="connsiteX3" fmla="*/ 383458 w 1230469"/>
                <a:gd name="connsiteY3" fmla="*/ 1234783 h 1234783"/>
                <a:gd name="connsiteX4" fmla="*/ 0 w 1230469"/>
                <a:gd name="connsiteY4" fmla="*/ 932441 h 1234783"/>
                <a:gd name="connsiteX0" fmla="*/ 1230469 w 1230469"/>
                <a:gd name="connsiteY0" fmla="*/ 0 h 1206311"/>
                <a:gd name="connsiteX1" fmla="*/ 915407 w 1230469"/>
                <a:gd name="connsiteY1" fmla="*/ 131986 h 1206311"/>
                <a:gd name="connsiteX2" fmla="*/ 823732 w 1230469"/>
                <a:gd name="connsiteY2" fmla="*/ 1206311 h 1206311"/>
                <a:gd name="connsiteX3" fmla="*/ 404410 w 1230469"/>
                <a:gd name="connsiteY3" fmla="*/ 1186476 h 1206311"/>
                <a:gd name="connsiteX4" fmla="*/ 0 w 1230469"/>
                <a:gd name="connsiteY4" fmla="*/ 932441 h 1206311"/>
                <a:gd name="connsiteX0" fmla="*/ 1230469 w 1230469"/>
                <a:gd name="connsiteY0" fmla="*/ 0 h 1206311"/>
                <a:gd name="connsiteX1" fmla="*/ 915407 w 1230469"/>
                <a:gd name="connsiteY1" fmla="*/ 131986 h 1206311"/>
                <a:gd name="connsiteX2" fmla="*/ 823732 w 1230469"/>
                <a:gd name="connsiteY2" fmla="*/ 1206311 h 1206311"/>
                <a:gd name="connsiteX3" fmla="*/ 404410 w 1230469"/>
                <a:gd name="connsiteY3" fmla="*/ 1186476 h 1206311"/>
                <a:gd name="connsiteX4" fmla="*/ 0 w 1230469"/>
                <a:gd name="connsiteY4" fmla="*/ 816504 h 1206311"/>
                <a:gd name="connsiteX0" fmla="*/ 1249030 w 1249030"/>
                <a:gd name="connsiteY0" fmla="*/ 0 h 1206311"/>
                <a:gd name="connsiteX1" fmla="*/ 933968 w 1249030"/>
                <a:gd name="connsiteY1" fmla="*/ 131986 h 1206311"/>
                <a:gd name="connsiteX2" fmla="*/ 842293 w 1249030"/>
                <a:gd name="connsiteY2" fmla="*/ 1206311 h 1206311"/>
                <a:gd name="connsiteX3" fmla="*/ 422971 w 1249030"/>
                <a:gd name="connsiteY3" fmla="*/ 1186476 h 1206311"/>
                <a:gd name="connsiteX4" fmla="*/ 0 w 1249030"/>
                <a:gd name="connsiteY4" fmla="*/ 871069 h 1206311"/>
                <a:gd name="connsiteX0" fmla="*/ 1249030 w 1249030"/>
                <a:gd name="connsiteY0" fmla="*/ 0 h 1206311"/>
                <a:gd name="connsiteX1" fmla="*/ 933968 w 1249030"/>
                <a:gd name="connsiteY1" fmla="*/ 131986 h 1206311"/>
                <a:gd name="connsiteX2" fmla="*/ 842293 w 1249030"/>
                <a:gd name="connsiteY2" fmla="*/ 1206311 h 1206311"/>
                <a:gd name="connsiteX3" fmla="*/ 376571 w 1249030"/>
                <a:gd name="connsiteY3" fmla="*/ 1195570 h 1206311"/>
                <a:gd name="connsiteX4" fmla="*/ 0 w 1249030"/>
                <a:gd name="connsiteY4" fmla="*/ 871069 h 1206311"/>
                <a:gd name="connsiteX0" fmla="*/ 1286152 w 1286152"/>
                <a:gd name="connsiteY0" fmla="*/ 0 h 1206311"/>
                <a:gd name="connsiteX1" fmla="*/ 971090 w 1286152"/>
                <a:gd name="connsiteY1" fmla="*/ 131986 h 1206311"/>
                <a:gd name="connsiteX2" fmla="*/ 879415 w 1286152"/>
                <a:gd name="connsiteY2" fmla="*/ 1206311 h 1206311"/>
                <a:gd name="connsiteX3" fmla="*/ 413693 w 1286152"/>
                <a:gd name="connsiteY3" fmla="*/ 1195570 h 1206311"/>
                <a:gd name="connsiteX4" fmla="*/ 0 w 1286152"/>
                <a:gd name="connsiteY4" fmla="*/ 861974 h 1206311"/>
                <a:gd name="connsiteX0" fmla="*/ 1850007 w 1850007"/>
                <a:gd name="connsiteY0" fmla="*/ 0 h 1206311"/>
                <a:gd name="connsiteX1" fmla="*/ 1534945 w 1850007"/>
                <a:gd name="connsiteY1" fmla="*/ 131986 h 1206311"/>
                <a:gd name="connsiteX2" fmla="*/ 1443270 w 1850007"/>
                <a:gd name="connsiteY2" fmla="*/ 1206311 h 1206311"/>
                <a:gd name="connsiteX3" fmla="*/ 977548 w 1850007"/>
                <a:gd name="connsiteY3" fmla="*/ 1195570 h 1206311"/>
                <a:gd name="connsiteX4" fmla="*/ 0 w 1850007"/>
                <a:gd name="connsiteY4" fmla="*/ 1146373 h 1206311"/>
                <a:gd name="connsiteX0" fmla="*/ 1850007 w 1850007"/>
                <a:gd name="connsiteY0" fmla="*/ 0 h 1206311"/>
                <a:gd name="connsiteX1" fmla="*/ 1534945 w 1850007"/>
                <a:gd name="connsiteY1" fmla="*/ 131986 h 1206311"/>
                <a:gd name="connsiteX2" fmla="*/ 1443270 w 1850007"/>
                <a:gd name="connsiteY2" fmla="*/ 1206311 h 1206311"/>
                <a:gd name="connsiteX3" fmla="*/ 977548 w 1850007"/>
                <a:gd name="connsiteY3" fmla="*/ 1195570 h 1206311"/>
                <a:gd name="connsiteX4" fmla="*/ 0 w 1850007"/>
                <a:gd name="connsiteY4" fmla="*/ 1146373 h 1206311"/>
                <a:gd name="connsiteX0" fmla="*/ 1850007 w 1850007"/>
                <a:gd name="connsiteY0" fmla="*/ 0 h 1206311"/>
                <a:gd name="connsiteX1" fmla="*/ 1534945 w 1850007"/>
                <a:gd name="connsiteY1" fmla="*/ 131986 h 1206311"/>
                <a:gd name="connsiteX2" fmla="*/ 1443270 w 1850007"/>
                <a:gd name="connsiteY2" fmla="*/ 1206311 h 1206311"/>
                <a:gd name="connsiteX3" fmla="*/ 977548 w 1850007"/>
                <a:gd name="connsiteY3" fmla="*/ 1195570 h 1206311"/>
                <a:gd name="connsiteX4" fmla="*/ 0 w 1850007"/>
                <a:gd name="connsiteY4" fmla="*/ 1146373 h 1206311"/>
                <a:gd name="connsiteX0" fmla="*/ 1866592 w 1866592"/>
                <a:gd name="connsiteY0" fmla="*/ 0 h 1206311"/>
                <a:gd name="connsiteX1" fmla="*/ 1551530 w 1866592"/>
                <a:gd name="connsiteY1" fmla="*/ 131986 h 1206311"/>
                <a:gd name="connsiteX2" fmla="*/ 1459855 w 1866592"/>
                <a:gd name="connsiteY2" fmla="*/ 1206311 h 1206311"/>
                <a:gd name="connsiteX3" fmla="*/ 994133 w 1866592"/>
                <a:gd name="connsiteY3" fmla="*/ 1195570 h 1206311"/>
                <a:gd name="connsiteX4" fmla="*/ 0 w 1866592"/>
                <a:gd name="connsiteY4" fmla="*/ 1187001 h 1206311"/>
                <a:gd name="connsiteX0" fmla="*/ 1866592 w 1866592"/>
                <a:gd name="connsiteY0" fmla="*/ 0 h 1206311"/>
                <a:gd name="connsiteX1" fmla="*/ 1551530 w 1866592"/>
                <a:gd name="connsiteY1" fmla="*/ 131986 h 1206311"/>
                <a:gd name="connsiteX2" fmla="*/ 1459855 w 1866592"/>
                <a:gd name="connsiteY2" fmla="*/ 1206311 h 1206311"/>
                <a:gd name="connsiteX3" fmla="*/ 994133 w 1866592"/>
                <a:gd name="connsiteY3" fmla="*/ 1195570 h 1206311"/>
                <a:gd name="connsiteX4" fmla="*/ 0 w 1866592"/>
                <a:gd name="connsiteY4" fmla="*/ 1187001 h 1206311"/>
                <a:gd name="connsiteX0" fmla="*/ 1941220 w 1941220"/>
                <a:gd name="connsiteY0" fmla="*/ 0 h 1206311"/>
                <a:gd name="connsiteX1" fmla="*/ 1626158 w 1941220"/>
                <a:gd name="connsiteY1" fmla="*/ 131986 h 1206311"/>
                <a:gd name="connsiteX2" fmla="*/ 1534483 w 1941220"/>
                <a:gd name="connsiteY2" fmla="*/ 1206311 h 1206311"/>
                <a:gd name="connsiteX3" fmla="*/ 1068761 w 1941220"/>
                <a:gd name="connsiteY3" fmla="*/ 1195570 h 1206311"/>
                <a:gd name="connsiteX4" fmla="*/ 0 w 1941220"/>
                <a:gd name="connsiteY4" fmla="*/ 1187001 h 1206311"/>
                <a:gd name="connsiteX0" fmla="*/ 2307576 w 2307576"/>
                <a:gd name="connsiteY0" fmla="*/ 0 h 1206311"/>
                <a:gd name="connsiteX1" fmla="*/ 1992514 w 2307576"/>
                <a:gd name="connsiteY1" fmla="*/ 131986 h 1206311"/>
                <a:gd name="connsiteX2" fmla="*/ 1900839 w 2307576"/>
                <a:gd name="connsiteY2" fmla="*/ 1206311 h 1206311"/>
                <a:gd name="connsiteX3" fmla="*/ 1435117 w 2307576"/>
                <a:gd name="connsiteY3" fmla="*/ 1195570 h 1206311"/>
                <a:gd name="connsiteX4" fmla="*/ 0 w 2307576"/>
                <a:gd name="connsiteY4" fmla="*/ 1187001 h 1206311"/>
                <a:gd name="connsiteX0" fmla="*/ 2417581 w 2417581"/>
                <a:gd name="connsiteY0" fmla="*/ 0 h 1206311"/>
                <a:gd name="connsiteX1" fmla="*/ 2102519 w 2417581"/>
                <a:gd name="connsiteY1" fmla="*/ 131986 h 1206311"/>
                <a:gd name="connsiteX2" fmla="*/ 2010844 w 2417581"/>
                <a:gd name="connsiteY2" fmla="*/ 1206311 h 1206311"/>
                <a:gd name="connsiteX3" fmla="*/ 1545122 w 2417581"/>
                <a:gd name="connsiteY3" fmla="*/ 1195570 h 1206311"/>
                <a:gd name="connsiteX4" fmla="*/ 110005 w 2417581"/>
                <a:gd name="connsiteY4" fmla="*/ 1187001 h 1206311"/>
                <a:gd name="connsiteX5" fmla="*/ 97365 w 2417581"/>
                <a:gd name="connsiteY5" fmla="*/ 1201079 h 1206311"/>
                <a:gd name="connsiteX0" fmla="*/ 2417581 w 2417581"/>
                <a:gd name="connsiteY0" fmla="*/ 0 h 1206311"/>
                <a:gd name="connsiteX1" fmla="*/ 2102519 w 2417581"/>
                <a:gd name="connsiteY1" fmla="*/ 131986 h 1206311"/>
                <a:gd name="connsiteX2" fmla="*/ 2010844 w 2417581"/>
                <a:gd name="connsiteY2" fmla="*/ 1206311 h 1206311"/>
                <a:gd name="connsiteX3" fmla="*/ 1545122 w 2417581"/>
                <a:gd name="connsiteY3" fmla="*/ 1195570 h 1206311"/>
                <a:gd name="connsiteX4" fmla="*/ 110005 w 2417581"/>
                <a:gd name="connsiteY4" fmla="*/ 1187001 h 1206311"/>
                <a:gd name="connsiteX5" fmla="*/ 97365 w 2417581"/>
                <a:gd name="connsiteY5" fmla="*/ 812157 h 1206311"/>
                <a:gd name="connsiteX0" fmla="*/ 2401022 w 2401022"/>
                <a:gd name="connsiteY0" fmla="*/ 0 h 1206311"/>
                <a:gd name="connsiteX1" fmla="*/ 2085960 w 2401022"/>
                <a:gd name="connsiteY1" fmla="*/ 131986 h 1206311"/>
                <a:gd name="connsiteX2" fmla="*/ 1994285 w 2401022"/>
                <a:gd name="connsiteY2" fmla="*/ 1206311 h 1206311"/>
                <a:gd name="connsiteX3" fmla="*/ 1528563 w 2401022"/>
                <a:gd name="connsiteY3" fmla="*/ 1195570 h 1206311"/>
                <a:gd name="connsiteX4" fmla="*/ 93446 w 2401022"/>
                <a:gd name="connsiteY4" fmla="*/ 1187001 h 1206311"/>
                <a:gd name="connsiteX5" fmla="*/ 152043 w 2401022"/>
                <a:gd name="connsiteY5" fmla="*/ 363401 h 1206311"/>
                <a:gd name="connsiteX0" fmla="*/ 2307577 w 2307577"/>
                <a:gd name="connsiteY0" fmla="*/ 0 h 1206311"/>
                <a:gd name="connsiteX1" fmla="*/ 1992515 w 2307577"/>
                <a:gd name="connsiteY1" fmla="*/ 131986 h 1206311"/>
                <a:gd name="connsiteX2" fmla="*/ 1900840 w 2307577"/>
                <a:gd name="connsiteY2" fmla="*/ 1206311 h 1206311"/>
                <a:gd name="connsiteX3" fmla="*/ 1435118 w 2307577"/>
                <a:gd name="connsiteY3" fmla="*/ 1195570 h 1206311"/>
                <a:gd name="connsiteX4" fmla="*/ 1 w 2307577"/>
                <a:gd name="connsiteY4" fmla="*/ 1187001 h 1206311"/>
                <a:gd name="connsiteX5" fmla="*/ 58598 w 2307577"/>
                <a:gd name="connsiteY5" fmla="*/ 363401 h 1206311"/>
                <a:gd name="connsiteX0" fmla="*/ 2307575 w 2307575"/>
                <a:gd name="connsiteY0" fmla="*/ 0 h 1206311"/>
                <a:gd name="connsiteX1" fmla="*/ 1992513 w 2307575"/>
                <a:gd name="connsiteY1" fmla="*/ 131986 h 1206311"/>
                <a:gd name="connsiteX2" fmla="*/ 1900838 w 2307575"/>
                <a:gd name="connsiteY2" fmla="*/ 1206311 h 1206311"/>
                <a:gd name="connsiteX3" fmla="*/ 1435116 w 2307575"/>
                <a:gd name="connsiteY3" fmla="*/ 1195570 h 1206311"/>
                <a:gd name="connsiteX4" fmla="*/ -1 w 2307575"/>
                <a:gd name="connsiteY4" fmla="*/ 1187001 h 1206311"/>
                <a:gd name="connsiteX5" fmla="*/ 58596 w 2307575"/>
                <a:gd name="connsiteY5" fmla="*/ 363401 h 1206311"/>
                <a:gd name="connsiteX0" fmla="*/ 2307577 w 2307577"/>
                <a:gd name="connsiteY0" fmla="*/ 0 h 1206311"/>
                <a:gd name="connsiteX1" fmla="*/ 1992515 w 2307577"/>
                <a:gd name="connsiteY1" fmla="*/ 131986 h 1206311"/>
                <a:gd name="connsiteX2" fmla="*/ 1900840 w 2307577"/>
                <a:gd name="connsiteY2" fmla="*/ 1206311 h 1206311"/>
                <a:gd name="connsiteX3" fmla="*/ 1435118 w 2307577"/>
                <a:gd name="connsiteY3" fmla="*/ 1195570 h 1206311"/>
                <a:gd name="connsiteX4" fmla="*/ 1 w 2307577"/>
                <a:gd name="connsiteY4" fmla="*/ 1187001 h 1206311"/>
                <a:gd name="connsiteX5" fmla="*/ 68773 w 2307577"/>
                <a:gd name="connsiteY5" fmla="*/ 183898 h 1206311"/>
                <a:gd name="connsiteX0" fmla="*/ 2307575 w 2307575"/>
                <a:gd name="connsiteY0" fmla="*/ 0 h 1776365"/>
                <a:gd name="connsiteX1" fmla="*/ 1992513 w 2307575"/>
                <a:gd name="connsiteY1" fmla="*/ 131986 h 1776365"/>
                <a:gd name="connsiteX2" fmla="*/ 1900838 w 2307575"/>
                <a:gd name="connsiteY2" fmla="*/ 1206311 h 1776365"/>
                <a:gd name="connsiteX3" fmla="*/ 1435116 w 2307575"/>
                <a:gd name="connsiteY3" fmla="*/ 1195570 h 1776365"/>
                <a:gd name="connsiteX4" fmla="*/ -1 w 2307575"/>
                <a:gd name="connsiteY4" fmla="*/ 1187001 h 1776365"/>
                <a:gd name="connsiteX5" fmla="*/ 16350 w 2307575"/>
                <a:gd name="connsiteY5" fmla="*/ 1776365 h 1776365"/>
                <a:gd name="connsiteX0" fmla="*/ 2291225 w 2291225"/>
                <a:gd name="connsiteY0" fmla="*/ 0 h 1776365"/>
                <a:gd name="connsiteX1" fmla="*/ 1976163 w 2291225"/>
                <a:gd name="connsiteY1" fmla="*/ 131986 h 1776365"/>
                <a:gd name="connsiteX2" fmla="*/ 1884488 w 2291225"/>
                <a:gd name="connsiteY2" fmla="*/ 1206311 h 1776365"/>
                <a:gd name="connsiteX3" fmla="*/ 1418766 w 2291225"/>
                <a:gd name="connsiteY3" fmla="*/ 1195570 h 1776365"/>
                <a:gd name="connsiteX4" fmla="*/ 202071 w 2291225"/>
                <a:gd name="connsiteY4" fmla="*/ 1204125 h 1776365"/>
                <a:gd name="connsiteX5" fmla="*/ 0 w 2291225"/>
                <a:gd name="connsiteY5" fmla="*/ 1776365 h 1776365"/>
                <a:gd name="connsiteX0" fmla="*/ 2291225 w 2291225"/>
                <a:gd name="connsiteY0" fmla="*/ 0 h 1776365"/>
                <a:gd name="connsiteX1" fmla="*/ 1976163 w 2291225"/>
                <a:gd name="connsiteY1" fmla="*/ 131986 h 1776365"/>
                <a:gd name="connsiteX2" fmla="*/ 1884488 w 2291225"/>
                <a:gd name="connsiteY2" fmla="*/ 1206311 h 1776365"/>
                <a:gd name="connsiteX3" fmla="*/ 1418766 w 2291225"/>
                <a:gd name="connsiteY3" fmla="*/ 1195570 h 1776365"/>
                <a:gd name="connsiteX4" fmla="*/ 202071 w 2291225"/>
                <a:gd name="connsiteY4" fmla="*/ 1204125 h 1776365"/>
                <a:gd name="connsiteX5" fmla="*/ 0 w 2291225"/>
                <a:gd name="connsiteY5" fmla="*/ 1776365 h 1776365"/>
                <a:gd name="connsiteX0" fmla="*/ 2256277 w 2256277"/>
                <a:gd name="connsiteY0" fmla="*/ 0 h 1784926"/>
                <a:gd name="connsiteX1" fmla="*/ 1941215 w 2256277"/>
                <a:gd name="connsiteY1" fmla="*/ 131986 h 1784926"/>
                <a:gd name="connsiteX2" fmla="*/ 1849540 w 2256277"/>
                <a:gd name="connsiteY2" fmla="*/ 1206311 h 1784926"/>
                <a:gd name="connsiteX3" fmla="*/ 1383818 w 2256277"/>
                <a:gd name="connsiteY3" fmla="*/ 1195570 h 1784926"/>
                <a:gd name="connsiteX4" fmla="*/ 167123 w 2256277"/>
                <a:gd name="connsiteY4" fmla="*/ 1204125 h 1784926"/>
                <a:gd name="connsiteX5" fmla="*/ 0 w 2256277"/>
                <a:gd name="connsiteY5" fmla="*/ 1784926 h 1784926"/>
                <a:gd name="connsiteX0" fmla="*/ 2256277 w 2256277"/>
                <a:gd name="connsiteY0" fmla="*/ 0 h 1784926"/>
                <a:gd name="connsiteX1" fmla="*/ 1941215 w 2256277"/>
                <a:gd name="connsiteY1" fmla="*/ 131986 h 1784926"/>
                <a:gd name="connsiteX2" fmla="*/ 1849540 w 2256277"/>
                <a:gd name="connsiteY2" fmla="*/ 1206311 h 1784926"/>
                <a:gd name="connsiteX3" fmla="*/ 1383818 w 2256277"/>
                <a:gd name="connsiteY3" fmla="*/ 1195570 h 1784926"/>
                <a:gd name="connsiteX4" fmla="*/ 210807 w 2256277"/>
                <a:gd name="connsiteY4" fmla="*/ 1212686 h 1784926"/>
                <a:gd name="connsiteX5" fmla="*/ 0 w 2256277"/>
                <a:gd name="connsiteY5" fmla="*/ 1784926 h 1784926"/>
                <a:gd name="connsiteX0" fmla="*/ 2256277 w 2256277"/>
                <a:gd name="connsiteY0" fmla="*/ 0 h 1784926"/>
                <a:gd name="connsiteX1" fmla="*/ 1941215 w 2256277"/>
                <a:gd name="connsiteY1" fmla="*/ 131986 h 1784926"/>
                <a:gd name="connsiteX2" fmla="*/ 1849540 w 2256277"/>
                <a:gd name="connsiteY2" fmla="*/ 1206311 h 1784926"/>
                <a:gd name="connsiteX3" fmla="*/ 1383818 w 2256277"/>
                <a:gd name="connsiteY3" fmla="*/ 1195570 h 1784926"/>
                <a:gd name="connsiteX4" fmla="*/ 210807 w 2256277"/>
                <a:gd name="connsiteY4" fmla="*/ 1212686 h 1784926"/>
                <a:gd name="connsiteX5" fmla="*/ 0 w 2256277"/>
                <a:gd name="connsiteY5" fmla="*/ 1784926 h 1784926"/>
                <a:gd name="connsiteX0" fmla="*/ 2256277 w 2256277"/>
                <a:gd name="connsiteY0" fmla="*/ 0 h 1784926"/>
                <a:gd name="connsiteX1" fmla="*/ 1941215 w 2256277"/>
                <a:gd name="connsiteY1" fmla="*/ 131986 h 1784926"/>
                <a:gd name="connsiteX2" fmla="*/ 1849540 w 2256277"/>
                <a:gd name="connsiteY2" fmla="*/ 1206311 h 1784926"/>
                <a:gd name="connsiteX3" fmla="*/ 1383818 w 2256277"/>
                <a:gd name="connsiteY3" fmla="*/ 1195570 h 1784926"/>
                <a:gd name="connsiteX4" fmla="*/ 289440 w 2256277"/>
                <a:gd name="connsiteY4" fmla="*/ 1212686 h 1784926"/>
                <a:gd name="connsiteX5" fmla="*/ 0 w 2256277"/>
                <a:gd name="connsiteY5" fmla="*/ 1784926 h 1784926"/>
                <a:gd name="connsiteX0" fmla="*/ 2099012 w 2099012"/>
                <a:gd name="connsiteY0" fmla="*/ 0 h 1810610"/>
                <a:gd name="connsiteX1" fmla="*/ 1783950 w 2099012"/>
                <a:gd name="connsiteY1" fmla="*/ 131986 h 1810610"/>
                <a:gd name="connsiteX2" fmla="*/ 1692275 w 2099012"/>
                <a:gd name="connsiteY2" fmla="*/ 1206311 h 1810610"/>
                <a:gd name="connsiteX3" fmla="*/ 1226553 w 2099012"/>
                <a:gd name="connsiteY3" fmla="*/ 1195570 h 1810610"/>
                <a:gd name="connsiteX4" fmla="*/ 132175 w 2099012"/>
                <a:gd name="connsiteY4" fmla="*/ 1212686 h 1810610"/>
                <a:gd name="connsiteX5" fmla="*/ 0 w 2099012"/>
                <a:gd name="connsiteY5" fmla="*/ 1810610 h 1810610"/>
                <a:gd name="connsiteX0" fmla="*/ 2081538 w 2081538"/>
                <a:gd name="connsiteY0" fmla="*/ 0 h 1776363"/>
                <a:gd name="connsiteX1" fmla="*/ 1766476 w 2081538"/>
                <a:gd name="connsiteY1" fmla="*/ 131986 h 1776363"/>
                <a:gd name="connsiteX2" fmla="*/ 1674801 w 2081538"/>
                <a:gd name="connsiteY2" fmla="*/ 1206311 h 1776363"/>
                <a:gd name="connsiteX3" fmla="*/ 1209079 w 2081538"/>
                <a:gd name="connsiteY3" fmla="*/ 1195570 h 1776363"/>
                <a:gd name="connsiteX4" fmla="*/ 114701 w 2081538"/>
                <a:gd name="connsiteY4" fmla="*/ 1212686 h 1776363"/>
                <a:gd name="connsiteX5" fmla="*/ 0 w 2081538"/>
                <a:gd name="connsiteY5" fmla="*/ 1776363 h 1776363"/>
                <a:gd name="connsiteX0" fmla="*/ 2081538 w 2081538"/>
                <a:gd name="connsiteY0" fmla="*/ 0 h 1776363"/>
                <a:gd name="connsiteX1" fmla="*/ 1766476 w 2081538"/>
                <a:gd name="connsiteY1" fmla="*/ 197447 h 1776363"/>
                <a:gd name="connsiteX2" fmla="*/ 1674801 w 2081538"/>
                <a:gd name="connsiteY2" fmla="*/ 1206311 h 1776363"/>
                <a:gd name="connsiteX3" fmla="*/ 1209079 w 2081538"/>
                <a:gd name="connsiteY3" fmla="*/ 1195570 h 1776363"/>
                <a:gd name="connsiteX4" fmla="*/ 114701 w 2081538"/>
                <a:gd name="connsiteY4" fmla="*/ 1212686 h 1776363"/>
                <a:gd name="connsiteX5" fmla="*/ 0 w 2081538"/>
                <a:gd name="connsiteY5" fmla="*/ 1776363 h 1776363"/>
                <a:gd name="connsiteX0" fmla="*/ 2101572 w 2101572"/>
                <a:gd name="connsiteY0" fmla="*/ 0 h 1704356"/>
                <a:gd name="connsiteX1" fmla="*/ 1766476 w 2101572"/>
                <a:gd name="connsiteY1" fmla="*/ 125440 h 1704356"/>
                <a:gd name="connsiteX2" fmla="*/ 1674801 w 2101572"/>
                <a:gd name="connsiteY2" fmla="*/ 1134304 h 1704356"/>
                <a:gd name="connsiteX3" fmla="*/ 1209079 w 2101572"/>
                <a:gd name="connsiteY3" fmla="*/ 1123563 h 1704356"/>
                <a:gd name="connsiteX4" fmla="*/ 114701 w 2101572"/>
                <a:gd name="connsiteY4" fmla="*/ 1140679 h 1704356"/>
                <a:gd name="connsiteX5" fmla="*/ 0 w 2101572"/>
                <a:gd name="connsiteY5" fmla="*/ 1704356 h 1704356"/>
                <a:gd name="connsiteX0" fmla="*/ 2101572 w 2101572"/>
                <a:gd name="connsiteY0" fmla="*/ 0 h 1704356"/>
                <a:gd name="connsiteX1" fmla="*/ 1839932 w 2101572"/>
                <a:gd name="connsiteY1" fmla="*/ 125439 h 1704356"/>
                <a:gd name="connsiteX2" fmla="*/ 1674801 w 2101572"/>
                <a:gd name="connsiteY2" fmla="*/ 1134304 h 1704356"/>
                <a:gd name="connsiteX3" fmla="*/ 1209079 w 2101572"/>
                <a:gd name="connsiteY3" fmla="*/ 1123563 h 1704356"/>
                <a:gd name="connsiteX4" fmla="*/ 114701 w 2101572"/>
                <a:gd name="connsiteY4" fmla="*/ 1140679 h 1704356"/>
                <a:gd name="connsiteX5" fmla="*/ 0 w 2101572"/>
                <a:gd name="connsiteY5" fmla="*/ 1704356 h 1704356"/>
                <a:gd name="connsiteX0" fmla="*/ 2101572 w 2101572"/>
                <a:gd name="connsiteY0" fmla="*/ 0 h 1704356"/>
                <a:gd name="connsiteX1" fmla="*/ 1813222 w 2101572"/>
                <a:gd name="connsiteY1" fmla="*/ 125439 h 1704356"/>
                <a:gd name="connsiteX2" fmla="*/ 1674801 w 2101572"/>
                <a:gd name="connsiteY2" fmla="*/ 1134304 h 1704356"/>
                <a:gd name="connsiteX3" fmla="*/ 1209079 w 2101572"/>
                <a:gd name="connsiteY3" fmla="*/ 1123563 h 1704356"/>
                <a:gd name="connsiteX4" fmla="*/ 114701 w 2101572"/>
                <a:gd name="connsiteY4" fmla="*/ 1140679 h 1704356"/>
                <a:gd name="connsiteX5" fmla="*/ 0 w 2101572"/>
                <a:gd name="connsiteY5" fmla="*/ 1704356 h 1704356"/>
                <a:gd name="connsiteX0" fmla="*/ 2101572 w 2101572"/>
                <a:gd name="connsiteY0" fmla="*/ 0 h 1704356"/>
                <a:gd name="connsiteX1" fmla="*/ 1813222 w 2101572"/>
                <a:gd name="connsiteY1" fmla="*/ 125439 h 1704356"/>
                <a:gd name="connsiteX2" fmla="*/ 1714868 w 2101572"/>
                <a:gd name="connsiteY2" fmla="*/ 1134304 h 1704356"/>
                <a:gd name="connsiteX3" fmla="*/ 1209079 w 2101572"/>
                <a:gd name="connsiteY3" fmla="*/ 1123563 h 1704356"/>
                <a:gd name="connsiteX4" fmla="*/ 114701 w 2101572"/>
                <a:gd name="connsiteY4" fmla="*/ 1140679 h 1704356"/>
                <a:gd name="connsiteX5" fmla="*/ 0 w 2101572"/>
                <a:gd name="connsiteY5" fmla="*/ 1704356 h 1704356"/>
                <a:gd name="connsiteX0" fmla="*/ 2101572 w 2101572"/>
                <a:gd name="connsiteY0" fmla="*/ 0 h 1704356"/>
                <a:gd name="connsiteX1" fmla="*/ 1813222 w 2101572"/>
                <a:gd name="connsiteY1" fmla="*/ 125439 h 1704356"/>
                <a:gd name="connsiteX2" fmla="*/ 1714868 w 2101572"/>
                <a:gd name="connsiteY2" fmla="*/ 1134304 h 1704356"/>
                <a:gd name="connsiteX3" fmla="*/ 1209079 w 2101572"/>
                <a:gd name="connsiteY3" fmla="*/ 1123563 h 1704356"/>
                <a:gd name="connsiteX4" fmla="*/ 114701 w 2101572"/>
                <a:gd name="connsiteY4" fmla="*/ 1140679 h 1704356"/>
                <a:gd name="connsiteX5" fmla="*/ 0 w 2101572"/>
                <a:gd name="connsiteY5" fmla="*/ 1704356 h 1704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1572" h="1704356">
                  <a:moveTo>
                    <a:pt x="2101572" y="0"/>
                  </a:moveTo>
                  <a:lnTo>
                    <a:pt x="1813222" y="125439"/>
                  </a:lnTo>
                  <a:cubicBezTo>
                    <a:pt x="1780437" y="461727"/>
                    <a:pt x="1801075" y="798016"/>
                    <a:pt x="1714868" y="1134304"/>
                  </a:cubicBezTo>
                  <a:lnTo>
                    <a:pt x="1209079" y="1123563"/>
                  </a:lnTo>
                  <a:lnTo>
                    <a:pt x="114701" y="1140679"/>
                  </a:lnTo>
                  <a:cubicBezTo>
                    <a:pt x="59267" y="1383512"/>
                    <a:pt x="2633" y="1701423"/>
                    <a:pt x="0" y="1704356"/>
                  </a:cubicBezTo>
                </a:path>
              </a:pathLst>
            </a:custGeom>
            <a:noFill/>
            <a:ln w="38100">
              <a:solidFill>
                <a:srgbClr val="FFC000">
                  <a:alpha val="60000"/>
                </a:srgb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520"/>
            </a:p>
          </p:txBody>
        </p:sp>
        <p:sp>
          <p:nvSpPr>
            <p:cNvPr id="173" name="フリーフォーム 172"/>
            <p:cNvSpPr/>
            <p:nvPr/>
          </p:nvSpPr>
          <p:spPr>
            <a:xfrm>
              <a:off x="5766153" y="3649949"/>
              <a:ext cx="1478459" cy="1216407"/>
            </a:xfrm>
            <a:custGeom>
              <a:avLst/>
              <a:gdLst>
                <a:gd name="connsiteX0" fmla="*/ 1132964 w 1132964"/>
                <a:gd name="connsiteY0" fmla="*/ 17842 h 918860"/>
                <a:gd name="connsiteX1" fmla="*/ 963466 w 1132964"/>
                <a:gd name="connsiteY1" fmla="*/ 107051 h 918860"/>
                <a:gd name="connsiteX2" fmla="*/ 660152 w 1132964"/>
                <a:gd name="connsiteY2" fmla="*/ 0 h 918860"/>
                <a:gd name="connsiteX3" fmla="*/ 66908 w 1132964"/>
                <a:gd name="connsiteY3" fmla="*/ 8921 h 918860"/>
                <a:gd name="connsiteX4" fmla="*/ 84750 w 1132964"/>
                <a:gd name="connsiteY4" fmla="*/ 486193 h 918860"/>
                <a:gd name="connsiteX5" fmla="*/ 4461 w 1132964"/>
                <a:gd name="connsiteY5" fmla="*/ 918860 h 918860"/>
                <a:gd name="connsiteX6" fmla="*/ 0 w 1132964"/>
                <a:gd name="connsiteY6" fmla="*/ 918860 h 918860"/>
                <a:gd name="connsiteX0" fmla="*/ 1159727 w 1159727"/>
                <a:gd name="connsiteY0" fmla="*/ 17842 h 959004"/>
                <a:gd name="connsiteX1" fmla="*/ 990229 w 1159727"/>
                <a:gd name="connsiteY1" fmla="*/ 107051 h 959004"/>
                <a:gd name="connsiteX2" fmla="*/ 686915 w 1159727"/>
                <a:gd name="connsiteY2" fmla="*/ 0 h 959004"/>
                <a:gd name="connsiteX3" fmla="*/ 93671 w 1159727"/>
                <a:gd name="connsiteY3" fmla="*/ 8921 h 959004"/>
                <a:gd name="connsiteX4" fmla="*/ 111513 w 1159727"/>
                <a:gd name="connsiteY4" fmla="*/ 486193 h 959004"/>
                <a:gd name="connsiteX5" fmla="*/ 31224 w 1159727"/>
                <a:gd name="connsiteY5" fmla="*/ 918860 h 959004"/>
                <a:gd name="connsiteX6" fmla="*/ 0 w 1159727"/>
                <a:gd name="connsiteY6" fmla="*/ 959004 h 959004"/>
                <a:gd name="connsiteX0" fmla="*/ 1159727 w 1159727"/>
                <a:gd name="connsiteY0" fmla="*/ 17842 h 959004"/>
                <a:gd name="connsiteX1" fmla="*/ 990229 w 1159727"/>
                <a:gd name="connsiteY1" fmla="*/ 136660 h 959004"/>
                <a:gd name="connsiteX2" fmla="*/ 686915 w 1159727"/>
                <a:gd name="connsiteY2" fmla="*/ 0 h 959004"/>
                <a:gd name="connsiteX3" fmla="*/ 93671 w 1159727"/>
                <a:gd name="connsiteY3" fmla="*/ 8921 h 959004"/>
                <a:gd name="connsiteX4" fmla="*/ 111513 w 1159727"/>
                <a:gd name="connsiteY4" fmla="*/ 486193 h 959004"/>
                <a:gd name="connsiteX5" fmla="*/ 31224 w 1159727"/>
                <a:gd name="connsiteY5" fmla="*/ 918860 h 959004"/>
                <a:gd name="connsiteX6" fmla="*/ 0 w 1159727"/>
                <a:gd name="connsiteY6" fmla="*/ 959004 h 959004"/>
                <a:gd name="connsiteX0" fmla="*/ 1159727 w 1159727"/>
                <a:gd name="connsiteY0" fmla="*/ 8921 h 950083"/>
                <a:gd name="connsiteX1" fmla="*/ 990229 w 1159727"/>
                <a:gd name="connsiteY1" fmla="*/ 127739 h 950083"/>
                <a:gd name="connsiteX2" fmla="*/ 686915 w 1159727"/>
                <a:gd name="connsiteY2" fmla="*/ 23979 h 950083"/>
                <a:gd name="connsiteX3" fmla="*/ 93671 w 1159727"/>
                <a:gd name="connsiteY3" fmla="*/ 0 h 950083"/>
                <a:gd name="connsiteX4" fmla="*/ 111513 w 1159727"/>
                <a:gd name="connsiteY4" fmla="*/ 477272 h 950083"/>
                <a:gd name="connsiteX5" fmla="*/ 31224 w 1159727"/>
                <a:gd name="connsiteY5" fmla="*/ 909939 h 950083"/>
                <a:gd name="connsiteX6" fmla="*/ 0 w 1159727"/>
                <a:gd name="connsiteY6" fmla="*/ 950083 h 950083"/>
                <a:gd name="connsiteX0" fmla="*/ 1159727 w 1159727"/>
                <a:gd name="connsiteY0" fmla="*/ 14551 h 955713"/>
                <a:gd name="connsiteX1" fmla="*/ 990229 w 1159727"/>
                <a:gd name="connsiteY1" fmla="*/ 133369 h 955713"/>
                <a:gd name="connsiteX2" fmla="*/ 686915 w 1159727"/>
                <a:gd name="connsiteY2" fmla="*/ 0 h 955713"/>
                <a:gd name="connsiteX3" fmla="*/ 93671 w 1159727"/>
                <a:gd name="connsiteY3" fmla="*/ 5630 h 955713"/>
                <a:gd name="connsiteX4" fmla="*/ 111513 w 1159727"/>
                <a:gd name="connsiteY4" fmla="*/ 482902 h 955713"/>
                <a:gd name="connsiteX5" fmla="*/ 31224 w 1159727"/>
                <a:gd name="connsiteY5" fmla="*/ 915569 h 955713"/>
                <a:gd name="connsiteX6" fmla="*/ 0 w 1159727"/>
                <a:gd name="connsiteY6" fmla="*/ 955713 h 955713"/>
                <a:gd name="connsiteX0" fmla="*/ 1162894 w 1162894"/>
                <a:gd name="connsiteY0" fmla="*/ 54031 h 955713"/>
                <a:gd name="connsiteX1" fmla="*/ 990229 w 1162894"/>
                <a:gd name="connsiteY1" fmla="*/ 133369 h 955713"/>
                <a:gd name="connsiteX2" fmla="*/ 686915 w 1162894"/>
                <a:gd name="connsiteY2" fmla="*/ 0 h 955713"/>
                <a:gd name="connsiteX3" fmla="*/ 93671 w 1162894"/>
                <a:gd name="connsiteY3" fmla="*/ 5630 h 955713"/>
                <a:gd name="connsiteX4" fmla="*/ 111513 w 1162894"/>
                <a:gd name="connsiteY4" fmla="*/ 482902 h 955713"/>
                <a:gd name="connsiteX5" fmla="*/ 31224 w 1162894"/>
                <a:gd name="connsiteY5" fmla="*/ 915569 h 955713"/>
                <a:gd name="connsiteX6" fmla="*/ 0 w 1162894"/>
                <a:gd name="connsiteY6" fmla="*/ 955713 h 955713"/>
                <a:gd name="connsiteX0" fmla="*/ 1162894 w 1162894"/>
                <a:gd name="connsiteY0" fmla="*/ 48401 h 950083"/>
                <a:gd name="connsiteX1" fmla="*/ 990229 w 1162894"/>
                <a:gd name="connsiteY1" fmla="*/ 127739 h 950083"/>
                <a:gd name="connsiteX2" fmla="*/ 636253 w 1162894"/>
                <a:gd name="connsiteY2" fmla="*/ 10820 h 950083"/>
                <a:gd name="connsiteX3" fmla="*/ 93671 w 1162894"/>
                <a:gd name="connsiteY3" fmla="*/ 0 h 950083"/>
                <a:gd name="connsiteX4" fmla="*/ 111513 w 1162894"/>
                <a:gd name="connsiteY4" fmla="*/ 477272 h 950083"/>
                <a:gd name="connsiteX5" fmla="*/ 31224 w 1162894"/>
                <a:gd name="connsiteY5" fmla="*/ 909939 h 950083"/>
                <a:gd name="connsiteX6" fmla="*/ 0 w 1162894"/>
                <a:gd name="connsiteY6" fmla="*/ 950083 h 950083"/>
                <a:gd name="connsiteX0" fmla="*/ 1162894 w 1162894"/>
                <a:gd name="connsiteY0" fmla="*/ 48401 h 950083"/>
                <a:gd name="connsiteX1" fmla="*/ 920569 w 1162894"/>
                <a:gd name="connsiteY1" fmla="*/ 127739 h 950083"/>
                <a:gd name="connsiteX2" fmla="*/ 636253 w 1162894"/>
                <a:gd name="connsiteY2" fmla="*/ 10820 h 950083"/>
                <a:gd name="connsiteX3" fmla="*/ 93671 w 1162894"/>
                <a:gd name="connsiteY3" fmla="*/ 0 h 950083"/>
                <a:gd name="connsiteX4" fmla="*/ 111513 w 1162894"/>
                <a:gd name="connsiteY4" fmla="*/ 477272 h 950083"/>
                <a:gd name="connsiteX5" fmla="*/ 31224 w 1162894"/>
                <a:gd name="connsiteY5" fmla="*/ 909939 h 950083"/>
                <a:gd name="connsiteX6" fmla="*/ 0 w 1162894"/>
                <a:gd name="connsiteY6" fmla="*/ 950083 h 950083"/>
                <a:gd name="connsiteX0" fmla="*/ 1162894 w 1162894"/>
                <a:gd name="connsiteY0" fmla="*/ 48401 h 950083"/>
                <a:gd name="connsiteX1" fmla="*/ 920569 w 1162894"/>
                <a:gd name="connsiteY1" fmla="*/ 127739 h 950083"/>
                <a:gd name="connsiteX2" fmla="*/ 636253 w 1162894"/>
                <a:gd name="connsiteY2" fmla="*/ 10820 h 950083"/>
                <a:gd name="connsiteX3" fmla="*/ 93671 w 1162894"/>
                <a:gd name="connsiteY3" fmla="*/ 0 h 950083"/>
                <a:gd name="connsiteX4" fmla="*/ 111513 w 1162894"/>
                <a:gd name="connsiteY4" fmla="*/ 477272 h 950083"/>
                <a:gd name="connsiteX5" fmla="*/ 31224 w 1162894"/>
                <a:gd name="connsiteY5" fmla="*/ 909939 h 950083"/>
                <a:gd name="connsiteX6" fmla="*/ 0 w 1162894"/>
                <a:gd name="connsiteY6" fmla="*/ 950083 h 9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2894" h="950083">
                  <a:moveTo>
                    <a:pt x="1162894" y="48401"/>
                  </a:moveTo>
                  <a:cubicBezTo>
                    <a:pt x="1082119" y="74847"/>
                    <a:pt x="1010843" y="107874"/>
                    <a:pt x="920569" y="127739"/>
                  </a:cubicBezTo>
                  <a:lnTo>
                    <a:pt x="636253" y="10820"/>
                  </a:lnTo>
                  <a:lnTo>
                    <a:pt x="93671" y="0"/>
                  </a:lnTo>
                  <a:lnTo>
                    <a:pt x="111513" y="477272"/>
                  </a:lnTo>
                  <a:lnTo>
                    <a:pt x="31224" y="909939"/>
                  </a:lnTo>
                  <a:lnTo>
                    <a:pt x="0" y="950083"/>
                  </a:lnTo>
                </a:path>
              </a:pathLst>
            </a:custGeom>
            <a:noFill/>
            <a:ln w="38100">
              <a:solidFill>
                <a:srgbClr val="FFC000">
                  <a:alpha val="60000"/>
                </a:srgbClr>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0" name="テキスト ボックス 179"/>
            <p:cNvSpPr txBox="1"/>
            <p:nvPr/>
          </p:nvSpPr>
          <p:spPr>
            <a:xfrm>
              <a:off x="6701066" y="3506695"/>
              <a:ext cx="143235" cy="123111"/>
            </a:xfrm>
            <a:prstGeom prst="rect">
              <a:avLst/>
            </a:prstGeom>
            <a:solidFill>
              <a:srgbClr val="FF9900">
                <a:alpha val="80000"/>
              </a:srgbClr>
            </a:solidFill>
          </p:spPr>
          <p:txBody>
            <a:bodyPr wrap="none" lIns="36000" tIns="0" rIns="36000" bIns="0" rtlCol="0">
              <a:spAutoFit/>
            </a:bodyPr>
            <a:lstStyle/>
            <a:p>
              <a:r>
                <a:rPr lang="en-US" altLang="ja-JP" sz="800" b="1" dirty="0" smtClean="0">
                  <a:solidFill>
                    <a:schemeClr val="bg1"/>
                  </a:solidFill>
                  <a:latin typeface="Meiryo UI" panose="020B0604030504040204" pitchFamily="50" charset="-128"/>
                  <a:ea typeface="Meiryo UI" panose="020B0604030504040204" pitchFamily="50" charset="-128"/>
                </a:rPr>
                <a:t>C</a:t>
              </a:r>
              <a:endParaRPr lang="en-US" altLang="ja-JP" sz="800" b="1" dirty="0">
                <a:solidFill>
                  <a:schemeClr val="bg1"/>
                </a:solidFill>
                <a:latin typeface="Meiryo UI" panose="020B0604030504040204" pitchFamily="50" charset="-128"/>
                <a:ea typeface="Meiryo UI" panose="020B0604030504040204" pitchFamily="50" charset="-128"/>
              </a:endParaRPr>
            </a:p>
          </p:txBody>
        </p:sp>
        <p:cxnSp>
          <p:nvCxnSpPr>
            <p:cNvPr id="269" name="直線コネクタ 268"/>
            <p:cNvCxnSpPr/>
            <p:nvPr/>
          </p:nvCxnSpPr>
          <p:spPr>
            <a:xfrm rot="-420000">
              <a:off x="6784108" y="3713860"/>
              <a:ext cx="0" cy="21600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0" name="直線コネクタ 269"/>
            <p:cNvCxnSpPr/>
            <p:nvPr/>
          </p:nvCxnSpPr>
          <p:spPr>
            <a:xfrm rot="-420000">
              <a:off x="6804006" y="3711327"/>
              <a:ext cx="0" cy="21600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sp>
          <p:nvSpPr>
            <p:cNvPr id="271" name="フリーフォーム 270"/>
            <p:cNvSpPr/>
            <p:nvPr/>
          </p:nvSpPr>
          <p:spPr>
            <a:xfrm>
              <a:off x="6444358" y="4296179"/>
              <a:ext cx="291168" cy="194025"/>
            </a:xfrm>
            <a:custGeom>
              <a:avLst/>
              <a:gdLst>
                <a:gd name="connsiteX0" fmla="*/ 0 w 1104900"/>
                <a:gd name="connsiteY0" fmla="*/ 0 h 434340"/>
                <a:gd name="connsiteX1" fmla="*/ 647700 w 1104900"/>
                <a:gd name="connsiteY1" fmla="*/ 434340 h 434340"/>
                <a:gd name="connsiteX2" fmla="*/ 1104900 w 1104900"/>
                <a:gd name="connsiteY2" fmla="*/ 434340 h 434340"/>
                <a:gd name="connsiteX0" fmla="*/ 0 w 647700"/>
                <a:gd name="connsiteY0" fmla="*/ 0 h 434340"/>
                <a:gd name="connsiteX1" fmla="*/ 647700 w 647700"/>
                <a:gd name="connsiteY1" fmla="*/ 434340 h 434340"/>
              </a:gdLst>
              <a:ahLst/>
              <a:cxnLst>
                <a:cxn ang="0">
                  <a:pos x="connsiteX0" y="connsiteY0"/>
                </a:cxn>
                <a:cxn ang="0">
                  <a:pos x="connsiteX1" y="connsiteY1"/>
                </a:cxn>
              </a:cxnLst>
              <a:rect l="l" t="t" r="r" b="b"/>
              <a:pathLst>
                <a:path w="647700" h="434340">
                  <a:moveTo>
                    <a:pt x="0" y="0"/>
                  </a:moveTo>
                  <a:lnTo>
                    <a:pt x="647700" y="434340"/>
                  </a:lnTo>
                </a:path>
              </a:pathLst>
            </a:cu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520"/>
            </a:p>
          </p:txBody>
        </p:sp>
        <p:sp>
          <p:nvSpPr>
            <p:cNvPr id="267" name="テキスト ボックス 266"/>
            <p:cNvSpPr txBox="1"/>
            <p:nvPr/>
          </p:nvSpPr>
          <p:spPr>
            <a:xfrm>
              <a:off x="6854490" y="3693373"/>
              <a:ext cx="430972" cy="126981"/>
            </a:xfrm>
            <a:prstGeom prst="rect">
              <a:avLst/>
            </a:prstGeom>
            <a:noFill/>
          </p:spPr>
          <p:txBody>
            <a:bodyPr vert="horz" wrap="none" lIns="0" tIns="0" rIns="0" bIns="0" rtlCol="0">
              <a:spAutoFit/>
            </a:bodyPr>
            <a:lstStyle/>
            <a:p>
              <a:r>
                <a:rPr lang="ja-JP" altLang="en-US" sz="900" b="1" dirty="0">
                  <a:solidFill>
                    <a:srgbClr val="FF0000"/>
                  </a:solidFill>
                  <a:latin typeface="Meiryo UI" panose="020B0604030504040204" pitchFamily="50" charset="-128"/>
                  <a:ea typeface="Meiryo UI" panose="020B0604030504040204" pitchFamily="50" charset="-128"/>
                </a:rPr>
                <a:t>同一料金</a:t>
              </a:r>
            </a:p>
          </p:txBody>
        </p:sp>
        <p:sp>
          <p:nvSpPr>
            <p:cNvPr id="268" name="テキスト ボックス 267"/>
            <p:cNvSpPr txBox="1"/>
            <p:nvPr/>
          </p:nvSpPr>
          <p:spPr>
            <a:xfrm>
              <a:off x="6873219" y="4319541"/>
              <a:ext cx="430972" cy="126981"/>
            </a:xfrm>
            <a:prstGeom prst="rect">
              <a:avLst/>
            </a:prstGeom>
            <a:noFill/>
          </p:spPr>
          <p:txBody>
            <a:bodyPr vert="horz" wrap="none" lIns="0" tIns="0" rIns="0" bIns="0" rtlCol="0">
              <a:spAutoFit/>
            </a:bodyPr>
            <a:lstStyle/>
            <a:p>
              <a:r>
                <a:rPr lang="ja-JP" altLang="en-US" sz="900" b="1" dirty="0">
                  <a:solidFill>
                    <a:srgbClr val="FF0000"/>
                  </a:solidFill>
                  <a:latin typeface="Meiryo UI" panose="020B0604030504040204" pitchFamily="50" charset="-128"/>
                  <a:ea typeface="Meiryo UI" panose="020B0604030504040204" pitchFamily="50" charset="-128"/>
                </a:rPr>
                <a:t>同一料金</a:t>
              </a:r>
            </a:p>
          </p:txBody>
        </p:sp>
      </p:grpSp>
      <p:pic>
        <p:nvPicPr>
          <p:cNvPr id="136" name="Picture 2" descr="本線直結型イメージ図"/>
          <p:cNvPicPr>
            <a:picLocks noChangeAspect="1" noChangeArrowheads="1"/>
          </p:cNvPicPr>
          <p:nvPr/>
        </p:nvPicPr>
        <p:blipFill rotWithShape="1">
          <a:blip r:embed="rId3">
            <a:extLst>
              <a:ext uri="{28A0092B-C50C-407E-A947-70E740481C1C}">
                <a14:useLocalDpi xmlns:a14="http://schemas.microsoft.com/office/drawing/2010/main" val="0"/>
              </a:ext>
            </a:extLst>
          </a:blip>
          <a:srcRect t="6038" b="20377"/>
          <a:stretch/>
        </p:blipFill>
        <p:spPr bwMode="auto">
          <a:xfrm>
            <a:off x="4662527" y="5599681"/>
            <a:ext cx="3230176" cy="999718"/>
          </a:xfrm>
          <a:prstGeom prst="rect">
            <a:avLst/>
          </a:prstGeom>
          <a:noFill/>
          <a:extLst>
            <a:ext uri="{909E8E84-426E-40DD-AFC4-6F175D3DCCD1}">
              <a14:hiddenFill xmlns:a14="http://schemas.microsoft.com/office/drawing/2010/main">
                <a:solidFill>
                  <a:srgbClr val="FFFFFF"/>
                </a:solidFill>
              </a14:hiddenFill>
            </a:ext>
          </a:extLst>
        </p:spPr>
      </p:pic>
      <p:sp>
        <p:nvSpPr>
          <p:cNvPr id="138" name="テキスト ボックス 137"/>
          <p:cNvSpPr txBox="1"/>
          <p:nvPr/>
        </p:nvSpPr>
        <p:spPr>
          <a:xfrm>
            <a:off x="204013" y="4920021"/>
            <a:ext cx="9715837" cy="707886"/>
          </a:xfrm>
          <a:prstGeom prst="rect">
            <a:avLst/>
          </a:prstGeom>
          <a:noFill/>
          <a:ln w="6350">
            <a:noFill/>
            <a:prstDash val="sysDash"/>
          </a:ln>
        </p:spPr>
        <p:txBody>
          <a:bodyPr wrap="square" rtlCol="0">
            <a:spAutoFit/>
          </a:bodyPr>
          <a:lstStyle/>
          <a:p>
            <a:pPr>
              <a:lnSpc>
                <a:spcPct val="150000"/>
              </a:lnSpc>
            </a:pPr>
            <a:r>
              <a:rPr lang="ja-JP" altLang="en-US" sz="1200" b="1" dirty="0">
                <a:latin typeface="ＭＳ Ｐゴシック" panose="020B0600070205080204" pitchFamily="50" charset="-128"/>
                <a:ea typeface="ＭＳ Ｐゴシック" panose="020B0600070205080204" pitchFamily="50" charset="-128"/>
              </a:rPr>
              <a:t>◇　既存ストックの効果的な</a:t>
            </a:r>
            <a:r>
              <a:rPr lang="ja-JP" altLang="en-US" sz="1200" b="1" dirty="0" smtClean="0">
                <a:latin typeface="ＭＳ Ｐゴシック" panose="020B0600070205080204" pitchFamily="50" charset="-128"/>
                <a:ea typeface="ＭＳ Ｐゴシック" panose="020B0600070205080204" pitchFamily="50" charset="-128"/>
              </a:rPr>
              <a:t>活用</a:t>
            </a:r>
            <a:endParaRPr kumimoji="1" lang="en-US" altLang="ja-JP" sz="1200" b="1" dirty="0" smtClean="0">
              <a:latin typeface="ＭＳ Ｐゴシック" panose="020B0600070205080204" pitchFamily="50" charset="-128"/>
              <a:ea typeface="ＭＳ Ｐゴシック" panose="020B0600070205080204" pitchFamily="50" charset="-128"/>
            </a:endParaRPr>
          </a:p>
          <a:p>
            <a:pPr marL="288000" indent="-180000">
              <a:buFont typeface="Wingdings" panose="05000000000000000000" pitchFamily="2" charset="2"/>
              <a:buChar char="ü"/>
            </a:pPr>
            <a:r>
              <a:rPr lang="ja-JP" altLang="en-US" sz="1100" dirty="0" smtClean="0">
                <a:latin typeface="Meiryo UI" panose="020B0604030504040204" pitchFamily="50" charset="-128"/>
                <a:ea typeface="Meiryo UI" panose="020B0604030504040204" pitchFamily="50" charset="-128"/>
              </a:rPr>
              <a:t>平常時・災害</a:t>
            </a:r>
            <a:r>
              <a:rPr lang="ja-JP" altLang="en-US" sz="1100" dirty="0">
                <a:latin typeface="Meiryo UI" panose="020B0604030504040204" pitchFamily="50" charset="-128"/>
                <a:ea typeface="Meiryo UI" panose="020B0604030504040204" pitchFamily="50" charset="-128"/>
              </a:rPr>
              <a:t>時を</a:t>
            </a:r>
            <a:r>
              <a:rPr lang="ja-JP" altLang="en-US" sz="1100">
                <a:latin typeface="Meiryo UI" panose="020B0604030504040204" pitchFamily="50" charset="-128"/>
                <a:ea typeface="Meiryo UI" panose="020B0604030504040204" pitchFamily="50" charset="-128"/>
              </a:rPr>
              <a:t>問わず</a:t>
            </a:r>
            <a:r>
              <a:rPr lang="ja-JP" altLang="en-US" sz="1100" smtClean="0">
                <a:latin typeface="Meiryo UI" panose="020B0604030504040204" pitchFamily="50" charset="-128"/>
                <a:ea typeface="Meiryo UI" panose="020B0604030504040204" pitchFamily="50" charset="-128"/>
              </a:rPr>
              <a:t>、安全かつ円滑</a:t>
            </a:r>
            <a:r>
              <a:rPr lang="ja-JP" altLang="en-US" sz="1100" dirty="0">
                <a:latin typeface="Meiryo UI" panose="020B0604030504040204" pitchFamily="50" charset="-128"/>
                <a:ea typeface="Meiryo UI" panose="020B0604030504040204" pitchFamily="50" charset="-128"/>
              </a:rPr>
              <a:t>な</a:t>
            </a:r>
            <a:r>
              <a:rPr lang="ja-JP" altLang="en-US" sz="1100" dirty="0" smtClean="0">
                <a:latin typeface="Meiryo UI" panose="020B0604030504040204" pitchFamily="50" charset="-128"/>
                <a:ea typeface="Meiryo UI" panose="020B0604030504040204" pitchFamily="50" charset="-128"/>
              </a:rPr>
              <a:t>人流・物流</a:t>
            </a:r>
            <a:r>
              <a:rPr lang="ja-JP" altLang="en-US" sz="1100" dirty="0">
                <a:latin typeface="Meiryo UI" panose="020B0604030504040204" pitchFamily="50" charset="-128"/>
                <a:ea typeface="Meiryo UI" panose="020B0604030504040204" pitchFamily="50" charset="-128"/>
              </a:rPr>
              <a:t>を確保するため、重要物流道路</a:t>
            </a:r>
            <a:r>
              <a:rPr lang="en-US" altLang="ja-JP" sz="1100" baseline="30000" dirty="0" smtClean="0">
                <a:latin typeface="Meiryo UI" panose="020B0604030504040204" pitchFamily="50" charset="-128"/>
                <a:ea typeface="Meiryo UI" panose="020B0604030504040204" pitchFamily="50" charset="-128"/>
              </a:rPr>
              <a:t>※</a:t>
            </a:r>
            <a:r>
              <a:rPr lang="ja-JP" altLang="en-US" sz="1100" dirty="0" err="1" smtClean="0">
                <a:latin typeface="Meiryo UI" panose="020B0604030504040204" pitchFamily="50" charset="-128"/>
                <a:ea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rPr>
              <a:t>重さ・高さ道路の指定</a:t>
            </a:r>
            <a:r>
              <a:rPr lang="ja-JP" altLang="en-US" sz="1100" dirty="0">
                <a:latin typeface="Meiryo UI" panose="020B0604030504040204" pitchFamily="50" charset="-128"/>
                <a:ea typeface="Meiryo UI" panose="020B0604030504040204" pitchFamily="50" charset="-128"/>
              </a:rPr>
              <a:t>に</a:t>
            </a:r>
            <a:r>
              <a:rPr lang="ja-JP" altLang="en-US" sz="1100" dirty="0" smtClean="0">
                <a:latin typeface="Meiryo UI" panose="020B0604030504040204" pitchFamily="50" charset="-128"/>
                <a:ea typeface="Meiryo UI" panose="020B0604030504040204" pitchFamily="50" charset="-128"/>
              </a:rPr>
              <a:t>ついて、引き続き国等の関係機関と</a:t>
            </a:r>
            <a:r>
              <a:rPr lang="ja-JP" altLang="en-US" sz="1100" dirty="0">
                <a:latin typeface="Meiryo UI" panose="020B0604030504040204" pitchFamily="50" charset="-128"/>
                <a:ea typeface="Meiryo UI" panose="020B0604030504040204" pitchFamily="50" charset="-128"/>
              </a:rPr>
              <a:t>とも</a:t>
            </a:r>
            <a:r>
              <a:rPr lang="ja-JP" altLang="en-US" sz="1100" dirty="0" smtClean="0">
                <a:latin typeface="Meiryo UI" panose="020B0604030504040204" pitchFamily="50" charset="-128"/>
                <a:ea typeface="Meiryo UI" panose="020B0604030504040204" pitchFamily="50" charset="-128"/>
              </a:rPr>
              <a:t>に</a:t>
            </a:r>
            <a:r>
              <a:rPr lang="ja-JP" altLang="en-US" sz="1100" dirty="0">
                <a:latin typeface="Meiryo UI" panose="020B0604030504040204" pitchFamily="50" charset="-128"/>
                <a:ea typeface="Meiryo UI" panose="020B0604030504040204" pitchFamily="50" charset="-128"/>
              </a:rPr>
              <a:t>検討</a:t>
            </a:r>
            <a:r>
              <a:rPr kumimoji="1" lang="ja-JP" altLang="en-US" sz="1100" dirty="0" smtClean="0">
                <a:latin typeface="Meiryo UI" panose="020B0604030504040204" pitchFamily="50" charset="-128"/>
                <a:ea typeface="Meiryo UI" panose="020B0604030504040204" pitchFamily="50" charset="-128"/>
              </a:rPr>
              <a:t>します。</a:t>
            </a:r>
            <a:endParaRPr kumimoji="1" lang="en-US" altLang="ja-JP" sz="1100" dirty="0" smtClean="0">
              <a:latin typeface="Meiryo UI" panose="020B0604030504040204" pitchFamily="50" charset="-128"/>
              <a:ea typeface="Meiryo UI" panose="020B0604030504040204" pitchFamily="50" charset="-128"/>
            </a:endParaRPr>
          </a:p>
          <a:p>
            <a:pPr marL="288000" indent="-180000">
              <a:buFont typeface="Wingdings" panose="05000000000000000000" pitchFamily="2" charset="2"/>
              <a:buChar char="ü"/>
            </a:pPr>
            <a:r>
              <a:rPr lang="ja-JP" altLang="en-US" sz="1100" dirty="0">
                <a:latin typeface="Meiryo UI" panose="020B0604030504040204" pitchFamily="50" charset="-128"/>
                <a:ea typeface="Meiryo UI" panose="020B0604030504040204" pitchFamily="50" charset="-128"/>
              </a:rPr>
              <a:t>道路利用者への利便性の高いサービス提供を目的としてスマートインターチェンジ（</a:t>
            </a:r>
            <a:r>
              <a:rPr lang="en-US" altLang="ja-JP" sz="1100" dirty="0">
                <a:latin typeface="Meiryo UI" panose="020B0604030504040204" pitchFamily="50" charset="-128"/>
                <a:ea typeface="Meiryo UI" panose="020B0604030504040204" pitchFamily="50" charset="-128"/>
              </a:rPr>
              <a:t>ETC</a:t>
            </a:r>
            <a:r>
              <a:rPr lang="ja-JP" altLang="en-US" sz="1100" dirty="0">
                <a:latin typeface="Meiryo UI" panose="020B0604030504040204" pitchFamily="50" charset="-128"/>
                <a:ea typeface="Meiryo UI" panose="020B0604030504040204" pitchFamily="50" charset="-128"/>
              </a:rPr>
              <a:t>専用インターチェンジ）の設置など、既存インフラストックの活用を促進します。</a:t>
            </a:r>
          </a:p>
        </p:txBody>
      </p:sp>
      <p:pic>
        <p:nvPicPr>
          <p:cNvPr id="140" name="Picture 4" descr="https://sapa.c-nexco.co.jp/shared/img/service/smartic/img_service_09_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3752" y="5603254"/>
            <a:ext cx="1642550" cy="928910"/>
          </a:xfrm>
          <a:prstGeom prst="rect">
            <a:avLst/>
          </a:prstGeom>
          <a:noFill/>
          <a:extLst>
            <a:ext uri="{909E8E84-426E-40DD-AFC4-6F175D3DCCD1}">
              <a14:hiddenFill xmlns:a14="http://schemas.microsoft.com/office/drawing/2010/main">
                <a:solidFill>
                  <a:srgbClr val="FFFFFF"/>
                </a:solidFill>
              </a14:hiddenFill>
            </a:ext>
          </a:extLst>
        </p:spPr>
      </p:pic>
      <p:sp>
        <p:nvSpPr>
          <p:cNvPr id="141" name="正方形/長方形 140"/>
          <p:cNvSpPr/>
          <p:nvPr/>
        </p:nvSpPr>
        <p:spPr>
          <a:xfrm>
            <a:off x="8022822" y="6536827"/>
            <a:ext cx="1473480" cy="200055"/>
          </a:xfrm>
          <a:prstGeom prst="rect">
            <a:avLst/>
          </a:prstGeom>
        </p:spPr>
        <p:txBody>
          <a:bodyPr wrap="none">
            <a:spAutoFit/>
          </a:bodyPr>
          <a:lstStyle/>
          <a:p>
            <a:r>
              <a:rPr lang="ja-JP" altLang="en-US" sz="700" dirty="0" smtClean="0">
                <a:latin typeface="+mj-ea"/>
                <a:ea typeface="+mj-ea"/>
              </a:rPr>
              <a:t>出典：国土</a:t>
            </a:r>
            <a:r>
              <a:rPr lang="ja-JP" altLang="en-US" sz="700" dirty="0">
                <a:latin typeface="+mj-ea"/>
                <a:ea typeface="+mj-ea"/>
              </a:rPr>
              <a:t>交通省</a:t>
            </a:r>
            <a:r>
              <a:rPr lang="ja-JP" altLang="en-US" sz="700" dirty="0" smtClean="0">
                <a:latin typeface="+mj-ea"/>
                <a:ea typeface="+mj-ea"/>
              </a:rPr>
              <a:t>、</a:t>
            </a:r>
            <a:r>
              <a:rPr lang="en-US" altLang="ja-JP" sz="700" dirty="0" smtClean="0">
                <a:latin typeface="+mj-ea"/>
                <a:ea typeface="+mj-ea"/>
              </a:rPr>
              <a:t>NEXCO</a:t>
            </a:r>
            <a:r>
              <a:rPr lang="ja-JP" altLang="en-US" sz="700" dirty="0" smtClean="0">
                <a:latin typeface="+mj-ea"/>
                <a:ea typeface="+mj-ea"/>
              </a:rPr>
              <a:t>中日本</a:t>
            </a:r>
            <a:endParaRPr lang="ja-JP" altLang="en-US" sz="700" dirty="0">
              <a:latin typeface="+mj-ea"/>
              <a:ea typeface="+mj-ea"/>
            </a:endParaRPr>
          </a:p>
        </p:txBody>
      </p:sp>
      <p:sp>
        <p:nvSpPr>
          <p:cNvPr id="142" name="テキスト ボックス 141">
            <a:extLst>
              <a:ext uri="{FF2B5EF4-FFF2-40B4-BE49-F238E27FC236}">
                <a16:creationId xmlns:a16="http://schemas.microsoft.com/office/drawing/2014/main" id="{1F2DD2DF-7C47-4334-99C2-4F16A9DE98B3}"/>
              </a:ext>
            </a:extLst>
          </p:cNvPr>
          <p:cNvSpPr txBox="1"/>
          <p:nvPr/>
        </p:nvSpPr>
        <p:spPr>
          <a:xfrm>
            <a:off x="583836" y="5822566"/>
            <a:ext cx="4382092" cy="276999"/>
          </a:xfrm>
          <a:prstGeom prst="rect">
            <a:avLst/>
          </a:prstGeom>
          <a:noFill/>
        </p:spPr>
        <p:txBody>
          <a:bodyPr wrap="square" lIns="0" tIns="0" rIns="0" bIns="0" rtlCol="0" anchor="ctr" anchorCtr="0">
            <a:spAutoFit/>
          </a:bodyPr>
          <a:lstStyle/>
          <a:p>
            <a:r>
              <a:rPr lang="ja-JP" altLang="en-US" sz="900" dirty="0" smtClean="0">
                <a:solidFill>
                  <a:prstClr val="black"/>
                </a:solidFill>
                <a:latin typeface="Meiryo UI" panose="020B0604030504040204" pitchFamily="50" charset="-128"/>
                <a:ea typeface="Meiryo UI" panose="020B0604030504040204" pitchFamily="50" charset="-128"/>
              </a:rPr>
              <a:t>　府</a:t>
            </a:r>
            <a:r>
              <a:rPr lang="ja-JP" altLang="en-US" sz="900" dirty="0">
                <a:solidFill>
                  <a:prstClr val="black"/>
                </a:solidFill>
                <a:latin typeface="Meiryo UI" panose="020B0604030504040204" pitchFamily="50" charset="-128"/>
                <a:ea typeface="Meiryo UI" panose="020B0604030504040204" pitchFamily="50" charset="-128"/>
              </a:rPr>
              <a:t>域内へのスマートインターチェンジの設置について</a:t>
            </a:r>
            <a:r>
              <a:rPr lang="ja-JP" altLang="en-US" sz="900" dirty="0" smtClean="0">
                <a:solidFill>
                  <a:prstClr val="black"/>
                </a:solidFill>
                <a:latin typeface="Meiryo UI" panose="020B0604030504040204" pitchFamily="50" charset="-128"/>
                <a:ea typeface="Meiryo UI" panose="020B0604030504040204" pitchFamily="50" charset="-128"/>
              </a:rPr>
              <a:t>、地元市の取組に応じて</a:t>
            </a:r>
            <a:r>
              <a:rPr lang="ja-JP" altLang="en-US" sz="900" dirty="0">
                <a:solidFill>
                  <a:prstClr val="black"/>
                </a:solidFill>
                <a:latin typeface="Meiryo UI" panose="020B0604030504040204" pitchFamily="50" charset="-128"/>
                <a:ea typeface="Meiryo UI" panose="020B0604030504040204" pitchFamily="50" charset="-128"/>
              </a:rPr>
              <a:t>、広域的な必要性、構造的な設置</a:t>
            </a:r>
            <a:r>
              <a:rPr lang="ja-JP" altLang="en-US" sz="900" dirty="0" smtClean="0">
                <a:solidFill>
                  <a:prstClr val="black"/>
                </a:solidFill>
                <a:latin typeface="Meiryo UI" panose="020B0604030504040204" pitchFamily="50" charset="-128"/>
                <a:ea typeface="Meiryo UI" panose="020B0604030504040204" pitchFamily="50" charset="-128"/>
              </a:rPr>
              <a:t>スペース等</a:t>
            </a:r>
            <a:r>
              <a:rPr lang="ja-JP" altLang="en-US" sz="900" dirty="0">
                <a:solidFill>
                  <a:prstClr val="black"/>
                </a:solidFill>
                <a:latin typeface="Meiryo UI" panose="020B0604030504040204" pitchFamily="50" charset="-128"/>
                <a:ea typeface="Meiryo UI" panose="020B0604030504040204" pitchFamily="50" charset="-128"/>
              </a:rPr>
              <a:t>を総合的に判断した上で、必要に</a:t>
            </a:r>
            <a:r>
              <a:rPr lang="ja-JP" altLang="en-US" sz="900" dirty="0" smtClean="0">
                <a:solidFill>
                  <a:prstClr val="black"/>
                </a:solidFill>
                <a:latin typeface="Meiryo UI" panose="020B0604030504040204" pitchFamily="50" charset="-128"/>
                <a:ea typeface="Meiryo UI" panose="020B0604030504040204" pitchFamily="50" charset="-128"/>
              </a:rPr>
              <a:t>応じて協力</a:t>
            </a:r>
            <a:r>
              <a:rPr lang="ja-JP" altLang="en-US" sz="900" dirty="0">
                <a:solidFill>
                  <a:prstClr val="black"/>
                </a:solidFill>
                <a:latin typeface="Meiryo UI" panose="020B0604030504040204" pitchFamily="50" charset="-128"/>
                <a:ea typeface="Meiryo UI" panose="020B0604030504040204" pitchFamily="50" charset="-128"/>
              </a:rPr>
              <a:t>を行います。</a:t>
            </a:r>
          </a:p>
        </p:txBody>
      </p:sp>
      <p:sp>
        <p:nvSpPr>
          <p:cNvPr id="132" name="テキスト ボックス 131"/>
          <p:cNvSpPr txBox="1"/>
          <p:nvPr/>
        </p:nvSpPr>
        <p:spPr>
          <a:xfrm>
            <a:off x="204014" y="1069352"/>
            <a:ext cx="9499543" cy="300082"/>
          </a:xfrm>
          <a:prstGeom prst="rect">
            <a:avLst/>
          </a:prstGeom>
          <a:noFill/>
          <a:ln w="6350">
            <a:noFill/>
            <a:prstDash val="sysDash"/>
          </a:ln>
        </p:spPr>
        <p:txBody>
          <a:bodyPr wrap="square" lIns="0" tIns="0" rIns="0" bIns="0" rtlCol="0">
            <a:spAutoFit/>
          </a:bodyPr>
          <a:lstStyle/>
          <a:p>
            <a:pPr>
              <a:lnSpc>
                <a:spcPct val="150000"/>
              </a:lnSpc>
            </a:pPr>
            <a:r>
              <a:rPr kumimoji="1" lang="ja-JP" altLang="en-US" sz="1300" dirty="0" smtClean="0">
                <a:latin typeface="HG丸ｺﾞｼｯｸM-PRO" panose="020F0600000000000000" pitchFamily="50" charset="-128"/>
                <a:ea typeface="HG丸ｺﾞｼｯｸM-PRO" panose="020F0600000000000000" pitchFamily="50" charset="-128"/>
              </a:rPr>
              <a:t>② 既存</a:t>
            </a:r>
            <a:r>
              <a:rPr kumimoji="1" lang="ja-JP" altLang="en-US" sz="1300" dirty="0">
                <a:latin typeface="HG丸ｺﾞｼｯｸM-PRO" panose="020F0600000000000000" pitchFamily="50" charset="-128"/>
                <a:ea typeface="HG丸ｺﾞｼｯｸM-PRO" panose="020F0600000000000000" pitchFamily="50" charset="-128"/>
              </a:rPr>
              <a:t>交通ネットワーク等の徹底活用</a:t>
            </a:r>
          </a:p>
        </p:txBody>
      </p:sp>
      <p:sp>
        <p:nvSpPr>
          <p:cNvPr id="133" name="テキスト ボックス 132"/>
          <p:cNvSpPr txBox="1"/>
          <p:nvPr/>
        </p:nvSpPr>
        <p:spPr>
          <a:xfrm>
            <a:off x="158675" y="1357551"/>
            <a:ext cx="9553372" cy="692497"/>
          </a:xfrm>
          <a:prstGeom prst="rect">
            <a:avLst/>
          </a:prstGeom>
          <a:noFill/>
          <a:ln w="6350">
            <a:noFill/>
            <a:prstDash val="sysDash"/>
          </a:ln>
        </p:spPr>
        <p:txBody>
          <a:bodyPr wrap="square" rtlCol="0">
            <a:spAutoFit/>
          </a:bodyPr>
          <a:lstStyle/>
          <a:p>
            <a:pPr>
              <a:lnSpc>
                <a:spcPts val="1800"/>
              </a:lnSpc>
            </a:pPr>
            <a:r>
              <a:rPr lang="ja-JP" altLang="en-US" sz="1200" b="1" dirty="0">
                <a:latin typeface="ＭＳ Ｐゴシック" panose="020B0600070205080204" pitchFamily="50" charset="-128"/>
                <a:ea typeface="ＭＳ Ｐゴシック" panose="020B0600070205080204" pitchFamily="50" charset="-128"/>
              </a:rPr>
              <a:t>◇　</a:t>
            </a:r>
            <a:r>
              <a:rPr kumimoji="1" lang="ja-JP" altLang="en-US" sz="1200" b="1" dirty="0" smtClean="0">
                <a:latin typeface="ＭＳ Ｐゴシック" panose="020B0600070205080204" pitchFamily="50" charset="-128"/>
                <a:ea typeface="ＭＳ Ｐゴシック" panose="020B0600070205080204" pitchFamily="50" charset="-128"/>
              </a:rPr>
              <a:t>利用者</a:t>
            </a:r>
            <a:r>
              <a:rPr kumimoji="1" lang="ja-JP" altLang="en-US" sz="1200" b="1" dirty="0">
                <a:latin typeface="ＭＳ Ｐゴシック" panose="020B0600070205080204" pitchFamily="50" charset="-128"/>
                <a:ea typeface="ＭＳ Ｐゴシック" panose="020B0600070205080204" pitchFamily="50" charset="-128"/>
              </a:rPr>
              <a:t>に</a:t>
            </a:r>
            <a:r>
              <a:rPr kumimoji="1" lang="ja-JP" altLang="en-US" sz="1200" b="1" dirty="0" smtClean="0">
                <a:latin typeface="ＭＳ Ｐゴシック" panose="020B0600070205080204" pitchFamily="50" charset="-128"/>
                <a:ea typeface="ＭＳ Ｐゴシック" panose="020B0600070205080204" pitchFamily="50" charset="-128"/>
              </a:rPr>
              <a:t>とって公平で分りやすくかつ渋滞を緩和し利用しやすい高速</a:t>
            </a:r>
            <a:r>
              <a:rPr kumimoji="1" lang="ja-JP" altLang="en-US" sz="1200" b="1" dirty="0">
                <a:latin typeface="ＭＳ Ｐゴシック" panose="020B0600070205080204" pitchFamily="50" charset="-128"/>
                <a:ea typeface="ＭＳ Ｐゴシック" panose="020B0600070205080204" pitchFamily="50" charset="-128"/>
              </a:rPr>
              <a:t>道路</a:t>
            </a:r>
            <a:r>
              <a:rPr kumimoji="1" lang="ja-JP" altLang="en-US" sz="1200" b="1" dirty="0" smtClean="0">
                <a:latin typeface="ＭＳ Ｐゴシック" panose="020B0600070205080204" pitchFamily="50" charset="-128"/>
                <a:ea typeface="ＭＳ Ｐゴシック" panose="020B0600070205080204" pitchFamily="50" charset="-128"/>
              </a:rPr>
              <a:t>料金体系</a:t>
            </a:r>
            <a:r>
              <a:rPr kumimoji="1" lang="ja-JP" altLang="en-US" sz="1200" b="1" dirty="0">
                <a:latin typeface="ＭＳ Ｐゴシック" panose="020B0600070205080204" pitchFamily="50" charset="-128"/>
                <a:ea typeface="ＭＳ Ｐゴシック" panose="020B0600070205080204" pitchFamily="50" charset="-128"/>
              </a:rPr>
              <a:t>の</a:t>
            </a:r>
            <a:r>
              <a:rPr kumimoji="1" lang="ja-JP" altLang="en-US" sz="1200" b="1" dirty="0" smtClean="0">
                <a:latin typeface="ＭＳ Ｐゴシック" panose="020B0600070205080204" pitchFamily="50" charset="-128"/>
                <a:ea typeface="ＭＳ Ｐゴシック" panose="020B0600070205080204" pitchFamily="50" charset="-128"/>
              </a:rPr>
              <a:t>実現</a:t>
            </a:r>
            <a:endParaRPr kumimoji="1" lang="en-US" altLang="ja-JP" sz="1200" b="1" dirty="0" smtClean="0">
              <a:latin typeface="ＭＳ Ｐゴシック" panose="020B0600070205080204" pitchFamily="50" charset="-128"/>
              <a:ea typeface="ＭＳ Ｐゴシック" panose="020B0600070205080204" pitchFamily="50" charset="-128"/>
            </a:endParaRPr>
          </a:p>
          <a:p>
            <a:pPr marL="288000" indent="-180000">
              <a:buFont typeface="Wingdings" panose="05000000000000000000" pitchFamily="2" charset="2"/>
              <a:buChar char="ü"/>
            </a:pPr>
            <a:r>
              <a:rPr lang="en-US" altLang="ja-JP" sz="1200" dirty="0" smtClean="0">
                <a:latin typeface="Meiryo UI" panose="020B0604030504040204" pitchFamily="50" charset="-128"/>
                <a:ea typeface="Meiryo UI" panose="020B0604030504040204" pitchFamily="50" charset="-128"/>
              </a:rPr>
              <a:t>2025</a:t>
            </a:r>
            <a:r>
              <a:rPr lang="ja-JP" altLang="en-US" sz="1200" dirty="0" smtClean="0">
                <a:latin typeface="Meiryo UI" panose="020B0604030504040204" pitchFamily="50" charset="-128"/>
                <a:ea typeface="Meiryo UI" panose="020B0604030504040204" pitchFamily="50" charset="-128"/>
              </a:rPr>
              <a:t>年大阪</a:t>
            </a:r>
            <a:r>
              <a:rPr lang="ja-JP" altLang="en-US" sz="1200" dirty="0">
                <a:latin typeface="Meiryo UI" panose="020B0604030504040204" pitchFamily="50" charset="-128"/>
                <a:ea typeface="Meiryo UI" panose="020B0604030504040204" pitchFamily="50" charset="-128"/>
              </a:rPr>
              <a:t>・関西万博の開催期間中において、渋滞緩和を図る料金施策の導入に取り組みます。</a:t>
            </a:r>
          </a:p>
          <a:p>
            <a:pPr marL="288000" indent="-180000">
              <a:buFont typeface="Wingdings" panose="05000000000000000000" pitchFamily="2" charset="2"/>
              <a:buChar char="ü"/>
            </a:pPr>
            <a:r>
              <a:rPr lang="ja-JP" altLang="en-US" sz="1200" dirty="0">
                <a:latin typeface="Meiryo UI" panose="020B0604030504040204" pitchFamily="50" charset="-128"/>
                <a:ea typeface="Meiryo UI" panose="020B0604030504040204" pitchFamily="50" charset="-128"/>
              </a:rPr>
              <a:t>淀川左岸線延伸部等の高速道路ネットワーク整備の進展にあわせた、渋滞を緩和し利用</a:t>
            </a:r>
            <a:r>
              <a:rPr lang="ja-JP" altLang="en-US" sz="1200" dirty="0" smtClean="0">
                <a:latin typeface="Meiryo UI" panose="020B0604030504040204" pitchFamily="50" charset="-128"/>
                <a:ea typeface="Meiryo UI" panose="020B0604030504040204" pitchFamily="50" charset="-128"/>
              </a:rPr>
              <a:t>しやすい</a:t>
            </a:r>
            <a:r>
              <a:rPr lang="ja-JP" altLang="en-US" sz="1200" dirty="0">
                <a:latin typeface="Meiryo UI" panose="020B0604030504040204" pitchFamily="50" charset="-128"/>
                <a:ea typeface="Meiryo UI" panose="020B0604030504040204" pitchFamily="50" charset="-128"/>
              </a:rPr>
              <a:t>料金体系の実現に向け取り組みます</a:t>
            </a:r>
            <a:r>
              <a:rPr lang="ja-JP" altLang="en-US" sz="1200" dirty="0" smtClean="0">
                <a:latin typeface="Meiryo UI" panose="020B0604030504040204" pitchFamily="50" charset="-128"/>
                <a:ea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endParaRPr>
          </a:p>
        </p:txBody>
      </p:sp>
      <p:sp>
        <p:nvSpPr>
          <p:cNvPr id="134" name="正方形/長方形 133"/>
          <p:cNvSpPr/>
          <p:nvPr/>
        </p:nvSpPr>
        <p:spPr>
          <a:xfrm>
            <a:off x="5776833" y="6525757"/>
            <a:ext cx="1649811" cy="215444"/>
          </a:xfrm>
          <a:prstGeom prst="rect">
            <a:avLst/>
          </a:prstGeom>
        </p:spPr>
        <p:txBody>
          <a:bodyPr wrap="none">
            <a:spAutoFit/>
          </a:bodyPr>
          <a:lstStyle/>
          <a:p>
            <a:r>
              <a:rPr lang="en-US" altLang="ja-JP" sz="800" dirty="0">
                <a:latin typeface="+mj-ea"/>
                <a:ea typeface="+mj-ea"/>
              </a:rPr>
              <a:t>【</a:t>
            </a:r>
            <a:r>
              <a:rPr lang="ja-JP" altLang="en-US" sz="800" dirty="0" smtClean="0">
                <a:latin typeface="+mj-ea"/>
                <a:ea typeface="+mj-ea"/>
              </a:rPr>
              <a:t>スマートインターチェンジの概要</a:t>
            </a:r>
            <a:r>
              <a:rPr lang="en-US" altLang="ja-JP" sz="800" dirty="0" smtClean="0">
                <a:latin typeface="+mj-ea"/>
                <a:ea typeface="+mj-ea"/>
              </a:rPr>
              <a:t>】</a:t>
            </a:r>
            <a:endParaRPr lang="ja-JP" altLang="en-US" sz="800" dirty="0">
              <a:latin typeface="+mj-ea"/>
              <a:ea typeface="+mj-ea"/>
            </a:endParaRPr>
          </a:p>
        </p:txBody>
      </p:sp>
      <p:sp>
        <p:nvSpPr>
          <p:cNvPr id="135" name="テキスト ボックス 134">
            <a:extLst>
              <a:ext uri="{FF2B5EF4-FFF2-40B4-BE49-F238E27FC236}">
                <a16:creationId xmlns:a16="http://schemas.microsoft.com/office/drawing/2014/main" id="{1F2DD2DF-7C47-4334-99C2-4F16A9DE98B3}"/>
              </a:ext>
            </a:extLst>
          </p:cNvPr>
          <p:cNvSpPr txBox="1"/>
          <p:nvPr/>
        </p:nvSpPr>
        <p:spPr>
          <a:xfrm>
            <a:off x="487929" y="6377563"/>
            <a:ext cx="4825233" cy="246221"/>
          </a:xfrm>
          <a:prstGeom prst="rect">
            <a:avLst/>
          </a:prstGeom>
          <a:noFill/>
        </p:spPr>
        <p:txBody>
          <a:bodyPr wrap="square" lIns="0" tIns="0" rIns="0" bIns="0" rtlCol="0" anchor="ctr" anchorCtr="0">
            <a:spAutoFit/>
          </a:bodyPr>
          <a:lstStyle/>
          <a:p>
            <a:r>
              <a:rPr lang="ja-JP" altLang="en-US" sz="800" dirty="0" smtClean="0">
                <a:latin typeface="Meiryo UI" panose="020B0604030504040204" pitchFamily="50" charset="-128"/>
                <a:ea typeface="Meiryo UI" panose="020B0604030504040204" pitchFamily="50" charset="-128"/>
              </a:rPr>
              <a:t>　</a:t>
            </a:r>
            <a:r>
              <a:rPr lang="en-US" altLang="ja-JP" sz="800" dirty="0" smtClean="0">
                <a:latin typeface="Meiryo UI" panose="020B0604030504040204" pitchFamily="50" charset="-128"/>
                <a:ea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rPr>
              <a:t>重要物</a:t>
            </a:r>
            <a:r>
              <a:rPr lang="ja-JP" altLang="en-US" sz="800" dirty="0">
                <a:latin typeface="Meiryo UI" panose="020B0604030504040204" pitchFamily="50" charset="-128"/>
                <a:ea typeface="Meiryo UI" panose="020B0604030504040204" pitchFamily="50" charset="-128"/>
              </a:rPr>
              <a:t>流道路制度</a:t>
            </a:r>
            <a:r>
              <a:rPr lang="en-US" altLang="ja-JP" sz="800" dirty="0">
                <a:latin typeface="Meiryo UI" panose="020B0604030504040204" pitchFamily="50" charset="-128"/>
                <a:ea typeface="Meiryo UI" panose="020B0604030504040204" pitchFamily="50" charset="-128"/>
              </a:rPr>
              <a:t>:</a:t>
            </a:r>
            <a:r>
              <a:rPr lang="ja-JP" altLang="en-US" sz="800" dirty="0">
                <a:latin typeface="Meiryo UI" panose="020B0604030504040204" pitchFamily="50" charset="-128"/>
                <a:ea typeface="Meiryo UI" panose="020B0604030504040204" pitchFamily="50" charset="-128"/>
              </a:rPr>
              <a:t>平常時・災害時を問わず安定的な輸送を確保するため、国土交通大臣</a:t>
            </a:r>
            <a:r>
              <a:rPr lang="ja-JP" altLang="en-US" sz="800" dirty="0" smtClean="0">
                <a:latin typeface="Meiryo UI" panose="020B0604030504040204" pitchFamily="50" charset="-128"/>
                <a:ea typeface="Meiryo UI" panose="020B0604030504040204" pitchFamily="50" charset="-128"/>
              </a:rPr>
              <a:t>が</a:t>
            </a:r>
            <a:endParaRPr lang="en-US" altLang="ja-JP" sz="800" dirty="0" smtClean="0">
              <a:latin typeface="Meiryo UI" panose="020B0604030504040204" pitchFamily="50" charset="-128"/>
              <a:ea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rPr>
              <a:t>　 　　　　　　　　　　　　 物流上</a:t>
            </a:r>
            <a:r>
              <a:rPr lang="ja-JP" altLang="en-US" sz="800" dirty="0">
                <a:latin typeface="Meiryo UI" panose="020B0604030504040204" pitchFamily="50" charset="-128"/>
                <a:ea typeface="Meiryo UI" panose="020B0604030504040204" pitchFamily="50" charset="-128"/>
              </a:rPr>
              <a:t>重要な道路輸送網として指定（大阪府域：</a:t>
            </a:r>
            <a:r>
              <a:rPr lang="en-US" altLang="ja-JP" sz="800" dirty="0" smtClean="0">
                <a:latin typeface="Meiryo UI" panose="020B0604030504040204" pitchFamily="50" charset="-128"/>
                <a:ea typeface="Meiryo UI" panose="020B0604030504040204" pitchFamily="50" charset="-128"/>
              </a:rPr>
              <a:t>502km(R2.4</a:t>
            </a:r>
            <a:r>
              <a:rPr lang="ja-JP" altLang="en-US" sz="800" dirty="0" smtClean="0">
                <a:latin typeface="Meiryo UI" panose="020B0604030504040204" pitchFamily="50" charset="-128"/>
                <a:ea typeface="Meiryo UI" panose="020B0604030504040204" pitchFamily="50" charset="-128"/>
              </a:rPr>
              <a:t>時点</a:t>
            </a:r>
            <a:r>
              <a:rPr lang="en-US" altLang="ja-JP" sz="800" dirty="0" smtClean="0">
                <a:latin typeface="Meiryo UI" panose="020B0604030504040204" pitchFamily="50" charset="-128"/>
                <a:ea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rPr>
              <a:t>）</a:t>
            </a:r>
            <a:endParaRPr lang="ja-JP" altLang="en-US" sz="8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2190983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サブタイトル 2"/>
          <p:cNvSpPr txBox="1">
            <a:spLocks/>
          </p:cNvSpPr>
          <p:nvPr/>
        </p:nvSpPr>
        <p:spPr>
          <a:xfrm>
            <a:off x="-8399" y="-3574"/>
            <a:ext cx="9928250" cy="363364"/>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72000" tIns="36000" rIns="72000" bIns="36000"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３</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．重点施</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策</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の体系</a:t>
            </a:r>
            <a:endParaRPr lang="en-US" altLang="ja-JP" sz="1800" b="1" dirty="0">
              <a:latin typeface="HG丸ｺﾞｼｯｸM-PRO" panose="020F0600000000000000" pitchFamily="50" charset="-128"/>
              <a:ea typeface="HG丸ｺﾞｼｯｸM-PRO" panose="020F0600000000000000" pitchFamily="50" charset="-128"/>
              <a:cs typeface="Meiryo UI" pitchFamily="50" charset="-128"/>
            </a:endParaRPr>
          </a:p>
        </p:txBody>
      </p:sp>
      <p:sp>
        <p:nvSpPr>
          <p:cNvPr id="42" name="正方形/長方形 41"/>
          <p:cNvSpPr/>
          <p:nvPr/>
        </p:nvSpPr>
        <p:spPr>
          <a:xfrm>
            <a:off x="86793" y="791314"/>
            <a:ext cx="9760086" cy="5911636"/>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50"/>
          </a:p>
        </p:txBody>
      </p:sp>
      <p:sp>
        <p:nvSpPr>
          <p:cNvPr id="72" name="正方形/長方形 71"/>
          <p:cNvSpPr/>
          <p:nvPr/>
        </p:nvSpPr>
        <p:spPr>
          <a:xfrm>
            <a:off x="36594" y="427118"/>
            <a:ext cx="9828000" cy="288147"/>
          </a:xfrm>
          <a:prstGeom prst="rect">
            <a:avLst/>
          </a:prstGeom>
        </p:spPr>
        <p:style>
          <a:lnRef idx="1">
            <a:schemeClr val="accent5"/>
          </a:lnRef>
          <a:fillRef idx="3">
            <a:schemeClr val="accent5"/>
          </a:fillRef>
          <a:effectRef idx="2">
            <a:schemeClr val="accent5"/>
          </a:effectRef>
          <a:fontRef idx="minor">
            <a:schemeClr val="lt1"/>
          </a:fontRef>
        </p:style>
        <p:txBody>
          <a:bodyPr wrap="square" lIns="72000" tIns="36000" rIns="72000" bIns="36000">
            <a:spAutoFit/>
          </a:bodyPr>
          <a:lstStyle/>
          <a:p>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体系１</a:t>
            </a:r>
            <a:r>
              <a:rPr lang="en-US" altLang="ja-JP" sz="14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大阪・関西のさらなる</a:t>
            </a:r>
            <a:r>
              <a:rPr lang="ja-JP" altLang="en-US" sz="1400" b="1" dirty="0">
                <a:solidFill>
                  <a:schemeClr val="bg1"/>
                </a:solidFill>
                <a:latin typeface="HG丸ｺﾞｼｯｸM-PRO" panose="020F0600000000000000" pitchFamily="50" charset="-128"/>
                <a:ea typeface="HG丸ｺﾞｼｯｸM-PRO" panose="020F0600000000000000" pitchFamily="50" charset="-128"/>
              </a:rPr>
              <a:t>成長に必要なインフラ</a:t>
            </a:r>
            <a:r>
              <a:rPr lang="ja-JP" altLang="en-US" sz="1400" b="1" dirty="0" smtClean="0">
                <a:solidFill>
                  <a:schemeClr val="bg1"/>
                </a:solidFill>
                <a:latin typeface="HG丸ｺﾞｼｯｸM-PRO" panose="020F0600000000000000" pitchFamily="50" charset="-128"/>
                <a:ea typeface="HG丸ｺﾞｼｯｸM-PRO" panose="020F0600000000000000" pitchFamily="50" charset="-128"/>
              </a:rPr>
              <a:t>の強化</a:t>
            </a:r>
            <a:endParaRPr lang="ja-JP" altLang="en-US" sz="1400" b="1" dirty="0">
              <a:solidFill>
                <a:schemeClr val="bg1"/>
              </a:solidFill>
              <a:latin typeface="HG丸ｺﾞｼｯｸM-PRO" panose="020F0600000000000000" pitchFamily="50" charset="-128"/>
              <a:ea typeface="HG丸ｺﾞｼｯｸM-PRO" panose="020F0600000000000000" pitchFamily="50" charset="-128"/>
            </a:endParaRPr>
          </a:p>
        </p:txBody>
      </p:sp>
      <p:sp>
        <p:nvSpPr>
          <p:cNvPr id="73" name="正方形/長方形 72"/>
          <p:cNvSpPr/>
          <p:nvPr/>
        </p:nvSpPr>
        <p:spPr>
          <a:xfrm>
            <a:off x="82061" y="790960"/>
            <a:ext cx="9766800" cy="272758"/>
          </a:xfrm>
          <a:prstGeom prst="rect">
            <a:avLst/>
          </a:prstGeom>
          <a:ln/>
        </p:spPr>
        <p:style>
          <a:lnRef idx="1">
            <a:schemeClr val="accent1"/>
          </a:lnRef>
          <a:fillRef idx="2">
            <a:schemeClr val="accent1"/>
          </a:fillRef>
          <a:effectRef idx="1">
            <a:schemeClr val="accent1"/>
          </a:effectRef>
          <a:fontRef idx="minor">
            <a:schemeClr val="dk1"/>
          </a:fontRef>
        </p:style>
        <p:txBody>
          <a:bodyPr wrap="square" lIns="72000" tIns="36000" rIns="72000" bIns="36000">
            <a:spAutoFit/>
          </a:bodyPr>
          <a:lstStyle/>
          <a:p>
            <a:r>
              <a:rPr lang="ja-JP" altLang="en-US" sz="1300" dirty="0" smtClean="0">
                <a:latin typeface="HG丸ｺﾞｼｯｸM-PRO" panose="020F0600000000000000" pitchFamily="50" charset="-128"/>
                <a:ea typeface="HG丸ｺﾞｼｯｸM-PRO" panose="020F0600000000000000" pitchFamily="50" charset="-128"/>
              </a:rPr>
              <a:t>（１）大阪・関西の成長に必要な交通ネットワークの充実・強化</a:t>
            </a:r>
            <a:endParaRPr lang="ja-JP" altLang="en-US" sz="1300" dirty="0">
              <a:latin typeface="HG丸ｺﾞｼｯｸM-PRO" panose="020F0600000000000000" pitchFamily="50" charset="-128"/>
              <a:ea typeface="HG丸ｺﾞｼｯｸM-PRO" panose="020F0600000000000000" pitchFamily="50" charset="-128"/>
            </a:endParaRPr>
          </a:p>
        </p:txBody>
      </p:sp>
      <p:sp>
        <p:nvSpPr>
          <p:cNvPr id="80" name="テキスト ボックス 79"/>
          <p:cNvSpPr txBox="1"/>
          <p:nvPr/>
        </p:nvSpPr>
        <p:spPr>
          <a:xfrm>
            <a:off x="89307" y="1049978"/>
            <a:ext cx="9692811" cy="1400383"/>
          </a:xfrm>
          <a:prstGeom prst="rect">
            <a:avLst/>
          </a:prstGeom>
          <a:noFill/>
          <a:ln w="6350">
            <a:noFill/>
            <a:prstDash val="sysDash"/>
          </a:ln>
        </p:spPr>
        <p:txBody>
          <a:bodyPr wrap="square" rtlCol="0">
            <a:spAutoFit/>
          </a:bodyPr>
          <a:lstStyle/>
          <a:p>
            <a:r>
              <a:rPr lang="ja-JP" altLang="en-US" sz="1300" dirty="0" smtClean="0">
                <a:latin typeface="HG丸ｺﾞｼｯｸM-PRO" panose="020F0600000000000000" pitchFamily="50" charset="-128"/>
                <a:ea typeface="HG丸ｺﾞｼｯｸM-PRO" panose="020F0600000000000000" pitchFamily="50" charset="-128"/>
              </a:rPr>
              <a:t>② 既存</a:t>
            </a:r>
            <a:r>
              <a:rPr lang="ja-JP" altLang="en-US" sz="1300" dirty="0">
                <a:latin typeface="HG丸ｺﾞｼｯｸM-PRO" panose="020F0600000000000000" pitchFamily="50" charset="-128"/>
                <a:ea typeface="HG丸ｺﾞｼｯｸM-PRO" panose="020F0600000000000000" pitchFamily="50" charset="-128"/>
              </a:rPr>
              <a:t>交通ネットワーク等の徹底活用</a:t>
            </a:r>
          </a:p>
          <a:p>
            <a:r>
              <a:rPr lang="ja-JP" altLang="en-US" sz="1200" b="1" dirty="0" smtClean="0">
                <a:latin typeface="ＭＳ Ｐゴシック" panose="020B0600070205080204" pitchFamily="50" charset="-128"/>
                <a:ea typeface="ＭＳ Ｐゴシック" panose="020B0600070205080204" pitchFamily="50" charset="-128"/>
              </a:rPr>
              <a:t> ◇</a:t>
            </a:r>
            <a:r>
              <a:rPr lang="ja-JP" altLang="en-US" sz="1200" b="1" dirty="0">
                <a:latin typeface="ＭＳ Ｐゴシック" panose="020B0600070205080204" pitchFamily="50" charset="-128"/>
                <a:ea typeface="ＭＳ Ｐゴシック" panose="020B0600070205080204" pitchFamily="50" charset="-128"/>
              </a:rPr>
              <a:t>　</a:t>
            </a:r>
            <a:r>
              <a:rPr kumimoji="1" lang="ja-JP" altLang="en-US" sz="1200" b="1" dirty="0" smtClean="0">
                <a:latin typeface="ＭＳ Ｐゴシック" panose="020B0600070205080204" pitchFamily="50" charset="-128"/>
                <a:ea typeface="ＭＳ Ｐゴシック" panose="020B0600070205080204" pitchFamily="50" charset="-128"/>
              </a:rPr>
              <a:t>公共</a:t>
            </a:r>
            <a:r>
              <a:rPr kumimoji="1" lang="ja-JP" altLang="en-US" sz="1200" b="1" dirty="0">
                <a:latin typeface="ＭＳ Ｐゴシック" panose="020B0600070205080204" pitchFamily="50" charset="-128"/>
                <a:ea typeface="ＭＳ Ｐゴシック" panose="020B0600070205080204" pitchFamily="50" charset="-128"/>
              </a:rPr>
              <a:t>交通</a:t>
            </a:r>
            <a:r>
              <a:rPr kumimoji="1" lang="ja-JP" altLang="en-US" sz="1200" b="1" dirty="0" smtClean="0">
                <a:latin typeface="ＭＳ Ｐゴシック" panose="020B0600070205080204" pitchFamily="50" charset="-128"/>
                <a:ea typeface="ＭＳ Ｐゴシック" panose="020B0600070205080204" pitchFamily="50" charset="-128"/>
              </a:rPr>
              <a:t>の利便性向上／公共交通の利用促進</a:t>
            </a:r>
            <a:endParaRPr kumimoji="1" lang="en-US" altLang="ja-JP" sz="1200" dirty="0" smtClean="0">
              <a:latin typeface="ＭＳ Ｐゴシック" panose="020B0600070205080204" pitchFamily="50" charset="-128"/>
              <a:ea typeface="ＭＳ Ｐゴシック" panose="020B0600070205080204" pitchFamily="50" charset="-128"/>
            </a:endParaRPr>
          </a:p>
          <a:p>
            <a:pPr marL="360000" indent="-180000">
              <a:buFont typeface="Wingdings" panose="05000000000000000000" pitchFamily="2" charset="2"/>
              <a:buChar char="ü"/>
            </a:pPr>
            <a:r>
              <a:rPr kumimoji="1" lang="ja-JP" altLang="en-US" sz="1200" dirty="0">
                <a:latin typeface="Meiryo UI" panose="020B0604030504040204" pitchFamily="50" charset="-128"/>
                <a:ea typeface="Meiryo UI" panose="020B0604030504040204" pitchFamily="50" charset="-128"/>
              </a:rPr>
              <a:t>利用者の視点にたった乗継ぎ時の移動負担の軽減や情報案内の充実などにより、さらなる利便性の向上を</a:t>
            </a:r>
            <a:r>
              <a:rPr kumimoji="1" lang="ja-JP" altLang="en-US" sz="1200" dirty="0" smtClean="0">
                <a:latin typeface="Meiryo UI" panose="020B0604030504040204" pitchFamily="50" charset="-128"/>
                <a:ea typeface="Meiryo UI" panose="020B0604030504040204" pitchFamily="50" charset="-128"/>
              </a:rPr>
              <a:t>図ります。</a:t>
            </a:r>
            <a:endParaRPr kumimoji="1" lang="ja-JP" altLang="en-US" sz="1200" dirty="0">
              <a:latin typeface="Meiryo UI" panose="020B0604030504040204" pitchFamily="50" charset="-128"/>
              <a:ea typeface="Meiryo UI" panose="020B0604030504040204" pitchFamily="50" charset="-128"/>
            </a:endParaRPr>
          </a:p>
          <a:p>
            <a:pPr marL="360000" indent="-180000">
              <a:buFont typeface="Wingdings" panose="05000000000000000000" pitchFamily="2" charset="2"/>
              <a:buChar char="ü"/>
            </a:pPr>
            <a:r>
              <a:rPr kumimoji="1" lang="ja-JP" altLang="en-US" sz="1200" dirty="0">
                <a:latin typeface="Meiryo UI" panose="020B0604030504040204" pitchFamily="50" charset="-128"/>
                <a:ea typeface="Meiryo UI" panose="020B0604030504040204" pitchFamily="50" charset="-128"/>
              </a:rPr>
              <a:t>観光・商業・まちづくりなど、様々な主体と連携した</a:t>
            </a:r>
            <a:r>
              <a:rPr kumimoji="1" lang="ja-JP" altLang="en-US" sz="1200" dirty="0" smtClean="0">
                <a:latin typeface="Meiryo UI" panose="020B0604030504040204" pitchFamily="50" charset="-128"/>
                <a:ea typeface="Meiryo UI" panose="020B0604030504040204" pitchFamily="50" charset="-128"/>
              </a:rPr>
              <a:t>取組や</a:t>
            </a:r>
            <a:r>
              <a:rPr kumimoji="1" lang="ja-JP" altLang="en-US" sz="1200" dirty="0">
                <a:latin typeface="Meiryo UI" panose="020B0604030504040204" pitchFamily="50" charset="-128"/>
                <a:ea typeface="Meiryo UI" panose="020B0604030504040204" pitchFamily="50" charset="-128"/>
              </a:rPr>
              <a:t>啓発活動などにより、公共交通の利用機会の増加を</a:t>
            </a:r>
            <a:r>
              <a:rPr kumimoji="1" lang="ja-JP" altLang="en-US" sz="1200" dirty="0" smtClean="0">
                <a:latin typeface="Meiryo UI" panose="020B0604030504040204" pitchFamily="50" charset="-128"/>
                <a:ea typeface="Meiryo UI" panose="020B0604030504040204" pitchFamily="50" charset="-128"/>
              </a:rPr>
              <a:t>促します。</a:t>
            </a:r>
            <a:endParaRPr kumimoji="1" lang="en-US" altLang="ja-JP" sz="1200" dirty="0" smtClean="0">
              <a:latin typeface="Meiryo UI" panose="020B0604030504040204" pitchFamily="50" charset="-128"/>
              <a:ea typeface="Meiryo UI" panose="020B0604030504040204" pitchFamily="50" charset="-128"/>
            </a:endParaRPr>
          </a:p>
          <a:p>
            <a:pPr marL="360000" indent="-180000">
              <a:buFont typeface="Wingdings" panose="05000000000000000000" pitchFamily="2" charset="2"/>
              <a:buChar char="ü"/>
            </a:pPr>
            <a:r>
              <a:rPr kumimoji="1" lang="ja-JP" altLang="en-US" sz="1200" dirty="0">
                <a:latin typeface="Meiryo UI" panose="020B0604030504040204" pitchFamily="50" charset="-128"/>
                <a:ea typeface="Meiryo UI" panose="020B0604030504040204" pitchFamily="50" charset="-128"/>
              </a:rPr>
              <a:t>アクティブシニアやインバウンド等、ニーズの多様化を踏まえた、鉄道による周遊性の向上を</a:t>
            </a:r>
            <a:r>
              <a:rPr kumimoji="1" lang="ja-JP" altLang="en-US" sz="1200" dirty="0" smtClean="0">
                <a:latin typeface="Meiryo UI" panose="020B0604030504040204" pitchFamily="50" charset="-128"/>
                <a:ea typeface="Meiryo UI" panose="020B0604030504040204" pitchFamily="50" charset="-128"/>
              </a:rPr>
              <a:t>図ります。</a:t>
            </a:r>
            <a:endParaRPr kumimoji="1" lang="en-US" altLang="ja-JP" sz="1200" dirty="0" smtClean="0">
              <a:latin typeface="Meiryo UI" panose="020B0604030504040204" pitchFamily="50" charset="-128"/>
              <a:ea typeface="Meiryo UI" panose="020B0604030504040204" pitchFamily="50" charset="-128"/>
            </a:endParaRPr>
          </a:p>
          <a:p>
            <a:pPr marL="360000" indent="-180000">
              <a:buFont typeface="Wingdings" panose="05000000000000000000" pitchFamily="2" charset="2"/>
              <a:buChar char="ü"/>
            </a:pPr>
            <a:r>
              <a:rPr kumimoji="1" lang="ja-JP" altLang="en-US" sz="1200" dirty="0">
                <a:latin typeface="Meiryo UI" panose="020B0604030504040204" pitchFamily="50" charset="-128"/>
                <a:ea typeface="Meiryo UI" panose="020B0604030504040204" pitchFamily="50" charset="-128"/>
              </a:rPr>
              <a:t>鉄道施設の耐震化等の防災対策や、災害時に迅速かつ適切な鉄道運行の情報提供に取り組むことで、利用者の安全を</a:t>
            </a:r>
            <a:r>
              <a:rPr kumimoji="1" lang="ja-JP" altLang="en-US" sz="1200" dirty="0" smtClean="0">
                <a:latin typeface="Meiryo UI" panose="020B0604030504040204" pitchFamily="50" charset="-128"/>
                <a:ea typeface="Meiryo UI" panose="020B0604030504040204" pitchFamily="50" charset="-128"/>
              </a:rPr>
              <a:t>確保します</a:t>
            </a:r>
            <a:r>
              <a:rPr lang="ja-JP" altLang="en-US" sz="1200" dirty="0" smtClean="0">
                <a:latin typeface="Meiryo UI" panose="020B0604030504040204" pitchFamily="50" charset="-128"/>
                <a:ea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endParaRPr>
          </a:p>
          <a:p>
            <a:pPr marL="360000" indent="-180000">
              <a:buFont typeface="Wingdings" panose="05000000000000000000" pitchFamily="2" charset="2"/>
              <a:buChar char="ü"/>
            </a:pPr>
            <a:r>
              <a:rPr lang="ja-JP" altLang="en-US" sz="1200" dirty="0" smtClean="0">
                <a:latin typeface="Meiryo UI" panose="020B0604030504040204" pitchFamily="50" charset="-128"/>
                <a:ea typeface="Meiryo UI" panose="020B0604030504040204" pitchFamily="50" charset="-128"/>
              </a:rPr>
              <a:t>交通</a:t>
            </a:r>
            <a:r>
              <a:rPr lang="ja-JP" altLang="en-US" sz="1200" dirty="0">
                <a:latin typeface="Meiryo UI" panose="020B0604030504040204" pitchFamily="50" charset="-128"/>
                <a:ea typeface="Meiryo UI" panose="020B0604030504040204" pitchFamily="50" charset="-128"/>
              </a:rPr>
              <a:t>手段、事業者の垣根を越え利用者の視点による一元的な交通サービス（</a:t>
            </a:r>
            <a:r>
              <a:rPr lang="en-US" altLang="ja-JP" sz="1200" dirty="0" err="1">
                <a:latin typeface="Meiryo UI" panose="020B0604030504040204" pitchFamily="50" charset="-128"/>
                <a:ea typeface="Meiryo UI" panose="020B0604030504040204" pitchFamily="50" charset="-128"/>
              </a:rPr>
              <a:t>MaaS</a:t>
            </a:r>
            <a:r>
              <a:rPr lang="ja-JP" altLang="en-US" sz="1200" dirty="0">
                <a:latin typeface="Meiryo UI" panose="020B0604030504040204" pitchFamily="50" charset="-128"/>
                <a:ea typeface="Meiryo UI" panose="020B0604030504040204" pitchFamily="50" charset="-128"/>
              </a:rPr>
              <a:t>（</a:t>
            </a:r>
            <a:r>
              <a:rPr lang="en-US" altLang="ja-JP" sz="1200" dirty="0">
                <a:latin typeface="Meiryo UI" panose="020B0604030504040204" pitchFamily="50" charset="-128"/>
                <a:ea typeface="Meiryo UI" panose="020B0604030504040204" pitchFamily="50" charset="-128"/>
              </a:rPr>
              <a:t>Mobility as a Service</a:t>
            </a:r>
            <a:r>
              <a:rPr lang="ja-JP" altLang="en-US" sz="1200" dirty="0" smtClean="0">
                <a:latin typeface="Meiryo UI" panose="020B0604030504040204" pitchFamily="50" charset="-128"/>
                <a:ea typeface="Meiryo UI" panose="020B0604030504040204" pitchFamily="50" charset="-128"/>
              </a:rPr>
              <a:t>））等の実現</a:t>
            </a:r>
            <a:r>
              <a:rPr lang="ja-JP" altLang="en-US" sz="1200" dirty="0">
                <a:latin typeface="Meiryo UI" panose="020B0604030504040204" pitchFamily="50" charset="-128"/>
                <a:ea typeface="Meiryo UI" panose="020B0604030504040204" pitchFamily="50" charset="-128"/>
              </a:rPr>
              <a:t>に向けた検討を行います</a:t>
            </a:r>
            <a:r>
              <a:rPr lang="ja-JP" altLang="en-US" sz="1200" dirty="0" smtClean="0">
                <a:latin typeface="Meiryo UI" panose="020B0604030504040204" pitchFamily="50" charset="-128"/>
                <a:ea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endParaRPr>
          </a:p>
        </p:txBody>
      </p:sp>
      <p:sp>
        <p:nvSpPr>
          <p:cNvPr id="98" name="正方形/長方形 97"/>
          <p:cNvSpPr/>
          <p:nvPr/>
        </p:nvSpPr>
        <p:spPr>
          <a:xfrm>
            <a:off x="5946934" y="6462314"/>
            <a:ext cx="2902449" cy="215444"/>
          </a:xfrm>
          <a:prstGeom prst="rect">
            <a:avLst/>
          </a:prstGeom>
        </p:spPr>
        <p:txBody>
          <a:bodyPr wrap="square">
            <a:spAutoFit/>
          </a:bodyPr>
          <a:lstStyle/>
          <a:p>
            <a:r>
              <a:rPr lang="ja-JP" altLang="en-US" sz="800" dirty="0" smtClean="0">
                <a:latin typeface="+mj-ea"/>
                <a:ea typeface="+mj-ea"/>
                <a:cs typeface="Meiryo UI" pitchFamily="50" charset="-128"/>
              </a:rPr>
              <a:t>鉄道を乗り継ぎながら地域の魅力を楽しめるモデルルート等</a:t>
            </a:r>
            <a:endParaRPr lang="ja-JP" altLang="en-US" sz="800" dirty="0">
              <a:latin typeface="+mj-ea"/>
              <a:ea typeface="+mj-ea"/>
            </a:endParaRPr>
          </a:p>
        </p:txBody>
      </p:sp>
      <p:sp>
        <p:nvSpPr>
          <p:cNvPr id="102" name="正方形/長方形 101"/>
          <p:cNvSpPr/>
          <p:nvPr/>
        </p:nvSpPr>
        <p:spPr>
          <a:xfrm>
            <a:off x="293622" y="6354035"/>
            <a:ext cx="1937291" cy="338554"/>
          </a:xfrm>
          <a:prstGeom prst="rect">
            <a:avLst/>
          </a:prstGeom>
        </p:spPr>
        <p:txBody>
          <a:bodyPr wrap="square">
            <a:spAutoFit/>
          </a:bodyPr>
          <a:lstStyle/>
          <a:p>
            <a:r>
              <a:rPr lang="ja-JP" altLang="en-US" sz="800" dirty="0" smtClean="0">
                <a:latin typeface="+mj-ea"/>
                <a:ea typeface="+mj-ea"/>
                <a:cs typeface="Meiryo UI" pitchFamily="50" charset="-128"/>
              </a:rPr>
              <a:t>多機能デジタルサイネージ等による</a:t>
            </a:r>
            <a:endParaRPr lang="en-US" altLang="ja-JP" sz="800" dirty="0" smtClean="0">
              <a:latin typeface="+mj-ea"/>
              <a:ea typeface="+mj-ea"/>
              <a:cs typeface="Meiryo UI" pitchFamily="50" charset="-128"/>
            </a:endParaRPr>
          </a:p>
          <a:p>
            <a:r>
              <a:rPr lang="ja-JP" altLang="en-US" sz="800" dirty="0" smtClean="0">
                <a:latin typeface="+mj-ea"/>
                <a:ea typeface="+mj-ea"/>
                <a:cs typeface="Meiryo UI" pitchFamily="50" charset="-128"/>
              </a:rPr>
              <a:t>乗継情報、運行情報などの発信</a:t>
            </a:r>
            <a:endParaRPr lang="ja-JP" altLang="en-US" sz="800" dirty="0">
              <a:latin typeface="+mj-ea"/>
              <a:ea typeface="+mj-ea"/>
            </a:endParaRPr>
          </a:p>
        </p:txBody>
      </p:sp>
      <p:pic>
        <p:nvPicPr>
          <p:cNvPr id="106" name="図 105"/>
          <p:cNvPicPr>
            <a:picLocks noChangeAspect="1"/>
          </p:cNvPicPr>
          <p:nvPr/>
        </p:nvPicPr>
        <p:blipFill rotWithShape="1">
          <a:blip r:embed="rId3" cstate="print">
            <a:extLst>
              <a:ext uri="{28A0092B-C50C-407E-A947-70E740481C1C}">
                <a14:useLocalDpi xmlns:a14="http://schemas.microsoft.com/office/drawing/2010/main"/>
              </a:ext>
            </a:extLst>
          </a:blip>
          <a:srcRect l="4737" t="4529" r="114" b="508"/>
          <a:stretch/>
        </p:blipFill>
        <p:spPr>
          <a:xfrm>
            <a:off x="250770" y="5016318"/>
            <a:ext cx="1832348" cy="1371812"/>
          </a:xfrm>
          <a:prstGeom prst="rect">
            <a:avLst/>
          </a:prstGeom>
          <a:ln>
            <a:solidFill>
              <a:schemeClr val="tx1"/>
            </a:solidFill>
          </a:ln>
        </p:spPr>
      </p:pic>
      <p:sp>
        <p:nvSpPr>
          <p:cNvPr id="40" name="スライド番号プレースホルダー 1"/>
          <p:cNvSpPr txBox="1">
            <a:spLocks/>
          </p:cNvSpPr>
          <p:nvPr/>
        </p:nvSpPr>
        <p:spPr>
          <a:xfrm>
            <a:off x="7675954" y="6589669"/>
            <a:ext cx="2311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3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B9231F5-CC56-497A-A386-7B8232C12A76}" type="slidenum">
              <a:rPr lang="ja-JP" altLang="en-US" smtClean="0"/>
              <a:pPr/>
              <a:t>28</a:t>
            </a:fld>
            <a:endParaRPr lang="ja-JP" altLang="en-US" dirty="0"/>
          </a:p>
        </p:txBody>
      </p:sp>
      <p:sp>
        <p:nvSpPr>
          <p:cNvPr id="45" name="正方形/長方形 44"/>
          <p:cNvSpPr/>
          <p:nvPr/>
        </p:nvSpPr>
        <p:spPr>
          <a:xfrm>
            <a:off x="6688940" y="3766861"/>
            <a:ext cx="2705666" cy="200055"/>
          </a:xfrm>
          <a:prstGeom prst="rect">
            <a:avLst/>
          </a:prstGeom>
        </p:spPr>
        <p:txBody>
          <a:bodyPr wrap="square">
            <a:spAutoFit/>
          </a:bodyPr>
          <a:lstStyle/>
          <a:p>
            <a:r>
              <a:rPr lang="ja-JP" altLang="en-US" sz="700" dirty="0" smtClean="0">
                <a:latin typeface="ＭＳ Ｐゴシック" panose="020B0600070205080204" pitchFamily="50" charset="-128"/>
                <a:ea typeface="ＭＳ Ｐゴシック" panose="020B0600070205080204" pitchFamily="50" charset="-128"/>
              </a:rPr>
              <a:t>出典：公共交通戦略</a:t>
            </a:r>
            <a:r>
              <a:rPr lang="en-US" altLang="ja-JP" sz="700" dirty="0">
                <a:latin typeface="ＭＳ Ｐゴシック" panose="020B0600070205080204" pitchFamily="50" charset="-128"/>
                <a:ea typeface="ＭＳ Ｐゴシック" panose="020B0600070205080204" pitchFamily="50" charset="-128"/>
              </a:rPr>
              <a:t>H26.</a:t>
            </a:r>
            <a:r>
              <a:rPr lang="ja-JP" altLang="en-US" sz="700" dirty="0" smtClean="0">
                <a:latin typeface="ＭＳ Ｐゴシック" panose="020B0600070205080204" pitchFamily="50" charset="-128"/>
                <a:ea typeface="ＭＳ Ｐゴシック" panose="020B0600070205080204" pitchFamily="50" charset="-128"/>
              </a:rPr>
              <a:t>１（</a:t>
            </a:r>
            <a:r>
              <a:rPr lang="en-US" altLang="ja-JP" sz="700" dirty="0" smtClean="0">
                <a:latin typeface="ＭＳ Ｐゴシック" panose="020B0600070205080204" pitchFamily="50" charset="-128"/>
                <a:ea typeface="ＭＳ Ｐゴシック" panose="020B0600070205080204" pitchFamily="50" charset="-128"/>
              </a:rPr>
              <a:t>R</a:t>
            </a:r>
            <a:r>
              <a:rPr lang="ja-JP" altLang="en-US" sz="700" dirty="0" smtClean="0">
                <a:latin typeface="ＭＳ Ｐゴシック" panose="020B0600070205080204" pitchFamily="50" charset="-128"/>
                <a:ea typeface="ＭＳ Ｐゴシック" panose="020B0600070205080204" pitchFamily="50" charset="-128"/>
              </a:rPr>
              <a:t>１</a:t>
            </a:r>
            <a:r>
              <a:rPr lang="en-US" altLang="ja-JP" sz="700" dirty="0" smtClean="0">
                <a:latin typeface="ＭＳ Ｐゴシック" panose="020B0600070205080204" pitchFamily="50" charset="-128"/>
                <a:ea typeface="ＭＳ Ｐゴシック" panose="020B0600070205080204" pitchFamily="50" charset="-128"/>
              </a:rPr>
              <a:t>.11</a:t>
            </a:r>
            <a:r>
              <a:rPr lang="ja-JP" altLang="en-US" sz="700" dirty="0">
                <a:latin typeface="ＭＳ Ｐゴシック" panose="020B0600070205080204" pitchFamily="50" charset="-128"/>
                <a:ea typeface="ＭＳ Ｐゴシック" panose="020B0600070205080204" pitchFamily="50" charset="-128"/>
              </a:rPr>
              <a:t>改訂</a:t>
            </a:r>
            <a:r>
              <a:rPr lang="ja-JP" altLang="en-US" sz="700" dirty="0" smtClean="0">
                <a:latin typeface="ＭＳ Ｐゴシック" panose="020B0600070205080204" pitchFamily="50" charset="-128"/>
                <a:ea typeface="ＭＳ Ｐゴシック" panose="020B0600070205080204" pitchFamily="50" charset="-128"/>
              </a:rPr>
              <a:t>）を基に作成</a:t>
            </a:r>
            <a:endParaRPr lang="ja-JP" altLang="en-US" sz="700" dirty="0">
              <a:latin typeface="ＭＳ Ｐゴシック" panose="020B0600070205080204" pitchFamily="50" charset="-128"/>
              <a:ea typeface="ＭＳ Ｐゴシック" panose="020B0600070205080204" pitchFamily="50" charset="-128"/>
            </a:endParaRPr>
          </a:p>
        </p:txBody>
      </p:sp>
      <p:sp>
        <p:nvSpPr>
          <p:cNvPr id="37" name="正方形/長方形 36"/>
          <p:cNvSpPr/>
          <p:nvPr/>
        </p:nvSpPr>
        <p:spPr>
          <a:xfrm>
            <a:off x="2572052" y="6389882"/>
            <a:ext cx="1663571" cy="215444"/>
          </a:xfrm>
          <a:prstGeom prst="rect">
            <a:avLst/>
          </a:prstGeom>
        </p:spPr>
        <p:txBody>
          <a:bodyPr wrap="square">
            <a:spAutoFit/>
          </a:bodyPr>
          <a:lstStyle/>
          <a:p>
            <a:r>
              <a:rPr lang="ja-JP" altLang="en-US" sz="800" dirty="0" smtClean="0">
                <a:latin typeface="+mj-ea"/>
                <a:ea typeface="+mj-ea"/>
              </a:rPr>
              <a:t>乗継路線への経路床面案内</a:t>
            </a:r>
            <a:endParaRPr lang="ja-JP" altLang="en-US" sz="800" dirty="0">
              <a:latin typeface="+mj-ea"/>
              <a:ea typeface="+mj-ea"/>
            </a:endParaRPr>
          </a:p>
        </p:txBody>
      </p:sp>
      <p:pic>
        <p:nvPicPr>
          <p:cNvPr id="4" name="図 3"/>
          <p:cNvPicPr>
            <a:picLocks noChangeAspect="1"/>
          </p:cNvPicPr>
          <p:nvPr/>
        </p:nvPicPr>
        <p:blipFill rotWithShape="1">
          <a:blip r:embed="rId4" cstate="print">
            <a:extLst>
              <a:ext uri="{28A0092B-C50C-407E-A947-70E740481C1C}">
                <a14:useLocalDpi xmlns:a14="http://schemas.microsoft.com/office/drawing/2010/main"/>
              </a:ext>
            </a:extLst>
          </a:blip>
          <a:srcRect t="38835" r="13312" b="18373"/>
          <a:stretch/>
        </p:blipFill>
        <p:spPr>
          <a:xfrm>
            <a:off x="2220740" y="5013176"/>
            <a:ext cx="2084188" cy="1371812"/>
          </a:xfrm>
          <a:prstGeom prst="rect">
            <a:avLst/>
          </a:prstGeom>
          <a:ln>
            <a:solidFill>
              <a:schemeClr val="tx1"/>
            </a:solidFill>
          </a:ln>
        </p:spPr>
      </p:pic>
      <p:pic>
        <p:nvPicPr>
          <p:cNvPr id="2" name="図 1"/>
          <p:cNvPicPr>
            <a:picLocks noChangeAspect="1"/>
          </p:cNvPicPr>
          <p:nvPr/>
        </p:nvPicPr>
        <p:blipFill rotWithShape="1">
          <a:blip r:embed="rId5"/>
          <a:srcRect l="4747"/>
          <a:stretch/>
        </p:blipFill>
        <p:spPr>
          <a:xfrm>
            <a:off x="488504" y="2779433"/>
            <a:ext cx="3240360" cy="1542422"/>
          </a:xfrm>
          <a:prstGeom prst="rect">
            <a:avLst/>
          </a:prstGeom>
        </p:spPr>
      </p:pic>
      <p:sp>
        <p:nvSpPr>
          <p:cNvPr id="52" name="テキスト ボックス 51">
            <a:extLst>
              <a:ext uri="{FF2B5EF4-FFF2-40B4-BE49-F238E27FC236}">
                <a16:creationId xmlns:a16="http://schemas.microsoft.com/office/drawing/2014/main" id="{96B558BB-4733-4C0A-8471-03357F461F6D}"/>
              </a:ext>
            </a:extLst>
          </p:cNvPr>
          <p:cNvSpPr txBox="1"/>
          <p:nvPr/>
        </p:nvSpPr>
        <p:spPr>
          <a:xfrm>
            <a:off x="1151832" y="4208881"/>
            <a:ext cx="2334537" cy="10772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rtlCol="0">
            <a:spAutoFit/>
          </a:bodyPr>
          <a:lstStyle>
            <a:defPPr>
              <a:defRPr lang="en-US"/>
            </a:defPPr>
            <a:lvl1pPr algn="r" defTabSz="640032" eaLnBrk="0" hangingPunct="0">
              <a:spcBef>
                <a:spcPct val="20000"/>
              </a:spcBef>
              <a:buFont typeface="Arial" charset="0"/>
              <a:buChar char="•"/>
              <a:defRPr kumimoji="1" sz="500">
                <a:latin typeface="ＭＳ Ｐゴシック" panose="020B0600070205080204" pitchFamily="50" charset="-128"/>
                <a:ea typeface="ＭＳ Ｐゴシック" panose="020B0600070205080204" pitchFamily="50" charset="-128"/>
              </a:defRPr>
            </a:lvl1pPr>
            <a:lvl2pPr marL="742950" indent="-285750" eaLnBrk="0" hangingPunct="0">
              <a:spcBef>
                <a:spcPct val="20000"/>
              </a:spcBef>
              <a:buFont typeface="Arial" charset="0"/>
              <a:buChar char="–"/>
              <a:defRPr kumimoji="1" sz="2800">
                <a:latin typeface="Calibri" pitchFamily="34" charset="0"/>
                <a:ea typeface="ＭＳ Ｐゴシック" charset="-128"/>
              </a:defRPr>
            </a:lvl2pPr>
            <a:lvl3pPr marL="1143000" indent="-228600" eaLnBrk="0" hangingPunct="0">
              <a:spcBef>
                <a:spcPct val="20000"/>
              </a:spcBef>
              <a:buFont typeface="Arial" charset="0"/>
              <a:buChar char="•"/>
              <a:defRPr kumimoji="1" sz="2400">
                <a:latin typeface="Calibri" pitchFamily="34" charset="0"/>
                <a:ea typeface="ＭＳ Ｐゴシック" charset="-128"/>
              </a:defRPr>
            </a:lvl3pPr>
            <a:lvl4pPr marL="1600200" indent="-228600" eaLnBrk="0" hangingPunct="0">
              <a:spcBef>
                <a:spcPct val="20000"/>
              </a:spcBef>
              <a:buFont typeface="Arial" charset="0"/>
              <a:buChar char="–"/>
              <a:defRPr kumimoji="1" sz="2000">
                <a:latin typeface="Calibri" pitchFamily="34" charset="0"/>
                <a:ea typeface="ＭＳ Ｐゴシック" charset="-128"/>
              </a:defRPr>
            </a:lvl4pPr>
            <a:lvl5pPr marL="2057400" indent="-228600" eaLnBrk="0" hangingPunct="0">
              <a:spcBef>
                <a:spcPct val="20000"/>
              </a:spcBef>
              <a:buFont typeface="Arial" charset="0"/>
              <a:buChar char="»"/>
              <a:defRPr kumimoji="1" sz="2000">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latin typeface="Calibri" pitchFamily="34" charset="0"/>
                <a:ea typeface="ＭＳ Ｐゴシック" charset="-128"/>
              </a:defRPr>
            </a:lvl9pPr>
          </a:lstStyle>
          <a:p>
            <a:pPr algn="l" defTabSz="457200" eaLnBrk="1" hangingPunct="1">
              <a:buNone/>
            </a:pPr>
            <a:r>
              <a:rPr lang="ja-JP" altLang="en-US" sz="700" dirty="0"/>
              <a:t>出典：</a:t>
            </a:r>
            <a:r>
              <a:rPr lang="zh-TW" altLang="en-US" sz="700" dirty="0"/>
              <a:t>羽衣駅前地区第一種市街地再開発事業</a:t>
            </a:r>
            <a:r>
              <a:rPr lang="ja-JP" altLang="en-US" sz="700" dirty="0"/>
              <a:t>（高石市）</a:t>
            </a:r>
            <a:endParaRPr lang="en-US" altLang="ja-JP" sz="700" dirty="0"/>
          </a:p>
        </p:txBody>
      </p:sp>
      <p:sp>
        <p:nvSpPr>
          <p:cNvPr id="53" name="正方形/長方形 52"/>
          <p:cNvSpPr/>
          <p:nvPr/>
        </p:nvSpPr>
        <p:spPr>
          <a:xfrm>
            <a:off x="1126056" y="4306222"/>
            <a:ext cx="2278922" cy="338554"/>
          </a:xfrm>
          <a:prstGeom prst="rect">
            <a:avLst/>
          </a:prstGeom>
        </p:spPr>
        <p:txBody>
          <a:bodyPr wrap="square">
            <a:spAutoFit/>
          </a:bodyPr>
          <a:lstStyle/>
          <a:p>
            <a:r>
              <a:rPr lang="ja-JP" altLang="en-US" sz="800" dirty="0" smtClean="0">
                <a:latin typeface="+mj-ea"/>
                <a:ea typeface="+mj-ea"/>
              </a:rPr>
              <a:t>連続立体交差事業と駅前の再開発事業の組合せにより、乗継連絡通路を整備（</a:t>
            </a:r>
            <a:r>
              <a:rPr lang="en-US" altLang="ja-JP" sz="800" dirty="0" smtClean="0">
                <a:latin typeface="+mj-ea"/>
                <a:ea typeface="+mj-ea"/>
              </a:rPr>
              <a:t>R</a:t>
            </a:r>
            <a:r>
              <a:rPr lang="en-US" altLang="ja-JP" sz="800" dirty="0">
                <a:latin typeface="+mj-ea"/>
                <a:ea typeface="+mj-ea"/>
              </a:rPr>
              <a:t>1</a:t>
            </a:r>
            <a:r>
              <a:rPr lang="en-US" altLang="ja-JP" sz="800" dirty="0" smtClean="0">
                <a:latin typeface="+mj-ea"/>
                <a:ea typeface="+mj-ea"/>
              </a:rPr>
              <a:t>.8</a:t>
            </a:r>
            <a:r>
              <a:rPr lang="ja-JP" altLang="en-US" sz="800" dirty="0">
                <a:latin typeface="+mj-ea"/>
                <a:ea typeface="+mj-ea"/>
              </a:rPr>
              <a:t>完成</a:t>
            </a:r>
            <a:r>
              <a:rPr lang="ja-JP" altLang="en-US" sz="800" dirty="0" smtClean="0">
                <a:latin typeface="+mj-ea"/>
                <a:ea typeface="+mj-ea"/>
              </a:rPr>
              <a:t>）</a:t>
            </a:r>
            <a:endParaRPr lang="en-US" altLang="ja-JP" sz="800" dirty="0" smtClean="0">
              <a:latin typeface="+mj-ea"/>
              <a:ea typeface="+mj-ea"/>
            </a:endParaRPr>
          </a:p>
        </p:txBody>
      </p:sp>
      <p:pic>
        <p:nvPicPr>
          <p:cNvPr id="27" name="Picture 3" descr="H:\13 ★鉄道★\014-2　可動式ホーム柵\91　可動式ホーム柵写真\H29年度_北急緑地公園駅\IMG_7154.JPG">
            <a:extLst>
              <a:ext uri="{FF2B5EF4-FFF2-40B4-BE49-F238E27FC236}">
                <a16:creationId xmlns:a16="http://schemas.microsoft.com/office/drawing/2014/main" id="{47F2669D-D244-4756-B576-2C8E1D725DC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12635" y="2553772"/>
            <a:ext cx="1596044" cy="1053638"/>
          </a:xfrm>
          <a:prstGeom prst="rect">
            <a:avLst/>
          </a:prstGeom>
          <a:noFill/>
          <a:effectLst/>
          <a:extLst>
            <a:ext uri="{909E8E84-426E-40DD-AFC4-6F175D3DCCD1}">
              <a14:hiddenFill xmlns:a14="http://schemas.microsoft.com/office/drawing/2010/main">
                <a:solidFill>
                  <a:srgbClr val="FFFFFF"/>
                </a:solidFill>
              </a14:hiddenFill>
            </a:ext>
          </a:extLst>
        </p:spPr>
      </p:pic>
      <p:sp>
        <p:nvSpPr>
          <p:cNvPr id="28" name="正方形/長方形 27"/>
          <p:cNvSpPr/>
          <p:nvPr/>
        </p:nvSpPr>
        <p:spPr>
          <a:xfrm>
            <a:off x="8262404" y="3575396"/>
            <a:ext cx="1372890" cy="215444"/>
          </a:xfrm>
          <a:prstGeom prst="rect">
            <a:avLst/>
          </a:prstGeom>
        </p:spPr>
        <p:txBody>
          <a:bodyPr wrap="square">
            <a:spAutoFit/>
          </a:bodyPr>
          <a:lstStyle/>
          <a:p>
            <a:pPr algn="ctr"/>
            <a:r>
              <a:rPr lang="ja-JP" altLang="en-US" sz="800" dirty="0" smtClean="0">
                <a:latin typeface="+mn-ea"/>
              </a:rPr>
              <a:t>可動式ホーム柵の設置</a:t>
            </a:r>
            <a:endParaRPr lang="ja-JP" altLang="en-US" sz="800" dirty="0">
              <a:latin typeface="+mn-ea"/>
            </a:endParaRPr>
          </a:p>
        </p:txBody>
      </p:sp>
      <p:pic>
        <p:nvPicPr>
          <p:cNvPr id="29" name="Picture 3" descr="D:\kimotosy\Desktop\南海.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45853" y="2570249"/>
            <a:ext cx="1535906" cy="1042988"/>
          </a:xfrm>
          <a:prstGeom prst="rect">
            <a:avLst/>
          </a:prstGeom>
          <a:noFill/>
          <a:extLst>
            <a:ext uri="{909E8E84-426E-40DD-AFC4-6F175D3DCCD1}">
              <a14:hiddenFill xmlns:a14="http://schemas.microsoft.com/office/drawing/2010/main">
                <a:solidFill>
                  <a:srgbClr val="FFFFFF"/>
                </a:solidFill>
              </a14:hiddenFill>
            </a:ext>
          </a:extLst>
        </p:spPr>
      </p:pic>
      <p:sp>
        <p:nvSpPr>
          <p:cNvPr id="30" name="正方形/長方形 29"/>
          <p:cNvSpPr/>
          <p:nvPr/>
        </p:nvSpPr>
        <p:spPr>
          <a:xfrm>
            <a:off x="6668883" y="3581564"/>
            <a:ext cx="1372890" cy="215444"/>
          </a:xfrm>
          <a:prstGeom prst="rect">
            <a:avLst/>
          </a:prstGeom>
        </p:spPr>
        <p:txBody>
          <a:bodyPr wrap="square">
            <a:spAutoFit/>
          </a:bodyPr>
          <a:lstStyle/>
          <a:p>
            <a:pPr algn="ctr"/>
            <a:r>
              <a:rPr lang="ja-JP" altLang="en-US" sz="800" dirty="0" smtClean="0">
                <a:latin typeface="+mj-ea"/>
                <a:ea typeface="+mj-ea"/>
              </a:rPr>
              <a:t>鉄道</a:t>
            </a:r>
            <a:r>
              <a:rPr lang="ja-JP" altLang="en-US" sz="800" dirty="0">
                <a:latin typeface="+mj-ea"/>
                <a:ea typeface="+mj-ea"/>
              </a:rPr>
              <a:t>施設</a:t>
            </a:r>
            <a:r>
              <a:rPr lang="ja-JP" altLang="en-US" sz="800" dirty="0" smtClean="0">
                <a:latin typeface="+mj-ea"/>
                <a:ea typeface="+mj-ea"/>
              </a:rPr>
              <a:t>の耐震補強</a:t>
            </a:r>
            <a:endParaRPr lang="ja-JP" altLang="en-US" sz="800" dirty="0">
              <a:latin typeface="+mj-ea"/>
              <a:ea typeface="+mj-ea"/>
            </a:endParaRPr>
          </a:p>
        </p:txBody>
      </p:sp>
      <p:pic>
        <p:nvPicPr>
          <p:cNvPr id="5" name="図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55549" y="4291954"/>
            <a:ext cx="2933955" cy="2200466"/>
          </a:xfrm>
          <a:prstGeom prst="rect">
            <a:avLst/>
          </a:prstGeom>
        </p:spPr>
      </p:pic>
      <p:pic>
        <p:nvPicPr>
          <p:cNvPr id="7" name="図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28630" y="4291954"/>
            <a:ext cx="1523399" cy="2200466"/>
          </a:xfrm>
          <a:prstGeom prst="rect">
            <a:avLst/>
          </a:prstGeom>
        </p:spPr>
      </p:pic>
      <p:sp>
        <p:nvSpPr>
          <p:cNvPr id="31" name="テキスト ボックス 30">
            <a:extLst>
              <a:ext uri="{FF2B5EF4-FFF2-40B4-BE49-F238E27FC236}">
                <a16:creationId xmlns:a16="http://schemas.microsoft.com/office/drawing/2014/main" id="{B3D970D8-2062-4026-9C8F-00E33BE12E55}"/>
              </a:ext>
            </a:extLst>
          </p:cNvPr>
          <p:cNvSpPr txBox="1"/>
          <p:nvPr/>
        </p:nvSpPr>
        <p:spPr>
          <a:xfrm>
            <a:off x="549121" y="2402855"/>
            <a:ext cx="1841851" cy="338554"/>
          </a:xfrm>
          <a:prstGeom prst="rect">
            <a:avLst/>
          </a:prstGeom>
          <a:noFill/>
        </p:spPr>
        <p:txBody>
          <a:bodyPr wrap="none" lIns="0" tIns="0" rIns="0" bIns="0" rtlCol="0" anchor="ctr" anchorCtr="0">
            <a:spAutoFit/>
          </a:bodyPr>
          <a:lstStyle/>
          <a:p>
            <a:r>
              <a:rPr kumimoji="1" lang="ja-JP" altLang="en-US" sz="1100" b="1" dirty="0" smtClean="0">
                <a:latin typeface="ＭＳ Ｐゴシック" panose="020B0600070205080204" pitchFamily="50" charset="-128"/>
                <a:ea typeface="ＭＳ Ｐゴシック" panose="020B0600070205080204" pitchFamily="50" charset="-128"/>
              </a:rPr>
              <a:t>■ 移動</a:t>
            </a:r>
            <a:r>
              <a:rPr kumimoji="1" lang="ja-JP" altLang="en-US" sz="1100" b="1" dirty="0">
                <a:latin typeface="ＭＳ Ｐゴシック" panose="020B0600070205080204" pitchFamily="50" charset="-128"/>
                <a:ea typeface="ＭＳ Ｐゴシック" panose="020B0600070205080204" pitchFamily="50" charset="-128"/>
              </a:rPr>
              <a:t>負担</a:t>
            </a:r>
            <a:r>
              <a:rPr kumimoji="1" lang="ja-JP" altLang="en-US" sz="1100" b="1" dirty="0" smtClean="0">
                <a:latin typeface="ＭＳ Ｐゴシック" panose="020B0600070205080204" pitchFamily="50" charset="-128"/>
                <a:ea typeface="ＭＳ Ｐゴシック" panose="020B0600070205080204" pitchFamily="50" charset="-128"/>
              </a:rPr>
              <a:t>の軽減</a:t>
            </a:r>
            <a:endParaRPr kumimoji="1" lang="en-US" altLang="ja-JP" sz="1100" b="1" dirty="0" smtClean="0">
              <a:latin typeface="ＭＳ Ｐゴシック" panose="020B0600070205080204" pitchFamily="50" charset="-128"/>
              <a:ea typeface="ＭＳ Ｐゴシック" panose="020B0600070205080204" pitchFamily="50" charset="-128"/>
            </a:endParaRPr>
          </a:p>
          <a:p>
            <a:r>
              <a:rPr lang="ja-JP" altLang="en-US" sz="1000" b="1" dirty="0">
                <a:latin typeface="ＭＳ Ｐゴシック" panose="020B0600070205080204" pitchFamily="50" charset="-128"/>
                <a:ea typeface="ＭＳ Ｐゴシック" panose="020B0600070205080204" pitchFamily="50" charset="-128"/>
              </a:rPr>
              <a:t>　</a:t>
            </a:r>
            <a:r>
              <a:rPr kumimoji="1" lang="ja-JP" altLang="en-US" sz="1000" dirty="0" smtClean="0">
                <a:latin typeface="Meiryo UI" panose="020B0604030504040204" pitchFamily="50" charset="-128"/>
                <a:ea typeface="Meiryo UI" panose="020B0604030504040204" pitchFamily="50" charset="-128"/>
              </a:rPr>
              <a:t>・</a:t>
            </a:r>
            <a:r>
              <a:rPr kumimoji="1" lang="ja-JP" altLang="en-US" sz="1100" dirty="0" smtClean="0">
                <a:latin typeface="Meiryo UI" panose="020B0604030504040204" pitchFamily="50" charset="-128"/>
                <a:ea typeface="Meiryo UI" panose="020B0604030504040204" pitchFamily="50" charset="-128"/>
              </a:rPr>
              <a:t>乗継駅における駅機能の充実</a:t>
            </a:r>
            <a:endParaRPr kumimoji="1" lang="ja-JP" altLang="en-US" sz="1100" dirty="0">
              <a:latin typeface="Meiryo UI" panose="020B0604030504040204" pitchFamily="50" charset="-128"/>
              <a:ea typeface="Meiryo UI" panose="020B0604030504040204" pitchFamily="50" charset="-128"/>
            </a:endParaRPr>
          </a:p>
        </p:txBody>
      </p:sp>
      <p:sp>
        <p:nvSpPr>
          <p:cNvPr id="32" name="テキスト ボックス 31">
            <a:extLst>
              <a:ext uri="{FF2B5EF4-FFF2-40B4-BE49-F238E27FC236}">
                <a16:creationId xmlns:a16="http://schemas.microsoft.com/office/drawing/2014/main" id="{B3D970D8-2062-4026-9C8F-00E33BE12E55}"/>
              </a:ext>
            </a:extLst>
          </p:cNvPr>
          <p:cNvSpPr txBox="1"/>
          <p:nvPr/>
        </p:nvSpPr>
        <p:spPr>
          <a:xfrm>
            <a:off x="549121" y="4640479"/>
            <a:ext cx="1393010" cy="338554"/>
          </a:xfrm>
          <a:prstGeom prst="rect">
            <a:avLst/>
          </a:prstGeom>
          <a:noFill/>
        </p:spPr>
        <p:txBody>
          <a:bodyPr wrap="none" lIns="0" tIns="0" rIns="0" bIns="0" rtlCol="0" anchor="ctr" anchorCtr="0">
            <a:spAutoFit/>
          </a:bodyPr>
          <a:lstStyle/>
          <a:p>
            <a:r>
              <a:rPr kumimoji="1" lang="ja-JP" altLang="en-US" sz="1100" b="1" dirty="0" smtClean="0">
                <a:latin typeface="ＭＳ Ｐゴシック" panose="020B0600070205080204" pitchFamily="50" charset="-128"/>
                <a:ea typeface="ＭＳ Ｐゴシック" panose="020B0600070205080204" pitchFamily="50" charset="-128"/>
              </a:rPr>
              <a:t>■ 情報提供</a:t>
            </a:r>
            <a:endParaRPr kumimoji="1" lang="en-US" altLang="ja-JP" sz="1100" b="1" dirty="0" smtClean="0">
              <a:latin typeface="ＭＳ Ｐゴシック" panose="020B0600070205080204" pitchFamily="50" charset="-128"/>
              <a:ea typeface="ＭＳ Ｐゴシック" panose="020B0600070205080204" pitchFamily="50" charset="-128"/>
            </a:endParaRPr>
          </a:p>
          <a:p>
            <a:r>
              <a:rPr kumimoji="1" lang="ja-JP" altLang="en-US" sz="1000" dirty="0" smtClean="0">
                <a:latin typeface="ＭＳ Ｐゴシック" panose="020B0600070205080204" pitchFamily="50" charset="-128"/>
                <a:ea typeface="ＭＳ Ｐゴシック" panose="020B0600070205080204" pitchFamily="50" charset="-128"/>
              </a:rPr>
              <a:t>　・</a:t>
            </a:r>
            <a:r>
              <a:rPr kumimoji="1" lang="ja-JP" altLang="en-US" sz="1100" dirty="0" smtClean="0">
                <a:latin typeface="Meiryo UI" panose="020B0604030504040204" pitchFamily="50" charset="-128"/>
                <a:ea typeface="Meiryo UI" panose="020B0604030504040204" pitchFamily="50" charset="-128"/>
              </a:rPr>
              <a:t>乗継案内情報の充実</a:t>
            </a:r>
            <a:endParaRPr kumimoji="1" lang="ja-JP" altLang="en-US" sz="1100" dirty="0">
              <a:latin typeface="Meiryo UI" panose="020B0604030504040204" pitchFamily="50" charset="-128"/>
              <a:ea typeface="Meiryo UI" panose="020B0604030504040204" pitchFamily="50" charset="-128"/>
            </a:endParaRPr>
          </a:p>
        </p:txBody>
      </p:sp>
      <p:sp>
        <p:nvSpPr>
          <p:cNvPr id="33" name="テキスト ボックス 32">
            <a:extLst>
              <a:ext uri="{FF2B5EF4-FFF2-40B4-BE49-F238E27FC236}">
                <a16:creationId xmlns:a16="http://schemas.microsoft.com/office/drawing/2014/main" id="{B3D970D8-2062-4026-9C8F-00E33BE12E55}"/>
              </a:ext>
            </a:extLst>
          </p:cNvPr>
          <p:cNvSpPr txBox="1"/>
          <p:nvPr/>
        </p:nvSpPr>
        <p:spPr>
          <a:xfrm>
            <a:off x="4442203" y="3928817"/>
            <a:ext cx="2829301" cy="338554"/>
          </a:xfrm>
          <a:prstGeom prst="rect">
            <a:avLst/>
          </a:prstGeom>
          <a:noFill/>
        </p:spPr>
        <p:txBody>
          <a:bodyPr wrap="none" lIns="0" tIns="0" rIns="0" bIns="0" rtlCol="0" anchor="ctr" anchorCtr="0">
            <a:spAutoFit/>
          </a:bodyPr>
          <a:lstStyle/>
          <a:p>
            <a:r>
              <a:rPr kumimoji="1" lang="ja-JP" altLang="en-US" sz="1100" b="1" dirty="0" smtClean="0">
                <a:latin typeface="ＭＳ Ｐゴシック" panose="020B0600070205080204" pitchFamily="50" charset="-128"/>
                <a:ea typeface="ＭＳ Ｐゴシック" panose="020B0600070205080204" pitchFamily="50" charset="-128"/>
              </a:rPr>
              <a:t>■ 利用促進</a:t>
            </a:r>
            <a:endParaRPr lang="en-US" altLang="ja-JP" sz="1100" b="1" dirty="0">
              <a:latin typeface="ＭＳ Ｐゴシック" panose="020B0600070205080204" pitchFamily="50" charset="-128"/>
              <a:ea typeface="ＭＳ Ｐゴシック" panose="020B0600070205080204" pitchFamily="50" charset="-128"/>
            </a:endParaRPr>
          </a:p>
          <a:p>
            <a:r>
              <a:rPr kumimoji="1" lang="ja-JP" altLang="en-US" sz="1100" b="1" dirty="0" smtClean="0">
                <a:latin typeface="ＭＳ Ｐゴシック" panose="020B0600070205080204" pitchFamily="50" charset="-128"/>
                <a:ea typeface="ＭＳ Ｐゴシック" panose="020B0600070205080204" pitchFamily="50" charset="-128"/>
              </a:rPr>
              <a:t>　</a:t>
            </a:r>
            <a:r>
              <a:rPr kumimoji="1" lang="ja-JP" altLang="en-US" sz="1000" dirty="0" smtClean="0">
                <a:latin typeface="ＭＳ Ｐゴシック" panose="020B0600070205080204" pitchFamily="50" charset="-128"/>
                <a:ea typeface="ＭＳ Ｐゴシック" panose="020B0600070205080204" pitchFamily="50" charset="-128"/>
              </a:rPr>
              <a:t>・</a:t>
            </a:r>
            <a:r>
              <a:rPr kumimoji="1" lang="ja-JP" altLang="en-US" sz="1100" dirty="0" smtClean="0">
                <a:latin typeface="Meiryo UI" panose="020B0604030504040204" pitchFamily="50" charset="-128"/>
                <a:ea typeface="Meiryo UI" panose="020B0604030504040204" pitchFamily="50" charset="-128"/>
              </a:rPr>
              <a:t>観光や地域のにぎわいづくりと連携した利用促進</a:t>
            </a:r>
            <a:endParaRPr kumimoji="1" lang="ja-JP" altLang="en-US" sz="1100" dirty="0">
              <a:latin typeface="Meiryo UI" panose="020B0604030504040204" pitchFamily="50" charset="-128"/>
              <a:ea typeface="Meiryo UI" panose="020B0604030504040204" pitchFamily="50" charset="-128"/>
            </a:endParaRPr>
          </a:p>
        </p:txBody>
      </p:sp>
      <p:sp>
        <p:nvSpPr>
          <p:cNvPr id="34" name="テキスト ボックス 33">
            <a:extLst>
              <a:ext uri="{FF2B5EF4-FFF2-40B4-BE49-F238E27FC236}">
                <a16:creationId xmlns:a16="http://schemas.microsoft.com/office/drawing/2014/main" id="{B3D970D8-2062-4026-9C8F-00E33BE12E55}"/>
              </a:ext>
            </a:extLst>
          </p:cNvPr>
          <p:cNvSpPr txBox="1"/>
          <p:nvPr/>
        </p:nvSpPr>
        <p:spPr>
          <a:xfrm>
            <a:off x="4442203" y="2408681"/>
            <a:ext cx="2351921" cy="846386"/>
          </a:xfrm>
          <a:prstGeom prst="rect">
            <a:avLst/>
          </a:prstGeom>
          <a:noFill/>
        </p:spPr>
        <p:txBody>
          <a:bodyPr wrap="square" lIns="0" tIns="0" rIns="0" bIns="0" rtlCol="0" anchor="ctr" anchorCtr="0">
            <a:spAutoFit/>
          </a:bodyPr>
          <a:lstStyle/>
          <a:p>
            <a:r>
              <a:rPr kumimoji="1" lang="ja-JP" altLang="en-US" sz="1100" b="1" dirty="0" smtClean="0">
                <a:latin typeface="ＭＳ Ｐゴシック" panose="020B0600070205080204" pitchFamily="50" charset="-128"/>
                <a:ea typeface="ＭＳ Ｐゴシック" panose="020B0600070205080204" pitchFamily="50" charset="-128"/>
              </a:rPr>
              <a:t>■ 安全の確保</a:t>
            </a:r>
            <a:endParaRPr kumimoji="1" lang="en-US" altLang="ja-JP" sz="1100" b="1" dirty="0" smtClean="0">
              <a:latin typeface="ＭＳ Ｐゴシック" panose="020B0600070205080204" pitchFamily="50" charset="-128"/>
              <a:ea typeface="ＭＳ Ｐゴシック" panose="020B0600070205080204" pitchFamily="50" charset="-128"/>
            </a:endParaRPr>
          </a:p>
          <a:p>
            <a:r>
              <a:rPr kumimoji="1" lang="ja-JP" altLang="en-US" sz="1100" dirty="0" smtClean="0">
                <a:latin typeface="Meiryo UI" panose="020B0604030504040204" pitchFamily="50" charset="-128"/>
                <a:ea typeface="Meiryo UI" panose="020B0604030504040204" pitchFamily="50" charset="-128"/>
              </a:rPr>
              <a:t>　・鉄道の連続立体交差の整備</a:t>
            </a:r>
            <a:endParaRPr kumimoji="1" lang="en-US" altLang="ja-JP" sz="1100" dirty="0" smtClean="0">
              <a:latin typeface="Meiryo UI" panose="020B0604030504040204" pitchFamily="50" charset="-128"/>
              <a:ea typeface="Meiryo UI" panose="020B0604030504040204" pitchFamily="50" charset="-128"/>
            </a:endParaRPr>
          </a:p>
          <a:p>
            <a:r>
              <a:rPr kumimoji="1" lang="ja-JP" altLang="en-US" sz="1100" dirty="0" smtClean="0">
                <a:latin typeface="Meiryo UI" panose="020B0604030504040204" pitchFamily="50" charset="-128"/>
                <a:ea typeface="Meiryo UI" panose="020B0604030504040204" pitchFamily="50" charset="-128"/>
              </a:rPr>
              <a:t>　・鉄道駅の耐震補強</a:t>
            </a:r>
            <a:endParaRPr kumimoji="1" lang="en-US" altLang="ja-JP" sz="1100" dirty="0" smtClean="0">
              <a:latin typeface="Meiryo UI" panose="020B0604030504040204" pitchFamily="50" charset="-128"/>
              <a:ea typeface="Meiryo UI" panose="020B0604030504040204" pitchFamily="50" charset="-128"/>
            </a:endParaRPr>
          </a:p>
          <a:p>
            <a:r>
              <a:rPr kumimoji="1" lang="ja-JP" altLang="en-US" sz="1100" dirty="0" smtClean="0">
                <a:latin typeface="Meiryo UI" panose="020B0604030504040204" pitchFamily="50" charset="-128"/>
                <a:ea typeface="Meiryo UI" panose="020B0604030504040204" pitchFamily="50" charset="-128"/>
              </a:rPr>
              <a:t>　・可動式ホーム柵の設置</a:t>
            </a:r>
            <a:endParaRPr kumimoji="1" lang="en-US" altLang="ja-JP" sz="1100" dirty="0" smtClean="0">
              <a:latin typeface="Meiryo UI" panose="020B0604030504040204" pitchFamily="50" charset="-128"/>
              <a:ea typeface="Meiryo UI" panose="020B0604030504040204" pitchFamily="50" charset="-128"/>
            </a:endParaRPr>
          </a:p>
          <a:p>
            <a:r>
              <a:rPr kumimoji="1" lang="ja-JP" altLang="en-US" sz="1100" dirty="0" smtClean="0">
                <a:latin typeface="Meiryo UI" panose="020B0604030504040204" pitchFamily="50" charset="-128"/>
                <a:ea typeface="Meiryo UI" panose="020B0604030504040204" pitchFamily="50" charset="-128"/>
              </a:rPr>
              <a:t>　・災害時の鉄道運行の情報提供</a:t>
            </a:r>
            <a:endParaRPr kumimoji="1" lang="ja-JP" altLang="en-US" sz="11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3050682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サブタイトル 2"/>
          <p:cNvSpPr txBox="1">
            <a:spLocks/>
          </p:cNvSpPr>
          <p:nvPr/>
        </p:nvSpPr>
        <p:spPr>
          <a:xfrm>
            <a:off x="-8399" y="-3574"/>
            <a:ext cx="9928250" cy="363364"/>
          </a:xfrm>
          <a:prstGeom prst="rect">
            <a:avLst/>
          </a:prstGeom>
          <a:gradFill>
            <a:gsLst>
              <a:gs pos="0">
                <a:schemeClr val="accent1">
                  <a:tint val="66000"/>
                  <a:satMod val="160000"/>
                </a:schemeClr>
              </a:gs>
              <a:gs pos="100000">
                <a:schemeClr val="accent1">
                  <a:lumMod val="60000"/>
                  <a:lumOff val="40000"/>
                </a:schemeClr>
              </a:gs>
              <a:gs pos="50000">
                <a:schemeClr val="bg1"/>
              </a:gs>
            </a:gsLst>
            <a:lin ang="5400000" scaled="0"/>
          </a:gradFill>
        </p:spPr>
        <p:txBody>
          <a:bodyPr vert="horz" wrap="square" lIns="72000" tIns="36000" rIns="72000" bIns="36000" rtlCol="0">
            <a:spAutoFit/>
          </a:bodyPr>
          <a:lst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a:lstStyle>
          <a:p>
            <a:pPr marL="0" indent="0">
              <a:buNone/>
            </a:pP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３．重点施</a:t>
            </a:r>
            <a:r>
              <a:rPr lang="ja-JP" altLang="en-US" sz="1800" b="1" dirty="0">
                <a:latin typeface="HG丸ｺﾞｼｯｸM-PRO" panose="020F0600000000000000" pitchFamily="50" charset="-128"/>
                <a:ea typeface="HG丸ｺﾞｼｯｸM-PRO" panose="020F0600000000000000" pitchFamily="50" charset="-128"/>
                <a:cs typeface="Meiryo UI" pitchFamily="50" charset="-128"/>
              </a:rPr>
              <a:t>策</a:t>
            </a:r>
            <a:r>
              <a:rPr lang="ja-JP" altLang="en-US" sz="1800" b="1" dirty="0" smtClean="0">
                <a:latin typeface="HG丸ｺﾞｼｯｸM-PRO" panose="020F0600000000000000" pitchFamily="50" charset="-128"/>
                <a:ea typeface="HG丸ｺﾞｼｯｸM-PRO" panose="020F0600000000000000" pitchFamily="50" charset="-128"/>
                <a:cs typeface="Meiryo UI" pitchFamily="50" charset="-128"/>
              </a:rPr>
              <a:t>の体系</a:t>
            </a:r>
            <a:endParaRPr lang="en-US" altLang="ja-JP" sz="1800" b="1" dirty="0">
              <a:latin typeface="HG丸ｺﾞｼｯｸM-PRO" panose="020F0600000000000000" pitchFamily="50" charset="-128"/>
              <a:ea typeface="HG丸ｺﾞｼｯｸM-PRO" panose="020F0600000000000000" pitchFamily="50" charset="-128"/>
              <a:cs typeface="Meiryo UI" pitchFamily="50" charset="-128"/>
            </a:endParaRPr>
          </a:p>
        </p:txBody>
      </p:sp>
      <p:sp>
        <p:nvSpPr>
          <p:cNvPr id="3" name="正方形/長方形 2"/>
          <p:cNvSpPr/>
          <p:nvPr/>
        </p:nvSpPr>
        <p:spPr>
          <a:xfrm>
            <a:off x="6680" y="419004"/>
            <a:ext cx="9828000" cy="272758"/>
          </a:xfrm>
          <a:prstGeom prst="rect">
            <a:avLst/>
          </a:prstGeom>
        </p:spPr>
        <p:style>
          <a:lnRef idx="1">
            <a:schemeClr val="accent5"/>
          </a:lnRef>
          <a:fillRef idx="3">
            <a:schemeClr val="accent5"/>
          </a:fillRef>
          <a:effectRef idx="2">
            <a:schemeClr val="accent5"/>
          </a:effectRef>
          <a:fontRef idx="minor">
            <a:schemeClr val="lt1"/>
          </a:fontRef>
        </p:style>
        <p:txBody>
          <a:bodyPr wrap="square" lIns="72000" tIns="36000" rIns="72000" bIns="36000">
            <a:spAutoFit/>
          </a:bodyPr>
          <a:lstStyle/>
          <a:p>
            <a:r>
              <a:rPr lang="en-US" altLang="ja-JP" sz="1300" b="1" dirty="0">
                <a:solidFill>
                  <a:schemeClr val="bg1"/>
                </a:solidFill>
                <a:latin typeface="HG丸ｺﾞｼｯｸM-PRO" panose="020F0600000000000000" pitchFamily="50" charset="-128"/>
                <a:ea typeface="HG丸ｺﾞｼｯｸM-PRO" panose="020F0600000000000000" pitchFamily="50" charset="-128"/>
              </a:rPr>
              <a:t>【</a:t>
            </a:r>
            <a:r>
              <a:rPr lang="ja-JP" altLang="en-US" sz="1300" b="1" dirty="0" smtClean="0">
                <a:solidFill>
                  <a:schemeClr val="bg1"/>
                </a:solidFill>
                <a:latin typeface="HG丸ｺﾞｼｯｸM-PRO" panose="020F0600000000000000" pitchFamily="50" charset="-128"/>
                <a:ea typeface="HG丸ｺﾞｼｯｸM-PRO" panose="020F0600000000000000" pitchFamily="50" charset="-128"/>
              </a:rPr>
              <a:t>体系１</a:t>
            </a:r>
            <a:r>
              <a:rPr lang="en-US" altLang="ja-JP" sz="13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1300" b="1" dirty="0" smtClean="0">
                <a:solidFill>
                  <a:schemeClr val="bg1"/>
                </a:solidFill>
                <a:latin typeface="HG丸ｺﾞｼｯｸM-PRO" panose="020F0600000000000000" pitchFamily="50" charset="-128"/>
                <a:ea typeface="HG丸ｺﾞｼｯｸM-PRO" panose="020F0600000000000000" pitchFamily="50" charset="-128"/>
              </a:rPr>
              <a:t>大阪・関西のさらなる成長</a:t>
            </a:r>
            <a:r>
              <a:rPr lang="ja-JP" altLang="en-US" sz="1300" b="1" dirty="0">
                <a:solidFill>
                  <a:schemeClr val="bg1"/>
                </a:solidFill>
                <a:latin typeface="HG丸ｺﾞｼｯｸM-PRO" panose="020F0600000000000000" pitchFamily="50" charset="-128"/>
                <a:ea typeface="HG丸ｺﾞｼｯｸM-PRO" panose="020F0600000000000000" pitchFamily="50" charset="-128"/>
              </a:rPr>
              <a:t>に必要な</a:t>
            </a:r>
            <a:r>
              <a:rPr lang="ja-JP" altLang="en-US" sz="1300" b="1" dirty="0" smtClean="0">
                <a:solidFill>
                  <a:schemeClr val="bg1"/>
                </a:solidFill>
                <a:latin typeface="HG丸ｺﾞｼｯｸM-PRO" panose="020F0600000000000000" pitchFamily="50" charset="-128"/>
                <a:ea typeface="HG丸ｺﾞｼｯｸM-PRO" panose="020F0600000000000000" pitchFamily="50" charset="-128"/>
              </a:rPr>
              <a:t>インフラの強化</a:t>
            </a:r>
            <a:endParaRPr lang="ja-JP" altLang="en-US" sz="1300" b="1" dirty="0">
              <a:solidFill>
                <a:schemeClr val="bg1"/>
              </a:solidFill>
              <a:latin typeface="HG丸ｺﾞｼｯｸM-PRO" panose="020F0600000000000000" pitchFamily="50" charset="-128"/>
              <a:ea typeface="HG丸ｺﾞｼｯｸM-PRO" panose="020F0600000000000000" pitchFamily="50" charset="-128"/>
            </a:endParaRPr>
          </a:p>
        </p:txBody>
      </p:sp>
      <p:sp>
        <p:nvSpPr>
          <p:cNvPr id="4" name="正方形/長方形 3"/>
          <p:cNvSpPr/>
          <p:nvPr/>
        </p:nvSpPr>
        <p:spPr>
          <a:xfrm>
            <a:off x="105912" y="763608"/>
            <a:ext cx="9694800" cy="272758"/>
          </a:xfrm>
          <a:prstGeom prst="rect">
            <a:avLst/>
          </a:prstGeom>
          <a:ln/>
        </p:spPr>
        <p:style>
          <a:lnRef idx="1">
            <a:schemeClr val="accent1"/>
          </a:lnRef>
          <a:fillRef idx="2">
            <a:schemeClr val="accent1"/>
          </a:fillRef>
          <a:effectRef idx="1">
            <a:schemeClr val="accent1"/>
          </a:effectRef>
          <a:fontRef idx="minor">
            <a:schemeClr val="dk1"/>
          </a:fontRef>
        </p:style>
        <p:txBody>
          <a:bodyPr wrap="square" lIns="72000" tIns="36000" rIns="72000" bIns="36000">
            <a:spAutoFit/>
          </a:bodyPr>
          <a:lstStyle/>
          <a:p>
            <a:r>
              <a:rPr lang="ja-JP" altLang="en-US" sz="1300" dirty="0" smtClean="0">
                <a:latin typeface="HG丸ｺﾞｼｯｸM-PRO" panose="020F0600000000000000" pitchFamily="50" charset="-128"/>
                <a:ea typeface="HG丸ｺﾞｼｯｸM-PRO" panose="020F0600000000000000" pitchFamily="50" charset="-128"/>
              </a:rPr>
              <a:t>（２）都市拠点形成</a:t>
            </a:r>
            <a:endParaRPr lang="ja-JP" altLang="en-US" sz="1300" dirty="0">
              <a:latin typeface="HG丸ｺﾞｼｯｸM-PRO" panose="020F0600000000000000" pitchFamily="50" charset="-128"/>
              <a:ea typeface="HG丸ｺﾞｼｯｸM-PRO" panose="020F0600000000000000" pitchFamily="50" charset="-128"/>
            </a:endParaRPr>
          </a:p>
        </p:txBody>
      </p:sp>
      <p:sp>
        <p:nvSpPr>
          <p:cNvPr id="27" name="正方形/長方形 26"/>
          <p:cNvSpPr/>
          <p:nvPr/>
        </p:nvSpPr>
        <p:spPr>
          <a:xfrm>
            <a:off x="107459" y="767016"/>
            <a:ext cx="9695332" cy="5902344"/>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50"/>
          </a:p>
        </p:txBody>
      </p:sp>
      <p:sp>
        <p:nvSpPr>
          <p:cNvPr id="13" name="テキスト ボックス 12"/>
          <p:cNvSpPr txBox="1"/>
          <p:nvPr/>
        </p:nvSpPr>
        <p:spPr>
          <a:xfrm>
            <a:off x="126491" y="1092955"/>
            <a:ext cx="5878624" cy="1828193"/>
          </a:xfrm>
          <a:prstGeom prst="rect">
            <a:avLst/>
          </a:prstGeom>
          <a:noFill/>
          <a:ln w="6350">
            <a:noFill/>
            <a:prstDash val="sysDash"/>
          </a:ln>
        </p:spPr>
        <p:txBody>
          <a:bodyPr wrap="square" lIns="0" tIns="0" rIns="0" bIns="0" rtlCol="0">
            <a:spAutoFit/>
          </a:bodyPr>
          <a:lstStyle/>
          <a:p>
            <a:pPr>
              <a:lnSpc>
                <a:spcPct val="150000"/>
              </a:lnSpc>
            </a:pPr>
            <a:r>
              <a:rPr lang="ja-JP" altLang="en-US" sz="1200" b="1" dirty="0" smtClean="0">
                <a:latin typeface="+mj-ea"/>
                <a:ea typeface="+mj-ea"/>
              </a:rPr>
              <a:t>　◇ </a:t>
            </a:r>
            <a:r>
              <a:rPr kumimoji="1" lang="ja-JP" altLang="en-US" sz="1200" b="1" dirty="0" smtClean="0">
                <a:latin typeface="+mj-ea"/>
                <a:ea typeface="+mj-ea"/>
              </a:rPr>
              <a:t>都市再生</a:t>
            </a:r>
            <a:endParaRPr kumimoji="1" lang="en-US" altLang="ja-JP" sz="1200" b="1" dirty="0" smtClean="0">
              <a:latin typeface="+mj-ea"/>
              <a:ea typeface="+mj-ea"/>
            </a:endParaRPr>
          </a:p>
          <a:p>
            <a:pPr marL="360000" indent="-180000">
              <a:lnSpc>
                <a:spcPct val="120000"/>
              </a:lnSpc>
              <a:buFont typeface="Wingdings" panose="05000000000000000000" pitchFamily="2" charset="2"/>
              <a:buChar char="ü"/>
            </a:pPr>
            <a:r>
              <a:rPr lang="ja-JP" altLang="en-US" sz="1200" dirty="0">
                <a:latin typeface="Meiryo UI" panose="020B0604030504040204" pitchFamily="50" charset="-128"/>
                <a:ea typeface="Meiryo UI" panose="020B0604030504040204" pitchFamily="50" charset="-128"/>
              </a:rPr>
              <a:t>安全で魅力的なまちづくりを推進するため</a:t>
            </a:r>
            <a:r>
              <a:rPr lang="ja-JP" altLang="ja-JP" sz="1200" dirty="0" smtClean="0">
                <a:latin typeface="Meiryo UI" panose="020B0604030504040204" pitchFamily="50" charset="-128"/>
                <a:ea typeface="Meiryo UI" panose="020B0604030504040204" pitchFamily="50" charset="-128"/>
              </a:rPr>
              <a:t>、都市再生特別措置法</a:t>
            </a:r>
            <a:r>
              <a:rPr lang="ja-JP" altLang="en-US" sz="1200" dirty="0" smtClean="0">
                <a:latin typeface="Meiryo UI" panose="020B0604030504040204" pitchFamily="50" charset="-128"/>
                <a:ea typeface="Meiryo UI" panose="020B0604030504040204" pitchFamily="50" charset="-128"/>
              </a:rPr>
              <a:t>の活用等</a:t>
            </a:r>
            <a:r>
              <a:rPr lang="ja-JP" altLang="ja-JP" sz="1200" dirty="0" smtClean="0">
                <a:latin typeface="Meiryo UI" panose="020B0604030504040204" pitchFamily="50" charset="-128"/>
                <a:ea typeface="Meiryo UI" panose="020B0604030504040204" pitchFamily="50" charset="-128"/>
              </a:rPr>
              <a:t>により、</a:t>
            </a:r>
            <a:r>
              <a:rPr lang="ja-JP" altLang="en-US" sz="1200" dirty="0" smtClean="0">
                <a:latin typeface="Meiryo UI" panose="020B0604030504040204" pitchFamily="50" charset="-128"/>
                <a:ea typeface="Meiryo UI" panose="020B0604030504040204" pitchFamily="50" charset="-128"/>
              </a:rPr>
              <a:t>　　　　　</a:t>
            </a:r>
            <a:r>
              <a:rPr lang="ja-JP" altLang="ja-JP" sz="1200" dirty="0" smtClean="0">
                <a:latin typeface="Meiryo UI" panose="020B0604030504040204" pitchFamily="50" charset="-128"/>
                <a:ea typeface="Meiryo UI" panose="020B0604030504040204" pitchFamily="50" charset="-128"/>
              </a:rPr>
              <a:t>居住機能や医療・福祉・商業等のさまざまな都市機能の集積を促進します。</a:t>
            </a:r>
            <a:endParaRPr lang="ja-JP" altLang="ja-JP" sz="300" dirty="0" smtClean="0">
              <a:latin typeface="Meiryo UI" panose="020B0604030504040204" pitchFamily="50" charset="-128"/>
              <a:ea typeface="Meiryo UI" panose="020B0604030504040204" pitchFamily="50" charset="-128"/>
            </a:endParaRPr>
          </a:p>
          <a:p>
            <a:pPr marL="360000" indent="-180000">
              <a:lnSpc>
                <a:spcPct val="120000"/>
              </a:lnSpc>
              <a:buFont typeface="Wingdings" panose="05000000000000000000" pitchFamily="2" charset="2"/>
              <a:buChar char="ü"/>
            </a:pPr>
            <a:r>
              <a:rPr lang="ja-JP" altLang="ja-JP" sz="1200" dirty="0" smtClean="0">
                <a:latin typeface="Meiryo UI" panose="020B0604030504040204" pitchFamily="50" charset="-128"/>
                <a:ea typeface="Meiryo UI" panose="020B0604030504040204" pitchFamily="50" charset="-128"/>
              </a:rPr>
              <a:t>各地域が持つ資源や特性、都市基盤等の良質なストックを最大限活用し、周辺環境、</a:t>
            </a:r>
            <a:r>
              <a:rPr lang="ja-JP" altLang="en-US" sz="1200" dirty="0" smtClean="0">
                <a:latin typeface="Meiryo UI" panose="020B0604030504040204" pitchFamily="50" charset="-128"/>
                <a:ea typeface="Meiryo UI" panose="020B0604030504040204" pitchFamily="50" charset="-128"/>
              </a:rPr>
              <a:t>　　</a:t>
            </a:r>
            <a:r>
              <a:rPr lang="ja-JP" altLang="ja-JP" sz="1200" dirty="0" smtClean="0">
                <a:latin typeface="Meiryo UI" panose="020B0604030504040204" pitchFamily="50" charset="-128"/>
                <a:ea typeface="Meiryo UI" panose="020B0604030504040204" pitchFamily="50" charset="-128"/>
              </a:rPr>
              <a:t>景観、みどりの創出に配慮して、</a:t>
            </a:r>
            <a:r>
              <a:rPr lang="ja-JP" altLang="en-US" sz="1200" dirty="0" smtClean="0">
                <a:latin typeface="Meiryo UI" panose="020B0604030504040204" pitchFamily="50" charset="-128"/>
                <a:ea typeface="Meiryo UI" panose="020B0604030504040204" pitchFamily="50" charset="-128"/>
              </a:rPr>
              <a:t>まち</a:t>
            </a:r>
            <a:r>
              <a:rPr lang="ja-JP" altLang="ja-JP" sz="1200" dirty="0" smtClean="0">
                <a:latin typeface="Meiryo UI" panose="020B0604030504040204" pitchFamily="50" charset="-128"/>
                <a:ea typeface="Meiryo UI" panose="020B0604030504040204" pitchFamily="50" charset="-128"/>
              </a:rPr>
              <a:t>の活力の維持、増進や持続可能な集約型都市構造の</a:t>
            </a:r>
            <a:r>
              <a:rPr lang="ja-JP" altLang="en-US" sz="1200" dirty="0" smtClean="0">
                <a:latin typeface="Meiryo UI" panose="020B0604030504040204" pitchFamily="50" charset="-128"/>
                <a:ea typeface="Meiryo UI" panose="020B0604030504040204" pitchFamily="50" charset="-128"/>
              </a:rPr>
              <a:t>　</a:t>
            </a:r>
            <a:r>
              <a:rPr lang="ja-JP" altLang="ja-JP" sz="1200" dirty="0" smtClean="0">
                <a:latin typeface="Meiryo UI" panose="020B0604030504040204" pitchFamily="50" charset="-128"/>
                <a:ea typeface="Meiryo UI" panose="020B0604030504040204" pitchFamily="50" charset="-128"/>
              </a:rPr>
              <a:t>形成を</a:t>
            </a:r>
            <a:r>
              <a:rPr lang="ja-JP" altLang="en-US" sz="1200" dirty="0" smtClean="0">
                <a:latin typeface="Meiryo UI" panose="020B0604030504040204" pitchFamily="50" charset="-128"/>
                <a:ea typeface="Meiryo UI" panose="020B0604030504040204" pitchFamily="50" charset="-128"/>
              </a:rPr>
              <a:t>め</a:t>
            </a:r>
            <a:r>
              <a:rPr lang="ja-JP" altLang="en-US" sz="1200" dirty="0">
                <a:latin typeface="Meiryo UI" panose="020B0604030504040204" pitchFamily="50" charset="-128"/>
                <a:ea typeface="Meiryo UI" panose="020B0604030504040204" pitchFamily="50" charset="-128"/>
              </a:rPr>
              <a:t>ざ</a:t>
            </a:r>
            <a:r>
              <a:rPr lang="ja-JP" altLang="ja-JP" sz="1200" dirty="0" smtClean="0">
                <a:latin typeface="Meiryo UI" panose="020B0604030504040204" pitchFamily="50" charset="-128"/>
                <a:ea typeface="Meiryo UI" panose="020B0604030504040204" pitchFamily="50" charset="-128"/>
              </a:rPr>
              <a:t>します。</a:t>
            </a:r>
            <a:endParaRPr lang="en-US" altLang="ja-JP" sz="300" dirty="0" smtClean="0">
              <a:latin typeface="Meiryo UI" panose="020B0604030504040204" pitchFamily="50" charset="-128"/>
              <a:ea typeface="Meiryo UI" panose="020B0604030504040204" pitchFamily="50" charset="-128"/>
            </a:endParaRPr>
          </a:p>
          <a:p>
            <a:pPr marL="360000" indent="-180000">
              <a:lnSpc>
                <a:spcPct val="120000"/>
              </a:lnSpc>
              <a:buFont typeface="Wingdings" panose="05000000000000000000" pitchFamily="2" charset="2"/>
              <a:buChar char="ü"/>
            </a:pPr>
            <a:r>
              <a:rPr lang="ja-JP" altLang="ja-JP" sz="1200" dirty="0" smtClean="0">
                <a:latin typeface="Meiryo UI" panose="020B0604030504040204" pitchFamily="50" charset="-128"/>
                <a:ea typeface="Meiryo UI" panose="020B0604030504040204" pitchFamily="50" charset="-128"/>
                <a:cs typeface="Times New Roman" panose="02020603050405020304" pitchFamily="18" charset="0"/>
              </a:rPr>
              <a:t>「</a:t>
            </a:r>
            <a:r>
              <a:rPr lang="ja-JP" altLang="ja-JP" sz="1200" dirty="0">
                <a:latin typeface="Meiryo UI" panose="020B0604030504040204" pitchFamily="50" charset="-128"/>
                <a:ea typeface="Meiryo UI" panose="020B0604030504040204" pitchFamily="50" charset="-128"/>
                <a:cs typeface="Times New Roman" panose="02020603050405020304" pitchFamily="18" charset="0"/>
              </a:rPr>
              <a:t>居心地が良く歩きたくなるまちなか」からはじまる都市再生の視点から、道路</a:t>
            </a:r>
            <a:r>
              <a:rPr lang="ja-JP" altLang="ja-JP" sz="1200" dirty="0" smtClean="0">
                <a:latin typeface="Meiryo UI" panose="020B0604030504040204" pitchFamily="50" charset="-128"/>
                <a:ea typeface="Meiryo UI" panose="020B0604030504040204" pitchFamily="50" charset="-128"/>
                <a:cs typeface="Times New Roman" panose="02020603050405020304" pitchFamily="18" charset="0"/>
              </a:rPr>
              <a:t>・公園・広場</a:t>
            </a:r>
            <a:r>
              <a:rPr lang="ja-JP" altLang="en-US" sz="1200" dirty="0" smtClean="0">
                <a:latin typeface="Meiryo UI" panose="020B0604030504040204" pitchFamily="50" charset="-128"/>
                <a:ea typeface="Meiryo UI" panose="020B0604030504040204" pitchFamily="50" charset="-128"/>
                <a:cs typeface="Times New Roman" panose="02020603050405020304" pitchFamily="18" charset="0"/>
              </a:rPr>
              <a:t>・　水辺</a:t>
            </a:r>
            <a:r>
              <a:rPr lang="ja-JP" altLang="ja-JP" sz="1200" dirty="0" smtClean="0">
                <a:latin typeface="Meiryo UI" panose="020B0604030504040204" pitchFamily="50" charset="-128"/>
                <a:ea typeface="Meiryo UI" panose="020B0604030504040204" pitchFamily="50" charset="-128"/>
                <a:cs typeface="Times New Roman" panose="02020603050405020304" pitchFamily="18" charset="0"/>
              </a:rPr>
              <a:t>等</a:t>
            </a:r>
            <a:r>
              <a:rPr lang="ja-JP" altLang="ja-JP" sz="1200" dirty="0">
                <a:latin typeface="Meiryo UI" panose="020B0604030504040204" pitchFamily="50" charset="-128"/>
                <a:ea typeface="Meiryo UI" panose="020B0604030504040204" pitchFamily="50" charset="-128"/>
                <a:cs typeface="Times New Roman" panose="02020603050405020304" pitchFamily="18" charset="0"/>
              </a:rPr>
              <a:t>の既存ストックの改修・改変により、ウォーカブルな空間形成を</a:t>
            </a:r>
            <a:r>
              <a:rPr lang="ja-JP" altLang="ja-JP" sz="1200" dirty="0" smtClean="0">
                <a:latin typeface="Meiryo UI" panose="020B0604030504040204" pitchFamily="50" charset="-128"/>
                <a:ea typeface="Meiryo UI" panose="020B0604030504040204" pitchFamily="50" charset="-128"/>
                <a:cs typeface="Times New Roman" panose="02020603050405020304" pitchFamily="18" charset="0"/>
              </a:rPr>
              <a:t>促進します。</a:t>
            </a:r>
            <a:endParaRPr lang="en-US" altLang="ja-JP" sz="1200" dirty="0" smtClean="0">
              <a:latin typeface="Meiryo UI" panose="020B0604030504040204" pitchFamily="50" charset="-128"/>
              <a:ea typeface="Meiryo UI" panose="020B0604030504040204" pitchFamily="50" charset="-128"/>
              <a:cs typeface="Times New Roman" panose="02020603050405020304" pitchFamily="18" charset="0"/>
            </a:endParaRPr>
          </a:p>
        </p:txBody>
      </p:sp>
      <p:sp>
        <p:nvSpPr>
          <p:cNvPr id="34" name="正方形/長方形 33"/>
          <p:cNvSpPr/>
          <p:nvPr/>
        </p:nvSpPr>
        <p:spPr>
          <a:xfrm>
            <a:off x="6233863" y="6023149"/>
            <a:ext cx="3528392" cy="387647"/>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000" dirty="0"/>
              <a:t>　</a:t>
            </a:r>
            <a:r>
              <a:rPr lang="ja-JP" altLang="en-US" sz="1000" dirty="0" smtClean="0"/>
              <a:t>　　　</a:t>
            </a:r>
            <a:r>
              <a:rPr lang="ja-JP" altLang="en-US" sz="800" dirty="0" smtClean="0"/>
              <a:t>都市再生緊急整備地域　府内指定地域</a:t>
            </a:r>
            <a:r>
              <a:rPr lang="ja-JP" altLang="en-US" sz="800" dirty="0"/>
              <a:t>一覧（令和</a:t>
            </a:r>
            <a:r>
              <a:rPr lang="en-US" altLang="ja-JP" sz="800" dirty="0"/>
              <a:t>3</a:t>
            </a:r>
            <a:r>
              <a:rPr lang="ja-JP" altLang="en-US" sz="800" dirty="0"/>
              <a:t>年</a:t>
            </a:r>
            <a:r>
              <a:rPr lang="en-US" altLang="ja-JP" sz="800" dirty="0"/>
              <a:t>1</a:t>
            </a:r>
            <a:r>
              <a:rPr lang="ja-JP" altLang="en-US" sz="800" dirty="0"/>
              <a:t>月時点）</a:t>
            </a:r>
          </a:p>
          <a:p>
            <a:endParaRPr lang="en-US" altLang="ja-JP" sz="800" dirty="0" smtClean="0">
              <a:solidFill>
                <a:srgbClr val="FF0000"/>
              </a:solidFill>
            </a:endParaRPr>
          </a:p>
        </p:txBody>
      </p:sp>
      <p:sp>
        <p:nvSpPr>
          <p:cNvPr id="68" name="テキスト ボックス 67"/>
          <p:cNvSpPr txBox="1"/>
          <p:nvPr/>
        </p:nvSpPr>
        <p:spPr>
          <a:xfrm>
            <a:off x="174669" y="3001489"/>
            <a:ext cx="5835095" cy="1515800"/>
          </a:xfrm>
          <a:prstGeom prst="rect">
            <a:avLst/>
          </a:prstGeom>
          <a:noFill/>
          <a:ln w="6350">
            <a:noFill/>
            <a:prstDash val="sysDash"/>
          </a:ln>
        </p:spPr>
        <p:txBody>
          <a:bodyPr wrap="square" lIns="0" tIns="0" rIns="0" bIns="0" rtlCol="0">
            <a:spAutoFit/>
          </a:bodyPr>
          <a:lstStyle/>
          <a:p>
            <a:pPr marL="72000">
              <a:lnSpc>
                <a:spcPct val="150000"/>
              </a:lnSpc>
            </a:pPr>
            <a:r>
              <a:rPr lang="ja-JP" altLang="en-US" sz="1100" b="1" dirty="0">
                <a:latin typeface="+mj-ea"/>
                <a:ea typeface="+mj-ea"/>
              </a:rPr>
              <a:t>■</a:t>
            </a:r>
            <a:r>
              <a:rPr lang="en-US" altLang="ja-JP" sz="1100" b="1" dirty="0" smtClean="0">
                <a:latin typeface="+mj-ea"/>
                <a:ea typeface="+mj-ea"/>
              </a:rPr>
              <a:t> </a:t>
            </a:r>
            <a:r>
              <a:rPr lang="ja-JP" altLang="en-US" sz="1100" b="1" dirty="0">
                <a:latin typeface="+mj-ea"/>
                <a:ea typeface="+mj-ea"/>
              </a:rPr>
              <a:t>都市再生緊急整備地域のまちづくり</a:t>
            </a:r>
            <a:endParaRPr lang="en-US" altLang="ja-JP" sz="1100" b="1" dirty="0">
              <a:latin typeface="+mj-ea"/>
              <a:ea typeface="+mj-ea"/>
            </a:endParaRPr>
          </a:p>
          <a:p>
            <a:pPr marL="324000" indent="-180000">
              <a:buFont typeface="Wingdings" panose="05000000000000000000" pitchFamily="2" charset="2"/>
              <a:buChar char="l"/>
            </a:pPr>
            <a:r>
              <a:rPr lang="ja-JP" altLang="en-US" sz="1100" dirty="0" smtClean="0">
                <a:latin typeface="Meiryo UI" panose="020B0604030504040204" pitchFamily="50" charset="-128"/>
                <a:ea typeface="Meiryo UI" panose="020B0604030504040204" pitchFamily="50" charset="-128"/>
              </a:rPr>
              <a:t>防災機能を備えたみどりの創出と、大阪・関西の発展を牽引し国の成長に寄与する国際競争力を　備えた「</a:t>
            </a:r>
            <a:r>
              <a:rPr lang="ja-JP" altLang="en-US" sz="1100" dirty="0">
                <a:latin typeface="Meiryo UI" panose="020B0604030504040204" pitchFamily="50" charset="-128"/>
                <a:ea typeface="Meiryo UI" panose="020B0604030504040204" pitchFamily="50" charset="-128"/>
              </a:rPr>
              <a:t>みどりとイノベーションの融合拠点」の</a:t>
            </a:r>
            <a:r>
              <a:rPr lang="ja-JP" altLang="en-US" sz="1100" dirty="0" smtClean="0">
                <a:latin typeface="Meiryo UI" panose="020B0604030504040204" pitchFamily="50" charset="-128"/>
                <a:ea typeface="Meiryo UI" panose="020B0604030504040204" pitchFamily="50" charset="-128"/>
              </a:rPr>
              <a:t>形成を図るうめきた</a:t>
            </a:r>
            <a:r>
              <a:rPr lang="en-US" altLang="ja-JP" sz="1100" dirty="0" smtClean="0">
                <a:latin typeface="Meiryo UI" panose="020B0604030504040204" pitchFamily="50" charset="-128"/>
                <a:ea typeface="Meiryo UI" panose="020B0604030504040204" pitchFamily="50" charset="-128"/>
              </a:rPr>
              <a:t>2</a:t>
            </a:r>
            <a:r>
              <a:rPr lang="ja-JP" altLang="en-US" sz="1100" dirty="0" smtClean="0">
                <a:latin typeface="Meiryo UI" panose="020B0604030504040204" pitchFamily="50" charset="-128"/>
                <a:ea typeface="Meiryo UI" panose="020B0604030504040204" pitchFamily="50" charset="-128"/>
              </a:rPr>
              <a:t>期や、高度成長期に建設された千里ニュータウンの中核で老朽施設の建替えによる商業施設等の機能強化や学術研究・業務など多様な都市機能の導入によって北大阪の中核的な都市拠点の形成を図る千里中央駅周辺の</a:t>
            </a:r>
            <a:r>
              <a:rPr lang="ja-JP" altLang="en-US" sz="1100" dirty="0">
                <a:latin typeface="Meiryo UI" panose="020B0604030504040204" pitchFamily="50" charset="-128"/>
                <a:ea typeface="Meiryo UI" panose="020B0604030504040204" pitchFamily="50" charset="-128"/>
              </a:rPr>
              <a:t>まちづくりを促進します</a:t>
            </a:r>
            <a:r>
              <a:rPr lang="ja-JP" altLang="en-US" sz="1100" dirty="0" smtClean="0">
                <a:latin typeface="Meiryo UI" panose="020B0604030504040204" pitchFamily="50" charset="-128"/>
                <a:ea typeface="Meiryo UI" panose="020B0604030504040204" pitchFamily="50" charset="-128"/>
              </a:rPr>
              <a:t>。</a:t>
            </a:r>
            <a:endParaRPr lang="en-US" altLang="ja-JP" sz="1100" dirty="0" smtClean="0">
              <a:latin typeface="Meiryo UI" panose="020B0604030504040204" pitchFamily="50" charset="-128"/>
              <a:ea typeface="Meiryo UI" panose="020B0604030504040204" pitchFamily="50" charset="-128"/>
            </a:endParaRPr>
          </a:p>
          <a:p>
            <a:pPr marL="324000" indent="-180000">
              <a:spcBef>
                <a:spcPts val="600"/>
              </a:spcBef>
              <a:buFont typeface="Wingdings" panose="05000000000000000000" pitchFamily="2" charset="2"/>
              <a:buChar char="l"/>
            </a:pPr>
            <a:r>
              <a:rPr lang="ja-JP" altLang="en-US" sz="1100" dirty="0" smtClean="0">
                <a:latin typeface="Meiryo UI" panose="020B0604030504040204" pitchFamily="50" charset="-128"/>
                <a:ea typeface="Meiryo UI" panose="020B0604030504040204" pitchFamily="50" charset="-128"/>
              </a:rPr>
              <a:t>また</a:t>
            </a:r>
            <a:r>
              <a:rPr lang="ja-JP" altLang="en-US" sz="1100" dirty="0">
                <a:latin typeface="Meiryo UI" panose="020B0604030504040204" pitchFamily="50" charset="-128"/>
                <a:ea typeface="Meiryo UI" panose="020B0604030504040204" pitchFamily="50" charset="-128"/>
              </a:rPr>
              <a:t>、商業などの都市機能の更新、強化を図り</a:t>
            </a:r>
            <a:r>
              <a:rPr lang="ja-JP" altLang="en-US" sz="1100" dirty="0" smtClean="0">
                <a:latin typeface="Meiryo UI" panose="020B0604030504040204" pitchFamily="50" charset="-128"/>
                <a:ea typeface="Meiryo UI" panose="020B0604030504040204" pitchFamily="50" charset="-128"/>
              </a:rPr>
              <a:t>、駅前広場付近に集中</a:t>
            </a:r>
            <a:r>
              <a:rPr lang="ja-JP" altLang="en-US" sz="1100" dirty="0">
                <a:latin typeface="Meiryo UI" panose="020B0604030504040204" pitchFamily="50" charset="-128"/>
                <a:ea typeface="Meiryo UI" panose="020B0604030504040204" pitchFamily="50" charset="-128"/>
              </a:rPr>
              <a:t>して</a:t>
            </a:r>
            <a:r>
              <a:rPr lang="ja-JP" altLang="en-US" sz="1100" dirty="0" smtClean="0">
                <a:latin typeface="Meiryo UI" panose="020B0604030504040204" pitchFamily="50" charset="-128"/>
                <a:ea typeface="Meiryo UI" panose="020B0604030504040204" pitchFamily="50" charset="-128"/>
              </a:rPr>
              <a:t>いる人の行動範囲</a:t>
            </a:r>
            <a:r>
              <a:rPr lang="ja-JP" altLang="en-US" sz="1100" dirty="0">
                <a:latin typeface="Meiryo UI" panose="020B0604030504040204" pitchFamily="50" charset="-128"/>
                <a:ea typeface="Meiryo UI" panose="020B0604030504040204" pitchFamily="50" charset="-128"/>
              </a:rPr>
              <a:t>を</a:t>
            </a:r>
            <a:r>
              <a:rPr lang="ja-JP" altLang="en-US" sz="1100" dirty="0" smtClean="0">
                <a:latin typeface="Meiryo UI" panose="020B0604030504040204" pitchFamily="50" charset="-128"/>
                <a:ea typeface="Meiryo UI" panose="020B0604030504040204" pitchFamily="50" charset="-128"/>
              </a:rPr>
              <a:t>広げ、広域的な中心</a:t>
            </a:r>
            <a:r>
              <a:rPr lang="ja-JP" altLang="en-US" sz="1100" dirty="0">
                <a:latin typeface="Meiryo UI" panose="020B0604030504040204" pitchFamily="50" charset="-128"/>
                <a:ea typeface="Meiryo UI" panose="020B0604030504040204" pitchFamily="50" charset="-128"/>
              </a:rPr>
              <a:t>拠点の形成</a:t>
            </a:r>
            <a:r>
              <a:rPr lang="ja-JP" altLang="en-US" sz="1100" dirty="0" smtClean="0">
                <a:latin typeface="Meiryo UI" panose="020B0604030504040204" pitchFamily="50" charset="-128"/>
                <a:ea typeface="Meiryo UI" panose="020B0604030504040204" pitchFamily="50" charset="-128"/>
              </a:rPr>
              <a:t>とコンパクトシティ</a:t>
            </a:r>
            <a:r>
              <a:rPr lang="ja-JP" altLang="en-US" sz="1100" dirty="0">
                <a:latin typeface="Meiryo UI" panose="020B0604030504040204" pitchFamily="50" charset="-128"/>
                <a:ea typeface="Meiryo UI" panose="020B0604030504040204" pitchFamily="50" charset="-128"/>
              </a:rPr>
              <a:t>の実現</a:t>
            </a:r>
            <a:r>
              <a:rPr lang="ja-JP" altLang="en-US" sz="1100" dirty="0" smtClean="0">
                <a:latin typeface="Meiryo UI" panose="020B0604030504040204" pitchFamily="50" charset="-128"/>
                <a:ea typeface="Meiryo UI" panose="020B0604030504040204" pitchFamily="50" charset="-128"/>
              </a:rPr>
              <a:t>をめ</a:t>
            </a:r>
            <a:r>
              <a:rPr lang="ja-JP" altLang="en-US" sz="1100" dirty="0">
                <a:latin typeface="Meiryo UI" panose="020B0604030504040204" pitchFamily="50" charset="-128"/>
                <a:ea typeface="Meiryo UI" panose="020B0604030504040204" pitchFamily="50" charset="-128"/>
              </a:rPr>
              <a:t>ざ</a:t>
            </a:r>
            <a:r>
              <a:rPr lang="ja-JP" altLang="en-US" sz="1100" dirty="0" smtClean="0">
                <a:latin typeface="Meiryo UI" panose="020B0604030504040204" pitchFamily="50" charset="-128"/>
                <a:ea typeface="Meiryo UI" panose="020B0604030504040204" pitchFamily="50" charset="-128"/>
              </a:rPr>
              <a:t>す枚方市駅周辺のまちづくりを促進します。</a:t>
            </a:r>
            <a:endParaRPr lang="en-US" altLang="ja-JP" sz="1100" dirty="0" smtClean="0">
              <a:latin typeface="Meiryo UI" panose="020B0604030504040204" pitchFamily="50" charset="-128"/>
              <a:ea typeface="Meiryo UI" panose="020B0604030504040204" pitchFamily="50" charset="-128"/>
              <a:cs typeface="Times New Roman" panose="02020603050405020304" pitchFamily="18" charset="0"/>
            </a:endParaRPr>
          </a:p>
        </p:txBody>
      </p:sp>
      <p:grpSp>
        <p:nvGrpSpPr>
          <p:cNvPr id="69" name="グループ化 68"/>
          <p:cNvGrpSpPr>
            <a:grpSpLocks noChangeAspect="1"/>
          </p:cNvGrpSpPr>
          <p:nvPr/>
        </p:nvGrpSpPr>
        <p:grpSpPr>
          <a:xfrm>
            <a:off x="5877430" y="751130"/>
            <a:ext cx="5773442" cy="5348141"/>
            <a:chOff x="0" y="0"/>
            <a:chExt cx="9906000" cy="9176273"/>
          </a:xfrm>
        </p:grpSpPr>
        <p:pic>
          <p:nvPicPr>
            <p:cNvPr id="70" name="図 1" descr="説明: 大阪府白図"/>
            <p:cNvPicPr>
              <a:picLocks noChangeAspect="1" noChangeArrowheads="1"/>
            </p:cNvPicPr>
            <p:nvPr/>
          </p:nvPicPr>
          <p:blipFill>
            <a:blip r:embed="rId3" cstate="print">
              <a:extLst>
                <a:ext uri="{28A0092B-C50C-407E-A947-70E740481C1C}">
                  <a14:useLocalDpi xmlns:a14="http://schemas.microsoft.com/office/drawing/2010/main" val="0"/>
                </a:ext>
              </a:extLst>
            </a:blip>
            <a:srcRect l="7805" t="720" r="658" b="10298"/>
            <a:stretch>
              <a:fillRect/>
            </a:stretch>
          </p:blipFill>
          <p:spPr bwMode="auto">
            <a:xfrm>
              <a:off x="449604" y="751592"/>
              <a:ext cx="6120719" cy="8424681"/>
            </a:xfrm>
            <a:prstGeom prst="rect">
              <a:avLst/>
            </a:prstGeom>
            <a:noFill/>
            <a:ln w="12700">
              <a:solidFill>
                <a:srgbClr val="000000"/>
              </a:solidFill>
            </a:ln>
            <a:extLst>
              <a:ext uri="{909E8E84-426E-40DD-AFC4-6F175D3DCCD1}">
                <a14:hiddenFill xmlns:a14="http://schemas.microsoft.com/office/drawing/2010/main">
                  <a:solidFill>
                    <a:srgbClr val="FFFFFF"/>
                  </a:solidFill>
                </a14:hiddenFill>
              </a:ext>
            </a:extLst>
          </p:spPr>
        </p:pic>
        <p:sp>
          <p:nvSpPr>
            <p:cNvPr id="71" name="フリーフォーム 6"/>
            <p:cNvSpPr>
              <a:spLocks noChangeAspect="1"/>
            </p:cNvSpPr>
            <p:nvPr/>
          </p:nvSpPr>
          <p:spPr bwMode="auto">
            <a:xfrm>
              <a:off x="3509963" y="6604000"/>
              <a:ext cx="128587" cy="133350"/>
            </a:xfrm>
            <a:custGeom>
              <a:avLst/>
              <a:gdLst>
                <a:gd name="T0" fmla="*/ 0 w 203"/>
                <a:gd name="T1" fmla="*/ 81280 h 210"/>
                <a:gd name="T2" fmla="*/ 5080 w 203"/>
                <a:gd name="T3" fmla="*/ 0 h 210"/>
                <a:gd name="T4" fmla="*/ 128905 w 203"/>
                <a:gd name="T5" fmla="*/ 38100 h 210"/>
                <a:gd name="T6" fmla="*/ 114300 w 203"/>
                <a:gd name="T7" fmla="*/ 100330 h 210"/>
                <a:gd name="T8" fmla="*/ 66675 w 203"/>
                <a:gd name="T9" fmla="*/ 95250 h 210"/>
                <a:gd name="T10" fmla="*/ 57150 w 203"/>
                <a:gd name="T11" fmla="*/ 133350 h 210"/>
                <a:gd name="T12" fmla="*/ 43180 w 203"/>
                <a:gd name="T13" fmla="*/ 90805 h 210"/>
                <a:gd name="T14" fmla="*/ 0 w 203"/>
                <a:gd name="T15" fmla="*/ 81280 h 21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3" h="210">
                  <a:moveTo>
                    <a:pt x="0" y="128"/>
                  </a:moveTo>
                  <a:lnTo>
                    <a:pt x="8" y="0"/>
                  </a:lnTo>
                  <a:lnTo>
                    <a:pt x="203" y="60"/>
                  </a:lnTo>
                  <a:lnTo>
                    <a:pt x="180" y="158"/>
                  </a:lnTo>
                  <a:lnTo>
                    <a:pt x="105" y="150"/>
                  </a:lnTo>
                  <a:lnTo>
                    <a:pt x="90" y="210"/>
                  </a:lnTo>
                  <a:lnTo>
                    <a:pt x="68" y="143"/>
                  </a:lnTo>
                  <a:lnTo>
                    <a:pt x="0" y="128"/>
                  </a:lnTo>
                  <a:close/>
                </a:path>
              </a:pathLst>
            </a:custGeom>
            <a:noFill/>
            <a:ln w="15875">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2" name="正方形/長方形 7"/>
            <p:cNvSpPr>
              <a:spLocks noChangeArrowheads="1"/>
            </p:cNvSpPr>
            <p:nvPr/>
          </p:nvSpPr>
          <p:spPr bwMode="auto">
            <a:xfrm>
              <a:off x="3685531" y="7031708"/>
              <a:ext cx="1172093" cy="293023"/>
            </a:xfrm>
            <a:prstGeom prst="rect">
              <a:avLst/>
            </a:prstGeom>
            <a:solidFill>
              <a:srgbClr val="FFFFFF"/>
            </a:solidFill>
            <a:ln w="9525">
              <a:solidFill>
                <a:srgbClr val="000000"/>
              </a:solidFill>
              <a:miter lim="800000"/>
              <a:headEnd/>
              <a:tailEnd/>
            </a:ln>
          </p:spPr>
          <p:txBody>
            <a:bodyPr vert="horz" wrap="square" lIns="0" tIns="8890" rIns="0" bIns="889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阿倍野地域</a:t>
              </a:r>
              <a:endParaRPr kumimoji="0" lang="ja-JP" altLang="ja-JP" sz="700" b="0" i="0" u="none" strike="noStrike" cap="none" normalizeH="0" baseline="0" dirty="0" smtClean="0">
                <a:ln>
                  <a:noFill/>
                </a:ln>
                <a:solidFill>
                  <a:schemeClr val="tx1"/>
                </a:solidFill>
                <a:effectLst/>
                <a:latin typeface="Arial" panose="020B0604020202020204" pitchFamily="34" charset="0"/>
              </a:endParaRPr>
            </a:p>
          </p:txBody>
        </p:sp>
        <p:sp>
          <p:nvSpPr>
            <p:cNvPr id="73" name="フリーフォーム 8"/>
            <p:cNvSpPr>
              <a:spLocks noChangeAspect="1"/>
            </p:cNvSpPr>
            <p:nvPr/>
          </p:nvSpPr>
          <p:spPr bwMode="auto">
            <a:xfrm>
              <a:off x="1152525" y="6651625"/>
              <a:ext cx="622300" cy="273050"/>
            </a:xfrm>
            <a:custGeom>
              <a:avLst/>
              <a:gdLst>
                <a:gd name="T0" fmla="*/ 142875 w 981"/>
                <a:gd name="T1" fmla="*/ 179070 h 429"/>
                <a:gd name="T2" fmla="*/ 152400 w 981"/>
                <a:gd name="T3" fmla="*/ 140970 h 429"/>
                <a:gd name="T4" fmla="*/ 85725 w 981"/>
                <a:gd name="T5" fmla="*/ 160020 h 429"/>
                <a:gd name="T6" fmla="*/ 0 w 981"/>
                <a:gd name="T7" fmla="*/ 146050 h 429"/>
                <a:gd name="T8" fmla="*/ 273685 w 981"/>
                <a:gd name="T9" fmla="*/ 57150 h 429"/>
                <a:gd name="T10" fmla="*/ 392430 w 981"/>
                <a:gd name="T11" fmla="*/ 0 h 429"/>
                <a:gd name="T12" fmla="*/ 466725 w 981"/>
                <a:gd name="T13" fmla="*/ 36195 h 429"/>
                <a:gd name="T14" fmla="*/ 542925 w 981"/>
                <a:gd name="T15" fmla="*/ 64770 h 429"/>
                <a:gd name="T16" fmla="*/ 542925 w 981"/>
                <a:gd name="T17" fmla="*/ 55245 h 429"/>
                <a:gd name="T18" fmla="*/ 633730 w 981"/>
                <a:gd name="T19" fmla="*/ 165100 h 429"/>
                <a:gd name="T20" fmla="*/ 443865 w 981"/>
                <a:gd name="T21" fmla="*/ 213360 h 429"/>
                <a:gd name="T22" fmla="*/ 415290 w 981"/>
                <a:gd name="T23" fmla="*/ 227330 h 429"/>
                <a:gd name="T24" fmla="*/ 342900 w 981"/>
                <a:gd name="T25" fmla="*/ 226695 h 429"/>
                <a:gd name="T26" fmla="*/ 314325 w 981"/>
                <a:gd name="T27" fmla="*/ 198120 h 429"/>
                <a:gd name="T28" fmla="*/ 285750 w 981"/>
                <a:gd name="T29" fmla="*/ 179070 h 429"/>
                <a:gd name="T30" fmla="*/ 247650 w 981"/>
                <a:gd name="T31" fmla="*/ 131445 h 429"/>
                <a:gd name="T32" fmla="*/ 142875 w 981"/>
                <a:gd name="T33" fmla="*/ 179070 h 4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81" h="429">
                  <a:moveTo>
                    <a:pt x="180" y="354"/>
                  </a:moveTo>
                  <a:lnTo>
                    <a:pt x="171" y="282"/>
                  </a:lnTo>
                  <a:lnTo>
                    <a:pt x="54" y="297"/>
                  </a:lnTo>
                  <a:lnTo>
                    <a:pt x="0" y="294"/>
                  </a:lnTo>
                  <a:lnTo>
                    <a:pt x="18" y="270"/>
                  </a:lnTo>
                  <a:lnTo>
                    <a:pt x="597" y="0"/>
                  </a:lnTo>
                  <a:lnTo>
                    <a:pt x="633" y="39"/>
                  </a:lnTo>
                  <a:lnTo>
                    <a:pt x="654" y="15"/>
                  </a:lnTo>
                  <a:lnTo>
                    <a:pt x="870" y="108"/>
                  </a:lnTo>
                  <a:lnTo>
                    <a:pt x="903" y="102"/>
                  </a:lnTo>
                  <a:lnTo>
                    <a:pt x="909" y="126"/>
                  </a:lnTo>
                  <a:lnTo>
                    <a:pt x="876" y="135"/>
                  </a:lnTo>
                  <a:lnTo>
                    <a:pt x="858" y="147"/>
                  </a:lnTo>
                  <a:lnTo>
                    <a:pt x="966" y="228"/>
                  </a:lnTo>
                  <a:lnTo>
                    <a:pt x="981" y="309"/>
                  </a:lnTo>
                  <a:lnTo>
                    <a:pt x="669" y="375"/>
                  </a:lnTo>
                  <a:lnTo>
                    <a:pt x="633" y="396"/>
                  </a:lnTo>
                  <a:lnTo>
                    <a:pt x="609" y="429"/>
                  </a:lnTo>
                  <a:lnTo>
                    <a:pt x="576" y="384"/>
                  </a:lnTo>
                  <a:lnTo>
                    <a:pt x="546" y="417"/>
                  </a:lnTo>
                  <a:lnTo>
                    <a:pt x="462" y="327"/>
                  </a:lnTo>
                  <a:lnTo>
                    <a:pt x="441" y="345"/>
                  </a:lnTo>
                  <a:lnTo>
                    <a:pt x="381" y="285"/>
                  </a:lnTo>
                  <a:lnTo>
                    <a:pt x="366" y="246"/>
                  </a:lnTo>
                  <a:lnTo>
                    <a:pt x="276" y="285"/>
                  </a:lnTo>
                  <a:lnTo>
                    <a:pt x="180" y="354"/>
                  </a:lnTo>
                  <a:close/>
                </a:path>
              </a:pathLst>
            </a:custGeom>
            <a:noFill/>
            <a:ln w="15875">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4" name="フリーフォーム 9"/>
            <p:cNvSpPr>
              <a:spLocks noChangeAspect="1"/>
            </p:cNvSpPr>
            <p:nvPr/>
          </p:nvSpPr>
          <p:spPr bwMode="auto">
            <a:xfrm>
              <a:off x="3614738" y="6708775"/>
              <a:ext cx="173816" cy="312872"/>
            </a:xfrm>
            <a:custGeom>
              <a:avLst/>
              <a:gdLst>
                <a:gd name="T0" fmla="*/ 0 w 150"/>
                <a:gd name="T1" fmla="*/ 0 h 270"/>
                <a:gd name="T2" fmla="*/ 95250 w 150"/>
                <a:gd name="T3" fmla="*/ 171450 h 270"/>
                <a:gd name="T4" fmla="*/ 0 60000 65536"/>
                <a:gd name="T5" fmla="*/ 0 60000 65536"/>
              </a:gdLst>
              <a:ahLst/>
              <a:cxnLst>
                <a:cxn ang="T4">
                  <a:pos x="T0" y="T1"/>
                </a:cxn>
                <a:cxn ang="T5">
                  <a:pos x="T2" y="T3"/>
                </a:cxn>
              </a:cxnLst>
              <a:rect l="0" t="0" r="r" b="b"/>
              <a:pathLst>
                <a:path w="150" h="270">
                  <a:moveTo>
                    <a:pt x="0" y="0"/>
                  </a:moveTo>
                  <a:lnTo>
                    <a:pt x="150" y="270"/>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5" name="直線コネクタ 10"/>
            <p:cNvSpPr>
              <a:spLocks noChangeAspect="1" noChangeShapeType="1"/>
            </p:cNvSpPr>
            <p:nvPr/>
          </p:nvSpPr>
          <p:spPr bwMode="auto">
            <a:xfrm flipH="1">
              <a:off x="1524000" y="6322968"/>
              <a:ext cx="0" cy="35247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6" name="正方形/長方形 13"/>
            <p:cNvSpPr>
              <a:spLocks noChangeArrowheads="1"/>
            </p:cNvSpPr>
            <p:nvPr/>
          </p:nvSpPr>
          <p:spPr bwMode="auto">
            <a:xfrm>
              <a:off x="588654" y="5820642"/>
              <a:ext cx="2171419" cy="502326"/>
            </a:xfrm>
            <a:prstGeom prst="rect">
              <a:avLst/>
            </a:prstGeom>
            <a:solidFill>
              <a:srgbClr val="FFFFFF"/>
            </a:solidFill>
            <a:ln w="9525">
              <a:solidFill>
                <a:srgbClr val="000000"/>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大阪コスモスクエア駅</a:t>
              </a:r>
              <a:endParaRPr kumimoji="0" lang="en-US" altLang="ja-JP" sz="7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周辺地域</a:t>
              </a:r>
              <a:endParaRPr kumimoji="0" lang="ja-JP" altLang="ja-JP" sz="700" b="0" i="0" u="none" strike="noStrike" cap="none" normalizeH="0" baseline="0" dirty="0" smtClean="0">
                <a:ln>
                  <a:noFill/>
                </a:ln>
                <a:solidFill>
                  <a:schemeClr val="tx1"/>
                </a:solidFill>
                <a:effectLst/>
                <a:latin typeface="Arial" panose="020B0604020202020204" pitchFamily="34" charset="0"/>
              </a:endParaRPr>
            </a:p>
          </p:txBody>
        </p:sp>
        <p:sp>
          <p:nvSpPr>
            <p:cNvPr id="77" name="正方形/長方形 14"/>
            <p:cNvSpPr>
              <a:spLocks noChangeArrowheads="1"/>
            </p:cNvSpPr>
            <p:nvPr/>
          </p:nvSpPr>
          <p:spPr bwMode="auto">
            <a:xfrm>
              <a:off x="1861554" y="7033926"/>
              <a:ext cx="1590698" cy="293023"/>
            </a:xfrm>
            <a:prstGeom prst="rect">
              <a:avLst/>
            </a:prstGeom>
            <a:solidFill>
              <a:srgbClr val="FFFFFF"/>
            </a:solidFill>
            <a:ln w="9525">
              <a:solidFill>
                <a:srgbClr val="000000"/>
              </a:solidFill>
              <a:miter lim="800000"/>
              <a:headEnd/>
              <a:tailEnd/>
            </a:ln>
          </p:spPr>
          <p:txBody>
            <a:bodyPr vert="horz" wrap="square" lIns="0" tIns="8890" rIns="0" bIns="889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難波・湊町地域</a:t>
              </a:r>
              <a:r>
                <a:rPr kumimoji="0" lang="en-US" altLang="ja-JP" sz="7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                                                               </a:t>
              </a:r>
              <a:endParaRPr kumimoji="0" lang="ja-JP" altLang="ja-JP" sz="700" b="0" i="0" u="none" strike="noStrike" cap="none" normalizeH="0" baseline="0" dirty="0" smtClean="0">
                <a:ln>
                  <a:noFill/>
                </a:ln>
                <a:solidFill>
                  <a:schemeClr val="tx1"/>
                </a:solidFill>
                <a:effectLst/>
                <a:latin typeface="Arial" panose="020B0604020202020204" pitchFamily="34" charset="0"/>
              </a:endParaRPr>
            </a:p>
          </p:txBody>
        </p:sp>
        <p:sp>
          <p:nvSpPr>
            <p:cNvPr id="78" name="フリーフォーム 16"/>
            <p:cNvSpPr>
              <a:spLocks/>
            </p:cNvSpPr>
            <p:nvPr/>
          </p:nvSpPr>
          <p:spPr bwMode="auto">
            <a:xfrm>
              <a:off x="3150394" y="2289275"/>
              <a:ext cx="71437" cy="119063"/>
            </a:xfrm>
            <a:custGeom>
              <a:avLst/>
              <a:gdLst>
                <a:gd name="T0" fmla="*/ 0 w 112"/>
                <a:gd name="T1" fmla="*/ 119380 h 188"/>
                <a:gd name="T2" fmla="*/ 4445 w 112"/>
                <a:gd name="T3" fmla="*/ 90805 h 188"/>
                <a:gd name="T4" fmla="*/ 0 w 112"/>
                <a:gd name="T5" fmla="*/ 9525 h 188"/>
                <a:gd name="T6" fmla="*/ 66675 w 112"/>
                <a:gd name="T7" fmla="*/ 0 h 188"/>
                <a:gd name="T8" fmla="*/ 71120 w 112"/>
                <a:gd name="T9" fmla="*/ 104775 h 188"/>
                <a:gd name="T10" fmla="*/ 52070 w 112"/>
                <a:gd name="T11" fmla="*/ 100330 h 188"/>
                <a:gd name="T12" fmla="*/ 19050 w 112"/>
                <a:gd name="T13" fmla="*/ 100330 h 188"/>
                <a:gd name="T14" fmla="*/ 0 w 112"/>
                <a:gd name="T15" fmla="*/ 119380 h 18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2" h="188">
                  <a:moveTo>
                    <a:pt x="0" y="188"/>
                  </a:moveTo>
                  <a:lnTo>
                    <a:pt x="7" y="143"/>
                  </a:lnTo>
                  <a:lnTo>
                    <a:pt x="0" y="15"/>
                  </a:lnTo>
                  <a:lnTo>
                    <a:pt x="105" y="0"/>
                  </a:lnTo>
                  <a:lnTo>
                    <a:pt x="112" y="165"/>
                  </a:lnTo>
                  <a:lnTo>
                    <a:pt x="82" y="158"/>
                  </a:lnTo>
                  <a:lnTo>
                    <a:pt x="30" y="158"/>
                  </a:lnTo>
                  <a:lnTo>
                    <a:pt x="0" y="188"/>
                  </a:lnTo>
                </a:path>
              </a:pathLst>
            </a:custGeom>
            <a:noFill/>
            <a:ln w="15875">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9" name="フリーフォーム 17"/>
            <p:cNvSpPr>
              <a:spLocks/>
            </p:cNvSpPr>
            <p:nvPr/>
          </p:nvSpPr>
          <p:spPr bwMode="auto">
            <a:xfrm>
              <a:off x="2886075" y="8351838"/>
              <a:ext cx="114300" cy="123825"/>
            </a:xfrm>
            <a:custGeom>
              <a:avLst/>
              <a:gdLst>
                <a:gd name="T0" fmla="*/ 23495 w 180"/>
                <a:gd name="T1" fmla="*/ 4445 h 195"/>
                <a:gd name="T2" fmla="*/ 114300 w 180"/>
                <a:gd name="T3" fmla="*/ 33020 h 195"/>
                <a:gd name="T4" fmla="*/ 95250 w 180"/>
                <a:gd name="T5" fmla="*/ 76200 h 195"/>
                <a:gd name="T6" fmla="*/ 109220 w 180"/>
                <a:gd name="T7" fmla="*/ 95250 h 195"/>
                <a:gd name="T8" fmla="*/ 95250 w 180"/>
                <a:gd name="T9" fmla="*/ 109220 h 195"/>
                <a:gd name="T10" fmla="*/ 76200 w 180"/>
                <a:gd name="T11" fmla="*/ 118745 h 195"/>
                <a:gd name="T12" fmla="*/ 71120 w 180"/>
                <a:gd name="T13" fmla="*/ 123825 h 195"/>
                <a:gd name="T14" fmla="*/ 38100 w 180"/>
                <a:gd name="T15" fmla="*/ 123825 h 195"/>
                <a:gd name="T16" fmla="*/ 0 w 180"/>
                <a:gd name="T17" fmla="*/ 104775 h 195"/>
                <a:gd name="T18" fmla="*/ 19050 w 180"/>
                <a:gd name="T19" fmla="*/ 0 h 19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0" h="195">
                  <a:moveTo>
                    <a:pt x="38" y="8"/>
                  </a:moveTo>
                  <a:lnTo>
                    <a:pt x="180" y="53"/>
                  </a:lnTo>
                  <a:lnTo>
                    <a:pt x="150" y="120"/>
                  </a:lnTo>
                  <a:lnTo>
                    <a:pt x="173" y="150"/>
                  </a:lnTo>
                  <a:lnTo>
                    <a:pt x="150" y="173"/>
                  </a:lnTo>
                  <a:lnTo>
                    <a:pt x="120" y="188"/>
                  </a:lnTo>
                  <a:lnTo>
                    <a:pt x="113" y="195"/>
                  </a:lnTo>
                  <a:lnTo>
                    <a:pt x="60" y="195"/>
                  </a:lnTo>
                  <a:lnTo>
                    <a:pt x="0" y="165"/>
                  </a:lnTo>
                  <a:lnTo>
                    <a:pt x="30" y="0"/>
                  </a:lnTo>
                </a:path>
              </a:pathLst>
            </a:custGeom>
            <a:noFill/>
            <a:ln w="15875">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0" name="フリーフォーム 18"/>
            <p:cNvSpPr>
              <a:spLocks/>
            </p:cNvSpPr>
            <p:nvPr/>
          </p:nvSpPr>
          <p:spPr bwMode="auto">
            <a:xfrm>
              <a:off x="2605710" y="2201826"/>
              <a:ext cx="556589" cy="154026"/>
            </a:xfrm>
            <a:custGeom>
              <a:avLst/>
              <a:gdLst>
                <a:gd name="T0" fmla="*/ 371475 w 585"/>
                <a:gd name="T1" fmla="*/ 106680 h 168"/>
                <a:gd name="T2" fmla="*/ 0 w 585"/>
                <a:gd name="T3" fmla="*/ 0 h 168"/>
                <a:gd name="T4" fmla="*/ 0 60000 65536"/>
                <a:gd name="T5" fmla="*/ 0 60000 65536"/>
              </a:gdLst>
              <a:ahLst/>
              <a:cxnLst>
                <a:cxn ang="T4">
                  <a:pos x="T0" y="T1"/>
                </a:cxn>
                <a:cxn ang="T5">
                  <a:pos x="T2" y="T3"/>
                </a:cxn>
              </a:cxnLst>
              <a:rect l="0" t="0" r="r" b="b"/>
              <a:pathLst>
                <a:path w="585" h="168">
                  <a:moveTo>
                    <a:pt x="585" y="168"/>
                  </a:moveTo>
                  <a:lnTo>
                    <a:pt x="0" y="0"/>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1" name="正方形/長方形 19"/>
            <p:cNvSpPr>
              <a:spLocks noChangeArrowheads="1"/>
            </p:cNvSpPr>
            <p:nvPr/>
          </p:nvSpPr>
          <p:spPr bwMode="auto">
            <a:xfrm>
              <a:off x="799445" y="8058812"/>
              <a:ext cx="1497837" cy="320184"/>
            </a:xfrm>
            <a:prstGeom prst="rect">
              <a:avLst/>
            </a:prstGeom>
            <a:solidFill>
              <a:srgbClr val="FFFFFF"/>
            </a:solidFill>
            <a:ln w="9525">
              <a:solidFill>
                <a:srgbClr val="000000"/>
              </a:solidFill>
              <a:miter lim="800000"/>
              <a:headEnd/>
              <a:tailEnd/>
            </a:ln>
          </p:spPr>
          <p:txBody>
            <a:bodyPr vert="horz" wrap="square" lIns="0" tIns="8890" rIns="0" bIns="889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堺東駅西地域</a:t>
              </a:r>
              <a:endParaRPr kumimoji="0" lang="ja-JP" altLang="ja-JP" sz="700" b="0" i="0" u="none" strike="noStrike" cap="none" normalizeH="0" baseline="0" dirty="0" smtClean="0">
                <a:ln>
                  <a:noFill/>
                </a:ln>
                <a:solidFill>
                  <a:schemeClr val="tx1"/>
                </a:solidFill>
                <a:effectLst/>
                <a:latin typeface="Arial" panose="020B0604020202020204" pitchFamily="34" charset="0"/>
              </a:endParaRPr>
            </a:p>
          </p:txBody>
        </p:sp>
        <p:sp>
          <p:nvSpPr>
            <p:cNvPr id="82" name="フリーフォーム 20"/>
            <p:cNvSpPr>
              <a:spLocks/>
            </p:cNvSpPr>
            <p:nvPr/>
          </p:nvSpPr>
          <p:spPr bwMode="auto">
            <a:xfrm flipH="1">
              <a:off x="2297282" y="8225961"/>
              <a:ext cx="586140" cy="159402"/>
            </a:xfrm>
            <a:custGeom>
              <a:avLst/>
              <a:gdLst>
                <a:gd name="T0" fmla="*/ 252095 w 397"/>
                <a:gd name="T1" fmla="*/ 0 h 297"/>
                <a:gd name="T2" fmla="*/ 0 w 397"/>
                <a:gd name="T3" fmla="*/ 188595 h 297"/>
                <a:gd name="T4" fmla="*/ 0 60000 65536"/>
                <a:gd name="T5" fmla="*/ 0 60000 65536"/>
              </a:gdLst>
              <a:ahLst/>
              <a:cxnLst>
                <a:cxn ang="T4">
                  <a:pos x="T0" y="T1"/>
                </a:cxn>
                <a:cxn ang="T5">
                  <a:pos x="T2" y="T3"/>
                </a:cxn>
              </a:cxnLst>
              <a:rect l="0" t="0" r="r" b="b"/>
              <a:pathLst>
                <a:path w="397" h="297">
                  <a:moveTo>
                    <a:pt x="397" y="0"/>
                  </a:moveTo>
                  <a:lnTo>
                    <a:pt x="0" y="297"/>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3" name="フリーフォーム 25"/>
            <p:cNvSpPr>
              <a:spLocks noChangeAspect="1"/>
            </p:cNvSpPr>
            <p:nvPr/>
          </p:nvSpPr>
          <p:spPr bwMode="auto">
            <a:xfrm>
              <a:off x="3167063" y="6065838"/>
              <a:ext cx="95250" cy="190500"/>
            </a:xfrm>
            <a:custGeom>
              <a:avLst/>
              <a:gdLst>
                <a:gd name="T0" fmla="*/ 9525 w 150"/>
                <a:gd name="T1" fmla="*/ 190500 h 300"/>
                <a:gd name="T2" fmla="*/ 33655 w 150"/>
                <a:gd name="T3" fmla="*/ 109220 h 300"/>
                <a:gd name="T4" fmla="*/ 0 w 150"/>
                <a:gd name="T5" fmla="*/ 104775 h 300"/>
                <a:gd name="T6" fmla="*/ 28575 w 150"/>
                <a:gd name="T7" fmla="*/ 0 h 300"/>
                <a:gd name="T8" fmla="*/ 95250 w 150"/>
                <a:gd name="T9" fmla="*/ 13970 h 300"/>
                <a:gd name="T10" fmla="*/ 71755 w 150"/>
                <a:gd name="T11" fmla="*/ 42545 h 300"/>
                <a:gd name="T12" fmla="*/ 43180 w 150"/>
                <a:gd name="T13" fmla="*/ 104775 h 300"/>
                <a:gd name="T14" fmla="*/ 47625 w 150"/>
                <a:gd name="T15" fmla="*/ 90170 h 300"/>
                <a:gd name="T16" fmla="*/ 9525 w 150"/>
                <a:gd name="T17" fmla="*/ 190500 h 3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0" h="300">
                  <a:moveTo>
                    <a:pt x="15" y="300"/>
                  </a:moveTo>
                  <a:lnTo>
                    <a:pt x="53" y="172"/>
                  </a:lnTo>
                  <a:lnTo>
                    <a:pt x="0" y="165"/>
                  </a:lnTo>
                  <a:lnTo>
                    <a:pt x="45" y="0"/>
                  </a:lnTo>
                  <a:lnTo>
                    <a:pt x="150" y="22"/>
                  </a:lnTo>
                  <a:lnTo>
                    <a:pt x="113" y="67"/>
                  </a:lnTo>
                  <a:lnTo>
                    <a:pt x="68" y="165"/>
                  </a:lnTo>
                  <a:lnTo>
                    <a:pt x="75" y="142"/>
                  </a:lnTo>
                  <a:lnTo>
                    <a:pt x="15" y="300"/>
                  </a:lnTo>
                  <a:close/>
                </a:path>
              </a:pathLst>
            </a:custGeom>
            <a:noFill/>
            <a:ln w="15875">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4" name="フリーフォーム 26"/>
            <p:cNvSpPr>
              <a:spLocks noChangeAspect="1"/>
            </p:cNvSpPr>
            <p:nvPr/>
          </p:nvSpPr>
          <p:spPr bwMode="auto">
            <a:xfrm>
              <a:off x="3305175" y="6194425"/>
              <a:ext cx="71438" cy="166688"/>
            </a:xfrm>
            <a:custGeom>
              <a:avLst/>
              <a:gdLst>
                <a:gd name="T0" fmla="*/ 19050 w 112"/>
                <a:gd name="T1" fmla="*/ 142875 h 263"/>
                <a:gd name="T2" fmla="*/ 13970 w 112"/>
                <a:gd name="T3" fmla="*/ 167005 h 263"/>
                <a:gd name="T4" fmla="*/ 0 w 112"/>
                <a:gd name="T5" fmla="*/ 167005 h 263"/>
                <a:gd name="T6" fmla="*/ 4445 w 112"/>
                <a:gd name="T7" fmla="*/ 147955 h 263"/>
                <a:gd name="T8" fmla="*/ 23495 w 112"/>
                <a:gd name="T9" fmla="*/ 123825 h 263"/>
                <a:gd name="T10" fmla="*/ 28575 w 112"/>
                <a:gd name="T11" fmla="*/ 76200 h 263"/>
                <a:gd name="T12" fmla="*/ 28575 w 112"/>
                <a:gd name="T13" fmla="*/ 5080 h 263"/>
                <a:gd name="T14" fmla="*/ 57150 w 112"/>
                <a:gd name="T15" fmla="*/ 0 h 263"/>
                <a:gd name="T16" fmla="*/ 71120 w 112"/>
                <a:gd name="T17" fmla="*/ 81280 h 263"/>
                <a:gd name="T18" fmla="*/ 47625 w 112"/>
                <a:gd name="T19" fmla="*/ 133350 h 263"/>
                <a:gd name="T20" fmla="*/ 19050 w 112"/>
                <a:gd name="T21" fmla="*/ 142875 h 26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2" h="263">
                  <a:moveTo>
                    <a:pt x="30" y="225"/>
                  </a:moveTo>
                  <a:lnTo>
                    <a:pt x="22" y="263"/>
                  </a:lnTo>
                  <a:lnTo>
                    <a:pt x="0" y="263"/>
                  </a:lnTo>
                  <a:lnTo>
                    <a:pt x="7" y="233"/>
                  </a:lnTo>
                  <a:lnTo>
                    <a:pt x="37" y="195"/>
                  </a:lnTo>
                  <a:lnTo>
                    <a:pt x="45" y="120"/>
                  </a:lnTo>
                  <a:lnTo>
                    <a:pt x="45" y="8"/>
                  </a:lnTo>
                  <a:lnTo>
                    <a:pt x="90" y="0"/>
                  </a:lnTo>
                  <a:lnTo>
                    <a:pt x="112" y="128"/>
                  </a:lnTo>
                  <a:lnTo>
                    <a:pt x="75" y="210"/>
                  </a:lnTo>
                  <a:lnTo>
                    <a:pt x="30" y="225"/>
                  </a:lnTo>
                  <a:close/>
                </a:path>
              </a:pathLst>
            </a:custGeom>
            <a:noFill/>
            <a:ln w="15875">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5" name="フリーフォーム 27"/>
            <p:cNvSpPr>
              <a:spLocks noChangeAspect="1"/>
            </p:cNvSpPr>
            <p:nvPr/>
          </p:nvSpPr>
          <p:spPr bwMode="auto">
            <a:xfrm rot="14774715">
              <a:off x="2633261" y="4676503"/>
              <a:ext cx="598840" cy="256977"/>
            </a:xfrm>
            <a:custGeom>
              <a:avLst/>
              <a:gdLst>
                <a:gd name="T0" fmla="*/ 37465 w 32"/>
                <a:gd name="T1" fmla="*/ 0 h 265"/>
                <a:gd name="T2" fmla="*/ 0 w 32"/>
                <a:gd name="T3" fmla="*/ 295275 h 265"/>
                <a:gd name="T4" fmla="*/ 0 60000 65536"/>
                <a:gd name="T5" fmla="*/ 0 60000 65536"/>
              </a:gdLst>
              <a:ahLst/>
              <a:cxnLst>
                <a:cxn ang="T4">
                  <a:pos x="T0" y="T1"/>
                </a:cxn>
                <a:cxn ang="T5">
                  <a:pos x="T2" y="T3"/>
                </a:cxn>
              </a:cxnLst>
              <a:rect l="0" t="0" r="r" b="b"/>
              <a:pathLst>
                <a:path w="32" h="265">
                  <a:moveTo>
                    <a:pt x="32" y="0"/>
                  </a:moveTo>
                  <a:lnTo>
                    <a:pt x="0" y="265"/>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6" name="直線コネクタ 28"/>
            <p:cNvSpPr>
              <a:spLocks noChangeAspect="1" noChangeShapeType="1"/>
            </p:cNvSpPr>
            <p:nvPr/>
          </p:nvSpPr>
          <p:spPr bwMode="auto">
            <a:xfrm flipH="1">
              <a:off x="3085224" y="6203417"/>
              <a:ext cx="101223" cy="818212"/>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7" name="フリーフォーム 29"/>
            <p:cNvSpPr>
              <a:spLocks noChangeAspect="1"/>
            </p:cNvSpPr>
            <p:nvPr/>
          </p:nvSpPr>
          <p:spPr bwMode="auto">
            <a:xfrm rot="20372124">
              <a:off x="2979873" y="6420524"/>
              <a:ext cx="416868" cy="573188"/>
            </a:xfrm>
            <a:custGeom>
              <a:avLst/>
              <a:gdLst>
                <a:gd name="T0" fmla="*/ 152400 w 240"/>
                <a:gd name="T1" fmla="*/ 0 h 330"/>
                <a:gd name="T2" fmla="*/ 0 w 240"/>
                <a:gd name="T3" fmla="*/ 209550 h 330"/>
                <a:gd name="T4" fmla="*/ 0 60000 65536"/>
                <a:gd name="T5" fmla="*/ 0 60000 65536"/>
              </a:gdLst>
              <a:ahLst/>
              <a:cxnLst>
                <a:cxn ang="T4">
                  <a:pos x="T0" y="T1"/>
                </a:cxn>
                <a:cxn ang="T5">
                  <a:pos x="T2" y="T3"/>
                </a:cxn>
              </a:cxnLst>
              <a:rect l="0" t="0" r="r" b="b"/>
              <a:pathLst>
                <a:path w="240" h="330">
                  <a:moveTo>
                    <a:pt x="240" y="0"/>
                  </a:moveTo>
                  <a:lnTo>
                    <a:pt x="0" y="330"/>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8" name="正方形/長方形 30"/>
            <p:cNvSpPr>
              <a:spLocks noChangeArrowheads="1"/>
            </p:cNvSpPr>
            <p:nvPr/>
          </p:nvSpPr>
          <p:spPr bwMode="auto">
            <a:xfrm>
              <a:off x="605995" y="4074191"/>
              <a:ext cx="2176745" cy="502326"/>
            </a:xfrm>
            <a:prstGeom prst="rect">
              <a:avLst/>
            </a:prstGeom>
            <a:solidFill>
              <a:srgbClr val="FFFFFF"/>
            </a:solidFill>
            <a:ln w="9525">
              <a:solidFill>
                <a:srgbClr val="000000"/>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大阪駅周辺・中之島・</a:t>
              </a:r>
              <a:endParaRPr kumimoji="0" lang="en-US" altLang="ja-JP" sz="7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御堂筋周辺地域</a:t>
              </a:r>
              <a:endParaRPr kumimoji="0" lang="ja-JP" altLang="ja-JP" sz="700" b="0" i="0" u="none" strike="noStrike" cap="none" normalizeH="0" baseline="0" dirty="0" smtClean="0">
                <a:ln>
                  <a:noFill/>
                </a:ln>
                <a:solidFill>
                  <a:schemeClr val="tx1"/>
                </a:solidFill>
                <a:effectLst/>
                <a:latin typeface="Arial" panose="020B0604020202020204" pitchFamily="34" charset="0"/>
              </a:endParaRPr>
            </a:p>
          </p:txBody>
        </p:sp>
        <p:sp>
          <p:nvSpPr>
            <p:cNvPr id="89" name="フリーフォーム 32"/>
            <p:cNvSpPr>
              <a:spLocks/>
            </p:cNvSpPr>
            <p:nvPr/>
          </p:nvSpPr>
          <p:spPr bwMode="auto">
            <a:xfrm>
              <a:off x="5785578" y="1072714"/>
              <a:ext cx="238126" cy="214314"/>
            </a:xfrm>
            <a:custGeom>
              <a:avLst/>
              <a:gdLst>
                <a:gd name="T0" fmla="*/ 180975 w 375"/>
                <a:gd name="T1" fmla="*/ 0 h 338"/>
                <a:gd name="T2" fmla="*/ 90170 w 375"/>
                <a:gd name="T3" fmla="*/ 47625 h 338"/>
                <a:gd name="T4" fmla="*/ 109220 w 375"/>
                <a:gd name="T5" fmla="*/ 90805 h 338"/>
                <a:gd name="T6" fmla="*/ 0 w 375"/>
                <a:gd name="T7" fmla="*/ 138430 h 338"/>
                <a:gd name="T8" fmla="*/ 19050 w 375"/>
                <a:gd name="T9" fmla="*/ 190500 h 338"/>
                <a:gd name="T10" fmla="*/ 109220 w 375"/>
                <a:gd name="T11" fmla="*/ 142875 h 338"/>
                <a:gd name="T12" fmla="*/ 180975 w 375"/>
                <a:gd name="T13" fmla="*/ 133350 h 338"/>
                <a:gd name="T14" fmla="*/ 180975 w 375"/>
                <a:gd name="T15" fmla="*/ 214630 h 338"/>
                <a:gd name="T16" fmla="*/ 238125 w 375"/>
                <a:gd name="T17" fmla="*/ 180975 h 338"/>
                <a:gd name="T18" fmla="*/ 228600 w 375"/>
                <a:gd name="T19" fmla="*/ 81280 h 338"/>
                <a:gd name="T20" fmla="*/ 180975 w 375"/>
                <a:gd name="T21" fmla="*/ 0 h 3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5" h="338">
                  <a:moveTo>
                    <a:pt x="285" y="0"/>
                  </a:moveTo>
                  <a:lnTo>
                    <a:pt x="143" y="75"/>
                  </a:lnTo>
                  <a:lnTo>
                    <a:pt x="173" y="143"/>
                  </a:lnTo>
                  <a:lnTo>
                    <a:pt x="0" y="218"/>
                  </a:lnTo>
                  <a:lnTo>
                    <a:pt x="30" y="300"/>
                  </a:lnTo>
                  <a:lnTo>
                    <a:pt x="173" y="225"/>
                  </a:lnTo>
                  <a:lnTo>
                    <a:pt x="285" y="210"/>
                  </a:lnTo>
                  <a:lnTo>
                    <a:pt x="285" y="338"/>
                  </a:lnTo>
                  <a:lnTo>
                    <a:pt x="375" y="285"/>
                  </a:lnTo>
                  <a:lnTo>
                    <a:pt x="360" y="128"/>
                  </a:lnTo>
                  <a:lnTo>
                    <a:pt x="285" y="0"/>
                  </a:lnTo>
                </a:path>
              </a:pathLst>
            </a:custGeom>
            <a:noFill/>
            <a:ln w="15875">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0" name="正方形/長方形 33"/>
            <p:cNvSpPr>
              <a:spLocks noChangeAspect="1" noChangeArrowheads="1"/>
            </p:cNvSpPr>
            <p:nvPr/>
          </p:nvSpPr>
          <p:spPr bwMode="auto">
            <a:xfrm>
              <a:off x="585154" y="2055658"/>
              <a:ext cx="2020556" cy="293023"/>
            </a:xfrm>
            <a:prstGeom prst="rect">
              <a:avLst/>
            </a:prstGeom>
            <a:solidFill>
              <a:srgbClr val="FFFFFF"/>
            </a:solidFill>
            <a:ln w="9525">
              <a:solidFill>
                <a:srgbClr val="000000"/>
              </a:solidFill>
              <a:miter lim="800000"/>
              <a:headEnd/>
              <a:tailEnd/>
            </a:ln>
          </p:spPr>
          <p:txBody>
            <a:bodyPr vert="horz" wrap="square" lIns="0" tIns="8890" rIns="0" bIns="889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千里中央駅周辺地域</a:t>
              </a:r>
              <a:endParaRPr kumimoji="0" lang="ja-JP" altLang="ja-JP" sz="700" b="0" i="0" u="none" strike="noStrike" cap="none" normalizeH="0" baseline="0" dirty="0" smtClean="0">
                <a:ln>
                  <a:noFill/>
                </a:ln>
                <a:solidFill>
                  <a:schemeClr val="tx1"/>
                </a:solidFill>
                <a:effectLst/>
                <a:latin typeface="Arial" panose="020B0604020202020204" pitchFamily="34" charset="0"/>
              </a:endParaRPr>
            </a:p>
          </p:txBody>
        </p:sp>
        <p:sp>
          <p:nvSpPr>
            <p:cNvPr id="91" name="正方形/長方形 34"/>
            <p:cNvSpPr>
              <a:spLocks noChangeArrowheads="1"/>
            </p:cNvSpPr>
            <p:nvPr/>
          </p:nvSpPr>
          <p:spPr bwMode="auto">
            <a:xfrm>
              <a:off x="4234458" y="4377446"/>
              <a:ext cx="2203334" cy="318424"/>
            </a:xfrm>
            <a:prstGeom prst="rect">
              <a:avLst/>
            </a:prstGeom>
            <a:solidFill>
              <a:srgbClr val="FFFFFF"/>
            </a:solidFill>
            <a:ln w="9525">
              <a:solidFill>
                <a:srgbClr val="000000"/>
              </a:solidFill>
              <a:miter lim="800000"/>
              <a:headEnd/>
              <a:tailEnd/>
            </a:ln>
          </p:spPr>
          <p:txBody>
            <a:bodyPr vert="horz" wrap="square" lIns="0" tIns="8890" rIns="0" bIns="889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寝屋川萱島駅東地域</a:t>
              </a:r>
              <a:endParaRPr kumimoji="0" lang="ja-JP" altLang="ja-JP" sz="700" b="0" i="0" u="none" strike="noStrike" cap="none" normalizeH="0" baseline="0" dirty="0" smtClean="0">
                <a:ln>
                  <a:noFill/>
                </a:ln>
                <a:solidFill>
                  <a:schemeClr val="tx1"/>
                </a:solidFill>
                <a:effectLst/>
                <a:latin typeface="Arial" panose="020B0604020202020204" pitchFamily="34" charset="0"/>
              </a:endParaRPr>
            </a:p>
          </p:txBody>
        </p:sp>
        <p:sp>
          <p:nvSpPr>
            <p:cNvPr id="92" name="フリーフォーム 35"/>
            <p:cNvSpPr>
              <a:spLocks/>
            </p:cNvSpPr>
            <p:nvPr/>
          </p:nvSpPr>
          <p:spPr bwMode="auto">
            <a:xfrm>
              <a:off x="5791200" y="4089400"/>
              <a:ext cx="23813" cy="300038"/>
            </a:xfrm>
            <a:custGeom>
              <a:avLst/>
              <a:gdLst>
                <a:gd name="T0" fmla="*/ 0 w 37"/>
                <a:gd name="T1" fmla="*/ 300355 h 473"/>
                <a:gd name="T2" fmla="*/ 23495 w 37"/>
                <a:gd name="T3" fmla="*/ 0 h 473"/>
                <a:gd name="T4" fmla="*/ 0 60000 65536"/>
                <a:gd name="T5" fmla="*/ 0 60000 65536"/>
              </a:gdLst>
              <a:ahLst/>
              <a:cxnLst>
                <a:cxn ang="T4">
                  <a:pos x="T0" y="T1"/>
                </a:cxn>
                <a:cxn ang="T5">
                  <a:pos x="T2" y="T3"/>
                </a:cxn>
              </a:cxnLst>
              <a:rect l="0" t="0" r="r" b="b"/>
              <a:pathLst>
                <a:path w="37" h="473">
                  <a:moveTo>
                    <a:pt x="0" y="473"/>
                  </a:moveTo>
                  <a:lnTo>
                    <a:pt x="37" y="0"/>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3" name="フリーフォーム 36"/>
            <p:cNvSpPr>
              <a:spLocks noChangeAspect="1"/>
            </p:cNvSpPr>
            <p:nvPr/>
          </p:nvSpPr>
          <p:spPr bwMode="auto">
            <a:xfrm>
              <a:off x="2909888" y="5403850"/>
              <a:ext cx="304800" cy="219075"/>
            </a:xfrm>
            <a:custGeom>
              <a:avLst/>
              <a:gdLst>
                <a:gd name="T0" fmla="*/ 304800 w 480"/>
                <a:gd name="T1" fmla="*/ 95250 h 345"/>
                <a:gd name="T2" fmla="*/ 276225 w 480"/>
                <a:gd name="T3" fmla="*/ 71755 h 345"/>
                <a:gd name="T4" fmla="*/ 205105 w 480"/>
                <a:gd name="T5" fmla="*/ 128905 h 345"/>
                <a:gd name="T6" fmla="*/ 0 w 480"/>
                <a:gd name="T7" fmla="*/ 219075 h 345"/>
                <a:gd name="T8" fmla="*/ 119380 w 480"/>
                <a:gd name="T9" fmla="*/ 95250 h 345"/>
                <a:gd name="T10" fmla="*/ 167005 w 480"/>
                <a:gd name="T11" fmla="*/ 43180 h 345"/>
                <a:gd name="T12" fmla="*/ 114300 w 480"/>
                <a:gd name="T13" fmla="*/ 0 h 3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80" h="345">
                  <a:moveTo>
                    <a:pt x="480" y="150"/>
                  </a:moveTo>
                  <a:lnTo>
                    <a:pt x="435" y="113"/>
                  </a:lnTo>
                  <a:lnTo>
                    <a:pt x="323" y="203"/>
                  </a:lnTo>
                  <a:lnTo>
                    <a:pt x="0" y="345"/>
                  </a:lnTo>
                  <a:lnTo>
                    <a:pt x="188" y="150"/>
                  </a:lnTo>
                  <a:lnTo>
                    <a:pt x="263" y="68"/>
                  </a:lnTo>
                  <a:lnTo>
                    <a:pt x="180" y="0"/>
                  </a:ln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4" name="フリーフォーム 37"/>
            <p:cNvSpPr>
              <a:spLocks noChangeAspect="1"/>
            </p:cNvSpPr>
            <p:nvPr/>
          </p:nvSpPr>
          <p:spPr bwMode="auto">
            <a:xfrm>
              <a:off x="3205163" y="5465763"/>
              <a:ext cx="214312" cy="623887"/>
            </a:xfrm>
            <a:custGeom>
              <a:avLst/>
              <a:gdLst>
                <a:gd name="T0" fmla="*/ 214630 w 338"/>
                <a:gd name="T1" fmla="*/ 0 h 982"/>
                <a:gd name="T2" fmla="*/ 214630 w 338"/>
                <a:gd name="T3" fmla="*/ 351155 h 982"/>
                <a:gd name="T4" fmla="*/ 209550 w 338"/>
                <a:gd name="T5" fmla="*/ 623570 h 982"/>
                <a:gd name="T6" fmla="*/ 52705 w 338"/>
                <a:gd name="T7" fmla="*/ 623570 h 982"/>
                <a:gd name="T8" fmla="*/ 24130 w 338"/>
                <a:gd name="T9" fmla="*/ 571500 h 982"/>
                <a:gd name="T10" fmla="*/ 9525 w 338"/>
                <a:gd name="T11" fmla="*/ 514350 h 982"/>
                <a:gd name="T12" fmla="*/ 5080 w 338"/>
                <a:gd name="T13" fmla="*/ 485775 h 982"/>
                <a:gd name="T14" fmla="*/ 5080 w 338"/>
                <a:gd name="T15" fmla="*/ 356870 h 982"/>
                <a:gd name="T16" fmla="*/ 0 w 338"/>
                <a:gd name="T17" fmla="*/ 23495 h 9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38" h="982">
                  <a:moveTo>
                    <a:pt x="338" y="0"/>
                  </a:moveTo>
                  <a:lnTo>
                    <a:pt x="338" y="552"/>
                  </a:lnTo>
                  <a:lnTo>
                    <a:pt x="330" y="982"/>
                  </a:lnTo>
                  <a:lnTo>
                    <a:pt x="83" y="982"/>
                  </a:lnTo>
                  <a:lnTo>
                    <a:pt x="38" y="900"/>
                  </a:lnTo>
                  <a:lnTo>
                    <a:pt x="15" y="810"/>
                  </a:lnTo>
                  <a:lnTo>
                    <a:pt x="8" y="765"/>
                  </a:lnTo>
                  <a:lnTo>
                    <a:pt x="8" y="562"/>
                  </a:lnTo>
                  <a:lnTo>
                    <a:pt x="0" y="37"/>
                  </a:lnTo>
                </a:path>
              </a:pathLst>
            </a:custGeom>
            <a:noFill/>
            <a:ln w="15875">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5" name="フリーフォーム 38"/>
            <p:cNvSpPr>
              <a:spLocks noChangeAspect="1"/>
            </p:cNvSpPr>
            <p:nvPr/>
          </p:nvSpPr>
          <p:spPr bwMode="auto">
            <a:xfrm>
              <a:off x="3022600" y="4878388"/>
              <a:ext cx="455613" cy="592137"/>
            </a:xfrm>
            <a:custGeom>
              <a:avLst/>
              <a:gdLst>
                <a:gd name="T0" fmla="*/ 0 w 717"/>
                <a:gd name="T1" fmla="*/ 414020 h 932"/>
                <a:gd name="T2" fmla="*/ 57150 w 717"/>
                <a:gd name="T3" fmla="*/ 366395 h 932"/>
                <a:gd name="T4" fmla="*/ 28575 w 717"/>
                <a:gd name="T5" fmla="*/ 328295 h 932"/>
                <a:gd name="T6" fmla="*/ 66675 w 717"/>
                <a:gd name="T7" fmla="*/ 318770 h 932"/>
                <a:gd name="T8" fmla="*/ 52705 w 717"/>
                <a:gd name="T9" fmla="*/ 271145 h 932"/>
                <a:gd name="T10" fmla="*/ 123825 w 717"/>
                <a:gd name="T11" fmla="*/ 13970 h 932"/>
                <a:gd name="T12" fmla="*/ 161925 w 717"/>
                <a:gd name="T13" fmla="*/ 23495 h 932"/>
                <a:gd name="T14" fmla="*/ 195580 w 717"/>
                <a:gd name="T15" fmla="*/ 9525 h 932"/>
                <a:gd name="T16" fmla="*/ 285750 w 717"/>
                <a:gd name="T17" fmla="*/ 0 h 932"/>
                <a:gd name="T18" fmla="*/ 300355 w 717"/>
                <a:gd name="T19" fmla="*/ 90170 h 932"/>
                <a:gd name="T20" fmla="*/ 314325 w 717"/>
                <a:gd name="T21" fmla="*/ 147320 h 932"/>
                <a:gd name="T22" fmla="*/ 319405 w 717"/>
                <a:gd name="T23" fmla="*/ 285750 h 932"/>
                <a:gd name="T24" fmla="*/ 419100 w 717"/>
                <a:gd name="T25" fmla="*/ 290195 h 932"/>
                <a:gd name="T26" fmla="*/ 414655 w 717"/>
                <a:gd name="T27" fmla="*/ 361950 h 932"/>
                <a:gd name="T28" fmla="*/ 443230 w 717"/>
                <a:gd name="T29" fmla="*/ 409575 h 932"/>
                <a:gd name="T30" fmla="*/ 386080 w 717"/>
                <a:gd name="T31" fmla="*/ 471170 h 93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717" h="932">
                  <a:moveTo>
                    <a:pt x="20" y="842"/>
                  </a:moveTo>
                  <a:lnTo>
                    <a:pt x="135" y="757"/>
                  </a:lnTo>
                  <a:lnTo>
                    <a:pt x="125" y="692"/>
                  </a:lnTo>
                  <a:lnTo>
                    <a:pt x="102" y="617"/>
                  </a:lnTo>
                  <a:lnTo>
                    <a:pt x="0" y="687"/>
                  </a:lnTo>
                  <a:lnTo>
                    <a:pt x="90" y="585"/>
                  </a:lnTo>
                  <a:lnTo>
                    <a:pt x="97" y="537"/>
                  </a:lnTo>
                  <a:lnTo>
                    <a:pt x="132" y="525"/>
                  </a:lnTo>
                  <a:lnTo>
                    <a:pt x="147" y="462"/>
                  </a:lnTo>
                  <a:lnTo>
                    <a:pt x="127" y="460"/>
                  </a:lnTo>
                  <a:lnTo>
                    <a:pt x="142" y="407"/>
                  </a:lnTo>
                  <a:lnTo>
                    <a:pt x="82" y="412"/>
                  </a:lnTo>
                  <a:lnTo>
                    <a:pt x="82" y="392"/>
                  </a:lnTo>
                  <a:lnTo>
                    <a:pt x="162" y="387"/>
                  </a:lnTo>
                  <a:lnTo>
                    <a:pt x="165" y="327"/>
                  </a:lnTo>
                  <a:lnTo>
                    <a:pt x="185" y="332"/>
                  </a:lnTo>
                  <a:lnTo>
                    <a:pt x="215" y="212"/>
                  </a:lnTo>
                  <a:lnTo>
                    <a:pt x="265" y="120"/>
                  </a:lnTo>
                  <a:lnTo>
                    <a:pt x="340" y="40"/>
                  </a:lnTo>
                  <a:lnTo>
                    <a:pt x="390" y="10"/>
                  </a:lnTo>
                  <a:lnTo>
                    <a:pt x="390" y="22"/>
                  </a:lnTo>
                  <a:lnTo>
                    <a:pt x="465" y="0"/>
                  </a:lnTo>
                  <a:lnTo>
                    <a:pt x="462" y="12"/>
                  </a:lnTo>
                  <a:lnTo>
                    <a:pt x="412" y="42"/>
                  </a:lnTo>
                  <a:lnTo>
                    <a:pt x="387" y="70"/>
                  </a:lnTo>
                  <a:lnTo>
                    <a:pt x="382" y="45"/>
                  </a:lnTo>
                  <a:lnTo>
                    <a:pt x="342" y="82"/>
                  </a:lnTo>
                  <a:lnTo>
                    <a:pt x="307" y="130"/>
                  </a:lnTo>
                  <a:lnTo>
                    <a:pt x="275" y="205"/>
                  </a:lnTo>
                  <a:lnTo>
                    <a:pt x="320" y="225"/>
                  </a:lnTo>
                  <a:lnTo>
                    <a:pt x="470" y="190"/>
                  </a:lnTo>
                  <a:lnTo>
                    <a:pt x="492" y="332"/>
                  </a:lnTo>
                  <a:lnTo>
                    <a:pt x="515" y="422"/>
                  </a:lnTo>
                  <a:lnTo>
                    <a:pt x="522" y="640"/>
                  </a:lnTo>
                  <a:lnTo>
                    <a:pt x="680" y="647"/>
                  </a:lnTo>
                  <a:lnTo>
                    <a:pt x="672" y="760"/>
                  </a:lnTo>
                  <a:lnTo>
                    <a:pt x="717" y="835"/>
                  </a:lnTo>
                  <a:lnTo>
                    <a:pt x="627" y="932"/>
                  </a:lnTo>
                </a:path>
              </a:pathLst>
            </a:custGeom>
            <a:noFill/>
            <a:ln w="15875">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6" name="フリーフォーム 39"/>
            <p:cNvSpPr>
              <a:spLocks noChangeAspect="1"/>
            </p:cNvSpPr>
            <p:nvPr/>
          </p:nvSpPr>
          <p:spPr bwMode="auto">
            <a:xfrm>
              <a:off x="4952999" y="3668977"/>
              <a:ext cx="290512" cy="309563"/>
            </a:xfrm>
            <a:custGeom>
              <a:avLst/>
              <a:gdLst>
                <a:gd name="T0" fmla="*/ 281305 w 458"/>
                <a:gd name="T1" fmla="*/ 304800 h 487"/>
                <a:gd name="T2" fmla="*/ 214630 w 458"/>
                <a:gd name="T3" fmla="*/ 304800 h 487"/>
                <a:gd name="T4" fmla="*/ 100330 w 458"/>
                <a:gd name="T5" fmla="*/ 309245 h 487"/>
                <a:gd name="T6" fmla="*/ 43180 w 458"/>
                <a:gd name="T7" fmla="*/ 213995 h 487"/>
                <a:gd name="T8" fmla="*/ 0 w 458"/>
                <a:gd name="T9" fmla="*/ 76200 h 487"/>
                <a:gd name="T10" fmla="*/ 100330 w 458"/>
                <a:gd name="T11" fmla="*/ 23495 h 487"/>
                <a:gd name="T12" fmla="*/ 119380 w 458"/>
                <a:gd name="T13" fmla="*/ 42545 h 487"/>
                <a:gd name="T14" fmla="*/ 180975 w 458"/>
                <a:gd name="T15" fmla="*/ 0 h 487"/>
                <a:gd name="T16" fmla="*/ 195580 w 458"/>
                <a:gd name="T17" fmla="*/ 152400 h 487"/>
                <a:gd name="T18" fmla="*/ 252730 w 458"/>
                <a:gd name="T19" fmla="*/ 152400 h 487"/>
                <a:gd name="T20" fmla="*/ 238125 w 458"/>
                <a:gd name="T21" fmla="*/ 194945 h 487"/>
                <a:gd name="T22" fmla="*/ 290830 w 458"/>
                <a:gd name="T23" fmla="*/ 185420 h 487"/>
                <a:gd name="T24" fmla="*/ 281305 w 458"/>
                <a:gd name="T25" fmla="*/ 304800 h 48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58" h="487">
                  <a:moveTo>
                    <a:pt x="443" y="480"/>
                  </a:moveTo>
                  <a:lnTo>
                    <a:pt x="338" y="480"/>
                  </a:lnTo>
                  <a:lnTo>
                    <a:pt x="158" y="487"/>
                  </a:lnTo>
                  <a:lnTo>
                    <a:pt x="68" y="337"/>
                  </a:lnTo>
                  <a:lnTo>
                    <a:pt x="0" y="120"/>
                  </a:lnTo>
                  <a:lnTo>
                    <a:pt x="158" y="37"/>
                  </a:lnTo>
                  <a:lnTo>
                    <a:pt x="188" y="67"/>
                  </a:lnTo>
                  <a:lnTo>
                    <a:pt x="285" y="0"/>
                  </a:lnTo>
                  <a:lnTo>
                    <a:pt x="308" y="240"/>
                  </a:lnTo>
                  <a:lnTo>
                    <a:pt x="398" y="240"/>
                  </a:lnTo>
                  <a:lnTo>
                    <a:pt x="375" y="307"/>
                  </a:lnTo>
                  <a:lnTo>
                    <a:pt x="458" y="292"/>
                  </a:lnTo>
                  <a:lnTo>
                    <a:pt x="443" y="480"/>
                  </a:lnTo>
                  <a:close/>
                </a:path>
              </a:pathLst>
            </a:custGeom>
            <a:noFill/>
            <a:ln w="15875">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7" name="フリーフォーム 41"/>
            <p:cNvSpPr>
              <a:spLocks noChangeAspect="1"/>
            </p:cNvSpPr>
            <p:nvPr/>
          </p:nvSpPr>
          <p:spPr bwMode="auto">
            <a:xfrm rot="6516179">
              <a:off x="5117380" y="3490712"/>
              <a:ext cx="334379" cy="188384"/>
            </a:xfrm>
            <a:custGeom>
              <a:avLst/>
              <a:gdLst>
                <a:gd name="T0" fmla="*/ 0 w 532"/>
                <a:gd name="T1" fmla="*/ 0 h 300"/>
                <a:gd name="T2" fmla="*/ 337820 w 532"/>
                <a:gd name="T3" fmla="*/ 190500 h 300"/>
                <a:gd name="T4" fmla="*/ 0 60000 65536"/>
                <a:gd name="T5" fmla="*/ 0 60000 65536"/>
              </a:gdLst>
              <a:ahLst/>
              <a:cxnLst>
                <a:cxn ang="T4">
                  <a:pos x="T0" y="T1"/>
                </a:cxn>
                <a:cxn ang="T5">
                  <a:pos x="T2" y="T3"/>
                </a:cxn>
              </a:cxnLst>
              <a:rect l="0" t="0" r="r" b="b"/>
              <a:pathLst>
                <a:path w="532" h="300">
                  <a:moveTo>
                    <a:pt x="0" y="0"/>
                  </a:moveTo>
                  <a:lnTo>
                    <a:pt x="532" y="300"/>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8" name="正方形/長方形 43"/>
            <p:cNvSpPr>
              <a:spLocks noChangeArrowheads="1"/>
            </p:cNvSpPr>
            <p:nvPr/>
          </p:nvSpPr>
          <p:spPr bwMode="auto">
            <a:xfrm>
              <a:off x="5098255" y="3174003"/>
              <a:ext cx="1339535" cy="293023"/>
            </a:xfrm>
            <a:prstGeom prst="rect">
              <a:avLst/>
            </a:prstGeom>
            <a:solidFill>
              <a:srgbClr val="FFFFFF"/>
            </a:solidFill>
            <a:ln w="9525">
              <a:solidFill>
                <a:srgbClr val="000000"/>
              </a:solidFill>
              <a:miter lim="800000"/>
              <a:headEnd/>
              <a:tailEnd/>
            </a:ln>
          </p:spPr>
          <p:txBody>
            <a:bodyPr vert="horz" wrap="square" lIns="0" tIns="8890" rIns="0" bIns="889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守口大日地域</a:t>
              </a:r>
              <a:endParaRPr kumimoji="0" lang="ja-JP" altLang="ja-JP" sz="700" b="0" i="0" u="none" strike="noStrike" cap="none" normalizeH="0" baseline="0" dirty="0" smtClean="0">
                <a:ln>
                  <a:noFill/>
                </a:ln>
                <a:solidFill>
                  <a:schemeClr val="tx1"/>
                </a:solidFill>
                <a:effectLst/>
                <a:latin typeface="Arial" panose="020B0604020202020204" pitchFamily="34" charset="0"/>
              </a:endParaRPr>
            </a:p>
          </p:txBody>
        </p:sp>
        <p:sp>
          <p:nvSpPr>
            <p:cNvPr id="99" name="フリーフォーム 44"/>
            <p:cNvSpPr>
              <a:spLocks/>
            </p:cNvSpPr>
            <p:nvPr/>
          </p:nvSpPr>
          <p:spPr bwMode="auto">
            <a:xfrm>
              <a:off x="5662613" y="3913189"/>
              <a:ext cx="247649" cy="223837"/>
            </a:xfrm>
            <a:custGeom>
              <a:avLst/>
              <a:gdLst>
                <a:gd name="T0" fmla="*/ 47625 w 390"/>
                <a:gd name="T1" fmla="*/ 80645 h 352"/>
                <a:gd name="T2" fmla="*/ 0 w 390"/>
                <a:gd name="T3" fmla="*/ 109220 h 352"/>
                <a:gd name="T4" fmla="*/ 66675 w 390"/>
                <a:gd name="T5" fmla="*/ 118745 h 352"/>
                <a:gd name="T6" fmla="*/ 176530 w 390"/>
                <a:gd name="T7" fmla="*/ 185420 h 352"/>
                <a:gd name="T8" fmla="*/ 228600 w 390"/>
                <a:gd name="T9" fmla="*/ 223520 h 352"/>
                <a:gd name="T10" fmla="*/ 247650 w 390"/>
                <a:gd name="T11" fmla="*/ 85725 h 352"/>
                <a:gd name="T12" fmla="*/ 209550 w 390"/>
                <a:gd name="T13" fmla="*/ 80645 h 352"/>
                <a:gd name="T14" fmla="*/ 186055 w 390"/>
                <a:gd name="T15" fmla="*/ 57150 h 352"/>
                <a:gd name="T16" fmla="*/ 157480 w 390"/>
                <a:gd name="T17" fmla="*/ 29210 h 352"/>
                <a:gd name="T18" fmla="*/ 152400 w 390"/>
                <a:gd name="T19" fmla="*/ 33020 h 352"/>
                <a:gd name="T20" fmla="*/ 128905 w 390"/>
                <a:gd name="T21" fmla="*/ 28575 h 352"/>
                <a:gd name="T22" fmla="*/ 119380 w 390"/>
                <a:gd name="T23" fmla="*/ 0 h 352"/>
                <a:gd name="T24" fmla="*/ 90805 w 390"/>
                <a:gd name="T25" fmla="*/ 28575 h 352"/>
                <a:gd name="T26" fmla="*/ 47625 w 390"/>
                <a:gd name="T27" fmla="*/ 80645 h 35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90" h="352">
                  <a:moveTo>
                    <a:pt x="75" y="127"/>
                  </a:moveTo>
                  <a:lnTo>
                    <a:pt x="0" y="172"/>
                  </a:lnTo>
                  <a:lnTo>
                    <a:pt x="105" y="187"/>
                  </a:lnTo>
                  <a:lnTo>
                    <a:pt x="278" y="292"/>
                  </a:lnTo>
                  <a:lnTo>
                    <a:pt x="360" y="352"/>
                  </a:lnTo>
                  <a:lnTo>
                    <a:pt x="390" y="135"/>
                  </a:lnTo>
                  <a:lnTo>
                    <a:pt x="330" y="127"/>
                  </a:lnTo>
                  <a:lnTo>
                    <a:pt x="293" y="90"/>
                  </a:lnTo>
                  <a:lnTo>
                    <a:pt x="248" y="47"/>
                  </a:lnTo>
                  <a:lnTo>
                    <a:pt x="240" y="52"/>
                  </a:lnTo>
                  <a:lnTo>
                    <a:pt x="203" y="45"/>
                  </a:lnTo>
                  <a:lnTo>
                    <a:pt x="188" y="0"/>
                  </a:lnTo>
                  <a:lnTo>
                    <a:pt x="143" y="45"/>
                  </a:lnTo>
                  <a:lnTo>
                    <a:pt x="75" y="127"/>
                  </a:lnTo>
                </a:path>
              </a:pathLst>
            </a:custGeom>
            <a:noFill/>
            <a:ln w="15875">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00" name="正方形/長方形 99"/>
            <p:cNvSpPr>
              <a:spLocks noChangeAspect="1" noChangeArrowheads="1"/>
            </p:cNvSpPr>
            <p:nvPr/>
          </p:nvSpPr>
          <p:spPr bwMode="auto">
            <a:xfrm>
              <a:off x="4881948" y="1534526"/>
              <a:ext cx="1561328" cy="293023"/>
            </a:xfrm>
            <a:prstGeom prst="rect">
              <a:avLst/>
            </a:prstGeom>
            <a:solidFill>
              <a:srgbClr val="FFFFFF"/>
            </a:solidFill>
            <a:ln w="9525">
              <a:solidFill>
                <a:srgbClr val="000000"/>
              </a:solidFill>
              <a:miter lim="800000"/>
              <a:headEnd/>
              <a:tailEnd/>
            </a:ln>
          </p:spPr>
          <p:txBody>
            <a:bodyPr vert="horz" wrap="square" lIns="0" tIns="8890" rIns="0" bIns="889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高槻駅周辺地域</a:t>
              </a:r>
              <a:endParaRPr kumimoji="0" lang="ja-JP" altLang="ja-JP" sz="700" b="0" i="0" u="none" strike="noStrike" cap="none" normalizeH="0" baseline="0" dirty="0" smtClean="0">
                <a:ln>
                  <a:noFill/>
                </a:ln>
                <a:solidFill>
                  <a:schemeClr val="tx1"/>
                </a:solidFill>
                <a:effectLst/>
                <a:latin typeface="Arial" panose="020B0604020202020204" pitchFamily="34" charset="0"/>
              </a:endParaRPr>
            </a:p>
          </p:txBody>
        </p:sp>
        <p:sp>
          <p:nvSpPr>
            <p:cNvPr id="101" name="フリーフォーム 100"/>
            <p:cNvSpPr>
              <a:spLocks/>
            </p:cNvSpPr>
            <p:nvPr/>
          </p:nvSpPr>
          <p:spPr bwMode="auto">
            <a:xfrm>
              <a:off x="5696783" y="1285356"/>
              <a:ext cx="106323" cy="245751"/>
            </a:xfrm>
            <a:custGeom>
              <a:avLst/>
              <a:gdLst>
                <a:gd name="T0" fmla="*/ 0 w 652"/>
                <a:gd name="T1" fmla="*/ 205740 h 982"/>
                <a:gd name="T2" fmla="*/ 80645 w 652"/>
                <a:gd name="T3" fmla="*/ 0 h 982"/>
                <a:gd name="T4" fmla="*/ 0 60000 65536"/>
                <a:gd name="T5" fmla="*/ 0 60000 65536"/>
              </a:gdLst>
              <a:ahLst/>
              <a:cxnLst>
                <a:cxn ang="T4">
                  <a:pos x="T0" y="T1"/>
                </a:cxn>
                <a:cxn ang="T5">
                  <a:pos x="T2" y="T3"/>
                </a:cxn>
              </a:cxnLst>
              <a:rect l="0" t="0" r="r" b="b"/>
              <a:pathLst>
                <a:path w="652" h="982">
                  <a:moveTo>
                    <a:pt x="0" y="982"/>
                  </a:moveTo>
                  <a:lnTo>
                    <a:pt x="652" y="0"/>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02" name="Freeform 20"/>
            <p:cNvSpPr>
              <a:spLocks noChangeAspect="1"/>
            </p:cNvSpPr>
            <p:nvPr/>
          </p:nvSpPr>
          <p:spPr bwMode="auto">
            <a:xfrm>
              <a:off x="3073400" y="4899025"/>
              <a:ext cx="225425" cy="407988"/>
            </a:xfrm>
            <a:custGeom>
              <a:avLst/>
              <a:gdLst>
                <a:gd name="T0" fmla="*/ 0 w 355"/>
                <a:gd name="T1" fmla="*/ 414020 h 643"/>
                <a:gd name="T2" fmla="*/ 57150 w 355"/>
                <a:gd name="T3" fmla="*/ 366395 h 643"/>
                <a:gd name="T4" fmla="*/ 28575 w 355"/>
                <a:gd name="T5" fmla="*/ 328295 h 643"/>
                <a:gd name="T6" fmla="*/ 66675 w 355"/>
                <a:gd name="T7" fmla="*/ 318770 h 643"/>
                <a:gd name="T8" fmla="*/ 52705 w 355"/>
                <a:gd name="T9" fmla="*/ 271145 h 643"/>
                <a:gd name="T10" fmla="*/ 123825 w 355"/>
                <a:gd name="T11" fmla="*/ 13970 h 643"/>
                <a:gd name="T12" fmla="*/ 161925 w 355"/>
                <a:gd name="T13" fmla="*/ 23495 h 643"/>
                <a:gd name="T14" fmla="*/ 195580 w 355"/>
                <a:gd name="T15" fmla="*/ 9525 h 643"/>
                <a:gd name="T16" fmla="*/ 285750 w 355"/>
                <a:gd name="T17" fmla="*/ 0 h 643"/>
                <a:gd name="T18" fmla="*/ 300355 w 355"/>
                <a:gd name="T19" fmla="*/ 90170 h 643"/>
                <a:gd name="T20" fmla="*/ 314325 w 355"/>
                <a:gd name="T21" fmla="*/ 147320 h 643"/>
                <a:gd name="T22" fmla="*/ 319405 w 355"/>
                <a:gd name="T23" fmla="*/ 285750 h 643"/>
                <a:gd name="T24" fmla="*/ 419100 w 355"/>
                <a:gd name="T25" fmla="*/ 290195 h 643"/>
                <a:gd name="T26" fmla="*/ 414655 w 355"/>
                <a:gd name="T27" fmla="*/ 361950 h 643"/>
                <a:gd name="T28" fmla="*/ 443230 w 355"/>
                <a:gd name="T29" fmla="*/ 409575 h 643"/>
                <a:gd name="T30" fmla="*/ 386080 w 355"/>
                <a:gd name="T31" fmla="*/ 471170 h 64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55" h="643">
                  <a:moveTo>
                    <a:pt x="355" y="594"/>
                  </a:moveTo>
                  <a:lnTo>
                    <a:pt x="214" y="583"/>
                  </a:lnTo>
                  <a:lnTo>
                    <a:pt x="211" y="545"/>
                  </a:lnTo>
                  <a:lnTo>
                    <a:pt x="157" y="580"/>
                  </a:lnTo>
                  <a:lnTo>
                    <a:pt x="129" y="616"/>
                  </a:lnTo>
                  <a:lnTo>
                    <a:pt x="69" y="643"/>
                  </a:lnTo>
                  <a:lnTo>
                    <a:pt x="65" y="620"/>
                  </a:lnTo>
                  <a:lnTo>
                    <a:pt x="46" y="556"/>
                  </a:lnTo>
                  <a:lnTo>
                    <a:pt x="0" y="591"/>
                  </a:lnTo>
                  <a:lnTo>
                    <a:pt x="68" y="519"/>
                  </a:lnTo>
                  <a:lnTo>
                    <a:pt x="36" y="537"/>
                  </a:lnTo>
                  <a:lnTo>
                    <a:pt x="91" y="487"/>
                  </a:lnTo>
                  <a:lnTo>
                    <a:pt x="91" y="415"/>
                  </a:lnTo>
                  <a:lnTo>
                    <a:pt x="68" y="419"/>
                  </a:lnTo>
                  <a:lnTo>
                    <a:pt x="83" y="366"/>
                  </a:lnTo>
                  <a:lnTo>
                    <a:pt x="55" y="365"/>
                  </a:lnTo>
                  <a:lnTo>
                    <a:pt x="64" y="374"/>
                  </a:lnTo>
                  <a:lnTo>
                    <a:pt x="98" y="358"/>
                  </a:lnTo>
                  <a:lnTo>
                    <a:pt x="105" y="308"/>
                  </a:lnTo>
                  <a:lnTo>
                    <a:pt x="116" y="312"/>
                  </a:lnTo>
                  <a:lnTo>
                    <a:pt x="142" y="208"/>
                  </a:lnTo>
                  <a:lnTo>
                    <a:pt x="181" y="131"/>
                  </a:lnTo>
                  <a:lnTo>
                    <a:pt x="244" y="50"/>
                  </a:lnTo>
                  <a:lnTo>
                    <a:pt x="285" y="4"/>
                  </a:lnTo>
                  <a:lnTo>
                    <a:pt x="325" y="4"/>
                  </a:lnTo>
                  <a:lnTo>
                    <a:pt x="294" y="0"/>
                  </a:lnTo>
                  <a:lnTo>
                    <a:pt x="249" y="49"/>
                  </a:lnTo>
                  <a:lnTo>
                    <a:pt x="217" y="85"/>
                  </a:lnTo>
                  <a:lnTo>
                    <a:pt x="185" y="135"/>
                  </a:lnTo>
                  <a:lnTo>
                    <a:pt x="178" y="178"/>
                  </a:lnTo>
                  <a:lnTo>
                    <a:pt x="167" y="227"/>
                  </a:lnTo>
                  <a:lnTo>
                    <a:pt x="184" y="221"/>
                  </a:lnTo>
                  <a:lnTo>
                    <a:pt x="211" y="379"/>
                  </a:lnTo>
                  <a:lnTo>
                    <a:pt x="227" y="390"/>
                  </a:lnTo>
                  <a:lnTo>
                    <a:pt x="244" y="368"/>
                  </a:lnTo>
                  <a:lnTo>
                    <a:pt x="235" y="330"/>
                  </a:lnTo>
                  <a:lnTo>
                    <a:pt x="254" y="322"/>
                  </a:lnTo>
                  <a:lnTo>
                    <a:pt x="246" y="295"/>
                  </a:lnTo>
                  <a:lnTo>
                    <a:pt x="290" y="281"/>
                  </a:lnTo>
                  <a:lnTo>
                    <a:pt x="311" y="328"/>
                  </a:lnTo>
                  <a:lnTo>
                    <a:pt x="322" y="395"/>
                  </a:lnTo>
                  <a:lnTo>
                    <a:pt x="320" y="480"/>
                  </a:lnTo>
                  <a:lnTo>
                    <a:pt x="355" y="594"/>
                  </a:lnTo>
                  <a:close/>
                </a:path>
              </a:pathLst>
            </a:custGeom>
            <a:noFill/>
            <a:ln w="15875">
              <a:solidFill>
                <a:srgbClr val="0000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nvGrpSpPr>
            <p:cNvPr id="105" name="Group 5"/>
            <p:cNvGrpSpPr>
              <a:grpSpLocks/>
            </p:cNvGrpSpPr>
            <p:nvPr/>
          </p:nvGrpSpPr>
          <p:grpSpPr bwMode="auto">
            <a:xfrm>
              <a:off x="655910" y="918749"/>
              <a:ext cx="3394038" cy="592948"/>
              <a:chOff x="7463" y="15651"/>
              <a:chExt cx="5344" cy="933"/>
            </a:xfrm>
          </p:grpSpPr>
          <p:sp>
            <p:nvSpPr>
              <p:cNvPr id="122" name="Rectangle 23"/>
              <p:cNvSpPr>
                <a:spLocks noChangeAspect="1" noChangeArrowheads="1"/>
              </p:cNvSpPr>
              <p:nvPr/>
            </p:nvSpPr>
            <p:spPr bwMode="auto">
              <a:xfrm>
                <a:off x="7463" y="15651"/>
                <a:ext cx="5344" cy="933"/>
              </a:xfrm>
              <a:prstGeom prst="rect">
                <a:avLst/>
              </a:prstGeom>
              <a:solidFill>
                <a:srgbClr val="FFFFFF"/>
              </a:solidFill>
              <a:ln w="19050">
                <a:solidFill>
                  <a:srgbClr val="000000"/>
                </a:solidFill>
                <a:miter lim="800000"/>
                <a:headEnd/>
                <a:tailEnd/>
              </a:ln>
            </p:spPr>
            <p:txBody>
              <a:bodyPr vert="horz" wrap="square" lIns="0" tIns="18000" rIns="0" bIns="0" numCol="1" anchor="ctr" anchorCtr="0" compatLnSpc="1">
                <a:prstTxWarp prst="textNoShape">
                  <a:avLst/>
                </a:prstTxWarp>
              </a:bodyPr>
              <a:lstStyle>
                <a:lvl1pPr indent="2286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228600" algn="l" defTabSz="914400" rtl="0" eaLnBrk="0" fontAlgn="base" latinLnBrk="0" hangingPunct="0">
                  <a:lnSpc>
                    <a:spcPct val="100000"/>
                  </a:lnSpc>
                  <a:spcBef>
                    <a:spcPct val="0"/>
                  </a:spcBef>
                  <a:spcAft>
                    <a:spcPct val="0"/>
                  </a:spcAft>
                  <a:buClrTx/>
                  <a:buSzTx/>
                  <a:buFontTx/>
                  <a:buNone/>
                  <a:tabLst/>
                </a:pPr>
                <a:r>
                  <a:rPr kumimoji="0" lang="en-US" altLang="ja-JP" sz="7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ja-JP" sz="7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都市再生緊急整備地域</a:t>
                </a:r>
                <a:endParaRPr kumimoji="0" lang="en-US" altLang="ja-JP" sz="700" dirty="0"/>
              </a:p>
              <a:p>
                <a:pPr marL="0" marR="0" lvl="0" indent="228600" algn="l" defTabSz="914400" rtl="0" eaLnBrk="0" fontAlgn="base" latinLnBrk="0" hangingPunct="0">
                  <a:lnSpc>
                    <a:spcPct val="100000"/>
                  </a:lnSpc>
                  <a:spcBef>
                    <a:spcPct val="0"/>
                  </a:spcBef>
                  <a:spcAft>
                    <a:spcPct val="0"/>
                  </a:spcAft>
                  <a:buClrTx/>
                  <a:buSzTx/>
                  <a:buFontTx/>
                  <a:buNone/>
                  <a:tabLst/>
                </a:pPr>
                <a:endParaRPr kumimoji="0" lang="en-US" altLang="ja-JP" sz="200" dirty="0">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228600" algn="l" defTabSz="914400" rtl="0" eaLnBrk="0" fontAlgn="base" latinLnBrk="0" hangingPunct="0">
                  <a:lnSpc>
                    <a:spcPct val="100000"/>
                  </a:lnSpc>
                  <a:spcBef>
                    <a:spcPct val="0"/>
                  </a:spcBef>
                  <a:spcAft>
                    <a:spcPct val="0"/>
                  </a:spcAft>
                  <a:buClrTx/>
                  <a:buSzTx/>
                  <a:buFontTx/>
                  <a:buNone/>
                  <a:tabLst/>
                </a:pPr>
                <a:r>
                  <a:rPr kumimoji="0" lang="en-US" altLang="ja-JP" sz="7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ja-JP" sz="7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特定都市再生緊急整備地域</a:t>
                </a:r>
                <a:endParaRPr kumimoji="0" lang="ja-JP" altLang="ja-JP" sz="700" b="0" i="0" u="none" strike="noStrike" cap="none" normalizeH="0" baseline="0" dirty="0" smtClean="0">
                  <a:ln>
                    <a:noFill/>
                  </a:ln>
                  <a:solidFill>
                    <a:schemeClr val="tx1"/>
                  </a:solidFill>
                  <a:effectLst/>
                </a:endParaRPr>
              </a:p>
            </p:txBody>
          </p:sp>
          <p:sp>
            <p:nvSpPr>
              <p:cNvPr id="123" name="Freeform 24"/>
              <p:cNvSpPr>
                <a:spLocks/>
              </p:cNvSpPr>
              <p:nvPr/>
            </p:nvSpPr>
            <p:spPr bwMode="auto">
              <a:xfrm>
                <a:off x="7689" y="15951"/>
                <a:ext cx="397" cy="1"/>
              </a:xfrm>
              <a:custGeom>
                <a:avLst/>
                <a:gdLst>
                  <a:gd name="T0" fmla="*/ 0 w 315"/>
                  <a:gd name="T1" fmla="*/ 0 h 8"/>
                  <a:gd name="T2" fmla="*/ 315 w 315"/>
                  <a:gd name="T3" fmla="*/ 8 h 8"/>
                  <a:gd name="T4" fmla="*/ 0 60000 65536"/>
                  <a:gd name="T5" fmla="*/ 0 60000 65536"/>
                </a:gdLst>
                <a:ahLst/>
                <a:cxnLst>
                  <a:cxn ang="T4">
                    <a:pos x="T0" y="T1"/>
                  </a:cxn>
                  <a:cxn ang="T5">
                    <a:pos x="T2" y="T3"/>
                  </a:cxn>
                </a:cxnLst>
                <a:rect l="0" t="0" r="r" b="b"/>
                <a:pathLst>
                  <a:path w="315" h="8">
                    <a:moveTo>
                      <a:pt x="0" y="0"/>
                    </a:moveTo>
                    <a:lnTo>
                      <a:pt x="315" y="8"/>
                    </a:ln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24" name="Freeform 24"/>
              <p:cNvSpPr>
                <a:spLocks/>
              </p:cNvSpPr>
              <p:nvPr/>
            </p:nvSpPr>
            <p:spPr bwMode="auto">
              <a:xfrm>
                <a:off x="7689" y="16307"/>
                <a:ext cx="397" cy="1"/>
              </a:xfrm>
              <a:custGeom>
                <a:avLst/>
                <a:gdLst>
                  <a:gd name="T0" fmla="*/ 0 w 315"/>
                  <a:gd name="T1" fmla="*/ 0 h 8"/>
                  <a:gd name="T2" fmla="*/ 315 w 315"/>
                  <a:gd name="T3" fmla="*/ 8 h 8"/>
                  <a:gd name="T4" fmla="*/ 0 60000 65536"/>
                  <a:gd name="T5" fmla="*/ 0 60000 65536"/>
                </a:gdLst>
                <a:ahLst/>
                <a:cxnLst>
                  <a:cxn ang="T4">
                    <a:pos x="T0" y="T1"/>
                  </a:cxn>
                  <a:cxn ang="T5">
                    <a:pos x="T2" y="T3"/>
                  </a:cxn>
                </a:cxnLst>
                <a:rect l="0" t="0" r="r" b="b"/>
                <a:pathLst>
                  <a:path w="315" h="8">
                    <a:moveTo>
                      <a:pt x="0" y="0"/>
                    </a:moveTo>
                    <a:lnTo>
                      <a:pt x="315" y="8"/>
                    </a:lnTo>
                  </a:path>
                </a:pathLst>
              </a:custGeom>
              <a:noFill/>
              <a:ln w="25400">
                <a:solidFill>
                  <a:srgbClr val="0000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106" name="Freeform 19"/>
            <p:cNvSpPr>
              <a:spLocks noChangeAspect="1"/>
            </p:cNvSpPr>
            <p:nvPr/>
          </p:nvSpPr>
          <p:spPr bwMode="auto">
            <a:xfrm rot="2124572">
              <a:off x="3893710" y="5030219"/>
              <a:ext cx="408575" cy="563128"/>
            </a:xfrm>
            <a:custGeom>
              <a:avLst/>
              <a:gdLst>
                <a:gd name="T0" fmla="*/ 152400 w 240"/>
                <a:gd name="T1" fmla="*/ 0 h 330"/>
                <a:gd name="T2" fmla="*/ 0 w 240"/>
                <a:gd name="T3" fmla="*/ 209550 h 330"/>
                <a:gd name="T4" fmla="*/ 0 60000 65536"/>
                <a:gd name="T5" fmla="*/ 0 60000 65536"/>
              </a:gdLst>
              <a:ahLst/>
              <a:cxnLst>
                <a:cxn ang="T4">
                  <a:pos x="T0" y="T1"/>
                </a:cxn>
                <a:cxn ang="T5">
                  <a:pos x="T2" y="T3"/>
                </a:cxn>
              </a:cxnLst>
              <a:rect l="0" t="0" r="r" b="b"/>
              <a:pathLst>
                <a:path w="240" h="330">
                  <a:moveTo>
                    <a:pt x="240" y="0"/>
                  </a:moveTo>
                  <a:lnTo>
                    <a:pt x="0" y="330"/>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07" name="Freeform 18"/>
            <p:cNvSpPr>
              <a:spLocks/>
            </p:cNvSpPr>
            <p:nvPr/>
          </p:nvSpPr>
          <p:spPr bwMode="auto">
            <a:xfrm>
              <a:off x="4049750" y="5161189"/>
              <a:ext cx="469142" cy="230388"/>
            </a:xfrm>
            <a:custGeom>
              <a:avLst/>
              <a:gdLst>
                <a:gd name="T0" fmla="*/ 152400 w 240"/>
                <a:gd name="T1" fmla="*/ 0 h 330"/>
                <a:gd name="T2" fmla="*/ 0 w 240"/>
                <a:gd name="T3" fmla="*/ 209550 h 330"/>
                <a:gd name="T4" fmla="*/ 0 60000 65536"/>
                <a:gd name="T5" fmla="*/ 0 60000 65536"/>
              </a:gdLst>
              <a:ahLst/>
              <a:cxnLst>
                <a:cxn ang="T4">
                  <a:pos x="T0" y="T1"/>
                </a:cxn>
                <a:cxn ang="T5">
                  <a:pos x="T2" y="T3"/>
                </a:cxn>
              </a:cxnLst>
              <a:rect l="0" t="0" r="r" b="b"/>
              <a:pathLst>
                <a:path w="240" h="330">
                  <a:moveTo>
                    <a:pt x="240" y="0"/>
                  </a:moveTo>
                  <a:lnTo>
                    <a:pt x="0" y="330"/>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08" name="Freeform 17"/>
            <p:cNvSpPr>
              <a:spLocks noChangeAspect="1"/>
            </p:cNvSpPr>
            <p:nvPr/>
          </p:nvSpPr>
          <p:spPr bwMode="auto">
            <a:xfrm>
              <a:off x="3597275" y="5440363"/>
              <a:ext cx="196850" cy="117475"/>
            </a:xfrm>
            <a:custGeom>
              <a:avLst/>
              <a:gdLst>
                <a:gd name="T0" fmla="*/ 0 w 309"/>
                <a:gd name="T1" fmla="*/ 414020 h 186"/>
                <a:gd name="T2" fmla="*/ 57150 w 309"/>
                <a:gd name="T3" fmla="*/ 366395 h 186"/>
                <a:gd name="T4" fmla="*/ 28575 w 309"/>
                <a:gd name="T5" fmla="*/ 328295 h 186"/>
                <a:gd name="T6" fmla="*/ 66675 w 309"/>
                <a:gd name="T7" fmla="*/ 318770 h 186"/>
                <a:gd name="T8" fmla="*/ 52705 w 309"/>
                <a:gd name="T9" fmla="*/ 271145 h 186"/>
                <a:gd name="T10" fmla="*/ 123825 w 309"/>
                <a:gd name="T11" fmla="*/ 13970 h 186"/>
                <a:gd name="T12" fmla="*/ 161925 w 309"/>
                <a:gd name="T13" fmla="*/ 23495 h 186"/>
                <a:gd name="T14" fmla="*/ 195580 w 309"/>
                <a:gd name="T15" fmla="*/ 9525 h 186"/>
                <a:gd name="T16" fmla="*/ 285750 w 309"/>
                <a:gd name="T17" fmla="*/ 0 h 186"/>
                <a:gd name="T18" fmla="*/ 300355 w 309"/>
                <a:gd name="T19" fmla="*/ 90170 h 186"/>
                <a:gd name="T20" fmla="*/ 314325 w 309"/>
                <a:gd name="T21" fmla="*/ 147320 h 186"/>
                <a:gd name="T22" fmla="*/ 319405 w 309"/>
                <a:gd name="T23" fmla="*/ 285750 h 186"/>
                <a:gd name="T24" fmla="*/ 419100 w 309"/>
                <a:gd name="T25" fmla="*/ 290195 h 186"/>
                <a:gd name="T26" fmla="*/ 414655 w 309"/>
                <a:gd name="T27" fmla="*/ 361950 h 186"/>
                <a:gd name="T28" fmla="*/ 443230 w 309"/>
                <a:gd name="T29" fmla="*/ 409575 h 186"/>
                <a:gd name="T30" fmla="*/ 386080 w 309"/>
                <a:gd name="T31" fmla="*/ 471170 h 1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09" h="186">
                  <a:moveTo>
                    <a:pt x="219" y="186"/>
                  </a:moveTo>
                  <a:lnTo>
                    <a:pt x="0" y="159"/>
                  </a:lnTo>
                  <a:lnTo>
                    <a:pt x="0" y="81"/>
                  </a:lnTo>
                  <a:lnTo>
                    <a:pt x="21" y="72"/>
                  </a:lnTo>
                  <a:lnTo>
                    <a:pt x="27" y="45"/>
                  </a:lnTo>
                  <a:lnTo>
                    <a:pt x="147" y="45"/>
                  </a:lnTo>
                  <a:lnTo>
                    <a:pt x="237" y="0"/>
                  </a:lnTo>
                  <a:lnTo>
                    <a:pt x="294" y="30"/>
                  </a:lnTo>
                  <a:lnTo>
                    <a:pt x="309" y="90"/>
                  </a:lnTo>
                  <a:lnTo>
                    <a:pt x="264" y="120"/>
                  </a:lnTo>
                  <a:lnTo>
                    <a:pt x="219" y="186"/>
                  </a:lnTo>
                  <a:close/>
                </a:path>
              </a:pathLst>
            </a:custGeom>
            <a:noFill/>
            <a:ln w="15875">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09" name="Freeform 16"/>
            <p:cNvSpPr>
              <a:spLocks noChangeAspect="1"/>
            </p:cNvSpPr>
            <p:nvPr/>
          </p:nvSpPr>
          <p:spPr bwMode="auto">
            <a:xfrm>
              <a:off x="3867150" y="5295900"/>
              <a:ext cx="187325" cy="193675"/>
            </a:xfrm>
            <a:custGeom>
              <a:avLst/>
              <a:gdLst>
                <a:gd name="T0" fmla="*/ 0 w 294"/>
                <a:gd name="T1" fmla="*/ 414020 h 306"/>
                <a:gd name="T2" fmla="*/ 57150 w 294"/>
                <a:gd name="T3" fmla="*/ 366395 h 306"/>
                <a:gd name="T4" fmla="*/ 28575 w 294"/>
                <a:gd name="T5" fmla="*/ 328295 h 306"/>
                <a:gd name="T6" fmla="*/ 66675 w 294"/>
                <a:gd name="T7" fmla="*/ 318770 h 306"/>
                <a:gd name="T8" fmla="*/ 52705 w 294"/>
                <a:gd name="T9" fmla="*/ 271145 h 306"/>
                <a:gd name="T10" fmla="*/ 123825 w 294"/>
                <a:gd name="T11" fmla="*/ 13970 h 306"/>
                <a:gd name="T12" fmla="*/ 161925 w 294"/>
                <a:gd name="T13" fmla="*/ 23495 h 306"/>
                <a:gd name="T14" fmla="*/ 195580 w 294"/>
                <a:gd name="T15" fmla="*/ 9525 h 306"/>
                <a:gd name="T16" fmla="*/ 285750 w 294"/>
                <a:gd name="T17" fmla="*/ 0 h 306"/>
                <a:gd name="T18" fmla="*/ 300355 w 294"/>
                <a:gd name="T19" fmla="*/ 90170 h 306"/>
                <a:gd name="T20" fmla="*/ 314325 w 294"/>
                <a:gd name="T21" fmla="*/ 147320 h 306"/>
                <a:gd name="T22" fmla="*/ 319405 w 294"/>
                <a:gd name="T23" fmla="*/ 285750 h 306"/>
                <a:gd name="T24" fmla="*/ 419100 w 294"/>
                <a:gd name="T25" fmla="*/ 290195 h 306"/>
                <a:gd name="T26" fmla="*/ 414655 w 294"/>
                <a:gd name="T27" fmla="*/ 361950 h 306"/>
                <a:gd name="T28" fmla="*/ 443230 w 294"/>
                <a:gd name="T29" fmla="*/ 409575 h 306"/>
                <a:gd name="T30" fmla="*/ 386080 w 294"/>
                <a:gd name="T31" fmla="*/ 471170 h 3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94" h="306">
                  <a:moveTo>
                    <a:pt x="213" y="294"/>
                  </a:moveTo>
                  <a:lnTo>
                    <a:pt x="141" y="264"/>
                  </a:lnTo>
                  <a:lnTo>
                    <a:pt x="84" y="276"/>
                  </a:lnTo>
                  <a:lnTo>
                    <a:pt x="0" y="243"/>
                  </a:lnTo>
                  <a:lnTo>
                    <a:pt x="144" y="165"/>
                  </a:lnTo>
                  <a:lnTo>
                    <a:pt x="128" y="45"/>
                  </a:lnTo>
                  <a:lnTo>
                    <a:pt x="218" y="0"/>
                  </a:lnTo>
                  <a:lnTo>
                    <a:pt x="270" y="90"/>
                  </a:lnTo>
                  <a:lnTo>
                    <a:pt x="294" y="213"/>
                  </a:lnTo>
                  <a:lnTo>
                    <a:pt x="276" y="306"/>
                  </a:lnTo>
                  <a:lnTo>
                    <a:pt x="213" y="294"/>
                  </a:lnTo>
                  <a:close/>
                </a:path>
              </a:pathLst>
            </a:custGeom>
            <a:noFill/>
            <a:ln w="15875">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10" name="Rectangle 15"/>
            <p:cNvSpPr>
              <a:spLocks noChangeAspect="1" noChangeArrowheads="1"/>
            </p:cNvSpPr>
            <p:nvPr/>
          </p:nvSpPr>
          <p:spPr bwMode="auto">
            <a:xfrm>
              <a:off x="4422671" y="4985861"/>
              <a:ext cx="2009303" cy="296491"/>
            </a:xfrm>
            <a:prstGeom prst="rect">
              <a:avLst/>
            </a:prstGeom>
            <a:solidFill>
              <a:srgbClr val="FFFFFF"/>
            </a:solidFill>
            <a:ln w="9525">
              <a:solidFill>
                <a:srgbClr val="000000"/>
              </a:solidFill>
              <a:miter lim="800000"/>
              <a:headEnd/>
              <a:tailEnd/>
            </a:ln>
          </p:spPr>
          <p:txBody>
            <a:bodyPr vert="horz" wrap="square" lIns="0" tIns="889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大阪城公園周辺地域</a:t>
              </a:r>
              <a:endParaRPr kumimoji="0" lang="ja-JP" altLang="ja-JP" sz="700" b="0" i="0" u="none" strike="noStrike" cap="none" normalizeH="0" baseline="0" dirty="0" smtClean="0">
                <a:ln>
                  <a:noFill/>
                </a:ln>
                <a:solidFill>
                  <a:schemeClr val="tx1"/>
                </a:solidFill>
                <a:effectLst/>
                <a:latin typeface="Arial" panose="020B0604020202020204" pitchFamily="34" charset="0"/>
              </a:endParaRPr>
            </a:p>
          </p:txBody>
        </p:sp>
        <p:sp>
          <p:nvSpPr>
            <p:cNvPr id="111" name="Freeform 14"/>
            <p:cNvSpPr>
              <a:spLocks noChangeAspect="1"/>
            </p:cNvSpPr>
            <p:nvPr/>
          </p:nvSpPr>
          <p:spPr bwMode="auto">
            <a:xfrm>
              <a:off x="1382713" y="6689725"/>
              <a:ext cx="260350" cy="203200"/>
            </a:xfrm>
            <a:custGeom>
              <a:avLst/>
              <a:gdLst>
                <a:gd name="T0" fmla="*/ 142875 w 411"/>
                <a:gd name="T1" fmla="*/ 179070 h 320"/>
                <a:gd name="T2" fmla="*/ 152400 w 411"/>
                <a:gd name="T3" fmla="*/ 140970 h 320"/>
                <a:gd name="T4" fmla="*/ 85725 w 411"/>
                <a:gd name="T5" fmla="*/ 160020 h 320"/>
                <a:gd name="T6" fmla="*/ 0 w 411"/>
                <a:gd name="T7" fmla="*/ 146050 h 320"/>
                <a:gd name="T8" fmla="*/ 273685 w 411"/>
                <a:gd name="T9" fmla="*/ 57150 h 320"/>
                <a:gd name="T10" fmla="*/ 392430 w 411"/>
                <a:gd name="T11" fmla="*/ 0 h 320"/>
                <a:gd name="T12" fmla="*/ 466725 w 411"/>
                <a:gd name="T13" fmla="*/ 36195 h 320"/>
                <a:gd name="T14" fmla="*/ 542925 w 411"/>
                <a:gd name="T15" fmla="*/ 64770 h 320"/>
                <a:gd name="T16" fmla="*/ 542925 w 411"/>
                <a:gd name="T17" fmla="*/ 55245 h 320"/>
                <a:gd name="T18" fmla="*/ 633730 w 411"/>
                <a:gd name="T19" fmla="*/ 165100 h 320"/>
                <a:gd name="T20" fmla="*/ 443865 w 411"/>
                <a:gd name="T21" fmla="*/ 213360 h 320"/>
                <a:gd name="T22" fmla="*/ 415290 w 411"/>
                <a:gd name="T23" fmla="*/ 227330 h 320"/>
                <a:gd name="T24" fmla="*/ 342900 w 411"/>
                <a:gd name="T25" fmla="*/ 226695 h 320"/>
                <a:gd name="T26" fmla="*/ 314325 w 411"/>
                <a:gd name="T27" fmla="*/ 198120 h 320"/>
                <a:gd name="T28" fmla="*/ 285750 w 411"/>
                <a:gd name="T29" fmla="*/ 179070 h 320"/>
                <a:gd name="T30" fmla="*/ 247650 w 411"/>
                <a:gd name="T31" fmla="*/ 131445 h 320"/>
                <a:gd name="T32" fmla="*/ 142875 w 411"/>
                <a:gd name="T33" fmla="*/ 179070 h 32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11" h="320">
                  <a:moveTo>
                    <a:pt x="18" y="108"/>
                  </a:moveTo>
                  <a:lnTo>
                    <a:pt x="0" y="77"/>
                  </a:lnTo>
                  <a:lnTo>
                    <a:pt x="117" y="18"/>
                  </a:lnTo>
                  <a:lnTo>
                    <a:pt x="183" y="0"/>
                  </a:lnTo>
                  <a:lnTo>
                    <a:pt x="75" y="57"/>
                  </a:lnTo>
                  <a:lnTo>
                    <a:pt x="102" y="93"/>
                  </a:lnTo>
                  <a:lnTo>
                    <a:pt x="150" y="75"/>
                  </a:lnTo>
                  <a:lnTo>
                    <a:pt x="183" y="129"/>
                  </a:lnTo>
                  <a:lnTo>
                    <a:pt x="237" y="120"/>
                  </a:lnTo>
                  <a:lnTo>
                    <a:pt x="207" y="78"/>
                  </a:lnTo>
                  <a:lnTo>
                    <a:pt x="261" y="66"/>
                  </a:lnTo>
                  <a:lnTo>
                    <a:pt x="255" y="6"/>
                  </a:lnTo>
                  <a:lnTo>
                    <a:pt x="393" y="45"/>
                  </a:lnTo>
                  <a:lnTo>
                    <a:pt x="408" y="69"/>
                  </a:lnTo>
                  <a:lnTo>
                    <a:pt x="411" y="93"/>
                  </a:lnTo>
                  <a:lnTo>
                    <a:pt x="294" y="117"/>
                  </a:lnTo>
                  <a:lnTo>
                    <a:pt x="235" y="320"/>
                  </a:lnTo>
                  <a:lnTo>
                    <a:pt x="212" y="293"/>
                  </a:lnTo>
                  <a:lnTo>
                    <a:pt x="176" y="316"/>
                  </a:lnTo>
                  <a:lnTo>
                    <a:pt x="108" y="235"/>
                  </a:lnTo>
                  <a:lnTo>
                    <a:pt x="86" y="257"/>
                  </a:lnTo>
                  <a:lnTo>
                    <a:pt x="32" y="199"/>
                  </a:lnTo>
                  <a:lnTo>
                    <a:pt x="32" y="171"/>
                  </a:lnTo>
                  <a:lnTo>
                    <a:pt x="57" y="162"/>
                  </a:lnTo>
                  <a:lnTo>
                    <a:pt x="18" y="108"/>
                  </a:lnTo>
                  <a:close/>
                </a:path>
              </a:pathLst>
            </a:custGeom>
            <a:noFill/>
            <a:ln w="15875">
              <a:solidFill>
                <a:srgbClr val="0000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12" name="Freeform 13"/>
            <p:cNvSpPr>
              <a:spLocks noChangeAspect="1"/>
            </p:cNvSpPr>
            <p:nvPr/>
          </p:nvSpPr>
          <p:spPr bwMode="auto">
            <a:xfrm>
              <a:off x="1658938" y="6753225"/>
              <a:ext cx="65087" cy="49213"/>
            </a:xfrm>
            <a:custGeom>
              <a:avLst/>
              <a:gdLst>
                <a:gd name="T0" fmla="*/ 142875 w 102"/>
                <a:gd name="T1" fmla="*/ 179070 h 78"/>
                <a:gd name="T2" fmla="*/ 152400 w 102"/>
                <a:gd name="T3" fmla="*/ 140970 h 78"/>
                <a:gd name="T4" fmla="*/ 85725 w 102"/>
                <a:gd name="T5" fmla="*/ 160020 h 78"/>
                <a:gd name="T6" fmla="*/ 0 w 102"/>
                <a:gd name="T7" fmla="*/ 146050 h 78"/>
                <a:gd name="T8" fmla="*/ 273685 w 102"/>
                <a:gd name="T9" fmla="*/ 57150 h 78"/>
                <a:gd name="T10" fmla="*/ 392430 w 102"/>
                <a:gd name="T11" fmla="*/ 0 h 78"/>
                <a:gd name="T12" fmla="*/ 466725 w 102"/>
                <a:gd name="T13" fmla="*/ 36195 h 78"/>
                <a:gd name="T14" fmla="*/ 542925 w 102"/>
                <a:gd name="T15" fmla="*/ 64770 h 78"/>
                <a:gd name="T16" fmla="*/ 542925 w 102"/>
                <a:gd name="T17" fmla="*/ 55245 h 78"/>
                <a:gd name="T18" fmla="*/ 633730 w 102"/>
                <a:gd name="T19" fmla="*/ 165100 h 78"/>
                <a:gd name="T20" fmla="*/ 443865 w 102"/>
                <a:gd name="T21" fmla="*/ 213360 h 78"/>
                <a:gd name="T22" fmla="*/ 415290 w 102"/>
                <a:gd name="T23" fmla="*/ 227330 h 78"/>
                <a:gd name="T24" fmla="*/ 342900 w 102"/>
                <a:gd name="T25" fmla="*/ 226695 h 78"/>
                <a:gd name="T26" fmla="*/ 314325 w 102"/>
                <a:gd name="T27" fmla="*/ 198120 h 78"/>
                <a:gd name="T28" fmla="*/ 285750 w 102"/>
                <a:gd name="T29" fmla="*/ 179070 h 78"/>
                <a:gd name="T30" fmla="*/ 247650 w 102"/>
                <a:gd name="T31" fmla="*/ 131445 h 78"/>
                <a:gd name="T32" fmla="*/ 142875 w 102"/>
                <a:gd name="T33" fmla="*/ 179070 h 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2" h="78">
                  <a:moveTo>
                    <a:pt x="42" y="39"/>
                  </a:moveTo>
                  <a:lnTo>
                    <a:pt x="3" y="45"/>
                  </a:lnTo>
                  <a:lnTo>
                    <a:pt x="0" y="0"/>
                  </a:lnTo>
                  <a:lnTo>
                    <a:pt x="44" y="9"/>
                  </a:lnTo>
                  <a:lnTo>
                    <a:pt x="102" y="59"/>
                  </a:lnTo>
                  <a:lnTo>
                    <a:pt x="81" y="72"/>
                  </a:lnTo>
                  <a:lnTo>
                    <a:pt x="51" y="78"/>
                  </a:lnTo>
                  <a:lnTo>
                    <a:pt x="42" y="39"/>
                  </a:lnTo>
                  <a:close/>
                </a:path>
              </a:pathLst>
            </a:custGeom>
            <a:noFill/>
            <a:ln w="25400">
              <a:solidFill>
                <a:srgbClr val="0000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13" name="Rectangle 48"/>
            <p:cNvSpPr>
              <a:spLocks noChangeAspect="1" noChangeArrowheads="1"/>
            </p:cNvSpPr>
            <p:nvPr/>
          </p:nvSpPr>
          <p:spPr bwMode="auto">
            <a:xfrm>
              <a:off x="4518891" y="2522472"/>
              <a:ext cx="1924387" cy="320731"/>
            </a:xfrm>
            <a:prstGeom prst="rect">
              <a:avLst/>
            </a:prstGeom>
            <a:solidFill>
              <a:srgbClr val="FFFFFF"/>
            </a:solidFill>
            <a:ln w="9525">
              <a:solidFill>
                <a:srgbClr val="000000"/>
              </a:solidFill>
              <a:miter lim="800000"/>
              <a:headEnd/>
              <a:tailEnd/>
            </a:ln>
          </p:spPr>
          <p:txBody>
            <a:bodyPr vert="horz" wrap="square" lIns="0" tIns="8890" rIns="0" bIns="889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dirty="0" smtClean="0">
                  <a:ln>
                    <a:noFill/>
                  </a:ln>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枚方市駅周辺地域</a:t>
              </a:r>
              <a:endParaRPr kumimoji="0" lang="ja-JP" altLang="ja-JP" sz="700" b="0" i="0" u="none" strike="noStrike" cap="none" normalizeH="0" baseline="0" dirty="0" smtClean="0">
                <a:ln>
                  <a:noFill/>
                </a:ln>
                <a:solidFill>
                  <a:schemeClr val="tx1"/>
                </a:solidFill>
                <a:effectLst/>
                <a:latin typeface="Arial" panose="020B0604020202020204" pitchFamily="34" charset="0"/>
              </a:endParaRPr>
            </a:p>
          </p:txBody>
        </p:sp>
        <p:sp>
          <p:nvSpPr>
            <p:cNvPr id="114" name="Freeform 47"/>
            <p:cNvSpPr>
              <a:spLocks/>
            </p:cNvSpPr>
            <p:nvPr/>
          </p:nvSpPr>
          <p:spPr bwMode="auto">
            <a:xfrm>
              <a:off x="6153146" y="2220858"/>
              <a:ext cx="249784" cy="294391"/>
            </a:xfrm>
            <a:custGeom>
              <a:avLst/>
              <a:gdLst>
                <a:gd name="T0" fmla="*/ 0 w 652"/>
                <a:gd name="T1" fmla="*/ 205740 h 982"/>
                <a:gd name="T2" fmla="*/ 80645 w 652"/>
                <a:gd name="T3" fmla="*/ 0 h 982"/>
                <a:gd name="T4" fmla="*/ 0 60000 65536"/>
                <a:gd name="T5" fmla="*/ 0 60000 65536"/>
              </a:gdLst>
              <a:ahLst/>
              <a:cxnLst>
                <a:cxn ang="T4">
                  <a:pos x="T0" y="T1"/>
                </a:cxn>
                <a:cxn ang="T5">
                  <a:pos x="T2" y="T3"/>
                </a:cxn>
              </a:cxnLst>
              <a:rect l="0" t="0" r="r" b="b"/>
              <a:pathLst>
                <a:path w="652" h="982">
                  <a:moveTo>
                    <a:pt x="0" y="982"/>
                  </a:moveTo>
                  <a:lnTo>
                    <a:pt x="652" y="0"/>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15" name="Freeform 46"/>
            <p:cNvSpPr>
              <a:spLocks/>
            </p:cNvSpPr>
            <p:nvPr/>
          </p:nvSpPr>
          <p:spPr bwMode="auto">
            <a:xfrm>
              <a:off x="6414462" y="2120719"/>
              <a:ext cx="144330" cy="106323"/>
            </a:xfrm>
            <a:custGeom>
              <a:avLst/>
              <a:gdLst>
                <a:gd name="T0" fmla="*/ 52 w 210"/>
                <a:gd name="T1" fmla="*/ 0 h 165"/>
                <a:gd name="T2" fmla="*/ 0 w 210"/>
                <a:gd name="T3" fmla="*/ 90 h 165"/>
                <a:gd name="T4" fmla="*/ 52 w 210"/>
                <a:gd name="T5" fmla="*/ 98 h 165"/>
                <a:gd name="T6" fmla="*/ 111 w 210"/>
                <a:gd name="T7" fmla="*/ 119 h 165"/>
                <a:gd name="T8" fmla="*/ 210 w 210"/>
                <a:gd name="T9" fmla="*/ 165 h 165"/>
                <a:gd name="T10" fmla="*/ 210 w 210"/>
                <a:gd name="T11" fmla="*/ 15 h 165"/>
                <a:gd name="T12" fmla="*/ 120 w 210"/>
                <a:gd name="T13" fmla="*/ 8 h 165"/>
                <a:gd name="T14" fmla="*/ 52 w 210"/>
                <a:gd name="T15" fmla="*/ 0 h 1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0" h="165">
                  <a:moveTo>
                    <a:pt x="52" y="0"/>
                  </a:moveTo>
                  <a:lnTo>
                    <a:pt x="0" y="90"/>
                  </a:lnTo>
                  <a:lnTo>
                    <a:pt x="52" y="98"/>
                  </a:lnTo>
                  <a:lnTo>
                    <a:pt x="111" y="119"/>
                  </a:lnTo>
                  <a:lnTo>
                    <a:pt x="210" y="165"/>
                  </a:lnTo>
                  <a:lnTo>
                    <a:pt x="210" y="15"/>
                  </a:lnTo>
                  <a:lnTo>
                    <a:pt x="120" y="8"/>
                  </a:lnTo>
                  <a:lnTo>
                    <a:pt x="52" y="0"/>
                  </a:lnTo>
                  <a:close/>
                </a:path>
              </a:pathLst>
            </a:custGeom>
            <a:noFill/>
            <a:ln w="15875">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16" name="Freeform 12"/>
            <p:cNvSpPr>
              <a:spLocks/>
            </p:cNvSpPr>
            <p:nvPr/>
          </p:nvSpPr>
          <p:spPr bwMode="auto">
            <a:xfrm>
              <a:off x="2981325" y="5383213"/>
              <a:ext cx="328613" cy="193675"/>
            </a:xfrm>
            <a:custGeom>
              <a:avLst/>
              <a:gdLst>
                <a:gd name="T0" fmla="*/ 0 w 518"/>
                <a:gd name="T1" fmla="*/ 305 h 305"/>
                <a:gd name="T2" fmla="*/ 165 w 518"/>
                <a:gd name="T3" fmla="*/ 110 h 305"/>
                <a:gd name="T4" fmla="*/ 263 w 518"/>
                <a:gd name="T5" fmla="*/ 50 h 305"/>
                <a:gd name="T6" fmla="*/ 375 w 518"/>
                <a:gd name="T7" fmla="*/ 12 h 305"/>
                <a:gd name="T8" fmla="*/ 518 w 518"/>
                <a:gd name="T9" fmla="*/ 0 h 305"/>
                <a:gd name="T10" fmla="*/ 518 w 518"/>
                <a:gd name="T11" fmla="*/ 50 h 305"/>
                <a:gd name="T12" fmla="*/ 367 w 518"/>
                <a:gd name="T13" fmla="*/ 72 h 305"/>
                <a:gd name="T14" fmla="*/ 300 w 518"/>
                <a:gd name="T15" fmla="*/ 137 h 305"/>
                <a:gd name="T16" fmla="*/ 203 w 518"/>
                <a:gd name="T17" fmla="*/ 200 h 305"/>
                <a:gd name="T18" fmla="*/ 0 w 518"/>
                <a:gd name="T19" fmla="*/ 305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8" h="305">
                  <a:moveTo>
                    <a:pt x="0" y="305"/>
                  </a:moveTo>
                  <a:lnTo>
                    <a:pt x="165" y="110"/>
                  </a:lnTo>
                  <a:lnTo>
                    <a:pt x="263" y="50"/>
                  </a:lnTo>
                  <a:lnTo>
                    <a:pt x="375" y="12"/>
                  </a:lnTo>
                  <a:lnTo>
                    <a:pt x="518" y="0"/>
                  </a:lnTo>
                  <a:lnTo>
                    <a:pt x="518" y="50"/>
                  </a:lnTo>
                  <a:lnTo>
                    <a:pt x="367" y="72"/>
                  </a:lnTo>
                  <a:lnTo>
                    <a:pt x="300" y="137"/>
                  </a:lnTo>
                  <a:lnTo>
                    <a:pt x="203" y="200"/>
                  </a:lnTo>
                  <a:lnTo>
                    <a:pt x="0" y="305"/>
                  </a:lnTo>
                  <a:close/>
                </a:path>
              </a:pathLst>
            </a:custGeom>
            <a:noFill/>
            <a:ln w="15875">
              <a:solidFill>
                <a:srgbClr val="0000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17" name="Freeform 11"/>
            <p:cNvSpPr>
              <a:spLocks/>
            </p:cNvSpPr>
            <p:nvPr/>
          </p:nvSpPr>
          <p:spPr bwMode="auto">
            <a:xfrm>
              <a:off x="3267075" y="5440363"/>
              <a:ext cx="90488" cy="541337"/>
            </a:xfrm>
            <a:custGeom>
              <a:avLst/>
              <a:gdLst>
                <a:gd name="T0" fmla="*/ 30 w 143"/>
                <a:gd name="T1" fmla="*/ 0 h 852"/>
                <a:gd name="T2" fmla="*/ 0 w 143"/>
                <a:gd name="T3" fmla="*/ 852 h 852"/>
                <a:gd name="T4" fmla="*/ 128 w 143"/>
                <a:gd name="T5" fmla="*/ 845 h 852"/>
                <a:gd name="T6" fmla="*/ 143 w 143"/>
                <a:gd name="T7" fmla="*/ 0 h 852"/>
                <a:gd name="T8" fmla="*/ 30 w 143"/>
                <a:gd name="T9" fmla="*/ 0 h 852"/>
              </a:gdLst>
              <a:ahLst/>
              <a:cxnLst>
                <a:cxn ang="0">
                  <a:pos x="T0" y="T1"/>
                </a:cxn>
                <a:cxn ang="0">
                  <a:pos x="T2" y="T3"/>
                </a:cxn>
                <a:cxn ang="0">
                  <a:pos x="T4" y="T5"/>
                </a:cxn>
                <a:cxn ang="0">
                  <a:pos x="T6" y="T7"/>
                </a:cxn>
                <a:cxn ang="0">
                  <a:pos x="T8" y="T9"/>
                </a:cxn>
              </a:cxnLst>
              <a:rect l="0" t="0" r="r" b="b"/>
              <a:pathLst>
                <a:path w="143" h="852">
                  <a:moveTo>
                    <a:pt x="30" y="0"/>
                  </a:moveTo>
                  <a:lnTo>
                    <a:pt x="0" y="852"/>
                  </a:lnTo>
                  <a:lnTo>
                    <a:pt x="128" y="845"/>
                  </a:lnTo>
                  <a:lnTo>
                    <a:pt x="143" y="0"/>
                  </a:lnTo>
                  <a:lnTo>
                    <a:pt x="30" y="0"/>
                  </a:lnTo>
                  <a:close/>
                </a:path>
              </a:pathLst>
            </a:custGeom>
            <a:noFill/>
            <a:ln w="15875">
              <a:solidFill>
                <a:srgbClr val="0000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18" name="Freeform 10"/>
            <p:cNvSpPr>
              <a:spLocks/>
            </p:cNvSpPr>
            <p:nvPr/>
          </p:nvSpPr>
          <p:spPr bwMode="auto">
            <a:xfrm>
              <a:off x="4029075" y="5511800"/>
              <a:ext cx="128588" cy="247650"/>
            </a:xfrm>
            <a:custGeom>
              <a:avLst/>
              <a:gdLst>
                <a:gd name="T0" fmla="*/ 29 w 203"/>
                <a:gd name="T1" fmla="*/ 0 h 390"/>
                <a:gd name="T2" fmla="*/ 8 w 203"/>
                <a:gd name="T3" fmla="*/ 105 h 390"/>
                <a:gd name="T4" fmla="*/ 0 w 203"/>
                <a:gd name="T5" fmla="*/ 330 h 390"/>
                <a:gd name="T6" fmla="*/ 39 w 203"/>
                <a:gd name="T7" fmla="*/ 390 h 390"/>
                <a:gd name="T8" fmla="*/ 75 w 203"/>
                <a:gd name="T9" fmla="*/ 345 h 390"/>
                <a:gd name="T10" fmla="*/ 150 w 203"/>
                <a:gd name="T11" fmla="*/ 345 h 390"/>
                <a:gd name="T12" fmla="*/ 165 w 203"/>
                <a:gd name="T13" fmla="*/ 240 h 390"/>
                <a:gd name="T14" fmla="*/ 180 w 203"/>
                <a:gd name="T15" fmla="*/ 177 h 390"/>
                <a:gd name="T16" fmla="*/ 180 w 203"/>
                <a:gd name="T17" fmla="*/ 97 h 390"/>
                <a:gd name="T18" fmla="*/ 203 w 203"/>
                <a:gd name="T19" fmla="*/ 37 h 390"/>
                <a:gd name="T20" fmla="*/ 150 w 203"/>
                <a:gd name="T21" fmla="*/ 7 h 390"/>
                <a:gd name="T22" fmla="*/ 29 w 203"/>
                <a:gd name="T23" fmla="*/ 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3" h="390">
                  <a:moveTo>
                    <a:pt x="29" y="0"/>
                  </a:moveTo>
                  <a:lnTo>
                    <a:pt x="8" y="105"/>
                  </a:lnTo>
                  <a:lnTo>
                    <a:pt x="0" y="330"/>
                  </a:lnTo>
                  <a:lnTo>
                    <a:pt x="39" y="390"/>
                  </a:lnTo>
                  <a:lnTo>
                    <a:pt x="75" y="345"/>
                  </a:lnTo>
                  <a:lnTo>
                    <a:pt x="150" y="345"/>
                  </a:lnTo>
                  <a:lnTo>
                    <a:pt x="165" y="240"/>
                  </a:lnTo>
                  <a:lnTo>
                    <a:pt x="180" y="177"/>
                  </a:lnTo>
                  <a:lnTo>
                    <a:pt x="180" y="97"/>
                  </a:lnTo>
                  <a:lnTo>
                    <a:pt x="203" y="37"/>
                  </a:lnTo>
                  <a:lnTo>
                    <a:pt x="150" y="7"/>
                  </a:lnTo>
                  <a:lnTo>
                    <a:pt x="29" y="0"/>
                  </a:lnTo>
                  <a:close/>
                </a:path>
              </a:pathLst>
            </a:custGeom>
            <a:noFill/>
            <a:ln w="15875">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19" name="Freeform 9"/>
            <p:cNvSpPr>
              <a:spLocks/>
            </p:cNvSpPr>
            <p:nvPr/>
          </p:nvSpPr>
          <p:spPr bwMode="auto">
            <a:xfrm>
              <a:off x="4142999" y="5205780"/>
              <a:ext cx="273733" cy="306021"/>
            </a:xfrm>
            <a:custGeom>
              <a:avLst/>
              <a:gdLst>
                <a:gd name="T0" fmla="*/ 152400 w 240"/>
                <a:gd name="T1" fmla="*/ 0 h 330"/>
                <a:gd name="T2" fmla="*/ 0 w 240"/>
                <a:gd name="T3" fmla="*/ 209550 h 330"/>
                <a:gd name="T4" fmla="*/ 0 60000 65536"/>
                <a:gd name="T5" fmla="*/ 0 60000 65536"/>
              </a:gdLst>
              <a:ahLst/>
              <a:cxnLst>
                <a:cxn ang="T4">
                  <a:pos x="T0" y="T1"/>
                </a:cxn>
                <a:cxn ang="T5">
                  <a:pos x="T2" y="T3"/>
                </a:cxn>
              </a:cxnLst>
              <a:rect l="0" t="0" r="r" b="b"/>
              <a:pathLst>
                <a:path w="240" h="330">
                  <a:moveTo>
                    <a:pt x="240" y="0"/>
                  </a:moveTo>
                  <a:lnTo>
                    <a:pt x="0" y="330"/>
                  </a:lnTo>
                </a:path>
              </a:pathLst>
            </a:custGeom>
            <a:noFill/>
            <a:ln w="1587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20" name="Rectangle 55"/>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21" name="Rectangle 6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grpSp>
      <p:sp>
        <p:nvSpPr>
          <p:cNvPr id="5" name="スライド番号プレースホルダー 4"/>
          <p:cNvSpPr>
            <a:spLocks noGrp="1"/>
          </p:cNvSpPr>
          <p:nvPr>
            <p:ph type="sldNum" sz="quarter" idx="12"/>
          </p:nvPr>
        </p:nvSpPr>
        <p:spPr>
          <a:xfrm>
            <a:off x="7662201" y="6598582"/>
            <a:ext cx="2311400" cy="365125"/>
          </a:xfrm>
        </p:spPr>
        <p:txBody>
          <a:bodyPr/>
          <a:lstStyle/>
          <a:p>
            <a:fld id="{BB9231F5-CC56-497A-A386-7B8232C12A76}" type="slidenum">
              <a:rPr lang="ja-JP" altLang="en-US" smtClean="0"/>
              <a:pPr/>
              <a:t>29</a:t>
            </a:fld>
            <a:endParaRPr lang="ja-JP" altLang="en-US" dirty="0"/>
          </a:p>
        </p:txBody>
      </p:sp>
      <p:grpSp>
        <p:nvGrpSpPr>
          <p:cNvPr id="131" name="グループ化 130"/>
          <p:cNvGrpSpPr/>
          <p:nvPr/>
        </p:nvGrpSpPr>
        <p:grpSpPr>
          <a:xfrm>
            <a:off x="130883" y="4584354"/>
            <a:ext cx="5584471" cy="2041542"/>
            <a:chOff x="229364" y="4649626"/>
            <a:chExt cx="5584471" cy="2041542"/>
          </a:xfrm>
        </p:grpSpPr>
        <p:sp>
          <p:nvSpPr>
            <p:cNvPr id="132" name="正方形/長方形 131"/>
            <p:cNvSpPr/>
            <p:nvPr/>
          </p:nvSpPr>
          <p:spPr>
            <a:xfrm>
              <a:off x="3992852" y="6354649"/>
              <a:ext cx="1307163" cy="249998"/>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ja-JP" altLang="en-US" sz="800" dirty="0" smtClean="0"/>
                <a:t>高槻駅周辺地域</a:t>
              </a:r>
              <a:endParaRPr lang="ja-JP" altLang="ja-JP" sz="800" dirty="0"/>
            </a:p>
          </p:txBody>
        </p:sp>
        <p:pic>
          <p:nvPicPr>
            <p:cNvPr id="133" name="図 13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02360" y="4649626"/>
              <a:ext cx="2311475" cy="1734468"/>
            </a:xfrm>
            <a:prstGeom prst="rect">
              <a:avLst/>
            </a:prstGeom>
            <a:ln>
              <a:solidFill>
                <a:schemeClr val="tx1"/>
              </a:solidFill>
            </a:ln>
          </p:spPr>
        </p:pic>
        <p:pic>
          <p:nvPicPr>
            <p:cNvPr id="134" name="図 1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2011" y="4654912"/>
              <a:ext cx="2253727" cy="1734468"/>
            </a:xfrm>
            <a:prstGeom prst="rect">
              <a:avLst/>
            </a:prstGeom>
            <a:ln>
              <a:solidFill>
                <a:schemeClr val="tx1"/>
              </a:solidFill>
            </a:ln>
          </p:spPr>
        </p:pic>
        <p:sp>
          <p:nvSpPr>
            <p:cNvPr id="135" name="正方形/長方形 134"/>
            <p:cNvSpPr/>
            <p:nvPr/>
          </p:nvSpPr>
          <p:spPr>
            <a:xfrm>
              <a:off x="229364" y="6358250"/>
              <a:ext cx="3322385" cy="332918"/>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ja-JP" altLang="en-US" sz="800" dirty="0" smtClean="0"/>
                <a:t>うめきた２期地区</a:t>
              </a:r>
              <a:r>
                <a:rPr lang="ja-JP" altLang="en-US" sz="700" dirty="0" smtClean="0"/>
                <a:t>（</a:t>
              </a:r>
              <a:r>
                <a:rPr lang="ja-JP" altLang="en-US" sz="700" dirty="0"/>
                <a:t>提供：うめきた２期地区開発事業者）</a:t>
              </a:r>
            </a:p>
            <a:p>
              <a:pPr algn="ctr"/>
              <a:endParaRPr lang="ja-JP" altLang="ja-JP" sz="700" dirty="0"/>
            </a:p>
          </p:txBody>
        </p:sp>
      </p:grpSp>
      <p:sp>
        <p:nvSpPr>
          <p:cNvPr id="136" name="正方形/長方形 135"/>
          <p:cNvSpPr/>
          <p:nvPr/>
        </p:nvSpPr>
        <p:spPr>
          <a:xfrm>
            <a:off x="239298" y="6415543"/>
            <a:ext cx="3346186" cy="279980"/>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ja-JP" altLang="en-US" sz="700" dirty="0" smtClean="0"/>
              <a:t>提案</a:t>
            </a:r>
            <a:r>
              <a:rPr lang="ja-JP" altLang="en-US" sz="700" dirty="0"/>
              <a:t>時点（２０１８年５月）のイメージパースであり、今後変更の可能性が</a:t>
            </a:r>
            <a:r>
              <a:rPr lang="ja-JP" altLang="en-US" sz="700" dirty="0" smtClean="0"/>
              <a:t>あります</a:t>
            </a:r>
            <a:endParaRPr lang="ja-JP" altLang="ja-JP" sz="700" dirty="0"/>
          </a:p>
        </p:txBody>
      </p:sp>
    </p:spTree>
    <p:extLst>
      <p:ext uri="{BB962C8B-B14F-4D97-AF65-F5344CB8AC3E}">
        <p14:creationId xmlns:p14="http://schemas.microsoft.com/office/powerpoint/2010/main" val="214470031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15296</TotalTime>
  <Words>4312</Words>
  <Application>Microsoft Office PowerPoint</Application>
  <PresentationFormat>A4 210 x 297 mm</PresentationFormat>
  <Paragraphs>396</Paragraphs>
  <Slides>11</Slides>
  <Notes>10</Notes>
  <HiddenSlides>0</HiddenSlides>
  <MMClips>0</MMClips>
  <ScaleCrop>false</ScaleCrop>
  <HeadingPairs>
    <vt:vector size="6" baseType="variant">
      <vt:variant>
        <vt:lpstr>使用されているフォント</vt:lpstr>
      </vt:variant>
      <vt:variant>
        <vt:i4>14</vt:i4>
      </vt:variant>
      <vt:variant>
        <vt:lpstr>テーマ</vt:lpstr>
      </vt:variant>
      <vt:variant>
        <vt:i4>1</vt:i4>
      </vt:variant>
      <vt:variant>
        <vt:lpstr>スライド タイトル</vt:lpstr>
      </vt:variant>
      <vt:variant>
        <vt:i4>11</vt:i4>
      </vt:variant>
    </vt:vector>
  </HeadingPairs>
  <TitlesOfParts>
    <vt:vector size="26" baseType="lpstr">
      <vt:lpstr>HGSｺﾞｼｯｸE</vt:lpstr>
      <vt:lpstr>HGSｺﾞｼｯｸM</vt:lpstr>
      <vt:lpstr>HG丸ｺﾞｼｯｸM-PRO</vt:lpstr>
      <vt:lpstr>Meiryo UI</vt:lpstr>
      <vt:lpstr>ＭＳ Ｐゴシック</vt:lpstr>
      <vt:lpstr>ＭＳ ゴシック</vt:lpstr>
      <vt:lpstr>ＭＳ 明朝</vt:lpstr>
      <vt:lpstr>メイリオ</vt:lpstr>
      <vt:lpstr>游ゴシック</vt:lpstr>
      <vt:lpstr>Arial</vt:lpstr>
      <vt:lpstr>Calibri</vt:lpstr>
      <vt:lpstr>Century</vt:lpstr>
      <vt:lpstr>Times New Roman</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HOSTNAME</dc:creator>
  <cp:lastModifiedBy>浅野　統弘</cp:lastModifiedBy>
  <cp:revision>1023</cp:revision>
  <cp:lastPrinted>2021-01-13T09:27:02Z</cp:lastPrinted>
  <dcterms:created xsi:type="dcterms:W3CDTF">2018-08-31T02:58:46Z</dcterms:created>
  <dcterms:modified xsi:type="dcterms:W3CDTF">2021-01-14T03:43:19Z</dcterms:modified>
</cp:coreProperties>
</file>