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5"/>
  </p:notesMasterIdLst>
  <p:sldIdLst>
    <p:sldId id="413" r:id="rId2"/>
    <p:sldId id="414" r:id="rId3"/>
    <p:sldId id="415" r:id="rId4"/>
    <p:sldId id="416" r:id="rId5"/>
    <p:sldId id="417" r:id="rId6"/>
    <p:sldId id="426" r:id="rId7"/>
    <p:sldId id="419" r:id="rId8"/>
    <p:sldId id="420" r:id="rId9"/>
    <p:sldId id="421" r:id="rId10"/>
    <p:sldId id="422" r:id="rId11"/>
    <p:sldId id="423" r:id="rId12"/>
    <p:sldId id="424" r:id="rId13"/>
    <p:sldId id="425" r:id="rId1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1" autoAdjust="0"/>
    <p:restoredTop sz="94322" autoAdjust="0"/>
  </p:normalViewPr>
  <p:slideViewPr>
    <p:cSldViewPr>
      <p:cViewPr>
        <p:scale>
          <a:sx n="75" d="100"/>
          <a:sy n="75" d="100"/>
        </p:scale>
        <p:origin x="1074" y="5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17" tIns="45711" rIns="91417"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17" tIns="45711" rIns="91417" bIns="45711" rtlCol="0"/>
          <a:lstStyle>
            <a:lvl1pPr algn="r">
              <a:defRPr sz="1200"/>
            </a:lvl1pPr>
          </a:lstStyle>
          <a:p>
            <a:fld id="{01682D40-B29B-4A7C-B3F7-054C095BC2E2}" type="datetimeFigureOut">
              <a:rPr kumimoji="1" lang="ja-JP" altLang="en-US" smtClean="0"/>
              <a:t>2021/1/14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17" tIns="45711" rIns="91417" bIns="45711" rtlCol="0" anchor="ctr"/>
          <a:lstStyle/>
          <a:p>
            <a:endParaRPr lang="ja-JP" altLang="en-US"/>
          </a:p>
        </p:txBody>
      </p:sp>
      <p:sp>
        <p:nvSpPr>
          <p:cNvPr id="5" name="ノート プレースホルダー 4"/>
          <p:cNvSpPr>
            <a:spLocks noGrp="1"/>
          </p:cNvSpPr>
          <p:nvPr>
            <p:ph type="body" sz="quarter" idx="3"/>
          </p:nvPr>
        </p:nvSpPr>
        <p:spPr>
          <a:xfrm>
            <a:off x="681038" y="4783141"/>
            <a:ext cx="5445125" cy="3913187"/>
          </a:xfrm>
          <a:prstGeom prst="rect">
            <a:avLst/>
          </a:prstGeom>
        </p:spPr>
        <p:txBody>
          <a:bodyPr vert="horz" lIns="91417" tIns="45711" rIns="91417"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3"/>
            <a:ext cx="2949575" cy="498475"/>
          </a:xfrm>
          <a:prstGeom prst="rect">
            <a:avLst/>
          </a:prstGeom>
        </p:spPr>
        <p:txBody>
          <a:bodyPr vert="horz" lIns="91417" tIns="45711" rIns="91417"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3"/>
            <a:ext cx="2949575" cy="498475"/>
          </a:xfrm>
          <a:prstGeom prst="rect">
            <a:avLst/>
          </a:prstGeom>
        </p:spPr>
        <p:txBody>
          <a:bodyPr vert="horz" lIns="91417" tIns="45711" rIns="91417" bIns="45711" rtlCol="0" anchor="b"/>
          <a:lstStyle>
            <a:lvl1pPr algn="r">
              <a:defRPr sz="1200"/>
            </a:lvl1pPr>
          </a:lstStyle>
          <a:p>
            <a:fld id="{681EA2E2-F980-4CE5-8FE2-AFF44BCBC8B5}" type="slidenum">
              <a:rPr kumimoji="1" lang="ja-JP" altLang="en-US" smtClean="0"/>
              <a:t>‹#›</a:t>
            </a:fld>
            <a:endParaRPr kumimoji="1" lang="ja-JP" altLang="en-US"/>
          </a:p>
        </p:txBody>
      </p:sp>
    </p:spTree>
    <p:extLst>
      <p:ext uri="{BB962C8B-B14F-4D97-AF65-F5344CB8AC3E}">
        <p14:creationId xmlns:p14="http://schemas.microsoft.com/office/powerpoint/2010/main" val="36081898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D2ECC46-7ACE-41D1-B18F-D8257EA3D8BB}" type="datetime1">
              <a:rPr kumimoji="1" lang="ja-JP" altLang="en-US" smtClean="0"/>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594600" y="6486526"/>
            <a:ext cx="2311400" cy="365125"/>
          </a:xfrm>
        </p:spPr>
        <p:txBody>
          <a:bodyPr/>
          <a:lstStyle>
            <a:lvl1pPr>
              <a:defRPr>
                <a:solidFill>
                  <a:schemeClr val="tx1"/>
                </a:solidFill>
              </a:defRPr>
            </a:lvl1pPr>
          </a:lstStyle>
          <a:p>
            <a:fld id="{BB9231F5-CC56-497A-A386-7B8232C12A76}" type="slidenum">
              <a:rPr lang="ja-JP" altLang="en-US" smtClean="0"/>
              <a:pPr/>
              <a:t>‹#›</a:t>
            </a:fld>
            <a:endParaRPr lang="ja-JP" altLang="en-US"/>
          </a:p>
        </p:txBody>
      </p:sp>
    </p:spTree>
    <p:extLst>
      <p:ext uri="{BB962C8B-B14F-4D97-AF65-F5344CB8AC3E}">
        <p14:creationId xmlns:p14="http://schemas.microsoft.com/office/powerpoint/2010/main" val="8549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D9BA18-A65F-4031-9703-B0CFF9F3E71C}" type="datetime1">
              <a:rPr kumimoji="1" lang="ja-JP" altLang="en-US" smtClean="0"/>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11338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68F2D1-5167-440B-B621-2782A18A1BB2}" type="datetime1">
              <a:rPr kumimoji="1" lang="ja-JP" altLang="en-US" smtClean="0"/>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73385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F13AB2-C3FF-4AB6-B9CA-82790D0DC62C}" type="datetime1">
              <a:rPr kumimoji="1" lang="ja-JP" altLang="en-US" smtClean="0"/>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29180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333"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6C2BB44-A605-48E4-8A02-38ECBE04B595}" type="datetime1">
              <a:rPr kumimoji="1" lang="ja-JP" altLang="en-US" smtClean="0"/>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54080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B6E92D-3550-4534-AE17-366572C9678A}" type="datetime1">
              <a:rPr kumimoji="1" lang="ja-JP" altLang="en-US" smtClean="0"/>
              <a:t>2021/1/14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04988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B8C578E-3F73-4B7F-A58C-DD9796FF0D06}" type="datetime1">
              <a:rPr kumimoji="1" lang="ja-JP" altLang="en-US" smtClean="0"/>
              <a:t>2021/1/14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241244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DB3CFE1-3C6D-4607-BDC5-72E07FA131F7}" type="datetime1">
              <a:rPr kumimoji="1" lang="ja-JP" altLang="en-US" smtClean="0"/>
              <a:t>2021/1/14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21550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DE435CC-8418-40BC-B9F8-9998FFF196DF}" type="datetime1">
              <a:rPr kumimoji="1" lang="ja-JP" altLang="en-US" smtClean="0"/>
              <a:t>2021/1/14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70478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167"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91C345-9BA1-47C4-8D2A-2E7E7D332AB7}" type="datetime1">
              <a:rPr kumimoji="1" lang="ja-JP" altLang="en-US" smtClean="0"/>
              <a:t>2021/1/14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45544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67"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67B4A97-4F2D-4D6C-80F2-AB6A19349B6D}" type="datetime1">
              <a:rPr kumimoji="1" lang="ja-JP" altLang="en-US" smtClean="0"/>
              <a:t>2021/1/14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97880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8ECA26D1-760B-4A91-AB22-A8805863E68C}" type="datetime1">
              <a:rPr kumimoji="1" lang="ja-JP" altLang="en-US" smtClean="0"/>
              <a:t>2021/1/14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460157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97912" y="645679"/>
            <a:ext cx="5686172" cy="692497"/>
          </a:xfrm>
          <a:prstGeom prst="rect">
            <a:avLst/>
          </a:prstGeom>
          <a:noFill/>
        </p:spPr>
        <p:txBody>
          <a:bodyPr wrap="none" rtlCol="0">
            <a:spAutoFit/>
          </a:bodyPr>
          <a:lstStyle/>
          <a:p>
            <a:r>
              <a:rPr lang="ja-JP" altLang="en-US" sz="3900" dirty="0">
                <a:latin typeface="Meiryo UI" panose="020B0604030504040204" pitchFamily="50" charset="-128"/>
                <a:ea typeface="Meiryo UI" panose="020B0604030504040204" pitchFamily="50" charset="-128"/>
              </a:rPr>
              <a:t>大阪府都市整備中期</a:t>
            </a:r>
            <a:r>
              <a:rPr lang="ja-JP" altLang="en-US" sz="3900" dirty="0" smtClean="0">
                <a:latin typeface="Meiryo UI" panose="020B0604030504040204" pitchFamily="50" charset="-128"/>
                <a:ea typeface="Meiryo UI" panose="020B0604030504040204" pitchFamily="50" charset="-128"/>
              </a:rPr>
              <a:t>計画</a:t>
            </a:r>
            <a:endParaRPr lang="en-US" altLang="ja-JP" sz="39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595967" y="4811252"/>
            <a:ext cx="2784737" cy="559064"/>
          </a:xfrm>
          <a:prstGeom prst="rect">
            <a:avLst/>
          </a:prstGeom>
          <a:noFill/>
        </p:spPr>
        <p:txBody>
          <a:bodyPr wrap="none" rtlCol="0">
            <a:spAutoFit/>
          </a:bodyPr>
          <a:lstStyle/>
          <a:p>
            <a:r>
              <a:rPr lang="ja-JP" altLang="en-US" sz="3033" dirty="0" smtClean="0">
                <a:latin typeface="Meiryo UI" panose="020B0604030504040204" pitchFamily="50" charset="-128"/>
                <a:ea typeface="Meiryo UI" panose="020B0604030504040204" pitchFamily="50" charset="-128"/>
              </a:rPr>
              <a:t>令和 ３年 </a:t>
            </a:r>
            <a:r>
              <a:rPr lang="ja-JP" altLang="en-US" sz="3033" dirty="0">
                <a:latin typeface="Meiryo UI" panose="020B0604030504040204" pitchFamily="50" charset="-128"/>
                <a:ea typeface="Meiryo UI" panose="020B0604030504040204" pitchFamily="50" charset="-128"/>
              </a:rPr>
              <a:t>１</a:t>
            </a:r>
            <a:r>
              <a:rPr lang="ja-JP" altLang="en-US" sz="3033" dirty="0" smtClean="0">
                <a:latin typeface="Meiryo UI" panose="020B0604030504040204" pitchFamily="50" charset="-128"/>
                <a:ea typeface="Meiryo UI" panose="020B0604030504040204" pitchFamily="50" charset="-128"/>
              </a:rPr>
              <a:t>月</a:t>
            </a:r>
            <a:endParaRPr lang="en-US" altLang="ja-JP" sz="3033" dirty="0">
              <a:latin typeface="Meiryo UI" panose="020B0604030504040204" pitchFamily="50" charset="-128"/>
              <a:ea typeface="Meiryo UI" panose="020B0604030504040204" pitchFamily="50" charset="-128"/>
            </a:endParaRPr>
          </a:p>
        </p:txBody>
      </p:sp>
      <p:sp>
        <p:nvSpPr>
          <p:cNvPr id="8" name="角丸四角形 7"/>
          <p:cNvSpPr/>
          <p:nvPr/>
        </p:nvSpPr>
        <p:spPr>
          <a:xfrm>
            <a:off x="2288704" y="2132856"/>
            <a:ext cx="5304589" cy="2387464"/>
          </a:xfrm>
          <a:prstGeom prst="roundRect">
            <a:avLst>
              <a:gd name="adj" fmla="val 1271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目次</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p>
          <a:p>
            <a:pPr marL="324000" indent="-108000"/>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１</a:t>
            </a:r>
            <a:r>
              <a:rPr lang="ja-JP" altLang="en-US" sz="2000" dirty="0">
                <a:solidFill>
                  <a:schemeClr val="tx1"/>
                </a:solidFill>
                <a:latin typeface="HG丸ｺﾞｼｯｸM-PRO" panose="020F0600000000000000" pitchFamily="50" charset="-128"/>
                <a:ea typeface="HG丸ｺﾞｼｯｸM-PRO" panose="020F0600000000000000" pitchFamily="50" charset="-128"/>
              </a:rPr>
              <a:t>．計画策定の</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趣旨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 P  </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１</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24000" indent="-108000"/>
            <a:r>
              <a:rPr lang="ja-JP" altLang="en-US" sz="2000" dirty="0">
                <a:solidFill>
                  <a:schemeClr val="tx1"/>
                </a:solidFill>
                <a:latin typeface="HG丸ｺﾞｼｯｸM-PRO" panose="020F0600000000000000" pitchFamily="50" charset="-128"/>
                <a:ea typeface="HG丸ｺﾞｼｯｸM-PRO" panose="020F0600000000000000" pitchFamily="50" charset="-128"/>
              </a:rPr>
              <a:t>２．基本</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方針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P10</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24000" indent="-108000"/>
            <a:r>
              <a:rPr lang="ja-JP" altLang="en-US" sz="2000" dirty="0">
                <a:solidFill>
                  <a:schemeClr val="tx1"/>
                </a:solidFill>
                <a:latin typeface="HG丸ｺﾞｼｯｸM-PRO" panose="020F0600000000000000" pitchFamily="50" charset="-128"/>
                <a:ea typeface="HG丸ｺﾞｼｯｸM-PRO" panose="020F0600000000000000" pitchFamily="50" charset="-128"/>
              </a:rPr>
              <a:t>３</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．重点施</a:t>
            </a:r>
            <a:r>
              <a:rPr lang="ja-JP" altLang="en-US" sz="2000" dirty="0">
                <a:solidFill>
                  <a:schemeClr val="tx1"/>
                </a:solidFill>
                <a:latin typeface="HG丸ｺﾞｼｯｸM-PRO" panose="020F0600000000000000" pitchFamily="50" charset="-128"/>
                <a:ea typeface="HG丸ｺﾞｼｯｸM-PRO" panose="020F0600000000000000" pitchFamily="50" charset="-128"/>
              </a:rPr>
              <a:t>策</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の体系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P13</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24000" indent="-108000"/>
            <a:r>
              <a:rPr lang="ja-JP" altLang="en-US" sz="2000" dirty="0">
                <a:solidFill>
                  <a:schemeClr val="tx1"/>
                </a:solidFill>
                <a:latin typeface="HG丸ｺﾞｼｯｸM-PRO" panose="020F0600000000000000" pitchFamily="50" charset="-128"/>
                <a:ea typeface="HG丸ｺﾞｼｯｸM-PRO" panose="020F0600000000000000" pitchFamily="50" charset="-128"/>
              </a:rPr>
              <a:t>４．計画の推進に</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向けて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 P68</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24000" indent="-108000"/>
            <a:r>
              <a:rPr lang="ja-JP" altLang="en-US" sz="2000" dirty="0">
                <a:solidFill>
                  <a:schemeClr val="tx1"/>
                </a:solidFill>
                <a:latin typeface="HG丸ｺﾞｼｯｸM-PRO" panose="020F0600000000000000" pitchFamily="50" charset="-128"/>
                <a:ea typeface="HG丸ｺﾞｼｯｸM-PRO" panose="020F0600000000000000" pitchFamily="50" charset="-128"/>
              </a:rPr>
              <a:t>５</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000" dirty="0">
                <a:solidFill>
                  <a:schemeClr val="tx1"/>
                </a:solidFill>
                <a:latin typeface="HG丸ｺﾞｼｯｸM-PRO" panose="020F0600000000000000" pitchFamily="50" charset="-128"/>
                <a:ea typeface="HG丸ｺﾞｼｯｸM-PRO" panose="020F0600000000000000" pitchFamily="50" charset="-128"/>
              </a:rPr>
              <a:t>事業</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実施の考え方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P71</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24000" indent="-108000">
              <a:spcBef>
                <a:spcPts val="6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前回計画の進捗・効果の</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点検</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主な施策・事業の効果</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 …P</a:t>
            </a:r>
            <a:r>
              <a:rPr lang="en-US" altLang="ja-JP" sz="1200" dirty="0">
                <a:solidFill>
                  <a:schemeClr val="tx1"/>
                </a:solidFill>
                <a:latin typeface="HG丸ｺﾞｼｯｸM-PRO" panose="020F0600000000000000" pitchFamily="50" charset="-128"/>
                <a:ea typeface="HG丸ｺﾞｼｯｸM-PRO" panose="020F0600000000000000" pitchFamily="50" charset="-128"/>
              </a:rPr>
              <a:t>79</a:t>
            </a:r>
          </a:p>
        </p:txBody>
      </p:sp>
      <p:sp>
        <p:nvSpPr>
          <p:cNvPr id="9" name="テキスト ボックス 8"/>
          <p:cNvSpPr txBox="1"/>
          <p:nvPr/>
        </p:nvSpPr>
        <p:spPr>
          <a:xfrm>
            <a:off x="3337884" y="5661248"/>
            <a:ext cx="3300904" cy="559064"/>
          </a:xfrm>
          <a:prstGeom prst="rect">
            <a:avLst/>
          </a:prstGeom>
          <a:noFill/>
        </p:spPr>
        <p:txBody>
          <a:bodyPr wrap="none" rtlCol="0">
            <a:spAutoFit/>
          </a:bodyPr>
          <a:lstStyle/>
          <a:p>
            <a:r>
              <a:rPr lang="ja-JP" altLang="en-US" sz="3033" dirty="0" smtClean="0">
                <a:latin typeface="Meiryo UI" panose="020B0604030504040204" pitchFamily="50" charset="-128"/>
                <a:ea typeface="Meiryo UI" panose="020B0604030504040204" pitchFamily="50" charset="-128"/>
              </a:rPr>
              <a:t>大阪府都市整備部</a:t>
            </a:r>
            <a:endParaRPr lang="en-US" altLang="ja-JP" sz="3033"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2264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サブタイトル 2"/>
          <p:cNvSpPr txBox="1">
            <a:spLocks/>
          </p:cNvSpPr>
          <p:nvPr/>
        </p:nvSpPr>
        <p:spPr>
          <a:xfrm>
            <a:off x="6000" y="-14887"/>
            <a:ext cx="990000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3" name="スライド番号プレースホルダー 2"/>
          <p:cNvSpPr>
            <a:spLocks noGrp="1"/>
          </p:cNvSpPr>
          <p:nvPr>
            <p:ph type="sldNum" sz="quarter" idx="12"/>
          </p:nvPr>
        </p:nvSpPr>
        <p:spPr>
          <a:xfrm>
            <a:off x="7594600" y="6556818"/>
            <a:ext cx="2311400" cy="365125"/>
          </a:xfrm>
        </p:spPr>
        <p:txBody>
          <a:bodyPr/>
          <a:lstStyle/>
          <a:p>
            <a:fld id="{BB9231F5-CC56-497A-A386-7B8232C12A76}" type="slidenum">
              <a:rPr kumimoji="1" lang="ja-JP" altLang="en-US" smtClean="0"/>
              <a:t>9</a:t>
            </a:fld>
            <a:endParaRPr kumimoji="1" lang="ja-JP" altLang="en-US" dirty="0"/>
          </a:p>
        </p:txBody>
      </p:sp>
      <p:grpSp>
        <p:nvGrpSpPr>
          <p:cNvPr id="2" name="グループ化 1"/>
          <p:cNvGrpSpPr/>
          <p:nvPr/>
        </p:nvGrpSpPr>
        <p:grpSpPr>
          <a:xfrm>
            <a:off x="229186" y="1107505"/>
            <a:ext cx="9469877" cy="5449313"/>
            <a:chOff x="240290" y="1004022"/>
            <a:chExt cx="9469877" cy="5449313"/>
          </a:xfrm>
        </p:grpSpPr>
        <p:sp>
          <p:nvSpPr>
            <p:cNvPr id="19" name="正方形/長方形 18"/>
            <p:cNvSpPr/>
            <p:nvPr/>
          </p:nvSpPr>
          <p:spPr>
            <a:xfrm>
              <a:off x="240290" y="1130231"/>
              <a:ext cx="4613151" cy="5323104"/>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21667" y="1445777"/>
              <a:ext cx="4450396" cy="5002652"/>
            </a:xfrm>
            <a:prstGeom prst="rect">
              <a:avLst/>
            </a:prstGeom>
            <a:ln>
              <a:noFill/>
            </a:ln>
          </p:spPr>
          <p:txBody>
            <a:bodyPr wrap="square">
              <a:spAutoFit/>
            </a:bodyPr>
            <a:lstStyle/>
            <a:p>
              <a:pPr>
                <a:lnSpc>
                  <a:spcPct val="110000"/>
                </a:lnSpc>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地震防災</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rPr>
                <a:t>都市整備部地震防災</a:t>
              </a:r>
              <a:r>
                <a:rPr lang="ja-JP" altLang="en-US" sz="1200" dirty="0" smtClean="0">
                  <a:latin typeface="Meiryo UI" panose="020B0604030504040204" pitchFamily="50" charset="-128"/>
                  <a:ea typeface="Meiryo UI" panose="020B0604030504040204" pitchFamily="50" charset="-128"/>
                </a:rPr>
                <a:t>アクションプログラム</a:t>
              </a:r>
              <a:r>
                <a:rPr lang="ja-JP" altLang="en-US" sz="1200" spc="-150" dirty="0" smtClean="0">
                  <a:latin typeface="Meiryo UI" panose="020B0604030504040204" pitchFamily="50" charset="-128"/>
                  <a:ea typeface="Meiryo UI" panose="020B0604030504040204" pitchFamily="50" charset="-128"/>
                </a:rPr>
                <a:t>（</a:t>
              </a:r>
              <a:r>
                <a:rPr lang="en-US" altLang="ja-JP" sz="1200" spc="-150" dirty="0">
                  <a:latin typeface="Meiryo UI" panose="020B0604030504040204" pitchFamily="50" charset="-128"/>
                  <a:ea typeface="Meiryo UI" panose="020B0604030504040204" pitchFamily="50" charset="-128"/>
                </a:rPr>
                <a:t>H31.4</a:t>
              </a:r>
              <a:r>
                <a:rPr lang="ja-JP" altLang="en-US" sz="1200" spc="-150" dirty="0" smtClean="0">
                  <a:latin typeface="Meiryo UI" panose="020B0604030504040204" pitchFamily="50" charset="-128"/>
                  <a:ea typeface="Meiryo UI" panose="020B0604030504040204" pitchFamily="50" charset="-128"/>
                </a:rPr>
                <a:t>一部修正）</a:t>
              </a:r>
              <a:endParaRPr lang="ja-JP" altLang="en-US" sz="1200" spc="-150" dirty="0">
                <a:latin typeface="Meiryo UI" panose="020B0604030504040204" pitchFamily="50" charset="-128"/>
                <a:ea typeface="Meiryo UI" panose="020B0604030504040204" pitchFamily="50" charset="-128"/>
              </a:endParaRPr>
            </a:p>
            <a:p>
              <a:pPr>
                <a:lnSpc>
                  <a:spcPct val="110000"/>
                </a:lnSpc>
                <a:spcBef>
                  <a:spcPts val="600"/>
                </a:spcBef>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維持管理</a:t>
              </a:r>
              <a:r>
                <a:rPr lang="en-US" altLang="ja-JP" sz="1200" dirty="0" smtClean="0">
                  <a:latin typeface="Meiryo UI" panose="020B0604030504040204" pitchFamily="50" charset="-128"/>
                  <a:ea typeface="Meiryo UI" panose="020B0604030504040204" pitchFamily="50" charset="-128"/>
                </a:rPr>
                <a:t>〕</a:t>
              </a:r>
            </a:p>
            <a:p>
              <a:pPr marL="171450" indent="-171450">
                <a:lnSpc>
                  <a:spcPct val="11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rPr>
                <a:t>都市基盤施設長寿命化計画（</a:t>
              </a:r>
              <a:r>
                <a:rPr lang="en-US" altLang="ja-JP" sz="1200" dirty="0">
                  <a:latin typeface="Meiryo UI" panose="020B0604030504040204" pitchFamily="50" charset="-128"/>
                  <a:ea typeface="Meiryo UI" panose="020B0604030504040204" pitchFamily="50" charset="-128"/>
                </a:rPr>
                <a:t>H27.3</a:t>
              </a:r>
              <a:r>
                <a:rPr lang="ja-JP" altLang="en-US" sz="1200" dirty="0">
                  <a:latin typeface="Meiryo UI" panose="020B0604030504040204" pitchFamily="50" charset="-128"/>
                  <a:ea typeface="Meiryo UI" panose="020B0604030504040204" pitchFamily="50" charset="-128"/>
                </a:rPr>
                <a:t>策定</a:t>
              </a:r>
              <a:r>
                <a:rPr lang="ja-JP" altLang="en-US"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a:lnSpc>
                  <a:spcPct val="110000"/>
                </a:lnSpc>
                <a:spcBef>
                  <a:spcPts val="6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都市計画</a:t>
              </a:r>
              <a:r>
                <a:rPr lang="en-US" altLang="ja-JP" sz="1200" dirty="0">
                  <a:latin typeface="Meiryo UI" panose="020B0604030504040204" pitchFamily="50" charset="-128"/>
                  <a:ea typeface="Meiryo UI" panose="020B0604030504040204" pitchFamily="50" charset="-128"/>
                </a:rPr>
                <a:t>〕</a:t>
              </a:r>
            </a:p>
            <a:p>
              <a:pPr marL="171450" indent="-171450">
                <a:lnSpc>
                  <a:spcPct val="11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都市</a:t>
              </a:r>
              <a:r>
                <a:rPr lang="ja-JP" altLang="en-US" sz="1200" dirty="0">
                  <a:latin typeface="Meiryo UI" panose="020B0604030504040204" pitchFamily="50" charset="-128"/>
                  <a:ea typeface="Meiryo UI" panose="020B0604030504040204" pitchFamily="50" charset="-128"/>
                </a:rPr>
                <a:t>計画区域マスタープラン（</a:t>
              </a:r>
              <a:r>
                <a:rPr lang="en-US" altLang="ja-JP" sz="1200" dirty="0" smtClean="0">
                  <a:latin typeface="Meiryo UI" panose="020B0604030504040204" pitchFamily="50" charset="-128"/>
                  <a:ea typeface="Meiryo UI" panose="020B0604030504040204" pitchFamily="50" charset="-128"/>
                </a:rPr>
                <a:t>R2.10</a:t>
              </a:r>
              <a:r>
                <a:rPr lang="ja-JP" altLang="en-US" sz="1200" dirty="0" smtClean="0">
                  <a:latin typeface="Meiryo UI" panose="020B0604030504040204" pitchFamily="50" charset="-128"/>
                  <a:ea typeface="Meiryo UI" panose="020B0604030504040204" pitchFamily="50" charset="-128"/>
                </a:rPr>
                <a:t>改訂）</a:t>
              </a:r>
              <a:endParaRPr lang="en-US" altLang="ja-JP" sz="1200" dirty="0">
                <a:latin typeface="Meiryo UI" panose="020B0604030504040204" pitchFamily="50" charset="-128"/>
                <a:ea typeface="Meiryo UI" panose="020B0604030504040204" pitchFamily="50" charset="-128"/>
              </a:endParaRPr>
            </a:p>
            <a:p>
              <a:pPr>
                <a:lnSpc>
                  <a:spcPct val="110000"/>
                </a:lnSpc>
                <a:spcBef>
                  <a:spcPts val="600"/>
                </a:spcBef>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交通道路</a:t>
              </a:r>
              <a:r>
                <a:rPr lang="en-US" altLang="ja-JP"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大阪府交通道路マスタープラン（</a:t>
              </a:r>
              <a:r>
                <a:rPr lang="en-US" altLang="ja-JP" sz="1200" dirty="0" smtClean="0">
                  <a:latin typeface="Meiryo UI" panose="020B0604030504040204" pitchFamily="50" charset="-128"/>
                  <a:ea typeface="Meiryo UI" panose="020B0604030504040204" pitchFamily="50" charset="-128"/>
                </a:rPr>
                <a:t>H16.3</a:t>
              </a:r>
              <a:r>
                <a:rPr lang="ja-JP" altLang="en-US" sz="1200" dirty="0" smtClean="0">
                  <a:latin typeface="Meiryo UI" panose="020B0604030504040204" pitchFamily="50" charset="-128"/>
                  <a:ea typeface="Meiryo UI" panose="020B0604030504040204" pitchFamily="50" charset="-128"/>
                </a:rPr>
                <a:t>策定）</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公共</a:t>
              </a:r>
              <a:r>
                <a:rPr lang="ja-JP" altLang="en-US" sz="1200" dirty="0">
                  <a:latin typeface="Meiryo UI" panose="020B0604030504040204" pitchFamily="50" charset="-128"/>
                  <a:ea typeface="Meiryo UI" panose="020B0604030504040204" pitchFamily="50" charset="-128"/>
                </a:rPr>
                <a:t>交通</a:t>
              </a:r>
              <a:r>
                <a:rPr lang="ja-JP" altLang="en-US" sz="1200" dirty="0" smtClean="0">
                  <a:latin typeface="Meiryo UI" panose="020B0604030504040204" pitchFamily="50" charset="-128"/>
                  <a:ea typeface="Meiryo UI" panose="020B0604030504040204" pitchFamily="50" charset="-128"/>
                </a:rPr>
                <a:t>戦略（</a:t>
              </a:r>
              <a:r>
                <a:rPr lang="en-US" altLang="ja-JP" sz="1200" dirty="0" smtClean="0">
                  <a:latin typeface="Meiryo UI" panose="020B0604030504040204" pitchFamily="50" charset="-128"/>
                  <a:ea typeface="Meiryo UI" panose="020B0604030504040204" pitchFamily="50" charset="-128"/>
                </a:rPr>
                <a:t>R1.11</a:t>
              </a:r>
              <a:r>
                <a:rPr lang="ja-JP" altLang="en-US" sz="1200" dirty="0" smtClean="0">
                  <a:latin typeface="Meiryo UI" panose="020B0604030504040204" pitchFamily="50" charset="-128"/>
                  <a:ea typeface="Meiryo UI" panose="020B0604030504040204" pitchFamily="50" charset="-128"/>
                </a:rPr>
                <a:t>改訂）</a:t>
              </a:r>
              <a:endParaRPr lang="ja-JP" altLang="en-US"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rPr>
                <a:t>無電柱化推進計画　</a:t>
              </a:r>
              <a:r>
                <a:rPr lang="ja-JP" altLang="en-US"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H30.3</a:t>
              </a:r>
              <a:r>
                <a:rPr lang="ja-JP" altLang="en-US" sz="1200" dirty="0">
                  <a:latin typeface="Meiryo UI" panose="020B0604030504040204" pitchFamily="50" charset="-128"/>
                  <a:ea typeface="Meiryo UI" panose="020B0604030504040204" pitchFamily="50" charset="-128"/>
                </a:rPr>
                <a:t>策定</a:t>
              </a:r>
              <a:r>
                <a:rPr lang="ja-JP" altLang="en-US"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rPr>
                <a:t>自転車通行空間</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か年</a:t>
              </a:r>
              <a:r>
                <a:rPr lang="ja-JP" altLang="en-US" sz="1200" dirty="0" smtClean="0">
                  <a:latin typeface="Meiryo UI" panose="020B0604030504040204" pitchFamily="50" charset="-128"/>
                  <a:ea typeface="Meiryo UI" panose="020B0604030504040204" pitchFamily="50" charset="-128"/>
                </a:rPr>
                <a:t>整備計画</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案</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Ｈ</a:t>
              </a:r>
              <a:r>
                <a:rPr lang="en-US" altLang="ja-JP" sz="1200" dirty="0">
                  <a:latin typeface="Meiryo UI" panose="020B0604030504040204" pitchFamily="50" charset="-128"/>
                  <a:ea typeface="Meiryo UI" panose="020B0604030504040204" pitchFamily="50" charset="-128"/>
                </a:rPr>
                <a:t>31.3</a:t>
              </a:r>
              <a:r>
                <a:rPr lang="ja-JP" altLang="en-US" sz="1200" dirty="0">
                  <a:latin typeface="Meiryo UI" panose="020B0604030504040204" pitchFamily="50" charset="-128"/>
                  <a:ea typeface="Meiryo UI" panose="020B0604030504040204" pitchFamily="50" charset="-128"/>
                </a:rPr>
                <a:t>策定</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lnSpc>
                  <a:spcPct val="110000"/>
                </a:lnSpc>
                <a:spcBef>
                  <a:spcPts val="6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河川・砂防</a:t>
              </a:r>
              <a:r>
                <a:rPr lang="en-US" altLang="ja-JP"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今後の治水対策の進め方（</a:t>
              </a:r>
              <a:r>
                <a:rPr lang="en-US" altLang="ja-JP" sz="1200" dirty="0">
                  <a:latin typeface="Meiryo UI" panose="020B0604030504040204" pitchFamily="50" charset="-128"/>
                  <a:ea typeface="Meiryo UI" panose="020B0604030504040204" pitchFamily="50" charset="-128"/>
                </a:rPr>
                <a:t>H22.6</a:t>
              </a:r>
              <a:r>
                <a:rPr lang="ja-JP" altLang="en-US" sz="1200" dirty="0">
                  <a:latin typeface="Meiryo UI" panose="020B0604030504040204" pitchFamily="50" charset="-128"/>
                  <a:ea typeface="Meiryo UI" panose="020B0604030504040204" pitchFamily="50" charset="-128"/>
                </a:rPr>
                <a:t>策定）</a:t>
              </a:r>
              <a:endParaRPr lang="en-US" altLang="ja-JP"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河川整備基本方針、河川整備計画</a:t>
              </a:r>
              <a:endParaRPr lang="en-US" altLang="ja-JP"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寝屋川流域水害対策計画（</a:t>
              </a:r>
              <a:r>
                <a:rPr lang="en-US" altLang="ja-JP" sz="1200" dirty="0">
                  <a:latin typeface="Meiryo UI" panose="020B0604030504040204" pitchFamily="50" charset="-128"/>
                  <a:ea typeface="Meiryo UI" panose="020B0604030504040204" pitchFamily="50" charset="-128"/>
                </a:rPr>
                <a:t>H26.8</a:t>
              </a:r>
              <a:r>
                <a:rPr lang="ja-JP" altLang="en-US" sz="1200" dirty="0">
                  <a:latin typeface="Meiryo UI" panose="020B0604030504040204" pitchFamily="50" charset="-128"/>
                  <a:ea typeface="Meiryo UI" panose="020B0604030504040204" pitchFamily="50" charset="-128"/>
                </a:rPr>
                <a:t>策定）</a:t>
              </a:r>
              <a:endParaRPr lang="en-US" altLang="ja-JP"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今後の土砂災害対策の進め方（</a:t>
              </a:r>
              <a:r>
                <a:rPr lang="en-US" altLang="ja-JP" sz="1200" dirty="0">
                  <a:latin typeface="Meiryo UI" panose="020B0604030504040204" pitchFamily="50" charset="-128"/>
                  <a:ea typeface="Meiryo UI" panose="020B0604030504040204" pitchFamily="50" charset="-128"/>
                </a:rPr>
                <a:t>H24.8</a:t>
              </a:r>
              <a:r>
                <a:rPr lang="ja-JP" altLang="en-US" sz="1200" dirty="0">
                  <a:latin typeface="Meiryo UI" panose="020B0604030504040204" pitchFamily="50" charset="-128"/>
                  <a:ea typeface="Meiryo UI" panose="020B0604030504040204" pitchFamily="50" charset="-128"/>
                </a:rPr>
                <a:t>策定</a:t>
              </a:r>
              <a:r>
                <a:rPr lang="ja-JP" altLang="en-US"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a:lnSpc>
                  <a:spcPct val="110000"/>
                </a:lnSpc>
                <a:spcBef>
                  <a:spcPts val="600"/>
                </a:spcBef>
              </a:pPr>
              <a:r>
                <a:rPr lang="en-US" altLang="ja-JP"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公園、緑化</a:t>
              </a:r>
              <a:r>
                <a:rPr lang="en-US" altLang="ja-JP"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大阪府営公園マスタープラン（</a:t>
              </a:r>
              <a:r>
                <a:rPr lang="en-US" altLang="ja-JP" sz="1200" dirty="0">
                  <a:latin typeface="Meiryo UI" panose="020B0604030504040204" pitchFamily="50" charset="-128"/>
                  <a:ea typeface="Meiryo UI" panose="020B0604030504040204" pitchFamily="50" charset="-128"/>
                </a:rPr>
                <a:t>H31.3</a:t>
              </a:r>
              <a:r>
                <a:rPr lang="ja-JP" altLang="en-US" sz="1200" dirty="0">
                  <a:latin typeface="Meiryo UI" panose="020B0604030504040204" pitchFamily="50" charset="-128"/>
                  <a:ea typeface="Meiryo UI" panose="020B0604030504040204" pitchFamily="50" charset="-128"/>
                </a:rPr>
                <a:t>策定</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新・府有施設等緑化推進計画（</a:t>
              </a:r>
              <a:r>
                <a:rPr lang="en-US" altLang="ja-JP" sz="1200" dirty="0" smtClean="0">
                  <a:latin typeface="Meiryo UI" panose="020B0604030504040204" pitchFamily="50" charset="-128"/>
                  <a:ea typeface="Meiryo UI" panose="020B0604030504040204" pitchFamily="50" charset="-128"/>
                </a:rPr>
                <a:t>H28.4</a:t>
              </a:r>
              <a:r>
                <a:rPr lang="ja-JP" altLang="en-US" sz="1200" dirty="0" smtClean="0">
                  <a:latin typeface="Meiryo UI" panose="020B0604030504040204" pitchFamily="50" charset="-128"/>
                  <a:ea typeface="Meiryo UI" panose="020B0604030504040204" pitchFamily="50" charset="-128"/>
                </a:rPr>
                <a:t>策定）</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大阪府都市樹木再生指針（</a:t>
              </a:r>
              <a:r>
                <a:rPr lang="en-US" altLang="ja-JP" sz="1200" dirty="0" smtClean="0">
                  <a:latin typeface="Meiryo UI" panose="020B0604030504040204" pitchFamily="50" charset="-128"/>
                  <a:ea typeface="Meiryo UI" panose="020B0604030504040204" pitchFamily="50" charset="-128"/>
                </a:rPr>
                <a:t>R2.3</a:t>
              </a:r>
              <a:r>
                <a:rPr lang="ja-JP" altLang="en-US" sz="1200" dirty="0" smtClean="0">
                  <a:latin typeface="Meiryo UI" panose="020B0604030504040204" pitchFamily="50" charset="-128"/>
                  <a:ea typeface="Meiryo UI" panose="020B0604030504040204" pitchFamily="50" charset="-128"/>
                </a:rPr>
                <a:t>策定）</a:t>
              </a:r>
              <a:endParaRPr lang="ja-JP" altLang="en-US" sz="1200" dirty="0">
                <a:latin typeface="Meiryo UI" panose="020B0604030504040204" pitchFamily="50" charset="-128"/>
                <a:ea typeface="Meiryo UI" panose="020B0604030504040204" pitchFamily="50" charset="-128"/>
              </a:endParaRPr>
            </a:p>
            <a:p>
              <a:pPr>
                <a:lnSpc>
                  <a:spcPct val="110000"/>
                </a:lnSpc>
                <a:spcBef>
                  <a:spcPts val="600"/>
                </a:spcBef>
              </a:pPr>
              <a:r>
                <a:rPr lang="en-US" altLang="ja-JP"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下水道</a:t>
              </a:r>
              <a:r>
                <a:rPr lang="en-US" altLang="ja-JP"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大阪府流域下水道事業経営戦略（</a:t>
              </a:r>
              <a:r>
                <a:rPr lang="en-US" altLang="ja-JP" sz="1200" dirty="0">
                  <a:latin typeface="Meiryo UI" panose="020B0604030504040204" pitchFamily="50" charset="-128"/>
                  <a:ea typeface="Meiryo UI" panose="020B0604030504040204" pitchFamily="50" charset="-128"/>
                </a:rPr>
                <a:t>H30.3</a:t>
              </a:r>
              <a:r>
                <a:rPr lang="ja-JP" altLang="en-US" sz="1200" dirty="0">
                  <a:latin typeface="Meiryo UI" panose="020B0604030504040204" pitchFamily="50" charset="-128"/>
                  <a:ea typeface="Meiryo UI" panose="020B0604030504040204" pitchFamily="50" charset="-128"/>
                </a:rPr>
                <a:t>策定</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889480" y="1004022"/>
              <a:ext cx="3096344" cy="276999"/>
            </a:xfrm>
            <a:prstGeom prst="rect">
              <a:avLst/>
            </a:prstGeom>
            <a:solidFill>
              <a:schemeClr val="accent2">
                <a:lumMod val="40000"/>
                <a:lumOff val="60000"/>
              </a:schemeClr>
            </a:solidFill>
            <a:ln>
              <a:solidFill>
                <a:schemeClr val="tx1"/>
              </a:solidFill>
            </a:ln>
          </p:spPr>
          <p:txBody>
            <a:bodyPr wrap="square" rtlCol="0" anchor="ctr">
              <a:spAutoFit/>
            </a:bodyPr>
            <a:lstStyle/>
            <a:p>
              <a:pPr algn="ctr"/>
              <a:r>
                <a:rPr lang="en-US" altLang="ja-JP" sz="1200" b="1" spc="600" dirty="0">
                  <a:latin typeface="+mj-ea"/>
                  <a:ea typeface="+mj-ea"/>
                </a:rPr>
                <a:t>【</a:t>
              </a:r>
              <a:r>
                <a:rPr lang="ja-JP" altLang="en-US" sz="1200" b="1" spc="600" dirty="0" smtClean="0">
                  <a:latin typeface="+mj-ea"/>
                  <a:ea typeface="+mj-ea"/>
                </a:rPr>
                <a:t>都市</a:t>
              </a:r>
              <a:r>
                <a:rPr lang="ja-JP" altLang="en-US" sz="1200" b="1" spc="600" dirty="0">
                  <a:latin typeface="+mj-ea"/>
                  <a:ea typeface="+mj-ea"/>
                </a:rPr>
                <a:t>整備　関連計画</a:t>
              </a:r>
              <a:r>
                <a:rPr lang="en-US" altLang="ja-JP" sz="1200" spc="600" dirty="0">
                  <a:latin typeface="HG丸ｺﾞｼｯｸM-PRO" panose="020F0600000000000000" pitchFamily="50" charset="-128"/>
                  <a:ea typeface="HG丸ｺﾞｼｯｸM-PRO" panose="020F0600000000000000" pitchFamily="50" charset="-128"/>
                </a:rPr>
                <a:t>】</a:t>
              </a:r>
            </a:p>
          </p:txBody>
        </p:sp>
        <p:sp>
          <p:nvSpPr>
            <p:cNvPr id="22" name="正方形/長方形 21"/>
            <p:cNvSpPr/>
            <p:nvPr/>
          </p:nvSpPr>
          <p:spPr>
            <a:xfrm>
              <a:off x="5097016" y="1130231"/>
              <a:ext cx="4613151" cy="5323104"/>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920806" y="1022062"/>
              <a:ext cx="2865232" cy="276999"/>
            </a:xfrm>
            <a:prstGeom prst="rect">
              <a:avLst/>
            </a:prstGeom>
            <a:solidFill>
              <a:schemeClr val="accent6">
                <a:lumMod val="40000"/>
                <a:lumOff val="60000"/>
              </a:schemeClr>
            </a:solidFill>
            <a:ln>
              <a:solidFill>
                <a:schemeClr val="tx1"/>
              </a:solidFill>
            </a:ln>
          </p:spPr>
          <p:txBody>
            <a:bodyPr wrap="square" rtlCol="0" anchor="ctr">
              <a:spAutoFit/>
            </a:bodyPr>
            <a:lstStyle/>
            <a:p>
              <a:pPr algn="ctr"/>
              <a:r>
                <a:rPr lang="en-US" altLang="ja-JP" sz="1200" b="1" spc="600" dirty="0">
                  <a:latin typeface="+mj-ea"/>
                  <a:ea typeface="+mj-ea"/>
                </a:rPr>
                <a:t>【</a:t>
              </a:r>
              <a:r>
                <a:rPr lang="ja-JP" altLang="en-US" sz="1200" b="1" spc="600" dirty="0">
                  <a:latin typeface="+mj-ea"/>
                  <a:ea typeface="+mj-ea"/>
                </a:rPr>
                <a:t>国</a:t>
              </a:r>
              <a:r>
                <a:rPr lang="ja-JP" altLang="en-US" sz="1200" b="1" spc="600" dirty="0" smtClean="0">
                  <a:latin typeface="+mj-ea"/>
                  <a:ea typeface="+mj-ea"/>
                </a:rPr>
                <a:t>、府基本計画</a:t>
              </a:r>
              <a:r>
                <a:rPr lang="en-US" altLang="ja-JP" sz="1200" spc="600" dirty="0" smtClean="0">
                  <a:latin typeface="+mj-ea"/>
                  <a:ea typeface="+mj-ea"/>
                </a:rPr>
                <a:t>】</a:t>
              </a:r>
              <a:endParaRPr lang="en-US" altLang="ja-JP" sz="1200" spc="600" dirty="0">
                <a:latin typeface="+mj-ea"/>
                <a:ea typeface="+mj-ea"/>
              </a:endParaRPr>
            </a:p>
          </p:txBody>
        </p:sp>
        <p:sp>
          <p:nvSpPr>
            <p:cNvPr id="24" name="正方形/長方形 23"/>
            <p:cNvSpPr/>
            <p:nvPr/>
          </p:nvSpPr>
          <p:spPr>
            <a:xfrm>
              <a:off x="5243351" y="1474896"/>
              <a:ext cx="4320480" cy="3693319"/>
            </a:xfrm>
            <a:prstGeom prst="rect">
              <a:avLst/>
            </a:prstGeom>
            <a:ln>
              <a:noFill/>
            </a:ln>
          </p:spPr>
          <p:txBody>
            <a:bodyPr wrap="square">
              <a:spAutoFit/>
            </a:bodyPr>
            <a:lstStyle/>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将来ビジョン・大阪（</a:t>
              </a:r>
              <a:r>
                <a:rPr lang="en-US" altLang="ja-JP" sz="1200" dirty="0" smtClean="0">
                  <a:latin typeface="Meiryo UI" panose="020B0604030504040204" pitchFamily="50" charset="-128"/>
                  <a:ea typeface="Meiryo UI" panose="020B0604030504040204" pitchFamily="50" charset="-128"/>
                </a:rPr>
                <a:t>H20.12</a:t>
              </a:r>
              <a:r>
                <a:rPr lang="ja-JP" altLang="en-US" sz="1200" dirty="0" smtClean="0">
                  <a:latin typeface="Meiryo UI" panose="020B0604030504040204" pitchFamily="50" charset="-128"/>
                  <a:ea typeface="Meiryo UI" panose="020B0604030504040204" pitchFamily="50" charset="-128"/>
                </a:rPr>
                <a:t>策定）</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副首都ビジョン（</a:t>
              </a:r>
              <a:r>
                <a:rPr lang="en-US" altLang="ja-JP" sz="1200" dirty="0" smtClean="0">
                  <a:latin typeface="Meiryo UI" panose="020B0604030504040204" pitchFamily="50" charset="-128"/>
                  <a:ea typeface="Meiryo UI" panose="020B0604030504040204" pitchFamily="50" charset="-128"/>
                </a:rPr>
                <a:t>H29.</a:t>
              </a:r>
              <a:r>
                <a:rPr lang="ja-JP" altLang="en-US" sz="1200" dirty="0" smtClean="0">
                  <a:latin typeface="Meiryo UI" panose="020B0604030504040204" pitchFamily="50" charset="-128"/>
                  <a:ea typeface="Meiryo UI" panose="020B0604030504040204" pitchFamily="50" charset="-128"/>
                </a:rPr>
                <a:t>３策定、</a:t>
              </a:r>
              <a:r>
                <a:rPr lang="en-US" altLang="ja-JP" sz="1200" dirty="0" smtClean="0">
                  <a:latin typeface="Meiryo UI" panose="020B0604030504040204" pitchFamily="50" charset="-128"/>
                  <a:ea typeface="Meiryo UI" panose="020B0604030504040204" pitchFamily="50" charset="-128"/>
                </a:rPr>
                <a:t>R2.3</a:t>
              </a:r>
              <a:r>
                <a:rPr lang="ja-JP" altLang="en-US" sz="1200" dirty="0" smtClean="0">
                  <a:latin typeface="Meiryo UI" panose="020B0604030504040204" pitchFamily="50" charset="-128"/>
                  <a:ea typeface="Meiryo UI" panose="020B0604030504040204" pitchFamily="50" charset="-128"/>
                </a:rPr>
                <a:t>修正）</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大阪の再生・成長に向けた新戦略</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R2.12</a:t>
              </a:r>
              <a:r>
                <a:rPr lang="ja-JP" altLang="en-US" sz="1200" dirty="0" smtClean="0">
                  <a:latin typeface="Meiryo UI" panose="020B0604030504040204" pitchFamily="50" charset="-128"/>
                  <a:ea typeface="Meiryo UI" panose="020B0604030504040204" pitchFamily="50" charset="-128"/>
                </a:rPr>
                <a:t>策定）</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en-US" altLang="ja-JP" sz="1200" dirty="0" smtClean="0">
                  <a:latin typeface="Meiryo UI" panose="020B0604030504040204" pitchFamily="50" charset="-128"/>
                  <a:ea typeface="Meiryo UI" panose="020B0604030504040204" pitchFamily="50" charset="-128"/>
                </a:rPr>
                <a:t>Osaka</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SDG</a:t>
              </a:r>
              <a:r>
                <a:rPr lang="ja-JP" altLang="en-US" sz="1200" dirty="0" err="1" smtClean="0">
                  <a:latin typeface="Meiryo UI" panose="020B0604030504040204" pitchFamily="50" charset="-128"/>
                  <a:ea typeface="Meiryo UI" panose="020B0604030504040204" pitchFamily="50" charset="-128"/>
                </a:rPr>
                <a:t>ｓ</a:t>
              </a:r>
              <a:r>
                <a:rPr lang="ja-JP" altLang="en-US" sz="1200" dirty="0" smtClean="0">
                  <a:latin typeface="Meiryo UI" panose="020B0604030504040204" pitchFamily="50" charset="-128"/>
                  <a:ea typeface="Meiryo UI" panose="020B0604030504040204" pitchFamily="50" charset="-128"/>
                </a:rPr>
                <a:t>ビジョン（</a:t>
              </a:r>
              <a:r>
                <a:rPr lang="en-US" altLang="ja-JP" sz="1200" dirty="0" smtClean="0">
                  <a:latin typeface="Meiryo UI" panose="020B0604030504040204" pitchFamily="50" charset="-128"/>
                  <a:ea typeface="Meiryo UI" panose="020B0604030504040204" pitchFamily="50" charset="-128"/>
                </a:rPr>
                <a:t>R2.3</a:t>
              </a:r>
              <a:r>
                <a:rPr lang="ja-JP" altLang="en-US" sz="1200" dirty="0" smtClean="0">
                  <a:latin typeface="Meiryo UI" panose="020B0604030504040204" pitchFamily="50" charset="-128"/>
                  <a:ea typeface="Meiryo UI" panose="020B0604030504040204" pitchFamily="50" charset="-128"/>
                </a:rPr>
                <a:t>策定）</a:t>
              </a:r>
              <a:endParaRPr lang="ja-JP" altLang="en-US"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グランドデザイン・大阪（</a:t>
              </a:r>
              <a:r>
                <a:rPr lang="en-US" altLang="ja-JP" sz="1200" dirty="0" smtClean="0">
                  <a:latin typeface="Meiryo UI" panose="020B0604030504040204" pitchFamily="50" charset="-128"/>
                  <a:ea typeface="Meiryo UI" panose="020B0604030504040204" pitchFamily="50" charset="-128"/>
                </a:rPr>
                <a:t>H24.6</a:t>
              </a:r>
              <a:r>
                <a:rPr lang="ja-JP" altLang="en-US" sz="1200" dirty="0" smtClean="0">
                  <a:latin typeface="Meiryo UI" panose="020B0604030504040204" pitchFamily="50" charset="-128"/>
                  <a:ea typeface="Meiryo UI" panose="020B0604030504040204" pitchFamily="50" charset="-128"/>
                </a:rPr>
                <a:t>策定）</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グランドデザイン・大阪都市圏（</a:t>
              </a:r>
              <a:r>
                <a:rPr lang="en-US" altLang="ja-JP" sz="1200" dirty="0" smtClean="0">
                  <a:latin typeface="Meiryo UI" panose="020B0604030504040204" pitchFamily="50" charset="-128"/>
                  <a:ea typeface="Meiryo UI" panose="020B0604030504040204" pitchFamily="50" charset="-128"/>
                </a:rPr>
                <a:t>H28.12</a:t>
              </a:r>
              <a:r>
                <a:rPr lang="ja-JP" altLang="en-US" sz="1200" dirty="0" smtClean="0">
                  <a:latin typeface="Meiryo UI" panose="020B0604030504040204" pitchFamily="50" charset="-128"/>
                  <a:ea typeface="Meiryo UI" panose="020B0604030504040204" pitchFamily="50" charset="-128"/>
                </a:rPr>
                <a:t>策定）</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みどり</a:t>
              </a:r>
              <a:r>
                <a:rPr lang="ja-JP" altLang="en-US" sz="1200" dirty="0">
                  <a:latin typeface="Meiryo UI" panose="020B0604030504040204" pitchFamily="50" charset="-128"/>
                  <a:ea typeface="Meiryo UI" panose="020B0604030504040204" pitchFamily="50" charset="-128"/>
                </a:rPr>
                <a:t>の大阪推進計画（</a:t>
              </a:r>
              <a:r>
                <a:rPr lang="en-US" altLang="ja-JP" sz="1200" dirty="0">
                  <a:latin typeface="Meiryo UI" panose="020B0604030504040204" pitchFamily="50" charset="-128"/>
                  <a:ea typeface="Meiryo UI" panose="020B0604030504040204" pitchFamily="50" charset="-128"/>
                </a:rPr>
                <a:t>H21.12</a:t>
              </a:r>
              <a:r>
                <a:rPr lang="ja-JP" altLang="en-US" sz="1200" dirty="0">
                  <a:latin typeface="Meiryo UI" panose="020B0604030504040204" pitchFamily="50" charset="-128"/>
                  <a:ea typeface="Meiryo UI" panose="020B0604030504040204" pitchFamily="50" charset="-128"/>
                </a:rPr>
                <a:t>策定</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大阪府地域防災計画（</a:t>
              </a:r>
              <a:r>
                <a:rPr lang="en-US" altLang="ja-JP" sz="1200" dirty="0" smtClean="0">
                  <a:latin typeface="Meiryo UI" panose="020B0604030504040204" pitchFamily="50" charset="-128"/>
                  <a:ea typeface="Meiryo UI" panose="020B0604030504040204" pitchFamily="50" charset="-128"/>
                </a:rPr>
                <a:t>R</a:t>
              </a:r>
              <a:r>
                <a:rPr lang="en-US" altLang="ja-JP" sz="1200" dirty="0">
                  <a:latin typeface="Meiryo UI" panose="020B0604030504040204" pitchFamily="50" charset="-128"/>
                  <a:ea typeface="Meiryo UI" panose="020B0604030504040204" pitchFamily="50" charset="-128"/>
                </a:rPr>
                <a:t>1</a:t>
              </a:r>
              <a:r>
                <a:rPr lang="en-US" altLang="ja-JP" sz="1200" dirty="0" smtClean="0">
                  <a:latin typeface="Meiryo UI" panose="020B0604030504040204" pitchFamily="50" charset="-128"/>
                  <a:ea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rPr>
                <a:t>修正）</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国土</a:t>
              </a:r>
              <a:r>
                <a:rPr lang="ja-JP" altLang="en-US" sz="1200" dirty="0">
                  <a:latin typeface="Meiryo UI" panose="020B0604030504040204" pitchFamily="50" charset="-128"/>
                  <a:ea typeface="Meiryo UI" panose="020B0604030504040204" pitchFamily="50" charset="-128"/>
                </a:rPr>
                <a:t>強靭化基本計画（</a:t>
              </a:r>
              <a:r>
                <a:rPr lang="en-US" altLang="ja-JP" sz="1200" dirty="0">
                  <a:latin typeface="Meiryo UI" panose="020B0604030504040204" pitchFamily="50" charset="-128"/>
                  <a:ea typeface="Meiryo UI" panose="020B0604030504040204" pitchFamily="50" charset="-128"/>
                </a:rPr>
                <a:t>H26.6</a:t>
              </a:r>
              <a:r>
                <a:rPr lang="ja-JP" altLang="en-US" sz="1200" dirty="0" err="1">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H30.12</a:t>
              </a:r>
              <a:r>
                <a:rPr lang="ja-JP" altLang="en-US" sz="1200" dirty="0">
                  <a:latin typeface="Meiryo UI" panose="020B0604030504040204" pitchFamily="50" charset="-128"/>
                  <a:ea typeface="Meiryo UI" panose="020B0604030504040204" pitchFamily="50" charset="-128"/>
                </a:rPr>
                <a:t>閣議決定）</a:t>
              </a:r>
            </a:p>
            <a:p>
              <a:pPr marL="171450" indent="-171450">
                <a:lnSpc>
                  <a:spcPct val="150000"/>
                </a:lnSpc>
                <a:buFont typeface="Wingdings" panose="05000000000000000000" pitchFamily="2" charset="2"/>
                <a:buChar char="l"/>
              </a:pPr>
              <a:r>
                <a:rPr lang="zh-TW" altLang="en-US" sz="1200" dirty="0">
                  <a:latin typeface="Meiryo UI" panose="020B0604030504040204" pitchFamily="50" charset="-128"/>
                  <a:ea typeface="Meiryo UI" panose="020B0604030504040204" pitchFamily="50" charset="-128"/>
                </a:rPr>
                <a:t>大阪府</a:t>
              </a:r>
              <a:r>
                <a:rPr lang="zh-TW" altLang="en-US" sz="1200" dirty="0" smtClean="0">
                  <a:latin typeface="Meiryo UI" panose="020B0604030504040204" pitchFamily="50" charset="-128"/>
                  <a:ea typeface="Meiryo UI" panose="020B0604030504040204" pitchFamily="50" charset="-128"/>
                </a:rPr>
                <a:t>強靭化</a:t>
              </a:r>
              <a:r>
                <a:rPr lang="ja-JP" altLang="en-US" sz="1200" dirty="0" smtClean="0">
                  <a:latin typeface="Meiryo UI" panose="020B0604030504040204" pitchFamily="50" charset="-128"/>
                  <a:ea typeface="Meiryo UI" panose="020B0604030504040204" pitchFamily="50" charset="-128"/>
                </a:rPr>
                <a:t>地域</a:t>
              </a:r>
              <a:r>
                <a:rPr lang="zh-TW" altLang="en-US" sz="1200" dirty="0" smtClean="0">
                  <a:latin typeface="Meiryo UI" panose="020B0604030504040204" pitchFamily="50" charset="-128"/>
                  <a:ea typeface="Meiryo UI" panose="020B0604030504040204" pitchFamily="50" charset="-128"/>
                </a:rPr>
                <a:t>計画</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H28.</a:t>
              </a:r>
              <a:r>
                <a:rPr lang="ja-JP" altLang="en-US" sz="1200" dirty="0" smtClean="0">
                  <a:latin typeface="Meiryo UI" panose="020B0604030504040204" pitchFamily="50" charset="-128"/>
                  <a:ea typeface="Meiryo UI" panose="020B0604030504040204" pitchFamily="50" charset="-128"/>
                </a:rPr>
                <a:t>３策定、</a:t>
              </a:r>
              <a:r>
                <a:rPr lang="en-US" altLang="ja-JP" sz="1200" dirty="0" smtClean="0">
                  <a:latin typeface="Meiryo UI" panose="020B0604030504040204" pitchFamily="50" charset="-128"/>
                  <a:ea typeface="Meiryo UI" panose="020B0604030504040204" pitchFamily="50" charset="-128"/>
                </a:rPr>
                <a:t>R2.3</a:t>
              </a:r>
              <a:r>
                <a:rPr lang="ja-JP" altLang="en-US" sz="1200" dirty="0">
                  <a:latin typeface="Meiryo UI" panose="020B0604030504040204" pitchFamily="50" charset="-128"/>
                  <a:ea typeface="Meiryo UI" panose="020B0604030504040204" pitchFamily="50" charset="-128"/>
                </a:rPr>
                <a:t>見直</a:t>
              </a:r>
              <a:r>
                <a:rPr lang="ja-JP" altLang="en-US" sz="1200" dirty="0" smtClean="0">
                  <a:latin typeface="Meiryo UI" panose="020B0604030504040204" pitchFamily="50" charset="-128"/>
                  <a:ea typeface="Meiryo UI" panose="020B0604030504040204" pitchFamily="50" charset="-128"/>
                </a:rPr>
                <a:t>し）</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新・大阪府</a:t>
              </a:r>
              <a:r>
                <a:rPr lang="ja-JP" altLang="en-US" sz="1200" dirty="0">
                  <a:latin typeface="Meiryo UI" panose="020B0604030504040204" pitchFamily="50" charset="-128"/>
                  <a:ea typeface="Meiryo UI" panose="020B0604030504040204" pitchFamily="50" charset="-128"/>
                </a:rPr>
                <a:t>地震防災</a:t>
              </a:r>
              <a:r>
                <a:rPr lang="ja-JP" altLang="en-US" sz="1200" dirty="0" smtClean="0">
                  <a:latin typeface="Meiryo UI" panose="020B0604030504040204" pitchFamily="50" charset="-128"/>
                  <a:ea typeface="Meiryo UI" panose="020B0604030504040204" pitchFamily="50" charset="-128"/>
                </a:rPr>
                <a:t>アクションプラン（</a:t>
              </a:r>
              <a:r>
                <a:rPr lang="en-US" altLang="ja-JP" sz="1200" dirty="0" smtClean="0">
                  <a:latin typeface="Meiryo UI" panose="020B0604030504040204" pitchFamily="50" charset="-128"/>
                  <a:ea typeface="Meiryo UI" panose="020B0604030504040204" pitchFamily="50" charset="-128"/>
                </a:rPr>
                <a:t>H31.1</a:t>
              </a:r>
              <a:r>
                <a:rPr lang="ja-JP" altLang="en-US" sz="1200" dirty="0" smtClean="0">
                  <a:latin typeface="Meiryo UI" panose="020B0604030504040204" pitchFamily="50" charset="-128"/>
                  <a:ea typeface="Meiryo UI" panose="020B0604030504040204" pitchFamily="50" charset="-128"/>
                </a:rPr>
                <a:t>一部修正）</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大阪府密集市街地整備方針（</a:t>
              </a:r>
              <a:r>
                <a:rPr lang="en-US" altLang="ja-JP" sz="1200" dirty="0" smtClean="0">
                  <a:latin typeface="Meiryo UI" panose="020B0604030504040204" pitchFamily="50" charset="-128"/>
                  <a:ea typeface="Meiryo UI" panose="020B0604030504040204" pitchFamily="50" charset="-128"/>
                </a:rPr>
                <a:t>H26.3</a:t>
              </a:r>
              <a:r>
                <a:rPr lang="ja-JP" altLang="en-US" sz="1200" dirty="0" smtClean="0">
                  <a:latin typeface="Meiryo UI" panose="020B0604030504040204" pitchFamily="50" charset="-128"/>
                  <a:ea typeface="Meiryo UI" panose="020B0604030504040204" pitchFamily="50" charset="-128"/>
                </a:rPr>
                <a:t>策定、</a:t>
              </a:r>
              <a:r>
                <a:rPr lang="en-US" altLang="ja-JP" sz="1200" dirty="0" smtClean="0">
                  <a:latin typeface="Meiryo UI" panose="020B0604030504040204" pitchFamily="50" charset="-128"/>
                  <a:ea typeface="Meiryo UI" panose="020B0604030504040204" pitchFamily="50" charset="-128"/>
                </a:rPr>
                <a:t>H30.3</a:t>
              </a:r>
              <a:r>
                <a:rPr lang="ja-JP" altLang="en-US" sz="1200" dirty="0" smtClean="0">
                  <a:latin typeface="Meiryo UI" panose="020B0604030504040204" pitchFamily="50" charset="-128"/>
                  <a:ea typeface="Meiryo UI" panose="020B0604030504040204" pitchFamily="50" charset="-128"/>
                </a:rPr>
                <a:t>改訂）</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大阪府自転車活用推進計画（</a:t>
              </a:r>
              <a:r>
                <a:rPr lang="en-US" altLang="ja-JP" sz="1200" dirty="0" smtClean="0">
                  <a:latin typeface="Meiryo UI" panose="020B0604030504040204" pitchFamily="50" charset="-128"/>
                  <a:ea typeface="Meiryo UI" panose="020B0604030504040204" pitchFamily="50" charset="-128"/>
                </a:rPr>
                <a:t>R</a:t>
              </a:r>
              <a:r>
                <a:rPr lang="en-US" altLang="ja-JP" sz="1200" dirty="0">
                  <a:latin typeface="Meiryo UI" panose="020B0604030504040204" pitchFamily="50" charset="-128"/>
                  <a:ea typeface="Meiryo UI" panose="020B0604030504040204" pitchFamily="50" charset="-128"/>
                </a:rPr>
                <a:t>1</a:t>
              </a:r>
              <a:r>
                <a:rPr lang="en-US" altLang="ja-JP" sz="1200" dirty="0" smtClean="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策定</a:t>
              </a:r>
              <a:r>
                <a:rPr lang="en-US" altLang="ja-JP" sz="1200" dirty="0" smtClean="0">
                  <a:latin typeface="Meiryo UI" panose="020B0604030504040204" pitchFamily="50" charset="-128"/>
                  <a:ea typeface="Meiryo UI" panose="020B0604030504040204" pitchFamily="50" charset="-128"/>
                </a:rPr>
                <a:t>)</a:t>
              </a:r>
            </a:p>
          </p:txBody>
        </p:sp>
      </p:grpSp>
      <p:sp>
        <p:nvSpPr>
          <p:cNvPr id="25" name="正方形/長方形 24"/>
          <p:cNvSpPr/>
          <p:nvPr/>
        </p:nvSpPr>
        <p:spPr>
          <a:xfrm>
            <a:off x="22126" y="419581"/>
            <a:ext cx="9855299" cy="288147"/>
          </a:xfrm>
          <a:prstGeom prst="rect">
            <a:avLst/>
          </a:prstGeom>
        </p:spPr>
        <p:style>
          <a:lnRef idx="1">
            <a:schemeClr val="accent5"/>
          </a:lnRef>
          <a:fillRef idx="1003">
            <a:schemeClr val="dk2"/>
          </a:fillRef>
          <a:effectRef idx="2">
            <a:schemeClr val="accent5"/>
          </a:effectRef>
          <a:fontRef idx="minor">
            <a:schemeClr val="lt1"/>
          </a:fontRef>
        </p:style>
        <p:txBody>
          <a:bodyPr wrap="square" lIns="36000" tIns="36000" rIns="36000" bIns="36000" anchor="ctr" anchorCtr="0">
            <a:spAutoFit/>
          </a:bodyPr>
          <a:lstStyle/>
          <a:p>
            <a:r>
              <a:rPr lang="ja-JP" altLang="en-US" sz="1400" b="1" spc="600" dirty="0">
                <a:latin typeface="HG丸ｺﾞｼｯｸM-PRO" panose="020F0600000000000000" pitchFamily="50" charset="-128"/>
                <a:ea typeface="HG丸ｺﾞｼｯｸM-PRO" panose="020F0600000000000000" pitchFamily="50" charset="-128"/>
              </a:rPr>
              <a:t> </a:t>
            </a:r>
            <a:r>
              <a:rPr lang="ja-JP" altLang="en-US" sz="1400" b="1" spc="600" dirty="0" smtClean="0">
                <a:latin typeface="HG丸ｺﾞｼｯｸM-PRO" panose="020F0600000000000000" pitchFamily="50" charset="-128"/>
                <a:ea typeface="HG丸ｺﾞｼｯｸM-PRO" panose="020F0600000000000000" pitchFamily="50" charset="-128"/>
              </a:rPr>
              <a:t>関連する基本計画等</a:t>
            </a:r>
            <a:endParaRPr lang="en-US" altLang="ja-JP" sz="1400" b="1" spc="6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267512" y="720633"/>
            <a:ext cx="8507422" cy="241980"/>
          </a:xfrm>
          <a:prstGeom prst="rect">
            <a:avLst/>
          </a:prstGeom>
          <a:noFill/>
        </p:spPr>
        <p:txBody>
          <a:bodyPr wrap="square" lIns="36000" tIns="36000" rIns="36000" bIns="36000" rtlCol="0">
            <a:spAutoFit/>
          </a:bodyPr>
          <a:lstStyle/>
          <a:p>
            <a:r>
              <a:rPr lang="ja-JP" altLang="en-US" sz="1100" dirty="0" smtClean="0">
                <a:latin typeface="Meiryo UI" panose="020B0604030504040204" pitchFamily="50" charset="-128"/>
                <a:ea typeface="Meiryo UI" panose="020B0604030504040204" pitchFamily="50" charset="-128"/>
              </a:rPr>
              <a:t>大阪の成長、安全・安心、都市魅力等に係る国、府の基本計画、都市整備関連の施策方針を示す関連計画を踏まえ、本計画を策定します。</a:t>
            </a:r>
            <a:endParaRPr kumimoji="1" lang="en-US" altLang="ja-JP" sz="11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7749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247060" y="1544749"/>
            <a:ext cx="3996000" cy="5217872"/>
            <a:chOff x="767574" y="1956863"/>
            <a:chExt cx="3839339" cy="5601533"/>
          </a:xfrm>
        </p:grpSpPr>
        <p:sp>
          <p:nvSpPr>
            <p:cNvPr id="13" name="テキスト ボックス 12"/>
            <p:cNvSpPr txBox="1"/>
            <p:nvPr/>
          </p:nvSpPr>
          <p:spPr>
            <a:xfrm>
              <a:off x="767574" y="1956863"/>
              <a:ext cx="3839339" cy="5601533"/>
            </a:xfrm>
            <a:prstGeom prst="rect">
              <a:avLst/>
            </a:prstGeom>
            <a:noFill/>
            <a:ln w="38100" cmpd="dbl">
              <a:solidFill>
                <a:schemeClr val="tx1"/>
              </a:solidFill>
              <a:prstDash val="solid"/>
            </a:ln>
          </p:spPr>
          <p:txBody>
            <a:bodyPr wrap="square" rtlCol="0">
              <a:spAutoFit/>
            </a:bodyPr>
            <a:lstStyle/>
            <a:p>
              <a:endParaRPr kumimoji="1" lang="en-US" altLang="ja-JP" sz="1600" b="1" dirty="0" smtClean="0">
                <a:latin typeface="HG丸ｺﾞｼｯｸM-PRO" panose="020F0600000000000000" pitchFamily="50" charset="-128"/>
                <a:ea typeface="HG丸ｺﾞｼｯｸM-PRO" panose="020F0600000000000000" pitchFamily="50" charset="-128"/>
              </a:endParaRPr>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lang="en-US" altLang="ja-JP" dirty="0" smtClean="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dirty="0" smtClean="0"/>
            </a:p>
            <a:p>
              <a:endParaRPr lang="en-US" altLang="ja-JP" dirty="0"/>
            </a:p>
            <a:p>
              <a:endParaRPr lang="en-US" altLang="ja-JP" dirty="0" smtClean="0"/>
            </a:p>
            <a:p>
              <a:endParaRPr lang="en-US" altLang="ja-JP" dirty="0"/>
            </a:p>
          </p:txBody>
        </p:sp>
        <p:sp>
          <p:nvSpPr>
            <p:cNvPr id="19" name="テキスト ボックス 18"/>
            <p:cNvSpPr txBox="1"/>
            <p:nvPr/>
          </p:nvSpPr>
          <p:spPr>
            <a:xfrm>
              <a:off x="1868142" y="2025992"/>
              <a:ext cx="1985413" cy="363447"/>
            </a:xfrm>
            <a:prstGeom prst="rect">
              <a:avLst/>
            </a:prstGeom>
            <a:noFill/>
          </p:spPr>
          <p:txBody>
            <a:bodyPr vert="horz" wrap="square" rtlCol="0">
              <a:spAutoFit/>
            </a:bodyPr>
            <a:lstStyle/>
            <a:p>
              <a:r>
                <a:rPr lang="ja-JP" altLang="en-US" sz="1600" b="1" dirty="0" smtClean="0">
                  <a:latin typeface="HG丸ｺﾞｼｯｸM-PRO" panose="020F0600000000000000" pitchFamily="50" charset="-128"/>
                  <a:ea typeface="HG丸ｺﾞｼｯｸM-PRO" panose="020F0600000000000000" pitchFamily="50" charset="-128"/>
                </a:rPr>
                <a:t>重点</a:t>
              </a:r>
              <a:r>
                <a:rPr lang="ja-JP" altLang="en-US" sz="1600" b="1" dirty="0">
                  <a:latin typeface="HG丸ｺﾞｼｯｸM-PRO" panose="020F0600000000000000" pitchFamily="50" charset="-128"/>
                  <a:ea typeface="HG丸ｺﾞｼｯｸM-PRO" panose="020F0600000000000000" pitchFamily="50" charset="-128"/>
                </a:rPr>
                <a:t>施策の</a:t>
              </a:r>
              <a:r>
                <a:rPr lang="ja-JP" altLang="en-US" sz="1600" b="1" dirty="0" smtClean="0">
                  <a:latin typeface="HG丸ｺﾞｼｯｸM-PRO" panose="020F0600000000000000" pitchFamily="50" charset="-128"/>
                  <a:ea typeface="HG丸ｺﾞｼｯｸM-PRO" panose="020F0600000000000000" pitchFamily="50" charset="-128"/>
                </a:rPr>
                <a:t>体系</a:t>
              </a:r>
              <a:endParaRPr lang="en-US" altLang="ja-JP" sz="1600" b="1" dirty="0">
                <a:latin typeface="HG丸ｺﾞｼｯｸM-PRO" panose="020F0600000000000000" pitchFamily="50" charset="-128"/>
                <a:ea typeface="HG丸ｺﾞｼｯｸM-PRO" panose="020F0600000000000000" pitchFamily="50" charset="-128"/>
              </a:endParaRPr>
            </a:p>
          </p:txBody>
        </p:sp>
      </p:grpSp>
      <p:sp>
        <p:nvSpPr>
          <p:cNvPr id="30" name="テキスト ボックス 29"/>
          <p:cNvSpPr txBox="1"/>
          <p:nvPr/>
        </p:nvSpPr>
        <p:spPr>
          <a:xfrm>
            <a:off x="4307056" y="1654801"/>
            <a:ext cx="3852000" cy="4104000"/>
          </a:xfrm>
          <a:prstGeom prst="rect">
            <a:avLst/>
          </a:prstGeom>
          <a:noFill/>
          <a:ln w="15875">
            <a:solidFill>
              <a:schemeClr val="tx1"/>
            </a:solidFill>
            <a:prstDash val="dash"/>
          </a:ln>
        </p:spPr>
        <p:txBody>
          <a:bodyPr wrap="square" rtlCol="0" anchor="t">
            <a:spAutoFit/>
          </a:bodyPr>
          <a:lstStyle/>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p:txBody>
      </p:sp>
      <p:graphicFrame>
        <p:nvGraphicFramePr>
          <p:cNvPr id="33" name="表 32"/>
          <p:cNvGraphicFramePr>
            <a:graphicFrameLocks noGrp="1"/>
          </p:cNvGraphicFramePr>
          <p:nvPr>
            <p:extLst/>
          </p:nvPr>
        </p:nvGraphicFramePr>
        <p:xfrm>
          <a:off x="4452730" y="3784667"/>
          <a:ext cx="3636000" cy="840059"/>
        </p:xfrm>
        <a:graphic>
          <a:graphicData uri="http://schemas.openxmlformats.org/drawingml/2006/table">
            <a:tbl>
              <a:tblPr firstRow="1" bandRow="1">
                <a:tableStyleId>{5940675A-B579-460E-94D1-54222C63F5DA}</a:tableStyleId>
              </a:tblPr>
              <a:tblGrid>
                <a:gridCol w="3636000">
                  <a:extLst>
                    <a:ext uri="{9D8B030D-6E8A-4147-A177-3AD203B41FA5}">
                      <a16:colId xmlns:a16="http://schemas.microsoft.com/office/drawing/2014/main" val="1952570427"/>
                    </a:ext>
                  </a:extLst>
                </a:gridCol>
              </a:tblGrid>
              <a:tr h="316683">
                <a:tc>
                  <a:txBody>
                    <a:bodyPr/>
                    <a:lstStyle/>
                    <a:p>
                      <a:r>
                        <a:rPr kumimoji="1" lang="en-US" altLang="ja-JP" sz="1100" b="1"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1100" b="1" dirty="0" smtClean="0">
                          <a:solidFill>
                            <a:schemeClr val="bg1"/>
                          </a:solidFill>
                          <a:latin typeface="HG丸ｺﾞｼｯｸM-PRO" panose="020F0600000000000000" pitchFamily="50" charset="-128"/>
                          <a:ea typeface="HG丸ｺﾞｼｯｸM-PRO" panose="020F0600000000000000" pitchFamily="50" charset="-128"/>
                        </a:rPr>
                        <a:t>体系２</a:t>
                      </a:r>
                      <a:r>
                        <a:rPr kumimoji="1" lang="en-US" altLang="ja-JP" sz="1100" b="1" dirty="0" smtClean="0">
                          <a:solidFill>
                            <a:schemeClr val="bg1"/>
                          </a:solidFill>
                          <a:latin typeface="HG丸ｺﾞｼｯｸM-PRO" panose="020F0600000000000000" pitchFamily="50" charset="-128"/>
                          <a:ea typeface="HG丸ｺﾞｼｯｸM-PRO" panose="020F0600000000000000" pitchFamily="50" charset="-128"/>
                        </a:rPr>
                        <a:t>】</a:t>
                      </a:r>
                    </a:p>
                    <a:p>
                      <a:r>
                        <a:rPr kumimoji="1" lang="ja-JP" altLang="en-US" sz="1100" b="1" spc="0" dirty="0" smtClean="0">
                          <a:solidFill>
                            <a:schemeClr val="bg1"/>
                          </a:solidFill>
                          <a:latin typeface="HG丸ｺﾞｼｯｸM-PRO" panose="020F0600000000000000" pitchFamily="50" charset="-128"/>
                          <a:ea typeface="HG丸ｺﾞｼｯｸM-PRO" panose="020F0600000000000000" pitchFamily="50" charset="-128"/>
                        </a:rPr>
                        <a:t>防災・減災、安全・安心の強化</a:t>
                      </a:r>
                    </a:p>
                  </a:txBody>
                  <a:tcPr>
                    <a:solidFill>
                      <a:schemeClr val="tx1"/>
                    </a:solidFill>
                  </a:tcPr>
                </a:tc>
                <a:extLst>
                  <a:ext uri="{0D108BD9-81ED-4DB2-BD59-A6C34878D82A}">
                    <a16:rowId xmlns:a16="http://schemas.microsoft.com/office/drawing/2014/main" val="3346205344"/>
                  </a:ext>
                </a:extLst>
              </a:tr>
              <a:tr h="413339">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）災害に強い都市の構築</a:t>
                      </a:r>
                      <a:endParaRPr kumimoji="1" lang="en-US" altLang="ja-JP" sz="105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050" spc="-150" dirty="0" smtClean="0">
                          <a:latin typeface="Meiryo UI" panose="020B0604030504040204" pitchFamily="50" charset="-128"/>
                          <a:ea typeface="Meiryo UI" panose="020B0604030504040204" pitchFamily="50" charset="-128"/>
                        </a:rPr>
                        <a:t>（２）</a:t>
                      </a:r>
                      <a:r>
                        <a:rPr lang="ja-JP" altLang="en-US" sz="1050" spc="0" dirty="0" smtClean="0">
                          <a:latin typeface="Meiryo UI" panose="020B0604030504040204" pitchFamily="50" charset="-128"/>
                          <a:ea typeface="Meiryo UI" panose="020B0604030504040204" pitchFamily="50" charset="-128"/>
                        </a:rPr>
                        <a:t>安全・安心で住みやすい都市の形成</a:t>
                      </a:r>
                      <a:endParaRPr lang="en-US" altLang="ja-JP" sz="1050" spc="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09002959"/>
                  </a:ext>
                </a:extLst>
              </a:tr>
            </a:tbl>
          </a:graphicData>
        </a:graphic>
      </p:graphicFrame>
      <p:graphicFrame>
        <p:nvGraphicFramePr>
          <p:cNvPr id="38" name="表 37"/>
          <p:cNvGraphicFramePr>
            <a:graphicFrameLocks noGrp="1"/>
          </p:cNvGraphicFramePr>
          <p:nvPr>
            <p:extLst>
              <p:ext uri="{D42A27DB-BD31-4B8C-83A1-F6EECF244321}">
                <p14:modId xmlns:p14="http://schemas.microsoft.com/office/powerpoint/2010/main" val="686778444"/>
              </p:ext>
            </p:extLst>
          </p:nvPr>
        </p:nvGraphicFramePr>
        <p:xfrm>
          <a:off x="4442031" y="2781691"/>
          <a:ext cx="3636000" cy="873230"/>
        </p:xfrm>
        <a:graphic>
          <a:graphicData uri="http://schemas.openxmlformats.org/drawingml/2006/table">
            <a:tbl>
              <a:tblPr firstRow="1" bandRow="1">
                <a:tableStyleId>{5940675A-B579-460E-94D1-54222C63F5DA}</a:tableStyleId>
              </a:tblPr>
              <a:tblGrid>
                <a:gridCol w="3636000">
                  <a:extLst>
                    <a:ext uri="{9D8B030D-6E8A-4147-A177-3AD203B41FA5}">
                      <a16:colId xmlns:a16="http://schemas.microsoft.com/office/drawing/2014/main" val="1952570427"/>
                    </a:ext>
                  </a:extLst>
                </a:gridCol>
              </a:tblGrid>
              <a:tr h="418174">
                <a:tc>
                  <a:txBody>
                    <a:bodyPr/>
                    <a:lstStyle/>
                    <a:p>
                      <a:r>
                        <a:rPr kumimoji="1" lang="en-US" altLang="ja-JP" sz="1100" b="1"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1100" b="1" dirty="0" smtClean="0">
                          <a:solidFill>
                            <a:schemeClr val="bg1"/>
                          </a:solidFill>
                          <a:latin typeface="HG丸ｺﾞｼｯｸM-PRO" panose="020F0600000000000000" pitchFamily="50" charset="-128"/>
                          <a:ea typeface="HG丸ｺﾞｼｯｸM-PRO" panose="020F0600000000000000" pitchFamily="50" charset="-128"/>
                        </a:rPr>
                        <a:t>体系１</a:t>
                      </a:r>
                      <a:r>
                        <a:rPr kumimoji="1" lang="en-US" altLang="ja-JP" sz="1100" b="1" dirty="0" smtClean="0">
                          <a:solidFill>
                            <a:schemeClr val="bg1"/>
                          </a:solidFill>
                          <a:latin typeface="HG丸ｺﾞｼｯｸM-PRO" panose="020F0600000000000000" pitchFamily="50" charset="-128"/>
                          <a:ea typeface="HG丸ｺﾞｼｯｸM-PRO" panose="020F0600000000000000" pitchFamily="50" charset="-128"/>
                        </a:rPr>
                        <a:t>】</a:t>
                      </a:r>
                    </a:p>
                    <a:p>
                      <a:r>
                        <a:rPr kumimoji="1" lang="ja-JP" altLang="en-US" sz="1100" b="1" spc="0" baseline="0" dirty="0" smtClean="0">
                          <a:solidFill>
                            <a:schemeClr val="bg1"/>
                          </a:solidFill>
                          <a:latin typeface="HG丸ｺﾞｼｯｸM-PRO" panose="020F0600000000000000" pitchFamily="50" charset="-128"/>
                          <a:ea typeface="HG丸ｺﾞｼｯｸM-PRO" panose="020F0600000000000000" pitchFamily="50" charset="-128"/>
                        </a:rPr>
                        <a:t>大阪・関西のさらなる成長に必要なインフラの強化</a:t>
                      </a:r>
                    </a:p>
                  </a:txBody>
                  <a:tcPr>
                    <a:solidFill>
                      <a:schemeClr val="tx1"/>
                    </a:solidFill>
                  </a:tcPr>
                </a:tc>
                <a:extLst>
                  <a:ext uri="{0D108BD9-81ED-4DB2-BD59-A6C34878D82A}">
                    <a16:rowId xmlns:a16="http://schemas.microsoft.com/office/drawing/2014/main" val="3346205344"/>
                  </a:ext>
                </a:extLst>
              </a:tr>
              <a:tr h="446510">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a:t>
                      </a:r>
                      <a:r>
                        <a:rPr lang="ja-JP" altLang="en-US" sz="1050" spc="0" dirty="0" smtClean="0">
                          <a:latin typeface="Meiryo UI" panose="020B0604030504040204" pitchFamily="50" charset="-128"/>
                          <a:ea typeface="Meiryo UI" panose="020B0604030504040204" pitchFamily="50" charset="-128"/>
                        </a:rPr>
                        <a:t>大阪・関西の成長に必要な交通ネットワークの充実・強化</a:t>
                      </a:r>
                      <a:endParaRPr kumimoji="1" lang="en-US" altLang="ja-JP" sz="1050" strike="sngStrike" spc="0" dirty="0" smtClean="0">
                        <a:latin typeface="Meiryo UI" panose="020B0604030504040204" pitchFamily="50" charset="-128"/>
                        <a:ea typeface="Meiryo UI" panose="020B0604030504040204" pitchFamily="50" charset="-128"/>
                      </a:endParaRPr>
                    </a:p>
                    <a:p>
                      <a:pPr>
                        <a:lnSpc>
                          <a:spcPct val="100000"/>
                        </a:lnSpc>
                        <a:spcBef>
                          <a:spcPts val="0"/>
                        </a:spcBef>
                      </a:pP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rPr>
                        <a:t>）都市拠点形成</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09002959"/>
                  </a:ext>
                </a:extLst>
              </a:tr>
            </a:tbl>
          </a:graphicData>
        </a:graphic>
      </p:graphicFrame>
      <p:graphicFrame>
        <p:nvGraphicFramePr>
          <p:cNvPr id="40" name="表 39"/>
          <p:cNvGraphicFramePr>
            <a:graphicFrameLocks noGrp="1"/>
          </p:cNvGraphicFramePr>
          <p:nvPr>
            <p:extLst/>
          </p:nvPr>
        </p:nvGraphicFramePr>
        <p:xfrm>
          <a:off x="4452730" y="4732267"/>
          <a:ext cx="3636000" cy="941985"/>
        </p:xfrm>
        <a:graphic>
          <a:graphicData uri="http://schemas.openxmlformats.org/drawingml/2006/table">
            <a:tbl>
              <a:tblPr firstRow="1" bandRow="1">
                <a:tableStyleId>{5940675A-B579-460E-94D1-54222C63F5DA}</a:tableStyleId>
              </a:tblPr>
              <a:tblGrid>
                <a:gridCol w="3636000">
                  <a:extLst>
                    <a:ext uri="{9D8B030D-6E8A-4147-A177-3AD203B41FA5}">
                      <a16:colId xmlns:a16="http://schemas.microsoft.com/office/drawing/2014/main" val="1952570427"/>
                    </a:ext>
                  </a:extLst>
                </a:gridCol>
              </a:tblGrid>
              <a:tr h="329797">
                <a:tc>
                  <a:txBody>
                    <a:bodyPr/>
                    <a:lstStyle/>
                    <a:p>
                      <a:pPr>
                        <a:lnSpc>
                          <a:spcPts val="1200"/>
                        </a:lnSpc>
                      </a:pPr>
                      <a:r>
                        <a:rPr kumimoji="1" lang="en-US" altLang="ja-JP" sz="1100" b="1"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1100" b="1" dirty="0" smtClean="0">
                          <a:solidFill>
                            <a:schemeClr val="bg1"/>
                          </a:solidFill>
                          <a:latin typeface="HG丸ｺﾞｼｯｸM-PRO" panose="020F0600000000000000" pitchFamily="50" charset="-128"/>
                          <a:ea typeface="HG丸ｺﾞｼｯｸM-PRO" panose="020F0600000000000000" pitchFamily="50" charset="-128"/>
                        </a:rPr>
                        <a:t>体系３</a:t>
                      </a:r>
                      <a:r>
                        <a:rPr kumimoji="1" lang="en-US" altLang="ja-JP" sz="1100" b="1" dirty="0" smtClean="0">
                          <a:solidFill>
                            <a:schemeClr val="bg1"/>
                          </a:solidFill>
                          <a:latin typeface="HG丸ｺﾞｼｯｸM-PRO" panose="020F0600000000000000" pitchFamily="50" charset="-128"/>
                          <a:ea typeface="HG丸ｺﾞｼｯｸM-PRO" panose="020F0600000000000000" pitchFamily="50" charset="-128"/>
                        </a:rPr>
                        <a:t>】</a:t>
                      </a:r>
                    </a:p>
                    <a:p>
                      <a:pPr>
                        <a:lnSpc>
                          <a:spcPts val="1200"/>
                        </a:lnSpc>
                      </a:pPr>
                      <a:r>
                        <a:rPr kumimoji="1" lang="ja-JP" altLang="en-US" sz="1100" b="1" spc="0" dirty="0" smtClean="0">
                          <a:solidFill>
                            <a:schemeClr val="bg1"/>
                          </a:solidFill>
                          <a:latin typeface="HG丸ｺﾞｼｯｸM-PRO" panose="020F0600000000000000" pitchFamily="50" charset="-128"/>
                          <a:ea typeface="HG丸ｺﾞｼｯｸM-PRO" panose="020F0600000000000000" pitchFamily="50" charset="-128"/>
                        </a:rPr>
                        <a:t>都市魅力の向上と住みよい環境づくり</a:t>
                      </a:r>
                      <a:endParaRPr kumimoji="1" lang="en-US" altLang="ja-JP" sz="1100" b="1" spc="0" dirty="0" smtClean="0">
                        <a:solidFill>
                          <a:schemeClr val="bg1"/>
                        </a:solidFill>
                        <a:latin typeface="HG丸ｺﾞｼｯｸM-PRO" panose="020F0600000000000000" pitchFamily="50" charset="-128"/>
                        <a:ea typeface="HG丸ｺﾞｼｯｸM-PRO" panose="020F0600000000000000" pitchFamily="50" charset="-128"/>
                      </a:endParaRPr>
                    </a:p>
                  </a:txBody>
                  <a:tcPr>
                    <a:solidFill>
                      <a:schemeClr val="tx1"/>
                    </a:solidFill>
                  </a:tcPr>
                </a:tc>
                <a:extLst>
                  <a:ext uri="{0D108BD9-81ED-4DB2-BD59-A6C34878D82A}">
                    <a16:rowId xmlns:a16="http://schemas.microsoft.com/office/drawing/2014/main" val="3346205344"/>
                  </a:ext>
                </a:extLst>
              </a:tr>
              <a:tr h="545745">
                <a:tc>
                  <a:txBody>
                    <a:bodyPr/>
                    <a:lstStyle/>
                    <a:p>
                      <a:pPr marL="0" marR="0" lvl="0" indent="0" algn="l" defTabSz="990570" rtl="0" eaLnBrk="1" fontAlgn="auto" latinLnBrk="0" hangingPunct="1">
                        <a:lnSpc>
                          <a:spcPts val="1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）多様なニーズに応えるインフラの有効活用</a:t>
                      </a:r>
                      <a:endParaRPr kumimoji="1" lang="en-US" altLang="ja-JP" sz="105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rPr>
                        <a:t>）にぎわい・都市魅力の創出</a:t>
                      </a:r>
                      <a:endParaRPr kumimoji="1" lang="en-US" altLang="ja-JP" sz="1050" dirty="0" smtClean="0">
                        <a:latin typeface="HG丸ｺﾞｼｯｸM-PRO" panose="020F0600000000000000" pitchFamily="50" charset="-128"/>
                        <a:ea typeface="HG丸ｺﾞｼｯｸM-PRO" panose="020F0600000000000000"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）住みよい都市環境づくり</a:t>
                      </a:r>
                    </a:p>
                  </a:txBody>
                  <a:tcPr/>
                </a:tc>
                <a:extLst>
                  <a:ext uri="{0D108BD9-81ED-4DB2-BD59-A6C34878D82A}">
                    <a16:rowId xmlns:a16="http://schemas.microsoft.com/office/drawing/2014/main" val="2009002959"/>
                  </a:ext>
                </a:extLst>
              </a:tr>
            </a:tbl>
          </a:graphicData>
        </a:graphic>
      </p:graphicFrame>
      <p:sp>
        <p:nvSpPr>
          <p:cNvPr id="27" name="サブタイトル 2"/>
          <p:cNvSpPr txBox="1">
            <a:spLocks/>
          </p:cNvSpPr>
          <p:nvPr/>
        </p:nvSpPr>
        <p:spPr>
          <a:xfrm>
            <a:off x="0" y="-7680"/>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a:latin typeface="HG丸ｺﾞｼｯｸM-PRO" panose="020F0600000000000000" pitchFamily="50" charset="-128"/>
                <a:ea typeface="HG丸ｺﾞｼｯｸM-PRO" panose="020F0600000000000000" pitchFamily="50" charset="-128"/>
                <a:cs typeface="Meiryo UI" pitchFamily="50" charset="-128"/>
              </a:rPr>
              <a:t>２</a:t>
            </a: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．基本方針</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31" name="スライド番号プレースホルダー 3"/>
          <p:cNvSpPr>
            <a:spLocks noGrp="1"/>
          </p:cNvSpPr>
          <p:nvPr>
            <p:ph type="sldNum" sz="quarter" idx="12"/>
          </p:nvPr>
        </p:nvSpPr>
        <p:spPr>
          <a:xfrm>
            <a:off x="7594600" y="6560111"/>
            <a:ext cx="2311400" cy="365125"/>
          </a:xfrm>
        </p:spPr>
        <p:txBody>
          <a:bodyPr/>
          <a:lstStyle/>
          <a:p>
            <a:fld id="{BB9231F5-CC56-497A-A386-7B8232C12A76}" type="slidenum">
              <a:rPr kumimoji="1" lang="ja-JP" altLang="en-US" smtClean="0">
                <a:solidFill>
                  <a:schemeClr val="tx1"/>
                </a:solidFill>
              </a:rPr>
              <a:t>10</a:t>
            </a:fld>
            <a:endParaRPr kumimoji="1" lang="ja-JP" altLang="en-US" dirty="0">
              <a:solidFill>
                <a:schemeClr val="tx1"/>
              </a:solidFill>
            </a:endParaRPr>
          </a:p>
        </p:txBody>
      </p:sp>
      <p:sp>
        <p:nvSpPr>
          <p:cNvPr id="71" name="テキスト ボックス 70"/>
          <p:cNvSpPr txBox="1"/>
          <p:nvPr/>
        </p:nvSpPr>
        <p:spPr>
          <a:xfrm>
            <a:off x="-18307" y="342989"/>
            <a:ext cx="2316571" cy="338554"/>
          </a:xfrm>
          <a:prstGeom prst="rect">
            <a:avLst/>
          </a:prstGeom>
          <a:noFill/>
        </p:spPr>
        <p:txBody>
          <a:bodyPr vert="horz" wrap="square" rtlCol="0">
            <a:spAutoFit/>
          </a:bodyPr>
          <a:lstStyle/>
          <a:p>
            <a:r>
              <a:rPr kumimoji="1" lang="en-US" altLang="ja-JP" sz="1400" spc="300" dirty="0" smtClean="0"/>
              <a:t>【</a:t>
            </a:r>
            <a:r>
              <a:rPr lang="ja-JP" altLang="en-US" sz="1400" spc="300" dirty="0"/>
              <a:t>計画</a:t>
            </a:r>
            <a:r>
              <a:rPr lang="ja-JP" altLang="en-US" sz="1400" spc="300" dirty="0" smtClean="0"/>
              <a:t>の</a:t>
            </a:r>
            <a:r>
              <a:rPr lang="ja-JP" altLang="en-US" sz="1400" spc="300" dirty="0"/>
              <a:t>構成</a:t>
            </a:r>
            <a:r>
              <a:rPr kumimoji="1" lang="en-US" altLang="ja-JP" sz="1600" spc="300" dirty="0" smtClean="0"/>
              <a:t>】</a:t>
            </a:r>
            <a:endParaRPr kumimoji="1" lang="ja-JP" altLang="en-US" sz="1600" spc="300" dirty="0"/>
          </a:p>
        </p:txBody>
      </p:sp>
      <p:sp>
        <p:nvSpPr>
          <p:cNvPr id="16" name="テキスト ボックス 15"/>
          <p:cNvSpPr txBox="1"/>
          <p:nvPr/>
        </p:nvSpPr>
        <p:spPr>
          <a:xfrm>
            <a:off x="89067" y="567375"/>
            <a:ext cx="9819867" cy="978729"/>
          </a:xfrm>
          <a:prstGeom prst="rect">
            <a:avLst/>
          </a:prstGeom>
          <a:noFill/>
        </p:spPr>
        <p:txBody>
          <a:bodyPr wrap="square" rtlCol="0">
            <a:spAutoFit/>
          </a:bodyPr>
          <a:lstStyle/>
          <a:p>
            <a:pPr marL="171450" lvl="0" indent="-171450" defTabSz="990570">
              <a:lnSpc>
                <a:spcPct val="120000"/>
              </a:lnSpc>
              <a:buFont typeface="Wingdings" panose="05000000000000000000" pitchFamily="2" charset="2"/>
              <a:buChar char="ü"/>
              <a:defRPr/>
            </a:pPr>
            <a:r>
              <a:rPr lang="ja-JP" altLang="en-US" sz="1200" dirty="0" smtClean="0">
                <a:latin typeface="Meiryo UI" panose="020B0604030504040204" pitchFamily="50" charset="-128"/>
                <a:ea typeface="Meiryo UI" panose="020B0604030504040204" pitchFamily="50" charset="-128"/>
              </a:rPr>
              <a:t>３つの基本目標を達成するため、社会情勢の変化などの取組の視点を踏まえ、施策全般に係る建設・維持管理等の基本的考え方とともに３つの体系から　なる重点施策を推進します。</a:t>
            </a:r>
            <a:endParaRPr lang="en-US" altLang="ja-JP" sz="1200" dirty="0" smtClean="0">
              <a:latin typeface="Meiryo UI" panose="020B0604030504040204" pitchFamily="50" charset="-128"/>
              <a:ea typeface="Meiryo UI" panose="020B0604030504040204" pitchFamily="50" charset="-128"/>
            </a:endParaRPr>
          </a:p>
          <a:p>
            <a:pPr marL="171450" lvl="0" indent="-171450" defTabSz="990570">
              <a:lnSpc>
                <a:spcPct val="120000"/>
              </a:lnSpc>
              <a:buFont typeface="Wingdings" panose="05000000000000000000" pitchFamily="2" charset="2"/>
              <a:buChar char="ü"/>
              <a:defRPr/>
            </a:pPr>
            <a:r>
              <a:rPr lang="ja-JP" altLang="en-US" sz="1200" dirty="0" smtClean="0">
                <a:latin typeface="Meiryo UI" panose="020B0604030504040204" pitchFamily="50" charset="-128"/>
                <a:ea typeface="Meiryo UI" panose="020B0604030504040204" pitchFamily="50" charset="-128"/>
              </a:rPr>
              <a:t>計画</a:t>
            </a:r>
            <a:r>
              <a:rPr lang="ja-JP" altLang="en-US" sz="1200" dirty="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推進に向けて、新技術等の活用、職員の技術力の向上などにも取り組みます。</a:t>
            </a:r>
            <a:endParaRPr lang="en-US" altLang="ja-JP" sz="1200" dirty="0" smtClean="0">
              <a:latin typeface="Meiryo UI" panose="020B0604030504040204" pitchFamily="50" charset="-128"/>
              <a:ea typeface="Meiryo UI" panose="020B0604030504040204" pitchFamily="50" charset="-128"/>
            </a:endParaRPr>
          </a:p>
          <a:p>
            <a:pPr marL="171450" lvl="0" indent="-171450" defTabSz="990570">
              <a:lnSpc>
                <a:spcPct val="120000"/>
              </a:lnSpc>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rPr>
              <a:t>計画</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進捗</a:t>
            </a:r>
            <a:r>
              <a:rPr lang="ja-JP" altLang="en-US" sz="1200" dirty="0" smtClean="0">
                <a:latin typeface="Meiryo UI" panose="020B0604030504040204" pitchFamily="50" charset="-128"/>
                <a:ea typeface="Meiryo UI" panose="020B0604030504040204" pitchFamily="50" charset="-128"/>
              </a:rPr>
              <a:t>を定期的に管理しながら、必要に応じて計画内容の追加・修正を行います。</a:t>
            </a:r>
            <a:endParaRPr kumimoji="1" lang="ja-JP" altLang="en-US" sz="1200" dirty="0"/>
          </a:p>
        </p:txBody>
      </p:sp>
      <p:graphicFrame>
        <p:nvGraphicFramePr>
          <p:cNvPr id="29" name="表 28"/>
          <p:cNvGraphicFramePr>
            <a:graphicFrameLocks noGrp="1"/>
          </p:cNvGraphicFramePr>
          <p:nvPr>
            <p:extLst/>
          </p:nvPr>
        </p:nvGraphicFramePr>
        <p:xfrm>
          <a:off x="4427060" y="1964124"/>
          <a:ext cx="3636000" cy="670560"/>
        </p:xfrm>
        <a:graphic>
          <a:graphicData uri="http://schemas.openxmlformats.org/drawingml/2006/table">
            <a:tbl>
              <a:tblPr firstRow="1" bandRow="1">
                <a:tableStyleId>{5940675A-B579-460E-94D1-54222C63F5DA}</a:tableStyleId>
              </a:tblPr>
              <a:tblGrid>
                <a:gridCol w="3636000">
                  <a:extLst>
                    <a:ext uri="{9D8B030D-6E8A-4147-A177-3AD203B41FA5}">
                      <a16:colId xmlns:a16="http://schemas.microsoft.com/office/drawing/2014/main" val="1952570427"/>
                    </a:ext>
                  </a:extLst>
                </a:gridCol>
              </a:tblGrid>
              <a:tr h="215629">
                <a:tc>
                  <a:txBody>
                    <a:bodyPr/>
                    <a:lstStyle/>
                    <a:p>
                      <a:pPr algn="l"/>
                      <a:r>
                        <a:rPr kumimoji="1" lang="ja-JP" altLang="en-US" sz="1100" b="1"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kumimoji="1" lang="en-US" altLang="ja-JP" sz="1100" b="1" dirty="0" smtClean="0">
                        <a:solidFill>
                          <a:schemeClr val="bg1"/>
                        </a:solidFill>
                        <a:latin typeface="HG丸ｺﾞｼｯｸM-PRO" panose="020F0600000000000000" pitchFamily="50" charset="-128"/>
                        <a:ea typeface="HG丸ｺﾞｼｯｸM-PRO" panose="020F0600000000000000" pitchFamily="50" charset="-128"/>
                      </a:endParaRPr>
                    </a:p>
                  </a:txBody>
                  <a:tcPr>
                    <a:solidFill>
                      <a:schemeClr val="tx1"/>
                    </a:solidFill>
                  </a:tcPr>
                </a:tc>
                <a:extLst>
                  <a:ext uri="{0D108BD9-81ED-4DB2-BD59-A6C34878D82A}">
                    <a16:rowId xmlns:a16="http://schemas.microsoft.com/office/drawing/2014/main" val="3346205344"/>
                  </a:ext>
                </a:extLst>
              </a:tr>
              <a:tr h="401310">
                <a:tc>
                  <a:txBody>
                    <a:bodyPr/>
                    <a:lstStyle/>
                    <a:p>
                      <a:pPr algn="l">
                        <a:lnSpc>
                          <a:spcPct val="100000"/>
                        </a:lnSpc>
                      </a:pP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1</a:t>
                      </a:r>
                      <a:r>
                        <a:rPr kumimoji="1" lang="ja-JP" altLang="en-US" sz="1050" dirty="0" smtClean="0">
                          <a:solidFill>
                            <a:schemeClr val="tx1"/>
                          </a:solidFill>
                          <a:latin typeface="Meiryo UI" panose="020B0604030504040204" pitchFamily="50" charset="-128"/>
                          <a:ea typeface="Meiryo UI" panose="020B0604030504040204" pitchFamily="50" charset="-128"/>
                        </a:rPr>
                        <a:t>）インフラ施策の基本的考え方</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lnSpc>
                          <a:spcPct val="100000"/>
                        </a:lnSpc>
                      </a:pP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2</a:t>
                      </a:r>
                      <a:r>
                        <a:rPr kumimoji="1" lang="ja-JP" altLang="en-US" sz="1050" dirty="0" smtClean="0">
                          <a:solidFill>
                            <a:schemeClr val="tx1"/>
                          </a:solidFill>
                          <a:latin typeface="Meiryo UI" panose="020B0604030504040204" pitchFamily="50" charset="-128"/>
                          <a:ea typeface="Meiryo UI" panose="020B0604030504040204" pitchFamily="50" charset="-128"/>
                        </a:rPr>
                        <a:t>）主要施策の基本方針</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2009002959"/>
                  </a:ext>
                </a:extLst>
              </a:tr>
            </a:tbl>
          </a:graphicData>
        </a:graphic>
      </p:graphicFrame>
      <p:grpSp>
        <p:nvGrpSpPr>
          <p:cNvPr id="8" name="グループ化 7"/>
          <p:cNvGrpSpPr/>
          <p:nvPr/>
        </p:nvGrpSpPr>
        <p:grpSpPr>
          <a:xfrm>
            <a:off x="105607" y="1531718"/>
            <a:ext cx="9719817" cy="5143078"/>
            <a:chOff x="105607" y="1531718"/>
            <a:chExt cx="9719817" cy="5143078"/>
          </a:xfrm>
        </p:grpSpPr>
        <p:sp>
          <p:nvSpPr>
            <p:cNvPr id="44" name="テキスト ボックス 43"/>
            <p:cNvSpPr txBox="1"/>
            <p:nvPr/>
          </p:nvSpPr>
          <p:spPr>
            <a:xfrm>
              <a:off x="8817424" y="2891404"/>
              <a:ext cx="1008000" cy="2232000"/>
            </a:xfrm>
            <a:prstGeom prst="rect">
              <a:avLst/>
            </a:prstGeom>
            <a:noFill/>
            <a:ln w="38100" cmpd="dbl">
              <a:solidFill>
                <a:schemeClr val="tx1"/>
              </a:solidFill>
              <a:prstDash val="sysDash"/>
            </a:ln>
          </p:spPr>
          <p:txBody>
            <a:bodyPr wrap="square" rtlCol="0" anchor="ctr">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別冊</a:t>
              </a: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400" b="1" dirty="0" smtClean="0">
                  <a:latin typeface="HG丸ｺﾞｼｯｸM-PRO" panose="020F0600000000000000" pitchFamily="50" charset="-128"/>
                  <a:ea typeface="HG丸ｺﾞｼｯｸM-PRO" panose="020F0600000000000000" pitchFamily="50" charset="-128"/>
                </a:rPr>
                <a:t>参考資料</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Meiryo UI" panose="020B0604030504040204" pitchFamily="50" charset="-128"/>
                  <a:ea typeface="Meiryo UI" panose="020B0604030504040204" pitchFamily="50" charset="-128"/>
                </a:rPr>
                <a:t>・事業一覧</a:t>
              </a:r>
              <a:endParaRPr lang="en-US" altLang="ja-JP" sz="1200" dirty="0">
                <a:latin typeface="Meiryo UI" panose="020B0604030504040204" pitchFamily="50" charset="-128"/>
                <a:ea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計画指標　</a:t>
              </a:r>
              <a:endParaRPr kumimoji="1" lang="en-US" altLang="ja-JP" sz="1200" dirty="0" smtClean="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p:txBody>
        </p:sp>
        <p:sp>
          <p:nvSpPr>
            <p:cNvPr id="3" name="上矢印吹き出し 2"/>
            <p:cNvSpPr/>
            <p:nvPr/>
          </p:nvSpPr>
          <p:spPr>
            <a:xfrm>
              <a:off x="4319060" y="5791337"/>
              <a:ext cx="3852000" cy="883459"/>
            </a:xfrm>
            <a:prstGeom prst="upArrowCallout">
              <a:avLst>
                <a:gd name="adj1" fmla="val 53300"/>
                <a:gd name="adj2" fmla="val 47691"/>
                <a:gd name="adj3" fmla="val 14125"/>
                <a:gd name="adj4" fmla="val 74541"/>
              </a:avLst>
            </a:prstGeom>
            <a:ln w="15875">
              <a:prstDash val="sysDash"/>
            </a:ln>
          </p:spPr>
          <p:style>
            <a:lnRef idx="2">
              <a:schemeClr val="dk1"/>
            </a:lnRef>
            <a:fillRef idx="1">
              <a:schemeClr val="lt1"/>
            </a:fillRef>
            <a:effectRef idx="0">
              <a:schemeClr val="dk1"/>
            </a:effectRef>
            <a:fontRef idx="minor">
              <a:schemeClr val="dk1"/>
            </a:fontRef>
          </p:style>
          <p:txBody>
            <a:bodyPr lIns="36000" tIns="36000" rIns="36000" bIns="72000" rtlCol="0" anchor="ctr"/>
            <a:lstStyle/>
            <a:p>
              <a:pPr algn="ctr">
                <a:lnSpc>
                  <a:spcPct val="150000"/>
                </a:lnSpc>
              </a:pPr>
              <a:r>
                <a:rPr kumimoji="1" lang="ja-JP" altLang="en-US" sz="1400" b="1" dirty="0" smtClean="0">
                  <a:latin typeface="HG丸ｺﾞｼｯｸM-PRO" panose="020F0600000000000000" pitchFamily="50" charset="-128"/>
                  <a:ea typeface="HG丸ｺﾞｼｯｸM-PRO" panose="020F0600000000000000" pitchFamily="50" charset="-128"/>
                </a:rPr>
                <a:t>計画の推進に向けて</a:t>
              </a:r>
              <a:endParaRPr lang="en-US" altLang="ja-JP" sz="1400" b="1" dirty="0" smtClean="0">
                <a:latin typeface="HG丸ｺﾞｼｯｸM-PRO" panose="020F0600000000000000" pitchFamily="50" charset="-128"/>
                <a:ea typeface="HG丸ｺﾞｼｯｸM-PRO" panose="020F0600000000000000" pitchFamily="50" charset="-128"/>
              </a:endParaRPr>
            </a:p>
            <a:p>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rPr>
                <a:t>）新技術等の活用</a:t>
              </a:r>
              <a:r>
                <a:rPr lang="en-US" altLang="ja-JP" sz="1050" dirty="0" smtClean="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rPr>
                <a:t>）人材育成・技術力の向上</a:t>
              </a:r>
              <a:r>
                <a:rPr lang="en-US" altLang="ja-JP" sz="1050" dirty="0" smtClean="0">
                  <a:latin typeface="Meiryo UI" panose="020B0604030504040204" pitchFamily="50" charset="-128"/>
                  <a:ea typeface="Meiryo UI" panose="020B0604030504040204" pitchFamily="50" charset="-128"/>
                </a:rPr>
                <a:t>  </a:t>
              </a:r>
            </a:p>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）効果的な用地取得の推進</a:t>
              </a:r>
              <a:endParaRPr kumimoji="1" lang="en-US" altLang="ja-JP" sz="1050" dirty="0" smtClean="0">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105607" y="1531718"/>
              <a:ext cx="4098850" cy="4445324"/>
              <a:chOff x="79507" y="1438200"/>
              <a:chExt cx="4098850" cy="4445324"/>
            </a:xfrm>
          </p:grpSpPr>
          <p:grpSp>
            <p:nvGrpSpPr>
              <p:cNvPr id="10" name="グループ化 9"/>
              <p:cNvGrpSpPr/>
              <p:nvPr/>
            </p:nvGrpSpPr>
            <p:grpSpPr>
              <a:xfrm>
                <a:off x="290847" y="2174001"/>
                <a:ext cx="2577480" cy="3170099"/>
                <a:chOff x="290847" y="2174001"/>
                <a:chExt cx="2577480" cy="3170099"/>
              </a:xfrm>
            </p:grpSpPr>
            <p:sp>
              <p:nvSpPr>
                <p:cNvPr id="15" name="テキスト ボックス 14"/>
                <p:cNvSpPr txBox="1"/>
                <p:nvPr/>
              </p:nvSpPr>
              <p:spPr>
                <a:xfrm>
                  <a:off x="290847" y="2174001"/>
                  <a:ext cx="2577480" cy="3170099"/>
                </a:xfrm>
                <a:prstGeom prst="rect">
                  <a:avLst/>
                </a:prstGeom>
                <a:noFill/>
                <a:ln>
                  <a:solidFill>
                    <a:schemeClr val="tx1"/>
                  </a:solidFill>
                  <a:prstDash val="dash"/>
                </a:ln>
              </p:spPr>
              <p:txBody>
                <a:bodyPr wrap="square" rtlCol="0" anchor="t">
                  <a:spAutoFit/>
                </a:bodyPr>
                <a:lstStyle/>
                <a:p>
                  <a:pPr>
                    <a:lnSpc>
                      <a:spcPts val="1600"/>
                    </a:lnSpc>
                  </a:pPr>
                  <a:r>
                    <a:rPr lang="ja-JP" altLang="en-US" sz="1400" b="1" dirty="0" smtClean="0">
                      <a:latin typeface="HG丸ｺﾞｼｯｸM-PRO" panose="020F0600000000000000" pitchFamily="50" charset="-128"/>
                      <a:ea typeface="HG丸ｺﾞｼｯｸM-PRO" panose="020F0600000000000000" pitchFamily="50" charset="-128"/>
                    </a:rPr>
                    <a:t>（</a:t>
                  </a:r>
                  <a:r>
                    <a:rPr lang="en-US" altLang="ja-JP" sz="1400" b="1" dirty="0" smtClean="0">
                      <a:latin typeface="HG丸ｺﾞｼｯｸM-PRO" panose="020F0600000000000000" pitchFamily="50" charset="-128"/>
                      <a:ea typeface="HG丸ｺﾞｼｯｸM-PRO" panose="020F0600000000000000" pitchFamily="50" charset="-128"/>
                    </a:rPr>
                    <a:t>1</a:t>
                  </a:r>
                  <a:r>
                    <a:rPr lang="ja-JP" altLang="en-US" sz="1400" b="1" dirty="0" smtClean="0">
                      <a:latin typeface="HG丸ｺﾞｼｯｸM-PRO" panose="020F0600000000000000" pitchFamily="50" charset="-128"/>
                      <a:ea typeface="HG丸ｺﾞｼｯｸM-PRO" panose="020F0600000000000000" pitchFamily="50" charset="-128"/>
                    </a:rPr>
                    <a:t>）</a:t>
                  </a:r>
                  <a:r>
                    <a:rPr kumimoji="1" lang="ja-JP" altLang="en-US" sz="1400" b="1" dirty="0" smtClean="0">
                      <a:latin typeface="HG丸ｺﾞｼｯｸM-PRO" panose="020F0600000000000000" pitchFamily="50" charset="-128"/>
                      <a:ea typeface="HG丸ｺﾞｼｯｸM-PRO" panose="020F0600000000000000" pitchFamily="50" charset="-128"/>
                    </a:rPr>
                    <a:t>基本目標</a:t>
                  </a:r>
                  <a:endParaRPr kumimoji="1" lang="en-US" altLang="ja-JP" sz="1400" b="1" dirty="0" smtClean="0">
                    <a:latin typeface="HG丸ｺﾞｼｯｸM-PRO" panose="020F0600000000000000" pitchFamily="50" charset="-128"/>
                    <a:ea typeface="HG丸ｺﾞｼｯｸM-PRO" panose="020F0600000000000000" pitchFamily="50" charset="-128"/>
                  </a:endParaRPr>
                </a:p>
                <a:p>
                  <a:pPr>
                    <a:lnSpc>
                      <a:spcPts val="1600"/>
                    </a:lnSpc>
                  </a:pPr>
                  <a:r>
                    <a:rPr kumimoji="1" lang="ja-JP" altLang="en-US" sz="1400" b="1" dirty="0" smtClean="0">
                      <a:latin typeface="HG丸ｺﾞｼｯｸM-PRO" panose="020F0600000000000000" pitchFamily="50" charset="-128"/>
                      <a:ea typeface="HG丸ｺﾞｼｯｸM-PRO" panose="020F0600000000000000" pitchFamily="50" charset="-128"/>
                    </a:rPr>
                    <a:t>（めざすべき将来像）</a:t>
                  </a:r>
                  <a:endParaRPr kumimoji="1" lang="en-US" altLang="ja-JP" sz="14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515425" y="2767027"/>
                  <a:ext cx="2232000" cy="648000"/>
                </a:xfrm>
                <a:prstGeom prst="roundRect">
                  <a:avLst>
                    <a:gd name="adj" fmla="val 19558"/>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b="1" dirty="0" smtClean="0">
                      <a:latin typeface="Meiryo UI" panose="020B0604030504040204" pitchFamily="50" charset="-128"/>
                      <a:ea typeface="Meiryo UI" panose="020B0604030504040204" pitchFamily="50" charset="-128"/>
                    </a:rPr>
                    <a:t>１．大阪</a:t>
                  </a:r>
                  <a:r>
                    <a:rPr kumimoji="1" lang="ja-JP" altLang="en-US" sz="1400" b="1" dirty="0">
                      <a:latin typeface="Meiryo UI" panose="020B0604030504040204" pitchFamily="50" charset="-128"/>
                      <a:ea typeface="Meiryo UI" panose="020B0604030504040204" pitchFamily="50" charset="-128"/>
                    </a:rPr>
                    <a:t>・関西のさら</a:t>
                  </a:r>
                  <a:r>
                    <a:rPr kumimoji="1" lang="ja-JP" altLang="en-US" sz="1400" b="1" dirty="0" smtClean="0">
                      <a:latin typeface="Meiryo UI" panose="020B0604030504040204" pitchFamily="50" charset="-128"/>
                      <a:ea typeface="Meiryo UI" panose="020B0604030504040204" pitchFamily="50" charset="-128"/>
                    </a:rPr>
                    <a:t>なる</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成長・活力の実現</a:t>
                  </a:r>
                  <a:endParaRPr kumimoji="1" lang="ja-JP" altLang="en-US" sz="1400" b="1" dirty="0">
                    <a:latin typeface="Meiryo UI" panose="020B0604030504040204" pitchFamily="50" charset="-128"/>
                    <a:ea typeface="Meiryo UI" panose="020B0604030504040204" pitchFamily="50" charset="-128"/>
                  </a:endParaRPr>
                </a:p>
              </p:txBody>
            </p:sp>
            <p:sp>
              <p:nvSpPr>
                <p:cNvPr id="5" name="角丸四角形 4"/>
                <p:cNvSpPr/>
                <p:nvPr/>
              </p:nvSpPr>
              <p:spPr>
                <a:xfrm>
                  <a:off x="515425" y="3553886"/>
                  <a:ext cx="2232000" cy="648000"/>
                </a:xfrm>
                <a:prstGeom prst="roundRect">
                  <a:avLst>
                    <a:gd name="adj" fmla="val 17255"/>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en-US" altLang="ja-JP" sz="1400" b="1" dirty="0" smtClean="0">
                      <a:latin typeface="Meiryo UI" panose="020B0604030504040204" pitchFamily="50" charset="-128"/>
                      <a:ea typeface="Meiryo UI" panose="020B0604030504040204" pitchFamily="50" charset="-128"/>
                    </a:rPr>
                    <a:t> 2</a:t>
                  </a:r>
                  <a:r>
                    <a:rPr kumimoji="1" lang="ja-JP" altLang="en-US" sz="1400" b="1" dirty="0" err="1"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防災・減災、</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安全・安心の強化</a:t>
                  </a:r>
                  <a:endParaRPr kumimoji="1" lang="ja-JP" altLang="en-US" sz="1400" b="1" dirty="0">
                    <a:latin typeface="Meiryo UI" panose="020B0604030504040204" pitchFamily="50" charset="-128"/>
                    <a:ea typeface="Meiryo UI" panose="020B0604030504040204" pitchFamily="50" charset="-128"/>
                  </a:endParaRPr>
                </a:p>
              </p:txBody>
            </p:sp>
            <p:sp>
              <p:nvSpPr>
                <p:cNvPr id="6" name="角丸四角形 5"/>
                <p:cNvSpPr/>
                <p:nvPr/>
              </p:nvSpPr>
              <p:spPr>
                <a:xfrm>
                  <a:off x="515425" y="4340745"/>
                  <a:ext cx="2232000" cy="648000"/>
                </a:xfrm>
                <a:prstGeom prst="roundRect">
                  <a:avLst>
                    <a:gd name="adj" fmla="val 14740"/>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400" b="1" dirty="0" smtClean="0">
                      <a:latin typeface="Meiryo UI" panose="020B0604030504040204" pitchFamily="50" charset="-128"/>
                      <a:ea typeface="Meiryo UI" panose="020B0604030504040204" pitchFamily="50" charset="-128"/>
                    </a:rPr>
                    <a:t>３</a:t>
                  </a:r>
                  <a:r>
                    <a:rPr lang="ja-JP" altLang="en-US" sz="1400" b="1" dirty="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都市</a:t>
                  </a:r>
                  <a:r>
                    <a:rPr kumimoji="1" lang="ja-JP" altLang="en-US" sz="1400" b="1" dirty="0">
                      <a:latin typeface="Meiryo UI" panose="020B0604030504040204" pitchFamily="50" charset="-128"/>
                      <a:ea typeface="Meiryo UI" panose="020B0604030504040204" pitchFamily="50" charset="-128"/>
                    </a:rPr>
                    <a:t>魅力</a:t>
                  </a:r>
                  <a:r>
                    <a:rPr kumimoji="1" lang="ja-JP" altLang="en-US" sz="1400" b="1" dirty="0" smtClean="0">
                      <a:latin typeface="Meiryo UI" panose="020B0604030504040204" pitchFamily="50" charset="-128"/>
                      <a:ea typeface="Meiryo UI" panose="020B0604030504040204" pitchFamily="50" charset="-128"/>
                    </a:rPr>
                    <a:t>の向上と</a:t>
                  </a:r>
                  <a:endParaRPr kumimoji="1"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住みよい環境づくり</a:t>
                  </a:r>
                  <a:endParaRPr kumimoji="1" lang="ja-JP" altLang="en-US" sz="1400" b="1" dirty="0">
                    <a:latin typeface="Meiryo UI" panose="020B0604030504040204" pitchFamily="50" charset="-128"/>
                    <a:ea typeface="Meiryo UI" panose="020B0604030504040204" pitchFamily="50" charset="-128"/>
                  </a:endParaRPr>
                </a:p>
              </p:txBody>
            </p:sp>
          </p:grpSp>
          <p:sp>
            <p:nvSpPr>
              <p:cNvPr id="32" name="正方形/長方形 31"/>
              <p:cNvSpPr/>
              <p:nvPr/>
            </p:nvSpPr>
            <p:spPr>
              <a:xfrm>
                <a:off x="108383" y="1455524"/>
                <a:ext cx="3888000" cy="4428000"/>
              </a:xfrm>
              <a:prstGeom prst="rect">
                <a:avLst/>
              </a:prstGeom>
              <a:noFill/>
              <a:ln w="38100" cmpd="dbl">
                <a:prstDash val="solid"/>
              </a:ln>
            </p:spPr>
            <p:style>
              <a:lnRef idx="2">
                <a:schemeClr val="dk1"/>
              </a:lnRef>
              <a:fillRef idx="1">
                <a:schemeClr val="lt1"/>
              </a:fillRef>
              <a:effectRef idx="0">
                <a:schemeClr val="dk1"/>
              </a:effectRef>
              <a:fontRef idx="minor">
                <a:schemeClr val="dk1"/>
              </a:fontRef>
            </p:style>
            <p:txBody>
              <a:bodyPr rtlCol="0" anchor="t"/>
              <a:lstStyle/>
              <a:p>
                <a:endParaRPr kumimoji="1" lang="en-US" altLang="ja-JP" sz="1600" b="1" dirty="0" smtClean="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1610388" y="1438200"/>
                <a:ext cx="1373730" cy="338554"/>
              </a:xfrm>
              <a:prstGeom prst="rect">
                <a:avLst/>
              </a:prstGeom>
              <a:noFill/>
            </p:spPr>
            <p:txBody>
              <a:bodyPr vert="horz" wrap="squar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基本方針</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70" name="正方形/長方形 69"/>
              <p:cNvSpPr/>
              <p:nvPr/>
            </p:nvSpPr>
            <p:spPr>
              <a:xfrm>
                <a:off x="79507" y="5517719"/>
                <a:ext cx="2497230" cy="334851"/>
              </a:xfrm>
              <a:prstGeom prst="rect">
                <a:avLst/>
              </a:prstGeom>
              <a:noFill/>
              <a:ln w="12700">
                <a:no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latin typeface="HG丸ｺﾞｼｯｸM-PRO" panose="020F0600000000000000" pitchFamily="50" charset="-128"/>
                    <a:ea typeface="HG丸ｺﾞｼｯｸM-PRO" panose="020F0600000000000000" pitchFamily="50" charset="-128"/>
                  </a:rPr>
                  <a:t>（</a:t>
                </a:r>
                <a:r>
                  <a:rPr lang="en-US" altLang="ja-JP" sz="1400" b="1" dirty="0" smtClean="0">
                    <a:latin typeface="HG丸ｺﾞｼｯｸM-PRO" panose="020F0600000000000000" pitchFamily="50" charset="-128"/>
                    <a:ea typeface="HG丸ｺﾞｼｯｸM-PRO" panose="020F0600000000000000" pitchFamily="50" charset="-128"/>
                  </a:rPr>
                  <a:t>3</a:t>
                </a:r>
                <a:r>
                  <a:rPr lang="ja-JP" altLang="en-US" sz="1400" b="1" dirty="0" smtClean="0">
                    <a:latin typeface="HG丸ｺﾞｼｯｸM-PRO" panose="020F0600000000000000" pitchFamily="50" charset="-128"/>
                    <a:ea typeface="HG丸ｺﾞｼｯｸM-PRO" panose="020F0600000000000000" pitchFamily="50" charset="-128"/>
                  </a:rPr>
                  <a:t>）計画の進行</a:t>
                </a:r>
                <a:r>
                  <a:rPr lang="ja-JP" altLang="en-US" sz="1400" b="1" dirty="0">
                    <a:latin typeface="HG丸ｺﾞｼｯｸM-PRO" panose="020F0600000000000000" pitchFamily="50" charset="-128"/>
                    <a:ea typeface="HG丸ｺﾞｼｯｸM-PRO" panose="020F0600000000000000" pitchFamily="50" charset="-128"/>
                  </a:rPr>
                  <a:t>管理</a:t>
                </a:r>
                <a:r>
                  <a:rPr lang="ja-JP" altLang="en-US" dirty="0" smtClean="0"/>
                  <a:t>　</a:t>
                </a:r>
                <a:endParaRPr kumimoji="1" lang="ja-JP" altLang="en-US" dirty="0"/>
              </a:p>
            </p:txBody>
          </p:sp>
          <p:grpSp>
            <p:nvGrpSpPr>
              <p:cNvPr id="14" name="グループ化 13"/>
              <p:cNvGrpSpPr/>
              <p:nvPr/>
            </p:nvGrpSpPr>
            <p:grpSpPr>
              <a:xfrm>
                <a:off x="2870466" y="2767027"/>
                <a:ext cx="1307891" cy="2232000"/>
                <a:chOff x="2870466" y="2767027"/>
                <a:chExt cx="1307891" cy="2232000"/>
              </a:xfrm>
            </p:grpSpPr>
            <p:sp>
              <p:nvSpPr>
                <p:cNvPr id="12" name="ホームベース 11"/>
                <p:cNvSpPr/>
                <p:nvPr/>
              </p:nvSpPr>
              <p:spPr>
                <a:xfrm>
                  <a:off x="2918357" y="2767027"/>
                  <a:ext cx="1260000" cy="2232000"/>
                </a:xfrm>
                <a:prstGeom prst="homePlate">
                  <a:avLst>
                    <a:gd name="adj" fmla="val 17039"/>
                  </a:avLst>
                </a:prstGeom>
                <a:ln w="19050"/>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1" name="正方形/長方形 10"/>
                <p:cNvSpPr/>
                <p:nvPr/>
              </p:nvSpPr>
              <p:spPr>
                <a:xfrm>
                  <a:off x="2870466" y="3517702"/>
                  <a:ext cx="1262718" cy="379242"/>
                </a:xfrm>
                <a:prstGeom prst="rect">
                  <a:avLst/>
                </a:prstGeom>
                <a:noFill/>
                <a:ln w="19050">
                  <a:noFill/>
                  <a:prstDash val="sysDash"/>
                </a:ln>
              </p:spPr>
              <p:style>
                <a:lnRef idx="2">
                  <a:schemeClr val="dk1"/>
                </a:lnRef>
                <a:fillRef idx="1">
                  <a:schemeClr val="lt1"/>
                </a:fillRef>
                <a:effectRef idx="0">
                  <a:schemeClr val="dk1"/>
                </a:effectRef>
                <a:fontRef idx="minor">
                  <a:schemeClr val="dk1"/>
                </a:fontRef>
              </p:style>
              <p:txBody>
                <a:bodyPr lIns="0" tIns="0" rIns="0" bIns="0" rtlCol="0" anchor="ctr"/>
                <a:lstStyle/>
                <a:p>
                  <a:r>
                    <a:rPr lang="ja-JP" altLang="en-US" sz="1400" b="1" dirty="0" smtClean="0">
                      <a:latin typeface="HG丸ｺﾞｼｯｸM-PRO" panose="020F0600000000000000" pitchFamily="50" charset="-128"/>
                      <a:ea typeface="HG丸ｺﾞｼｯｸM-PRO" panose="020F0600000000000000" pitchFamily="50" charset="-128"/>
                    </a:rPr>
                    <a:t>（</a:t>
                  </a:r>
                  <a:r>
                    <a:rPr lang="en-US" altLang="ja-JP" sz="1400" b="1" dirty="0" smtClean="0">
                      <a:latin typeface="HG丸ｺﾞｼｯｸM-PRO" panose="020F0600000000000000" pitchFamily="50" charset="-128"/>
                      <a:ea typeface="HG丸ｺﾞｼｯｸM-PRO" panose="020F0600000000000000" pitchFamily="50" charset="-128"/>
                    </a:rPr>
                    <a:t>2</a:t>
                  </a:r>
                  <a:r>
                    <a:rPr lang="ja-JP" altLang="en-US" sz="1400" b="1" dirty="0" smtClean="0">
                      <a:latin typeface="HG丸ｺﾞｼｯｸM-PRO" panose="020F0600000000000000" pitchFamily="50" charset="-128"/>
                      <a:ea typeface="HG丸ｺﾞｼｯｸM-PRO" panose="020F0600000000000000" pitchFamily="50" charset="-128"/>
                    </a:rPr>
                    <a:t>）</a:t>
                  </a:r>
                  <a:endParaRPr lang="en-US" altLang="ja-JP" sz="1400" b="1" dirty="0" smtClean="0">
                    <a:latin typeface="HG丸ｺﾞｼｯｸM-PRO" panose="020F0600000000000000" pitchFamily="50" charset="-128"/>
                    <a:ea typeface="HG丸ｺﾞｼｯｸM-PRO" panose="020F0600000000000000" pitchFamily="50" charset="-128"/>
                  </a:endParaRPr>
                </a:p>
                <a:p>
                  <a:r>
                    <a:rPr kumimoji="1" lang="ja-JP" altLang="en-US" sz="1400" b="1" dirty="0" smtClean="0">
                      <a:latin typeface="HG丸ｺﾞｼｯｸM-PRO" panose="020F0600000000000000" pitchFamily="50" charset="-128"/>
                      <a:ea typeface="HG丸ｺﾞｼｯｸM-PRO" panose="020F0600000000000000" pitchFamily="50" charset="-128"/>
                    </a:rPr>
                    <a:t>   </a:t>
                  </a:r>
                  <a:r>
                    <a:rPr lang="ja-JP" altLang="en-US" sz="1400" b="1" dirty="0" smtClean="0">
                      <a:latin typeface="HG丸ｺﾞｼｯｸM-PRO" panose="020F0600000000000000" pitchFamily="50" charset="-128"/>
                      <a:ea typeface="HG丸ｺﾞｼｯｸM-PRO" panose="020F0600000000000000" pitchFamily="50" charset="-128"/>
                    </a:rPr>
                    <a:t>取組の</a:t>
                  </a:r>
                  <a:r>
                    <a:rPr kumimoji="1" lang="ja-JP" altLang="en-US" sz="1400" b="1" dirty="0" smtClean="0">
                      <a:latin typeface="HG丸ｺﾞｼｯｸM-PRO" panose="020F0600000000000000" pitchFamily="50" charset="-128"/>
                      <a:ea typeface="HG丸ｺﾞｼｯｸM-PRO" panose="020F0600000000000000" pitchFamily="50" charset="-128"/>
                    </a:rPr>
                    <a:t>視点</a:t>
                  </a:r>
                  <a:r>
                    <a:rPr lang="ja-JP" altLang="en-US" sz="1400" dirty="0" smtClean="0"/>
                    <a:t>　</a:t>
                  </a:r>
                  <a:endParaRPr kumimoji="1" lang="ja-JP" altLang="en-US" sz="1400" dirty="0"/>
                </a:p>
              </p:txBody>
            </p:sp>
          </p:grpSp>
        </p:grpSp>
        <p:sp>
          <p:nvSpPr>
            <p:cNvPr id="28" name="ホームベース 27"/>
            <p:cNvSpPr/>
            <p:nvPr/>
          </p:nvSpPr>
          <p:spPr>
            <a:xfrm>
              <a:off x="8303056" y="2887221"/>
              <a:ext cx="468000" cy="2232000"/>
            </a:xfrm>
            <a:prstGeom prst="homePlate">
              <a:avLst>
                <a:gd name="adj" fmla="val 40109"/>
              </a:avLst>
            </a:prstGeom>
            <a:ln w="19050"/>
          </p:spPr>
          <p:style>
            <a:lnRef idx="1">
              <a:schemeClr val="accent6"/>
            </a:lnRef>
            <a:fillRef idx="2">
              <a:schemeClr val="accent6"/>
            </a:fillRef>
            <a:effectRef idx="1">
              <a:schemeClr val="accent6"/>
            </a:effectRef>
            <a:fontRef idx="minor">
              <a:schemeClr val="dk1"/>
            </a:fontRef>
          </p:style>
          <p:txBody>
            <a:bodyPr vert="eaVert" lIns="36000" tIns="36000" rIns="36000" bIns="36000" rtlCol="0" anchor="ctr"/>
            <a:lstStyle/>
            <a:p>
              <a:pPr algn="ctr"/>
              <a:r>
                <a:rPr lang="ja-JP" altLang="en-US" sz="1200" dirty="0">
                  <a:latin typeface="Meiryo UI" panose="020B0604030504040204" pitchFamily="50" charset="-128"/>
                  <a:ea typeface="Meiryo UI" panose="020B0604030504040204" pitchFamily="50" charset="-128"/>
                </a:rPr>
                <a:t>事業</a:t>
              </a:r>
              <a:r>
                <a:rPr kumimoji="1" lang="ja-JP" altLang="en-US" sz="1200" dirty="0" smtClean="0">
                  <a:latin typeface="Meiryo UI" panose="020B0604030504040204" pitchFamily="50" charset="-128"/>
                  <a:ea typeface="Meiryo UI" panose="020B0604030504040204" pitchFamily="50" charset="-128"/>
                </a:rPr>
                <a:t>実施の考え方</a:t>
              </a:r>
              <a:endParaRPr kumimoji="1" lang="ja-JP" altLang="en-US" sz="12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197947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a:latin typeface="HG丸ｺﾞｼｯｸM-PRO" panose="020F0600000000000000" pitchFamily="50" charset="-128"/>
                <a:ea typeface="HG丸ｺﾞｼｯｸM-PRO" panose="020F0600000000000000" pitchFamily="50" charset="-128"/>
                <a:cs typeface="Meiryo UI" pitchFamily="50" charset="-128"/>
              </a:rPr>
              <a:t>２</a:t>
            </a: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．基本方針</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7" name="テキスト ボックス 6"/>
          <p:cNvSpPr txBox="1"/>
          <p:nvPr/>
        </p:nvSpPr>
        <p:spPr>
          <a:xfrm>
            <a:off x="149535" y="1901158"/>
            <a:ext cx="3132000" cy="3300116"/>
          </a:xfrm>
          <a:prstGeom prst="rect">
            <a:avLst/>
          </a:prstGeom>
          <a:noFill/>
          <a:ln w="6350">
            <a:noFill/>
          </a:ln>
        </p:spPr>
        <p:txBody>
          <a:bodyPr wrap="square" lIns="72000" tIns="72000" rIns="72000" bIns="72000" rtlCol="0" anchor="t" anchorCtr="0">
            <a:spAutoFit/>
          </a:bodyPr>
          <a:lstStyle/>
          <a:p>
            <a:pPr marL="108000" indent="-180000">
              <a:lnSpc>
                <a:spcPct val="150000"/>
              </a:lnSpc>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　交通インフラの充実・強化や都市拠点の　　形成など様々なネットワークを重視した都市づくりをさらに進めるなど、必要な都市基盤整備を　　推進し、世界</a:t>
            </a:r>
            <a:r>
              <a:rPr lang="ja-JP" altLang="en-US" sz="1200" dirty="0">
                <a:latin typeface="Meiryo UI" panose="020B0604030504040204" pitchFamily="50" charset="-128"/>
                <a:ea typeface="Meiryo UI" panose="020B0604030504040204" pitchFamily="50" charset="-128"/>
              </a:rPr>
              <a:t>で存在感を発揮する東西二極</a:t>
            </a:r>
            <a:r>
              <a:rPr lang="ja-JP" altLang="en-US" sz="1200" dirty="0" smtClean="0">
                <a:latin typeface="Meiryo UI" panose="020B0604030504040204" pitchFamily="50" charset="-128"/>
                <a:ea typeface="Meiryo UI" panose="020B0604030504040204" pitchFamily="50" charset="-128"/>
              </a:rPr>
              <a:t>の　一極</a:t>
            </a:r>
            <a:r>
              <a:rPr lang="ja-JP" altLang="en-US" sz="1200" dirty="0">
                <a:latin typeface="Meiryo UI" panose="020B0604030504040204" pitchFamily="50" charset="-128"/>
                <a:ea typeface="Meiryo UI" panose="020B0604030504040204" pitchFamily="50" charset="-128"/>
              </a:rPr>
              <a:t>として、日本の未来を支え、けん引する</a:t>
            </a:r>
            <a:endParaRPr lang="en-US" altLang="ja-JP" sz="1200" dirty="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　成長エンジンとなる副首都・</a:t>
            </a:r>
            <a:r>
              <a:rPr lang="ja-JP" altLang="en-US" sz="1200" dirty="0" smtClean="0">
                <a:latin typeface="Meiryo UI" panose="020B0604030504040204" pitchFamily="50" charset="-128"/>
                <a:ea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rPr>
              <a:t>として</a:t>
            </a:r>
            <a:r>
              <a:rPr lang="ja-JP" altLang="en-US" sz="1200" dirty="0" smtClean="0">
                <a:latin typeface="Meiryo UI" panose="020B0604030504040204" pitchFamily="50" charset="-128"/>
                <a:ea typeface="Meiryo UI" panose="020B0604030504040204" pitchFamily="50" charset="-128"/>
              </a:rPr>
              <a:t>発展を</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めざします。</a:t>
            </a:r>
            <a:endParaRPr kumimoji="1" lang="en-US" altLang="ja-JP" sz="1200" dirty="0" smtClean="0">
              <a:latin typeface="Meiryo UI" panose="020B0604030504040204" pitchFamily="50" charset="-128"/>
              <a:ea typeface="Meiryo UI" panose="020B0604030504040204" pitchFamily="50" charset="-128"/>
            </a:endParaRPr>
          </a:p>
          <a:p>
            <a:pPr marL="108000" indent="-108000">
              <a:lnSpc>
                <a:spcPct val="150000"/>
              </a:lnSpc>
              <a:spcBef>
                <a:spcPts val="600"/>
              </a:spcBef>
              <a:buFont typeface="Wingdings" panose="05000000000000000000" pitchFamily="2" charset="2"/>
              <a:buChar char="p"/>
            </a:pPr>
            <a:endParaRPr lang="en-US" altLang="ja-JP" sz="600" dirty="0">
              <a:latin typeface="Meiryo UI" panose="020B0604030504040204" pitchFamily="50" charset="-128"/>
              <a:ea typeface="Meiryo UI" panose="020B0604030504040204" pitchFamily="50" charset="-128"/>
            </a:endParaRPr>
          </a:p>
          <a:p>
            <a:pPr marL="108000">
              <a:spcBef>
                <a:spcPts val="1200"/>
              </a:spcBef>
            </a:pP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施策例</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pPr marL="279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交通</a:t>
            </a:r>
            <a:r>
              <a:rPr lang="ja-JP" altLang="en-US" sz="1100" dirty="0">
                <a:latin typeface="Meiryo UI" panose="020B0604030504040204" pitchFamily="50" charset="-128"/>
                <a:ea typeface="Meiryo UI" panose="020B0604030504040204" pitchFamily="50" charset="-128"/>
              </a:rPr>
              <a:t>ネットワークの充実、強化</a:t>
            </a:r>
          </a:p>
          <a:p>
            <a:pPr marL="279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既存交通ネットワーク等の徹底活用</a:t>
            </a:r>
            <a:endParaRPr kumimoji="1" lang="en-US" altLang="ja-JP" sz="1100" dirty="0" smtClean="0">
              <a:latin typeface="Meiryo UI" panose="020B0604030504040204" pitchFamily="50" charset="-128"/>
              <a:ea typeface="Meiryo UI" panose="020B0604030504040204" pitchFamily="50" charset="-128"/>
            </a:endParaRPr>
          </a:p>
          <a:p>
            <a:pPr marL="279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都市拠点形成</a:t>
            </a:r>
            <a:endParaRPr lang="en-US" altLang="ja-JP" sz="1100" dirty="0" smtClean="0">
              <a:latin typeface="Meiryo UI" panose="020B0604030504040204" pitchFamily="50" charset="-128"/>
              <a:ea typeface="Meiryo UI" panose="020B0604030504040204" pitchFamily="50" charset="-128"/>
            </a:endParaRPr>
          </a:p>
          <a:p>
            <a:pPr marL="108000"/>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など</a:t>
            </a:r>
            <a:endParaRPr kumimoji="1" lang="en-US" altLang="ja-JP" sz="11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604955" y="1890722"/>
            <a:ext cx="3105084" cy="2976951"/>
          </a:xfrm>
          <a:prstGeom prst="rect">
            <a:avLst/>
          </a:prstGeom>
          <a:noFill/>
          <a:ln w="6350">
            <a:noFill/>
          </a:ln>
        </p:spPr>
        <p:txBody>
          <a:bodyPr wrap="square" lIns="72000" tIns="72000" rIns="72000" bIns="72000" rtlCol="0" anchor="t" anchorCtr="0">
            <a:spAutoFit/>
          </a:bodyPr>
          <a:lstStyle/>
          <a:p>
            <a:pPr marL="108000" indent="-108000">
              <a:lnSpc>
                <a:spcPct val="150000"/>
              </a:lnSpc>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多様なニーズに応えるため、制度・しくみの</a:t>
            </a:r>
            <a:endParaRPr lang="en-US" altLang="ja-JP" sz="1200" dirty="0">
              <a:latin typeface="Meiryo UI" panose="020B0604030504040204" pitchFamily="50" charset="-128"/>
              <a:ea typeface="Meiryo UI" panose="020B0604030504040204" pitchFamily="50" charset="-128"/>
            </a:endParaRPr>
          </a:p>
          <a:p>
            <a:pPr marL="108000" indent="-108000">
              <a:lnSpc>
                <a:spcPct val="150000"/>
              </a:lnSpc>
            </a:pPr>
            <a:r>
              <a:rPr lang="ja-JP" altLang="en-US" sz="1200" dirty="0">
                <a:latin typeface="Meiryo UI" panose="020B0604030504040204" pitchFamily="50" charset="-128"/>
                <a:ea typeface="Meiryo UI" panose="020B0604030504040204" pitchFamily="50" charset="-128"/>
              </a:rPr>
              <a:t>　見直し等によりインフラを有効活用する</a:t>
            </a:r>
            <a:r>
              <a:rPr lang="ja-JP" altLang="en-US" sz="1200" dirty="0" smtClean="0">
                <a:latin typeface="Meiryo UI" panose="020B0604030504040204" pitchFamily="50" charset="-128"/>
                <a:ea typeface="Meiryo UI" panose="020B0604030504040204" pitchFamily="50" charset="-128"/>
              </a:rPr>
              <a:t>こと</a:t>
            </a:r>
            <a:r>
              <a:rPr lang="ja-JP" altLang="en-US" sz="1200" dirty="0">
                <a:latin typeface="Meiryo UI" panose="020B0604030504040204" pitchFamily="50" charset="-128"/>
                <a:ea typeface="Meiryo UI" panose="020B0604030504040204" pitchFamily="50" charset="-128"/>
              </a:rPr>
              <a:t>や</a:t>
            </a:r>
            <a:endParaRPr lang="en-US" altLang="ja-JP" sz="1200" dirty="0">
              <a:latin typeface="Meiryo UI" panose="020B0604030504040204" pitchFamily="50" charset="-128"/>
              <a:ea typeface="Meiryo UI" panose="020B0604030504040204" pitchFamily="50" charset="-128"/>
            </a:endParaRPr>
          </a:p>
          <a:p>
            <a:pPr marL="108000" indent="-108000">
              <a:lnSpc>
                <a:spcPct val="1500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多様な主体との連携により、都市魅力の向上に取り組み、またみどりの創出や都市環境の向上などに取り組むことで、地域資源を活かした質の高い、住みよい</a:t>
            </a:r>
            <a:r>
              <a:rPr lang="ja-JP" altLang="en-US" sz="1200" dirty="0">
                <a:latin typeface="Meiryo UI" panose="020B0604030504040204" pitchFamily="50" charset="-128"/>
                <a:ea typeface="Meiryo UI" panose="020B0604030504040204" pitchFamily="50" charset="-128"/>
              </a:rPr>
              <a:t>都市</a:t>
            </a:r>
            <a:r>
              <a:rPr lang="ja-JP" altLang="en-US" sz="1200" dirty="0" smtClean="0">
                <a:latin typeface="Meiryo UI" panose="020B0604030504040204" pitchFamily="50" charset="-128"/>
                <a:ea typeface="Meiryo UI" panose="020B0604030504040204" pitchFamily="50" charset="-128"/>
              </a:rPr>
              <a:t>の実現をめざします。</a:t>
            </a:r>
            <a:endParaRPr lang="en-US" altLang="ja-JP" sz="1200" dirty="0">
              <a:latin typeface="Meiryo UI" panose="020B0604030504040204" pitchFamily="50" charset="-128"/>
              <a:ea typeface="Meiryo UI" panose="020B0604030504040204" pitchFamily="50" charset="-128"/>
            </a:endParaRPr>
          </a:p>
          <a:p>
            <a:pPr>
              <a:spcBef>
                <a:spcPts val="1200"/>
              </a:spcBef>
            </a:pP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施策例</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a:t>
            </a:r>
            <a:endParaRPr kumimoji="1"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smtClean="0">
                <a:latin typeface="Meiryo UI" panose="020B0604030504040204" pitchFamily="50" charset="-128"/>
                <a:ea typeface="Meiryo UI" panose="020B0604030504040204" pitchFamily="50" charset="-128"/>
              </a:rPr>
              <a:t>多様なニーズ</a:t>
            </a:r>
            <a:r>
              <a:rPr lang="ja-JP" altLang="en-US" sz="1100" dirty="0">
                <a:latin typeface="Meiryo UI" panose="020B0604030504040204" pitchFamily="50" charset="-128"/>
                <a:ea typeface="Meiryo UI" panose="020B0604030504040204" pitchFamily="50" charset="-128"/>
              </a:rPr>
              <a:t>に応えるインフラの有効</a:t>
            </a:r>
            <a:r>
              <a:rPr lang="ja-JP" altLang="en-US" sz="1100" dirty="0" smtClean="0">
                <a:latin typeface="Meiryo UI" panose="020B0604030504040204" pitchFamily="50" charset="-128"/>
                <a:ea typeface="Meiryo UI" panose="020B0604030504040204" pitchFamily="50" charset="-128"/>
              </a:rPr>
              <a:t>活用</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河川</a:t>
            </a:r>
            <a:r>
              <a:rPr lang="ja-JP" altLang="en-US" sz="1100" dirty="0" smtClean="0">
                <a:latin typeface="Meiryo UI" panose="020B0604030504040204" pitchFamily="50" charset="-128"/>
                <a:ea typeface="Meiryo UI" panose="020B0604030504040204" pitchFamily="50" charset="-128"/>
              </a:rPr>
              <a:t>、府営公園等のにぎわい・魅力の向上</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安定した下水道サービスの</a:t>
            </a:r>
            <a:r>
              <a:rPr lang="ja-JP" altLang="en-US" sz="1100" dirty="0" smtClean="0">
                <a:latin typeface="Meiryo UI" panose="020B0604030504040204" pitchFamily="50" charset="-128"/>
                <a:ea typeface="Meiryo UI" panose="020B0604030504040204" pitchFamily="50" charset="-128"/>
              </a:rPr>
              <a:t>提供</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都市環境保全等の推進</a:t>
            </a:r>
            <a:r>
              <a:rPr kumimoji="1" lang="ja-JP" altLang="en-US" sz="1100" dirty="0" smtClean="0">
                <a:latin typeface="Meiryo UI" panose="020B0604030504040204" pitchFamily="50" charset="-128"/>
                <a:ea typeface="Meiryo UI" panose="020B0604030504040204" pitchFamily="50" charset="-128"/>
              </a:rPr>
              <a:t>　　　　　　　　　　　　　　　</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など</a:t>
            </a:r>
            <a:endParaRPr kumimoji="1" lang="en-US" altLang="ja-JP" sz="11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375291" y="1901158"/>
            <a:ext cx="3132000" cy="3715614"/>
          </a:xfrm>
          <a:prstGeom prst="rect">
            <a:avLst/>
          </a:prstGeom>
          <a:noFill/>
          <a:ln w="6350">
            <a:noFill/>
          </a:ln>
        </p:spPr>
        <p:txBody>
          <a:bodyPr wrap="square" lIns="72000" tIns="72000" rIns="72000" bIns="72000" rtlCol="0" anchor="t" anchorCtr="0">
            <a:spAutoFit/>
          </a:bodyPr>
          <a:lstStyle/>
          <a:p>
            <a:pPr marL="108000" indent="-108000">
              <a:lnSpc>
                <a:spcPct val="150000"/>
              </a:lnSpc>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近年の気候変動による自然災害等を</a:t>
            </a:r>
            <a:r>
              <a:rPr lang="ja-JP" altLang="en-US" sz="1200" dirty="0">
                <a:latin typeface="Meiryo UI" panose="020B0604030504040204" pitchFamily="50" charset="-128"/>
                <a:ea typeface="Meiryo UI" panose="020B0604030504040204" pitchFamily="50" charset="-128"/>
              </a:rPr>
              <a:t>踏まえ</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「人命を守る</a:t>
            </a:r>
            <a:r>
              <a:rPr lang="ja-JP" altLang="en-US" sz="1200" dirty="0" smtClean="0">
                <a:latin typeface="Meiryo UI" panose="020B0604030504040204" pitchFamily="50" charset="-128"/>
                <a:ea typeface="Meiryo UI" panose="020B0604030504040204" pitchFamily="50" charset="-128"/>
              </a:rPr>
              <a:t>」こと</a:t>
            </a:r>
            <a:r>
              <a:rPr lang="ja-JP" altLang="en-US" sz="1200" dirty="0">
                <a:latin typeface="Meiryo UI" panose="020B0604030504040204" pitchFamily="50" charset="-128"/>
                <a:ea typeface="Meiryo UI" panose="020B0604030504040204" pitchFamily="50" charset="-128"/>
              </a:rPr>
              <a:t>を最優先に</a:t>
            </a:r>
            <a:r>
              <a:rPr lang="ja-JP" altLang="en-US" sz="1200" dirty="0" smtClean="0">
                <a:latin typeface="Meiryo UI" panose="020B0604030504040204" pitchFamily="50" charset="-128"/>
                <a:ea typeface="Meiryo UI" panose="020B0604030504040204" pitchFamily="50" charset="-128"/>
              </a:rPr>
              <a:t>、総合的な地震・津波・高潮対策や、「逃げる」「凌ぐ」「防ぐ」施策を組み合わせた治水・土砂災害対策等ハード・ソフト両面での取組を強化し、被害を最小化　することをめざします。</a:t>
            </a:r>
            <a:endParaRPr lang="en-US" altLang="ja-JP" sz="800" dirty="0">
              <a:latin typeface="Meiryo UI" panose="020B0604030504040204" pitchFamily="50" charset="-128"/>
              <a:ea typeface="Meiryo UI" panose="020B0604030504040204" pitchFamily="50" charset="-128"/>
            </a:endParaRPr>
          </a:p>
          <a:p>
            <a:pPr marL="108000" indent="-108000">
              <a:lnSpc>
                <a:spcPct val="150000"/>
              </a:lnSpc>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　交通安全対策やユニバーサルデザイン化の　推進</a:t>
            </a:r>
            <a:r>
              <a:rPr lang="ja-JP" altLang="en-US" sz="1200" dirty="0">
                <a:latin typeface="Meiryo UI" panose="020B0604030504040204" pitchFamily="50" charset="-128"/>
                <a:ea typeface="Meiryo UI" panose="020B0604030504040204" pitchFamily="50" charset="-128"/>
              </a:rPr>
              <a:t>など</a:t>
            </a:r>
            <a:r>
              <a:rPr lang="ja-JP" altLang="en-US" sz="1200" dirty="0" smtClean="0">
                <a:latin typeface="Meiryo UI" panose="020B0604030504040204" pitchFamily="50" charset="-128"/>
                <a:ea typeface="Meiryo UI" panose="020B0604030504040204" pitchFamily="50" charset="-128"/>
              </a:rPr>
              <a:t>、誰もが安全・安心に移動できる都市の実現をめざします。</a:t>
            </a:r>
            <a:endParaRPr kumimoji="1" lang="en-US" altLang="ja-JP" sz="800" dirty="0" smtClean="0">
              <a:latin typeface="Meiryo UI" panose="020B0604030504040204" pitchFamily="50" charset="-128"/>
              <a:ea typeface="Meiryo UI" panose="020B0604030504040204" pitchFamily="50" charset="-128"/>
            </a:endParaRPr>
          </a:p>
          <a:p>
            <a:pPr>
              <a:spcBef>
                <a:spcPts val="1200"/>
              </a:spcBef>
            </a:pP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施策例</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地震、大雨等の</a:t>
            </a:r>
            <a:r>
              <a:rPr lang="ja-JP" altLang="en-US" sz="1100" dirty="0" smtClean="0">
                <a:latin typeface="Meiryo UI" panose="020B0604030504040204" pitchFamily="50" charset="-128"/>
                <a:ea typeface="Meiryo UI" panose="020B0604030504040204" pitchFamily="50" charset="-128"/>
              </a:rPr>
              <a:t>自然災害への対策の強化</a:t>
            </a:r>
            <a:endParaRPr kumimoji="1"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交通安全対策の推進</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ユニバーサルデザイン化の推進</a:t>
            </a:r>
            <a:endParaRPr lang="en-US" altLang="ja-JP" sz="1100" dirty="0" smtClean="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など</a:t>
            </a:r>
            <a:endParaRPr kumimoji="1"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616219" y="6543035"/>
            <a:ext cx="2311400" cy="365125"/>
          </a:xfrm>
        </p:spPr>
        <p:txBody>
          <a:bodyPr/>
          <a:lstStyle/>
          <a:p>
            <a:fld id="{BB9231F5-CC56-497A-A386-7B8232C12A76}" type="slidenum">
              <a:rPr kumimoji="1" lang="ja-JP" altLang="en-US" smtClean="0">
                <a:solidFill>
                  <a:schemeClr val="tx1"/>
                </a:solidFill>
              </a:rPr>
              <a:t>11</a:t>
            </a:fld>
            <a:endParaRPr kumimoji="1" lang="ja-JP" altLang="en-US" dirty="0">
              <a:solidFill>
                <a:schemeClr val="tx1"/>
              </a:solidFill>
            </a:endParaRPr>
          </a:p>
        </p:txBody>
      </p:sp>
      <p:sp>
        <p:nvSpPr>
          <p:cNvPr id="24" name="正方形/長方形 23"/>
          <p:cNvSpPr/>
          <p:nvPr/>
        </p:nvSpPr>
        <p:spPr>
          <a:xfrm>
            <a:off x="73795" y="453860"/>
            <a:ext cx="9720000" cy="609934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61805" y="853299"/>
            <a:ext cx="5673080" cy="257369"/>
          </a:xfrm>
          <a:prstGeom prst="rect">
            <a:avLst/>
          </a:prstGeom>
          <a:noFill/>
        </p:spPr>
        <p:txBody>
          <a:bodyPr wrap="square" lIns="36000" tIns="36000" rIns="36000" bIns="36000" rtlCol="0" anchor="ctr" anchorCtr="0">
            <a:spAutoFit/>
          </a:bodyPr>
          <a:lstStyle/>
          <a:p>
            <a:pPr marL="171450" indent="-171450">
              <a:buFont typeface="Wingdings" panose="05000000000000000000" pitchFamily="2" charset="2"/>
              <a:buChar char="ü"/>
            </a:pPr>
            <a:r>
              <a:rPr kumimoji="1" lang="ja-JP" altLang="en-US" sz="1200" dirty="0" smtClean="0">
                <a:latin typeface="Meiryo UI" panose="020B0604030504040204" pitchFamily="50" charset="-128"/>
                <a:ea typeface="Meiryo UI" panose="020B0604030504040204" pitchFamily="50" charset="-128"/>
              </a:rPr>
              <a:t>３つのめざすべき将来像を基本目標として設定し、施策・事業に取り組</a:t>
            </a:r>
            <a:r>
              <a:rPr lang="ja-JP" altLang="en-US" sz="1200" dirty="0">
                <a:latin typeface="Meiryo UI" panose="020B0604030504040204" pitchFamily="50" charset="-128"/>
                <a:ea typeface="Meiryo UI" panose="020B0604030504040204" pitchFamily="50" charset="-128"/>
              </a:rPr>
              <a:t>み</a:t>
            </a:r>
            <a:r>
              <a:rPr kumimoji="1" lang="ja-JP" altLang="en-US" sz="1200" dirty="0" smtClean="0">
                <a:latin typeface="Meiryo UI" panose="020B0604030504040204" pitchFamily="50" charset="-128"/>
                <a:ea typeface="Meiryo UI" panose="020B0604030504040204" pitchFamily="50" charset="-128"/>
              </a:rPr>
              <a:t>ます。</a:t>
            </a:r>
            <a:endParaRPr kumimoji="1" lang="en-US" altLang="ja-JP" sz="1200" dirty="0" smtClean="0">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161805" y="1230808"/>
            <a:ext cx="3132001" cy="5040000"/>
            <a:chOff x="161805" y="1230808"/>
            <a:chExt cx="3132001" cy="5040000"/>
          </a:xfrm>
        </p:grpSpPr>
        <p:sp>
          <p:nvSpPr>
            <p:cNvPr id="2" name="正方形/長方形 1"/>
            <p:cNvSpPr/>
            <p:nvPr/>
          </p:nvSpPr>
          <p:spPr>
            <a:xfrm>
              <a:off x="161806" y="1230808"/>
              <a:ext cx="3132000" cy="634087"/>
            </a:xfrm>
            <a:prstGeom prst="rect">
              <a:avLst/>
            </a:prstGeom>
            <a:ln w="25400"/>
          </p:spPr>
          <p:style>
            <a:lnRef idx="2">
              <a:schemeClr val="dk1">
                <a:shade val="50000"/>
              </a:schemeClr>
            </a:lnRef>
            <a:fillRef idx="1">
              <a:schemeClr val="dk1"/>
            </a:fillRef>
            <a:effectRef idx="0">
              <a:schemeClr val="dk1"/>
            </a:effectRef>
            <a:fontRef idx="minor">
              <a:schemeClr val="lt1"/>
            </a:fontRef>
          </p:style>
          <p:txBody>
            <a:bodyPr rtlCol="0" anchor="ctr"/>
            <a:lstStyle/>
            <a:p>
              <a:r>
                <a:rPr lang="ja-JP" altLang="en-US" sz="1400" b="1" spc="-150" dirty="0">
                  <a:latin typeface="HG丸ｺﾞｼｯｸM-PRO" panose="020F0600000000000000" pitchFamily="50" charset="-128"/>
                  <a:ea typeface="HG丸ｺﾞｼｯｸM-PRO" panose="020F0600000000000000" pitchFamily="50" charset="-128"/>
                </a:rPr>
                <a:t>目標</a:t>
              </a:r>
              <a:r>
                <a:rPr lang="en-US" altLang="ja-JP" sz="1400" b="1" spc="-150" dirty="0">
                  <a:latin typeface="HG丸ｺﾞｼｯｸM-PRO" panose="020F0600000000000000" pitchFamily="50" charset="-128"/>
                  <a:ea typeface="HG丸ｺﾞｼｯｸM-PRO" panose="020F0600000000000000" pitchFamily="50" charset="-128"/>
                </a:rPr>
                <a:t>1</a:t>
              </a:r>
            </a:p>
            <a:p>
              <a:pPr>
                <a:lnSpc>
                  <a:spcPct val="150000"/>
                </a:lnSpc>
              </a:pPr>
              <a:r>
                <a:rPr lang="ja-JP" altLang="en-US" sz="1400" b="1" spc="-150" dirty="0" smtClean="0">
                  <a:latin typeface="HG丸ｺﾞｼｯｸM-PRO" panose="020F0600000000000000" pitchFamily="50" charset="-128"/>
                  <a:ea typeface="HG丸ｺﾞｼｯｸM-PRO" panose="020F0600000000000000" pitchFamily="50" charset="-128"/>
                </a:rPr>
                <a:t>大阪</a:t>
              </a:r>
              <a:r>
                <a:rPr lang="ja-JP" altLang="en-US" sz="1400" b="1" spc="-150" dirty="0">
                  <a:latin typeface="HG丸ｺﾞｼｯｸM-PRO" panose="020F0600000000000000" pitchFamily="50" charset="-128"/>
                  <a:ea typeface="HG丸ｺﾞｼｯｸM-PRO" panose="020F0600000000000000" pitchFamily="50" charset="-128"/>
                </a:rPr>
                <a:t>・関西のさらなる成長・活力の実現</a:t>
              </a:r>
              <a:endParaRPr lang="en-US" altLang="ja-JP" sz="1400" b="1" spc="-150" dirty="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161805" y="1230808"/>
              <a:ext cx="3132000" cy="50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p:cNvGrpSpPr/>
          <p:nvPr/>
        </p:nvGrpSpPr>
        <p:grpSpPr>
          <a:xfrm>
            <a:off x="3367795" y="1230808"/>
            <a:ext cx="3132000" cy="5040000"/>
            <a:chOff x="3367795" y="1230808"/>
            <a:chExt cx="3132000" cy="5040000"/>
          </a:xfrm>
        </p:grpSpPr>
        <p:sp>
          <p:nvSpPr>
            <p:cNvPr id="23" name="正方形/長方形 22"/>
            <p:cNvSpPr/>
            <p:nvPr/>
          </p:nvSpPr>
          <p:spPr>
            <a:xfrm>
              <a:off x="3367795" y="1241871"/>
              <a:ext cx="3132000" cy="634087"/>
            </a:xfrm>
            <a:prstGeom prst="rect">
              <a:avLst/>
            </a:prstGeom>
            <a:ln w="25400"/>
          </p:spPr>
          <p:style>
            <a:lnRef idx="2">
              <a:schemeClr val="dk1">
                <a:shade val="50000"/>
              </a:schemeClr>
            </a:lnRef>
            <a:fillRef idx="1">
              <a:schemeClr val="dk1"/>
            </a:fillRef>
            <a:effectRef idx="0">
              <a:schemeClr val="dk1"/>
            </a:effectRef>
            <a:fontRef idx="minor">
              <a:schemeClr val="lt1"/>
            </a:fontRef>
          </p:style>
          <p:txBody>
            <a:bodyPr rtlCol="0" anchor="ctr"/>
            <a:lstStyle/>
            <a:p>
              <a:r>
                <a:rPr lang="ja-JP" altLang="en-US" sz="1400" b="1" spc="-150" dirty="0" smtClean="0">
                  <a:latin typeface="HG丸ｺﾞｼｯｸM-PRO" panose="020F0600000000000000" pitchFamily="50" charset="-128"/>
                  <a:ea typeface="HG丸ｺﾞｼｯｸM-PRO" panose="020F0600000000000000" pitchFamily="50" charset="-128"/>
                </a:rPr>
                <a:t>目標２</a:t>
              </a:r>
              <a:endParaRPr lang="en-US" altLang="ja-JP" sz="1400" b="1" spc="-15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spc="-150" dirty="0" smtClean="0">
                  <a:latin typeface="HG丸ｺﾞｼｯｸM-PRO" panose="020F0600000000000000" pitchFamily="50" charset="-128"/>
                  <a:ea typeface="HG丸ｺﾞｼｯｸM-PRO" panose="020F0600000000000000" pitchFamily="50" charset="-128"/>
                </a:rPr>
                <a:t>防災・減災、安全・安心の強化</a:t>
              </a:r>
              <a:endParaRPr lang="en-US" altLang="ja-JP" sz="1400" b="1" spc="-150" dirty="0">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3369664" y="1230808"/>
              <a:ext cx="3130131" cy="50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p:cNvGrpSpPr/>
          <p:nvPr/>
        </p:nvGrpSpPr>
        <p:grpSpPr>
          <a:xfrm>
            <a:off x="6591243" y="1230807"/>
            <a:ext cx="3132000" cy="5040001"/>
            <a:chOff x="6591497" y="1252234"/>
            <a:chExt cx="3132000" cy="5040001"/>
          </a:xfrm>
        </p:grpSpPr>
        <p:sp>
          <p:nvSpPr>
            <p:cNvPr id="26" name="正方形/長方形 25"/>
            <p:cNvSpPr/>
            <p:nvPr/>
          </p:nvSpPr>
          <p:spPr>
            <a:xfrm>
              <a:off x="6591497" y="1252234"/>
              <a:ext cx="3132000" cy="634087"/>
            </a:xfrm>
            <a:prstGeom prst="rect">
              <a:avLst/>
            </a:prstGeom>
            <a:ln w="25400"/>
          </p:spPr>
          <p:style>
            <a:lnRef idx="2">
              <a:schemeClr val="dk1">
                <a:shade val="50000"/>
              </a:schemeClr>
            </a:lnRef>
            <a:fillRef idx="1">
              <a:schemeClr val="dk1"/>
            </a:fillRef>
            <a:effectRef idx="0">
              <a:schemeClr val="dk1"/>
            </a:effectRef>
            <a:fontRef idx="minor">
              <a:schemeClr val="lt1"/>
            </a:fontRef>
          </p:style>
          <p:txBody>
            <a:bodyPr rtlCol="0" anchor="ctr"/>
            <a:lstStyle/>
            <a:p>
              <a:r>
                <a:rPr lang="ja-JP" altLang="en-US" sz="1400" b="1" spc="-150" dirty="0" smtClean="0">
                  <a:latin typeface="HG丸ｺﾞｼｯｸM-PRO" panose="020F0600000000000000" pitchFamily="50" charset="-128"/>
                  <a:ea typeface="HG丸ｺﾞｼｯｸM-PRO" panose="020F0600000000000000" pitchFamily="50" charset="-128"/>
                </a:rPr>
                <a:t>目標３</a:t>
              </a:r>
              <a:endParaRPr lang="en-US" altLang="ja-JP" sz="1400" b="1" spc="-15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spc="-150" dirty="0">
                  <a:latin typeface="HG丸ｺﾞｼｯｸM-PRO" panose="020F0600000000000000" pitchFamily="50" charset="-128"/>
                  <a:ea typeface="HG丸ｺﾞｼｯｸM-PRO" panose="020F0600000000000000" pitchFamily="50" charset="-128"/>
                </a:rPr>
                <a:t>都市魅力の向上と住みよい</a:t>
              </a:r>
              <a:r>
                <a:rPr lang="ja-JP" altLang="en-US" sz="1400" b="1" spc="-150" dirty="0" smtClean="0">
                  <a:latin typeface="HG丸ｺﾞｼｯｸM-PRO" panose="020F0600000000000000" pitchFamily="50" charset="-128"/>
                  <a:ea typeface="HG丸ｺﾞｼｯｸM-PRO" panose="020F0600000000000000" pitchFamily="50" charset="-128"/>
                </a:rPr>
                <a:t>環境づくり</a:t>
              </a:r>
              <a:endParaRPr lang="en-US" altLang="ja-JP" sz="1400" b="1" spc="-150" dirty="0">
                <a:latin typeface="HG丸ｺﾞｼｯｸM-PRO" panose="020F0600000000000000" pitchFamily="50" charset="-128"/>
                <a:ea typeface="HG丸ｺﾞｼｯｸM-PRO" panose="020F0600000000000000" pitchFamily="50" charset="-128"/>
              </a:endParaRPr>
            </a:p>
          </p:txBody>
        </p:sp>
        <p:sp>
          <p:nvSpPr>
            <p:cNvPr id="28" name="正方形/長方形 27"/>
            <p:cNvSpPr/>
            <p:nvPr/>
          </p:nvSpPr>
          <p:spPr>
            <a:xfrm>
              <a:off x="6592432" y="1252235"/>
              <a:ext cx="3130131" cy="50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p:cNvGrpSpPr/>
          <p:nvPr/>
        </p:nvGrpSpPr>
        <p:grpSpPr>
          <a:xfrm>
            <a:off x="961986" y="5631991"/>
            <a:ext cx="1507098" cy="470133"/>
            <a:chOff x="848275" y="5642443"/>
            <a:chExt cx="1507098" cy="470133"/>
          </a:xfrm>
        </p:grpSpPr>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275" y="5646682"/>
              <a:ext cx="465894" cy="465894"/>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540" y="5647482"/>
              <a:ext cx="465094" cy="465094"/>
            </a:xfrm>
            <a:prstGeom prst="rect">
              <a:avLst/>
            </a:prstGeom>
          </p:spPr>
        </p:pic>
        <p:pic>
          <p:nvPicPr>
            <p:cNvPr id="31" name="図 3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4148" y="5642443"/>
              <a:ext cx="471225" cy="47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グループ化 33"/>
          <p:cNvGrpSpPr/>
          <p:nvPr/>
        </p:nvGrpSpPr>
        <p:grpSpPr>
          <a:xfrm>
            <a:off x="6902131" y="5653406"/>
            <a:ext cx="2510224" cy="483633"/>
            <a:chOff x="6772316" y="5702297"/>
            <a:chExt cx="2510224" cy="483633"/>
          </a:xfrm>
        </p:grpSpPr>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5055" y="5702297"/>
              <a:ext cx="469021" cy="46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6422" y="5707807"/>
              <a:ext cx="465894" cy="465894"/>
            </a:xfrm>
            <a:prstGeom prst="rect">
              <a:avLst/>
            </a:prstGeom>
          </p:spPr>
        </p:pic>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6815" y="5704886"/>
              <a:ext cx="470846" cy="470846"/>
            </a:xfrm>
            <a:prstGeom prst="rect">
              <a:avLst/>
            </a:prstGeom>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8695" y="5704886"/>
              <a:ext cx="463845" cy="463845"/>
            </a:xfrm>
            <a:prstGeom prst="rect">
              <a:avLst/>
            </a:prstGeom>
          </p:spPr>
        </p:pic>
        <p:pic>
          <p:nvPicPr>
            <p:cNvPr id="33" name="図 3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2316" y="5702297"/>
              <a:ext cx="483632" cy="48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正方形/長方形 34"/>
          <p:cNvSpPr/>
          <p:nvPr/>
        </p:nvSpPr>
        <p:spPr>
          <a:xfrm>
            <a:off x="81291" y="441643"/>
            <a:ext cx="9720000" cy="288147"/>
          </a:xfrm>
          <a:prstGeom prst="rect">
            <a:avLst/>
          </a:prstGeom>
          <a:gradFill flip="none" rotWithShape="1">
            <a:gsLst>
              <a:gs pos="0">
                <a:schemeClr val="accent5">
                  <a:lumMod val="60000"/>
                  <a:lumOff val="40000"/>
                </a:schemeClr>
              </a:gs>
              <a:gs pos="100000">
                <a:srgbClr val="0070C0"/>
              </a:gs>
            </a:gsLst>
            <a:path path="rect">
              <a:fillToRect l="100000" t="100000"/>
            </a:path>
            <a:tileRect r="-100000" b="-100000"/>
          </a:gradFill>
        </p:spPr>
        <p:style>
          <a:lnRef idx="1">
            <a:schemeClr val="accent5"/>
          </a:lnRef>
          <a:fillRef idx="1003">
            <a:schemeClr val="dk2"/>
          </a:fillRef>
          <a:effectRef idx="2">
            <a:schemeClr val="accent5"/>
          </a:effectRef>
          <a:fontRef idx="minor">
            <a:schemeClr val="lt1"/>
          </a:fontRef>
        </p:style>
        <p:txBody>
          <a:bodyPr wrap="square" lIns="72000" tIns="36000" rIns="72000" bIns="36000" anchor="ctr" anchorCtr="0">
            <a:spAutoFit/>
          </a:bodyPr>
          <a:lstStyle/>
          <a:p>
            <a:r>
              <a:rPr lang="en-US" altLang="ja-JP" sz="1400" b="1" spc="300" dirty="0" smtClean="0">
                <a:latin typeface="HG丸ｺﾞｼｯｸM-PRO" panose="020F0600000000000000" pitchFamily="50" charset="-128"/>
                <a:ea typeface="HG丸ｺﾞｼｯｸM-PRO" panose="020F0600000000000000" pitchFamily="50" charset="-128"/>
              </a:rPr>
              <a:t>(1)</a:t>
            </a:r>
            <a:r>
              <a:rPr lang="ja-JP" altLang="en-US" sz="1400" b="1" spc="300" dirty="0" smtClean="0">
                <a:latin typeface="HG丸ｺﾞｼｯｸM-PRO" panose="020F0600000000000000" pitchFamily="50" charset="-128"/>
                <a:ea typeface="HG丸ｺﾞｼｯｸM-PRO" panose="020F0600000000000000" pitchFamily="50" charset="-128"/>
              </a:rPr>
              <a:t>基本目標（めざすべき将来像）</a:t>
            </a:r>
            <a:endParaRPr lang="en-US" altLang="ja-JP" sz="1400" b="1" spc="300" dirty="0" smtClean="0">
              <a:latin typeface="HG丸ｺﾞｼｯｸM-PRO" panose="020F0600000000000000" pitchFamily="50" charset="-128"/>
              <a:ea typeface="HG丸ｺﾞｼｯｸM-PRO" panose="020F0600000000000000" pitchFamily="50" charset="-128"/>
            </a:endParaRPr>
          </a:p>
        </p:txBody>
      </p:sp>
      <p:grpSp>
        <p:nvGrpSpPr>
          <p:cNvPr id="17" name="グループ化 16"/>
          <p:cNvGrpSpPr/>
          <p:nvPr/>
        </p:nvGrpSpPr>
        <p:grpSpPr>
          <a:xfrm>
            <a:off x="3894975" y="5641972"/>
            <a:ext cx="1975844" cy="468484"/>
            <a:chOff x="3894975" y="5641972"/>
            <a:chExt cx="1975844" cy="468484"/>
          </a:xfrm>
        </p:grpSpPr>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94975" y="5641972"/>
              <a:ext cx="452864" cy="452864"/>
            </a:xfrm>
            <a:prstGeom prst="rect">
              <a:avLst/>
            </a:prstGeom>
          </p:spPr>
        </p:pic>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8162" y="5647426"/>
              <a:ext cx="460166" cy="460166"/>
            </a:xfrm>
            <a:prstGeom prst="rect">
              <a:avLst/>
            </a:prstGeom>
          </p:spPr>
        </p:pic>
        <p:pic>
          <p:nvPicPr>
            <p:cNvPr id="32" name="図 2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2865" y="5648532"/>
              <a:ext cx="457954" cy="45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7776" y="5644562"/>
              <a:ext cx="465894" cy="465894"/>
            </a:xfrm>
            <a:prstGeom prst="rect">
              <a:avLst/>
            </a:prstGeom>
          </p:spPr>
        </p:pic>
      </p:grpSp>
    </p:spTree>
    <p:extLst>
      <p:ext uri="{BB962C8B-B14F-4D97-AF65-F5344CB8AC3E}">
        <p14:creationId xmlns:p14="http://schemas.microsoft.com/office/powerpoint/2010/main" val="107078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a:latin typeface="HG丸ｺﾞｼｯｸM-PRO" panose="020F0600000000000000" pitchFamily="50" charset="-128"/>
                <a:ea typeface="HG丸ｺﾞｼｯｸM-PRO" panose="020F0600000000000000" pitchFamily="50" charset="-128"/>
                <a:cs typeface="Meiryo UI" pitchFamily="50" charset="-128"/>
              </a:rPr>
              <a:t>２</a:t>
            </a: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．基本方針</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4" name="スライド番号プレースホルダー 3"/>
          <p:cNvSpPr>
            <a:spLocks noGrp="1"/>
          </p:cNvSpPr>
          <p:nvPr>
            <p:ph type="sldNum" sz="quarter" idx="12"/>
          </p:nvPr>
        </p:nvSpPr>
        <p:spPr>
          <a:xfrm>
            <a:off x="7681245" y="6609734"/>
            <a:ext cx="2311400" cy="365125"/>
          </a:xfrm>
        </p:spPr>
        <p:txBody>
          <a:bodyPr/>
          <a:lstStyle/>
          <a:p>
            <a:fld id="{BB9231F5-CC56-497A-A386-7B8232C12A76}" type="slidenum">
              <a:rPr kumimoji="1" lang="ja-JP" altLang="en-US" smtClean="0">
                <a:solidFill>
                  <a:schemeClr val="tx1"/>
                </a:solidFill>
              </a:rPr>
              <a:t>12</a:t>
            </a:fld>
            <a:endParaRPr kumimoji="1" lang="ja-JP" altLang="en-US" dirty="0">
              <a:solidFill>
                <a:schemeClr val="tx1"/>
              </a:solidFill>
            </a:endParaRPr>
          </a:p>
        </p:txBody>
      </p:sp>
      <p:sp>
        <p:nvSpPr>
          <p:cNvPr id="25" name="テキスト ボックス 24"/>
          <p:cNvSpPr txBox="1"/>
          <p:nvPr/>
        </p:nvSpPr>
        <p:spPr>
          <a:xfrm>
            <a:off x="200472" y="706194"/>
            <a:ext cx="6802626" cy="257369"/>
          </a:xfrm>
          <a:prstGeom prst="rect">
            <a:avLst/>
          </a:prstGeom>
          <a:noFill/>
        </p:spPr>
        <p:txBody>
          <a:bodyPr wrap="square" lIns="36000" tIns="36000" rIns="36000" bIns="36000" rtlCol="0">
            <a:spAutoFit/>
          </a:bodyPr>
          <a:lstStyle/>
          <a:p>
            <a:pPr marL="171450" indent="-1714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３つのめざすべき将来像に向け、下記の視点を踏まえた取組を推進します。</a:t>
            </a:r>
            <a:endParaRPr kumimoji="1" lang="en-US" altLang="ja-JP" sz="1200" dirty="0" smtClean="0">
              <a:latin typeface="Meiryo UI" panose="020B0604030504040204" pitchFamily="50" charset="-128"/>
              <a:ea typeface="Meiryo UI" panose="020B0604030504040204" pitchFamily="50" charset="-128"/>
            </a:endParaRPr>
          </a:p>
        </p:txBody>
      </p:sp>
      <p:sp>
        <p:nvSpPr>
          <p:cNvPr id="26" name="正方形/長方形 25"/>
          <p:cNvSpPr/>
          <p:nvPr/>
        </p:nvSpPr>
        <p:spPr>
          <a:xfrm>
            <a:off x="94590" y="404094"/>
            <a:ext cx="9720000" cy="52626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94590" y="5756064"/>
            <a:ext cx="9720000" cy="93296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00472" y="6081586"/>
            <a:ext cx="9720000" cy="515269"/>
          </a:xfrm>
          <a:prstGeom prst="rect">
            <a:avLst/>
          </a:prstGeom>
          <a:noFill/>
          <a:ln w="6350">
            <a:noFill/>
          </a:ln>
        </p:spPr>
        <p:txBody>
          <a:bodyPr wrap="square" lIns="0" tIns="0" rIns="0" bIns="0" rtlCol="0">
            <a:spAutoFit/>
          </a:bodyPr>
          <a:lstStyle/>
          <a:p>
            <a:pPr marL="171450" indent="-171450">
              <a:lnSpc>
                <a:spcPct val="15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定期的に</a:t>
            </a:r>
            <a:r>
              <a:rPr lang="en-US" altLang="ja-JP" sz="1200" dirty="0" smtClean="0">
                <a:latin typeface="Meiryo UI" panose="020B0604030504040204" pitchFamily="50" charset="-128"/>
                <a:ea typeface="Meiryo UI" panose="020B0604030504040204" pitchFamily="50" charset="-128"/>
              </a:rPr>
              <a:t>PDCA</a:t>
            </a:r>
            <a:r>
              <a:rPr lang="ja-JP" altLang="en-US" sz="1200" dirty="0" smtClean="0">
                <a:latin typeface="Meiryo UI" panose="020B0604030504040204" pitchFamily="50" charset="-128"/>
                <a:ea typeface="Meiryo UI" panose="020B0604030504040204" pitchFamily="50" charset="-128"/>
              </a:rPr>
              <a:t>サイクルに基づき、施策・事業の進捗管理、効果検証を</a:t>
            </a:r>
            <a:r>
              <a:rPr lang="ja-JP" altLang="en-US" sz="1200" dirty="0">
                <a:latin typeface="Meiryo UI" panose="020B0604030504040204" pitchFamily="50" charset="-128"/>
                <a:ea typeface="Meiryo UI" panose="020B0604030504040204" pitchFamily="50" charset="-128"/>
              </a:rPr>
              <a:t>行</a:t>
            </a:r>
            <a:r>
              <a:rPr lang="ja-JP" altLang="en-US" sz="1200" dirty="0" smtClean="0">
                <a:latin typeface="Meiryo UI" panose="020B0604030504040204" pitchFamily="50" charset="-128"/>
                <a:ea typeface="Meiryo UI" panose="020B0604030504040204" pitchFamily="50" charset="-128"/>
              </a:rPr>
              <a:t>い、適時に計画内容の見直しを</a:t>
            </a:r>
            <a:r>
              <a:rPr lang="ja-JP" altLang="en-US" sz="1200" dirty="0">
                <a:latin typeface="Meiryo UI" panose="020B0604030504040204" pitchFamily="50" charset="-128"/>
                <a:ea typeface="Meiryo UI" panose="020B0604030504040204" pitchFamily="50" charset="-128"/>
              </a:rPr>
              <a:t>行</a:t>
            </a:r>
            <a:r>
              <a:rPr lang="ja-JP" altLang="en-US" sz="1200" dirty="0" smtClean="0">
                <a:latin typeface="Meiryo UI" panose="020B0604030504040204" pitchFamily="50" charset="-128"/>
                <a:ea typeface="Meiryo UI" panose="020B0604030504040204" pitchFamily="50" charset="-128"/>
              </a:rPr>
              <a:t>います。</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また、都市</a:t>
            </a:r>
            <a:r>
              <a:rPr lang="ja-JP" altLang="en-US" sz="1200" dirty="0">
                <a:latin typeface="Meiryo UI" panose="020B0604030504040204" pitchFamily="50" charset="-128"/>
                <a:ea typeface="Meiryo UI" panose="020B0604030504040204" pitchFamily="50" charset="-128"/>
              </a:rPr>
              <a:t>インフラ政策に係る</a:t>
            </a:r>
            <a:r>
              <a:rPr lang="ja-JP" altLang="en-US" sz="1200" dirty="0" smtClean="0">
                <a:latin typeface="Meiryo UI" panose="020B0604030504040204" pitchFamily="50" charset="-128"/>
                <a:ea typeface="Meiryo UI" panose="020B0604030504040204" pitchFamily="50" charset="-128"/>
              </a:rPr>
              <a:t>社会情勢の変化などに</a:t>
            </a:r>
            <a:r>
              <a:rPr lang="ja-JP" altLang="en-US" sz="1200" dirty="0">
                <a:latin typeface="Meiryo UI" panose="020B0604030504040204" pitchFamily="50" charset="-128"/>
                <a:ea typeface="Meiryo UI" panose="020B0604030504040204" pitchFamily="50" charset="-128"/>
              </a:rPr>
              <a:t>応</a:t>
            </a:r>
            <a:r>
              <a:rPr lang="ja-JP" altLang="en-US" sz="1200" dirty="0" smtClean="0">
                <a:latin typeface="Meiryo UI" panose="020B0604030504040204" pitchFamily="50" charset="-128"/>
                <a:ea typeface="Meiryo UI" panose="020B0604030504040204" pitchFamily="50" charset="-128"/>
              </a:rPr>
              <a:t>じて、適時に計画の見直しを行います。</a:t>
            </a:r>
            <a:endParaRPr lang="en-US" altLang="ja-JP" sz="1200" dirty="0">
              <a:latin typeface="Meiryo UI" panose="020B0604030504040204" pitchFamily="50" charset="-128"/>
              <a:ea typeface="Meiryo UI" panose="020B0604030504040204" pitchFamily="50" charset="-128"/>
            </a:endParaRPr>
          </a:p>
        </p:txBody>
      </p:sp>
      <p:sp>
        <p:nvSpPr>
          <p:cNvPr id="28" name="正方形/長方形 27"/>
          <p:cNvSpPr/>
          <p:nvPr/>
        </p:nvSpPr>
        <p:spPr>
          <a:xfrm>
            <a:off x="103919" y="404095"/>
            <a:ext cx="9720000" cy="288147"/>
          </a:xfrm>
          <a:prstGeom prst="rect">
            <a:avLst/>
          </a:prstGeom>
          <a:gradFill flip="none" rotWithShape="1">
            <a:gsLst>
              <a:gs pos="0">
                <a:schemeClr val="accent5">
                  <a:lumMod val="60000"/>
                  <a:lumOff val="40000"/>
                </a:schemeClr>
              </a:gs>
              <a:gs pos="100000">
                <a:srgbClr val="0070C0"/>
              </a:gs>
            </a:gsLst>
            <a:path path="rect">
              <a:fillToRect l="100000" t="100000"/>
            </a:path>
            <a:tileRect r="-100000" b="-100000"/>
          </a:gradFill>
        </p:spPr>
        <p:style>
          <a:lnRef idx="1">
            <a:schemeClr val="accent5"/>
          </a:lnRef>
          <a:fillRef idx="1003">
            <a:schemeClr val="dk2"/>
          </a:fillRef>
          <a:effectRef idx="2">
            <a:schemeClr val="accent5"/>
          </a:effectRef>
          <a:fontRef idx="minor">
            <a:schemeClr val="lt1"/>
          </a:fontRef>
        </p:style>
        <p:txBody>
          <a:bodyPr wrap="square" lIns="72000" tIns="36000" rIns="72000" bIns="36000" anchor="ctr" anchorCtr="0">
            <a:spAutoFit/>
          </a:bodyPr>
          <a:lstStyle/>
          <a:p>
            <a:r>
              <a:rPr lang="en-US" altLang="ja-JP" sz="1400" b="1" spc="300" dirty="0" smtClean="0">
                <a:latin typeface="HG丸ｺﾞｼｯｸM-PRO" panose="020F0600000000000000" pitchFamily="50" charset="-128"/>
                <a:ea typeface="HG丸ｺﾞｼｯｸM-PRO" panose="020F0600000000000000" pitchFamily="50" charset="-128"/>
              </a:rPr>
              <a:t>(</a:t>
            </a:r>
            <a:r>
              <a:rPr lang="ja-JP" altLang="en-US" sz="1400" b="1" spc="300" dirty="0" smtClean="0">
                <a:latin typeface="HG丸ｺﾞｼｯｸM-PRO" panose="020F0600000000000000" pitchFamily="50" charset="-128"/>
                <a:ea typeface="HG丸ｺﾞｼｯｸM-PRO" panose="020F0600000000000000" pitchFamily="50" charset="-128"/>
              </a:rPr>
              <a:t>２</a:t>
            </a:r>
            <a:r>
              <a:rPr lang="en-US" altLang="ja-JP" sz="1400" b="1" spc="300" dirty="0" smtClean="0">
                <a:latin typeface="HG丸ｺﾞｼｯｸM-PRO" panose="020F0600000000000000" pitchFamily="50" charset="-128"/>
                <a:ea typeface="HG丸ｺﾞｼｯｸM-PRO" panose="020F0600000000000000" pitchFamily="50" charset="-128"/>
              </a:rPr>
              <a:t>)</a:t>
            </a:r>
            <a:r>
              <a:rPr lang="ja-JP" altLang="en-US" sz="1400" b="1" spc="300" dirty="0" smtClean="0">
                <a:latin typeface="HG丸ｺﾞｼｯｸM-PRO" panose="020F0600000000000000" pitchFamily="50" charset="-128"/>
                <a:ea typeface="HG丸ｺﾞｼｯｸM-PRO" panose="020F0600000000000000" pitchFamily="50" charset="-128"/>
              </a:rPr>
              <a:t>取組の視点</a:t>
            </a:r>
            <a:endParaRPr lang="en-US" altLang="ja-JP" sz="1400" b="1" spc="300" dirty="0" smtClean="0">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103919" y="5756064"/>
            <a:ext cx="9720000" cy="288147"/>
          </a:xfrm>
          <a:prstGeom prst="rect">
            <a:avLst/>
          </a:prstGeom>
          <a:gradFill flip="none" rotWithShape="1">
            <a:gsLst>
              <a:gs pos="0">
                <a:schemeClr val="accent5">
                  <a:lumMod val="60000"/>
                  <a:lumOff val="40000"/>
                </a:schemeClr>
              </a:gs>
              <a:gs pos="100000">
                <a:srgbClr val="0070C0"/>
              </a:gs>
            </a:gsLst>
            <a:path path="rect">
              <a:fillToRect l="100000" t="100000"/>
            </a:path>
            <a:tileRect r="-100000" b="-100000"/>
          </a:gradFill>
        </p:spPr>
        <p:style>
          <a:lnRef idx="1">
            <a:schemeClr val="accent5"/>
          </a:lnRef>
          <a:fillRef idx="1003">
            <a:schemeClr val="dk2"/>
          </a:fillRef>
          <a:effectRef idx="2">
            <a:schemeClr val="accent5"/>
          </a:effectRef>
          <a:fontRef idx="minor">
            <a:schemeClr val="lt1"/>
          </a:fontRef>
        </p:style>
        <p:txBody>
          <a:bodyPr wrap="square" lIns="72000" tIns="36000" rIns="72000" bIns="36000">
            <a:spAutoFit/>
          </a:bodyPr>
          <a:lstStyle/>
          <a:p>
            <a:r>
              <a:rPr lang="en-US" altLang="ja-JP" sz="1400" b="1" spc="300" dirty="0" smtClean="0">
                <a:latin typeface="HG丸ｺﾞｼｯｸM-PRO" panose="020F0600000000000000" pitchFamily="50" charset="-128"/>
                <a:ea typeface="HG丸ｺﾞｼｯｸM-PRO" panose="020F0600000000000000" pitchFamily="50" charset="-128"/>
              </a:rPr>
              <a:t>(</a:t>
            </a:r>
            <a:r>
              <a:rPr lang="ja-JP" altLang="en-US" sz="1400" b="1" spc="300" dirty="0">
                <a:latin typeface="HG丸ｺﾞｼｯｸM-PRO" panose="020F0600000000000000" pitchFamily="50" charset="-128"/>
                <a:ea typeface="HG丸ｺﾞｼｯｸM-PRO" panose="020F0600000000000000" pitchFamily="50" charset="-128"/>
              </a:rPr>
              <a:t>３</a:t>
            </a:r>
            <a:r>
              <a:rPr lang="en-US" altLang="ja-JP" sz="1400" b="1" spc="300" dirty="0" smtClean="0">
                <a:latin typeface="HG丸ｺﾞｼｯｸM-PRO" panose="020F0600000000000000" pitchFamily="50" charset="-128"/>
                <a:ea typeface="HG丸ｺﾞｼｯｸM-PRO" panose="020F0600000000000000" pitchFamily="50" charset="-128"/>
              </a:rPr>
              <a:t>)</a:t>
            </a:r>
            <a:r>
              <a:rPr lang="ja-JP" altLang="en-US" sz="1400" b="1" spc="300" dirty="0">
                <a:latin typeface="HG丸ｺﾞｼｯｸM-PRO" panose="020F0600000000000000" pitchFamily="50" charset="-128"/>
                <a:ea typeface="HG丸ｺﾞｼｯｸM-PRO" panose="020F0600000000000000" pitchFamily="50" charset="-128"/>
              </a:rPr>
              <a:t>計画</a:t>
            </a:r>
            <a:r>
              <a:rPr lang="ja-JP" altLang="en-US" sz="1400" b="1" spc="300" dirty="0" smtClean="0">
                <a:latin typeface="HG丸ｺﾞｼｯｸM-PRO" panose="020F0600000000000000" pitchFamily="50" charset="-128"/>
                <a:ea typeface="HG丸ｺﾞｼｯｸM-PRO" panose="020F0600000000000000" pitchFamily="50" charset="-128"/>
              </a:rPr>
              <a:t>の進行管理</a:t>
            </a:r>
            <a:endParaRPr lang="en-US" altLang="ja-JP" sz="1400" b="1" spc="300" dirty="0" smtClean="0">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301155210"/>
              </p:ext>
            </p:extLst>
          </p:nvPr>
        </p:nvGraphicFramePr>
        <p:xfrm>
          <a:off x="4963919" y="1017471"/>
          <a:ext cx="4608000" cy="4570517"/>
        </p:xfrm>
        <a:graphic>
          <a:graphicData uri="http://schemas.openxmlformats.org/drawingml/2006/table">
            <a:tbl>
              <a:tblPr firstRow="1" bandRow="1">
                <a:tableStyleId>{16D9F66E-5EB9-4882-86FB-DCBF35E3C3E4}</a:tableStyleId>
              </a:tblPr>
              <a:tblGrid>
                <a:gridCol w="4608000">
                  <a:extLst>
                    <a:ext uri="{9D8B030D-6E8A-4147-A177-3AD203B41FA5}">
                      <a16:colId xmlns:a16="http://schemas.microsoft.com/office/drawing/2014/main" val="2884387135"/>
                    </a:ext>
                  </a:extLst>
                </a:gridCol>
              </a:tblGrid>
              <a:tr h="851957">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人・物の交流拡大</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kumimoji="1" lang="en-US" altLang="ja-JP" sz="1200" b="0" dirty="0" smtClean="0">
                          <a:latin typeface="Meiryo UI" panose="020B0604030504040204" pitchFamily="50" charset="-128"/>
                          <a:ea typeface="Meiryo UI" panose="020B0604030504040204" pitchFamily="50" charset="-128"/>
                        </a:rPr>
                        <a:t>2025</a:t>
                      </a:r>
                      <a:r>
                        <a:rPr kumimoji="1" lang="ja-JP" altLang="en-US" sz="1200" b="0" dirty="0" smtClean="0">
                          <a:latin typeface="Meiryo UI" panose="020B0604030504040204" pitchFamily="50" charset="-128"/>
                          <a:ea typeface="Meiryo UI" panose="020B0604030504040204" pitchFamily="50" charset="-128"/>
                        </a:rPr>
                        <a:t>年大阪・関西万博の開催等を契機</a:t>
                      </a:r>
                      <a:r>
                        <a:rPr lang="ja-JP" altLang="en-US" sz="1200" b="0" dirty="0" smtClean="0">
                          <a:latin typeface="Meiryo UI" panose="020B0604030504040204" pitchFamily="50" charset="-128"/>
                          <a:ea typeface="Meiryo UI" panose="020B0604030504040204" pitchFamily="50" charset="-128"/>
                        </a:rPr>
                        <a:t>に</a:t>
                      </a:r>
                      <a:r>
                        <a:rPr kumimoji="1" lang="ja-JP" altLang="en-US" sz="1200" b="0" dirty="0" smtClean="0">
                          <a:latin typeface="Meiryo UI" panose="020B0604030504040204" pitchFamily="50" charset="-128"/>
                          <a:ea typeface="Meiryo UI" panose="020B0604030504040204" pitchFamily="50" charset="-128"/>
                        </a:rPr>
                        <a:t>人、物の交流</a:t>
                      </a:r>
                      <a:r>
                        <a:rPr lang="ja-JP" altLang="en-US" sz="1200" b="0" smtClean="0">
                          <a:latin typeface="Meiryo UI" panose="020B0604030504040204" pitchFamily="50" charset="-128"/>
                          <a:ea typeface="Meiryo UI" panose="020B0604030504040204" pitchFamily="50" charset="-128"/>
                        </a:rPr>
                        <a:t>拡大が　　図られるよう</a:t>
                      </a:r>
                      <a:r>
                        <a:rPr lang="ja-JP" altLang="en-US" sz="1200" b="0" dirty="0" smtClean="0">
                          <a:latin typeface="Meiryo UI" panose="020B0604030504040204" pitchFamily="50" charset="-128"/>
                          <a:ea typeface="Meiryo UI" panose="020B0604030504040204" pitchFamily="50" charset="-128"/>
                        </a:rPr>
                        <a:t>、国土軸との</a:t>
                      </a:r>
                      <a:r>
                        <a:rPr lang="ja-JP" altLang="en-US" sz="1200" b="0" smtClean="0">
                          <a:latin typeface="Meiryo UI" panose="020B0604030504040204" pitchFamily="50" charset="-128"/>
                          <a:ea typeface="Meiryo UI" panose="020B0604030504040204" pitchFamily="50" charset="-128"/>
                        </a:rPr>
                        <a:t>連携強化など</a:t>
                      </a:r>
                      <a:r>
                        <a:rPr lang="ja-JP" altLang="en-US" sz="1200" b="0" dirty="0" smtClean="0">
                          <a:latin typeface="Meiryo UI" panose="020B0604030504040204" pitchFamily="50" charset="-128"/>
                          <a:ea typeface="Meiryo UI" panose="020B0604030504040204" pitchFamily="50" charset="-128"/>
                        </a:rPr>
                        <a:t>、円滑な交流を促進し、</a:t>
                      </a:r>
                      <a:r>
                        <a:rPr lang="ja-JP" altLang="en-US" sz="1200" b="0" smtClean="0">
                          <a:latin typeface="Meiryo UI" panose="020B0604030504040204" pitchFamily="50" charset="-128"/>
                          <a:ea typeface="Meiryo UI" panose="020B0604030504040204" pitchFamily="50" charset="-128"/>
                        </a:rPr>
                        <a:t>都市の成長</a:t>
                      </a:r>
                      <a:r>
                        <a:rPr lang="ja-JP" altLang="en-US" sz="1200" b="0" dirty="0" smtClean="0">
                          <a:latin typeface="Meiryo UI" panose="020B0604030504040204" pitchFamily="50" charset="-128"/>
                          <a:ea typeface="Meiryo UI" panose="020B0604030504040204" pitchFamily="50" charset="-128"/>
                        </a:rPr>
                        <a:t>につながるよう取り組みます。</a:t>
                      </a:r>
                      <a:endParaRPr lang="en-US" altLang="ja-JP" sz="1200" b="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23180021"/>
                  </a:ext>
                </a:extLst>
              </a:tr>
              <a:tr h="651507">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都市・地域の持続的成長</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rPr>
                        <a:t>人口減少・高齢社会等進展する中</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SDG</a:t>
                      </a:r>
                      <a:r>
                        <a:rPr lang="ja-JP" altLang="en-US" sz="1200" dirty="0" err="1" smtClean="0">
                          <a:latin typeface="Meiryo UI" panose="020B0604030504040204" pitchFamily="50" charset="-128"/>
                          <a:ea typeface="Meiryo UI" panose="020B0604030504040204" pitchFamily="50" charset="-128"/>
                        </a:rPr>
                        <a:t>ｓ</a:t>
                      </a:r>
                      <a:r>
                        <a:rPr lang="ja-JP" altLang="en-US" sz="1200" dirty="0" smtClean="0">
                          <a:latin typeface="Meiryo UI" panose="020B0604030504040204" pitchFamily="50" charset="-128"/>
                          <a:ea typeface="Meiryo UI" panose="020B0604030504040204" pitchFamily="50" charset="-128"/>
                        </a:rPr>
                        <a:t>先進都市」の実現を　めざし、</a:t>
                      </a:r>
                      <a:r>
                        <a:rPr kumimoji="1" lang="ja-JP" altLang="en-US" sz="1200" dirty="0" smtClean="0">
                          <a:latin typeface="Meiryo UI" panose="020B0604030504040204" pitchFamily="50" charset="-128"/>
                          <a:ea typeface="Meiryo UI" panose="020B0604030504040204" pitchFamily="50" charset="-128"/>
                        </a:rPr>
                        <a:t>都市及び構成する各地域が持続的な成長</a:t>
                      </a:r>
                      <a:r>
                        <a:rPr lang="ja-JP" altLang="en-US" sz="1200" dirty="0" smtClean="0">
                          <a:latin typeface="Meiryo UI" panose="020B0604030504040204" pitchFamily="50" charset="-128"/>
                          <a:ea typeface="Meiryo UI" panose="020B0604030504040204" pitchFamily="50" charset="-128"/>
                        </a:rPr>
                        <a:t>につながるよう　　　</a:t>
                      </a:r>
                      <a:r>
                        <a:rPr kumimoji="1" lang="ja-JP" altLang="en-US" sz="1200" dirty="0" smtClean="0">
                          <a:latin typeface="Meiryo UI" panose="020B0604030504040204" pitchFamily="50" charset="-128"/>
                          <a:ea typeface="Meiryo UI" panose="020B0604030504040204" pitchFamily="50" charset="-128"/>
                        </a:rPr>
                        <a:t>取り組みます。</a:t>
                      </a:r>
                    </a:p>
                  </a:txBody>
                  <a:tcPr/>
                </a:tc>
                <a:extLst>
                  <a:ext uri="{0D108BD9-81ED-4DB2-BD59-A6C34878D82A}">
                    <a16:rowId xmlns:a16="http://schemas.microsoft.com/office/drawing/2014/main" val="2521213452"/>
                  </a:ext>
                </a:extLst>
              </a:tr>
              <a:tr h="666076">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スマートシティの取組</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大胆な規制緩和等による最先端の取組と、府域全体で住民に利便性を実感してもらえる取組を両輪として、大阪モデルのスマートシティの　　基盤を確立していきます。</a:t>
                      </a:r>
                    </a:p>
                  </a:txBody>
                  <a:tcPr/>
                </a:tc>
                <a:extLst>
                  <a:ext uri="{0D108BD9-81ED-4DB2-BD59-A6C34878D82A}">
                    <a16:rowId xmlns:a16="http://schemas.microsoft.com/office/drawing/2014/main" val="2982996617"/>
                  </a:ext>
                </a:extLst>
              </a:tr>
              <a:tr h="666076">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多様な主体、多様な利用者</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rPr>
                        <a:t>地域住民、市町村をはじめとする多様な主体と連携・協働</a:t>
                      </a:r>
                      <a:r>
                        <a:rPr lang="ja-JP" altLang="en-US" sz="1200" dirty="0" smtClean="0">
                          <a:latin typeface="Meiryo UI" panose="020B0604030504040204" pitchFamily="50" charset="-128"/>
                          <a:ea typeface="Meiryo UI" panose="020B0604030504040204" pitchFamily="50" charset="-128"/>
                        </a:rPr>
                        <a:t>を図ることで、インフラのさらなる効果につなげます。</a:t>
                      </a:r>
                      <a:endParaRPr kumimoji="1" lang="en-US" altLang="ja-JP" sz="12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高齢者、</a:t>
                      </a:r>
                      <a:r>
                        <a:rPr lang="ja-JP" altLang="en-US" sz="1200" dirty="0" err="1" smtClean="0">
                          <a:latin typeface="Meiryo UI" panose="020B0604030504040204" pitchFamily="50" charset="-128"/>
                          <a:ea typeface="Meiryo UI" panose="020B0604030504040204" pitchFamily="50" charset="-128"/>
                        </a:rPr>
                        <a:t>障がい</a:t>
                      </a:r>
                      <a:r>
                        <a:rPr lang="ja-JP" altLang="en-US" sz="1200" dirty="0" smtClean="0">
                          <a:latin typeface="Meiryo UI" panose="020B0604030504040204" pitchFamily="50" charset="-128"/>
                          <a:ea typeface="Meiryo UI" panose="020B0604030504040204" pitchFamily="50" charset="-128"/>
                        </a:rPr>
                        <a:t>者、来阪者など多様な利用者を意識した施策を推進することで、安全・安心かつ利便性向上につなげます。</a:t>
                      </a:r>
                      <a:endParaRPr kumimoji="1" lang="ja-JP" altLang="en-US"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77730187"/>
                  </a:ext>
                </a:extLst>
              </a:tr>
              <a:tr h="666076">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ウィズコロナからポストコロナへ</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lang="ja-JP" altLang="en-US" sz="1200" b="0" dirty="0" smtClean="0">
                          <a:latin typeface="Meiryo UI" panose="020B0604030504040204" pitchFamily="50" charset="-128"/>
                          <a:ea typeface="Meiryo UI" panose="020B0604030504040204" pitchFamily="50" charset="-128"/>
                        </a:rPr>
                        <a:t>コロナとの共存を前提に、大阪の再生・成長に向け、各フェーズを通じ、安全・安心の確保や都市インフラの充実等取り組みます。</a:t>
                      </a:r>
                      <a:endParaRPr kumimoji="1" lang="en-US" altLang="ja-JP" sz="1200" b="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lang="ja-JP" altLang="en-US" sz="1200" b="0" dirty="0" smtClean="0">
                          <a:latin typeface="Meiryo UI" panose="020B0604030504040204" pitchFamily="50" charset="-128"/>
                          <a:ea typeface="Meiryo UI" panose="020B0604030504040204" pitchFamily="50" charset="-128"/>
                        </a:rPr>
                        <a:t>コロナがもたらしたニューノーマルへの備え、新しい生活様式を取り入れるとともに、</a:t>
                      </a:r>
                      <a:r>
                        <a:rPr lang="en-US" altLang="ja-JP" sz="1200" b="0" dirty="0" smtClean="0">
                          <a:latin typeface="Meiryo UI" panose="020B0604030504040204" pitchFamily="50" charset="-128"/>
                          <a:ea typeface="Meiryo UI" panose="020B0604030504040204" pitchFamily="50" charset="-128"/>
                        </a:rPr>
                        <a:t>DX</a:t>
                      </a:r>
                      <a:r>
                        <a:rPr lang="ja-JP" altLang="en-US" sz="1200" b="0" dirty="0" smtClean="0">
                          <a:latin typeface="Meiryo UI" panose="020B0604030504040204" pitchFamily="50" charset="-128"/>
                          <a:ea typeface="Meiryo UI" panose="020B0604030504040204" pitchFamily="50" charset="-128"/>
                        </a:rPr>
                        <a:t>（デジタル・トランスフォーメーション）の加速を図ります。</a:t>
                      </a:r>
                      <a:endParaRPr kumimoji="1" lang="ja-JP" altLang="en-US" sz="1200" b="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32505198"/>
                  </a:ext>
                </a:extLst>
              </a:tr>
            </a:tbl>
          </a:graphicData>
        </a:graphic>
      </p:graphicFrame>
      <p:graphicFrame>
        <p:nvGraphicFramePr>
          <p:cNvPr id="31" name="表 30"/>
          <p:cNvGraphicFramePr>
            <a:graphicFrameLocks noGrp="1"/>
          </p:cNvGraphicFramePr>
          <p:nvPr>
            <p:extLst/>
          </p:nvPr>
        </p:nvGraphicFramePr>
        <p:xfrm>
          <a:off x="250277" y="1016345"/>
          <a:ext cx="4608000" cy="4559421"/>
        </p:xfrm>
        <a:graphic>
          <a:graphicData uri="http://schemas.openxmlformats.org/drawingml/2006/table">
            <a:tbl>
              <a:tblPr firstRow="1" bandRow="1">
                <a:tableStyleId>{16D9F66E-5EB9-4882-86FB-DCBF35E3C3E4}</a:tableStyleId>
              </a:tblPr>
              <a:tblGrid>
                <a:gridCol w="4608000">
                  <a:extLst>
                    <a:ext uri="{9D8B030D-6E8A-4147-A177-3AD203B41FA5}">
                      <a16:colId xmlns:a16="http://schemas.microsoft.com/office/drawing/2014/main" val="3466694715"/>
                    </a:ext>
                  </a:extLst>
                </a:gridCol>
              </a:tblGrid>
              <a:tr h="852953">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副首都・大阪の確立・発展</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lang="ja-JP" altLang="en-US" sz="1200" b="0" dirty="0" smtClean="0">
                          <a:latin typeface="Meiryo UI" panose="020B0604030504040204" pitchFamily="50" charset="-128"/>
                          <a:ea typeface="Meiryo UI" panose="020B0604030504040204" pitchFamily="50" charset="-128"/>
                        </a:rPr>
                        <a:t>東西二極の一極を担い、首都機能のバックアップを担う能力の確保など、副首都としてふさわしい都市機能の充実を図り、グローバル都市としての成長につながる</a:t>
                      </a:r>
                      <a:r>
                        <a:rPr lang="ja-JP" altLang="en-US" sz="1200" b="0" smtClean="0">
                          <a:latin typeface="Meiryo UI" panose="020B0604030504040204" pitchFamily="50" charset="-128"/>
                          <a:ea typeface="Meiryo UI" panose="020B0604030504040204" pitchFamily="50" charset="-128"/>
                        </a:rPr>
                        <a:t>よう取り組みます</a:t>
                      </a:r>
                      <a:r>
                        <a:rPr lang="ja-JP" altLang="en-US" sz="1200" b="0" dirty="0" smtClean="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3823180021"/>
                  </a:ext>
                </a:extLst>
              </a:tr>
              <a:tr h="852953">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都市機能の維持</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rPr>
                        <a:t>「人命を守る</a:t>
                      </a:r>
                      <a:r>
                        <a:rPr lang="ja-JP" altLang="en-US" sz="1200" dirty="0" smtClean="0">
                          <a:latin typeface="Meiryo UI" panose="020B0604030504040204" pitchFamily="50" charset="-128"/>
                          <a:ea typeface="Meiryo UI" panose="020B0604030504040204" pitchFamily="50" charset="-128"/>
                        </a:rPr>
                        <a:t>」ことを最優先に、被害の最小化に取り組みます。</a:t>
                      </a:r>
                      <a:endParaRPr lang="en-US" altLang="ja-JP" sz="12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rPr>
                        <a:t>インフラの老朽化に</a:t>
                      </a:r>
                      <a:r>
                        <a:rPr lang="ja-JP" altLang="en-US" sz="1200" dirty="0" smtClean="0">
                          <a:latin typeface="Meiryo UI" panose="020B0604030504040204" pitchFamily="50" charset="-128"/>
                          <a:ea typeface="Meiryo UI" panose="020B0604030504040204" pitchFamily="50" charset="-128"/>
                        </a:rPr>
                        <a:t>対し、社会経済に支障が生じないよう</a:t>
                      </a:r>
                      <a:r>
                        <a:rPr kumimoji="1" lang="ja-JP" altLang="en-US" sz="1200" dirty="0" smtClean="0">
                          <a:latin typeface="Meiryo UI" panose="020B0604030504040204" pitchFamily="50" charset="-128"/>
                          <a:ea typeface="Meiryo UI" panose="020B0604030504040204" pitchFamily="50" charset="-128"/>
                        </a:rPr>
                        <a:t>適切に対策を講じます。</a:t>
                      </a:r>
                    </a:p>
                  </a:txBody>
                  <a:tcPr/>
                </a:tc>
                <a:extLst>
                  <a:ext uri="{0D108BD9-81ED-4DB2-BD59-A6C34878D82A}">
                    <a16:rowId xmlns:a16="http://schemas.microsoft.com/office/drawing/2014/main" val="1184850807"/>
                  </a:ext>
                </a:extLst>
              </a:tr>
              <a:tr h="666854">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最先端技術の活用</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維持管理、建設工事、公共データの活用など</a:t>
                      </a:r>
                      <a:r>
                        <a:rPr lang="en-US" altLang="ja-JP" sz="1200" dirty="0" smtClean="0">
                          <a:latin typeface="Meiryo UI" panose="020B0604030504040204" pitchFamily="50" charset="-128"/>
                          <a:ea typeface="Meiryo UI" panose="020B0604030504040204" pitchFamily="50" charset="-128"/>
                        </a:rPr>
                        <a:t>ICT</a:t>
                      </a:r>
                      <a:r>
                        <a:rPr lang="ja-JP" altLang="en-US" sz="1200" dirty="0" smtClean="0">
                          <a:latin typeface="Meiryo UI" panose="020B0604030504040204" pitchFamily="50" charset="-128"/>
                          <a:ea typeface="Meiryo UI" panose="020B0604030504040204" pitchFamily="50" charset="-128"/>
                        </a:rPr>
                        <a:t>等の最先端技術を積極的に活用することで、施策の効率化等を図ります。</a:t>
                      </a:r>
                      <a:endParaRPr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21213452"/>
                  </a:ext>
                </a:extLst>
              </a:tr>
              <a:tr h="666854">
                <a:tc>
                  <a:txBody>
                    <a:bodyPr/>
                    <a:lstStyle/>
                    <a:p>
                      <a:r>
                        <a:rPr kumimoji="1" lang="ja-JP" altLang="en-US" sz="1300" b="1" u="sng" dirty="0" smtClean="0">
                          <a:latin typeface="HG丸ｺﾞｼｯｸM-PRO" panose="020F0600000000000000" pitchFamily="50" charset="-128"/>
                          <a:ea typeface="HG丸ｺﾞｼｯｸM-PRO" panose="020F0600000000000000" pitchFamily="50" charset="-128"/>
                        </a:rPr>
                        <a:t>トータルマネジメント</a:t>
                      </a:r>
                      <a:endParaRPr kumimoji="1"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府民が効果を実感できるよう、ハード・ソフト、建設・維持管理等　　　すべての施策をトータルで捉え、マネジメントしていきます。</a:t>
                      </a:r>
                    </a:p>
                  </a:txBody>
                  <a:tcPr/>
                </a:tc>
                <a:extLst>
                  <a:ext uri="{0D108BD9-81ED-4DB2-BD59-A6C34878D82A}">
                    <a16:rowId xmlns:a16="http://schemas.microsoft.com/office/drawing/2014/main" val="2982996617"/>
                  </a:ext>
                </a:extLst>
              </a:tr>
              <a:tr h="666854">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既存ストックの活用</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rPr>
                        <a:t>インフラストックの利用を見直し、制度・しくみ等を変えることや多面的　要素を加えることで、インフラ</a:t>
                      </a:r>
                      <a:r>
                        <a:rPr lang="ja-JP" altLang="en-US" sz="1200" dirty="0" smtClean="0">
                          <a:latin typeface="Meiryo UI" panose="020B0604030504040204" pitchFamily="50" charset="-128"/>
                          <a:ea typeface="Meiryo UI" panose="020B0604030504040204" pitchFamily="50" charset="-128"/>
                        </a:rPr>
                        <a:t>を賢く使い、</a:t>
                      </a:r>
                      <a:r>
                        <a:rPr kumimoji="1" lang="ja-JP" altLang="en-US" sz="1200" dirty="0" smtClean="0">
                          <a:latin typeface="Meiryo UI" panose="020B0604030504040204" pitchFamily="50" charset="-128"/>
                          <a:ea typeface="Meiryo UI" panose="020B0604030504040204" pitchFamily="50" charset="-128"/>
                        </a:rPr>
                        <a:t>効果的な利活用を</a:t>
                      </a:r>
                      <a:r>
                        <a:rPr lang="ja-JP" altLang="en-US" sz="1200" dirty="0" smtClean="0">
                          <a:latin typeface="Meiryo UI" panose="020B0604030504040204" pitchFamily="50" charset="-128"/>
                          <a:ea typeface="Meiryo UI" panose="020B0604030504040204" pitchFamily="50" charset="-128"/>
                        </a:rPr>
                        <a:t>図ります。</a:t>
                      </a:r>
                      <a:endParaRPr kumimoji="1" lang="ja-JP" altLang="en-US"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77730187"/>
                  </a:ext>
                </a:extLst>
              </a:tr>
              <a:tr h="852953">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民間活力の活用</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民間の資金やノウハウを活用することで、府営公園や河川などの既存　インフラストックをより魅力あるものにするとともに、施策推進の効率化等を図ります。</a:t>
                      </a:r>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32505198"/>
                  </a:ext>
                </a:extLst>
              </a:tr>
            </a:tbl>
          </a:graphicData>
        </a:graphic>
      </p:graphicFrame>
    </p:spTree>
    <p:extLst>
      <p:ext uri="{BB962C8B-B14F-4D97-AF65-F5344CB8AC3E}">
        <p14:creationId xmlns:p14="http://schemas.microsoft.com/office/powerpoint/2010/main" val="3170915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a:xfrm>
            <a:off x="0" y="0"/>
            <a:ext cx="990000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a:t>
            </a:r>
            <a:r>
              <a:rPr lang="ja-JP" altLang="en-US" sz="1800" b="1" spc="300" dirty="0">
                <a:latin typeface="HG丸ｺﾞｼｯｸM-PRO" panose="020F0600000000000000" pitchFamily="50" charset="-128"/>
                <a:ea typeface="HG丸ｺﾞｼｯｸM-PRO" panose="020F0600000000000000" pitchFamily="50" charset="-128"/>
                <a:cs typeface="Meiryo UI" pitchFamily="50" charset="-128"/>
              </a:rPr>
              <a:t>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5" name="テキスト ボックス 4"/>
          <p:cNvSpPr txBox="1"/>
          <p:nvPr/>
        </p:nvSpPr>
        <p:spPr>
          <a:xfrm>
            <a:off x="108000" y="382627"/>
            <a:ext cx="9684000" cy="6443176"/>
          </a:xfrm>
          <a:prstGeom prst="rect">
            <a:avLst/>
          </a:prstGeom>
          <a:noFill/>
          <a:ln w="12700">
            <a:solidFill>
              <a:schemeClr val="tx1"/>
            </a:solidFill>
          </a:ln>
        </p:spPr>
        <p:txBody>
          <a:bodyPr wrap="square" lIns="36000" tIns="36000" rIns="108000" bIns="36000" rtlCol="0">
            <a:normAutofit/>
          </a:bodyPr>
          <a:lstStyle/>
          <a:p>
            <a:pPr>
              <a:lnSpc>
                <a:spcPct val="150000"/>
              </a:lnSpc>
            </a:pPr>
            <a:endParaRPr kumimoji="1" lang="en-US" altLang="ja-JP" sz="1050" dirty="0" smtClean="0">
              <a:latin typeface="HG丸ｺﾞｼｯｸM-PRO" panose="020F0600000000000000" pitchFamily="50" charset="-128"/>
              <a:ea typeface="HG丸ｺﾞｼｯｸM-PRO" panose="020F0600000000000000" pitchFamily="50" charset="-128"/>
            </a:endParaRPr>
          </a:p>
          <a:p>
            <a:pPr marL="261938" indent="-261938">
              <a:spcBef>
                <a:spcPts val="600"/>
              </a:spcBef>
            </a:pPr>
            <a:r>
              <a:rPr lang="ja-JP" altLang="en-US" sz="1200" dirty="0">
                <a:latin typeface="Meiryo UI" panose="020B0604030504040204" pitchFamily="50" charset="-128"/>
                <a:ea typeface="Meiryo UI" panose="020B0604030504040204" pitchFamily="50" charset="-128"/>
              </a:rPr>
              <a:t>○　道路、河川などの都市基盤施設（インフラ）の整備や維持管理、効果的な活用を通じて、大阪・関西の成長を支え、地震・台風等自然災害から府民の安全・安心な暮らしを守り、魅力ある住みよい都市づくりを行うことが、大阪府都市整備</a:t>
            </a:r>
            <a:r>
              <a:rPr lang="ja-JP" altLang="en-US" sz="1200" dirty="0" smtClean="0">
                <a:latin typeface="Meiryo UI" panose="020B0604030504040204" pitchFamily="50" charset="-128"/>
                <a:ea typeface="Meiryo UI" panose="020B0604030504040204" pitchFamily="50" charset="-128"/>
              </a:rPr>
              <a:t>行政の</a:t>
            </a:r>
            <a:r>
              <a:rPr lang="ja-JP" altLang="en-US" sz="1200" dirty="0">
                <a:latin typeface="Meiryo UI" panose="020B0604030504040204" pitchFamily="50" charset="-128"/>
                <a:ea typeface="Meiryo UI" panose="020B0604030504040204" pitchFamily="50" charset="-128"/>
              </a:rPr>
              <a:t>使命であり、インフラの整備を積み重ね、それらを効果的</a:t>
            </a:r>
            <a:r>
              <a:rPr lang="ja-JP" altLang="en-US" sz="1200" dirty="0" smtClean="0">
                <a:latin typeface="Meiryo UI" panose="020B0604030504040204" pitchFamily="50" charset="-128"/>
                <a:ea typeface="Meiryo UI" panose="020B0604030504040204" pitchFamily="50" charset="-128"/>
              </a:rPr>
              <a:t>に　活用</a:t>
            </a:r>
            <a:r>
              <a:rPr lang="ja-JP" altLang="en-US" sz="1200" dirty="0">
                <a:latin typeface="Meiryo UI" panose="020B0604030504040204" pitchFamily="50" charset="-128"/>
                <a:ea typeface="Meiryo UI" panose="020B0604030504040204" pitchFamily="50" charset="-128"/>
              </a:rPr>
              <a:t>することにより、様々なストック</a:t>
            </a:r>
            <a:r>
              <a:rPr lang="ja-JP" altLang="en-US" sz="1200" dirty="0" smtClean="0">
                <a:latin typeface="Meiryo UI" panose="020B0604030504040204" pitchFamily="50" charset="-128"/>
                <a:ea typeface="Meiryo UI" panose="020B0604030504040204" pitchFamily="50" charset="-128"/>
              </a:rPr>
              <a:t>効果を</a:t>
            </a:r>
            <a:r>
              <a:rPr lang="ja-JP" altLang="en-US" sz="1200" dirty="0">
                <a:latin typeface="Meiryo UI" panose="020B0604030504040204" pitchFamily="50" charset="-128"/>
                <a:ea typeface="Meiryo UI" panose="020B0604030504040204" pitchFamily="50" charset="-128"/>
              </a:rPr>
              <a:t>発揮し、社会経済活動の下支えを担ってきました。</a:t>
            </a:r>
          </a:p>
          <a:p>
            <a:pPr marL="261938" indent="-261938">
              <a:spcBef>
                <a:spcPts val="600"/>
              </a:spcBef>
            </a:pPr>
            <a:r>
              <a:rPr lang="ja-JP" altLang="en-US" sz="1200" dirty="0">
                <a:latin typeface="Meiryo UI" panose="020B0604030504040204" pitchFamily="50" charset="-128"/>
                <a:ea typeface="Meiryo UI" panose="020B0604030504040204" pitchFamily="50" charset="-128"/>
              </a:rPr>
              <a:t>○　インフラに係る政策推進に当たっては</a:t>
            </a:r>
            <a:r>
              <a:rPr lang="ja-JP" altLang="en-US" sz="1200">
                <a:latin typeface="Meiryo UI" panose="020B0604030504040204" pitchFamily="50" charset="-128"/>
                <a:ea typeface="Meiryo UI" panose="020B0604030504040204" pitchFamily="50" charset="-128"/>
              </a:rPr>
              <a:t>、</a:t>
            </a:r>
            <a:r>
              <a:rPr lang="ja-JP" altLang="en-US" sz="1200" smtClean="0">
                <a:latin typeface="Meiryo UI" panose="020B0604030504040204" pitchFamily="50" charset="-128"/>
                <a:ea typeface="Meiryo UI" panose="020B0604030504040204" pitchFamily="50" charset="-128"/>
              </a:rPr>
              <a:t>インフラを</a:t>
            </a:r>
            <a:r>
              <a:rPr lang="ja-JP" altLang="en-US" sz="1200" dirty="0">
                <a:latin typeface="Meiryo UI" panose="020B0604030504040204" pitchFamily="50" charset="-128"/>
                <a:ea typeface="Meiryo UI" panose="020B0604030504040204" pitchFamily="50" charset="-128"/>
              </a:rPr>
              <a:t>取り巻く情勢の変化に対応し、的確に施策や事業を進めるため、中長期展望をもった都市インフラ</a:t>
            </a:r>
            <a:r>
              <a:rPr lang="ja-JP" altLang="en-US" sz="1200">
                <a:latin typeface="Meiryo UI" panose="020B0604030504040204" pitchFamily="50" charset="-128"/>
                <a:ea typeface="Meiryo UI" panose="020B0604030504040204" pitchFamily="50" charset="-128"/>
              </a:rPr>
              <a:t>政策</a:t>
            </a:r>
            <a:r>
              <a:rPr lang="ja-JP" altLang="en-US" sz="1200" smtClean="0">
                <a:latin typeface="Meiryo UI" panose="020B0604030504040204" pitchFamily="50" charset="-128"/>
                <a:ea typeface="Meiryo UI" panose="020B0604030504040204" pitchFamily="50" charset="-128"/>
              </a:rPr>
              <a:t>の　全体像</a:t>
            </a:r>
            <a:r>
              <a:rPr lang="ja-JP" altLang="en-US" sz="1200" dirty="0">
                <a:latin typeface="Meiryo UI" panose="020B0604030504040204" pitchFamily="50" charset="-128"/>
                <a:ea typeface="Meiryo UI" panose="020B0604030504040204" pitchFamily="50" charset="-128"/>
              </a:rPr>
              <a:t>として、「大阪府都市整備中期計画（案）」（以下「中期計画」</a:t>
            </a:r>
            <a:r>
              <a:rPr lang="ja-JP" altLang="en-US" sz="1200" dirty="0" smtClean="0">
                <a:latin typeface="Meiryo UI" panose="020B0604030504040204" pitchFamily="50" charset="-128"/>
                <a:ea typeface="Meiryo UI" panose="020B0604030504040204" pitchFamily="50" charset="-128"/>
              </a:rPr>
              <a:t>とい</a:t>
            </a:r>
            <a:r>
              <a:rPr lang="ja-JP" altLang="en-US" sz="1200" dirty="0">
                <a:latin typeface="Meiryo UI" panose="020B0604030504040204" pitchFamily="50" charset="-128"/>
                <a:ea typeface="Meiryo UI" panose="020B0604030504040204" pitchFamily="50" charset="-128"/>
              </a:rPr>
              <a:t>う</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）を平成</a:t>
            </a:r>
            <a:r>
              <a:rPr lang="en-US" altLang="ja-JP" sz="1200" dirty="0">
                <a:latin typeface="Meiryo UI" panose="020B0604030504040204" pitchFamily="50" charset="-128"/>
                <a:ea typeface="Meiryo UI" panose="020B0604030504040204" pitchFamily="50" charset="-128"/>
              </a:rPr>
              <a:t>23</a:t>
            </a:r>
            <a:r>
              <a:rPr lang="ja-JP" altLang="en-US" sz="1200" dirty="0">
                <a:latin typeface="Meiryo UI" panose="020B0604030504040204" pitchFamily="50" charset="-128"/>
                <a:ea typeface="Meiryo UI" panose="020B0604030504040204" pitchFamily="50" charset="-128"/>
              </a:rPr>
              <a:t>年度に策定し、施策・事業に取り組んでいるところです。</a:t>
            </a:r>
          </a:p>
          <a:p>
            <a:pPr marL="261938" indent="-261938">
              <a:spcBef>
                <a:spcPts val="600"/>
              </a:spcBef>
            </a:pP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rPr>
              <a:t>年大阪・関西万博の成功</a:t>
            </a:r>
            <a:r>
              <a:rPr lang="ja-JP" altLang="en-US" sz="1200" dirty="0" smtClean="0">
                <a:latin typeface="Meiryo UI" panose="020B0604030504040204" pitchFamily="50" charset="-128"/>
                <a:ea typeface="Meiryo UI" panose="020B0604030504040204" pitchFamily="50" charset="-128"/>
              </a:rPr>
              <a:t>、さらには副首都・大阪として継続的に経済成長を遂げていくため、「大阪・関西のさらなる成長・活力の実現」、「防災・減災、安全・安心の強化」、「都市魅力の向上と住みよい環境づくり」に向けて、これまで取り組んできたインフラ施策にさらに磨きをかけ、</a:t>
            </a:r>
            <a:r>
              <a:rPr lang="en-US" altLang="ja-JP" sz="1200" dirty="0" smtClean="0">
                <a:latin typeface="Meiryo UI" panose="020B0604030504040204" pitchFamily="50" charset="-128"/>
                <a:ea typeface="Meiryo UI" panose="020B0604030504040204" pitchFamily="50" charset="-128"/>
              </a:rPr>
              <a:t>ICT</a:t>
            </a:r>
            <a:r>
              <a:rPr lang="ja-JP" altLang="en-US" sz="1200" dirty="0" smtClean="0">
                <a:latin typeface="Meiryo UI" panose="020B0604030504040204" pitchFamily="50" charset="-128"/>
                <a:ea typeface="Meiryo UI" panose="020B0604030504040204" pitchFamily="50" charset="-128"/>
              </a:rPr>
              <a:t>等新技術の更なる活用、スマートシティの取組、民間活力や既存ストックの徹底活用の取組等を進める必要があります。</a:t>
            </a:r>
            <a:endParaRPr lang="en-US" altLang="ja-JP" sz="1200" dirty="0" smtClean="0">
              <a:latin typeface="Meiryo UI" panose="020B0604030504040204" pitchFamily="50" charset="-128"/>
              <a:ea typeface="Meiryo UI" panose="020B0604030504040204" pitchFamily="50" charset="-128"/>
            </a:endParaRPr>
          </a:p>
          <a:p>
            <a:pPr marL="261938" indent="-261938">
              <a:spcBef>
                <a:spcPts val="600"/>
              </a:spcBef>
            </a:pPr>
            <a:r>
              <a:rPr lang="ja-JP" altLang="en-US" sz="1200" dirty="0" smtClean="0">
                <a:latin typeface="Meiryo UI" panose="020B0604030504040204" pitchFamily="50" charset="-128"/>
                <a:ea typeface="Meiryo UI" panose="020B0604030504040204" pitchFamily="50" charset="-128"/>
              </a:rPr>
              <a:t>○　あわせて新型コロナウイルス感染拡大により</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これ</a:t>
            </a:r>
            <a:r>
              <a:rPr lang="ja-JP" altLang="en-US" sz="1200" dirty="0">
                <a:latin typeface="Meiryo UI" panose="020B0604030504040204" pitchFamily="50" charset="-128"/>
                <a:ea typeface="Meiryo UI" panose="020B0604030504040204" pitchFamily="50" charset="-128"/>
              </a:rPr>
              <a:t>までの考え方や価値観が大きく転換</a:t>
            </a:r>
            <a:r>
              <a:rPr lang="ja-JP" altLang="en-US" sz="1200" dirty="0" smtClean="0">
                <a:latin typeface="Meiryo UI" panose="020B0604030504040204" pitchFamily="50" charset="-128"/>
                <a:ea typeface="Meiryo UI" panose="020B0604030504040204" pitchFamily="50" charset="-128"/>
              </a:rPr>
              <a:t>し、東京</a:t>
            </a:r>
            <a:r>
              <a:rPr lang="ja-JP" altLang="en-US" sz="1200" dirty="0">
                <a:latin typeface="Meiryo UI" panose="020B0604030504040204" pitchFamily="50" charset="-128"/>
                <a:ea typeface="Meiryo UI" panose="020B0604030504040204" pitchFamily="50" charset="-128"/>
              </a:rPr>
              <a:t>一極</a:t>
            </a:r>
            <a:r>
              <a:rPr lang="ja-JP" altLang="en-US" sz="1200" dirty="0" smtClean="0">
                <a:latin typeface="Meiryo UI" panose="020B0604030504040204" pitchFamily="50" charset="-128"/>
                <a:ea typeface="Meiryo UI" panose="020B0604030504040204" pitchFamily="50" charset="-128"/>
              </a:rPr>
              <a:t>集中の是正、社会全体のデジタル化加速の必要性、「新しい生活様式」の実践に伴う生活スタイルや意識の変化などの課題</a:t>
            </a:r>
            <a:r>
              <a:rPr lang="ja-JP" altLang="en-US" sz="1200" dirty="0">
                <a:latin typeface="Meiryo UI" panose="020B0604030504040204" pitchFamily="50" charset="-128"/>
                <a:ea typeface="Meiryo UI" panose="020B0604030504040204" pitchFamily="50" charset="-128"/>
              </a:rPr>
              <a:t>も生まれており</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ウィ</a:t>
            </a:r>
            <a:r>
              <a:rPr lang="ja-JP" altLang="en-US" sz="1200" dirty="0" smtClean="0">
                <a:latin typeface="Meiryo UI" panose="020B0604030504040204" pitchFamily="50" charset="-128"/>
                <a:ea typeface="Meiryo UI" panose="020B0604030504040204" pitchFamily="50" charset="-128"/>
              </a:rPr>
              <a:t>ズコロナ」から「ポストコロナ」の</a:t>
            </a:r>
            <a:r>
              <a:rPr lang="ja-JP" altLang="en-US" sz="1200" dirty="0">
                <a:latin typeface="Meiryo UI" panose="020B0604030504040204" pitchFamily="50" charset="-128"/>
                <a:ea typeface="Meiryo UI" panose="020B0604030504040204" pitchFamily="50" charset="-128"/>
              </a:rPr>
              <a:t>社会変革も</a:t>
            </a:r>
            <a:r>
              <a:rPr lang="ja-JP" altLang="en-US" sz="1200" dirty="0" smtClean="0">
                <a:latin typeface="Meiryo UI" panose="020B0604030504040204" pitchFamily="50" charset="-128"/>
                <a:ea typeface="Meiryo UI" panose="020B0604030504040204" pitchFamily="50" charset="-128"/>
              </a:rPr>
              <a:t>含め、大阪の再生・成長に向け、インフラ施策の着実な推進を図るため、次の</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年間に向けた中期計画を取り纏めました。</a:t>
            </a:r>
          </a:p>
          <a:p>
            <a:pPr marL="261938" indent="-261938">
              <a:spcBef>
                <a:spcPts val="600"/>
              </a:spcBef>
            </a:pPr>
            <a:r>
              <a:rPr lang="ja-JP" altLang="en-US" sz="1200" dirty="0" smtClean="0">
                <a:latin typeface="Meiryo UI" panose="020B0604030504040204" pitchFamily="50" charset="-128"/>
                <a:ea typeface="Meiryo UI" panose="020B0604030504040204" pitchFamily="50" charset="-128"/>
              </a:rPr>
              <a:t>○  今後</a:t>
            </a:r>
            <a:r>
              <a:rPr lang="ja-JP" altLang="en-US" sz="1200" dirty="0">
                <a:latin typeface="Meiryo UI" panose="020B0604030504040204" pitchFamily="50" charset="-128"/>
                <a:ea typeface="Meiryo UI" panose="020B0604030504040204" pitchFamily="50" charset="-128"/>
              </a:rPr>
              <a:t>、本計画に基づき、迅速かつ適切な社会基盤整備を進めるとともに</a:t>
            </a:r>
            <a:r>
              <a:rPr lang="ja-JP" altLang="en-US" sz="1200" dirty="0" smtClean="0">
                <a:latin typeface="Meiryo UI" panose="020B0604030504040204" pitchFamily="50" charset="-128"/>
                <a:ea typeface="Meiryo UI" panose="020B0604030504040204" pitchFamily="50" charset="-128"/>
              </a:rPr>
              <a:t>、都市インフラ政策に係る社会情勢の変化などにも対応</a:t>
            </a:r>
            <a:r>
              <a:rPr lang="ja-JP" altLang="en-US" sz="1200" dirty="0">
                <a:latin typeface="Meiryo UI" panose="020B0604030504040204" pitchFamily="50" charset="-128"/>
                <a:ea typeface="Meiryo UI" panose="020B0604030504040204" pitchFamily="50" charset="-128"/>
              </a:rPr>
              <a:t>しつつ、適時的確に計画を見直していきます</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marL="252000" indent="-457200">
              <a:spcBef>
                <a:spcPts val="600"/>
              </a:spcBef>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ストック効果</a:t>
            </a:r>
            <a:r>
              <a:rPr lang="ja-JP" altLang="en-US" sz="1200" dirty="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例</a:t>
            </a:r>
            <a:r>
              <a:rPr lang="en-US"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252000" indent="-457200"/>
            <a:endParaRPr kumimoji="1" lang="en-US" altLang="ja-JP" sz="1200" dirty="0" smtClean="0">
              <a:latin typeface="Meiryo UI" panose="020B0604030504040204" pitchFamily="50" charset="-128"/>
              <a:ea typeface="Meiryo UI" panose="020B0604030504040204" pitchFamily="50" charset="-128"/>
            </a:endParaRPr>
          </a:p>
          <a:p>
            <a:pPr marL="252000" indent="-457200"/>
            <a:endParaRPr lang="en-US" altLang="ja-JP" sz="1200" dirty="0">
              <a:latin typeface="Meiryo UI" panose="020B0604030504040204" pitchFamily="50" charset="-128"/>
              <a:ea typeface="Meiryo UI" panose="020B0604030504040204" pitchFamily="50" charset="-128"/>
            </a:endParaRPr>
          </a:p>
          <a:p>
            <a:pPr marL="252000" indent="-457200"/>
            <a:endParaRPr lang="en-US" altLang="ja-JP" sz="1200" dirty="0" smtClean="0">
              <a:latin typeface="Meiryo UI" panose="020B0604030504040204" pitchFamily="50" charset="-128"/>
              <a:ea typeface="Meiryo UI" panose="020B0604030504040204" pitchFamily="50" charset="-128"/>
            </a:endParaRPr>
          </a:p>
          <a:p>
            <a:pPr marL="252000" indent="-457200"/>
            <a:endParaRPr lang="en-US" altLang="ja-JP" sz="1200" dirty="0">
              <a:latin typeface="Meiryo UI" panose="020B0604030504040204" pitchFamily="50" charset="-128"/>
              <a:ea typeface="Meiryo UI" panose="020B0604030504040204" pitchFamily="50" charset="-128"/>
            </a:endParaRPr>
          </a:p>
          <a:p>
            <a:pPr marL="252000" indent="-457200"/>
            <a:endParaRPr kumimoji="1" lang="en-US" altLang="ja-JP" sz="1200" dirty="0">
              <a:latin typeface="Meiryo UI" panose="020B0604030504040204" pitchFamily="50" charset="-128"/>
              <a:ea typeface="Meiryo UI" panose="020B0604030504040204" pitchFamily="50" charset="-128"/>
            </a:endParaRPr>
          </a:p>
          <a:p>
            <a:pPr marL="252000" indent="-457200"/>
            <a:endParaRPr lang="en-US" altLang="ja-JP" sz="1200" dirty="0">
              <a:latin typeface="Meiryo UI" panose="020B0604030504040204" pitchFamily="50" charset="-128"/>
              <a:ea typeface="Meiryo UI" panose="020B0604030504040204" pitchFamily="50" charset="-128"/>
            </a:endParaRPr>
          </a:p>
          <a:p>
            <a:pPr marL="252000" indent="-457200"/>
            <a:endParaRPr kumimoji="1" lang="en-US" altLang="ja-JP" sz="1200" dirty="0">
              <a:latin typeface="Meiryo UI" panose="020B0604030504040204" pitchFamily="50" charset="-128"/>
              <a:ea typeface="Meiryo UI" panose="020B0604030504040204" pitchFamily="50" charset="-128"/>
            </a:endParaRPr>
          </a:p>
          <a:p>
            <a:pPr marL="252000" indent="-457200"/>
            <a:endParaRPr lang="en-US" altLang="ja-JP" sz="1200" dirty="0">
              <a:latin typeface="Meiryo UI" panose="020B0604030504040204" pitchFamily="50" charset="-128"/>
              <a:ea typeface="Meiryo UI" panose="020B0604030504040204" pitchFamily="50" charset="-128"/>
            </a:endParaRPr>
          </a:p>
          <a:p>
            <a:pPr marL="252000" indent="-457200"/>
            <a:endParaRPr kumimoji="1" lang="en-US" altLang="ja-JP" sz="1200" dirty="0">
              <a:latin typeface="Meiryo UI" panose="020B0604030504040204" pitchFamily="50" charset="-128"/>
              <a:ea typeface="Meiryo UI" panose="020B0604030504040204" pitchFamily="50" charset="-128"/>
            </a:endParaRPr>
          </a:p>
          <a:p>
            <a:pPr marL="252000" indent="-457200"/>
            <a:endParaRPr lang="en-US" altLang="ja-JP" sz="1200" dirty="0">
              <a:latin typeface="Meiryo UI" panose="020B0604030504040204" pitchFamily="50" charset="-128"/>
              <a:ea typeface="Meiryo UI" panose="020B0604030504040204" pitchFamily="50" charset="-128"/>
            </a:endParaRPr>
          </a:p>
          <a:p>
            <a:pPr marL="252000" indent="-457200"/>
            <a:endParaRPr kumimoji="1" lang="en-US" altLang="ja-JP" sz="1200" dirty="0">
              <a:latin typeface="Meiryo UI" panose="020B0604030504040204" pitchFamily="50" charset="-128"/>
              <a:ea typeface="Meiryo UI" panose="020B0604030504040204" pitchFamily="50" charset="-128"/>
            </a:endParaRPr>
          </a:p>
          <a:p>
            <a:pPr marL="252000" indent="-457200"/>
            <a:endParaRPr lang="en-US" altLang="ja-JP" sz="1200" dirty="0">
              <a:latin typeface="Meiryo UI" panose="020B0604030504040204" pitchFamily="50" charset="-128"/>
              <a:ea typeface="Meiryo UI" panose="020B0604030504040204" pitchFamily="50" charset="-128"/>
            </a:endParaRPr>
          </a:p>
          <a:p>
            <a:pPr marL="252000" indent="-457200"/>
            <a:endParaRPr lang="en-US" altLang="ja-JP" sz="1200" dirty="0">
              <a:latin typeface="Meiryo UI" panose="020B0604030504040204" pitchFamily="50" charset="-128"/>
              <a:ea typeface="Meiryo UI" panose="020B0604030504040204" pitchFamily="50" charset="-128"/>
            </a:endParaRPr>
          </a:p>
          <a:p>
            <a:pPr marL="252000" indent="-457200"/>
            <a:endParaRPr kumimoji="1" lang="en-US" altLang="ja-JP" sz="12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7676425" y="6616478"/>
            <a:ext cx="2311400" cy="365125"/>
          </a:xfrm>
        </p:spPr>
        <p:txBody>
          <a:bodyPr/>
          <a:lstStyle/>
          <a:p>
            <a:fld id="{BB9231F5-CC56-497A-A386-7B8232C12A76}" type="slidenum">
              <a:rPr kumimoji="1" lang="ja-JP" altLang="en-US" smtClean="0">
                <a:solidFill>
                  <a:schemeClr val="tx1"/>
                </a:solidFill>
              </a:rPr>
              <a:t>1</a:t>
            </a:fld>
            <a:endParaRPr kumimoji="1" lang="ja-JP" altLang="en-US" dirty="0">
              <a:solidFill>
                <a:schemeClr val="tx1"/>
              </a:solidFill>
            </a:endParaRPr>
          </a:p>
        </p:txBody>
      </p:sp>
      <p:sp>
        <p:nvSpPr>
          <p:cNvPr id="7" name="正方形/長方形 6"/>
          <p:cNvSpPr/>
          <p:nvPr/>
        </p:nvSpPr>
        <p:spPr>
          <a:xfrm>
            <a:off x="108000" y="382627"/>
            <a:ext cx="9684000" cy="288147"/>
          </a:xfrm>
          <a:prstGeom prst="rect">
            <a:avLst/>
          </a:prstGeom>
        </p:spPr>
        <p:style>
          <a:lnRef idx="1">
            <a:schemeClr val="accent5"/>
          </a:lnRef>
          <a:fillRef idx="1003">
            <a:schemeClr val="dk2"/>
          </a:fillRef>
          <a:effectRef idx="2">
            <a:schemeClr val="accent5"/>
          </a:effectRef>
          <a:fontRef idx="minor">
            <a:schemeClr val="lt1"/>
          </a:fontRef>
        </p:style>
        <p:txBody>
          <a:bodyPr wrap="square" lIns="72000" tIns="36000" rIns="72000" bIns="36000">
            <a:spAutoFit/>
          </a:bodyPr>
          <a:lstStyle/>
          <a:p>
            <a:r>
              <a:rPr lang="ja-JP" altLang="en-US" sz="1400" b="1" spc="600" dirty="0">
                <a:solidFill>
                  <a:schemeClr val="bg1"/>
                </a:solidFill>
                <a:latin typeface="HG丸ｺﾞｼｯｸM-PRO" panose="020F0600000000000000" pitchFamily="50" charset="-128"/>
                <a:ea typeface="HG丸ｺﾞｼｯｸM-PRO" panose="020F0600000000000000" pitchFamily="50" charset="-128"/>
              </a:rPr>
              <a:t>趣旨</a:t>
            </a:r>
          </a:p>
        </p:txBody>
      </p:sp>
      <p:pic>
        <p:nvPicPr>
          <p:cNvPr id="8" name="Picture 2" descr="大阪モノレール写真">
            <a:extLst>
              <a:ext uri="{FF2B5EF4-FFF2-40B4-BE49-F238E27FC236}">
                <a16:creationId xmlns:a16="http://schemas.microsoft.com/office/drawing/2014/main" id="{DC7B5236-F0C2-4907-8A43-848BA3DAF9C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628"/>
          <a:stretch/>
        </p:blipFill>
        <p:spPr bwMode="auto">
          <a:xfrm>
            <a:off x="196246" y="3734976"/>
            <a:ext cx="3080946" cy="1835032"/>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5B6A7B3B-A274-492C-87F1-9BFF6C6DD4F6}"/>
              </a:ext>
            </a:extLst>
          </p:cNvPr>
          <p:cNvPicPr>
            <a:picLocks noChangeAspect="1"/>
          </p:cNvPicPr>
          <p:nvPr/>
        </p:nvPicPr>
        <p:blipFill rotWithShape="1">
          <a:blip r:embed="rId3"/>
          <a:srcRect l="1" r="630" b="1728"/>
          <a:stretch/>
        </p:blipFill>
        <p:spPr>
          <a:xfrm>
            <a:off x="3420000" y="3734574"/>
            <a:ext cx="3060000" cy="1822555"/>
          </a:xfrm>
          <a:prstGeom prst="rect">
            <a:avLst/>
          </a:prstGeom>
        </p:spPr>
      </p:pic>
      <p:graphicFrame>
        <p:nvGraphicFramePr>
          <p:cNvPr id="2" name="表 1"/>
          <p:cNvGraphicFramePr>
            <a:graphicFrameLocks noGrp="1"/>
          </p:cNvGraphicFramePr>
          <p:nvPr>
            <p:extLst/>
          </p:nvPr>
        </p:nvGraphicFramePr>
        <p:xfrm>
          <a:off x="180619" y="3734574"/>
          <a:ext cx="9538761" cy="3032760"/>
        </p:xfrm>
        <a:graphic>
          <a:graphicData uri="http://schemas.openxmlformats.org/drawingml/2006/table">
            <a:tbl>
              <a:tblPr firstRow="1" bandRow="1">
                <a:tableStyleId>{5940675A-B579-460E-94D1-54222C63F5DA}</a:tableStyleId>
              </a:tblPr>
              <a:tblGrid>
                <a:gridCol w="3179587">
                  <a:extLst>
                    <a:ext uri="{9D8B030D-6E8A-4147-A177-3AD203B41FA5}">
                      <a16:colId xmlns:a16="http://schemas.microsoft.com/office/drawing/2014/main" val="3255065415"/>
                    </a:ext>
                  </a:extLst>
                </a:gridCol>
                <a:gridCol w="3179587">
                  <a:extLst>
                    <a:ext uri="{9D8B030D-6E8A-4147-A177-3AD203B41FA5}">
                      <a16:colId xmlns:a16="http://schemas.microsoft.com/office/drawing/2014/main" val="3267262163"/>
                    </a:ext>
                  </a:extLst>
                </a:gridCol>
                <a:gridCol w="3179587">
                  <a:extLst>
                    <a:ext uri="{9D8B030D-6E8A-4147-A177-3AD203B41FA5}">
                      <a16:colId xmlns:a16="http://schemas.microsoft.com/office/drawing/2014/main" val="3965124853"/>
                    </a:ext>
                  </a:extLst>
                </a:gridCol>
              </a:tblGrid>
              <a:tr h="1816220">
                <a:tc>
                  <a:txBody>
                    <a:bodyPr/>
                    <a:lstStyle/>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a:txBody>
                  <a:tcPr/>
                </a:tc>
                <a:tc>
                  <a:txBody>
                    <a:bodyPr/>
                    <a:lstStyle/>
                    <a:p>
                      <a:endParaRPr kumimoji="1" lang="en-US" altLang="ja-JP" dirty="0" smtClean="0"/>
                    </a:p>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863543408"/>
                  </a:ext>
                </a:extLst>
              </a:tr>
              <a:tr h="1033682">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成長・活力の実現</a:t>
                      </a:r>
                      <a:r>
                        <a:rPr lang="en-US" altLang="ja-JP" sz="1000" dirty="0" smtClean="0">
                          <a:latin typeface="Meiryo UI" panose="020B0604030504040204" pitchFamily="50" charset="-128"/>
                          <a:ea typeface="Meiryo UI" panose="020B0604030504040204" pitchFamily="50" charset="-128"/>
                        </a:rPr>
                        <a:t>】</a:t>
                      </a:r>
                    </a:p>
                    <a:p>
                      <a:pPr marL="0" marR="0" lvl="0" indent="0" algn="l" defTabSz="990570" rtl="0" eaLnBrk="1" fontAlgn="auto" latinLnBrk="0" hangingPunct="1">
                        <a:lnSpc>
                          <a:spcPct val="100000"/>
                        </a:lnSpc>
                        <a:spcBef>
                          <a:spcPts val="0"/>
                        </a:spcBef>
                        <a:spcAft>
                          <a:spcPts val="0"/>
                        </a:spcAft>
                        <a:buClrTx/>
                        <a:buSzTx/>
                        <a:buFontTx/>
                        <a:buNone/>
                        <a:tabLst/>
                        <a:defRPr/>
                      </a:pPr>
                      <a:r>
                        <a:rPr lang="ja-JP" altLang="en-US" sz="1000" dirty="0" smtClean="0">
                          <a:latin typeface="Meiryo UI" panose="020B0604030504040204" pitchFamily="50" charset="-128"/>
                          <a:ea typeface="Meiryo UI" panose="020B0604030504040204" pitchFamily="50" charset="-128"/>
                        </a:rPr>
                        <a:t>広域的な鉄道ネットワークを形成することを目的とした大阪　モノレールは、令和</a:t>
                      </a:r>
                      <a:r>
                        <a:rPr lang="en-US" altLang="ja-JP" sz="1000" dirty="0" smtClean="0">
                          <a:latin typeface="Meiryo UI" panose="020B0604030504040204" pitchFamily="50" charset="-128"/>
                          <a:ea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rPr>
                        <a:t>6</a:t>
                      </a:r>
                      <a:r>
                        <a:rPr lang="ja-JP" altLang="en-US" sz="1000" dirty="0" smtClean="0">
                          <a:latin typeface="Meiryo UI" panose="020B0604030504040204" pitchFamily="50" charset="-128"/>
                          <a:ea typeface="Meiryo UI" panose="020B0604030504040204" pitchFamily="50" charset="-128"/>
                        </a:rPr>
                        <a:t>月に開業</a:t>
                      </a:r>
                      <a:r>
                        <a:rPr lang="en-US" altLang="ja-JP" sz="1000" dirty="0" smtClean="0">
                          <a:latin typeface="Meiryo UI" panose="020B0604030504040204" pitchFamily="50" charset="-128"/>
                          <a:ea typeface="Meiryo UI" panose="020B0604030504040204" pitchFamily="50" charset="-128"/>
                        </a:rPr>
                        <a:t>30</a:t>
                      </a:r>
                      <a:r>
                        <a:rPr lang="ja-JP" altLang="en-US" sz="1000" dirty="0" smtClean="0">
                          <a:latin typeface="Meiryo UI" panose="020B0604030504040204" pitchFamily="50" charset="-128"/>
                          <a:ea typeface="Meiryo UI" panose="020B0604030504040204" pitchFamily="50" charset="-128"/>
                        </a:rPr>
                        <a:t>周年を迎え、沿線ではまちづくりなどが進み、地域の活性化に寄与してきました。現在進めている延伸事業で、</a:t>
                      </a:r>
                      <a:r>
                        <a:rPr lang="en-US" altLang="ja-JP" sz="1000" dirty="0" smtClean="0">
                          <a:latin typeface="Meiryo UI" panose="020B0604030504040204" pitchFamily="50" charset="-128"/>
                          <a:ea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rPr>
                        <a:t>路線と新たに結節し、在来</a:t>
                      </a:r>
                      <a:r>
                        <a:rPr lang="en-US" altLang="ja-JP" sz="1000" dirty="0" smtClean="0">
                          <a:latin typeface="Meiryo UI" panose="020B0604030504040204" pitchFamily="50" charset="-128"/>
                          <a:ea typeface="Meiryo UI" panose="020B0604030504040204" pitchFamily="50" charset="-128"/>
                        </a:rPr>
                        <a:t>10</a:t>
                      </a:r>
                      <a:r>
                        <a:rPr lang="ja-JP" altLang="en-US" sz="1000" dirty="0" smtClean="0">
                          <a:latin typeface="Meiryo UI" panose="020B0604030504040204" pitchFamily="50" charset="-128"/>
                          <a:ea typeface="Meiryo UI" panose="020B0604030504040204" pitchFamily="50" charset="-128"/>
                        </a:rPr>
                        <a:t>路線とのネットワークが形成されることになり、更なるまちづくり等の起爆剤として期待されています。</a:t>
                      </a:r>
                      <a:endParaRPr lang="en-US" altLang="ja-JP" sz="1000" dirty="0" smtClean="0">
                        <a:latin typeface="Meiryo UI" panose="020B0604030504040204" pitchFamily="50" charset="-128"/>
                        <a:ea typeface="Meiryo UI" panose="020B0604030504040204" pitchFamily="50" charset="-128"/>
                      </a:endParaRPr>
                    </a:p>
                  </a:txBody>
                  <a:tcP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安全・安心の確保</a:t>
                      </a:r>
                      <a:r>
                        <a:rPr lang="en-US" altLang="ja-JP" sz="1000" dirty="0" smtClean="0">
                          <a:latin typeface="Meiryo UI" panose="020B0604030504040204" pitchFamily="50" charset="-128"/>
                          <a:ea typeface="Meiryo UI" panose="020B0604030504040204" pitchFamily="50" charset="-128"/>
                        </a:rPr>
                        <a:t>】</a:t>
                      </a:r>
                    </a:p>
                    <a:p>
                      <a:pPr marL="0" marR="0" lvl="0" indent="0" algn="l" defTabSz="990570" rtl="0" eaLnBrk="1" fontAlgn="auto" latinLnBrk="0" hangingPunct="1">
                        <a:lnSpc>
                          <a:spcPct val="100000"/>
                        </a:lnSpc>
                        <a:spcBef>
                          <a:spcPts val="0"/>
                        </a:spcBef>
                        <a:spcAft>
                          <a:spcPts val="0"/>
                        </a:spcAft>
                        <a:buClrTx/>
                        <a:buSzTx/>
                        <a:buFontTx/>
                        <a:buNone/>
                        <a:tabLst/>
                        <a:defRPr/>
                      </a:pPr>
                      <a:r>
                        <a:rPr lang="ja-JP" altLang="en-US" sz="1000" dirty="0" smtClean="0">
                          <a:latin typeface="Meiryo UI" panose="020B0604030504040204" pitchFamily="50" charset="-128"/>
                          <a:ea typeface="Meiryo UI" panose="020B0604030504040204" pitchFamily="50" charset="-128"/>
                        </a:rPr>
                        <a:t>平成</a:t>
                      </a:r>
                      <a:r>
                        <a:rPr lang="en-US" altLang="ja-JP" sz="1000" dirty="0" smtClean="0">
                          <a:latin typeface="Meiryo UI" panose="020B0604030504040204" pitchFamily="50" charset="-128"/>
                          <a:ea typeface="Meiryo UI" panose="020B0604030504040204" pitchFamily="50" charset="-128"/>
                        </a:rPr>
                        <a:t>30</a:t>
                      </a:r>
                      <a:r>
                        <a:rPr lang="ja-JP" altLang="en-US" sz="1000" dirty="0" smtClean="0">
                          <a:latin typeface="Meiryo UI" panose="020B0604030504040204" pitchFamily="50" charset="-128"/>
                          <a:ea typeface="Meiryo UI" panose="020B0604030504040204" pitchFamily="50" charset="-128"/>
                        </a:rPr>
                        <a:t>年台風第</a:t>
                      </a:r>
                      <a:r>
                        <a:rPr lang="en-US" altLang="ja-JP" sz="1000" dirty="0" smtClean="0">
                          <a:latin typeface="Meiryo UI" panose="020B0604030504040204" pitchFamily="50" charset="-128"/>
                          <a:ea typeface="Meiryo UI" panose="020B0604030504040204" pitchFamily="50" charset="-128"/>
                        </a:rPr>
                        <a:t>21</a:t>
                      </a:r>
                      <a:r>
                        <a:rPr lang="ja-JP" altLang="en-US" sz="1000" dirty="0" smtClean="0">
                          <a:latin typeface="Meiryo UI" panose="020B0604030504040204" pitchFamily="50" charset="-128"/>
                          <a:ea typeface="Meiryo UI" panose="020B0604030504040204" pitchFamily="50" charset="-128"/>
                        </a:rPr>
                        <a:t>号では、過去の最高潮位（昭和</a:t>
                      </a:r>
                      <a:r>
                        <a:rPr lang="en-US" altLang="ja-JP" sz="1000" dirty="0" smtClean="0">
                          <a:latin typeface="Meiryo UI" panose="020B0604030504040204" pitchFamily="50" charset="-128"/>
                          <a:ea typeface="Meiryo UI" panose="020B0604030504040204" pitchFamily="50" charset="-128"/>
                        </a:rPr>
                        <a:t>36</a:t>
                      </a:r>
                      <a:r>
                        <a:rPr lang="ja-JP" altLang="en-US" sz="1000" dirty="0" smtClean="0">
                          <a:latin typeface="Meiryo UI" panose="020B0604030504040204" pitchFamily="50" charset="-128"/>
                          <a:ea typeface="Meiryo UI" panose="020B0604030504040204" pitchFamily="50" charset="-128"/>
                        </a:rPr>
                        <a:t>年第</a:t>
                      </a:r>
                      <a:r>
                        <a:rPr lang="en-US" altLang="ja-JP" sz="1000" dirty="0" smtClean="0">
                          <a:latin typeface="Meiryo UI" panose="020B0604030504040204" pitchFamily="50" charset="-128"/>
                          <a:ea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rPr>
                        <a:t>室戸台風）を超える潮位を観測しましたが、第</a:t>
                      </a:r>
                      <a:r>
                        <a:rPr lang="en-US" altLang="ja-JP" sz="1000" dirty="0" smtClean="0">
                          <a:latin typeface="Meiryo UI" panose="020B0604030504040204" pitchFamily="50" charset="-128"/>
                          <a:ea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rPr>
                        <a:t>室戸台風以降進めている防潮堤、防潮水門、排水施設等の高潮対策によって、高潮による浸水被害は発生しませんでした。</a:t>
                      </a:r>
                      <a:endParaRPr lang="en-US" altLang="ja-JP" sz="1000" dirty="0" smtClean="0">
                        <a:latin typeface="Meiryo UI" panose="020B0604030504040204" pitchFamily="50" charset="-128"/>
                        <a:ea typeface="Meiryo UI" panose="020B0604030504040204" pitchFamily="50" charset="-128"/>
                      </a:endParaRPr>
                    </a:p>
                  </a:txBody>
                  <a:tcPr/>
                </a:tc>
                <a:tc>
                  <a:txBody>
                    <a:bodyPr/>
                    <a:lstStyle/>
                    <a:p>
                      <a:pPr marL="0" marR="0" lvl="0" indent="0" algn="l" defTabSz="990570" rtl="0" eaLnBrk="1" fontAlgn="auto" latinLnBrk="0" hangingPunct="1">
                        <a:lnSpc>
                          <a:spcPts val="1100"/>
                        </a:lnSpc>
                        <a:spcBef>
                          <a:spcPts val="0"/>
                        </a:spcBef>
                        <a:spcAft>
                          <a:spcPts val="0"/>
                        </a:spcAft>
                        <a:buClrTx/>
                        <a:buSzTx/>
                        <a:buFontTx/>
                        <a:buNone/>
                        <a:tabLst/>
                        <a:defRPr/>
                      </a:pPr>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都市魅力の向上</a:t>
                      </a:r>
                      <a:r>
                        <a:rPr lang="en-US" altLang="ja-JP" sz="1000" dirty="0" smtClean="0">
                          <a:solidFill>
                            <a:schemeClr val="tx1"/>
                          </a:solidFill>
                          <a:latin typeface="Meiryo UI" panose="020B0604030504040204" pitchFamily="50" charset="-128"/>
                          <a:ea typeface="Meiryo UI" panose="020B0604030504040204" pitchFamily="50" charset="-128"/>
                        </a:rPr>
                        <a:t>】</a:t>
                      </a:r>
                    </a:p>
                    <a:p>
                      <a:pPr marL="0" marR="0" lvl="0" indent="0" algn="l" defTabSz="990570" rtl="0" eaLnBrk="1" fontAlgn="auto" latinLnBrk="0" hangingPunct="1">
                        <a:lnSpc>
                          <a:spcPts val="11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rPr>
                        <a:t>下水道は公衆衛生向上や浸水被害の軽減等だけでなく魅力ある住みよい都市づくりにも貢献しています。例えば、写真の竜華水みらいセンターでは、センター周囲のせせらぎ緑道および周辺地域のせせらぎ水路へ下水処理水を供給したり、処理場上部空間へ商業施設を誘致することにより、地域に活気と潤いのある都市空間を提供しています。</a:t>
                      </a:r>
                      <a:endParaRPr lang="en-US" altLang="ja-JP" sz="1000"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64451989"/>
                  </a:ext>
                </a:extLst>
              </a:tr>
            </a:tbl>
          </a:graphicData>
        </a:graphic>
      </p:graphicFrame>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l="366" r="3068"/>
          <a:stretch/>
        </p:blipFill>
        <p:spPr>
          <a:xfrm>
            <a:off x="6581123" y="3741361"/>
            <a:ext cx="3117800" cy="1815769"/>
          </a:xfrm>
          <a:prstGeom prst="rect">
            <a:avLst/>
          </a:prstGeom>
        </p:spPr>
      </p:pic>
      <p:sp>
        <p:nvSpPr>
          <p:cNvPr id="11" name="円形吹き出し 10"/>
          <p:cNvSpPr/>
          <p:nvPr/>
        </p:nvSpPr>
        <p:spPr>
          <a:xfrm>
            <a:off x="8265368" y="3833675"/>
            <a:ext cx="1317600" cy="398769"/>
          </a:xfrm>
          <a:prstGeom prst="wedgeEllipseCallout">
            <a:avLst>
              <a:gd name="adj1" fmla="val 26057"/>
              <a:gd name="adj2" fmla="val 98208"/>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700" dirty="0" smtClean="0"/>
              <a:t>商業施設</a:t>
            </a:r>
            <a:endParaRPr lang="en-US" altLang="ja-JP" sz="700" dirty="0" smtClean="0"/>
          </a:p>
          <a:p>
            <a:pPr algn="ctr"/>
            <a:r>
              <a:rPr lang="ja-JP" altLang="en-US" sz="700" dirty="0" smtClean="0"/>
              <a:t>（地下は処理施設）</a:t>
            </a:r>
            <a:endParaRPr lang="ja-JP" altLang="en-US" sz="700" dirty="0"/>
          </a:p>
        </p:txBody>
      </p:sp>
    </p:spTree>
    <p:extLst>
      <p:ext uri="{BB962C8B-B14F-4D97-AF65-F5344CB8AC3E}">
        <p14:creationId xmlns:p14="http://schemas.microsoft.com/office/powerpoint/2010/main" val="3984992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a:xfrm>
            <a:off x="0" y="0"/>
            <a:ext cx="990000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19" name="正方形/長方形 18"/>
          <p:cNvSpPr/>
          <p:nvPr/>
        </p:nvSpPr>
        <p:spPr>
          <a:xfrm>
            <a:off x="134542" y="1611910"/>
            <a:ext cx="9640523" cy="484699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400" b="1" u="sng"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スライド番号プレースホルダー 5"/>
          <p:cNvSpPr>
            <a:spLocks noGrp="1"/>
          </p:cNvSpPr>
          <p:nvPr>
            <p:ph type="sldNum" sz="quarter" idx="12"/>
          </p:nvPr>
        </p:nvSpPr>
        <p:spPr>
          <a:xfrm>
            <a:off x="7584026" y="6578944"/>
            <a:ext cx="2311400" cy="365125"/>
          </a:xfrm>
        </p:spPr>
        <p:txBody>
          <a:bodyPr/>
          <a:lstStyle/>
          <a:p>
            <a:fld id="{BB9231F5-CC56-497A-A386-7B8232C12A76}" type="slidenum">
              <a:rPr kumimoji="1" lang="ja-JP" altLang="en-US" smtClean="0">
                <a:solidFill>
                  <a:schemeClr val="tx1"/>
                </a:solidFill>
              </a:rPr>
              <a:t>2</a:t>
            </a:fld>
            <a:endParaRPr kumimoji="1" lang="ja-JP" altLang="en-US" dirty="0">
              <a:solidFill>
                <a:schemeClr val="tx1"/>
              </a:solidFill>
            </a:endParaRPr>
          </a:p>
        </p:txBody>
      </p:sp>
      <p:grpSp>
        <p:nvGrpSpPr>
          <p:cNvPr id="7" name="グループ化 6"/>
          <p:cNvGrpSpPr/>
          <p:nvPr/>
        </p:nvGrpSpPr>
        <p:grpSpPr>
          <a:xfrm>
            <a:off x="416496" y="2233587"/>
            <a:ext cx="9194576" cy="3603635"/>
            <a:chOff x="406410" y="3640042"/>
            <a:chExt cx="9194576" cy="3603635"/>
          </a:xfrm>
        </p:grpSpPr>
        <p:sp>
          <p:nvSpPr>
            <p:cNvPr id="13" name="テキスト ボックス 476"/>
            <p:cNvSpPr txBox="1"/>
            <p:nvPr/>
          </p:nvSpPr>
          <p:spPr>
            <a:xfrm>
              <a:off x="5887786" y="3971082"/>
              <a:ext cx="3713200" cy="3024613"/>
            </a:xfrm>
            <a:prstGeom prst="rect">
              <a:avLst/>
            </a:prstGeom>
            <a:ln w="19050"/>
          </p:spPr>
          <p:style>
            <a:lnRef idx="1">
              <a:schemeClr val="accent4"/>
            </a:lnRef>
            <a:fillRef idx="2">
              <a:schemeClr val="accent4"/>
            </a:fillRef>
            <a:effectRef idx="1">
              <a:schemeClr val="accent4"/>
            </a:effectRef>
            <a:fontRef idx="minor">
              <a:schemeClr val="dk1"/>
            </a:fontRef>
          </p:style>
          <p:txBody>
            <a:bodyPr rot="0" spcFirstLastPara="0" vert="horz" wrap="none" lIns="72000" tIns="72000" rIns="72000" bIns="72000" numCol="1" spcCol="0" rtlCol="0" fromWordArt="0" anchor="t" anchorCtr="0" forceAA="0" compatLnSpc="1">
              <a:prstTxWarp prst="textNoShape">
                <a:avLst/>
              </a:prstTxWarp>
              <a:noAutofit/>
            </a:bodyPr>
            <a:lstStyle/>
            <a:p>
              <a:pPr algn="ctr"/>
              <a:r>
                <a:rPr lang="en-US" altLang="ja-JP" sz="1200" b="1" kern="1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1200" b="1" kern="100" dirty="0" smtClean="0">
                  <a:latin typeface="Meiryo UI" panose="020B0604030504040204" pitchFamily="50" charset="-128"/>
                  <a:ea typeface="Meiryo UI" panose="020B0604030504040204" pitchFamily="50" charset="-128"/>
                  <a:cs typeface="Meiryo UI" panose="020B0604030504040204" pitchFamily="50" charset="-128"/>
                </a:rPr>
                <a:t>３～</a:t>
              </a:r>
              <a:r>
                <a:rPr lang="en-US" altLang="ja-JP" sz="1200" b="1" kern="100" dirty="0" smtClean="0">
                  <a:latin typeface="Meiryo UI" panose="020B0604030504040204" pitchFamily="50" charset="-128"/>
                  <a:ea typeface="Meiryo UI" panose="020B0604030504040204" pitchFamily="50" charset="-128"/>
                  <a:cs typeface="Meiryo UI" panose="020B0604030504040204" pitchFamily="50" charset="-128"/>
                </a:rPr>
                <a:t>R12》</a:t>
              </a:r>
            </a:p>
            <a:p>
              <a:pPr algn="ct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大阪府都市整備中期計画</a:t>
              </a:r>
              <a:endParaRPr lang="en-US" altLang="ja-JP" sz="1400" b="1"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071"/>
                </a:lnSpc>
              </a:pPr>
              <a:endParaRPr lang="ja-JP" altLang="en-US"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485"/>
            <p:cNvSpPr txBox="1">
              <a:spLocks noChangeArrowheads="1"/>
            </p:cNvSpPr>
            <p:nvPr/>
          </p:nvSpPr>
          <p:spPr bwMode="auto">
            <a:xfrm>
              <a:off x="406410" y="4100860"/>
              <a:ext cx="1000484" cy="2496492"/>
            </a:xfrm>
            <a:prstGeom prst="rect">
              <a:avLst/>
            </a:prstGeom>
            <a:solidFill>
              <a:srgbClr val="FFFFFF"/>
            </a:solidFill>
            <a:ln w="15875">
              <a:solidFill>
                <a:srgbClr val="000000"/>
              </a:solidFill>
              <a:miter lim="800000"/>
              <a:headEnd/>
              <a:tailEnd/>
            </a:ln>
          </p:spPr>
          <p:txBody>
            <a:bodyPr rot="0" vert="horz" wrap="square" lIns="53068" tIns="6350" rIns="53068" bIns="6350" anchor="ctr" anchorCtr="0" upright="1">
              <a:noAutofit/>
            </a:bodyPr>
            <a:lstStyle/>
            <a:p>
              <a:pPr algn="ctr">
                <a:lnSpc>
                  <a:spcPct val="150000"/>
                </a:lnSpc>
              </a:pP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a:t>
              </a:r>
              <a:r>
                <a:rPr lang="en-US" sz="1100" kern="100" dirty="0" smtClean="0">
                  <a:latin typeface="Meiryo UI" panose="020B0604030504040204" pitchFamily="50" charset="-128"/>
                  <a:ea typeface="Meiryo UI" panose="020B0604030504040204" pitchFamily="50" charset="-128"/>
                  <a:cs typeface="Meiryo UI" panose="020B0604030504040204" pitchFamily="50" charset="-128"/>
                </a:rPr>
                <a:t>H</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R</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a:t>
              </a:r>
            </a:p>
            <a:p>
              <a:pPr lvl="0" algn="ctr">
                <a:lnSpc>
                  <a:spcPct val="150000"/>
                </a:lnSpc>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lnSpc>
                  <a:spcPct val="150000"/>
                </a:lnSpc>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p>
            <a:p>
              <a:pPr lvl="0" algn="ctr">
                <a:lnSpc>
                  <a:spcPct val="1500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中期計画</a:t>
              </a:r>
            </a:p>
            <a:p>
              <a:pPr lvl="0" algn="ctr">
                <a:lnSpc>
                  <a:spcPct val="150000"/>
                </a:lnSpc>
              </a:pP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ct val="150000"/>
                </a:lnSpc>
              </a:pPr>
              <a:r>
                <a:rPr lang="en-US" sz="75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7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下矢印 16" title="矢印"/>
            <p:cNvSpPr/>
            <p:nvPr/>
          </p:nvSpPr>
          <p:spPr>
            <a:xfrm rot="16200000">
              <a:off x="1546178" y="4167677"/>
              <a:ext cx="288674" cy="507022"/>
            </a:xfrm>
            <a:prstGeom prst="downArrow">
              <a:avLst/>
            </a:prstGeom>
            <a:ln w="12700">
              <a:solidFill>
                <a:schemeClr val="tx2">
                  <a:lumMod val="7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65314" tIns="32657" rIns="65314" bIns="32657" numCol="1" spcCol="0" rtlCol="0" fromWordArt="0" anchor="ctr" anchorCtr="0" forceAA="0" compatLnSpc="1">
              <a:prstTxWarp prst="textNoShape">
                <a:avLst/>
              </a:prstTxWarp>
              <a:noAutofit/>
            </a:bodyPr>
            <a:lstStyle/>
            <a:p>
              <a:endParaRPr lang="ja-JP" altLang="en-US" sz="200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ホームベース 17"/>
            <p:cNvSpPr/>
            <p:nvPr/>
          </p:nvSpPr>
          <p:spPr>
            <a:xfrm>
              <a:off x="1424375" y="5158365"/>
              <a:ext cx="4463411" cy="296199"/>
            </a:xfrm>
            <a:prstGeom prst="homePlate">
              <a:avLst>
                <a:gd name="adj" fmla="val 69357"/>
              </a:avLst>
            </a:prstGeom>
            <a:ln w="15875"/>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endParaRPr lang="en-US" altLang="ja-JP" sz="1000" dirty="0" smtClean="0">
                <a:solidFill>
                  <a:schemeClr val="tx1"/>
                </a:solidFill>
                <a:latin typeface="Meiryo UI" panose="020B0604030504040204" pitchFamily="50" charset="-128"/>
                <a:ea typeface="Meiryo UI" panose="020B0604030504040204" pitchFamily="50" charset="-128"/>
              </a:endParaRPr>
            </a:p>
          </p:txBody>
        </p:sp>
        <p:sp>
          <p:nvSpPr>
            <p:cNvPr id="21" name="テキスト ボックス 471"/>
            <p:cNvSpPr txBox="1">
              <a:spLocks noChangeArrowheads="1"/>
            </p:cNvSpPr>
            <p:nvPr/>
          </p:nvSpPr>
          <p:spPr bwMode="auto">
            <a:xfrm>
              <a:off x="6049557" y="4573220"/>
              <a:ext cx="1483506" cy="2173278"/>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upright="1">
              <a:spAutoFit/>
            </a:bodyPr>
            <a:lstStyle/>
            <a:p>
              <a:pPr algn="ctr">
                <a:lnSpc>
                  <a:spcPct val="150000"/>
                </a:lnSpc>
              </a:pPr>
              <a:r>
                <a:rPr lang="en-US" altLang="ja-JP" sz="1300" kern="10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300" kern="100" dirty="0" smtClean="0">
                  <a:latin typeface="ＭＳ ゴシック" panose="020B0609070205080204" pitchFamily="49" charset="-128"/>
                  <a:ea typeface="ＭＳ ゴシック" panose="020B0609070205080204" pitchFamily="49" charset="-128"/>
                  <a:cs typeface="Meiryo UI" panose="020B0604030504040204" pitchFamily="50" charset="-128"/>
                </a:rPr>
                <a:t>本編</a:t>
              </a:r>
              <a:r>
                <a:rPr lang="en-US" altLang="ja-JP" sz="1300" kern="10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gn="ctr">
                <a:spcBef>
                  <a:spcPts val="600"/>
                </a:spcBef>
                <a:buFont typeface="Wingdings" panose="05000000000000000000" pitchFamily="2" charset="2"/>
                <a:buChar char="l"/>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基本方針</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kern="100" dirty="0" smtClean="0">
                  <a:latin typeface="+mj-ea"/>
                  <a:ea typeface="+mj-ea"/>
                  <a:cs typeface="Meiryo UI" panose="020B0604030504040204" pitchFamily="50" charset="-128"/>
                </a:rPr>
                <a:t>〔P</a:t>
              </a:r>
              <a:r>
                <a:rPr lang="en-US" altLang="ja-JP" sz="900" kern="100" dirty="0">
                  <a:latin typeface="+mj-ea"/>
                  <a:ea typeface="+mj-ea"/>
                  <a:cs typeface="Meiryo UI" panose="020B0604030504040204" pitchFamily="50" charset="-128"/>
                </a:rPr>
                <a:t>10</a:t>
              </a:r>
              <a:r>
                <a:rPr lang="ja-JP" altLang="en-US" sz="900" kern="100" dirty="0" smtClean="0">
                  <a:latin typeface="+mj-ea"/>
                  <a:ea typeface="+mj-ea"/>
                  <a:cs typeface="Meiryo UI" panose="020B0604030504040204" pitchFamily="50" charset="-128"/>
                </a:rPr>
                <a:t>～</a:t>
              </a:r>
              <a:r>
                <a:rPr lang="en-US" altLang="ja-JP" sz="900" kern="100" dirty="0" smtClean="0">
                  <a:latin typeface="+mj-ea"/>
                  <a:ea typeface="+mj-ea"/>
                  <a:cs typeface="Meiryo UI" panose="020B0604030504040204" pitchFamily="50" charset="-128"/>
                </a:rPr>
                <a:t>P12〕</a:t>
              </a:r>
              <a:endParaRPr lang="en-US" altLang="ja-JP" sz="900" kern="100" dirty="0">
                <a:latin typeface="+mj-ea"/>
                <a:ea typeface="+mj-ea"/>
                <a:cs typeface="Meiryo UI" panose="020B0604030504040204" pitchFamily="50" charset="-128"/>
              </a:endParaRPr>
            </a:p>
            <a:p>
              <a:pPr marL="171450" indent="-171450" algn="ctr">
                <a:spcBef>
                  <a:spcPts val="600"/>
                </a:spcBef>
                <a:buFont typeface="Wingdings" panose="05000000000000000000" pitchFamily="2" charset="2"/>
                <a:buChar char="l"/>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重点施策の体系</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spcAft>
                  <a:spcPts val="600"/>
                </a:spcAft>
              </a:pPr>
              <a:r>
                <a:rPr lang="en-US" altLang="ja-JP" sz="900" kern="100" dirty="0" smtClean="0">
                  <a:latin typeface="+mj-ea"/>
                  <a:ea typeface="+mj-ea"/>
                  <a:cs typeface="Meiryo UI" panose="020B0604030504040204" pitchFamily="50" charset="-128"/>
                </a:rPr>
                <a:t>〔P13</a:t>
              </a:r>
              <a:r>
                <a:rPr lang="ja-JP" altLang="en-US" sz="900" kern="100" dirty="0" smtClean="0">
                  <a:latin typeface="+mj-ea"/>
                  <a:ea typeface="+mj-ea"/>
                  <a:cs typeface="Meiryo UI" panose="020B0604030504040204" pitchFamily="50" charset="-128"/>
                </a:rPr>
                <a:t>～</a:t>
              </a:r>
              <a:r>
                <a:rPr lang="en-US" altLang="ja-JP" sz="900" kern="100" dirty="0" smtClean="0">
                  <a:latin typeface="+mj-ea"/>
                  <a:ea typeface="+mj-ea"/>
                  <a:cs typeface="Meiryo UI" panose="020B0604030504040204" pitchFamily="50" charset="-128"/>
                </a:rPr>
                <a:t>P67〕</a:t>
              </a:r>
            </a:p>
            <a:p>
              <a:pPr marL="171450" indent="-171450" algn="ctr">
                <a:buFont typeface="Wingdings" panose="05000000000000000000" pitchFamily="2" charset="2"/>
                <a:buChar char="l"/>
              </a:pPr>
              <a:r>
                <a:rPr lang="ja-JP" altLang="en-US" sz="1200" kern="100" spc="-90" dirty="0" smtClean="0">
                  <a:latin typeface="Meiryo UI" panose="020B0604030504040204" pitchFamily="50" charset="-128"/>
                  <a:ea typeface="Meiryo UI" panose="020B0604030504040204" pitchFamily="50" charset="-128"/>
                  <a:cs typeface="Meiryo UI" panose="020B0604030504040204" pitchFamily="50" charset="-128"/>
                </a:rPr>
                <a:t>計画の推進に向けて</a:t>
              </a:r>
              <a:endParaRPr lang="en-US" altLang="ja-JP" sz="1200" kern="100" spc="-90" dirty="0">
                <a:latin typeface="Meiryo UI" panose="020B0604030504040204" pitchFamily="50" charset="-128"/>
                <a:ea typeface="Meiryo UI" panose="020B0604030504040204" pitchFamily="50" charset="-128"/>
                <a:cs typeface="Meiryo UI" panose="020B0604030504040204" pitchFamily="50" charset="-128"/>
              </a:endParaRPr>
            </a:p>
            <a:p>
              <a:pPr algn="ctr">
                <a:spcAft>
                  <a:spcPts val="600"/>
                </a:spcAft>
              </a:pPr>
              <a:r>
                <a:rPr lang="en-US" altLang="ja-JP" sz="900" kern="100" dirty="0" smtClean="0">
                  <a:latin typeface="+mj-ea"/>
                  <a:ea typeface="+mj-ea"/>
                  <a:cs typeface="Meiryo UI" panose="020B0604030504040204" pitchFamily="50" charset="-128"/>
                </a:rPr>
                <a:t>〔P68</a:t>
              </a:r>
              <a:r>
                <a:rPr lang="ja-JP" altLang="en-US" sz="900" kern="100" dirty="0" smtClean="0">
                  <a:latin typeface="+mj-ea"/>
                  <a:ea typeface="+mj-ea"/>
                  <a:cs typeface="Meiryo UI" panose="020B0604030504040204" pitchFamily="50" charset="-128"/>
                </a:rPr>
                <a:t>～</a:t>
              </a:r>
              <a:r>
                <a:rPr lang="en-US" altLang="ja-JP" sz="900" kern="100" dirty="0" smtClean="0">
                  <a:latin typeface="+mj-ea"/>
                  <a:ea typeface="+mj-ea"/>
                  <a:cs typeface="Meiryo UI" panose="020B0604030504040204" pitchFamily="50" charset="-128"/>
                </a:rPr>
                <a:t>P70〕</a:t>
              </a:r>
            </a:p>
            <a:p>
              <a:pPr marL="171450" indent="-171450" algn="ctr">
                <a:buFont typeface="Wingdings" panose="05000000000000000000" pitchFamily="2" charset="2"/>
                <a:buChar char="l"/>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実施の考え方</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spcAft>
                  <a:spcPts val="600"/>
                </a:spcAft>
              </a:pP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latin typeface="+mj-ea"/>
                  <a:ea typeface="+mj-ea"/>
                  <a:cs typeface="Meiryo UI" panose="020B0604030504040204" pitchFamily="50" charset="-128"/>
                </a:rPr>
                <a:t>（</a:t>
              </a:r>
              <a:r>
                <a:rPr lang="en-US" altLang="ja-JP" sz="900" kern="100" dirty="0" smtClean="0">
                  <a:latin typeface="+mj-ea"/>
                  <a:ea typeface="+mj-ea"/>
                  <a:cs typeface="Meiryo UI" panose="020B0604030504040204" pitchFamily="50" charset="-128"/>
                </a:rPr>
                <a:t>P71</a:t>
              </a:r>
              <a:r>
                <a:rPr lang="ja-JP" altLang="en-US" sz="900" kern="100" dirty="0" smtClean="0">
                  <a:latin typeface="+mj-ea"/>
                  <a:ea typeface="+mj-ea"/>
                  <a:cs typeface="Meiryo UI" panose="020B0604030504040204" pitchFamily="50" charset="-128"/>
                </a:rPr>
                <a:t>～</a:t>
              </a:r>
              <a:r>
                <a:rPr lang="en-US" altLang="ja-JP" sz="900" kern="100" dirty="0" smtClean="0">
                  <a:latin typeface="+mj-ea"/>
                  <a:ea typeface="+mj-ea"/>
                  <a:cs typeface="Meiryo UI" panose="020B0604030504040204" pitchFamily="50" charset="-128"/>
                </a:rPr>
                <a:t>P78</a:t>
              </a:r>
              <a:r>
                <a:rPr lang="ja-JP" altLang="en-US" sz="900" kern="100" dirty="0" smtClean="0">
                  <a:latin typeface="+mj-ea"/>
                  <a:ea typeface="+mj-ea"/>
                  <a:cs typeface="Meiryo UI" panose="020B0604030504040204" pitchFamily="50" charset="-128"/>
                </a:rPr>
                <a:t>）</a:t>
              </a:r>
              <a:endParaRPr lang="en-US" altLang="ja-JP" sz="900" kern="100" dirty="0">
                <a:latin typeface="+mj-ea"/>
                <a:ea typeface="+mj-ea"/>
                <a:cs typeface="Meiryo UI" panose="020B0604030504040204" pitchFamily="50" charset="-128"/>
              </a:endParaRPr>
            </a:p>
            <a:p>
              <a:pPr algn="ctr">
                <a:spcAft>
                  <a:spcPts val="600"/>
                </a:spcAft>
              </a:pPr>
              <a:endParaRPr lang="en-US" altLang="ja-JP" sz="8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471"/>
            <p:cNvSpPr txBox="1">
              <a:spLocks noChangeArrowheads="1"/>
            </p:cNvSpPr>
            <p:nvPr/>
          </p:nvSpPr>
          <p:spPr bwMode="auto">
            <a:xfrm>
              <a:off x="8203666" y="4565525"/>
              <a:ext cx="1274643" cy="1388448"/>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upright="1">
              <a:spAutoFit/>
            </a:bodyPr>
            <a:lstStyle/>
            <a:p>
              <a:pPr algn="ctr">
                <a:lnSpc>
                  <a:spcPct val="150000"/>
                </a:lnSpc>
              </a:pPr>
              <a:r>
                <a:rPr lang="en-US" altLang="ja-JP" sz="1300" kern="100" spc="-15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300" kern="100" spc="-150" dirty="0" smtClean="0">
                  <a:latin typeface="ＭＳ ゴシック" panose="020B0609070205080204" pitchFamily="49" charset="-128"/>
                  <a:ea typeface="ＭＳ ゴシック" panose="020B0609070205080204" pitchFamily="49" charset="-128"/>
                  <a:cs typeface="Meiryo UI" panose="020B0604030504040204" pitchFamily="50" charset="-128"/>
                </a:rPr>
                <a:t>別冊参考資料</a:t>
              </a:r>
              <a:r>
                <a:rPr lang="en-US" altLang="ja-JP" sz="1300" kern="100" spc="-150" dirty="0" smtClean="0">
                  <a:latin typeface="ＭＳ ゴシック" panose="020B0609070205080204" pitchFamily="49" charset="-128"/>
                  <a:ea typeface="ＭＳ ゴシック" panose="020B0609070205080204" pitchFamily="49" charset="-128"/>
                  <a:cs typeface="Meiryo UI" panose="020B0604030504040204" pitchFamily="50" charset="-128"/>
                </a:rPr>
                <a:t>】</a:t>
              </a:r>
            </a:p>
            <a:p>
              <a:pPr marL="171450" indent="-171450" algn="ctr">
                <a:lnSpc>
                  <a:spcPct val="150000"/>
                </a:lnSpc>
                <a:buFont typeface="Wingdings" panose="05000000000000000000" pitchFamily="2" charset="2"/>
                <a:buChar char="l"/>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事業一覧</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gn="ctr">
                <a:lnSpc>
                  <a:spcPct val="150000"/>
                </a:lnSpc>
                <a:buFont typeface="Wingdings" panose="05000000000000000000" pitchFamily="2" charset="2"/>
                <a:buChar char="l"/>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右矢印 2"/>
            <p:cNvSpPr/>
            <p:nvPr/>
          </p:nvSpPr>
          <p:spPr>
            <a:xfrm>
              <a:off x="7650496" y="5021114"/>
              <a:ext cx="500467" cy="588463"/>
            </a:xfrm>
            <a:prstGeom prst="rightArrow">
              <a:avLst>
                <a:gd name="adj1" fmla="val 62711"/>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0" name="下矢印吹き出し 9"/>
            <p:cNvSpPr/>
            <p:nvPr/>
          </p:nvSpPr>
          <p:spPr>
            <a:xfrm>
              <a:off x="1956656" y="3928074"/>
              <a:ext cx="1545013" cy="1230290"/>
            </a:xfrm>
            <a:prstGeom prst="downArrowCallout">
              <a:avLst>
                <a:gd name="adj1" fmla="val 27340"/>
                <a:gd name="adj2" fmla="val 25000"/>
                <a:gd name="adj3" fmla="val 20097"/>
                <a:gd name="adj4" fmla="val 64977"/>
              </a:avLst>
            </a:prstGeom>
            <a:ln w="12700"/>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ja-JP" altLang="en-US" sz="1200" b="1" dirty="0" smtClean="0">
                  <a:latin typeface="ＭＳ ゴシック" panose="020B0609070205080204" pitchFamily="49" charset="-128"/>
                  <a:ea typeface="ＭＳ ゴシック" panose="020B0609070205080204" pitchFamily="49" charset="-128"/>
                </a:rPr>
                <a:t>前回計画の</a:t>
              </a:r>
              <a:endParaRPr kumimoji="1" lang="en-US" altLang="ja-JP" sz="1200" b="1" dirty="0" smtClean="0">
                <a:latin typeface="ＭＳ ゴシック" panose="020B0609070205080204" pitchFamily="49" charset="-128"/>
                <a:ea typeface="ＭＳ ゴシック" panose="020B0609070205080204" pitchFamily="49" charset="-128"/>
              </a:endParaRPr>
            </a:p>
            <a:p>
              <a:pPr algn="ctr"/>
              <a:r>
                <a:rPr lang="ja-JP" altLang="en-US" sz="1200" b="1" dirty="0" smtClean="0">
                  <a:latin typeface="ＭＳ ゴシック" panose="020B0609070205080204" pitchFamily="49" charset="-128"/>
                  <a:ea typeface="ＭＳ ゴシック" panose="020B0609070205080204" pitchFamily="49" charset="-128"/>
                </a:rPr>
                <a:t>進捗・効果の点検</a:t>
              </a:r>
              <a:endParaRPr kumimoji="1" lang="en-US" altLang="ja-JP" sz="1200" b="1" dirty="0" smtClean="0">
                <a:latin typeface="ＭＳ ゴシック" panose="020B0609070205080204" pitchFamily="49" charset="-128"/>
                <a:ea typeface="ＭＳ ゴシック" panose="020B0609070205080204" pitchFamily="49" charset="-128"/>
              </a:endParaRPr>
            </a:p>
            <a:p>
              <a:pPr algn="ctr"/>
              <a:r>
                <a:rPr lang="en-US" altLang="ja-JP" sz="900" dirty="0" smtClean="0">
                  <a:latin typeface="+mn-ea"/>
                </a:rPr>
                <a:t>〔</a:t>
              </a:r>
              <a:r>
                <a:rPr lang="ja-JP" altLang="en-US" sz="900" dirty="0" smtClean="0">
                  <a:latin typeface="+mn-ea"/>
                </a:rPr>
                <a:t>Ｐ３、Ｐ</a:t>
              </a:r>
              <a:r>
                <a:rPr lang="en-US" altLang="ja-JP" sz="900" dirty="0">
                  <a:latin typeface="+mn-ea"/>
                </a:rPr>
                <a:t>79</a:t>
              </a:r>
              <a:r>
                <a:rPr lang="ja-JP" altLang="en-US" sz="900" dirty="0" smtClean="0">
                  <a:latin typeface="+mn-ea"/>
                </a:rPr>
                <a:t>参照</a:t>
              </a:r>
              <a:r>
                <a:rPr lang="en-US" altLang="ja-JP" sz="900" dirty="0" smtClean="0">
                  <a:latin typeface="+mn-ea"/>
                </a:rPr>
                <a:t>〕</a:t>
              </a:r>
              <a:endParaRPr kumimoji="1" lang="ja-JP" altLang="en-US" sz="900" dirty="0">
                <a:latin typeface="+mn-ea"/>
              </a:endParaRPr>
            </a:p>
          </p:txBody>
        </p:sp>
        <p:sp>
          <p:nvSpPr>
            <p:cNvPr id="23" name="下矢印吹き出し 22"/>
            <p:cNvSpPr/>
            <p:nvPr/>
          </p:nvSpPr>
          <p:spPr>
            <a:xfrm>
              <a:off x="3586166" y="3640042"/>
              <a:ext cx="2224345" cy="1488889"/>
            </a:xfrm>
            <a:prstGeom prst="downArrowCallout">
              <a:avLst>
                <a:gd name="adj1" fmla="val 27340"/>
                <a:gd name="adj2" fmla="val 25000"/>
                <a:gd name="adj3" fmla="val 14331"/>
                <a:gd name="adj4" fmla="val 71957"/>
              </a:avLst>
            </a:prstGeom>
            <a:ln w="12700"/>
          </p:spPr>
          <p:style>
            <a:lnRef idx="2">
              <a:schemeClr val="dk1"/>
            </a:lnRef>
            <a:fillRef idx="1">
              <a:schemeClr val="lt1"/>
            </a:fillRef>
            <a:effectRef idx="0">
              <a:schemeClr val="dk1"/>
            </a:effectRef>
            <a:fontRef idx="minor">
              <a:schemeClr val="dk1"/>
            </a:fontRef>
          </p:style>
          <p:txBody>
            <a:bodyPr lIns="36000" tIns="36000" rIns="36000" bIns="36000" rtlCol="0" anchor="ctr"/>
            <a:lstStyle/>
            <a:p>
              <a:r>
                <a:rPr lang="ja-JP" altLang="en-US" sz="1200" dirty="0">
                  <a:latin typeface="ＭＳ ゴシック" panose="020B0609070205080204" pitchFamily="49" charset="-128"/>
                  <a:ea typeface="ＭＳ ゴシック" panose="020B0609070205080204" pitchFamily="49" charset="-128"/>
                </a:rPr>
                <a:t>●</a:t>
              </a:r>
              <a:r>
                <a:rPr lang="ja-JP" altLang="en-US" sz="1200" b="1" dirty="0" smtClean="0">
                  <a:latin typeface="ＭＳ ゴシック" panose="020B0609070205080204" pitchFamily="49" charset="-128"/>
                  <a:ea typeface="ＭＳ ゴシック" panose="020B0609070205080204" pitchFamily="49" charset="-128"/>
                </a:rPr>
                <a:t>国・府基本計画</a:t>
              </a:r>
              <a:endParaRPr lang="en-US" altLang="ja-JP" sz="1200" b="1" dirty="0" smtClean="0">
                <a:latin typeface="ＭＳ ゴシック" panose="020B0609070205080204" pitchFamily="49" charset="-128"/>
                <a:ea typeface="ＭＳ ゴシック" panose="020B0609070205080204" pitchFamily="49" charset="-128"/>
              </a:endParaRPr>
            </a:p>
            <a:p>
              <a:r>
                <a:rPr kumimoji="1" lang="ja-JP" altLang="en-US" sz="1000" dirty="0"/>
                <a:t>（</a:t>
              </a:r>
              <a:r>
                <a:rPr kumimoji="1" lang="ja-JP" altLang="en-US" sz="1000" dirty="0" smtClean="0"/>
                <a:t>大阪の</a:t>
              </a:r>
              <a:r>
                <a:rPr lang="ja-JP" altLang="en-US" sz="1000" dirty="0" smtClean="0"/>
                <a:t>再生・成長に</a:t>
              </a:r>
              <a:r>
                <a:rPr lang="ja-JP" altLang="en-US" sz="1000" smtClean="0"/>
                <a:t>向けた新戦略</a:t>
              </a:r>
              <a:r>
                <a:rPr kumimoji="1" lang="ja-JP" altLang="en-US" sz="1000" smtClean="0"/>
                <a:t>、　副首都</a:t>
              </a:r>
              <a:r>
                <a:rPr kumimoji="1" lang="ja-JP" altLang="en-US" sz="1000" dirty="0" smtClean="0"/>
                <a:t>ビジョン、国土強靭化基本計画　など）</a:t>
              </a:r>
              <a:endParaRPr kumimoji="1" lang="en-US" altLang="ja-JP" sz="1000" dirty="0" smtClean="0"/>
            </a:p>
            <a:p>
              <a:pPr>
                <a:spcBef>
                  <a:spcPts val="600"/>
                </a:spcBef>
              </a:pPr>
              <a:r>
                <a:rPr lang="ja-JP" altLang="en-US" sz="1200" dirty="0">
                  <a:latin typeface="ＭＳ ゴシック" panose="020B0609070205080204" pitchFamily="49" charset="-128"/>
                  <a:ea typeface="ＭＳ ゴシック" panose="020B0609070205080204" pitchFamily="49" charset="-128"/>
                </a:rPr>
                <a:t>●</a:t>
              </a:r>
              <a:r>
                <a:rPr kumimoji="1" lang="ja-JP" altLang="en-US" sz="1200" b="1" dirty="0" smtClean="0">
                  <a:latin typeface="ＭＳ ゴシック" panose="020B0609070205080204" pitchFamily="49" charset="-128"/>
                  <a:ea typeface="ＭＳ ゴシック" panose="020B0609070205080204" pitchFamily="49" charset="-128"/>
                </a:rPr>
                <a:t>都市整備　関連計画</a:t>
              </a:r>
              <a:endParaRPr kumimoji="1" lang="en-US" altLang="ja-JP" sz="1200" b="1" dirty="0" smtClean="0">
                <a:latin typeface="ＭＳ ゴシック" panose="020B0609070205080204" pitchFamily="49" charset="-128"/>
                <a:ea typeface="ＭＳ ゴシック" panose="020B0609070205080204" pitchFamily="49" charset="-128"/>
              </a:endParaRPr>
            </a:p>
            <a:p>
              <a:pPr algn="ctr"/>
              <a:r>
                <a:rPr lang="ja-JP" altLang="en-US" sz="900" dirty="0">
                  <a:latin typeface="+mn-ea"/>
                </a:rPr>
                <a:t>　</a:t>
              </a:r>
              <a:r>
                <a:rPr lang="ja-JP" altLang="en-US" sz="900" dirty="0" smtClean="0">
                  <a:latin typeface="+mn-ea"/>
                </a:rPr>
                <a:t>　</a:t>
              </a:r>
              <a:r>
                <a:rPr lang="en-US" altLang="ja-JP" sz="900" dirty="0" smtClean="0">
                  <a:latin typeface="+mn-ea"/>
                </a:rPr>
                <a:t>〔</a:t>
              </a:r>
              <a:r>
                <a:rPr lang="ja-JP" altLang="en-US" sz="900" dirty="0" smtClean="0">
                  <a:latin typeface="+mn-ea"/>
                </a:rPr>
                <a:t>Ｐ９参照</a:t>
              </a:r>
              <a:r>
                <a:rPr lang="en-US" altLang="ja-JP" sz="900" dirty="0" smtClean="0">
                  <a:latin typeface="+mn-ea"/>
                </a:rPr>
                <a:t>〕</a:t>
              </a:r>
              <a:endParaRPr kumimoji="1" lang="en-US" altLang="ja-JP" sz="900" dirty="0" smtClean="0">
                <a:latin typeface="+mn-ea"/>
              </a:endParaRPr>
            </a:p>
          </p:txBody>
        </p:sp>
        <p:sp>
          <p:nvSpPr>
            <p:cNvPr id="26" name="角丸四角形 25"/>
            <p:cNvSpPr/>
            <p:nvPr/>
          </p:nvSpPr>
          <p:spPr>
            <a:xfrm>
              <a:off x="1944026" y="5907063"/>
              <a:ext cx="3574952" cy="1336614"/>
            </a:xfrm>
            <a:prstGeom prst="roundRect">
              <a:avLst>
                <a:gd name="adj" fmla="val 20760"/>
              </a:avLst>
            </a:prstGeom>
            <a:ln w="9525"/>
          </p:spPr>
          <p:style>
            <a:lnRef idx="2">
              <a:schemeClr val="dk1"/>
            </a:lnRef>
            <a:fillRef idx="1">
              <a:schemeClr val="lt1"/>
            </a:fillRef>
            <a:effectRef idx="0">
              <a:schemeClr val="dk1"/>
            </a:effectRef>
            <a:fontRef idx="minor">
              <a:schemeClr val="dk1"/>
            </a:fontRef>
          </p:style>
          <p:txBody>
            <a:bodyPr rtlCol="0" anchor="t"/>
            <a:lstStyle/>
            <a:p>
              <a:r>
                <a:rPr lang="ja-JP" altLang="en-US" sz="1200" b="1" dirty="0" smtClean="0">
                  <a:latin typeface="ＭＳ ゴシック" panose="020B0609070205080204" pitchFamily="49" charset="-128"/>
                  <a:ea typeface="ＭＳ ゴシック" panose="020B0609070205080204" pitchFamily="49" charset="-128"/>
                </a:rPr>
                <a:t>　　都市インフラ政策を取り巻く社会情勢</a:t>
              </a:r>
              <a:endParaRPr lang="en-US" altLang="ja-JP" sz="1200" b="1" dirty="0" smtClean="0">
                <a:latin typeface="ＭＳ ゴシック" panose="020B0609070205080204" pitchFamily="49" charset="-128"/>
                <a:ea typeface="ＭＳ ゴシック" panose="020B0609070205080204" pitchFamily="49" charset="-128"/>
              </a:endParaRPr>
            </a:p>
            <a:p>
              <a:pPr algn="ctr"/>
              <a:r>
                <a:rPr lang="en-US" altLang="ja-JP" sz="900" dirty="0">
                  <a:latin typeface="+mn-ea"/>
                </a:rPr>
                <a:t>〔</a:t>
              </a:r>
              <a:r>
                <a:rPr lang="ja-JP" altLang="en-US" sz="900" dirty="0" smtClean="0">
                  <a:latin typeface="+mn-ea"/>
                </a:rPr>
                <a:t>Ｐ４～</a:t>
              </a:r>
              <a:r>
                <a:rPr lang="ja-JP" altLang="en-US" sz="900" dirty="0">
                  <a:latin typeface="+mn-ea"/>
                </a:rPr>
                <a:t>８</a:t>
              </a:r>
              <a:r>
                <a:rPr lang="ja-JP" altLang="en-US" sz="900" dirty="0" smtClean="0">
                  <a:latin typeface="+mn-ea"/>
                </a:rPr>
                <a:t>参照</a:t>
              </a:r>
              <a:r>
                <a:rPr lang="en-US" altLang="ja-JP" sz="900" dirty="0">
                  <a:latin typeface="+mn-ea"/>
                </a:rPr>
                <a:t>〕</a:t>
              </a:r>
              <a:endParaRPr lang="en-US" altLang="ja-JP" sz="900" dirty="0" smtClean="0">
                <a:latin typeface="+mn-ea"/>
              </a:endParaRPr>
            </a:p>
            <a:p>
              <a:pPr marL="540000" indent="-144000">
                <a:buFont typeface="Wingdings" panose="05000000000000000000" pitchFamily="2" charset="2"/>
                <a:buChar char="l"/>
              </a:pPr>
              <a:r>
                <a:rPr kumimoji="1" lang="ja-JP" altLang="en-US" sz="1200" dirty="0" smtClean="0"/>
                <a:t>人口減少・超高齢社会の到来　</a:t>
              </a:r>
              <a:endParaRPr lang="en-US" altLang="ja-JP" sz="1200" dirty="0" smtClean="0"/>
            </a:p>
            <a:p>
              <a:pPr marL="540000" indent="-144000">
                <a:buFont typeface="Wingdings" panose="05000000000000000000" pitchFamily="2" charset="2"/>
                <a:buChar char="l"/>
              </a:pPr>
              <a:r>
                <a:rPr kumimoji="1" lang="ja-JP" altLang="en-US" sz="1200" dirty="0" smtClean="0"/>
                <a:t>気候変動による災害の頻発化等</a:t>
              </a:r>
              <a:endParaRPr kumimoji="1" lang="en-US" altLang="ja-JP" sz="1200" dirty="0" smtClean="0"/>
            </a:p>
            <a:p>
              <a:pPr marL="540000" indent="-144000">
                <a:buFont typeface="Wingdings" panose="05000000000000000000" pitchFamily="2" charset="2"/>
                <a:buChar char="l"/>
              </a:pPr>
              <a:r>
                <a:rPr lang="ja-JP" altLang="en-US" sz="1200" dirty="0" smtClean="0"/>
                <a:t>大阪・関西万博の開催</a:t>
              </a:r>
              <a:endParaRPr lang="en-US" altLang="ja-JP" sz="1200" dirty="0"/>
            </a:p>
            <a:p>
              <a:pPr marL="540000" indent="-144000">
                <a:buFont typeface="Wingdings" panose="05000000000000000000" pitchFamily="2" charset="2"/>
                <a:buChar char="l"/>
              </a:pPr>
              <a:r>
                <a:rPr kumimoji="1" lang="ja-JP" altLang="en-US" sz="1200" dirty="0" smtClean="0"/>
                <a:t>新たな技術の進展　　　など</a:t>
              </a:r>
              <a:endParaRPr kumimoji="1" lang="ja-JP" altLang="en-US" sz="1200" dirty="0"/>
            </a:p>
          </p:txBody>
        </p:sp>
        <p:sp>
          <p:nvSpPr>
            <p:cNvPr id="27" name="右矢印 26"/>
            <p:cNvSpPr/>
            <p:nvPr/>
          </p:nvSpPr>
          <p:spPr>
            <a:xfrm rot="16200000">
              <a:off x="3432556" y="5373373"/>
              <a:ext cx="423065" cy="618641"/>
            </a:xfrm>
            <a:prstGeom prst="rightArrow">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5" name="正方形/長方形 24"/>
          <p:cNvSpPr/>
          <p:nvPr/>
        </p:nvSpPr>
        <p:spPr>
          <a:xfrm>
            <a:off x="128827" y="1611910"/>
            <a:ext cx="9634409" cy="288147"/>
          </a:xfrm>
          <a:prstGeom prst="rect">
            <a:avLst/>
          </a:prstGeom>
        </p:spPr>
        <p:style>
          <a:lnRef idx="1">
            <a:schemeClr val="accent5"/>
          </a:lnRef>
          <a:fillRef idx="1003">
            <a:schemeClr val="dk2"/>
          </a:fillRef>
          <a:effectRef idx="2">
            <a:schemeClr val="accent5"/>
          </a:effectRef>
          <a:fontRef idx="minor">
            <a:schemeClr val="lt1"/>
          </a:fontRef>
        </p:style>
        <p:txBody>
          <a:bodyPr wrap="square" lIns="72000" tIns="36000" rIns="72000" bIns="36000" anchor="ctr" anchorCtr="0">
            <a:spAutoFit/>
          </a:bodyPr>
          <a:lstStyle/>
          <a:p>
            <a:r>
              <a:rPr lang="ja-JP" altLang="en-US" sz="1400" b="1" spc="600" dirty="0" smtClean="0">
                <a:solidFill>
                  <a:schemeClr val="bg1"/>
                </a:solidFill>
                <a:latin typeface="HG丸ｺﾞｼｯｸM-PRO" panose="020F0600000000000000" pitchFamily="50" charset="-128"/>
                <a:ea typeface="HG丸ｺﾞｼｯｸM-PRO" panose="020F0600000000000000" pitchFamily="50" charset="-128"/>
              </a:rPr>
              <a:t>計画のイメージ</a:t>
            </a:r>
            <a:endParaRPr lang="ja-JP" altLang="en-US" sz="1400" b="1" spc="600" dirty="0">
              <a:solidFill>
                <a:schemeClr val="bg1"/>
              </a:solidFill>
              <a:latin typeface="HG丸ｺﾞｼｯｸM-PRO" panose="020F0600000000000000" pitchFamily="50" charset="-128"/>
              <a:ea typeface="HG丸ｺﾞｼｯｸM-PRO" panose="020F0600000000000000" pitchFamily="50" charset="-128"/>
            </a:endParaRPr>
          </a:p>
        </p:txBody>
      </p:sp>
      <p:graphicFrame>
        <p:nvGraphicFramePr>
          <p:cNvPr id="5" name="表 4"/>
          <p:cNvGraphicFramePr>
            <a:graphicFrameLocks noGrp="1"/>
          </p:cNvGraphicFramePr>
          <p:nvPr>
            <p:extLst/>
          </p:nvPr>
        </p:nvGraphicFramePr>
        <p:xfrm>
          <a:off x="128827" y="671519"/>
          <a:ext cx="9646238" cy="588128"/>
        </p:xfrm>
        <a:graphic>
          <a:graphicData uri="http://schemas.openxmlformats.org/drawingml/2006/table">
            <a:tbl>
              <a:tblPr firstRow="1" bandRow="1">
                <a:tableStyleId>{5C22544A-7EE6-4342-B048-85BDC9FD1C3A}</a:tableStyleId>
              </a:tblPr>
              <a:tblGrid>
                <a:gridCol w="9646238">
                  <a:extLst>
                    <a:ext uri="{9D8B030D-6E8A-4147-A177-3AD203B41FA5}">
                      <a16:colId xmlns:a16="http://schemas.microsoft.com/office/drawing/2014/main" val="181935259"/>
                    </a:ext>
                  </a:extLst>
                </a:gridCol>
              </a:tblGrid>
              <a:tr h="208261">
                <a:tc>
                  <a:txBody>
                    <a:bodyPr/>
                    <a:lstStyle/>
                    <a:p>
                      <a:r>
                        <a:rPr kumimoji="1" lang="ja-JP" altLang="en-US" sz="1400" spc="600" dirty="0" smtClean="0">
                          <a:latin typeface="HG丸ｺﾞｼｯｸM-PRO" panose="020F0600000000000000" pitchFamily="50" charset="-128"/>
                          <a:ea typeface="HG丸ｺﾞｼｯｸM-PRO" panose="020F0600000000000000" pitchFamily="50" charset="-128"/>
                        </a:rPr>
                        <a:t>計画期間</a:t>
                      </a:r>
                      <a:endParaRPr kumimoji="1" lang="ja-JP" altLang="en-US" sz="1400" spc="600" dirty="0">
                        <a:latin typeface="HG丸ｺﾞｼｯｸM-PRO" panose="020F0600000000000000" pitchFamily="50" charset="-128"/>
                        <a:ea typeface="HG丸ｺﾞｼｯｸM-PRO" panose="020F0600000000000000" pitchFamily="50" charset="-128"/>
                      </a:endParaRPr>
                    </a:p>
                  </a:txBody>
                  <a:tcPr marL="72000" marR="72000" marT="36000" marB="36000" anchor="ctr"/>
                </a:tc>
                <a:extLst>
                  <a:ext uri="{0D108BD9-81ED-4DB2-BD59-A6C34878D82A}">
                    <a16:rowId xmlns:a16="http://schemas.microsoft.com/office/drawing/2014/main" val="3802722442"/>
                  </a:ext>
                </a:extLst>
              </a:tr>
              <a:tr h="302768">
                <a:tc>
                  <a:txBody>
                    <a:bodyPr/>
                    <a:lstStyle/>
                    <a:p>
                      <a:pPr marL="360000" marR="0" lvl="0" indent="-180000" algn="l" defTabSz="9905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baseline="0" dirty="0" smtClean="0">
                          <a:latin typeface="Meiryo UI" panose="020B0604030504040204" pitchFamily="50" charset="-128"/>
                          <a:ea typeface="Meiryo UI" panose="020B0604030504040204" pitchFamily="50" charset="-128"/>
                        </a:rPr>
                        <a:t> 中長期を見通しつつ、</a:t>
                      </a:r>
                      <a:r>
                        <a:rPr lang="ja-JP" altLang="en-US" sz="1200" dirty="0" smtClean="0">
                          <a:latin typeface="Meiryo UI" panose="020B0604030504040204" pitchFamily="50" charset="-128"/>
                          <a:ea typeface="Meiryo UI" panose="020B0604030504040204" pitchFamily="50" charset="-128"/>
                        </a:rPr>
                        <a:t>令和３年度（</a:t>
                      </a:r>
                      <a:r>
                        <a:rPr lang="en-US" altLang="ja-JP" sz="1200" dirty="0" smtClean="0">
                          <a:latin typeface="Meiryo UI" panose="020B0604030504040204" pitchFamily="50" charset="-128"/>
                          <a:ea typeface="Meiryo UI" panose="020B0604030504040204" pitchFamily="50" charset="-128"/>
                        </a:rPr>
                        <a:t>2021</a:t>
                      </a:r>
                      <a:r>
                        <a:rPr lang="ja-JP" altLang="en-US" sz="1200" dirty="0" smtClean="0">
                          <a:latin typeface="Meiryo UI" panose="020B0604030504040204" pitchFamily="50" charset="-128"/>
                          <a:ea typeface="Meiryo UI" panose="020B0604030504040204" pitchFamily="50" charset="-128"/>
                        </a:rPr>
                        <a:t>年度）から令和</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年度（</a:t>
                      </a:r>
                      <a:r>
                        <a:rPr lang="en-US" altLang="ja-JP" sz="1200" dirty="0" smtClean="0">
                          <a:latin typeface="Meiryo UI" panose="020B0604030504040204" pitchFamily="50" charset="-128"/>
                          <a:ea typeface="Meiryo UI" panose="020B0604030504040204" pitchFamily="50" charset="-128"/>
                        </a:rPr>
                        <a:t>2030</a:t>
                      </a:r>
                      <a:r>
                        <a:rPr lang="ja-JP" altLang="en-US" sz="1200" dirty="0" smtClean="0">
                          <a:latin typeface="Meiryo UI" panose="020B0604030504040204" pitchFamily="50" charset="-128"/>
                          <a:ea typeface="Meiryo UI" panose="020B0604030504040204" pitchFamily="50" charset="-128"/>
                        </a:rPr>
                        <a:t>年度）までの</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年間を対象</a:t>
                      </a:r>
                      <a:endParaRPr lang="en-US" altLang="ja-JP" sz="1200" dirty="0" smtClean="0">
                        <a:solidFill>
                          <a:srgbClr val="FF0000"/>
                        </a:solidFill>
                        <a:latin typeface="Meiryo UI" panose="020B0604030504040204" pitchFamily="50" charset="-128"/>
                        <a:ea typeface="Meiryo UI" panose="020B0604030504040204" pitchFamily="50" charset="-128"/>
                      </a:endParaRPr>
                    </a:p>
                  </a:txBody>
                  <a:tcPr marL="72000" marR="72000" marT="36000" marB="36000"/>
                </a:tc>
                <a:extLst>
                  <a:ext uri="{0D108BD9-81ED-4DB2-BD59-A6C34878D82A}">
                    <a16:rowId xmlns:a16="http://schemas.microsoft.com/office/drawing/2014/main" val="3131367290"/>
                  </a:ext>
                </a:extLst>
              </a:tr>
            </a:tbl>
          </a:graphicData>
        </a:graphic>
      </p:graphicFrame>
    </p:spTree>
    <p:extLst>
      <p:ext uri="{BB962C8B-B14F-4D97-AF65-F5344CB8AC3E}">
        <p14:creationId xmlns:p14="http://schemas.microsoft.com/office/powerpoint/2010/main" val="3625923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5300" y="1814598"/>
            <a:ext cx="3420000" cy="4871952"/>
          </a:xfrm>
          <a:prstGeom prst="roundRect">
            <a:avLst>
              <a:gd name="adj" fmla="val 5163"/>
            </a:avLst>
          </a:prstGeom>
          <a:solidFill>
            <a:srgbClr val="FFC000">
              <a:alpha val="60000"/>
            </a:srgbClr>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786"/>
          </a:p>
        </p:txBody>
      </p:sp>
      <p:sp>
        <p:nvSpPr>
          <p:cNvPr id="7" name="正方形/長方形 6"/>
          <p:cNvSpPr/>
          <p:nvPr/>
        </p:nvSpPr>
        <p:spPr>
          <a:xfrm>
            <a:off x="118303" y="1947241"/>
            <a:ext cx="3348000" cy="4793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ct val="150000"/>
              </a:lnSpc>
            </a:pP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物流・交通ネットワークの強化、交通渋滞の解消</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lnSpc>
                <a:spcPts val="1100"/>
              </a:lnSpc>
              <a:buFont typeface="Wingdings" panose="05000000000000000000" pitchFamily="2" charset="2"/>
              <a:buChar char="l"/>
            </a:pPr>
            <a:r>
              <a:rPr lang="ja-JP" altLang="en-US" sz="1000" dirty="0" smtClean="0">
                <a:solidFill>
                  <a:schemeClr val="tx1"/>
                </a:solidFill>
                <a:latin typeface="Meiryo UI" panose="020B0604030504040204" pitchFamily="50" charset="-128"/>
                <a:ea typeface="Meiryo UI" panose="020B0604030504040204" pitchFamily="50" charset="-128"/>
              </a:rPr>
              <a:t>新名神高速道路、大和川線及びそのアクセス道路や国道</a:t>
            </a:r>
            <a:r>
              <a:rPr lang="en-US" altLang="ja-JP" sz="1000" dirty="0" smtClean="0">
                <a:solidFill>
                  <a:schemeClr val="tx1"/>
                </a:solidFill>
                <a:latin typeface="Meiryo UI" panose="020B0604030504040204" pitchFamily="50" charset="-128"/>
                <a:ea typeface="Meiryo UI" panose="020B0604030504040204" pitchFamily="50" charset="-128"/>
              </a:rPr>
              <a:t>480</a:t>
            </a:r>
            <a:r>
              <a:rPr lang="ja-JP" altLang="en-US" sz="1000" dirty="0" smtClean="0">
                <a:solidFill>
                  <a:schemeClr val="tx1"/>
                </a:solidFill>
                <a:latin typeface="Meiryo UI" panose="020B0604030504040204" pitchFamily="50" charset="-128"/>
                <a:ea typeface="Meiryo UI" panose="020B0604030504040204" pitchFamily="50" charset="-128"/>
              </a:rPr>
              <a:t>号等の府県間道路の供用、淀川左岸線延伸部等の　　事業着手により幹線道路ネットワークの強化、ミッシングリンクの解消に向け進捗しています。</a:t>
            </a:r>
            <a:endParaRPr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653156">
              <a:lnSpc>
                <a:spcPts val="1100"/>
              </a:lnSpc>
              <a:spcBef>
                <a:spcPts val="600"/>
              </a:spcBef>
              <a:buFont typeface="Wingdings" panose="05000000000000000000" pitchFamily="2" charset="2"/>
              <a:buChar char="l"/>
              <a:defRPr/>
            </a:pP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一部</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の道路事業で、現場状況の精査による対策や権利者等と</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の交渉</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難航など進捗にかかる課題が</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ありますが</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、本計画期間内に</a:t>
            </a:r>
            <a:r>
              <a:rPr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路線が</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概成し、</a:t>
            </a:r>
            <a:r>
              <a:rPr lang="ja-JP" altLang="en-US" sz="1000" kern="0" spc="-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また交差点改良や連続立体交差等</a:t>
            </a:r>
            <a:r>
              <a:rPr lang="ja-JP" altLang="en-US" sz="1000" kern="0" spc="-4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　対策</a:t>
            </a:r>
            <a:r>
              <a:rPr lang="ja-JP" altLang="en-US" sz="1000" kern="0" spc="-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000" kern="0" spc="-4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、道路ネットワーク</a:t>
            </a:r>
            <a:r>
              <a:rPr lang="ja-JP" altLang="en-US" sz="1000" kern="0" spc="-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と円滑な交通機能の</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強化に</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寄与　　しています。</a:t>
            </a:r>
            <a:endPar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653156">
              <a:lnSpc>
                <a:spcPts val="1100"/>
              </a:lnSpc>
              <a:spcBef>
                <a:spcPts val="600"/>
              </a:spcBef>
              <a:buFont typeface="Wingdings" panose="05000000000000000000" pitchFamily="2" charset="2"/>
              <a:buChar char="l"/>
              <a:defRPr/>
            </a:pP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近畿圏</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の高速道路について</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対距離制を　　基本</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とした料金</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水準、車種区分の統一</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実現しました。　　　　あわせて、平成</a:t>
            </a:r>
            <a:r>
              <a:rPr lang="en-US" altLang="ja-JP"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月に堺泉北有料道路・南阪奈有料　道路を、平成</a:t>
            </a:r>
            <a:r>
              <a:rPr lang="en-US" altLang="ja-JP"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月に第二阪奈有料道路を大阪府道路公社からネクスコ西日本へ移管しました。引き続き、管理</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主体の統一も含めたシームレスで利用しやすい料金体系</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の実現を　め</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ざ</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しています。</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653156">
              <a:lnSpc>
                <a:spcPts val="1100"/>
              </a:lnSpc>
              <a:spcBef>
                <a:spcPts val="600"/>
              </a:spcBef>
              <a:buFont typeface="Wingdings" panose="05000000000000000000" pitchFamily="2" charset="2"/>
              <a:buChar char="l"/>
              <a:defRPr/>
            </a:pP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おおさか東線の全線開業</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線・大阪モノレール延伸・　　　北</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大阪急行</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延伸の着手により、国土軸等へのアクセス</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、放射状鉄道の環状結節に向け、着実に進捗しています。</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都市拠点</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形成と都市再生</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2800" indent="-172800">
              <a:lnSpc>
                <a:spcPts val="1100"/>
              </a:lnSpc>
              <a:buFont typeface="Wingdings" panose="05000000000000000000" pitchFamily="2" charset="2"/>
              <a:buChar char="l"/>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箕面森町</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は、保留地をほぼ売却し、企業用地は全区画</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　　引渡し完了しました。また幹線</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道路へのアクセスを整備し</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産業</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等の拠点</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として形成</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するとともに、誰もがいきいきと暮らせるまちとして、都市</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魅力の向上</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寄与しています。</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2800" indent="-180000">
              <a:lnSpc>
                <a:spcPts val="1100"/>
              </a:lnSpc>
              <a:spcBef>
                <a:spcPts val="600"/>
              </a:spcBef>
              <a:buFont typeface="Wingdings" panose="05000000000000000000" pitchFamily="2" charset="2"/>
              <a:buChar char="l"/>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北大阪急行等鉄道沿線や第二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京阪道路等の幹線</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　　周辺において、地域</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主体の計画的なまちづくりが進められ</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産業</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誘致等により、</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拠点が形成され、地域に活力</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　　　創出しています。</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512936" y="1131220"/>
            <a:ext cx="9067525" cy="519053"/>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mpd="dbl">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30000"/>
              </a:lnSpc>
              <a:spcBef>
                <a:spcPts val="600"/>
              </a:spcBef>
            </a:pPr>
            <a:r>
              <a:rPr lang="ja-JP" altLang="en-US" sz="1000" spc="86" dirty="0">
                <a:solidFill>
                  <a:schemeClr val="tx1"/>
                </a:solidFill>
                <a:latin typeface="HG丸ｺﾞｼｯｸM-PRO" panose="020F0600000000000000" pitchFamily="50" charset="-128"/>
                <a:ea typeface="HG丸ｺﾞｼｯｸM-PRO" panose="020F0600000000000000" pitchFamily="50" charset="-128"/>
              </a:rPr>
              <a:t>　</a:t>
            </a:r>
            <a:r>
              <a:rPr lang="ja-JP" altLang="en-US" spc="86" dirty="0">
                <a:solidFill>
                  <a:schemeClr val="tx1"/>
                </a:solidFill>
                <a:latin typeface="Meiryo UI" panose="020B0604030504040204" pitchFamily="50" charset="-128"/>
                <a:ea typeface="Meiryo UI" panose="020B0604030504040204" pitchFamily="50" charset="-128"/>
              </a:rPr>
              <a:t>頻発する災害に対応し、施策の重点化や平準化を図るなど適切にマネジメントすることで、一部の施策に遅れが生じるなどの課題が見られるものの、</a:t>
            </a:r>
            <a:r>
              <a:rPr lang="ja-JP" altLang="en-US" b="1" spc="86" dirty="0">
                <a:solidFill>
                  <a:schemeClr val="tx1"/>
                </a:solidFill>
                <a:latin typeface="Meiryo UI" panose="020B0604030504040204" pitchFamily="50" charset="-128"/>
                <a:ea typeface="Meiryo UI" panose="020B0604030504040204" pitchFamily="50" charset="-128"/>
              </a:rPr>
              <a:t>全体的に施策・事業の進捗は概ね計画どおりに図られ、施策の効果を</a:t>
            </a:r>
            <a:r>
              <a:rPr lang="ja-JP" altLang="en-US" b="1" spc="86" dirty="0" smtClean="0">
                <a:solidFill>
                  <a:schemeClr val="tx1"/>
                </a:solidFill>
                <a:latin typeface="Meiryo UI" panose="020B0604030504040204" pitchFamily="50" charset="-128"/>
                <a:ea typeface="Meiryo UI" panose="020B0604030504040204" pitchFamily="50" charset="-128"/>
              </a:rPr>
              <a:t>発揮しています。</a:t>
            </a:r>
            <a:endParaRPr lang="en-US" altLang="ja-JP" spc="86"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615300" y="1709719"/>
            <a:ext cx="2340000" cy="2314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spc="600" dirty="0">
                <a:latin typeface="Meiryo UI" panose="020B0604030504040204" pitchFamily="50" charset="-128"/>
                <a:ea typeface="Meiryo UI" panose="020B0604030504040204" pitchFamily="50" charset="-128"/>
                <a:cs typeface="Meiryo UI" panose="020B0604030504040204" pitchFamily="50" charset="-128"/>
              </a:rPr>
              <a:t>成長と活力の実現</a:t>
            </a:r>
          </a:p>
        </p:txBody>
      </p:sp>
      <p:sp>
        <p:nvSpPr>
          <p:cNvPr id="10" name="角丸四角形 9"/>
          <p:cNvSpPr/>
          <p:nvPr/>
        </p:nvSpPr>
        <p:spPr>
          <a:xfrm>
            <a:off x="3569403" y="1814598"/>
            <a:ext cx="3204000" cy="4871952"/>
          </a:xfrm>
          <a:prstGeom prst="roundRect">
            <a:avLst>
              <a:gd name="adj" fmla="val 4355"/>
            </a:avLst>
          </a:prstGeom>
          <a:solidFill>
            <a:schemeClr val="accent2">
              <a:lumMod val="60000"/>
              <a:lumOff val="40000"/>
              <a:alpha val="60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786" dirty="0"/>
          </a:p>
        </p:txBody>
      </p:sp>
      <p:sp>
        <p:nvSpPr>
          <p:cNvPr id="11" name="正方形/長方形 10"/>
          <p:cNvSpPr/>
          <p:nvPr/>
        </p:nvSpPr>
        <p:spPr>
          <a:xfrm>
            <a:off x="4001403" y="1698882"/>
            <a:ext cx="2340000" cy="2314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spc="600" dirty="0">
                <a:latin typeface="Meiryo UI" panose="020B0604030504040204" pitchFamily="50" charset="-128"/>
                <a:ea typeface="Meiryo UI" panose="020B0604030504040204" pitchFamily="50" charset="-128"/>
                <a:cs typeface="Meiryo UI" panose="020B0604030504040204" pitchFamily="50" charset="-128"/>
              </a:rPr>
              <a:t>安全と安心の確保</a:t>
            </a:r>
          </a:p>
        </p:txBody>
      </p:sp>
      <p:sp>
        <p:nvSpPr>
          <p:cNvPr id="12" name="角丸四角形 11"/>
          <p:cNvSpPr/>
          <p:nvPr/>
        </p:nvSpPr>
        <p:spPr>
          <a:xfrm>
            <a:off x="6847960" y="1814598"/>
            <a:ext cx="2988000" cy="4871952"/>
          </a:xfrm>
          <a:prstGeom prst="roundRect">
            <a:avLst>
              <a:gd name="adj" fmla="val 5111"/>
            </a:avLst>
          </a:prstGeom>
          <a:solidFill>
            <a:schemeClr val="accent6">
              <a:lumMod val="40000"/>
              <a:lumOff val="60000"/>
              <a:alpha val="60000"/>
            </a:schemeClr>
          </a:solidFill>
          <a:ln w="190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786"/>
          </a:p>
        </p:txBody>
      </p:sp>
      <p:sp>
        <p:nvSpPr>
          <p:cNvPr id="13" name="正方形/長方形 12"/>
          <p:cNvSpPr/>
          <p:nvPr/>
        </p:nvSpPr>
        <p:spPr>
          <a:xfrm>
            <a:off x="7282971" y="1709720"/>
            <a:ext cx="2160000" cy="2314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spc="600" dirty="0">
                <a:latin typeface="Meiryo UI" panose="020B0604030504040204" pitchFamily="50" charset="-128"/>
                <a:ea typeface="Meiryo UI" panose="020B0604030504040204" pitchFamily="50" charset="-128"/>
                <a:cs typeface="Meiryo UI" panose="020B0604030504040204" pitchFamily="50" charset="-128"/>
              </a:rPr>
              <a:t>都市魅力の向上</a:t>
            </a:r>
          </a:p>
        </p:txBody>
      </p:sp>
      <p:sp>
        <p:nvSpPr>
          <p:cNvPr id="15" name="正方形/長方形 14"/>
          <p:cNvSpPr/>
          <p:nvPr/>
        </p:nvSpPr>
        <p:spPr>
          <a:xfrm>
            <a:off x="6904971" y="1984067"/>
            <a:ext cx="2916000" cy="4756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53156">
              <a:lnSpc>
                <a:spcPct val="150000"/>
              </a:lnSpc>
              <a:defRPr/>
            </a:pPr>
            <a:r>
              <a:rPr lang="en-US" altLang="ja-JP"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にぎわいの創出、まちづくり支援</a:t>
            </a:r>
            <a:r>
              <a:rPr lang="en-US" altLang="ja-JP"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defTabSz="653156">
              <a:buFont typeface="Wingdings" panose="05000000000000000000" pitchFamily="2" charset="2"/>
              <a:buChar char="l"/>
              <a:defRPr/>
            </a:pP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水都大阪などの</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水辺に</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・地域などと連携し、多様なソフト事業や環境整備により</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なにぎわい空間を</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創出しています。</a:t>
            </a:r>
            <a:endPar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653156">
              <a:spcBef>
                <a:spcPts val="600"/>
              </a:spcBef>
              <a:buFont typeface="Wingdings" panose="05000000000000000000" pitchFamily="2" charset="2"/>
              <a:buChar char="l"/>
              <a:defRPr/>
            </a:pP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公園の特色を活かしたさらなる「にぎわいの促進」</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　　めざして</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、民間活力をより一層活用した、新たな管理運営制度の導入に向け取り組んでいます</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0" spc="-36"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653156">
              <a:spcBef>
                <a:spcPts val="600"/>
              </a:spcBef>
              <a:buFont typeface="Wingdings" panose="05000000000000000000" pitchFamily="2" charset="2"/>
              <a:buChar char="l"/>
              <a:defRPr/>
            </a:pP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と企業、行政の三者が一体となって</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取り組む　　　新しい</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スタイルの公園づくり</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を泉佐野丘陵緑地で実施し、平成</a:t>
            </a:r>
            <a:r>
              <a:rPr lang="en-US" altLang="ja-JP"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月に開園しています。</a:t>
            </a:r>
            <a:endParaRPr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653156">
              <a:spcBef>
                <a:spcPts val="600"/>
              </a:spcBef>
              <a:buFont typeface="Wingdings" panose="05000000000000000000" pitchFamily="2" charset="2"/>
              <a:buChar char="l"/>
              <a:defRPr/>
            </a:pP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地域の個性あるまちづくりを促進するため、地域</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    市町村</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等との連携と協働を基に、ハード事業との両輪</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で実施</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するソフト事業により、施策の効果を高めてきました。 </a:t>
            </a:r>
            <a:endParaRPr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環境の保全と創出</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buFont typeface="Wingdings" panose="05000000000000000000" pitchFamily="2" charset="2"/>
              <a:buChar char="l"/>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みどりの風を感じる大阪の実現に向けて、「みどりの風　促進区域」において、街路樹の整備（約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3,500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本）や民間企業等への緑化支援（約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7,100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本）等</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　着実</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に実施してきました</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600"/>
              </a:spcBef>
              <a:buFont typeface="Wingdings" panose="05000000000000000000" pitchFamily="2" charset="2"/>
              <a:buChar char="l"/>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みらいセンターなどのインフラの利活用により</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　可能</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エネルギーを創出するととも</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に災害</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時の防災力の強化に</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寄与しています。</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512936" y="949184"/>
            <a:ext cx="1800000" cy="2314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spc="600" dirty="0">
                <a:latin typeface="Meiryo UI" panose="020B0604030504040204" pitchFamily="50" charset="-128"/>
                <a:ea typeface="Meiryo UI" panose="020B0604030504040204" pitchFamily="50" charset="-128"/>
                <a:cs typeface="Meiryo UI" panose="020B0604030504040204" pitchFamily="50" charset="-128"/>
              </a:rPr>
              <a:t>全般について</a:t>
            </a:r>
          </a:p>
        </p:txBody>
      </p:sp>
      <p:sp>
        <p:nvSpPr>
          <p:cNvPr id="16" name="サブタイトル 2"/>
          <p:cNvSpPr txBox="1">
            <a:spLocks/>
          </p:cNvSpPr>
          <p:nvPr/>
        </p:nvSpPr>
        <p:spPr>
          <a:xfrm>
            <a:off x="0" y="0"/>
            <a:ext cx="9928250" cy="358487"/>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17" name="テキスト ボックス 16"/>
          <p:cNvSpPr txBox="1"/>
          <p:nvPr/>
        </p:nvSpPr>
        <p:spPr>
          <a:xfrm>
            <a:off x="267512" y="720634"/>
            <a:ext cx="9849544" cy="241980"/>
          </a:xfrm>
          <a:prstGeom prst="rect">
            <a:avLst/>
          </a:prstGeom>
          <a:noFill/>
        </p:spPr>
        <p:txBody>
          <a:bodyPr wrap="square" lIns="36000" tIns="36000" rIns="36000" bIns="36000" rtlCol="0">
            <a:spAutoFit/>
          </a:bodyPr>
          <a:lstStyle/>
          <a:p>
            <a:r>
              <a:rPr lang="ja-JP" altLang="en-US" sz="1100" dirty="0" smtClean="0">
                <a:latin typeface="Meiryo UI" panose="020B0604030504040204" pitchFamily="50" charset="-128"/>
                <a:ea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rPr>
              <a:t>23</a:t>
            </a:r>
            <a:r>
              <a:rPr lang="ja-JP" altLang="en-US" sz="1100" dirty="0" smtClean="0">
                <a:latin typeface="Meiryo UI" panose="020B0604030504040204" pitchFamily="50" charset="-128"/>
                <a:ea typeface="Meiryo UI" panose="020B0604030504040204" pitchFamily="50" charset="-128"/>
              </a:rPr>
              <a:t>年度～令和２年度見込における「大阪府都市整備中期計画（案）」について、施策・事業の</a:t>
            </a:r>
            <a:r>
              <a:rPr lang="ja-JP" altLang="en-US" sz="1100" dirty="0">
                <a:latin typeface="Meiryo UI" panose="020B0604030504040204" pitchFamily="50" charset="-128"/>
                <a:ea typeface="Meiryo UI" panose="020B0604030504040204" pitchFamily="50" charset="-128"/>
              </a:rPr>
              <a:t>進捗</a:t>
            </a:r>
            <a:r>
              <a:rPr lang="ja-JP" altLang="en-US" sz="1100" dirty="0" smtClean="0">
                <a:latin typeface="Meiryo UI" panose="020B0604030504040204" pitchFamily="50" charset="-128"/>
                <a:ea typeface="Meiryo UI" panose="020B0604030504040204" pitchFamily="50" charset="-128"/>
              </a:rPr>
              <a:t>や効果を点検しました。内容は以下のとおりです。</a:t>
            </a:r>
            <a:endParaRPr kumimoji="1" lang="en-US" altLang="ja-JP" sz="11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642225" y="6588183"/>
            <a:ext cx="2311400" cy="365125"/>
          </a:xfrm>
        </p:spPr>
        <p:txBody>
          <a:bodyPr/>
          <a:lstStyle/>
          <a:p>
            <a:fld id="{BB9231F5-CC56-497A-A386-7B8232C12A76}" type="slidenum">
              <a:rPr kumimoji="1" lang="ja-JP" altLang="en-US" smtClean="0"/>
              <a:t>3</a:t>
            </a:fld>
            <a:endParaRPr kumimoji="1" lang="ja-JP" altLang="en-US" dirty="0"/>
          </a:p>
        </p:txBody>
      </p:sp>
      <p:sp>
        <p:nvSpPr>
          <p:cNvPr id="18" name="正方形/長方形 17"/>
          <p:cNvSpPr/>
          <p:nvPr/>
        </p:nvSpPr>
        <p:spPr>
          <a:xfrm>
            <a:off x="14125" y="401405"/>
            <a:ext cx="9900000" cy="288000"/>
          </a:xfrm>
          <a:prstGeom prst="rect">
            <a:avLst/>
          </a:prstGeom>
        </p:spPr>
        <p:style>
          <a:lnRef idx="1">
            <a:schemeClr val="accent5"/>
          </a:lnRef>
          <a:fillRef idx="1003">
            <a:schemeClr val="dk2"/>
          </a:fillRef>
          <a:effectRef idx="2">
            <a:schemeClr val="accent5"/>
          </a:effectRef>
          <a:fontRef idx="minor">
            <a:schemeClr val="lt1"/>
          </a:fontRef>
        </p:style>
        <p:txBody>
          <a:bodyPr wrap="square" lIns="72000" tIns="0" rIns="72000" bIns="0" anchor="ctr" anchorCtr="0">
            <a:spAutoFit/>
          </a:bodyPr>
          <a:lstStyle/>
          <a:p>
            <a:r>
              <a:rPr lang="ja-JP" altLang="en-US" sz="1400" b="1" spc="600" dirty="0" smtClean="0">
                <a:solidFill>
                  <a:schemeClr val="bg1"/>
                </a:solidFill>
                <a:latin typeface="HG丸ｺﾞｼｯｸM-PRO" panose="020F0600000000000000" pitchFamily="50" charset="-128"/>
                <a:ea typeface="HG丸ｺﾞｼｯｸM-PRO" panose="020F0600000000000000" pitchFamily="50" charset="-128"/>
              </a:rPr>
              <a:t>前回計画の進捗・効果の点検</a:t>
            </a:r>
            <a:endParaRPr lang="ja-JP" altLang="en-US" sz="1400" b="1" spc="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3626284" y="1949562"/>
            <a:ext cx="3132000" cy="49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en-US" altLang="ja-JP"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戦略的な維持管理の推進</a:t>
            </a:r>
            <a:r>
              <a:rPr lang="en-US" altLang="ja-JP"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lnSpc>
                <a:spcPts val="1000"/>
              </a:lnSpc>
              <a:buFont typeface="Wingdings" panose="05000000000000000000" pitchFamily="2" charset="2"/>
              <a:buChar char="l"/>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の重要度などを勘案しながら、予算を平準化しつつ</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、適切</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な健全度</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の確保</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に着実に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取り組み、激甚化</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する災害においても減災に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貢献しています。</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減災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のまちづくりの推進</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44000">
              <a:lnSpc>
                <a:spcPts val="1000"/>
              </a:lnSpc>
            </a:pP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耐震対策や</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治水・土砂災害対策への着実な</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取り組み</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、昨今</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の大規模自然災害に対し、被害減少の効果を</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発揮しています。</a:t>
            </a:r>
            <a:endParaRPr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000"/>
              </a:lnSpc>
              <a:spcBef>
                <a:spcPts val="600"/>
              </a:spcBef>
              <a:buFont typeface="Wingdings" panose="05000000000000000000" pitchFamily="2" charset="2"/>
              <a:buChar char="l"/>
            </a:pP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等防災対策は</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、広域緊急交通路主要</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橋梁の耐震</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補強、防災</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公園である山田池公園の整備</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等、南海トラフ</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対策など</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を実施、また津波・高潮防御施設</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となる</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三大水門の</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改築事業</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の着手など、着実に防災機能の向上を</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図っています。</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000"/>
              </a:lnSpc>
              <a:spcBef>
                <a:spcPts val="600"/>
              </a:spcBef>
              <a:buFont typeface="Wingdings" panose="05000000000000000000" pitchFamily="2" charset="2"/>
              <a:buChar char="l"/>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治水</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・土砂災害対策は「防ぐ」施策と「逃げる」「凌ぐ」施策</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を総合的</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に組み合わせて着実に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推進しました。</a:t>
            </a: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「防ぐ」施策で</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寝屋川</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流域総合治水対策や中小河川の整備は</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概ね</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進捗しています。安威</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川ダム</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は現場精査による追加対策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によって進捗の遅れ</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ありましたが</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年度堤体完成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予定です。</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「逃げる」「凌ぐ」施策では</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一部市町村の</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取組み熟度に時間を要する課題も</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あり</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ますが、リスク</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開示やタイムライン作成など</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を市町村</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と</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ともに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推進しました。</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solidFill>
                <a:prstClr val="black"/>
              </a:solidFill>
              <a:latin typeface="+mn-ea"/>
              <a:cs typeface="Meiryo UI" panose="020B0604030504040204" pitchFamily="50" charset="-128"/>
            </a:endParaRPr>
          </a:p>
          <a:p>
            <a:pPr defTabSz="653156">
              <a:spcBef>
                <a:spcPts val="600"/>
              </a:spcBef>
              <a:defRPr/>
            </a:pPr>
            <a:r>
              <a:rPr lang="en-US" altLang="ja-JP"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交通安全対策の推進</a:t>
            </a:r>
            <a:r>
              <a:rPr lang="en-US" altLang="ja-JP"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653156">
              <a:lnSpc>
                <a:spcPts val="1000"/>
              </a:lnSpc>
              <a:buFont typeface="Wingdings" panose="05000000000000000000" pitchFamily="2" charset="2"/>
              <a:buChar char="l"/>
              <a:defRPr/>
            </a:pP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歩行空間の確保や</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鉄道施設のバリアフリー対策、踏切</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　</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除却</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、自転車</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対策（安全教育の実施、自転車通行空間の確保等）</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など総合的</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な交通安全対策の実施により</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、年々</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、事故件数・事故死傷者ともに着実に</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a:t>
            </a:r>
            <a:r>
              <a:rPr lang="en-US" altLang="ja-JP" sz="800" kern="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しています。</a:t>
            </a:r>
            <a:endParaRPr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53156">
              <a:lnSpc>
                <a:spcPts val="857"/>
              </a:lnSpc>
              <a:defRPr/>
            </a:pPr>
            <a:r>
              <a:rPr lang="ja-JP" altLang="en-US" sz="857"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kern="0" dirty="0">
                <a:solidFill>
                  <a:schemeClr val="tx1"/>
                </a:solidFill>
                <a:latin typeface="+mn-ea"/>
                <a:cs typeface="Meiryo UI" panose="020B0604030504040204" pitchFamily="50" charset="-128"/>
              </a:rPr>
              <a:t>　</a:t>
            </a:r>
            <a:r>
              <a:rPr lang="ja-JP" altLang="en-US" sz="700" kern="0" dirty="0" smtClean="0">
                <a:solidFill>
                  <a:schemeClr val="tx1"/>
                </a:solidFill>
                <a:latin typeface="+mn-ea"/>
                <a:cs typeface="Meiryo UI" panose="020B0604030504040204" pitchFamily="50" charset="-128"/>
              </a:rPr>
              <a:t>　（</a:t>
            </a:r>
            <a:r>
              <a:rPr lang="en-US" altLang="ja-JP" sz="700" kern="0" dirty="0" smtClean="0">
                <a:solidFill>
                  <a:schemeClr val="tx1"/>
                </a:solidFill>
                <a:latin typeface="+mn-ea"/>
                <a:cs typeface="Meiryo UI" panose="020B0604030504040204" pitchFamily="50" charset="-128"/>
              </a:rPr>
              <a:t>※</a:t>
            </a:r>
            <a:r>
              <a:rPr lang="ja-JP" altLang="en-US" sz="700" kern="0" dirty="0" smtClean="0">
                <a:solidFill>
                  <a:schemeClr val="tx1"/>
                </a:solidFill>
                <a:latin typeface="+mn-ea"/>
                <a:cs typeface="Meiryo UI" panose="020B0604030504040204" pitchFamily="50" charset="-128"/>
              </a:rPr>
              <a:t>年間</a:t>
            </a:r>
            <a:r>
              <a:rPr lang="ja-JP" altLang="en-US" sz="700" kern="0" dirty="0">
                <a:solidFill>
                  <a:schemeClr val="tx1"/>
                </a:solidFill>
                <a:latin typeface="+mn-ea"/>
                <a:cs typeface="Meiryo UI" panose="020B0604030504040204" pitchFamily="50" charset="-128"/>
              </a:rPr>
              <a:t>事故死傷者数　</a:t>
            </a:r>
            <a:r>
              <a:rPr lang="en-US" altLang="ja-JP" sz="700" kern="0" dirty="0">
                <a:solidFill>
                  <a:schemeClr val="tx1"/>
                </a:solidFill>
                <a:latin typeface="+mn-ea"/>
                <a:cs typeface="Meiryo UI" panose="020B0604030504040204" pitchFamily="50" charset="-128"/>
              </a:rPr>
              <a:t>2010</a:t>
            </a:r>
            <a:r>
              <a:rPr lang="ja-JP" altLang="en-US" sz="700" kern="0" dirty="0">
                <a:solidFill>
                  <a:schemeClr val="tx1"/>
                </a:solidFill>
                <a:latin typeface="+mn-ea"/>
                <a:cs typeface="Meiryo UI" panose="020B0604030504040204" pitchFamily="50" charset="-128"/>
              </a:rPr>
              <a:t>年：</a:t>
            </a:r>
            <a:r>
              <a:rPr lang="en-US" altLang="ja-JP" sz="700" kern="0" dirty="0">
                <a:solidFill>
                  <a:schemeClr val="tx1"/>
                </a:solidFill>
                <a:latin typeface="+mn-ea"/>
                <a:cs typeface="Meiryo UI" panose="020B0604030504040204" pitchFamily="50" charset="-128"/>
              </a:rPr>
              <a:t>61,670</a:t>
            </a:r>
            <a:r>
              <a:rPr lang="ja-JP" altLang="en-US" sz="700" kern="0" dirty="0">
                <a:solidFill>
                  <a:schemeClr val="tx1"/>
                </a:solidFill>
                <a:latin typeface="+mn-ea"/>
                <a:cs typeface="Meiryo UI" panose="020B0604030504040204" pitchFamily="50" charset="-128"/>
              </a:rPr>
              <a:t>人</a:t>
            </a:r>
            <a:r>
              <a:rPr lang="en-US" altLang="ja-JP" sz="700" kern="0" dirty="0">
                <a:solidFill>
                  <a:schemeClr val="tx1"/>
                </a:solidFill>
                <a:latin typeface="+mn-ea"/>
                <a:cs typeface="Meiryo UI" panose="020B0604030504040204" pitchFamily="50" charset="-128"/>
              </a:rPr>
              <a:t>/</a:t>
            </a:r>
            <a:r>
              <a:rPr lang="ja-JP" altLang="en-US" sz="700" kern="0" dirty="0">
                <a:solidFill>
                  <a:schemeClr val="tx1"/>
                </a:solidFill>
                <a:latin typeface="+mn-ea"/>
                <a:cs typeface="Meiryo UI" panose="020B0604030504040204" pitchFamily="50" charset="-128"/>
              </a:rPr>
              <a:t>年⇒</a:t>
            </a:r>
            <a:r>
              <a:rPr lang="en-US" altLang="ja-JP" sz="700" kern="0" dirty="0" smtClean="0">
                <a:solidFill>
                  <a:schemeClr val="tx1"/>
                </a:solidFill>
                <a:latin typeface="+mn-ea"/>
                <a:cs typeface="Meiryo UI" panose="020B0604030504040204" pitchFamily="50" charset="-128"/>
              </a:rPr>
              <a:t>2019</a:t>
            </a:r>
            <a:r>
              <a:rPr lang="ja-JP" altLang="en-US" sz="700" kern="0" dirty="0" smtClean="0">
                <a:solidFill>
                  <a:schemeClr val="tx1"/>
                </a:solidFill>
                <a:latin typeface="+mn-ea"/>
                <a:cs typeface="Meiryo UI" panose="020B0604030504040204" pitchFamily="50" charset="-128"/>
              </a:rPr>
              <a:t>年：</a:t>
            </a:r>
            <a:r>
              <a:rPr lang="en-US" altLang="ja-JP" sz="700" kern="0" dirty="0">
                <a:solidFill>
                  <a:schemeClr val="tx1"/>
                </a:solidFill>
                <a:latin typeface="+mn-ea"/>
                <a:cs typeface="Meiryo UI" panose="020B0604030504040204" pitchFamily="50" charset="-128"/>
              </a:rPr>
              <a:t>36,794</a:t>
            </a:r>
            <a:r>
              <a:rPr lang="ja-JP" altLang="en-US" sz="700" kern="0" dirty="0" smtClean="0">
                <a:solidFill>
                  <a:schemeClr val="tx1"/>
                </a:solidFill>
                <a:latin typeface="+mn-ea"/>
                <a:cs typeface="Meiryo UI" panose="020B0604030504040204" pitchFamily="50" charset="-128"/>
              </a:rPr>
              <a:t>人</a:t>
            </a:r>
            <a:r>
              <a:rPr lang="en-US" altLang="ja-JP" sz="700" kern="0" dirty="0">
                <a:solidFill>
                  <a:schemeClr val="tx1"/>
                </a:solidFill>
                <a:latin typeface="+mn-ea"/>
                <a:cs typeface="Meiryo UI" panose="020B0604030504040204" pitchFamily="50" charset="-128"/>
              </a:rPr>
              <a:t>/</a:t>
            </a:r>
            <a:r>
              <a:rPr lang="ja-JP" altLang="en-US" sz="700" kern="0" dirty="0" smtClean="0">
                <a:solidFill>
                  <a:schemeClr val="tx1"/>
                </a:solidFill>
                <a:latin typeface="+mn-ea"/>
                <a:cs typeface="Meiryo UI" panose="020B0604030504040204" pitchFamily="50" charset="-128"/>
              </a:rPr>
              <a:t>年）</a:t>
            </a:r>
            <a:endParaRPr lang="en-US" altLang="ja-JP" sz="700" kern="0" dirty="0">
              <a:solidFill>
                <a:schemeClr val="tx1"/>
              </a:solidFill>
              <a:latin typeface="+mn-ea"/>
              <a:cs typeface="Meiryo UI" panose="020B0604030504040204" pitchFamily="50" charset="-128"/>
            </a:endParaRPr>
          </a:p>
        </p:txBody>
      </p:sp>
    </p:spTree>
    <p:extLst>
      <p:ext uri="{BB962C8B-B14F-4D97-AF65-F5344CB8AC3E}">
        <p14:creationId xmlns:p14="http://schemas.microsoft.com/office/powerpoint/2010/main" val="4228497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3364" y="720163"/>
            <a:ext cx="4788000" cy="1969770"/>
          </a:xfrm>
          <a:prstGeom prst="rect">
            <a:avLst/>
          </a:prstGeom>
          <a:ln w="6350">
            <a:noFill/>
          </a:ln>
        </p:spPr>
        <p:txBody>
          <a:bodyPr wrap="square" lIns="0" tIns="0" rIns="0" bIns="0">
            <a:spAutoFit/>
          </a:bodyPr>
          <a:lstStyle/>
          <a:p>
            <a:pPr>
              <a:lnSpc>
                <a:spcPct val="150000"/>
              </a:lnSpc>
            </a:pPr>
            <a:r>
              <a:rPr lang="ja-JP" altLang="en-US" sz="1200" b="1" dirty="0">
                <a:latin typeface="Meiryo UI" panose="020B0604030504040204" pitchFamily="50" charset="-128"/>
                <a:ea typeface="Meiryo UI" panose="020B0604030504040204" pitchFamily="50" charset="-128"/>
              </a:rPr>
              <a:t>　</a:t>
            </a:r>
            <a:r>
              <a:rPr lang="ja-JP" altLang="en-US" sz="1200" b="1" dirty="0" smtClean="0">
                <a:latin typeface="+mj-ea"/>
              </a:rPr>
              <a:t>○ 人口</a:t>
            </a:r>
            <a:r>
              <a:rPr lang="ja-JP" altLang="en-US" sz="1200" b="1" dirty="0">
                <a:latin typeface="+mj-ea"/>
              </a:rPr>
              <a:t>減少・超高齢社会</a:t>
            </a:r>
            <a:r>
              <a:rPr lang="ja-JP" altLang="en-US" sz="1200" b="1" dirty="0" smtClean="0">
                <a:latin typeface="+mj-ea"/>
              </a:rPr>
              <a:t>の</a:t>
            </a:r>
            <a:r>
              <a:rPr lang="ja-JP" altLang="en-US" sz="1200" b="1" dirty="0">
                <a:latin typeface="+mj-ea"/>
              </a:rPr>
              <a:t>到来</a:t>
            </a:r>
            <a:endParaRPr lang="en-US" altLang="ja-JP" sz="1200" b="1" dirty="0">
              <a:latin typeface="+mj-ea"/>
            </a:endParaRPr>
          </a:p>
          <a:p>
            <a:pPr marL="324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「大阪府の将来人口推計</a:t>
            </a:r>
            <a:r>
              <a:rPr lang="en-US" altLang="ja-JP" sz="1100" dirty="0" smtClean="0">
                <a:latin typeface="Meiryo UI" panose="020B0604030504040204" pitchFamily="50" charset="-128"/>
                <a:ea typeface="Meiryo UI" panose="020B0604030504040204" pitchFamily="50" charset="-128"/>
              </a:rPr>
              <a:t>(2018.8</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」によると、</a:t>
            </a:r>
            <a:r>
              <a:rPr lang="en-US" altLang="ja-JP" sz="1100" dirty="0" smtClean="0">
                <a:latin typeface="Meiryo UI" panose="020B0604030504040204" pitchFamily="50" charset="-128"/>
                <a:ea typeface="Meiryo UI" panose="020B0604030504040204" pitchFamily="50" charset="-128"/>
              </a:rPr>
              <a:t>2045</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R27</a:t>
            </a:r>
            <a:r>
              <a:rPr lang="ja-JP" altLang="en-US" sz="1100" dirty="0" smtClean="0">
                <a:latin typeface="Meiryo UI" panose="020B0604030504040204" pitchFamily="50" charset="-128"/>
                <a:ea typeface="Meiryo UI" panose="020B0604030504040204" pitchFamily="50" charset="-128"/>
              </a:rPr>
              <a:t>）には、　　　</a:t>
            </a:r>
            <a:r>
              <a:rPr lang="en-US" altLang="ja-JP" sz="1100" dirty="0" smtClean="0">
                <a:latin typeface="Meiryo UI" panose="020B0604030504040204" pitchFamily="50" charset="-128"/>
                <a:ea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H27)</a:t>
            </a:r>
            <a:r>
              <a:rPr lang="ja-JP" altLang="en-US" sz="1100" dirty="0" smtClean="0">
                <a:latin typeface="Meiryo UI" panose="020B0604030504040204" pitchFamily="50" charset="-128"/>
                <a:ea typeface="Meiryo UI" panose="020B0604030504040204" pitchFamily="50" charset="-128"/>
              </a:rPr>
              <a:t>に比べ</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総人口</a:t>
            </a:r>
            <a:r>
              <a:rPr lang="ja-JP" altLang="en-US" sz="1100" dirty="0">
                <a:latin typeface="Meiryo UI" panose="020B0604030504040204" pitchFamily="50" charset="-128"/>
                <a:ea typeface="Meiryo UI" panose="020B0604030504040204" pitchFamily="50" charset="-128"/>
              </a:rPr>
              <a:t>は</a:t>
            </a:r>
            <a:r>
              <a:rPr lang="ja-JP" altLang="en-US" sz="1100" dirty="0" smtClean="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136</a:t>
            </a:r>
            <a:r>
              <a:rPr lang="ja-JP" altLang="en-US" sz="1100" dirty="0" smtClean="0">
                <a:latin typeface="Meiryo UI" panose="020B0604030504040204" pitchFamily="50" charset="-128"/>
                <a:ea typeface="Meiryo UI" panose="020B0604030504040204" pitchFamily="50" charset="-128"/>
              </a:rPr>
              <a:t>万人の減少（△</a:t>
            </a:r>
            <a:r>
              <a:rPr lang="en-US" altLang="ja-JP" sz="1100" dirty="0" smtClean="0">
                <a:latin typeface="Meiryo UI" panose="020B0604030504040204" pitchFamily="50" charset="-128"/>
                <a:ea typeface="Meiryo UI" panose="020B0604030504040204" pitchFamily="50" charset="-128"/>
              </a:rPr>
              <a:t>15</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65</a:t>
            </a:r>
            <a:r>
              <a:rPr lang="ja-JP" altLang="en-US" sz="1100" dirty="0" smtClean="0">
                <a:latin typeface="Meiryo UI" panose="020B0604030504040204" pitchFamily="50" charset="-128"/>
                <a:ea typeface="Meiryo UI" panose="020B0604030504040204" pitchFamily="50" charset="-128"/>
              </a:rPr>
              <a:t>歳以上高齢者人口は約</a:t>
            </a:r>
            <a:r>
              <a:rPr lang="en-US" altLang="ja-JP" sz="1100" dirty="0" smtClean="0">
                <a:latin typeface="Meiryo UI" panose="020B0604030504040204" pitchFamily="50" charset="-128"/>
                <a:ea typeface="Meiryo UI" panose="020B0604030504040204" pitchFamily="50" charset="-128"/>
              </a:rPr>
              <a:t>39</a:t>
            </a:r>
            <a:r>
              <a:rPr lang="ja-JP" altLang="en-US" sz="1100" dirty="0" smtClean="0">
                <a:latin typeface="Meiryo UI" panose="020B0604030504040204" pitchFamily="50" charset="-128"/>
                <a:ea typeface="Meiryo UI" panose="020B0604030504040204" pitchFamily="50" charset="-128"/>
              </a:rPr>
              <a:t>万人増加（＋</a:t>
            </a:r>
            <a:r>
              <a:rPr lang="en-US" altLang="ja-JP" sz="1100" dirty="0" smtClean="0">
                <a:latin typeface="Meiryo UI" panose="020B0604030504040204" pitchFamily="50" charset="-128"/>
                <a:ea typeface="Meiryo UI" panose="020B0604030504040204" pitchFamily="50" charset="-128"/>
              </a:rPr>
              <a:t>17</a:t>
            </a:r>
            <a:r>
              <a:rPr lang="ja-JP" altLang="en-US" sz="1100" dirty="0" smtClean="0">
                <a:latin typeface="Meiryo UI" panose="020B0604030504040204" pitchFamily="50" charset="-128"/>
                <a:ea typeface="Meiryo UI" panose="020B0604030504040204" pitchFamily="50" charset="-128"/>
              </a:rPr>
              <a:t>％）、生産年齢人口は　　　約</a:t>
            </a:r>
            <a:r>
              <a:rPr lang="en-US" altLang="ja-JP" sz="1100" dirty="0" smtClean="0">
                <a:latin typeface="Meiryo UI" panose="020B0604030504040204" pitchFamily="50" charset="-128"/>
                <a:ea typeface="Meiryo UI" panose="020B0604030504040204" pitchFamily="50" charset="-128"/>
              </a:rPr>
              <a:t>142</a:t>
            </a:r>
            <a:r>
              <a:rPr lang="ja-JP" altLang="en-US" sz="1100" dirty="0" smtClean="0">
                <a:latin typeface="Meiryo UI" panose="020B0604030504040204" pitchFamily="50" charset="-128"/>
                <a:ea typeface="Meiryo UI" panose="020B0604030504040204" pitchFamily="50" charset="-128"/>
              </a:rPr>
              <a:t>万人減少（△</a:t>
            </a:r>
            <a:r>
              <a:rPr lang="en-US" altLang="ja-JP" sz="1100" dirty="0" smtClean="0">
                <a:latin typeface="Meiryo UI" panose="020B0604030504040204" pitchFamily="50" charset="-128"/>
                <a:ea typeface="Meiryo UI" panose="020B0604030504040204" pitchFamily="50" charset="-128"/>
              </a:rPr>
              <a:t>26</a:t>
            </a:r>
            <a:r>
              <a:rPr lang="ja-JP" altLang="en-US" sz="1100" dirty="0" smtClean="0">
                <a:latin typeface="Meiryo UI" panose="020B0604030504040204" pitchFamily="50" charset="-128"/>
                <a:ea typeface="Meiryo UI" panose="020B0604030504040204" pitchFamily="50" charset="-128"/>
              </a:rPr>
              <a:t>％）と予想されています。</a:t>
            </a:r>
            <a:endParaRPr lang="en-US" altLang="ja-JP" sz="1100" dirty="0" smtClean="0">
              <a:latin typeface="Meiryo UI" panose="020B0604030504040204" pitchFamily="50" charset="-128"/>
              <a:ea typeface="Meiryo UI" panose="020B0604030504040204" pitchFamily="50" charset="-128"/>
            </a:endParaRPr>
          </a:p>
          <a:p>
            <a:pPr marL="324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持続可能な社会システムを構築する取り組みをバランスよく行う必要があり、　　「大阪」が有する都市としての強みを活かし、交通基盤の充実、都市</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再生、　　防災力</a:t>
            </a:r>
            <a:r>
              <a:rPr lang="ja-JP" altLang="en-US" sz="1100" dirty="0">
                <a:latin typeface="Meiryo UI" panose="020B0604030504040204" pitchFamily="50" charset="-128"/>
                <a:ea typeface="Meiryo UI" panose="020B0604030504040204" pitchFamily="50" charset="-128"/>
              </a:rPr>
              <a:t>の強化、都市</a:t>
            </a:r>
            <a:r>
              <a:rPr lang="ja-JP" altLang="en-US" sz="1100" dirty="0" smtClean="0">
                <a:latin typeface="Meiryo UI" panose="020B0604030504040204" pitchFamily="50" charset="-128"/>
                <a:ea typeface="Meiryo UI" panose="020B0604030504040204" pitchFamily="50" charset="-128"/>
              </a:rPr>
              <a:t>魅力の向上を図ることが重要です。</a:t>
            </a:r>
            <a:endParaRPr lang="en-US" altLang="ja-JP" sz="1100" dirty="0">
              <a:latin typeface="Meiryo UI" panose="020B0604030504040204" pitchFamily="50" charset="-128"/>
              <a:ea typeface="Meiryo UI" panose="020B0604030504040204" pitchFamily="50" charset="-128"/>
            </a:endParaRPr>
          </a:p>
          <a:p>
            <a:pPr marL="324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長期（</a:t>
            </a:r>
            <a:r>
              <a:rPr lang="en-US" altLang="ja-JP" sz="1100" dirty="0" smtClean="0">
                <a:latin typeface="Meiryo UI" panose="020B0604030504040204" pitchFamily="50" charset="-128"/>
                <a:ea typeface="Meiryo UI" panose="020B0604030504040204" pitchFamily="50" charset="-128"/>
              </a:rPr>
              <a:t>50</a:t>
            </a:r>
            <a:r>
              <a:rPr lang="ja-JP" altLang="en-US" sz="1100" dirty="0" smtClean="0">
                <a:latin typeface="Meiryo UI" panose="020B0604030504040204" pitchFamily="50" charset="-128"/>
                <a:ea typeface="Meiryo UI" panose="020B0604030504040204" pitchFamily="50" charset="-128"/>
              </a:rPr>
              <a:t>年後）では、人口がさらに減少する予想であり、インフラのあり方も　　大きく変化することも考えられ、今の段階から未来を見据えたまちづくりやインフラ　施設の更新など検討していく必要があります。</a:t>
            </a:r>
            <a:endParaRPr lang="en-US" altLang="ja-JP" sz="1100" dirty="0" smtClean="0">
              <a:latin typeface="Meiryo UI" panose="020B0604030504040204" pitchFamily="50" charset="-128"/>
              <a:ea typeface="Meiryo UI" panose="020B0604030504040204" pitchFamily="50" charset="-128"/>
            </a:endParaRPr>
          </a:p>
        </p:txBody>
      </p:sp>
      <p:sp>
        <p:nvSpPr>
          <p:cNvPr id="7" name="サブタイトル 2"/>
          <p:cNvSpPr txBox="1">
            <a:spLocks/>
          </p:cNvSpPr>
          <p:nvPr/>
        </p:nvSpPr>
        <p:spPr>
          <a:xfrm>
            <a:off x="0" y="-9658"/>
            <a:ext cx="990000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16" name="テキスト ボックス 15"/>
          <p:cNvSpPr txBox="1"/>
          <p:nvPr/>
        </p:nvSpPr>
        <p:spPr>
          <a:xfrm>
            <a:off x="4950000" y="732768"/>
            <a:ext cx="4791096" cy="1766637"/>
          </a:xfrm>
          <a:prstGeom prst="rect">
            <a:avLst/>
          </a:prstGeom>
          <a:noFill/>
          <a:ln w="6350">
            <a:noFill/>
          </a:ln>
        </p:spPr>
        <p:txBody>
          <a:bodyPr wrap="square" lIns="0" tIns="0" rIns="0" bIns="0" rtlCol="0">
            <a:spAutoFit/>
          </a:bodyPr>
          <a:lstStyle/>
          <a:p>
            <a:pPr>
              <a:lnSpc>
                <a:spcPct val="150000"/>
              </a:lnSpc>
            </a:pPr>
            <a:r>
              <a:rPr kumimoji="1" lang="ja-JP" altLang="en-US" sz="1200" b="1" dirty="0" smtClean="0"/>
              <a:t>　</a:t>
            </a:r>
            <a:r>
              <a:rPr kumimoji="1" lang="ja-JP" altLang="en-US" sz="1200" b="1" dirty="0" smtClean="0">
                <a:latin typeface="+mj-ea"/>
                <a:ea typeface="+mj-ea"/>
              </a:rPr>
              <a:t>○ インフラ施設の老朽化の進展</a:t>
            </a:r>
          </a:p>
          <a:p>
            <a:pPr marL="324000" indent="-144000">
              <a:lnSpc>
                <a:spcPct val="1100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高度</a:t>
            </a:r>
            <a:r>
              <a:rPr lang="ja-JP" altLang="en-US" sz="1100" dirty="0">
                <a:latin typeface="Meiryo UI" panose="020B0604030504040204" pitchFamily="50" charset="-128"/>
                <a:ea typeface="Meiryo UI" panose="020B0604030504040204" pitchFamily="50" charset="-128"/>
              </a:rPr>
              <a:t>経済</a:t>
            </a:r>
            <a:r>
              <a:rPr lang="ja-JP" altLang="en-US" sz="1100" dirty="0" smtClean="0">
                <a:latin typeface="Meiryo UI" panose="020B0604030504040204" pitchFamily="50" charset="-128"/>
                <a:ea typeface="Meiryo UI" panose="020B0604030504040204" pitchFamily="50" charset="-128"/>
              </a:rPr>
              <a:t>成長期に</a:t>
            </a:r>
            <a:r>
              <a:rPr lang="ja-JP" altLang="en-US" sz="1100" dirty="0">
                <a:latin typeface="Meiryo UI" panose="020B0604030504040204" pitchFamily="50" charset="-128"/>
                <a:ea typeface="Meiryo UI" panose="020B0604030504040204" pitchFamily="50" charset="-128"/>
              </a:rPr>
              <a:t>整備された建設後</a:t>
            </a:r>
            <a:r>
              <a:rPr lang="en-US" altLang="ja-JP" sz="1100" dirty="0">
                <a:latin typeface="Meiryo UI" panose="020B0604030504040204" pitchFamily="50" charset="-128"/>
                <a:ea typeface="Meiryo UI" panose="020B0604030504040204" pitchFamily="50" charset="-128"/>
              </a:rPr>
              <a:t>50</a:t>
            </a:r>
            <a:r>
              <a:rPr lang="ja-JP" altLang="en-US" sz="1100" dirty="0">
                <a:latin typeface="Meiryo UI" panose="020B0604030504040204" pitchFamily="50" charset="-128"/>
                <a:ea typeface="Meiryo UI" panose="020B0604030504040204" pitchFamily="50" charset="-128"/>
              </a:rPr>
              <a:t>年以上経過する</a:t>
            </a:r>
            <a:r>
              <a:rPr lang="ja-JP" altLang="en-US" sz="1100" dirty="0" smtClean="0">
                <a:latin typeface="Meiryo UI" panose="020B0604030504040204" pitchFamily="50" charset="-128"/>
                <a:ea typeface="Meiryo UI" panose="020B0604030504040204" pitchFamily="50" charset="-128"/>
              </a:rPr>
              <a:t>施設が確実に増加していく</a:t>
            </a:r>
            <a:r>
              <a:rPr lang="ja-JP" altLang="en-US" sz="1100" dirty="0">
                <a:latin typeface="Meiryo UI" panose="020B0604030504040204" pitchFamily="50" charset="-128"/>
                <a:ea typeface="Meiryo UI" panose="020B0604030504040204" pitchFamily="50" charset="-128"/>
              </a:rPr>
              <a:t>一方、メンテナンス体制を</a:t>
            </a:r>
            <a:r>
              <a:rPr lang="ja-JP" altLang="en-US" sz="1100" dirty="0" smtClean="0">
                <a:latin typeface="Meiryo UI" panose="020B0604030504040204" pitchFamily="50" charset="-128"/>
                <a:ea typeface="Meiryo UI" panose="020B0604030504040204" pitchFamily="50" charset="-128"/>
              </a:rPr>
              <a:t>支える官民の人材</a:t>
            </a:r>
            <a:r>
              <a:rPr lang="ja-JP" altLang="en-US" sz="1100" dirty="0">
                <a:latin typeface="Meiryo UI" panose="020B0604030504040204" pitchFamily="50" charset="-128"/>
                <a:ea typeface="Meiryo UI" panose="020B0604030504040204" pitchFamily="50" charset="-128"/>
              </a:rPr>
              <a:t>や財源</a:t>
            </a:r>
            <a:r>
              <a:rPr lang="ja-JP" altLang="en-US" sz="1100" dirty="0" smtClean="0">
                <a:latin typeface="Meiryo UI" panose="020B0604030504040204" pitchFamily="50" charset="-128"/>
                <a:ea typeface="Meiryo UI" panose="020B0604030504040204" pitchFamily="50" charset="-128"/>
              </a:rPr>
              <a:t>不足が懸念されています</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324000" indent="-144000">
              <a:lnSpc>
                <a:spcPct val="1100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これ</a:t>
            </a:r>
            <a:r>
              <a:rPr lang="ja-JP" altLang="en-US" sz="1100" dirty="0">
                <a:latin typeface="Meiryo UI" panose="020B0604030504040204" pitchFamily="50" charset="-128"/>
                <a:ea typeface="Meiryo UI" panose="020B0604030504040204" pitchFamily="50" charset="-128"/>
              </a:rPr>
              <a:t>までの点検、補修などで蓄積されたデータを活用し、最新の専門的な知見に基づき、より一層、戦略的な維持管理</a:t>
            </a:r>
            <a:r>
              <a:rPr lang="ja-JP" altLang="en-US" sz="1100" dirty="0" smtClean="0">
                <a:latin typeface="Meiryo UI" panose="020B0604030504040204" pitchFamily="50" charset="-128"/>
                <a:ea typeface="Meiryo UI" panose="020B0604030504040204" pitchFamily="50" charset="-128"/>
              </a:rPr>
              <a:t>を推進</a:t>
            </a:r>
            <a:r>
              <a:rPr lang="ja-JP" altLang="en-US" sz="1100" dirty="0">
                <a:latin typeface="Meiryo UI" panose="020B0604030504040204" pitchFamily="50" charset="-128"/>
                <a:ea typeface="Meiryo UI" panose="020B0604030504040204" pitchFamily="50" charset="-128"/>
              </a:rPr>
              <a:t>するため</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大阪府都市</a:t>
            </a:r>
            <a:r>
              <a:rPr lang="ja-JP" altLang="en-US" sz="1100" dirty="0" smtClean="0">
                <a:latin typeface="Meiryo UI" panose="020B0604030504040204" pitchFamily="50" charset="-128"/>
                <a:ea typeface="Meiryo UI" panose="020B0604030504040204" pitchFamily="50" charset="-128"/>
              </a:rPr>
              <a:t>基盤施設</a:t>
            </a:r>
            <a:r>
              <a:rPr lang="ja-JP" altLang="en-US" sz="1100" dirty="0">
                <a:latin typeface="Meiryo UI" panose="020B0604030504040204" pitchFamily="50" charset="-128"/>
                <a:ea typeface="Meiryo UI" panose="020B0604030504040204" pitchFamily="50" charset="-128"/>
              </a:rPr>
              <a:t>長寿命化計画」を策定（平成</a:t>
            </a:r>
            <a:r>
              <a:rPr lang="en-US" altLang="ja-JP" sz="1100" dirty="0">
                <a:latin typeface="Meiryo UI" panose="020B0604030504040204" pitchFamily="50" charset="-128"/>
                <a:ea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月）し、効率的</a:t>
            </a:r>
            <a:r>
              <a:rPr lang="ja-JP" altLang="en-US" sz="1100" dirty="0" smtClean="0">
                <a:latin typeface="Meiryo UI" panose="020B0604030504040204" pitchFamily="50" charset="-128"/>
                <a:ea typeface="Meiryo UI" panose="020B0604030504040204" pitchFamily="50" charset="-128"/>
              </a:rPr>
              <a:t>な予防</a:t>
            </a:r>
            <a:r>
              <a:rPr lang="ja-JP" altLang="en-US" sz="1100" dirty="0">
                <a:latin typeface="Meiryo UI" panose="020B0604030504040204" pitchFamily="50" charset="-128"/>
                <a:ea typeface="Meiryo UI" panose="020B0604030504040204" pitchFamily="50" charset="-128"/>
              </a:rPr>
              <a:t>保全</a:t>
            </a:r>
            <a:r>
              <a:rPr lang="ja-JP" altLang="en-US" sz="1100" dirty="0" smtClean="0">
                <a:latin typeface="Meiryo UI" panose="020B0604030504040204" pitchFamily="50" charset="-128"/>
                <a:ea typeface="Meiryo UI" panose="020B0604030504040204" pitchFamily="50" charset="-128"/>
              </a:rPr>
              <a:t>対策を推進　して</a:t>
            </a:r>
            <a:r>
              <a:rPr lang="ja-JP" altLang="en-US" sz="1100" dirty="0">
                <a:latin typeface="Meiryo UI" panose="020B0604030504040204" pitchFamily="50" charset="-128"/>
                <a:ea typeface="Meiryo UI" panose="020B0604030504040204" pitchFamily="50" charset="-128"/>
              </a:rPr>
              <a:t>おります。</a:t>
            </a:r>
            <a:endParaRPr lang="en-US" altLang="ja-JP" sz="1100" dirty="0">
              <a:latin typeface="Meiryo UI" panose="020B0604030504040204" pitchFamily="50" charset="-128"/>
              <a:ea typeface="Meiryo UI" panose="020B0604030504040204" pitchFamily="50" charset="-128"/>
            </a:endParaRPr>
          </a:p>
          <a:p>
            <a:pPr marL="324000" indent="-144000">
              <a:lnSpc>
                <a:spcPct val="110000"/>
              </a:lnSpc>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今後、長寿命化対策だけではなく</a:t>
            </a:r>
            <a:r>
              <a:rPr lang="ja-JP" altLang="en-US" sz="1100" dirty="0" smtClean="0">
                <a:latin typeface="Meiryo UI" panose="020B0604030504040204" pitchFamily="50" charset="-128"/>
                <a:ea typeface="Meiryo UI" panose="020B0604030504040204" pitchFamily="50" charset="-128"/>
              </a:rPr>
              <a:t>、本格的</a:t>
            </a:r>
            <a:r>
              <a:rPr lang="ja-JP" altLang="en-US" sz="1100" dirty="0">
                <a:latin typeface="Meiryo UI" panose="020B0604030504040204" pitchFamily="50" charset="-128"/>
                <a:ea typeface="Meiryo UI" panose="020B0604030504040204" pitchFamily="50" charset="-128"/>
              </a:rPr>
              <a:t>に</a:t>
            </a:r>
            <a:r>
              <a:rPr lang="ja-JP" altLang="en-US" sz="1100" dirty="0" smtClean="0">
                <a:latin typeface="Meiryo UI" panose="020B0604030504040204" pitchFamily="50" charset="-128"/>
                <a:ea typeface="Meiryo UI" panose="020B0604030504040204" pitchFamily="50" charset="-128"/>
              </a:rPr>
              <a:t>施設の更新も実施する必要が　　生じることから、持続的</a:t>
            </a:r>
            <a:r>
              <a:rPr lang="ja-JP" altLang="en-US" sz="1100" dirty="0">
                <a:latin typeface="Meiryo UI" panose="020B0604030504040204" pitchFamily="50" charset="-128"/>
                <a:ea typeface="Meiryo UI" panose="020B0604030504040204" pitchFamily="50" charset="-128"/>
              </a:rPr>
              <a:t>・効率的</a:t>
            </a:r>
            <a:r>
              <a:rPr lang="ja-JP" altLang="en-US" sz="1100" dirty="0" smtClean="0">
                <a:latin typeface="Meiryo UI" panose="020B0604030504040204" pitchFamily="50" charset="-128"/>
                <a:ea typeface="Meiryo UI" panose="020B0604030504040204" pitchFamily="50" charset="-128"/>
              </a:rPr>
              <a:t>な維持</a:t>
            </a:r>
            <a:r>
              <a:rPr lang="ja-JP" altLang="en-US" sz="1100" dirty="0">
                <a:latin typeface="Meiryo UI" panose="020B0604030504040204" pitchFamily="50" charset="-128"/>
                <a:ea typeface="Meiryo UI" panose="020B0604030504040204" pitchFamily="50" charset="-128"/>
              </a:rPr>
              <a:t>管理</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さらに進めていく必要</a:t>
            </a:r>
            <a:r>
              <a:rPr lang="ja-JP" altLang="en-US" sz="1100" dirty="0" smtClean="0">
                <a:latin typeface="Meiryo UI" panose="020B0604030504040204" pitchFamily="50" charset="-128"/>
                <a:ea typeface="Meiryo UI" panose="020B0604030504040204" pitchFamily="50" charset="-128"/>
              </a:rPr>
              <a:t>があります。</a:t>
            </a: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616850" y="6584814"/>
            <a:ext cx="2311400" cy="365125"/>
          </a:xfrm>
        </p:spPr>
        <p:txBody>
          <a:bodyPr/>
          <a:lstStyle/>
          <a:p>
            <a:fld id="{BB9231F5-CC56-497A-A386-7B8232C12A76}" type="slidenum">
              <a:rPr kumimoji="1" lang="ja-JP" altLang="en-US" smtClean="0">
                <a:solidFill>
                  <a:schemeClr val="tx1"/>
                </a:solidFill>
              </a:rPr>
              <a:t>4</a:t>
            </a:fld>
            <a:endParaRPr kumimoji="1" lang="ja-JP" altLang="en-US" dirty="0">
              <a:solidFill>
                <a:schemeClr val="tx1"/>
              </a:solidFill>
            </a:endParaRPr>
          </a:p>
        </p:txBody>
      </p:sp>
      <p:sp>
        <p:nvSpPr>
          <p:cNvPr id="6" name="正方形/長方形 5"/>
          <p:cNvSpPr/>
          <p:nvPr/>
        </p:nvSpPr>
        <p:spPr>
          <a:xfrm>
            <a:off x="4981778" y="723900"/>
            <a:ext cx="4788000" cy="597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73364" y="723900"/>
            <a:ext cx="4826826" cy="597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2"/>
          <a:stretch>
            <a:fillRect/>
          </a:stretch>
        </p:blipFill>
        <p:spPr>
          <a:xfrm>
            <a:off x="170507" y="2773671"/>
            <a:ext cx="3692323" cy="1922599"/>
          </a:xfrm>
          <a:prstGeom prst="rect">
            <a:avLst/>
          </a:prstGeom>
        </p:spPr>
      </p:pic>
      <p:pic>
        <p:nvPicPr>
          <p:cNvPr id="12" name="図 11"/>
          <p:cNvPicPr>
            <a:picLocks noChangeAspect="1"/>
          </p:cNvPicPr>
          <p:nvPr/>
        </p:nvPicPr>
        <p:blipFill>
          <a:blip r:embed="rId3"/>
          <a:stretch>
            <a:fillRect/>
          </a:stretch>
        </p:blipFill>
        <p:spPr>
          <a:xfrm>
            <a:off x="129953" y="4810497"/>
            <a:ext cx="3800478" cy="1904628"/>
          </a:xfrm>
          <a:prstGeom prst="rect">
            <a:avLst/>
          </a:prstGeom>
        </p:spPr>
      </p:pic>
      <p:sp>
        <p:nvSpPr>
          <p:cNvPr id="13" name="テキスト ボックス 12"/>
          <p:cNvSpPr txBox="1"/>
          <p:nvPr/>
        </p:nvSpPr>
        <p:spPr>
          <a:xfrm>
            <a:off x="136632" y="2657285"/>
            <a:ext cx="2072778" cy="230832"/>
          </a:xfrm>
          <a:prstGeom prst="rect">
            <a:avLst/>
          </a:prstGeom>
          <a:noFill/>
        </p:spPr>
        <p:txBody>
          <a:bodyPr wrap="square" rtlCol="0">
            <a:spAutoFit/>
          </a:bodyPr>
          <a:lstStyle/>
          <a:p>
            <a:r>
              <a:rPr lang="en-US" altLang="ja-JP" sz="900" dirty="0"/>
              <a:t>【</a:t>
            </a:r>
            <a:r>
              <a:rPr kumimoji="1" lang="ja-JP" altLang="en-US" sz="900" dirty="0" smtClean="0"/>
              <a:t>大阪府人口の推移と将来推計</a:t>
            </a:r>
            <a:r>
              <a:rPr kumimoji="1" lang="en-US" altLang="ja-JP" sz="900" dirty="0" smtClean="0"/>
              <a:t>】</a:t>
            </a:r>
            <a:endParaRPr kumimoji="1" lang="ja-JP" altLang="en-US" sz="900" dirty="0"/>
          </a:p>
        </p:txBody>
      </p:sp>
      <p:sp>
        <p:nvSpPr>
          <p:cNvPr id="28" name="テキスト ボックス 27"/>
          <p:cNvSpPr txBox="1"/>
          <p:nvPr/>
        </p:nvSpPr>
        <p:spPr>
          <a:xfrm>
            <a:off x="155101" y="4674950"/>
            <a:ext cx="2759886" cy="230832"/>
          </a:xfrm>
          <a:prstGeom prst="rect">
            <a:avLst/>
          </a:prstGeom>
          <a:noFill/>
        </p:spPr>
        <p:txBody>
          <a:bodyPr wrap="square" rtlCol="0">
            <a:spAutoFit/>
          </a:bodyPr>
          <a:lstStyle/>
          <a:p>
            <a:r>
              <a:rPr lang="en-US" altLang="ja-JP" sz="900" dirty="0"/>
              <a:t>【</a:t>
            </a:r>
            <a:r>
              <a:rPr kumimoji="1" lang="ja-JP" altLang="en-US" sz="900" dirty="0" smtClean="0"/>
              <a:t>大阪府</a:t>
            </a:r>
            <a:r>
              <a:rPr kumimoji="1" lang="en-US" altLang="ja-JP" sz="900" dirty="0" smtClean="0"/>
              <a:t>3</a:t>
            </a:r>
            <a:r>
              <a:rPr kumimoji="1" lang="ja-JP" altLang="en-US" sz="900" dirty="0" smtClean="0"/>
              <a:t>区分別人口の推移と将来推計</a:t>
            </a:r>
            <a:r>
              <a:rPr kumimoji="1" lang="en-US" altLang="ja-JP" sz="900" dirty="0" smtClean="0"/>
              <a:t>】</a:t>
            </a:r>
            <a:endParaRPr kumimoji="1" lang="ja-JP" altLang="en-US" sz="900" dirty="0"/>
          </a:p>
        </p:txBody>
      </p:sp>
      <p:sp>
        <p:nvSpPr>
          <p:cNvPr id="29" name="テキスト ボックス 28"/>
          <p:cNvSpPr txBox="1"/>
          <p:nvPr/>
        </p:nvSpPr>
        <p:spPr>
          <a:xfrm>
            <a:off x="3315481" y="6381531"/>
            <a:ext cx="1592950" cy="338554"/>
          </a:xfrm>
          <a:prstGeom prst="rect">
            <a:avLst/>
          </a:prstGeom>
          <a:noFill/>
        </p:spPr>
        <p:txBody>
          <a:bodyPr wrap="square" rtlCol="0">
            <a:spAutoFit/>
          </a:bodyPr>
          <a:lstStyle/>
          <a:p>
            <a:r>
              <a:rPr lang="ja-JP" altLang="en-US" sz="800" dirty="0" smtClean="0"/>
              <a:t>出典：大阪府の将来人口推計</a:t>
            </a:r>
            <a:endParaRPr lang="en-US" altLang="ja-JP" sz="800" dirty="0" smtClean="0"/>
          </a:p>
          <a:p>
            <a:r>
              <a:rPr lang="ja-JP" altLang="en-US" sz="800" dirty="0"/>
              <a:t>　</a:t>
            </a:r>
            <a:r>
              <a:rPr lang="ja-JP" altLang="en-US" sz="800" dirty="0" smtClean="0"/>
              <a:t>　　　（</a:t>
            </a:r>
            <a:r>
              <a:rPr lang="en-US" altLang="ja-JP" sz="800" dirty="0" smtClean="0"/>
              <a:t>2018</a:t>
            </a:r>
            <a:r>
              <a:rPr lang="ja-JP" altLang="en-US" sz="800" dirty="0" smtClean="0"/>
              <a:t>年</a:t>
            </a:r>
            <a:r>
              <a:rPr lang="en-US" altLang="ja-JP" sz="800" dirty="0" smtClean="0"/>
              <a:t>8</a:t>
            </a:r>
            <a:r>
              <a:rPr lang="ja-JP" altLang="en-US" sz="800" dirty="0" smtClean="0"/>
              <a:t>月）をもとに加筆</a:t>
            </a:r>
            <a:endParaRPr kumimoji="1" lang="ja-JP" altLang="en-US" sz="800" dirty="0"/>
          </a:p>
        </p:txBody>
      </p:sp>
      <p:cxnSp>
        <p:nvCxnSpPr>
          <p:cNvPr id="30" name="直線矢印コネクタ 29"/>
          <p:cNvCxnSpPr/>
          <p:nvPr/>
        </p:nvCxnSpPr>
        <p:spPr>
          <a:xfrm>
            <a:off x="2155053" y="3284041"/>
            <a:ext cx="843511" cy="423350"/>
          </a:xfrm>
          <a:prstGeom prst="straightConnector1">
            <a:avLst/>
          </a:prstGeom>
          <a:ln w="38100">
            <a:headEnd type="none"/>
            <a:tailEnd type="stealth"/>
          </a:ln>
        </p:spPr>
        <p:style>
          <a:lnRef idx="1">
            <a:schemeClr val="dk1"/>
          </a:lnRef>
          <a:fillRef idx="0">
            <a:schemeClr val="dk1"/>
          </a:fillRef>
          <a:effectRef idx="0">
            <a:schemeClr val="dk1"/>
          </a:effectRef>
          <a:fontRef idx="minor">
            <a:schemeClr val="tx1"/>
          </a:fontRef>
        </p:style>
      </p:cxnSp>
      <p:cxnSp>
        <p:nvCxnSpPr>
          <p:cNvPr id="32" name="直線矢印コネクタ 31"/>
          <p:cNvCxnSpPr/>
          <p:nvPr/>
        </p:nvCxnSpPr>
        <p:spPr>
          <a:xfrm>
            <a:off x="2560727" y="5231899"/>
            <a:ext cx="1196917" cy="214773"/>
          </a:xfrm>
          <a:prstGeom prst="straightConnector1">
            <a:avLst/>
          </a:prstGeom>
          <a:ln w="38100">
            <a:prstDash val="sysDot"/>
            <a:headEnd type="none"/>
            <a:tailEnd type="stealth"/>
          </a:ln>
        </p:spPr>
        <p:style>
          <a:lnRef idx="1">
            <a:schemeClr val="dk1"/>
          </a:lnRef>
          <a:fillRef idx="0">
            <a:schemeClr val="dk1"/>
          </a:fillRef>
          <a:effectRef idx="0">
            <a:schemeClr val="dk1"/>
          </a:effectRef>
          <a:fontRef idx="minor">
            <a:schemeClr val="tx1"/>
          </a:fontRef>
        </p:style>
      </p:cxnSp>
      <p:sp>
        <p:nvSpPr>
          <p:cNvPr id="37" name="テキスト ボックス 36"/>
          <p:cNvSpPr txBox="1"/>
          <p:nvPr/>
        </p:nvSpPr>
        <p:spPr>
          <a:xfrm>
            <a:off x="1246386" y="3536607"/>
            <a:ext cx="1635293" cy="297517"/>
          </a:xfrm>
          <a:prstGeom prst="rect">
            <a:avLst/>
          </a:prstGeom>
          <a:noFill/>
        </p:spPr>
        <p:txBody>
          <a:bodyPr wrap="square" rtlCol="0">
            <a:spAutoFit/>
          </a:bodyPr>
          <a:lstStyle/>
          <a:p>
            <a:pPr>
              <a:lnSpc>
                <a:spcPts val="800"/>
              </a:lnSpc>
            </a:pPr>
            <a:r>
              <a:rPr kumimoji="1" lang="ja-JP" altLang="en-US" sz="800" dirty="0" smtClean="0"/>
              <a:t>人口は</a:t>
            </a:r>
            <a:r>
              <a:rPr kumimoji="1" lang="en-US" altLang="ja-JP" sz="800" dirty="0" smtClean="0"/>
              <a:t>30</a:t>
            </a:r>
            <a:r>
              <a:rPr lang="ja-JP" altLang="en-US" sz="800" dirty="0" smtClean="0"/>
              <a:t>年間（</a:t>
            </a:r>
            <a:r>
              <a:rPr lang="en-US" altLang="ja-JP" sz="800" dirty="0"/>
              <a:t>2015</a:t>
            </a:r>
            <a:r>
              <a:rPr lang="ja-JP" altLang="en-US" sz="800" dirty="0"/>
              <a:t>→</a:t>
            </a:r>
            <a:r>
              <a:rPr lang="en-US" altLang="ja-JP" sz="800" dirty="0"/>
              <a:t>2045</a:t>
            </a:r>
            <a:r>
              <a:rPr lang="ja-JP" altLang="en-US" sz="800" dirty="0" smtClean="0"/>
              <a:t>）</a:t>
            </a:r>
            <a:r>
              <a:rPr kumimoji="1" lang="ja-JP" altLang="en-US" sz="800" dirty="0" smtClean="0"/>
              <a:t>で</a:t>
            </a:r>
            <a:endParaRPr kumimoji="1" lang="en-US" altLang="ja-JP" sz="800" dirty="0" smtClean="0"/>
          </a:p>
          <a:p>
            <a:pPr>
              <a:lnSpc>
                <a:spcPts val="800"/>
              </a:lnSpc>
            </a:pPr>
            <a:r>
              <a:rPr kumimoji="1" lang="en-US" altLang="ja-JP" sz="800" dirty="0" smtClean="0"/>
              <a:t>136</a:t>
            </a:r>
            <a:r>
              <a:rPr kumimoji="1" lang="ja-JP" altLang="en-US" sz="800" dirty="0" smtClean="0"/>
              <a:t>万人</a:t>
            </a:r>
            <a:r>
              <a:rPr lang="ja-JP" altLang="en-US" sz="800" dirty="0" smtClean="0"/>
              <a:t>減少</a:t>
            </a:r>
            <a:r>
              <a:rPr lang="en-US" altLang="ja-JP" sz="800" dirty="0" smtClean="0"/>
              <a:t>〔</a:t>
            </a:r>
            <a:r>
              <a:rPr lang="ja-JP" altLang="en-US" sz="800" dirty="0" smtClean="0"/>
              <a:t>約</a:t>
            </a:r>
            <a:r>
              <a:rPr lang="en-US" altLang="ja-JP" sz="800" dirty="0" smtClean="0"/>
              <a:t>15</a:t>
            </a:r>
            <a:r>
              <a:rPr lang="ja-JP" altLang="en-US" sz="800" dirty="0" smtClean="0"/>
              <a:t>％減</a:t>
            </a:r>
            <a:r>
              <a:rPr lang="en-US" altLang="ja-JP" sz="800" dirty="0" smtClean="0"/>
              <a:t>〕</a:t>
            </a:r>
          </a:p>
        </p:txBody>
      </p:sp>
      <p:sp>
        <p:nvSpPr>
          <p:cNvPr id="38" name="テキスト ボックス 37"/>
          <p:cNvSpPr txBox="1"/>
          <p:nvPr/>
        </p:nvSpPr>
        <p:spPr>
          <a:xfrm>
            <a:off x="3206570" y="4977536"/>
            <a:ext cx="1328909" cy="400110"/>
          </a:xfrm>
          <a:prstGeom prst="rect">
            <a:avLst/>
          </a:prstGeom>
          <a:noFill/>
        </p:spPr>
        <p:txBody>
          <a:bodyPr wrap="square" rtlCol="0">
            <a:spAutoFit/>
          </a:bodyPr>
          <a:lstStyle/>
          <a:p>
            <a:pPr>
              <a:lnSpc>
                <a:spcPts val="800"/>
              </a:lnSpc>
            </a:pPr>
            <a:r>
              <a:rPr lang="ja-JP" altLang="en-US" sz="800" dirty="0" smtClean="0"/>
              <a:t>生産年齢人口は</a:t>
            </a:r>
            <a:endParaRPr kumimoji="1" lang="en-US" altLang="ja-JP" sz="800" dirty="0" smtClean="0"/>
          </a:p>
          <a:p>
            <a:pPr>
              <a:lnSpc>
                <a:spcPts val="800"/>
              </a:lnSpc>
            </a:pPr>
            <a:r>
              <a:rPr kumimoji="1" lang="en-US" altLang="ja-JP" sz="800" dirty="0" smtClean="0"/>
              <a:t>30</a:t>
            </a:r>
            <a:r>
              <a:rPr kumimoji="1" lang="ja-JP" altLang="en-US" sz="800" dirty="0" smtClean="0"/>
              <a:t>年間（</a:t>
            </a:r>
            <a:r>
              <a:rPr kumimoji="1" lang="en-US" altLang="ja-JP" sz="800" dirty="0" smtClean="0"/>
              <a:t>2015</a:t>
            </a:r>
            <a:r>
              <a:rPr kumimoji="1" lang="ja-JP" altLang="en-US" sz="800" dirty="0" smtClean="0"/>
              <a:t>→</a:t>
            </a:r>
            <a:r>
              <a:rPr kumimoji="1" lang="en-US" altLang="ja-JP" sz="800" dirty="0" smtClean="0"/>
              <a:t>2045</a:t>
            </a:r>
            <a:r>
              <a:rPr kumimoji="1" lang="ja-JP" altLang="en-US" sz="800" dirty="0" smtClean="0"/>
              <a:t>）で</a:t>
            </a:r>
            <a:endParaRPr kumimoji="1" lang="en-US" altLang="ja-JP" sz="800" dirty="0" smtClean="0"/>
          </a:p>
          <a:p>
            <a:pPr>
              <a:lnSpc>
                <a:spcPts val="800"/>
              </a:lnSpc>
            </a:pPr>
            <a:r>
              <a:rPr kumimoji="1" lang="en-US" altLang="ja-JP" sz="800" dirty="0" smtClean="0"/>
              <a:t>142</a:t>
            </a:r>
            <a:r>
              <a:rPr kumimoji="1" lang="ja-JP" altLang="en-US" sz="800" dirty="0" smtClean="0"/>
              <a:t>万人</a:t>
            </a:r>
            <a:r>
              <a:rPr lang="ja-JP" altLang="en-US" sz="800" dirty="0"/>
              <a:t>減少</a:t>
            </a:r>
            <a:endParaRPr kumimoji="1" lang="ja-JP" altLang="en-US" sz="800" dirty="0"/>
          </a:p>
        </p:txBody>
      </p:sp>
      <p:sp>
        <p:nvSpPr>
          <p:cNvPr id="39" name="楕円 38"/>
          <p:cNvSpPr/>
          <p:nvPr/>
        </p:nvSpPr>
        <p:spPr>
          <a:xfrm>
            <a:off x="3019677" y="3620881"/>
            <a:ext cx="71350" cy="661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flipV="1">
            <a:off x="2520976" y="5904959"/>
            <a:ext cx="1140575" cy="65236"/>
          </a:xfrm>
          <a:prstGeom prst="straightConnector1">
            <a:avLst/>
          </a:prstGeom>
          <a:ln w="38100">
            <a:prstDash val="sysDash"/>
            <a:headEnd type="none"/>
            <a:tailEnd type="stealth"/>
          </a:ln>
        </p:spPr>
        <p:style>
          <a:lnRef idx="1">
            <a:schemeClr val="dk1"/>
          </a:lnRef>
          <a:fillRef idx="0">
            <a:schemeClr val="dk1"/>
          </a:fillRef>
          <a:effectRef idx="0">
            <a:schemeClr val="dk1"/>
          </a:effectRef>
          <a:fontRef idx="minor">
            <a:schemeClr val="tx1"/>
          </a:fontRef>
        </p:style>
      </p:cxnSp>
      <p:sp>
        <p:nvSpPr>
          <p:cNvPr id="46" name="テキスト ボックス 45"/>
          <p:cNvSpPr txBox="1"/>
          <p:nvPr/>
        </p:nvSpPr>
        <p:spPr>
          <a:xfrm>
            <a:off x="3635467" y="5770140"/>
            <a:ext cx="1232382" cy="400110"/>
          </a:xfrm>
          <a:prstGeom prst="rect">
            <a:avLst/>
          </a:prstGeom>
          <a:noFill/>
        </p:spPr>
        <p:txBody>
          <a:bodyPr wrap="square" rtlCol="0">
            <a:spAutoFit/>
          </a:bodyPr>
          <a:lstStyle/>
          <a:p>
            <a:pPr>
              <a:lnSpc>
                <a:spcPts val="800"/>
              </a:lnSpc>
            </a:pPr>
            <a:r>
              <a:rPr lang="ja-JP" altLang="en-US" sz="800" dirty="0" smtClean="0"/>
              <a:t>高齢者人口は</a:t>
            </a:r>
            <a:endParaRPr kumimoji="1" lang="en-US" altLang="ja-JP" sz="800" dirty="0" smtClean="0"/>
          </a:p>
          <a:p>
            <a:pPr>
              <a:lnSpc>
                <a:spcPts val="800"/>
              </a:lnSpc>
            </a:pPr>
            <a:r>
              <a:rPr kumimoji="1" lang="en-US" altLang="ja-JP" sz="800" dirty="0" smtClean="0"/>
              <a:t>30</a:t>
            </a:r>
            <a:r>
              <a:rPr kumimoji="1" lang="ja-JP" altLang="en-US" sz="800" dirty="0" smtClean="0"/>
              <a:t>年間（</a:t>
            </a:r>
            <a:r>
              <a:rPr kumimoji="1" lang="en-US" altLang="ja-JP" sz="800" dirty="0" smtClean="0"/>
              <a:t>2015</a:t>
            </a:r>
            <a:r>
              <a:rPr kumimoji="1" lang="ja-JP" altLang="en-US" sz="800" dirty="0" smtClean="0"/>
              <a:t>→</a:t>
            </a:r>
            <a:r>
              <a:rPr kumimoji="1" lang="en-US" altLang="ja-JP" sz="800" dirty="0" smtClean="0"/>
              <a:t>2045</a:t>
            </a:r>
            <a:r>
              <a:rPr kumimoji="1" lang="ja-JP" altLang="en-US" sz="800" dirty="0" smtClean="0"/>
              <a:t>）で</a:t>
            </a:r>
            <a:endParaRPr kumimoji="1" lang="en-US" altLang="ja-JP" sz="800" dirty="0" smtClean="0"/>
          </a:p>
          <a:p>
            <a:pPr>
              <a:lnSpc>
                <a:spcPts val="800"/>
              </a:lnSpc>
            </a:pPr>
            <a:r>
              <a:rPr lang="en-US" altLang="ja-JP" sz="800" dirty="0" smtClean="0"/>
              <a:t>39</a:t>
            </a:r>
            <a:r>
              <a:rPr kumimoji="1" lang="ja-JP" altLang="en-US" sz="800" dirty="0" smtClean="0"/>
              <a:t>万人</a:t>
            </a:r>
            <a:r>
              <a:rPr lang="ja-JP" altLang="en-US" sz="800" dirty="0"/>
              <a:t>増加</a:t>
            </a:r>
            <a:endParaRPr kumimoji="1" lang="ja-JP" altLang="en-US" sz="800" dirty="0"/>
          </a:p>
        </p:txBody>
      </p:sp>
      <p:sp>
        <p:nvSpPr>
          <p:cNvPr id="43" name="テキスト ボックス 42"/>
          <p:cNvSpPr txBox="1"/>
          <p:nvPr/>
        </p:nvSpPr>
        <p:spPr>
          <a:xfrm>
            <a:off x="4990608" y="2560591"/>
            <a:ext cx="2759886" cy="246221"/>
          </a:xfrm>
          <a:prstGeom prst="rect">
            <a:avLst/>
          </a:prstGeom>
          <a:noFill/>
        </p:spPr>
        <p:txBody>
          <a:bodyPr wrap="square" rtlCol="0">
            <a:spAutoFit/>
          </a:bodyPr>
          <a:lstStyle/>
          <a:p>
            <a:r>
              <a:rPr lang="en-US" altLang="ja-JP" sz="1000" dirty="0"/>
              <a:t>【</a:t>
            </a:r>
            <a:r>
              <a:rPr lang="ja-JP" altLang="en-US" sz="1000" dirty="0" smtClean="0"/>
              <a:t>大阪府主要橋梁の架設年次グラフ</a:t>
            </a:r>
            <a:r>
              <a:rPr lang="en-US" altLang="ja-JP" sz="1000" dirty="0" smtClean="0"/>
              <a:t>】</a:t>
            </a:r>
            <a:endParaRPr kumimoji="1" lang="ja-JP" altLang="en-US" sz="1000" dirty="0"/>
          </a:p>
        </p:txBody>
      </p:sp>
      <p:sp>
        <p:nvSpPr>
          <p:cNvPr id="44" name="テキスト ボックス 43"/>
          <p:cNvSpPr txBox="1"/>
          <p:nvPr/>
        </p:nvSpPr>
        <p:spPr>
          <a:xfrm>
            <a:off x="5288782" y="4700163"/>
            <a:ext cx="2163539" cy="246221"/>
          </a:xfrm>
          <a:prstGeom prst="rect">
            <a:avLst/>
          </a:prstGeom>
          <a:noFill/>
        </p:spPr>
        <p:txBody>
          <a:bodyPr wrap="square" rtlCol="0">
            <a:spAutoFit/>
          </a:bodyPr>
          <a:lstStyle/>
          <a:p>
            <a:r>
              <a:rPr lang="en-US" altLang="ja-JP" sz="1000" dirty="0"/>
              <a:t>【</a:t>
            </a:r>
            <a:r>
              <a:rPr lang="ja-JP" altLang="en-US" sz="1000" dirty="0" smtClean="0"/>
              <a:t>橋梁の老朽化による損傷事例</a:t>
            </a:r>
            <a:r>
              <a:rPr lang="en-US" altLang="ja-JP" sz="1000" dirty="0" smtClean="0"/>
              <a:t>】</a:t>
            </a:r>
            <a:endParaRPr kumimoji="1" lang="ja-JP" altLang="en-US" sz="1000" dirty="0"/>
          </a:p>
        </p:txBody>
      </p:sp>
      <p:sp>
        <p:nvSpPr>
          <p:cNvPr id="45" name="テキスト ボックス 44"/>
          <p:cNvSpPr txBox="1"/>
          <p:nvPr/>
        </p:nvSpPr>
        <p:spPr>
          <a:xfrm>
            <a:off x="3378725" y="4170163"/>
            <a:ext cx="1592950" cy="338554"/>
          </a:xfrm>
          <a:prstGeom prst="rect">
            <a:avLst/>
          </a:prstGeom>
          <a:noFill/>
        </p:spPr>
        <p:txBody>
          <a:bodyPr wrap="square" rtlCol="0">
            <a:spAutoFit/>
          </a:bodyPr>
          <a:lstStyle/>
          <a:p>
            <a:r>
              <a:rPr lang="ja-JP" altLang="en-US" sz="800" dirty="0" smtClean="0"/>
              <a:t>出典：大阪府の将来人口推計</a:t>
            </a:r>
            <a:endParaRPr lang="en-US" altLang="ja-JP" sz="800" dirty="0" smtClean="0"/>
          </a:p>
          <a:p>
            <a:r>
              <a:rPr lang="ja-JP" altLang="en-US" sz="800" dirty="0"/>
              <a:t>　</a:t>
            </a:r>
            <a:r>
              <a:rPr lang="ja-JP" altLang="en-US" sz="800" dirty="0" smtClean="0"/>
              <a:t>　　　（</a:t>
            </a:r>
            <a:r>
              <a:rPr lang="en-US" altLang="ja-JP" sz="800" dirty="0" smtClean="0"/>
              <a:t>2018</a:t>
            </a:r>
            <a:r>
              <a:rPr lang="ja-JP" altLang="en-US" sz="800" dirty="0" smtClean="0"/>
              <a:t>年</a:t>
            </a:r>
            <a:r>
              <a:rPr lang="en-US" altLang="ja-JP" sz="800" dirty="0" smtClean="0"/>
              <a:t>8</a:t>
            </a:r>
            <a:r>
              <a:rPr lang="ja-JP" altLang="en-US" sz="800" dirty="0" smtClean="0"/>
              <a:t>月）をもとに加筆</a:t>
            </a:r>
            <a:endParaRPr kumimoji="1" lang="ja-JP" altLang="en-US" sz="800" dirty="0"/>
          </a:p>
        </p:txBody>
      </p:sp>
      <p:sp>
        <p:nvSpPr>
          <p:cNvPr id="47" name="正方形/長方形 46"/>
          <p:cNvSpPr/>
          <p:nvPr/>
        </p:nvSpPr>
        <p:spPr>
          <a:xfrm>
            <a:off x="2701" y="374949"/>
            <a:ext cx="9900000" cy="288147"/>
          </a:xfrm>
          <a:prstGeom prst="rect">
            <a:avLst/>
          </a:prstGeom>
        </p:spPr>
        <p:style>
          <a:lnRef idx="1">
            <a:schemeClr val="accent5"/>
          </a:lnRef>
          <a:fillRef idx="1003">
            <a:schemeClr val="dk2"/>
          </a:fillRef>
          <a:effectRef idx="2">
            <a:schemeClr val="accent5"/>
          </a:effectRef>
          <a:fontRef idx="minor">
            <a:schemeClr val="lt1"/>
          </a:fontRef>
        </p:style>
        <p:txBody>
          <a:bodyPr wrap="square" lIns="72000" tIns="36000" rIns="72000" bIns="36000" anchor="ctr" anchorCtr="0">
            <a:spAutoFit/>
          </a:bodyPr>
          <a:lstStyle/>
          <a:p>
            <a:r>
              <a:rPr lang="ja-JP" altLang="en-US" sz="1400" b="1" spc="300" dirty="0">
                <a:latin typeface="HG丸ｺﾞｼｯｸM-PRO" panose="020F0600000000000000" pitchFamily="50" charset="-128"/>
                <a:ea typeface="HG丸ｺﾞｼｯｸM-PRO" panose="020F0600000000000000" pitchFamily="50" charset="-128"/>
              </a:rPr>
              <a:t>都市インフラ政策を取り巻く社会情勢</a:t>
            </a:r>
            <a:endParaRPr lang="en-US" altLang="ja-JP" sz="1400" b="1" spc="300" dirty="0">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2229531" y="3137276"/>
            <a:ext cx="151302" cy="115445"/>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2555165" y="3266198"/>
            <a:ext cx="151302" cy="115445"/>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カーブ矢印 9"/>
          <p:cNvSpPr/>
          <p:nvPr/>
        </p:nvSpPr>
        <p:spPr>
          <a:xfrm rot="1597802">
            <a:off x="2373831" y="3045344"/>
            <a:ext cx="325634" cy="160130"/>
          </a:xfrm>
          <a:prstGeom prst="curved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tx1"/>
              </a:solidFill>
            </a:endParaRPr>
          </a:p>
        </p:txBody>
      </p:sp>
      <p:sp>
        <p:nvSpPr>
          <p:cNvPr id="55" name="テキスト ボックス 54"/>
          <p:cNvSpPr txBox="1"/>
          <p:nvPr/>
        </p:nvSpPr>
        <p:spPr>
          <a:xfrm>
            <a:off x="2590800" y="2923791"/>
            <a:ext cx="1712213" cy="297517"/>
          </a:xfrm>
          <a:prstGeom prst="rect">
            <a:avLst/>
          </a:prstGeom>
          <a:noFill/>
        </p:spPr>
        <p:txBody>
          <a:bodyPr wrap="square" rtlCol="0">
            <a:spAutoFit/>
          </a:bodyPr>
          <a:lstStyle/>
          <a:p>
            <a:pPr>
              <a:lnSpc>
                <a:spcPts val="800"/>
              </a:lnSpc>
            </a:pPr>
            <a:r>
              <a:rPr kumimoji="1" lang="ja-JP" altLang="en-US" sz="800" dirty="0" smtClean="0"/>
              <a:t>計画期間内（</a:t>
            </a:r>
            <a:r>
              <a:rPr kumimoji="1" lang="en-US" altLang="ja-JP" sz="800" dirty="0" smtClean="0"/>
              <a:t>2020</a:t>
            </a:r>
            <a:r>
              <a:rPr kumimoji="1" lang="ja-JP" altLang="en-US" sz="800" dirty="0" smtClean="0"/>
              <a:t>→</a:t>
            </a:r>
            <a:r>
              <a:rPr kumimoji="1" lang="en-US" altLang="ja-JP" sz="800" dirty="0" smtClean="0"/>
              <a:t>2030</a:t>
            </a:r>
            <a:r>
              <a:rPr kumimoji="1" lang="ja-JP" altLang="en-US" sz="800" dirty="0" smtClean="0"/>
              <a:t>）では</a:t>
            </a:r>
            <a:endParaRPr kumimoji="1" lang="en-US" altLang="ja-JP" sz="800" dirty="0" smtClean="0"/>
          </a:p>
          <a:p>
            <a:pPr>
              <a:lnSpc>
                <a:spcPts val="800"/>
              </a:lnSpc>
            </a:pPr>
            <a:r>
              <a:rPr lang="en-US" altLang="ja-JP" sz="800" dirty="0"/>
              <a:t>41</a:t>
            </a:r>
            <a:r>
              <a:rPr kumimoji="1" lang="ja-JP" altLang="en-US" sz="800" dirty="0" smtClean="0"/>
              <a:t>万人</a:t>
            </a:r>
            <a:r>
              <a:rPr lang="ja-JP" altLang="en-US" sz="800" dirty="0" smtClean="0"/>
              <a:t>減少</a:t>
            </a:r>
            <a:r>
              <a:rPr lang="en-US" altLang="ja-JP" sz="700" dirty="0"/>
              <a:t>〔</a:t>
            </a:r>
            <a:r>
              <a:rPr lang="ja-JP" altLang="en-US" sz="700" dirty="0" smtClean="0"/>
              <a:t>約５％減</a:t>
            </a:r>
            <a:r>
              <a:rPr lang="en-US" altLang="ja-JP" sz="700" dirty="0" smtClean="0"/>
              <a:t>〕</a:t>
            </a:r>
            <a:endParaRPr kumimoji="1" lang="ja-JP" altLang="en-US" sz="700" dirty="0"/>
          </a:p>
        </p:txBody>
      </p:sp>
      <p:grpSp>
        <p:nvGrpSpPr>
          <p:cNvPr id="23" name="グループ化 22"/>
          <p:cNvGrpSpPr/>
          <p:nvPr/>
        </p:nvGrpSpPr>
        <p:grpSpPr>
          <a:xfrm>
            <a:off x="5489853" y="4946106"/>
            <a:ext cx="4143667" cy="1780031"/>
            <a:chOff x="5488185" y="5023044"/>
            <a:chExt cx="4143667" cy="1780031"/>
          </a:xfrm>
        </p:grpSpPr>
        <p:grpSp>
          <p:nvGrpSpPr>
            <p:cNvPr id="54" name="グループ化 53"/>
            <p:cNvGrpSpPr/>
            <p:nvPr/>
          </p:nvGrpSpPr>
          <p:grpSpPr>
            <a:xfrm>
              <a:off x="5488185" y="5023044"/>
              <a:ext cx="4143667" cy="1780031"/>
              <a:chOff x="5486802" y="5023745"/>
              <a:chExt cx="4143667" cy="1780031"/>
            </a:xfrm>
          </p:grpSpPr>
          <p:pic>
            <p:nvPicPr>
              <p:cNvPr id="49" name="Picture 29"/>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0000"/>
                        </a14:imgEffect>
                        <a14:imgEffect>
                          <a14:brightnessContrast bright="35000" contrast="15000"/>
                        </a14:imgEffect>
                      </a14:imgLayer>
                    </a14:imgProps>
                  </a:ext>
                  <a:ext uri="{28A0092B-C50C-407E-A947-70E740481C1C}">
                    <a14:useLocalDpi xmlns:a14="http://schemas.microsoft.com/office/drawing/2010/main" val="0"/>
                  </a:ext>
                </a:extLst>
              </a:blip>
              <a:srcRect/>
              <a:stretch>
                <a:fillRect/>
              </a:stretch>
            </p:blipFill>
            <p:spPr bwMode="auto">
              <a:xfrm>
                <a:off x="5486802" y="5033392"/>
                <a:ext cx="1354177" cy="15745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 name="図 24"/>
              <p:cNvPicPr>
                <a:picLocks noChangeAspect="1"/>
              </p:cNvPicPr>
              <p:nvPr/>
            </p:nvPicPr>
            <p:blipFill>
              <a:blip r:embed="rId6" cstate="print">
                <a:extLst>
                  <a:ext uri="{BEBA8EAE-BF5A-486C-A8C5-ECC9F3942E4B}">
                    <a14:imgProps xmlns:a14="http://schemas.microsoft.com/office/drawing/2010/main">
                      <a14:imgLayer r:embed="rId7">
                        <a14:imgEffect>
                          <a14:sharpenSoften amount="20000"/>
                        </a14:imgEffect>
                        <a14:imgEffect>
                          <a14:brightnessContrast bright="30000" contrast="12000"/>
                        </a14:imgEffect>
                      </a14:imgLayer>
                    </a14:imgProps>
                  </a:ext>
                  <a:ext uri="{28A0092B-C50C-407E-A947-70E740481C1C}">
                    <a14:useLocalDpi xmlns:a14="http://schemas.microsoft.com/office/drawing/2010/main" val="0"/>
                  </a:ext>
                </a:extLst>
              </a:blip>
              <a:srcRect t="11331" b="9155"/>
              <a:stretch>
                <a:fillRect/>
              </a:stretch>
            </p:blipFill>
            <p:spPr bwMode="auto">
              <a:xfrm>
                <a:off x="7065284" y="5023745"/>
                <a:ext cx="2565185" cy="15779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 name="AutoShape 43"/>
              <p:cNvSpPr>
                <a:spLocks noChangeArrowheads="1"/>
              </p:cNvSpPr>
              <p:nvPr/>
            </p:nvSpPr>
            <p:spPr bwMode="auto">
              <a:xfrm>
                <a:off x="5497215" y="6570158"/>
                <a:ext cx="1402756" cy="157581"/>
              </a:xfrm>
              <a:prstGeom prst="roundRect">
                <a:avLst>
                  <a:gd name="adj" fmla="val 3431"/>
                </a:avLst>
              </a:prstGeom>
              <a:noFill/>
              <a:ln w="9525">
                <a:noFill/>
                <a:round/>
                <a:headEnd/>
                <a:tailEnd/>
              </a:ln>
            </p:spPr>
            <p:txBody>
              <a:bodyPr/>
              <a:lstStyle/>
              <a:p>
                <a:pPr algn="ctr" eaLnBrk="1" hangingPunct="1"/>
                <a:r>
                  <a:rPr lang="ja-JP" altLang="en-US" sz="800" dirty="0" smtClean="0">
                    <a:latin typeface="+mj-ea"/>
                    <a:ea typeface="+mj-ea"/>
                    <a:cs typeface="Meiryo UI" panose="020B0604030504040204" pitchFamily="50" charset="-128"/>
                  </a:rPr>
                  <a:t>橋桁</a:t>
                </a:r>
                <a:r>
                  <a:rPr lang="ja-JP" altLang="en-US" sz="800" dirty="0">
                    <a:latin typeface="+mj-ea"/>
                    <a:ea typeface="+mj-ea"/>
                    <a:cs typeface="Meiryo UI" panose="020B0604030504040204" pitchFamily="50" charset="-128"/>
                  </a:rPr>
                  <a:t>の腐食</a:t>
                </a:r>
                <a:endParaRPr lang="en-US" altLang="ja-JP" sz="800" dirty="0">
                  <a:latin typeface="+mj-ea"/>
                  <a:ea typeface="+mj-ea"/>
                  <a:cs typeface="Meiryo UI" panose="020B0604030504040204" pitchFamily="50" charset="-128"/>
                </a:endParaRPr>
              </a:p>
            </p:txBody>
          </p:sp>
          <p:sp>
            <p:nvSpPr>
              <p:cNvPr id="52" name="AutoShape 43"/>
              <p:cNvSpPr>
                <a:spLocks noChangeArrowheads="1"/>
              </p:cNvSpPr>
              <p:nvPr/>
            </p:nvSpPr>
            <p:spPr bwMode="auto">
              <a:xfrm>
                <a:off x="7219123" y="6572110"/>
                <a:ext cx="2228451" cy="231666"/>
              </a:xfrm>
              <a:prstGeom prst="roundRect">
                <a:avLst>
                  <a:gd name="adj" fmla="val 3431"/>
                </a:avLst>
              </a:prstGeom>
              <a:noFill/>
              <a:ln w="9525">
                <a:noFill/>
                <a:round/>
                <a:headEnd/>
                <a:tailEnd/>
              </a:ln>
            </p:spPr>
            <p:txBody>
              <a:bodyPr/>
              <a:lstStyle/>
              <a:p>
                <a:pPr algn="ctr" eaLnBrk="1" hangingPunct="1"/>
                <a:r>
                  <a:rPr lang="ja-JP" altLang="en-US" sz="800" dirty="0" smtClean="0">
                    <a:solidFill>
                      <a:srgbClr val="000000"/>
                    </a:solidFill>
                    <a:latin typeface="+mj-ea"/>
                    <a:ea typeface="+mj-ea"/>
                    <a:cs typeface="Meiryo UI" panose="020B0604030504040204" pitchFamily="50" charset="-128"/>
                  </a:rPr>
                  <a:t>モルタル片</a:t>
                </a:r>
                <a:r>
                  <a:rPr lang="ja-JP" altLang="en-US" sz="800" dirty="0">
                    <a:solidFill>
                      <a:srgbClr val="000000"/>
                    </a:solidFill>
                    <a:latin typeface="+mj-ea"/>
                    <a:ea typeface="+mj-ea"/>
                    <a:cs typeface="Meiryo UI" panose="020B0604030504040204" pitchFamily="50" charset="-128"/>
                  </a:rPr>
                  <a:t>の剥落</a:t>
                </a:r>
                <a:endParaRPr lang="en-US" altLang="ja-JP" sz="800" dirty="0">
                  <a:solidFill>
                    <a:srgbClr val="000000"/>
                  </a:solidFill>
                  <a:latin typeface="+mj-ea"/>
                  <a:ea typeface="+mj-ea"/>
                  <a:cs typeface="Meiryo UI" panose="020B0604030504040204" pitchFamily="50" charset="-128"/>
                </a:endParaRPr>
              </a:p>
            </p:txBody>
          </p:sp>
          <p:sp>
            <p:nvSpPr>
              <p:cNvPr id="53" name="円/楕円 27"/>
              <p:cNvSpPr/>
              <p:nvPr/>
            </p:nvSpPr>
            <p:spPr>
              <a:xfrm rot="938467">
                <a:off x="7971460" y="5547496"/>
                <a:ext cx="648903" cy="350747"/>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楕円 1"/>
            <p:cNvSpPr/>
            <p:nvPr/>
          </p:nvSpPr>
          <p:spPr>
            <a:xfrm rot="20226787">
              <a:off x="5865191" y="5679061"/>
              <a:ext cx="1007386" cy="65527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2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48190" y="5938784"/>
              <a:ext cx="877928" cy="65764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cxnSp>
          <p:nvCxnSpPr>
            <p:cNvPr id="15" name="直線矢印コネクタ 14"/>
            <p:cNvCxnSpPr/>
            <p:nvPr/>
          </p:nvCxnSpPr>
          <p:spPr>
            <a:xfrm>
              <a:off x="8491366" y="5827948"/>
              <a:ext cx="389953" cy="362287"/>
            </a:xfrm>
            <a:prstGeom prst="straightConnector1">
              <a:avLst/>
            </a:prstGeom>
            <a:ln w="158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924742" y="5440280"/>
              <a:ext cx="1101132" cy="230832"/>
            </a:xfrm>
            <a:prstGeom prst="rect">
              <a:avLst/>
            </a:prstGeom>
            <a:noFill/>
          </p:spPr>
          <p:txBody>
            <a:bodyPr wrap="square" rtlCol="0">
              <a:spAutoFit/>
            </a:bodyPr>
            <a:lstStyle/>
            <a:p>
              <a:r>
                <a:rPr kumimoji="1" lang="ja-JP" altLang="en-US" sz="900" dirty="0" smtClean="0">
                  <a:solidFill>
                    <a:schemeClr val="bg1"/>
                  </a:solidFill>
                </a:rPr>
                <a:t>橋桁端部腐食</a:t>
              </a:r>
              <a:endParaRPr kumimoji="1" lang="ja-JP" altLang="en-US" sz="900" dirty="0">
                <a:solidFill>
                  <a:schemeClr val="bg1"/>
                </a:solidFill>
              </a:endParaRPr>
            </a:p>
          </p:txBody>
        </p:sp>
      </p:grpSp>
      <p:grpSp>
        <p:nvGrpSpPr>
          <p:cNvPr id="27" name="グループ化 26"/>
          <p:cNvGrpSpPr/>
          <p:nvPr/>
        </p:nvGrpSpPr>
        <p:grpSpPr>
          <a:xfrm>
            <a:off x="5117766" y="2741255"/>
            <a:ext cx="4572000" cy="1823955"/>
            <a:chOff x="5117766" y="2741255"/>
            <a:chExt cx="4572000" cy="1823955"/>
          </a:xfrm>
        </p:grpSpPr>
        <p:grpSp>
          <p:nvGrpSpPr>
            <p:cNvPr id="31" name="グループ化 2"/>
            <p:cNvGrpSpPr>
              <a:grpSpLocks/>
            </p:cNvGrpSpPr>
            <p:nvPr/>
          </p:nvGrpSpPr>
          <p:grpSpPr bwMode="auto">
            <a:xfrm>
              <a:off x="5117766" y="2741255"/>
              <a:ext cx="4572000" cy="1823955"/>
              <a:chOff x="180975" y="3055938"/>
              <a:chExt cx="6119813" cy="3354387"/>
            </a:xfrm>
          </p:grpSpPr>
          <p:grpSp>
            <p:nvGrpSpPr>
              <p:cNvPr id="33" name="グループ化 1"/>
              <p:cNvGrpSpPr>
                <a:grpSpLocks/>
              </p:cNvGrpSpPr>
              <p:nvPr/>
            </p:nvGrpSpPr>
            <p:grpSpPr bwMode="auto">
              <a:xfrm>
                <a:off x="180975" y="3055938"/>
                <a:ext cx="6119813" cy="3354387"/>
                <a:chOff x="180975" y="3055938"/>
                <a:chExt cx="6119813" cy="3354387"/>
              </a:xfrm>
            </p:grpSpPr>
            <p:pic>
              <p:nvPicPr>
                <p:cNvPr id="35"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975" y="3055938"/>
                  <a:ext cx="6119813" cy="3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AutoShape 14"/>
                <p:cNvSpPr>
                  <a:spLocks noChangeArrowheads="1"/>
                </p:cNvSpPr>
                <p:nvPr/>
              </p:nvSpPr>
              <p:spPr bwMode="auto">
                <a:xfrm>
                  <a:off x="3779839" y="3213098"/>
                  <a:ext cx="1192647" cy="556283"/>
                </a:xfrm>
                <a:prstGeom prst="wedgeRoundRectCallout">
                  <a:avLst>
                    <a:gd name="adj1" fmla="val -57950"/>
                    <a:gd name="adj2" fmla="val 108088"/>
                    <a:gd name="adj3" fmla="val 16667"/>
                  </a:avLst>
                </a:prstGeom>
                <a:solidFill>
                  <a:srgbClr val="92D050"/>
                </a:solidFill>
                <a:ln w="127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8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7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6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5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5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dirty="0" smtClean="0">
                      <a:latin typeface="+mj-ea"/>
                      <a:ea typeface="+mj-ea"/>
                    </a:rPr>
                    <a:t>　</a:t>
                  </a:r>
                  <a:r>
                    <a:rPr lang="en-US" altLang="ja-JP" sz="900" dirty="0" smtClean="0">
                      <a:latin typeface="+mj-ea"/>
                      <a:ea typeface="+mj-ea"/>
                    </a:rPr>
                    <a:t>1970</a:t>
                  </a:r>
                  <a:r>
                    <a:rPr lang="ja-JP" altLang="en-US" sz="900" dirty="0">
                      <a:latin typeface="+mj-ea"/>
                      <a:ea typeface="+mj-ea"/>
                    </a:rPr>
                    <a:t>年</a:t>
                  </a:r>
                </a:p>
                <a:p>
                  <a:pPr algn="ctr" eaLnBrk="1" hangingPunct="1">
                    <a:spcBef>
                      <a:spcPct val="0"/>
                    </a:spcBef>
                    <a:buFontTx/>
                    <a:buNone/>
                  </a:pPr>
                  <a:r>
                    <a:rPr lang="ja-JP" altLang="en-US" sz="900" dirty="0">
                      <a:latin typeface="+mj-ea"/>
                      <a:ea typeface="+mj-ea"/>
                    </a:rPr>
                    <a:t>大阪万博開催</a:t>
                  </a:r>
                </a:p>
              </p:txBody>
            </p:sp>
            <p:sp>
              <p:nvSpPr>
                <p:cNvPr id="40" name="Rectangle 17"/>
                <p:cNvSpPr>
                  <a:spLocks noChangeArrowheads="1"/>
                </p:cNvSpPr>
                <p:nvPr/>
              </p:nvSpPr>
              <p:spPr bwMode="auto">
                <a:xfrm>
                  <a:off x="2673350" y="3789363"/>
                  <a:ext cx="1152525" cy="1397000"/>
                </a:xfrm>
                <a:prstGeom prst="rect">
                  <a:avLst/>
                </a:prstGeom>
                <a:gradFill rotWithShape="1">
                  <a:gsLst>
                    <a:gs pos="0">
                      <a:srgbClr val="D2D200">
                        <a:alpha val="64998"/>
                      </a:srgbClr>
                    </a:gs>
                    <a:gs pos="100000">
                      <a:srgbClr val="FFFF00">
                        <a:alpha val="12000"/>
                      </a:srgbClr>
                    </a:gs>
                  </a:gsLst>
                  <a:lin ang="5400000" scaled="1"/>
                </a:gradFill>
                <a:ln w="19050">
                  <a:solidFill>
                    <a:srgbClr val="FF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5" rIns="91341" bIns="45675" anchor="ctr"/>
                <a:lstStyle>
                  <a:lvl1pPr>
                    <a:spcBef>
                      <a:spcPct val="20000"/>
                    </a:spcBef>
                    <a:buChar char="•"/>
                    <a:defRPr sz="8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7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6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5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5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Times New Roman" panose="02020603050405020304" pitchFamily="18" charset="0"/>
                  </a:endParaRPr>
                </a:p>
              </p:txBody>
            </p:sp>
            <p:sp>
              <p:nvSpPr>
                <p:cNvPr id="42" name="AutoShape 18"/>
                <p:cNvSpPr>
                  <a:spLocks noChangeArrowheads="1"/>
                </p:cNvSpPr>
                <p:nvPr/>
              </p:nvSpPr>
              <p:spPr bwMode="auto">
                <a:xfrm>
                  <a:off x="1000796" y="3213100"/>
                  <a:ext cx="1495380" cy="664722"/>
                </a:xfrm>
                <a:prstGeom prst="wedgeRoundRectCallout">
                  <a:avLst>
                    <a:gd name="adj1" fmla="val 69215"/>
                    <a:gd name="adj2" fmla="val 81140"/>
                    <a:gd name="adj3" fmla="val 16667"/>
                  </a:avLst>
                </a:prstGeom>
                <a:solidFill>
                  <a:srgbClr val="00B0F0"/>
                </a:solidFill>
                <a:ln w="127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8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7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6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5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5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900" dirty="0">
                      <a:latin typeface="+mj-ea"/>
                      <a:ea typeface="+mj-ea"/>
                    </a:rPr>
                    <a:t>1955</a:t>
                  </a:r>
                  <a:r>
                    <a:rPr lang="ja-JP" altLang="en-US" sz="900" dirty="0">
                      <a:latin typeface="+mj-ea"/>
                      <a:ea typeface="+mj-ea"/>
                    </a:rPr>
                    <a:t>～</a:t>
                  </a:r>
                  <a:r>
                    <a:rPr lang="en-US" altLang="ja-JP" sz="900" dirty="0">
                      <a:latin typeface="+mj-ea"/>
                      <a:ea typeface="+mj-ea"/>
                    </a:rPr>
                    <a:t>1973</a:t>
                  </a:r>
                  <a:br>
                    <a:rPr lang="en-US" altLang="ja-JP" sz="900" dirty="0">
                      <a:latin typeface="+mj-ea"/>
                      <a:ea typeface="+mj-ea"/>
                    </a:rPr>
                  </a:br>
                  <a:r>
                    <a:rPr lang="ja-JP" altLang="en-US" sz="900" dirty="0" smtClean="0">
                      <a:latin typeface="+mj-ea"/>
                      <a:ea typeface="+mj-ea"/>
                    </a:rPr>
                    <a:t>　高度</a:t>
                  </a:r>
                  <a:r>
                    <a:rPr lang="ja-JP" altLang="en-US" sz="900" dirty="0">
                      <a:latin typeface="+mj-ea"/>
                      <a:ea typeface="+mj-ea"/>
                    </a:rPr>
                    <a:t>経済成長期</a:t>
                  </a:r>
                </a:p>
              </p:txBody>
            </p:sp>
          </p:grpSp>
          <p:sp>
            <p:nvSpPr>
              <p:cNvPr id="34" name="Line 13"/>
              <p:cNvSpPr>
                <a:spLocks noChangeShapeType="1"/>
              </p:cNvSpPr>
              <p:nvPr/>
            </p:nvSpPr>
            <p:spPr bwMode="auto">
              <a:xfrm flipV="1">
                <a:off x="3635375" y="3789363"/>
                <a:ext cx="0" cy="1368425"/>
              </a:xfrm>
              <a:prstGeom prst="line">
                <a:avLst/>
              </a:prstGeom>
              <a:noFill/>
              <a:ln w="3810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1" tIns="45675" rIns="91341" bIns="45675"/>
              <a:lstStyle/>
              <a:p>
                <a:endParaRPr lang="ja-JP" altLang="en-US"/>
              </a:p>
            </p:txBody>
          </p:sp>
        </p:grpSp>
        <p:cxnSp>
          <p:nvCxnSpPr>
            <p:cNvPr id="3" name="直線矢印コネクタ 2"/>
            <p:cNvCxnSpPr/>
            <p:nvPr/>
          </p:nvCxnSpPr>
          <p:spPr>
            <a:xfrm flipH="1">
              <a:off x="6323992" y="3424440"/>
              <a:ext cx="1350016" cy="0"/>
            </a:xfrm>
            <a:prstGeom prst="straightConnector1">
              <a:avLst/>
            </a:prstGeom>
            <a:ln w="31750">
              <a:tailEnd type="arrow"/>
            </a:ln>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6450522" y="3406313"/>
              <a:ext cx="1019648" cy="369332"/>
            </a:xfrm>
            <a:prstGeom prst="rect">
              <a:avLst/>
            </a:prstGeom>
            <a:noFill/>
          </p:spPr>
          <p:txBody>
            <a:bodyPr wrap="square" rtlCol="0">
              <a:spAutoFit/>
            </a:bodyPr>
            <a:lstStyle/>
            <a:p>
              <a:r>
                <a:rPr kumimoji="1" lang="ja-JP" altLang="en-US" sz="900" b="1" dirty="0" smtClean="0"/>
                <a:t>架設後</a:t>
              </a:r>
              <a:r>
                <a:rPr kumimoji="1" lang="en-US" altLang="ja-JP" sz="900" b="1" dirty="0" smtClean="0"/>
                <a:t>50</a:t>
              </a:r>
              <a:r>
                <a:rPr kumimoji="1" lang="ja-JP" altLang="en-US" sz="900" b="1" dirty="0" smtClean="0"/>
                <a:t>年以上経過</a:t>
              </a:r>
              <a:endParaRPr kumimoji="1" lang="ja-JP" altLang="en-US" sz="900" b="1" dirty="0"/>
            </a:p>
          </p:txBody>
        </p:sp>
        <p:sp>
          <p:nvSpPr>
            <p:cNvPr id="25" name="テキスト ボックス 24"/>
            <p:cNvSpPr txBox="1"/>
            <p:nvPr/>
          </p:nvSpPr>
          <p:spPr>
            <a:xfrm>
              <a:off x="5169024" y="3939906"/>
              <a:ext cx="413065" cy="369332"/>
            </a:xfrm>
            <a:prstGeom prst="rect">
              <a:avLst/>
            </a:prstGeom>
            <a:noFill/>
          </p:spPr>
          <p:txBody>
            <a:bodyPr wrap="square" rtlCol="0">
              <a:spAutoFit/>
            </a:bodyPr>
            <a:lstStyle/>
            <a:p>
              <a:r>
                <a:rPr kumimoji="1" lang="ja-JP" altLang="en-US" sz="900" dirty="0" smtClean="0"/>
                <a:t>架設年次</a:t>
              </a:r>
              <a:endParaRPr kumimoji="1" lang="ja-JP" altLang="en-US" sz="900" dirty="0"/>
            </a:p>
          </p:txBody>
        </p:sp>
      </p:grpSp>
      <p:sp>
        <p:nvSpPr>
          <p:cNvPr id="58" name="楕円 57"/>
          <p:cNvSpPr/>
          <p:nvPr/>
        </p:nvSpPr>
        <p:spPr>
          <a:xfrm>
            <a:off x="2104059" y="3217818"/>
            <a:ext cx="50994" cy="681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1" name="正方形/長方形 60"/>
          <p:cNvSpPr/>
          <p:nvPr/>
        </p:nvSpPr>
        <p:spPr>
          <a:xfrm>
            <a:off x="3606342" y="5500483"/>
            <a:ext cx="151302" cy="10190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2439498" y="5292204"/>
            <a:ext cx="151302" cy="10190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3606342" y="5705732"/>
            <a:ext cx="151302" cy="101902"/>
          </a:xfrm>
          <a:prstGeom prst="rect">
            <a:avLst/>
          </a:pr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2430539" y="5768186"/>
            <a:ext cx="151302" cy="101902"/>
          </a:xfrm>
          <a:prstGeom prst="rect">
            <a:avLst/>
          </a:pr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4546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4" name="スライド番号プレースホルダー 3"/>
          <p:cNvSpPr>
            <a:spLocks noGrp="1"/>
          </p:cNvSpPr>
          <p:nvPr>
            <p:ph type="sldNum" sz="quarter" idx="12"/>
          </p:nvPr>
        </p:nvSpPr>
        <p:spPr>
          <a:xfrm>
            <a:off x="7616850" y="6596084"/>
            <a:ext cx="2311400" cy="365125"/>
          </a:xfrm>
        </p:spPr>
        <p:txBody>
          <a:bodyPr/>
          <a:lstStyle/>
          <a:p>
            <a:fld id="{BB9231F5-CC56-497A-A386-7B8232C12A76}" type="slidenum">
              <a:rPr kumimoji="1" lang="ja-JP" altLang="en-US" smtClean="0">
                <a:solidFill>
                  <a:schemeClr val="tx1"/>
                </a:solidFill>
              </a:rPr>
              <a:t>5</a:t>
            </a:fld>
            <a:endParaRPr kumimoji="1" lang="ja-JP" altLang="en-US" dirty="0">
              <a:solidFill>
                <a:schemeClr val="tx1"/>
              </a:solidFill>
            </a:endParaRPr>
          </a:p>
        </p:txBody>
      </p:sp>
      <p:sp>
        <p:nvSpPr>
          <p:cNvPr id="3" name="テキスト ボックス 2"/>
          <p:cNvSpPr txBox="1"/>
          <p:nvPr/>
        </p:nvSpPr>
        <p:spPr>
          <a:xfrm>
            <a:off x="655032" y="6405970"/>
            <a:ext cx="1757656" cy="246221"/>
          </a:xfrm>
          <a:prstGeom prst="rect">
            <a:avLst/>
          </a:prstGeom>
          <a:noFill/>
        </p:spPr>
        <p:txBody>
          <a:bodyPr wrap="square" lIns="0" tIns="0" rIns="0" bIns="0" rtlCol="0">
            <a:spAutoFit/>
          </a:bodyPr>
          <a:lstStyle/>
          <a:p>
            <a:r>
              <a:rPr kumimoji="1" lang="ja-JP" altLang="en-US" sz="800" dirty="0" smtClean="0"/>
              <a:t>平成</a:t>
            </a:r>
            <a:r>
              <a:rPr kumimoji="1" lang="en-US" altLang="ja-JP" sz="800" dirty="0" smtClean="0"/>
              <a:t>30</a:t>
            </a:r>
            <a:r>
              <a:rPr kumimoji="1" lang="ja-JP" altLang="en-US" sz="800" dirty="0" smtClean="0"/>
              <a:t>年</a:t>
            </a:r>
            <a:r>
              <a:rPr kumimoji="1" lang="en-US" altLang="ja-JP" sz="800" dirty="0" smtClean="0"/>
              <a:t>7</a:t>
            </a:r>
            <a:r>
              <a:rPr kumimoji="1" lang="ja-JP" altLang="en-US" sz="800" dirty="0" smtClean="0"/>
              <a:t>月豪雨による</a:t>
            </a:r>
            <a:endParaRPr kumimoji="1" lang="en-US" altLang="ja-JP" sz="800" dirty="0" smtClean="0"/>
          </a:p>
          <a:p>
            <a:r>
              <a:rPr lang="ja-JP" altLang="en-US" sz="800" dirty="0"/>
              <a:t>　</a:t>
            </a:r>
            <a:r>
              <a:rPr lang="ja-JP" altLang="en-US" sz="800" dirty="0" smtClean="0"/>
              <a:t>　　　　</a:t>
            </a:r>
            <a:r>
              <a:rPr kumimoji="1" lang="ja-JP" altLang="en-US" sz="800" dirty="0" smtClean="0"/>
              <a:t>道路法面</a:t>
            </a:r>
            <a:r>
              <a:rPr lang="ja-JP" altLang="en-US" sz="800" dirty="0" smtClean="0"/>
              <a:t>被害（</a:t>
            </a:r>
            <a:r>
              <a:rPr kumimoji="1" lang="ja-JP" altLang="en-US" sz="800" dirty="0" smtClean="0"/>
              <a:t>国道</a:t>
            </a:r>
            <a:r>
              <a:rPr kumimoji="1" lang="en-US" altLang="ja-JP" sz="800" dirty="0" smtClean="0"/>
              <a:t>173</a:t>
            </a:r>
            <a:r>
              <a:rPr kumimoji="1" lang="ja-JP" altLang="en-US" sz="800" dirty="0" smtClean="0"/>
              <a:t>号）</a:t>
            </a:r>
            <a:endParaRPr kumimoji="1" lang="ja-JP" altLang="en-US" sz="800" dirty="0"/>
          </a:p>
        </p:txBody>
      </p:sp>
      <p:sp>
        <p:nvSpPr>
          <p:cNvPr id="22" name="正方形/長方形 21"/>
          <p:cNvSpPr/>
          <p:nvPr/>
        </p:nvSpPr>
        <p:spPr>
          <a:xfrm>
            <a:off x="73363" y="764712"/>
            <a:ext cx="4735863" cy="590529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945569" y="764078"/>
            <a:ext cx="4788000" cy="59028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016436" y="767710"/>
            <a:ext cx="4731835" cy="1369606"/>
          </a:xfrm>
          <a:prstGeom prst="rect">
            <a:avLst/>
          </a:prstGeom>
          <a:noFill/>
        </p:spPr>
        <p:txBody>
          <a:bodyPr wrap="square" lIns="0" tIns="0" rIns="0" bIns="0" rtlCol="0">
            <a:spAutoFit/>
          </a:bodyPr>
          <a:lstStyle/>
          <a:p>
            <a:pPr>
              <a:lnSpc>
                <a:spcPct val="150000"/>
              </a:lnSpc>
            </a:pPr>
            <a:r>
              <a:rPr lang="ja-JP" altLang="en-US" sz="1200" b="1" dirty="0">
                <a:latin typeface="+mj-ea"/>
              </a:rPr>
              <a:t>○ スーパー・メガリージョン形成の動き</a:t>
            </a:r>
            <a:endParaRPr lang="en-US" altLang="ja-JP" sz="1200" b="1" dirty="0">
              <a:latin typeface="+mj-ea"/>
            </a:endParaRPr>
          </a:p>
          <a:p>
            <a:pPr marL="252000" indent="-144000">
              <a:buFont typeface="Arial" panose="020B0604020202020204" pitchFamily="34" charset="0"/>
              <a:buChar char="•"/>
            </a:pPr>
            <a:r>
              <a:rPr lang="ja-JP" altLang="ja-JP" sz="1100" dirty="0" smtClean="0">
                <a:latin typeface="Meiryo UI" panose="020B0604030504040204" pitchFamily="50" charset="-128"/>
                <a:ea typeface="Meiryo UI" panose="020B0604030504040204" pitchFamily="50" charset="-128"/>
              </a:rPr>
              <a:t>リニア</a:t>
            </a:r>
            <a:r>
              <a:rPr lang="ja-JP" altLang="ja-JP" sz="1100" dirty="0">
                <a:latin typeface="Meiryo UI" panose="020B0604030504040204" pitchFamily="50" charset="-128"/>
                <a:ea typeface="Meiryo UI" panose="020B0604030504040204" pitchFamily="50" charset="-128"/>
              </a:rPr>
              <a:t>中央新幹線により、三大都市圏がそれぞれの特色を発揮しつつ一体化することで世界最大の巨大都市圏（スーパー・メガリージョン）が形成され、</a:t>
            </a:r>
            <a:r>
              <a:rPr lang="ja-JP" altLang="ja-JP" sz="1100" dirty="0" smtClean="0">
                <a:latin typeface="Meiryo UI" panose="020B0604030504040204" pitchFamily="50" charset="-128"/>
                <a:ea typeface="Meiryo UI" panose="020B0604030504040204" pitchFamily="50" charset="-128"/>
              </a:rPr>
              <a:t>幅広い</a:t>
            </a:r>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分野</a:t>
            </a:r>
            <a:r>
              <a:rPr lang="ja-JP" altLang="ja-JP" sz="1100" dirty="0">
                <a:latin typeface="Meiryo UI" panose="020B0604030504040204" pitchFamily="50" charset="-128"/>
                <a:ea typeface="Meiryo UI" panose="020B0604030504040204" pitchFamily="50" charset="-128"/>
              </a:rPr>
              <a:t>で新たな価値が創出されていくことが期待されます</a:t>
            </a:r>
            <a:r>
              <a:rPr lang="ja-JP" altLang="ja-JP"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marL="252000" indent="-144000">
              <a:spcBef>
                <a:spcPts val="600"/>
              </a:spcBef>
              <a:buFont typeface="Arial" panose="020B0604020202020204" pitchFamily="34" charset="0"/>
              <a:buChar char="•"/>
            </a:pPr>
            <a:r>
              <a:rPr lang="ja-JP" altLang="ja-JP" sz="1100" dirty="0">
                <a:latin typeface="Meiryo UI" panose="020B0604030504040204" pitchFamily="50" charset="-128"/>
                <a:ea typeface="Meiryo UI" panose="020B0604030504040204" pitchFamily="50" charset="-128"/>
              </a:rPr>
              <a:t>大阪は持続的な大きな発展が期待される西の核となりますが、特に新</a:t>
            </a:r>
            <a:r>
              <a:rPr lang="ja-JP" altLang="ja-JP" sz="1100" dirty="0" smtClean="0">
                <a:latin typeface="Meiryo UI" panose="020B0604030504040204" pitchFamily="50" charset="-128"/>
                <a:ea typeface="Meiryo UI" panose="020B0604030504040204" pitchFamily="50" charset="-128"/>
              </a:rPr>
              <a:t>大阪駅</a:t>
            </a:r>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周辺</a:t>
            </a:r>
            <a:r>
              <a:rPr lang="ja-JP" altLang="ja-JP" sz="1100" dirty="0">
                <a:latin typeface="Meiryo UI" panose="020B0604030504040204" pitchFamily="50" charset="-128"/>
                <a:ea typeface="Meiryo UI" panose="020B0604030504040204" pitchFamily="50" charset="-128"/>
              </a:rPr>
              <a:t>地域は、他の都市圏の情報、文化が融合し、新たな価値を創り出す広域</a:t>
            </a:r>
            <a:r>
              <a:rPr lang="ja-JP" altLang="ja-JP" sz="1100" dirty="0" smtClean="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ハブ</a:t>
            </a:r>
            <a:r>
              <a:rPr lang="ja-JP" altLang="ja-JP" sz="1100" dirty="0">
                <a:latin typeface="Meiryo UI" panose="020B0604030504040204" pitchFamily="50" charset="-128"/>
                <a:ea typeface="Meiryo UI" panose="020B0604030504040204" pitchFamily="50" charset="-128"/>
              </a:rPr>
              <a:t>拠点となります</a:t>
            </a:r>
            <a:r>
              <a:rPr lang="ja-JP" altLang="ja-JP" sz="1100" dirty="0" smtClean="0">
                <a:latin typeface="Meiryo UI" panose="020B0604030504040204" pitchFamily="50" charset="-128"/>
                <a:ea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endParaRPr>
          </a:p>
        </p:txBody>
      </p:sp>
      <p:sp>
        <p:nvSpPr>
          <p:cNvPr id="56" name="正方形/長方形 55"/>
          <p:cNvSpPr/>
          <p:nvPr/>
        </p:nvSpPr>
        <p:spPr>
          <a:xfrm>
            <a:off x="6000" y="384566"/>
            <a:ext cx="9900000" cy="288147"/>
          </a:xfrm>
          <a:prstGeom prst="rect">
            <a:avLst/>
          </a:prstGeom>
        </p:spPr>
        <p:style>
          <a:lnRef idx="1">
            <a:schemeClr val="accent5"/>
          </a:lnRef>
          <a:fillRef idx="1003">
            <a:schemeClr val="dk2"/>
          </a:fillRef>
          <a:effectRef idx="2">
            <a:schemeClr val="accent5"/>
          </a:effectRef>
          <a:fontRef idx="minor">
            <a:schemeClr val="lt1"/>
          </a:fontRef>
        </p:style>
        <p:txBody>
          <a:bodyPr wrap="square" lIns="72000" tIns="36000" rIns="72000" bIns="36000" anchor="ctr" anchorCtr="0">
            <a:spAutoFit/>
          </a:bodyPr>
          <a:lstStyle/>
          <a:p>
            <a:r>
              <a:rPr lang="ja-JP" altLang="en-US" sz="1400" b="1" spc="300" dirty="0">
                <a:latin typeface="HG丸ｺﾞｼｯｸM-PRO" panose="020F0600000000000000" pitchFamily="50" charset="-128"/>
                <a:ea typeface="HG丸ｺﾞｼｯｸM-PRO" panose="020F0600000000000000" pitchFamily="50" charset="-128"/>
              </a:rPr>
              <a:t>都市インフラ政策を取り巻く社会情勢</a:t>
            </a:r>
            <a:endParaRPr lang="en-US" altLang="ja-JP" sz="1400" b="1" spc="300" dirty="0">
              <a:latin typeface="HG丸ｺﾞｼｯｸM-PRO" panose="020F0600000000000000" pitchFamily="50" charset="-128"/>
              <a:ea typeface="HG丸ｺﾞｼｯｸM-PRO" panose="020F0600000000000000" pitchFamily="50" charset="-128"/>
            </a:endParaRPr>
          </a:p>
        </p:txBody>
      </p:sp>
      <p:sp>
        <p:nvSpPr>
          <p:cNvPr id="57" name="テキスト ボックス 56"/>
          <p:cNvSpPr txBox="1"/>
          <p:nvPr/>
        </p:nvSpPr>
        <p:spPr>
          <a:xfrm>
            <a:off x="120824" y="760960"/>
            <a:ext cx="4672897" cy="892552"/>
          </a:xfrm>
          <a:prstGeom prst="rect">
            <a:avLst/>
          </a:prstGeom>
          <a:noFill/>
          <a:ln w="6350">
            <a:noFill/>
          </a:ln>
        </p:spPr>
        <p:txBody>
          <a:bodyPr wrap="square" lIns="0" tIns="0" rIns="0" bIns="0" rtlCol="0">
            <a:spAutoFit/>
          </a:bodyPr>
          <a:lstStyle/>
          <a:p>
            <a:pPr>
              <a:lnSpc>
                <a:spcPct val="150000"/>
              </a:lnSpc>
            </a:pPr>
            <a:r>
              <a:rPr lang="ja-JP" altLang="en-US" sz="1200" b="1" dirty="0" smtClean="0">
                <a:latin typeface="+mj-ea"/>
                <a:ea typeface="+mj-ea"/>
              </a:rPr>
              <a:t>○ 気候変動による災害の頻発化等</a:t>
            </a:r>
            <a:endParaRPr kumimoji="1" lang="en-US" altLang="ja-JP" sz="1100" dirty="0" smtClean="0">
              <a:solidFill>
                <a:srgbClr val="FF0000"/>
              </a:solidFill>
              <a:latin typeface="Meiryo UI" panose="020B0604030504040204" pitchFamily="50" charset="-128"/>
              <a:ea typeface="Meiryo UI" panose="020B0604030504040204" pitchFamily="50" charset="-128"/>
            </a:endParaRPr>
          </a:p>
          <a:p>
            <a:pPr marL="252000" indent="-144000">
              <a:lnSpc>
                <a:spcPts val="1200"/>
              </a:lnSpc>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時間雨量</a:t>
            </a:r>
            <a:r>
              <a:rPr kumimoji="1" lang="en-US" altLang="ja-JP" sz="1100" dirty="0" smtClean="0">
                <a:latin typeface="Meiryo UI" panose="020B0604030504040204" pitchFamily="50" charset="-128"/>
                <a:ea typeface="Meiryo UI" panose="020B0604030504040204" pitchFamily="50" charset="-128"/>
              </a:rPr>
              <a:t>50</a:t>
            </a:r>
            <a:r>
              <a:rPr kumimoji="1" lang="ja-JP" altLang="en-US" sz="1100" dirty="0" smtClean="0">
                <a:latin typeface="Meiryo UI" panose="020B0604030504040204" pitchFamily="50" charset="-128"/>
                <a:ea typeface="Meiryo UI" panose="020B0604030504040204" pitchFamily="50" charset="-128"/>
              </a:rPr>
              <a:t>㎜を上回る大雨の回数がこの</a:t>
            </a:r>
            <a:r>
              <a:rPr kumimoji="1" lang="en-US" altLang="ja-JP" sz="1100" dirty="0" smtClean="0">
                <a:latin typeface="Meiryo UI" panose="020B0604030504040204" pitchFamily="50" charset="-128"/>
                <a:ea typeface="Meiryo UI" panose="020B0604030504040204" pitchFamily="50" charset="-128"/>
              </a:rPr>
              <a:t>30</a:t>
            </a:r>
            <a:r>
              <a:rPr kumimoji="1" lang="ja-JP" altLang="en-US" sz="1100" dirty="0" smtClean="0">
                <a:latin typeface="Meiryo UI" panose="020B0604030504040204" pitchFamily="50" charset="-128"/>
                <a:ea typeface="Meiryo UI" panose="020B0604030504040204" pitchFamily="50" charset="-128"/>
              </a:rPr>
              <a:t>年間で約</a:t>
            </a:r>
            <a:r>
              <a:rPr kumimoji="1" lang="en-US" altLang="ja-JP" sz="1100" dirty="0" smtClean="0">
                <a:latin typeface="Meiryo UI" panose="020B0604030504040204" pitchFamily="50" charset="-128"/>
                <a:ea typeface="Meiryo UI" panose="020B0604030504040204" pitchFamily="50" charset="-128"/>
              </a:rPr>
              <a:t>1.4</a:t>
            </a:r>
            <a:r>
              <a:rPr kumimoji="1" lang="ja-JP" altLang="en-US" sz="1100" dirty="0" smtClean="0">
                <a:latin typeface="Meiryo UI" panose="020B0604030504040204" pitchFamily="50" charset="-128"/>
                <a:ea typeface="Meiryo UI" panose="020B0604030504040204" pitchFamily="50" charset="-128"/>
              </a:rPr>
              <a:t>倍に増加しており、地球温暖化により、気温上昇が最大のシナリオでは、今世紀末の洪水発生確率は</a:t>
            </a:r>
            <a:r>
              <a:rPr kumimoji="1" lang="en-US" altLang="ja-JP" sz="1100" dirty="0" smtClean="0">
                <a:latin typeface="Meiryo UI" panose="020B0604030504040204" pitchFamily="50" charset="-128"/>
                <a:ea typeface="Meiryo UI" panose="020B0604030504040204" pitchFamily="50" charset="-128"/>
              </a:rPr>
              <a:t>1951</a:t>
            </a:r>
            <a:r>
              <a:rPr kumimoji="1" lang="ja-JP" altLang="en-US" sz="1100" dirty="0" smtClean="0">
                <a:latin typeface="Meiryo UI" panose="020B0604030504040204" pitchFamily="50" charset="-128"/>
                <a:ea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rPr>
              <a:t>2011</a:t>
            </a:r>
            <a:r>
              <a:rPr kumimoji="1" lang="ja-JP" altLang="en-US" sz="1100" dirty="0" smtClean="0">
                <a:latin typeface="Meiryo UI" panose="020B0604030504040204" pitchFamily="50" charset="-128"/>
                <a:ea typeface="Meiryo UI" panose="020B0604030504040204" pitchFamily="50" charset="-128"/>
              </a:rPr>
              <a:t>年の平均と比較して約</a:t>
            </a:r>
            <a:r>
              <a:rPr kumimoji="1" lang="en-US" altLang="ja-JP" sz="1100" dirty="0" smtClean="0">
                <a:latin typeface="Meiryo UI" panose="020B0604030504040204" pitchFamily="50" charset="-128"/>
                <a:ea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rPr>
              <a:t>倍と予測されています。</a:t>
            </a:r>
            <a:endParaRPr kumimoji="1" lang="en-US" altLang="ja-JP" sz="1100" dirty="0" smtClean="0">
              <a:latin typeface="Meiryo UI" panose="020B0604030504040204" pitchFamily="50" charset="-128"/>
              <a:ea typeface="Meiryo UI" panose="020B0604030504040204" pitchFamily="50" charset="-128"/>
            </a:endParaRPr>
          </a:p>
          <a:p>
            <a:pPr marL="252000" indent="-144000">
              <a:lnSpc>
                <a:spcPts val="12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また日本沿岸の海面水位は、今世紀中に上昇する可能性が高いとされています。</a:t>
            </a:r>
            <a:endParaRPr kumimoji="1" lang="en-US" altLang="ja-JP" sz="1100" dirty="0" smtClean="0">
              <a:latin typeface="Meiryo UI" panose="020B0604030504040204" pitchFamily="50" charset="-128"/>
              <a:ea typeface="Meiryo UI" panose="020B0604030504040204" pitchFamily="50" charset="-128"/>
            </a:endParaRPr>
          </a:p>
        </p:txBody>
      </p:sp>
      <p:pic>
        <p:nvPicPr>
          <p:cNvPr id="32" name="図 31"/>
          <p:cNvPicPr>
            <a:picLocks noChangeAspect="1"/>
          </p:cNvPicPr>
          <p:nvPr/>
        </p:nvPicPr>
        <p:blipFill>
          <a:blip r:embed="rId2"/>
          <a:stretch>
            <a:fillRect/>
          </a:stretch>
        </p:blipFill>
        <p:spPr>
          <a:xfrm>
            <a:off x="109339" y="1654683"/>
            <a:ext cx="2503355" cy="1814547"/>
          </a:xfrm>
          <a:prstGeom prst="rect">
            <a:avLst/>
          </a:prstGeom>
        </p:spPr>
      </p:pic>
      <p:sp>
        <p:nvSpPr>
          <p:cNvPr id="63" name="テキスト ボックス 62"/>
          <p:cNvSpPr txBox="1"/>
          <p:nvPr/>
        </p:nvSpPr>
        <p:spPr>
          <a:xfrm>
            <a:off x="2567042" y="3316314"/>
            <a:ext cx="2053880" cy="123111"/>
          </a:xfrm>
          <a:prstGeom prst="rect">
            <a:avLst/>
          </a:prstGeom>
          <a:noFill/>
        </p:spPr>
        <p:txBody>
          <a:bodyPr wrap="square" lIns="0" tIns="0" rIns="0" bIns="0" rtlCol="0">
            <a:spAutoFit/>
          </a:bodyPr>
          <a:lstStyle/>
          <a:p>
            <a:r>
              <a:rPr lang="ja-JP" altLang="en-US" sz="800" dirty="0" smtClean="0"/>
              <a:t>出典：未来につなぐインフラ施策（国土交通省）</a:t>
            </a:r>
            <a:endParaRPr kumimoji="1" lang="en-US" altLang="ja-JP" sz="800" dirty="0" smtClean="0"/>
          </a:p>
        </p:txBody>
      </p:sp>
      <p:grpSp>
        <p:nvGrpSpPr>
          <p:cNvPr id="8" name="グループ化 7"/>
          <p:cNvGrpSpPr/>
          <p:nvPr/>
        </p:nvGrpSpPr>
        <p:grpSpPr>
          <a:xfrm>
            <a:off x="533863" y="1669611"/>
            <a:ext cx="4204081" cy="4713178"/>
            <a:chOff x="533863" y="1512857"/>
            <a:chExt cx="4204081" cy="4713178"/>
          </a:xfrm>
        </p:grpSpPr>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l="13674" t="1691" r="13159"/>
            <a:stretch/>
          </p:blipFill>
          <p:spPr>
            <a:xfrm>
              <a:off x="533863" y="5035136"/>
              <a:ext cx="1838449" cy="1187990"/>
            </a:xfrm>
            <a:prstGeom prst="rect">
              <a:avLst/>
            </a:prstGeom>
            <a:ln>
              <a:solidFill>
                <a:srgbClr val="000000"/>
              </a:solidFill>
            </a:ln>
          </p:spPr>
        </p:pic>
        <p:pic>
          <p:nvPicPr>
            <p:cNvPr id="21" name="図 20"/>
            <p:cNvPicPr>
              <a:picLocks noChangeAspect="1"/>
            </p:cNvPicPr>
            <p:nvPr/>
          </p:nvPicPr>
          <p:blipFill>
            <a:blip r:embed="rId4"/>
            <a:stretch>
              <a:fillRect/>
            </a:stretch>
          </p:blipFill>
          <p:spPr>
            <a:xfrm>
              <a:off x="2580335" y="1512857"/>
              <a:ext cx="2157609" cy="1591687"/>
            </a:xfrm>
            <a:prstGeom prst="rect">
              <a:avLst/>
            </a:prstGeom>
          </p:spPr>
        </p:pic>
        <p:sp>
          <p:nvSpPr>
            <p:cNvPr id="5" name="フリーフォーム 4"/>
            <p:cNvSpPr/>
            <p:nvPr/>
          </p:nvSpPr>
          <p:spPr>
            <a:xfrm>
              <a:off x="744159" y="5325283"/>
              <a:ext cx="1296537" cy="900752"/>
            </a:xfrm>
            <a:custGeom>
              <a:avLst/>
              <a:gdLst>
                <a:gd name="connsiteX0" fmla="*/ 416256 w 1276065"/>
                <a:gd name="connsiteY0" fmla="*/ 81886 h 900752"/>
                <a:gd name="connsiteX1" fmla="*/ 416256 w 1276065"/>
                <a:gd name="connsiteY1" fmla="*/ 81886 h 900752"/>
                <a:gd name="connsiteX2" fmla="*/ 532262 w 1276065"/>
                <a:gd name="connsiteY2" fmla="*/ 20472 h 900752"/>
                <a:gd name="connsiteX3" fmla="*/ 675564 w 1276065"/>
                <a:gd name="connsiteY3" fmla="*/ 27295 h 900752"/>
                <a:gd name="connsiteX4" fmla="*/ 730155 w 1276065"/>
                <a:gd name="connsiteY4" fmla="*/ 0 h 900752"/>
                <a:gd name="connsiteX5" fmla="*/ 825689 w 1276065"/>
                <a:gd name="connsiteY5" fmla="*/ 47767 h 900752"/>
                <a:gd name="connsiteX6" fmla="*/ 989462 w 1276065"/>
                <a:gd name="connsiteY6" fmla="*/ 47767 h 900752"/>
                <a:gd name="connsiteX7" fmla="*/ 1132764 w 1276065"/>
                <a:gd name="connsiteY7" fmla="*/ 27295 h 900752"/>
                <a:gd name="connsiteX8" fmla="*/ 1207826 w 1276065"/>
                <a:gd name="connsiteY8" fmla="*/ 47767 h 900752"/>
                <a:gd name="connsiteX9" fmla="*/ 1235122 w 1276065"/>
                <a:gd name="connsiteY9" fmla="*/ 102358 h 900752"/>
                <a:gd name="connsiteX10" fmla="*/ 1146412 w 1276065"/>
                <a:gd name="connsiteY10" fmla="*/ 245660 h 900752"/>
                <a:gd name="connsiteX11" fmla="*/ 1228298 w 1276065"/>
                <a:gd name="connsiteY11" fmla="*/ 361666 h 900752"/>
                <a:gd name="connsiteX12" fmla="*/ 1214650 w 1276065"/>
                <a:gd name="connsiteY12" fmla="*/ 491319 h 900752"/>
                <a:gd name="connsiteX13" fmla="*/ 1276065 w 1276065"/>
                <a:gd name="connsiteY13" fmla="*/ 614149 h 900752"/>
                <a:gd name="connsiteX14" fmla="*/ 1201003 w 1276065"/>
                <a:gd name="connsiteY14" fmla="*/ 661916 h 900752"/>
                <a:gd name="connsiteX15" fmla="*/ 921224 w 1276065"/>
                <a:gd name="connsiteY15" fmla="*/ 743803 h 900752"/>
                <a:gd name="connsiteX16" fmla="*/ 825689 w 1276065"/>
                <a:gd name="connsiteY16" fmla="*/ 900752 h 900752"/>
                <a:gd name="connsiteX17" fmla="*/ 0 w 1276065"/>
                <a:gd name="connsiteY17" fmla="*/ 866633 h 900752"/>
                <a:gd name="connsiteX18" fmla="*/ 143301 w 1276065"/>
                <a:gd name="connsiteY18" fmla="*/ 702860 h 900752"/>
                <a:gd name="connsiteX19" fmla="*/ 68238 w 1276065"/>
                <a:gd name="connsiteY19" fmla="*/ 525439 h 900752"/>
                <a:gd name="connsiteX20" fmla="*/ 129653 w 1276065"/>
                <a:gd name="connsiteY20" fmla="*/ 286603 h 900752"/>
                <a:gd name="connsiteX21" fmla="*/ 416256 w 1276065"/>
                <a:gd name="connsiteY21" fmla="*/ 81886 h 900752"/>
                <a:gd name="connsiteX0" fmla="*/ 436728 w 1296537"/>
                <a:gd name="connsiteY0" fmla="*/ 81886 h 900752"/>
                <a:gd name="connsiteX1" fmla="*/ 436728 w 1296537"/>
                <a:gd name="connsiteY1" fmla="*/ 81886 h 900752"/>
                <a:gd name="connsiteX2" fmla="*/ 552734 w 1296537"/>
                <a:gd name="connsiteY2" fmla="*/ 20472 h 900752"/>
                <a:gd name="connsiteX3" fmla="*/ 696036 w 1296537"/>
                <a:gd name="connsiteY3" fmla="*/ 27295 h 900752"/>
                <a:gd name="connsiteX4" fmla="*/ 750627 w 1296537"/>
                <a:gd name="connsiteY4" fmla="*/ 0 h 900752"/>
                <a:gd name="connsiteX5" fmla="*/ 846161 w 1296537"/>
                <a:gd name="connsiteY5" fmla="*/ 47767 h 900752"/>
                <a:gd name="connsiteX6" fmla="*/ 1009934 w 1296537"/>
                <a:gd name="connsiteY6" fmla="*/ 47767 h 900752"/>
                <a:gd name="connsiteX7" fmla="*/ 1153236 w 1296537"/>
                <a:gd name="connsiteY7" fmla="*/ 27295 h 900752"/>
                <a:gd name="connsiteX8" fmla="*/ 1228298 w 1296537"/>
                <a:gd name="connsiteY8" fmla="*/ 47767 h 900752"/>
                <a:gd name="connsiteX9" fmla="*/ 1255594 w 1296537"/>
                <a:gd name="connsiteY9" fmla="*/ 102358 h 900752"/>
                <a:gd name="connsiteX10" fmla="*/ 1166884 w 1296537"/>
                <a:gd name="connsiteY10" fmla="*/ 245660 h 900752"/>
                <a:gd name="connsiteX11" fmla="*/ 1248770 w 1296537"/>
                <a:gd name="connsiteY11" fmla="*/ 361666 h 900752"/>
                <a:gd name="connsiteX12" fmla="*/ 1235122 w 1296537"/>
                <a:gd name="connsiteY12" fmla="*/ 491319 h 900752"/>
                <a:gd name="connsiteX13" fmla="*/ 1296537 w 1296537"/>
                <a:gd name="connsiteY13" fmla="*/ 614149 h 900752"/>
                <a:gd name="connsiteX14" fmla="*/ 1221475 w 1296537"/>
                <a:gd name="connsiteY14" fmla="*/ 661916 h 900752"/>
                <a:gd name="connsiteX15" fmla="*/ 941696 w 1296537"/>
                <a:gd name="connsiteY15" fmla="*/ 743803 h 900752"/>
                <a:gd name="connsiteX16" fmla="*/ 846161 w 1296537"/>
                <a:gd name="connsiteY16" fmla="*/ 900752 h 900752"/>
                <a:gd name="connsiteX17" fmla="*/ 0 w 1296537"/>
                <a:gd name="connsiteY17" fmla="*/ 893928 h 900752"/>
                <a:gd name="connsiteX18" fmla="*/ 163773 w 1296537"/>
                <a:gd name="connsiteY18" fmla="*/ 702860 h 900752"/>
                <a:gd name="connsiteX19" fmla="*/ 88710 w 1296537"/>
                <a:gd name="connsiteY19" fmla="*/ 525439 h 900752"/>
                <a:gd name="connsiteX20" fmla="*/ 150125 w 1296537"/>
                <a:gd name="connsiteY20" fmla="*/ 286603 h 900752"/>
                <a:gd name="connsiteX21" fmla="*/ 436728 w 1296537"/>
                <a:gd name="connsiteY21" fmla="*/ 81886 h 90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537" h="900752">
                  <a:moveTo>
                    <a:pt x="436728" y="81886"/>
                  </a:moveTo>
                  <a:lnTo>
                    <a:pt x="436728" y="81886"/>
                  </a:lnTo>
                  <a:lnTo>
                    <a:pt x="552734" y="20472"/>
                  </a:lnTo>
                  <a:lnTo>
                    <a:pt x="696036" y="27295"/>
                  </a:lnTo>
                  <a:lnTo>
                    <a:pt x="750627" y="0"/>
                  </a:lnTo>
                  <a:lnTo>
                    <a:pt x="846161" y="47767"/>
                  </a:lnTo>
                  <a:lnTo>
                    <a:pt x="1009934" y="47767"/>
                  </a:lnTo>
                  <a:lnTo>
                    <a:pt x="1153236" y="27295"/>
                  </a:lnTo>
                  <a:lnTo>
                    <a:pt x="1228298" y="47767"/>
                  </a:lnTo>
                  <a:lnTo>
                    <a:pt x="1255594" y="102358"/>
                  </a:lnTo>
                  <a:lnTo>
                    <a:pt x="1166884" y="245660"/>
                  </a:lnTo>
                  <a:lnTo>
                    <a:pt x="1248770" y="361666"/>
                  </a:lnTo>
                  <a:lnTo>
                    <a:pt x="1235122" y="491319"/>
                  </a:lnTo>
                  <a:lnTo>
                    <a:pt x="1296537" y="614149"/>
                  </a:lnTo>
                  <a:lnTo>
                    <a:pt x="1221475" y="661916"/>
                  </a:lnTo>
                  <a:lnTo>
                    <a:pt x="941696" y="743803"/>
                  </a:lnTo>
                  <a:lnTo>
                    <a:pt x="846161" y="900752"/>
                  </a:lnTo>
                  <a:lnTo>
                    <a:pt x="0" y="893928"/>
                  </a:lnTo>
                  <a:lnTo>
                    <a:pt x="163773" y="702860"/>
                  </a:lnTo>
                  <a:lnTo>
                    <a:pt x="88710" y="525439"/>
                  </a:lnTo>
                  <a:lnTo>
                    <a:pt x="150125" y="286603"/>
                  </a:lnTo>
                  <a:lnTo>
                    <a:pt x="436728" y="81886"/>
                  </a:ln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p:cNvGrpSpPr/>
          <p:nvPr/>
        </p:nvGrpSpPr>
        <p:grpSpPr>
          <a:xfrm>
            <a:off x="2518697" y="5189240"/>
            <a:ext cx="2122121" cy="1445559"/>
            <a:chOff x="2507738" y="5203077"/>
            <a:chExt cx="2122121" cy="1445559"/>
          </a:xfrm>
        </p:grpSpPr>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7738" y="5203077"/>
              <a:ext cx="2109379" cy="1186990"/>
            </a:xfrm>
            <a:prstGeom prst="rect">
              <a:avLst/>
            </a:prstGeom>
            <a:solidFill>
              <a:srgbClr val="000000">
                <a:shade val="95000"/>
              </a:srgbClr>
            </a:solidFill>
            <a:ln w="12700" cap="sq">
              <a:solidFill>
                <a:schemeClr val="tx1"/>
              </a:solidFill>
              <a:miter lim="800000"/>
            </a:ln>
            <a:effectLst/>
          </p:spPr>
        </p:pic>
        <p:sp>
          <p:nvSpPr>
            <p:cNvPr id="40" name="テキスト ボックス 39"/>
            <p:cNvSpPr txBox="1"/>
            <p:nvPr/>
          </p:nvSpPr>
          <p:spPr>
            <a:xfrm>
              <a:off x="2983398" y="6402415"/>
              <a:ext cx="1627295" cy="246221"/>
            </a:xfrm>
            <a:prstGeom prst="rect">
              <a:avLst/>
            </a:prstGeom>
            <a:noFill/>
          </p:spPr>
          <p:txBody>
            <a:bodyPr wrap="square" lIns="0" tIns="0" rIns="0" bIns="0" rtlCol="0">
              <a:spAutoFit/>
            </a:bodyPr>
            <a:lstStyle/>
            <a:p>
              <a:r>
                <a:rPr lang="ja-JP" altLang="en-US" sz="800" dirty="0" smtClean="0"/>
                <a:t>令和元</a:t>
              </a:r>
              <a:r>
                <a:rPr kumimoji="1" lang="ja-JP" altLang="en-US" sz="800" dirty="0" smtClean="0"/>
                <a:t>年</a:t>
              </a:r>
              <a:r>
                <a:rPr kumimoji="1" lang="en-US" altLang="ja-JP" sz="800" dirty="0" smtClean="0"/>
                <a:t>8</a:t>
              </a:r>
              <a:r>
                <a:rPr kumimoji="1" lang="ja-JP" altLang="en-US" sz="800" dirty="0" smtClean="0"/>
                <a:t>月豪雨による</a:t>
              </a:r>
              <a:endParaRPr kumimoji="1" lang="en-US" altLang="ja-JP" sz="800" dirty="0" smtClean="0"/>
            </a:p>
            <a:p>
              <a:r>
                <a:rPr kumimoji="1" lang="ja-JP" altLang="en-US" sz="800" dirty="0" smtClean="0"/>
                <a:t>　河川護岸</a:t>
              </a:r>
              <a:r>
                <a:rPr lang="ja-JP" altLang="en-US" sz="800" dirty="0" smtClean="0"/>
                <a:t>被害（東除川</a:t>
              </a:r>
              <a:r>
                <a:rPr kumimoji="1" lang="ja-JP" altLang="en-US" sz="800" dirty="0" smtClean="0"/>
                <a:t>）</a:t>
              </a:r>
              <a:endParaRPr kumimoji="1" lang="ja-JP" altLang="en-US" sz="800" dirty="0"/>
            </a:p>
          </p:txBody>
        </p:sp>
        <p:sp>
          <p:nvSpPr>
            <p:cNvPr id="51" name="フリーフォーム 50"/>
            <p:cNvSpPr/>
            <p:nvPr/>
          </p:nvSpPr>
          <p:spPr bwMode="auto">
            <a:xfrm>
              <a:off x="3850898" y="5596233"/>
              <a:ext cx="778961" cy="346769"/>
            </a:xfrm>
            <a:custGeom>
              <a:avLst/>
              <a:gdLst>
                <a:gd name="connsiteX0" fmla="*/ 152400 w 561975"/>
                <a:gd name="connsiteY0" fmla="*/ 271462 h 1281112"/>
                <a:gd name="connsiteX1" fmla="*/ 152400 w 561975"/>
                <a:gd name="connsiteY1" fmla="*/ 566737 h 1281112"/>
                <a:gd name="connsiteX2" fmla="*/ 90488 w 561975"/>
                <a:gd name="connsiteY2" fmla="*/ 976312 h 1281112"/>
                <a:gd name="connsiteX3" fmla="*/ 0 w 561975"/>
                <a:gd name="connsiteY3" fmla="*/ 1281112 h 1281112"/>
                <a:gd name="connsiteX4" fmla="*/ 561975 w 561975"/>
                <a:gd name="connsiteY4" fmla="*/ 785812 h 1281112"/>
                <a:gd name="connsiteX5" fmla="*/ 547688 w 561975"/>
                <a:gd name="connsiteY5" fmla="*/ 433387 h 1281112"/>
                <a:gd name="connsiteX6" fmla="*/ 433388 w 561975"/>
                <a:gd name="connsiteY6" fmla="*/ 0 h 1281112"/>
                <a:gd name="connsiteX7" fmla="*/ 152400 w 561975"/>
                <a:gd name="connsiteY7" fmla="*/ 271462 h 1281112"/>
                <a:gd name="connsiteX0" fmla="*/ 152400 w 638175"/>
                <a:gd name="connsiteY0" fmla="*/ 271462 h 1281112"/>
                <a:gd name="connsiteX1" fmla="*/ 152400 w 638175"/>
                <a:gd name="connsiteY1" fmla="*/ 566737 h 1281112"/>
                <a:gd name="connsiteX2" fmla="*/ 90488 w 638175"/>
                <a:gd name="connsiteY2" fmla="*/ 976312 h 1281112"/>
                <a:gd name="connsiteX3" fmla="*/ 0 w 638175"/>
                <a:gd name="connsiteY3" fmla="*/ 1281112 h 1281112"/>
                <a:gd name="connsiteX4" fmla="*/ 638175 w 638175"/>
                <a:gd name="connsiteY4" fmla="*/ 676275 h 1281112"/>
                <a:gd name="connsiteX5" fmla="*/ 547688 w 638175"/>
                <a:gd name="connsiteY5" fmla="*/ 433387 h 1281112"/>
                <a:gd name="connsiteX6" fmla="*/ 433388 w 638175"/>
                <a:gd name="connsiteY6" fmla="*/ 0 h 1281112"/>
                <a:gd name="connsiteX7" fmla="*/ 152400 w 638175"/>
                <a:gd name="connsiteY7" fmla="*/ 271462 h 1281112"/>
                <a:gd name="connsiteX0" fmla="*/ 152400 w 590550"/>
                <a:gd name="connsiteY0" fmla="*/ 271462 h 1281112"/>
                <a:gd name="connsiteX1" fmla="*/ 152400 w 590550"/>
                <a:gd name="connsiteY1" fmla="*/ 566737 h 1281112"/>
                <a:gd name="connsiteX2" fmla="*/ 90488 w 590550"/>
                <a:gd name="connsiteY2" fmla="*/ 976312 h 1281112"/>
                <a:gd name="connsiteX3" fmla="*/ 0 w 590550"/>
                <a:gd name="connsiteY3" fmla="*/ 1281112 h 1281112"/>
                <a:gd name="connsiteX4" fmla="*/ 590550 w 590550"/>
                <a:gd name="connsiteY4" fmla="*/ 733425 h 1281112"/>
                <a:gd name="connsiteX5" fmla="*/ 547688 w 590550"/>
                <a:gd name="connsiteY5" fmla="*/ 433387 h 1281112"/>
                <a:gd name="connsiteX6" fmla="*/ 433388 w 590550"/>
                <a:gd name="connsiteY6" fmla="*/ 0 h 1281112"/>
                <a:gd name="connsiteX7" fmla="*/ 152400 w 590550"/>
                <a:gd name="connsiteY7" fmla="*/ 271462 h 1281112"/>
                <a:gd name="connsiteX0" fmla="*/ 152400 w 590550"/>
                <a:gd name="connsiteY0" fmla="*/ 271462 h 1281112"/>
                <a:gd name="connsiteX1" fmla="*/ 152400 w 590550"/>
                <a:gd name="connsiteY1" fmla="*/ 566737 h 1281112"/>
                <a:gd name="connsiteX2" fmla="*/ 90488 w 590550"/>
                <a:gd name="connsiteY2" fmla="*/ 976312 h 1281112"/>
                <a:gd name="connsiteX3" fmla="*/ 0 w 590550"/>
                <a:gd name="connsiteY3" fmla="*/ 1281112 h 1281112"/>
                <a:gd name="connsiteX4" fmla="*/ 590550 w 590550"/>
                <a:gd name="connsiteY4" fmla="*/ 733425 h 1281112"/>
                <a:gd name="connsiteX5" fmla="*/ 547688 w 590550"/>
                <a:gd name="connsiteY5" fmla="*/ 433387 h 1281112"/>
                <a:gd name="connsiteX6" fmla="*/ 495300 w 590550"/>
                <a:gd name="connsiteY6" fmla="*/ 209550 h 1281112"/>
                <a:gd name="connsiteX7" fmla="*/ 433388 w 590550"/>
                <a:gd name="connsiteY7" fmla="*/ 0 h 1281112"/>
                <a:gd name="connsiteX8" fmla="*/ 152400 w 590550"/>
                <a:gd name="connsiteY8" fmla="*/ 271462 h 1281112"/>
                <a:gd name="connsiteX0" fmla="*/ 104775 w 542925"/>
                <a:gd name="connsiteY0" fmla="*/ 271462 h 1290637"/>
                <a:gd name="connsiteX1" fmla="*/ 104775 w 542925"/>
                <a:gd name="connsiteY1" fmla="*/ 566737 h 1290637"/>
                <a:gd name="connsiteX2" fmla="*/ 42863 w 542925"/>
                <a:gd name="connsiteY2" fmla="*/ 976312 h 1290637"/>
                <a:gd name="connsiteX3" fmla="*/ 0 w 542925"/>
                <a:gd name="connsiteY3" fmla="*/ 1290637 h 1290637"/>
                <a:gd name="connsiteX4" fmla="*/ 542925 w 542925"/>
                <a:gd name="connsiteY4" fmla="*/ 733425 h 1290637"/>
                <a:gd name="connsiteX5" fmla="*/ 500063 w 542925"/>
                <a:gd name="connsiteY5" fmla="*/ 433387 h 1290637"/>
                <a:gd name="connsiteX6" fmla="*/ 447675 w 542925"/>
                <a:gd name="connsiteY6" fmla="*/ 209550 h 1290637"/>
                <a:gd name="connsiteX7" fmla="*/ 385763 w 542925"/>
                <a:gd name="connsiteY7" fmla="*/ 0 h 1290637"/>
                <a:gd name="connsiteX8" fmla="*/ 104775 w 542925"/>
                <a:gd name="connsiteY8" fmla="*/ 271462 h 1290637"/>
                <a:gd name="connsiteX0" fmla="*/ 104775 w 542925"/>
                <a:gd name="connsiteY0" fmla="*/ 276224 h 1295399"/>
                <a:gd name="connsiteX1" fmla="*/ 104775 w 542925"/>
                <a:gd name="connsiteY1" fmla="*/ 571499 h 1295399"/>
                <a:gd name="connsiteX2" fmla="*/ 42863 w 542925"/>
                <a:gd name="connsiteY2" fmla="*/ 981074 h 1295399"/>
                <a:gd name="connsiteX3" fmla="*/ 0 w 542925"/>
                <a:gd name="connsiteY3" fmla="*/ 1295399 h 1295399"/>
                <a:gd name="connsiteX4" fmla="*/ 542925 w 542925"/>
                <a:gd name="connsiteY4" fmla="*/ 738187 h 1295399"/>
                <a:gd name="connsiteX5" fmla="*/ 500063 w 542925"/>
                <a:gd name="connsiteY5" fmla="*/ 438149 h 1295399"/>
                <a:gd name="connsiteX6" fmla="*/ 447675 w 542925"/>
                <a:gd name="connsiteY6" fmla="*/ 214312 h 1295399"/>
                <a:gd name="connsiteX7" fmla="*/ 357188 w 542925"/>
                <a:gd name="connsiteY7" fmla="*/ 0 h 1295399"/>
                <a:gd name="connsiteX8" fmla="*/ 104775 w 542925"/>
                <a:gd name="connsiteY8" fmla="*/ 276224 h 1295399"/>
                <a:gd name="connsiteX0" fmla="*/ 119063 w 542925"/>
                <a:gd name="connsiteY0" fmla="*/ 271461 h 1295399"/>
                <a:gd name="connsiteX1" fmla="*/ 104775 w 542925"/>
                <a:gd name="connsiteY1" fmla="*/ 571499 h 1295399"/>
                <a:gd name="connsiteX2" fmla="*/ 42863 w 542925"/>
                <a:gd name="connsiteY2" fmla="*/ 981074 h 1295399"/>
                <a:gd name="connsiteX3" fmla="*/ 0 w 542925"/>
                <a:gd name="connsiteY3" fmla="*/ 1295399 h 1295399"/>
                <a:gd name="connsiteX4" fmla="*/ 542925 w 542925"/>
                <a:gd name="connsiteY4" fmla="*/ 738187 h 1295399"/>
                <a:gd name="connsiteX5" fmla="*/ 500063 w 542925"/>
                <a:gd name="connsiteY5" fmla="*/ 438149 h 1295399"/>
                <a:gd name="connsiteX6" fmla="*/ 447675 w 542925"/>
                <a:gd name="connsiteY6" fmla="*/ 214312 h 1295399"/>
                <a:gd name="connsiteX7" fmla="*/ 357188 w 542925"/>
                <a:gd name="connsiteY7" fmla="*/ 0 h 1295399"/>
                <a:gd name="connsiteX8" fmla="*/ 119063 w 542925"/>
                <a:gd name="connsiteY8" fmla="*/ 271461 h 1295399"/>
                <a:gd name="connsiteX0" fmla="*/ 219999 w 643861"/>
                <a:gd name="connsiteY0" fmla="*/ 271461 h 1295399"/>
                <a:gd name="connsiteX1" fmla="*/ 0 w 643861"/>
                <a:gd name="connsiteY1" fmla="*/ 719053 h 1295399"/>
                <a:gd name="connsiteX2" fmla="*/ 143799 w 643861"/>
                <a:gd name="connsiteY2" fmla="*/ 981074 h 1295399"/>
                <a:gd name="connsiteX3" fmla="*/ 100936 w 643861"/>
                <a:gd name="connsiteY3" fmla="*/ 1295399 h 1295399"/>
                <a:gd name="connsiteX4" fmla="*/ 643861 w 643861"/>
                <a:gd name="connsiteY4" fmla="*/ 738187 h 1295399"/>
                <a:gd name="connsiteX5" fmla="*/ 600999 w 643861"/>
                <a:gd name="connsiteY5" fmla="*/ 438149 h 1295399"/>
                <a:gd name="connsiteX6" fmla="*/ 548611 w 643861"/>
                <a:gd name="connsiteY6" fmla="*/ 214312 h 1295399"/>
                <a:gd name="connsiteX7" fmla="*/ 458124 w 643861"/>
                <a:gd name="connsiteY7" fmla="*/ 0 h 1295399"/>
                <a:gd name="connsiteX8" fmla="*/ 219999 w 643861"/>
                <a:gd name="connsiteY8" fmla="*/ 271461 h 1295399"/>
                <a:gd name="connsiteX0" fmla="*/ 35942 w 643861"/>
                <a:gd name="connsiteY0" fmla="*/ 437460 h 1295399"/>
                <a:gd name="connsiteX1" fmla="*/ 0 w 643861"/>
                <a:gd name="connsiteY1" fmla="*/ 719053 h 1295399"/>
                <a:gd name="connsiteX2" fmla="*/ 143799 w 643861"/>
                <a:gd name="connsiteY2" fmla="*/ 981074 h 1295399"/>
                <a:gd name="connsiteX3" fmla="*/ 100936 w 643861"/>
                <a:gd name="connsiteY3" fmla="*/ 1295399 h 1295399"/>
                <a:gd name="connsiteX4" fmla="*/ 643861 w 643861"/>
                <a:gd name="connsiteY4" fmla="*/ 738187 h 1295399"/>
                <a:gd name="connsiteX5" fmla="*/ 600999 w 643861"/>
                <a:gd name="connsiteY5" fmla="*/ 438149 h 1295399"/>
                <a:gd name="connsiteX6" fmla="*/ 548611 w 643861"/>
                <a:gd name="connsiteY6" fmla="*/ 214312 h 1295399"/>
                <a:gd name="connsiteX7" fmla="*/ 458124 w 643861"/>
                <a:gd name="connsiteY7" fmla="*/ 0 h 1295399"/>
                <a:gd name="connsiteX8" fmla="*/ 35942 w 643861"/>
                <a:gd name="connsiteY8" fmla="*/ 437460 h 1295399"/>
                <a:gd name="connsiteX0" fmla="*/ 35942 w 643861"/>
                <a:gd name="connsiteY0" fmla="*/ 223148 h 1081087"/>
                <a:gd name="connsiteX1" fmla="*/ 0 w 643861"/>
                <a:gd name="connsiteY1" fmla="*/ 504741 h 1081087"/>
                <a:gd name="connsiteX2" fmla="*/ 143799 w 643861"/>
                <a:gd name="connsiteY2" fmla="*/ 766762 h 1081087"/>
                <a:gd name="connsiteX3" fmla="*/ 100936 w 643861"/>
                <a:gd name="connsiteY3" fmla="*/ 1081087 h 1081087"/>
                <a:gd name="connsiteX4" fmla="*/ 643861 w 643861"/>
                <a:gd name="connsiteY4" fmla="*/ 523875 h 1081087"/>
                <a:gd name="connsiteX5" fmla="*/ 600999 w 643861"/>
                <a:gd name="connsiteY5" fmla="*/ 223837 h 1081087"/>
                <a:gd name="connsiteX6" fmla="*/ 548611 w 643861"/>
                <a:gd name="connsiteY6" fmla="*/ 0 h 1081087"/>
                <a:gd name="connsiteX7" fmla="*/ 35942 w 643861"/>
                <a:gd name="connsiteY7" fmla="*/ 223148 h 1081087"/>
                <a:gd name="connsiteX0" fmla="*/ 35942 w 643861"/>
                <a:gd name="connsiteY0" fmla="*/ 223148 h 1081087"/>
                <a:gd name="connsiteX1" fmla="*/ 0 w 643861"/>
                <a:gd name="connsiteY1" fmla="*/ 504741 h 1081087"/>
                <a:gd name="connsiteX2" fmla="*/ 143799 w 643861"/>
                <a:gd name="connsiteY2" fmla="*/ 766762 h 1081087"/>
                <a:gd name="connsiteX3" fmla="*/ 100936 w 643861"/>
                <a:gd name="connsiteY3" fmla="*/ 1081087 h 1081087"/>
                <a:gd name="connsiteX4" fmla="*/ 643861 w 643861"/>
                <a:gd name="connsiteY4" fmla="*/ 523875 h 1081087"/>
                <a:gd name="connsiteX5" fmla="*/ 548611 w 643861"/>
                <a:gd name="connsiteY5" fmla="*/ 0 h 1081087"/>
                <a:gd name="connsiteX6" fmla="*/ 35942 w 643861"/>
                <a:gd name="connsiteY6" fmla="*/ 223148 h 1081087"/>
                <a:gd name="connsiteX0" fmla="*/ 35942 w 1263188"/>
                <a:gd name="connsiteY0" fmla="*/ 0 h 857939"/>
                <a:gd name="connsiteX1" fmla="*/ 0 w 1263188"/>
                <a:gd name="connsiteY1" fmla="*/ 281593 h 857939"/>
                <a:gd name="connsiteX2" fmla="*/ 143799 w 1263188"/>
                <a:gd name="connsiteY2" fmla="*/ 543614 h 857939"/>
                <a:gd name="connsiteX3" fmla="*/ 100936 w 1263188"/>
                <a:gd name="connsiteY3" fmla="*/ 857939 h 857939"/>
                <a:gd name="connsiteX4" fmla="*/ 643861 w 1263188"/>
                <a:gd name="connsiteY4" fmla="*/ 300727 h 857939"/>
                <a:gd name="connsiteX5" fmla="*/ 1263188 w 1263188"/>
                <a:gd name="connsiteY5" fmla="*/ 108848 h 857939"/>
                <a:gd name="connsiteX6" fmla="*/ 35942 w 1263188"/>
                <a:gd name="connsiteY6" fmla="*/ 0 h 857939"/>
                <a:gd name="connsiteX0" fmla="*/ 35942 w 1304303"/>
                <a:gd name="connsiteY0" fmla="*/ 0 h 857939"/>
                <a:gd name="connsiteX1" fmla="*/ 0 w 1304303"/>
                <a:gd name="connsiteY1" fmla="*/ 281593 h 857939"/>
                <a:gd name="connsiteX2" fmla="*/ 143799 w 1304303"/>
                <a:gd name="connsiteY2" fmla="*/ 543614 h 857939"/>
                <a:gd name="connsiteX3" fmla="*/ 100936 w 1304303"/>
                <a:gd name="connsiteY3" fmla="*/ 857939 h 857939"/>
                <a:gd name="connsiteX4" fmla="*/ 1304303 w 1304303"/>
                <a:gd name="connsiteY4" fmla="*/ 503613 h 857939"/>
                <a:gd name="connsiteX5" fmla="*/ 1263188 w 1304303"/>
                <a:gd name="connsiteY5" fmla="*/ 108848 h 857939"/>
                <a:gd name="connsiteX6" fmla="*/ 35942 w 1304303"/>
                <a:gd name="connsiteY6" fmla="*/ 0 h 857939"/>
                <a:gd name="connsiteX0" fmla="*/ 35942 w 1328150"/>
                <a:gd name="connsiteY0" fmla="*/ 0 h 857939"/>
                <a:gd name="connsiteX1" fmla="*/ 0 w 1328150"/>
                <a:gd name="connsiteY1" fmla="*/ 281593 h 857939"/>
                <a:gd name="connsiteX2" fmla="*/ 143799 w 1328150"/>
                <a:gd name="connsiteY2" fmla="*/ 543614 h 857939"/>
                <a:gd name="connsiteX3" fmla="*/ 100936 w 1328150"/>
                <a:gd name="connsiteY3" fmla="*/ 857939 h 857939"/>
                <a:gd name="connsiteX4" fmla="*/ 1304303 w 1328150"/>
                <a:gd name="connsiteY4" fmla="*/ 503613 h 857939"/>
                <a:gd name="connsiteX5" fmla="*/ 1328150 w 1328150"/>
                <a:gd name="connsiteY5" fmla="*/ 108849 h 857939"/>
                <a:gd name="connsiteX6" fmla="*/ 35942 w 1328150"/>
                <a:gd name="connsiteY6" fmla="*/ 0 h 857939"/>
                <a:gd name="connsiteX0" fmla="*/ 35942 w 1328150"/>
                <a:gd name="connsiteY0" fmla="*/ 0 h 543614"/>
                <a:gd name="connsiteX1" fmla="*/ 0 w 1328150"/>
                <a:gd name="connsiteY1" fmla="*/ 281593 h 543614"/>
                <a:gd name="connsiteX2" fmla="*/ 143799 w 1328150"/>
                <a:gd name="connsiteY2" fmla="*/ 543614 h 543614"/>
                <a:gd name="connsiteX3" fmla="*/ 1304303 w 1328150"/>
                <a:gd name="connsiteY3" fmla="*/ 503613 h 543614"/>
                <a:gd name="connsiteX4" fmla="*/ 1328150 w 1328150"/>
                <a:gd name="connsiteY4" fmla="*/ 108849 h 543614"/>
                <a:gd name="connsiteX5" fmla="*/ 35942 w 1328150"/>
                <a:gd name="connsiteY5" fmla="*/ 0 h 543614"/>
                <a:gd name="connsiteX0" fmla="*/ 35942 w 1328150"/>
                <a:gd name="connsiteY0" fmla="*/ 0 h 503613"/>
                <a:gd name="connsiteX1" fmla="*/ 0 w 1328150"/>
                <a:gd name="connsiteY1" fmla="*/ 281593 h 503613"/>
                <a:gd name="connsiteX2" fmla="*/ 739280 w 1328150"/>
                <a:gd name="connsiteY2" fmla="*/ 405282 h 503613"/>
                <a:gd name="connsiteX3" fmla="*/ 1304303 w 1328150"/>
                <a:gd name="connsiteY3" fmla="*/ 503613 h 503613"/>
                <a:gd name="connsiteX4" fmla="*/ 1328150 w 1328150"/>
                <a:gd name="connsiteY4" fmla="*/ 108849 h 503613"/>
                <a:gd name="connsiteX5" fmla="*/ 35942 w 1328150"/>
                <a:gd name="connsiteY5" fmla="*/ 0 h 50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8150" h="503613">
                  <a:moveTo>
                    <a:pt x="35942" y="0"/>
                  </a:moveTo>
                  <a:lnTo>
                    <a:pt x="0" y="281593"/>
                  </a:lnTo>
                  <a:lnTo>
                    <a:pt x="739280" y="405282"/>
                  </a:lnTo>
                  <a:lnTo>
                    <a:pt x="1304303" y="503613"/>
                  </a:lnTo>
                  <a:lnTo>
                    <a:pt x="1328150" y="108849"/>
                  </a:lnTo>
                  <a:lnTo>
                    <a:pt x="35942" y="0"/>
                  </a:lnTo>
                  <a:close/>
                </a:path>
              </a:pathLst>
            </a:custGeom>
            <a:noFill/>
            <a:ln w="19050">
              <a:solidFill>
                <a:srgbClr val="FFFF00"/>
              </a:solidFill>
              <a:prstDash val="sysDash"/>
              <a:tailEnd type="oval"/>
            </a:ln>
          </p:spPr>
          <p:style>
            <a:lnRef idx="2">
              <a:schemeClr val="accent1">
                <a:shade val="50000"/>
              </a:schemeClr>
            </a:lnRef>
            <a:fillRef idx="1">
              <a:schemeClr val="accent1"/>
            </a:fillRef>
            <a:effectRef idx="0">
              <a:schemeClr val="accent1"/>
            </a:effectRef>
            <a:fontRef idx="minor">
              <a:schemeClr val="lt1"/>
            </a:fontRef>
          </p:style>
          <p:txBody>
            <a:bodyPr tIns="36000" bIns="0" anchor="ctr"/>
            <a:lstStyle/>
            <a:p>
              <a:pPr algn="ctr">
                <a:defRPr/>
              </a:pPr>
              <a:endParaRPr lang="ja-JP" altLang="en-US"/>
            </a:p>
          </p:txBody>
        </p:sp>
        <p:sp>
          <p:nvSpPr>
            <p:cNvPr id="52" name="フリーフォーム 51"/>
            <p:cNvSpPr/>
            <p:nvPr/>
          </p:nvSpPr>
          <p:spPr bwMode="auto">
            <a:xfrm>
              <a:off x="3905914" y="5522984"/>
              <a:ext cx="708741" cy="57150"/>
            </a:xfrm>
            <a:custGeom>
              <a:avLst/>
              <a:gdLst>
                <a:gd name="connsiteX0" fmla="*/ 0 w 757238"/>
                <a:gd name="connsiteY0" fmla="*/ 90487 h 757237"/>
                <a:gd name="connsiteX1" fmla="*/ 142875 w 757238"/>
                <a:gd name="connsiteY1" fmla="*/ 23812 h 757237"/>
                <a:gd name="connsiteX2" fmla="*/ 461963 w 757238"/>
                <a:gd name="connsiteY2" fmla="*/ 0 h 757237"/>
                <a:gd name="connsiteX3" fmla="*/ 728663 w 757238"/>
                <a:gd name="connsiteY3" fmla="*/ 90487 h 757237"/>
                <a:gd name="connsiteX4" fmla="*/ 690563 w 757238"/>
                <a:gd name="connsiteY4" fmla="*/ 119062 h 757237"/>
                <a:gd name="connsiteX5" fmla="*/ 590550 w 757238"/>
                <a:gd name="connsiteY5" fmla="*/ 200025 h 757237"/>
                <a:gd name="connsiteX6" fmla="*/ 614363 w 757238"/>
                <a:gd name="connsiteY6" fmla="*/ 300037 h 757237"/>
                <a:gd name="connsiteX7" fmla="*/ 757238 w 757238"/>
                <a:gd name="connsiteY7" fmla="*/ 423862 h 757237"/>
                <a:gd name="connsiteX8" fmla="*/ 747713 w 757238"/>
                <a:gd name="connsiteY8" fmla="*/ 457200 h 757237"/>
                <a:gd name="connsiteX9" fmla="*/ 552450 w 757238"/>
                <a:gd name="connsiteY9" fmla="*/ 504825 h 757237"/>
                <a:gd name="connsiteX10" fmla="*/ 190500 w 757238"/>
                <a:gd name="connsiteY10" fmla="*/ 757237 h 757237"/>
                <a:gd name="connsiteX0" fmla="*/ 0 w 757238"/>
                <a:gd name="connsiteY0" fmla="*/ 93726 h 760476"/>
                <a:gd name="connsiteX1" fmla="*/ 142875 w 757238"/>
                <a:gd name="connsiteY1" fmla="*/ 27051 h 760476"/>
                <a:gd name="connsiteX2" fmla="*/ 461963 w 757238"/>
                <a:gd name="connsiteY2" fmla="*/ 3239 h 760476"/>
                <a:gd name="connsiteX3" fmla="*/ 728663 w 757238"/>
                <a:gd name="connsiteY3" fmla="*/ 93726 h 760476"/>
                <a:gd name="connsiteX4" fmla="*/ 690563 w 757238"/>
                <a:gd name="connsiteY4" fmla="*/ 122301 h 760476"/>
                <a:gd name="connsiteX5" fmla="*/ 590550 w 757238"/>
                <a:gd name="connsiteY5" fmla="*/ 203264 h 760476"/>
                <a:gd name="connsiteX6" fmla="*/ 614363 w 757238"/>
                <a:gd name="connsiteY6" fmla="*/ 303276 h 760476"/>
                <a:gd name="connsiteX7" fmla="*/ 757238 w 757238"/>
                <a:gd name="connsiteY7" fmla="*/ 427101 h 760476"/>
                <a:gd name="connsiteX8" fmla="*/ 747713 w 757238"/>
                <a:gd name="connsiteY8" fmla="*/ 460439 h 760476"/>
                <a:gd name="connsiteX9" fmla="*/ 552450 w 757238"/>
                <a:gd name="connsiteY9" fmla="*/ 508064 h 760476"/>
                <a:gd name="connsiteX10" fmla="*/ 190500 w 757238"/>
                <a:gd name="connsiteY10" fmla="*/ 760476 h 760476"/>
                <a:gd name="connsiteX0" fmla="*/ 0 w 757238"/>
                <a:gd name="connsiteY0" fmla="*/ 93726 h 760476"/>
                <a:gd name="connsiteX1" fmla="*/ 142875 w 757238"/>
                <a:gd name="connsiteY1" fmla="*/ 27051 h 760476"/>
                <a:gd name="connsiteX2" fmla="*/ 461963 w 757238"/>
                <a:gd name="connsiteY2" fmla="*/ 3239 h 760476"/>
                <a:gd name="connsiteX3" fmla="*/ 728663 w 757238"/>
                <a:gd name="connsiteY3" fmla="*/ 93726 h 760476"/>
                <a:gd name="connsiteX4" fmla="*/ 690563 w 757238"/>
                <a:gd name="connsiteY4" fmla="*/ 122301 h 760476"/>
                <a:gd name="connsiteX5" fmla="*/ 590550 w 757238"/>
                <a:gd name="connsiteY5" fmla="*/ 203264 h 760476"/>
                <a:gd name="connsiteX6" fmla="*/ 614363 w 757238"/>
                <a:gd name="connsiteY6" fmla="*/ 303276 h 760476"/>
                <a:gd name="connsiteX7" fmla="*/ 757238 w 757238"/>
                <a:gd name="connsiteY7" fmla="*/ 427101 h 760476"/>
                <a:gd name="connsiteX8" fmla="*/ 747713 w 757238"/>
                <a:gd name="connsiteY8" fmla="*/ 460439 h 760476"/>
                <a:gd name="connsiteX9" fmla="*/ 552450 w 757238"/>
                <a:gd name="connsiteY9" fmla="*/ 508064 h 760476"/>
                <a:gd name="connsiteX10" fmla="*/ 190500 w 757238"/>
                <a:gd name="connsiteY10" fmla="*/ 760476 h 760476"/>
                <a:gd name="connsiteX0" fmla="*/ 0 w 757238"/>
                <a:gd name="connsiteY0" fmla="*/ 93726 h 760476"/>
                <a:gd name="connsiteX1" fmla="*/ 142875 w 757238"/>
                <a:gd name="connsiteY1" fmla="*/ 27051 h 760476"/>
                <a:gd name="connsiteX2" fmla="*/ 461963 w 757238"/>
                <a:gd name="connsiteY2" fmla="*/ 3239 h 760476"/>
                <a:gd name="connsiteX3" fmla="*/ 728663 w 757238"/>
                <a:gd name="connsiteY3" fmla="*/ 93726 h 760476"/>
                <a:gd name="connsiteX4" fmla="*/ 690563 w 757238"/>
                <a:gd name="connsiteY4" fmla="*/ 122301 h 760476"/>
                <a:gd name="connsiteX5" fmla="*/ 590550 w 757238"/>
                <a:gd name="connsiteY5" fmla="*/ 203264 h 760476"/>
                <a:gd name="connsiteX6" fmla="*/ 614363 w 757238"/>
                <a:gd name="connsiteY6" fmla="*/ 303276 h 760476"/>
                <a:gd name="connsiteX7" fmla="*/ 757238 w 757238"/>
                <a:gd name="connsiteY7" fmla="*/ 427101 h 760476"/>
                <a:gd name="connsiteX8" fmla="*/ 747713 w 757238"/>
                <a:gd name="connsiteY8" fmla="*/ 460439 h 760476"/>
                <a:gd name="connsiteX9" fmla="*/ 552450 w 757238"/>
                <a:gd name="connsiteY9" fmla="*/ 508064 h 760476"/>
                <a:gd name="connsiteX10" fmla="*/ 190500 w 757238"/>
                <a:gd name="connsiteY10" fmla="*/ 760476 h 760476"/>
                <a:gd name="connsiteX0" fmla="*/ 0 w 757238"/>
                <a:gd name="connsiteY0" fmla="*/ 93726 h 760476"/>
                <a:gd name="connsiteX1" fmla="*/ 142875 w 757238"/>
                <a:gd name="connsiteY1" fmla="*/ 27051 h 760476"/>
                <a:gd name="connsiteX2" fmla="*/ 461963 w 757238"/>
                <a:gd name="connsiteY2" fmla="*/ 3239 h 760476"/>
                <a:gd name="connsiteX3" fmla="*/ 728663 w 757238"/>
                <a:gd name="connsiteY3" fmla="*/ 93726 h 760476"/>
                <a:gd name="connsiteX4" fmla="*/ 690563 w 757238"/>
                <a:gd name="connsiteY4" fmla="*/ 122301 h 760476"/>
                <a:gd name="connsiteX5" fmla="*/ 590550 w 757238"/>
                <a:gd name="connsiteY5" fmla="*/ 203264 h 760476"/>
                <a:gd name="connsiteX6" fmla="*/ 614363 w 757238"/>
                <a:gd name="connsiteY6" fmla="*/ 303276 h 760476"/>
                <a:gd name="connsiteX7" fmla="*/ 757238 w 757238"/>
                <a:gd name="connsiteY7" fmla="*/ 427101 h 760476"/>
                <a:gd name="connsiteX8" fmla="*/ 747713 w 757238"/>
                <a:gd name="connsiteY8" fmla="*/ 460439 h 760476"/>
                <a:gd name="connsiteX9" fmla="*/ 552450 w 757238"/>
                <a:gd name="connsiteY9" fmla="*/ 508064 h 760476"/>
                <a:gd name="connsiteX10" fmla="*/ 190500 w 757238"/>
                <a:gd name="connsiteY10" fmla="*/ 760476 h 760476"/>
                <a:gd name="connsiteX0" fmla="*/ 0 w 747713"/>
                <a:gd name="connsiteY0" fmla="*/ 93726 h 760476"/>
                <a:gd name="connsiteX1" fmla="*/ 142875 w 747713"/>
                <a:gd name="connsiteY1" fmla="*/ 27051 h 760476"/>
                <a:gd name="connsiteX2" fmla="*/ 461963 w 747713"/>
                <a:gd name="connsiteY2" fmla="*/ 3239 h 760476"/>
                <a:gd name="connsiteX3" fmla="*/ 728663 w 747713"/>
                <a:gd name="connsiteY3" fmla="*/ 93726 h 760476"/>
                <a:gd name="connsiteX4" fmla="*/ 690563 w 747713"/>
                <a:gd name="connsiteY4" fmla="*/ 122301 h 760476"/>
                <a:gd name="connsiteX5" fmla="*/ 590550 w 747713"/>
                <a:gd name="connsiteY5" fmla="*/ 203264 h 760476"/>
                <a:gd name="connsiteX6" fmla="*/ 614363 w 747713"/>
                <a:gd name="connsiteY6" fmla="*/ 303276 h 760476"/>
                <a:gd name="connsiteX7" fmla="*/ 747713 w 747713"/>
                <a:gd name="connsiteY7" fmla="*/ 460439 h 760476"/>
                <a:gd name="connsiteX8" fmla="*/ 552450 w 747713"/>
                <a:gd name="connsiteY8" fmla="*/ 508064 h 760476"/>
                <a:gd name="connsiteX9" fmla="*/ 190500 w 747713"/>
                <a:gd name="connsiteY9" fmla="*/ 760476 h 760476"/>
                <a:gd name="connsiteX0" fmla="*/ 0 w 755894"/>
                <a:gd name="connsiteY0" fmla="*/ 93726 h 760476"/>
                <a:gd name="connsiteX1" fmla="*/ 142875 w 755894"/>
                <a:gd name="connsiteY1" fmla="*/ 27051 h 760476"/>
                <a:gd name="connsiteX2" fmla="*/ 461963 w 755894"/>
                <a:gd name="connsiteY2" fmla="*/ 3239 h 760476"/>
                <a:gd name="connsiteX3" fmla="*/ 728663 w 755894"/>
                <a:gd name="connsiteY3" fmla="*/ 93726 h 760476"/>
                <a:gd name="connsiteX4" fmla="*/ 690563 w 755894"/>
                <a:gd name="connsiteY4" fmla="*/ 122301 h 760476"/>
                <a:gd name="connsiteX5" fmla="*/ 590550 w 755894"/>
                <a:gd name="connsiteY5" fmla="*/ 203264 h 760476"/>
                <a:gd name="connsiteX6" fmla="*/ 614363 w 755894"/>
                <a:gd name="connsiteY6" fmla="*/ 303276 h 760476"/>
                <a:gd name="connsiteX7" fmla="*/ 747713 w 755894"/>
                <a:gd name="connsiteY7" fmla="*/ 460439 h 760476"/>
                <a:gd name="connsiteX8" fmla="*/ 552450 w 755894"/>
                <a:gd name="connsiteY8" fmla="*/ 508064 h 760476"/>
                <a:gd name="connsiteX9" fmla="*/ 190500 w 755894"/>
                <a:gd name="connsiteY9" fmla="*/ 760476 h 760476"/>
                <a:gd name="connsiteX0" fmla="*/ 0 w 755894"/>
                <a:gd name="connsiteY0" fmla="*/ 93726 h 760476"/>
                <a:gd name="connsiteX1" fmla="*/ 142875 w 755894"/>
                <a:gd name="connsiteY1" fmla="*/ 27051 h 760476"/>
                <a:gd name="connsiteX2" fmla="*/ 461963 w 755894"/>
                <a:gd name="connsiteY2" fmla="*/ 3239 h 760476"/>
                <a:gd name="connsiteX3" fmla="*/ 728663 w 755894"/>
                <a:gd name="connsiteY3" fmla="*/ 93726 h 760476"/>
                <a:gd name="connsiteX4" fmla="*/ 690563 w 755894"/>
                <a:gd name="connsiteY4" fmla="*/ 122301 h 760476"/>
                <a:gd name="connsiteX5" fmla="*/ 590550 w 755894"/>
                <a:gd name="connsiteY5" fmla="*/ 203264 h 760476"/>
                <a:gd name="connsiteX6" fmla="*/ 747713 w 755894"/>
                <a:gd name="connsiteY6" fmla="*/ 460439 h 760476"/>
                <a:gd name="connsiteX7" fmla="*/ 552450 w 755894"/>
                <a:gd name="connsiteY7" fmla="*/ 508064 h 760476"/>
                <a:gd name="connsiteX8" fmla="*/ 190500 w 755894"/>
                <a:gd name="connsiteY8" fmla="*/ 760476 h 760476"/>
                <a:gd name="connsiteX0" fmla="*/ 0 w 755894"/>
                <a:gd name="connsiteY0" fmla="*/ 93726 h 760476"/>
                <a:gd name="connsiteX1" fmla="*/ 142875 w 755894"/>
                <a:gd name="connsiteY1" fmla="*/ 27051 h 760476"/>
                <a:gd name="connsiteX2" fmla="*/ 461963 w 755894"/>
                <a:gd name="connsiteY2" fmla="*/ 3239 h 760476"/>
                <a:gd name="connsiteX3" fmla="*/ 728663 w 755894"/>
                <a:gd name="connsiteY3" fmla="*/ 93726 h 760476"/>
                <a:gd name="connsiteX4" fmla="*/ 690563 w 755894"/>
                <a:gd name="connsiteY4" fmla="*/ 122301 h 760476"/>
                <a:gd name="connsiteX5" fmla="*/ 747713 w 755894"/>
                <a:gd name="connsiteY5" fmla="*/ 460439 h 760476"/>
                <a:gd name="connsiteX6" fmla="*/ 552450 w 755894"/>
                <a:gd name="connsiteY6" fmla="*/ 508064 h 760476"/>
                <a:gd name="connsiteX7" fmla="*/ 190500 w 755894"/>
                <a:gd name="connsiteY7" fmla="*/ 760476 h 760476"/>
                <a:gd name="connsiteX0" fmla="*/ 0 w 755894"/>
                <a:gd name="connsiteY0" fmla="*/ 93726 h 760476"/>
                <a:gd name="connsiteX1" fmla="*/ 142875 w 755894"/>
                <a:gd name="connsiteY1" fmla="*/ 27051 h 760476"/>
                <a:gd name="connsiteX2" fmla="*/ 461963 w 755894"/>
                <a:gd name="connsiteY2" fmla="*/ 3239 h 760476"/>
                <a:gd name="connsiteX3" fmla="*/ 728663 w 755894"/>
                <a:gd name="connsiteY3" fmla="*/ 93726 h 760476"/>
                <a:gd name="connsiteX4" fmla="*/ 747713 w 755894"/>
                <a:gd name="connsiteY4" fmla="*/ 460439 h 760476"/>
                <a:gd name="connsiteX5" fmla="*/ 552450 w 755894"/>
                <a:gd name="connsiteY5" fmla="*/ 508064 h 760476"/>
                <a:gd name="connsiteX6" fmla="*/ 190500 w 755894"/>
                <a:gd name="connsiteY6" fmla="*/ 760476 h 760476"/>
                <a:gd name="connsiteX0" fmla="*/ 0 w 1981507"/>
                <a:gd name="connsiteY0" fmla="*/ 93726 h 2464223"/>
                <a:gd name="connsiteX1" fmla="*/ 142875 w 1981507"/>
                <a:gd name="connsiteY1" fmla="*/ 27051 h 2464223"/>
                <a:gd name="connsiteX2" fmla="*/ 461963 w 1981507"/>
                <a:gd name="connsiteY2" fmla="*/ 3239 h 2464223"/>
                <a:gd name="connsiteX3" fmla="*/ 728663 w 1981507"/>
                <a:gd name="connsiteY3" fmla="*/ 93726 h 2464223"/>
                <a:gd name="connsiteX4" fmla="*/ 747713 w 1981507"/>
                <a:gd name="connsiteY4" fmla="*/ 460439 h 2464223"/>
                <a:gd name="connsiteX5" fmla="*/ 552450 w 1981507"/>
                <a:gd name="connsiteY5" fmla="*/ 508064 h 2464223"/>
                <a:gd name="connsiteX6" fmla="*/ 1975145 w 1981507"/>
                <a:gd name="connsiteY6" fmla="*/ 2464223 h 2464223"/>
                <a:gd name="connsiteX0" fmla="*/ 625062 w 1838631"/>
                <a:gd name="connsiteY0" fmla="*/ 2478972 h 2478972"/>
                <a:gd name="connsiteX1" fmla="*/ -1 w 1838631"/>
                <a:gd name="connsiteY1" fmla="*/ 27051 h 2478972"/>
                <a:gd name="connsiteX2" fmla="*/ 319087 w 1838631"/>
                <a:gd name="connsiteY2" fmla="*/ 3239 h 2478972"/>
                <a:gd name="connsiteX3" fmla="*/ 585787 w 1838631"/>
                <a:gd name="connsiteY3" fmla="*/ 93726 h 2478972"/>
                <a:gd name="connsiteX4" fmla="*/ 604837 w 1838631"/>
                <a:gd name="connsiteY4" fmla="*/ 460439 h 2478972"/>
                <a:gd name="connsiteX5" fmla="*/ 409574 w 1838631"/>
                <a:gd name="connsiteY5" fmla="*/ 508064 h 2478972"/>
                <a:gd name="connsiteX6" fmla="*/ 1832269 w 1838631"/>
                <a:gd name="connsiteY6" fmla="*/ 2464223 h 2478972"/>
                <a:gd name="connsiteX0" fmla="*/ 305976 w 1519545"/>
                <a:gd name="connsiteY0" fmla="*/ 2475733 h 2475733"/>
                <a:gd name="connsiteX1" fmla="*/ 1 w 1519545"/>
                <a:gd name="connsiteY1" fmla="*/ 0 h 2475733"/>
                <a:gd name="connsiteX2" fmla="*/ 266701 w 1519545"/>
                <a:gd name="connsiteY2" fmla="*/ 90487 h 2475733"/>
                <a:gd name="connsiteX3" fmla="*/ 285751 w 1519545"/>
                <a:gd name="connsiteY3" fmla="*/ 457200 h 2475733"/>
                <a:gd name="connsiteX4" fmla="*/ 90488 w 1519545"/>
                <a:gd name="connsiteY4" fmla="*/ 504825 h 2475733"/>
                <a:gd name="connsiteX5" fmla="*/ 1513183 w 1519545"/>
                <a:gd name="connsiteY5" fmla="*/ 2460984 h 2475733"/>
                <a:gd name="connsiteX0" fmla="*/ 219300 w 1432869"/>
                <a:gd name="connsiteY0" fmla="*/ 2385246 h 2385246"/>
                <a:gd name="connsiteX1" fmla="*/ 180025 w 1432869"/>
                <a:gd name="connsiteY1" fmla="*/ 0 h 2385246"/>
                <a:gd name="connsiteX2" fmla="*/ 199075 w 1432869"/>
                <a:gd name="connsiteY2" fmla="*/ 366713 h 2385246"/>
                <a:gd name="connsiteX3" fmla="*/ 3812 w 1432869"/>
                <a:gd name="connsiteY3" fmla="*/ 414338 h 2385246"/>
                <a:gd name="connsiteX4" fmla="*/ 1426507 w 1432869"/>
                <a:gd name="connsiteY4" fmla="*/ 2370497 h 2385246"/>
                <a:gd name="connsiteX0" fmla="*/ 39275 w 1246482"/>
                <a:gd name="connsiteY0" fmla="*/ 2385246 h 2385246"/>
                <a:gd name="connsiteX1" fmla="*/ 0 w 1246482"/>
                <a:gd name="connsiteY1" fmla="*/ 0 h 2385246"/>
                <a:gd name="connsiteX2" fmla="*/ 19050 w 1246482"/>
                <a:gd name="connsiteY2" fmla="*/ 366713 h 2385246"/>
                <a:gd name="connsiteX3" fmla="*/ 1246482 w 1246482"/>
                <a:gd name="connsiteY3" fmla="*/ 2370497 h 2385246"/>
                <a:gd name="connsiteX0" fmla="*/ 39275 w 1246482"/>
                <a:gd name="connsiteY0" fmla="*/ 2385246 h 2385246"/>
                <a:gd name="connsiteX1" fmla="*/ 0 w 1246482"/>
                <a:gd name="connsiteY1" fmla="*/ 0 h 2385246"/>
                <a:gd name="connsiteX2" fmla="*/ 1246482 w 1246482"/>
                <a:gd name="connsiteY2" fmla="*/ 2370497 h 2385246"/>
                <a:gd name="connsiteX0" fmla="*/ 0 w 1207207"/>
                <a:gd name="connsiteY0" fmla="*/ 78634 h 78634"/>
                <a:gd name="connsiteX1" fmla="*/ 414998 w 1207207"/>
                <a:gd name="connsiteY1" fmla="*/ 0 h 78634"/>
                <a:gd name="connsiteX2" fmla="*/ 1207207 w 1207207"/>
                <a:gd name="connsiteY2" fmla="*/ 63885 h 78634"/>
                <a:gd name="connsiteX0" fmla="*/ 0 w 1207207"/>
                <a:gd name="connsiteY0" fmla="*/ 78634 h 78634"/>
                <a:gd name="connsiteX1" fmla="*/ 414998 w 1207207"/>
                <a:gd name="connsiteY1" fmla="*/ 0 h 78634"/>
                <a:gd name="connsiteX2" fmla="*/ 1207207 w 1207207"/>
                <a:gd name="connsiteY2" fmla="*/ 20200 h 78634"/>
              </a:gdLst>
              <a:ahLst/>
              <a:cxnLst>
                <a:cxn ang="0">
                  <a:pos x="connsiteX0" y="connsiteY0"/>
                </a:cxn>
                <a:cxn ang="0">
                  <a:pos x="connsiteX1" y="connsiteY1"/>
                </a:cxn>
                <a:cxn ang="0">
                  <a:pos x="connsiteX2" y="connsiteY2"/>
                </a:cxn>
              </a:cxnLst>
              <a:rect l="l" t="t" r="r" b="b"/>
              <a:pathLst>
                <a:path w="1207207" h="78634">
                  <a:moveTo>
                    <a:pt x="0" y="78634"/>
                  </a:moveTo>
                  <a:lnTo>
                    <a:pt x="414998" y="0"/>
                  </a:lnTo>
                  <a:lnTo>
                    <a:pt x="1207207" y="20200"/>
                  </a:lnTo>
                </a:path>
              </a:pathLst>
            </a:custGeom>
            <a:noFill/>
            <a:ln w="28575">
              <a:solidFill>
                <a:srgbClr val="C00000"/>
              </a:solidFill>
              <a:prstDash val="sysDash"/>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テキスト ボックス 52">
              <a:extLst/>
            </p:cNvPr>
            <p:cNvSpPr txBox="1"/>
            <p:nvPr/>
          </p:nvSpPr>
          <p:spPr bwMode="auto">
            <a:xfrm>
              <a:off x="2558034" y="5586842"/>
              <a:ext cx="850728" cy="282573"/>
            </a:xfrm>
            <a:prstGeom prst="rect">
              <a:avLst/>
            </a:prstGeom>
            <a:noFill/>
            <a:ln>
              <a:noFill/>
            </a:ln>
          </p:spPr>
          <p:txBody>
            <a:bodyPr wrap="square" lIns="36000" tIns="36000" rIns="36000" bIns="0">
              <a:spAutoFit/>
            </a:bodyPr>
            <a:lstStyle/>
            <a:p>
              <a:pPr>
                <a:defRPr/>
              </a:pPr>
              <a:r>
                <a:rPr lang="ja-JP" altLang="en-US" sz="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護岸崩壊により</a:t>
              </a:r>
              <a:endParaRPr lang="en-US" altLang="ja-JP" sz="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defRPr/>
              </a:pPr>
              <a:r>
                <a:rPr lang="ja-JP" altLang="en-US" sz="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背後地側へ浸食</a:t>
              </a:r>
              <a:endParaRPr lang="en-US" altLang="ja-JP" sz="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cxnSp>
          <p:nvCxnSpPr>
            <p:cNvPr id="54" name="直線矢印コネクタ 53"/>
            <p:cNvCxnSpPr/>
            <p:nvPr/>
          </p:nvCxnSpPr>
          <p:spPr bwMode="auto">
            <a:xfrm>
              <a:off x="2816894" y="5898111"/>
              <a:ext cx="268946" cy="253166"/>
            </a:xfrm>
            <a:prstGeom prst="straightConnector1">
              <a:avLst/>
            </a:prstGeom>
            <a:ln w="3175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pic>
        <p:nvPicPr>
          <p:cNvPr id="2" name="図 1"/>
          <p:cNvPicPr>
            <a:picLocks noChangeAspect="1"/>
          </p:cNvPicPr>
          <p:nvPr/>
        </p:nvPicPr>
        <p:blipFill>
          <a:blip r:embed="rId6"/>
          <a:stretch>
            <a:fillRect/>
          </a:stretch>
        </p:blipFill>
        <p:spPr>
          <a:xfrm>
            <a:off x="5118382" y="4427855"/>
            <a:ext cx="4508664" cy="2206944"/>
          </a:xfrm>
          <a:prstGeom prst="rect">
            <a:avLst/>
          </a:prstGeom>
        </p:spPr>
      </p:pic>
      <p:pic>
        <p:nvPicPr>
          <p:cNvPr id="9" name="図 8"/>
          <p:cNvPicPr>
            <a:picLocks noChangeAspect="1"/>
          </p:cNvPicPr>
          <p:nvPr/>
        </p:nvPicPr>
        <p:blipFill>
          <a:blip r:embed="rId7"/>
          <a:stretch>
            <a:fillRect/>
          </a:stretch>
        </p:blipFill>
        <p:spPr>
          <a:xfrm>
            <a:off x="5299301" y="2244638"/>
            <a:ext cx="3113890" cy="2223555"/>
          </a:xfrm>
          <a:prstGeom prst="rect">
            <a:avLst/>
          </a:prstGeom>
        </p:spPr>
      </p:pic>
      <p:sp>
        <p:nvSpPr>
          <p:cNvPr id="28" name="テキスト ボックス 27"/>
          <p:cNvSpPr txBox="1"/>
          <p:nvPr/>
        </p:nvSpPr>
        <p:spPr>
          <a:xfrm>
            <a:off x="8413191" y="4043534"/>
            <a:ext cx="1296478" cy="369332"/>
          </a:xfrm>
          <a:prstGeom prst="rect">
            <a:avLst/>
          </a:prstGeom>
          <a:noFill/>
        </p:spPr>
        <p:txBody>
          <a:bodyPr wrap="square" lIns="0" tIns="0" rIns="0" bIns="0" rtlCol="0">
            <a:spAutoFit/>
          </a:bodyPr>
          <a:lstStyle/>
          <a:p>
            <a:r>
              <a:rPr lang="ja-JP" altLang="en-US" sz="800" dirty="0" smtClean="0"/>
              <a:t>出典：スーパーメガリージョン</a:t>
            </a:r>
            <a:endParaRPr lang="en-US" altLang="ja-JP" sz="800" dirty="0" smtClean="0"/>
          </a:p>
          <a:p>
            <a:r>
              <a:rPr lang="ja-JP" altLang="en-US" sz="800" dirty="0" smtClean="0"/>
              <a:t>構想検討会最終とりまとめ</a:t>
            </a:r>
            <a:endParaRPr lang="en-US" altLang="ja-JP" sz="800" dirty="0" smtClean="0"/>
          </a:p>
          <a:p>
            <a:r>
              <a:rPr kumimoji="1" lang="ja-JP" altLang="en-US" sz="800" dirty="0" smtClean="0"/>
              <a:t>（国土交通省）</a:t>
            </a:r>
            <a:endParaRPr kumimoji="1" lang="en-US" altLang="ja-JP" sz="800" dirty="0" smtClean="0"/>
          </a:p>
        </p:txBody>
      </p:sp>
      <p:sp>
        <p:nvSpPr>
          <p:cNvPr id="29" name="テキスト ボックス 28"/>
          <p:cNvSpPr txBox="1"/>
          <p:nvPr/>
        </p:nvSpPr>
        <p:spPr>
          <a:xfrm>
            <a:off x="5178289" y="6124012"/>
            <a:ext cx="2799047" cy="492443"/>
          </a:xfrm>
          <a:prstGeom prst="rect">
            <a:avLst/>
          </a:prstGeom>
          <a:noFill/>
        </p:spPr>
        <p:txBody>
          <a:bodyPr wrap="square" lIns="0" tIns="0" rIns="0" bIns="0" rtlCol="0">
            <a:spAutoFit/>
          </a:bodyPr>
          <a:lstStyle/>
          <a:p>
            <a:r>
              <a:rPr lang="ja-JP" altLang="en-US" sz="800" dirty="0" smtClean="0">
                <a:latin typeface="+mj-ea"/>
                <a:ea typeface="+mj-ea"/>
              </a:rPr>
              <a:t>出典：リニア中央新幹線早期全線開業実現協議会　</a:t>
            </a:r>
            <a:endParaRPr lang="en-US" altLang="ja-JP" sz="800" dirty="0" smtClean="0">
              <a:latin typeface="+mj-ea"/>
              <a:ea typeface="+mj-ea"/>
            </a:endParaRPr>
          </a:p>
          <a:p>
            <a:r>
              <a:rPr lang="ja-JP" altLang="en-US" sz="800" dirty="0">
                <a:latin typeface="+mj-ea"/>
                <a:ea typeface="+mj-ea"/>
              </a:rPr>
              <a:t>　</a:t>
            </a:r>
            <a:r>
              <a:rPr lang="ja-JP" altLang="en-US" sz="800" dirty="0" smtClean="0">
                <a:latin typeface="+mj-ea"/>
                <a:ea typeface="+mj-ea"/>
              </a:rPr>
              <a:t>　　ホームページ</a:t>
            </a:r>
            <a:endParaRPr lang="en-US" altLang="ja-JP" sz="800" dirty="0" smtClean="0">
              <a:latin typeface="+mj-ea"/>
              <a:ea typeface="+mj-ea"/>
            </a:endParaRPr>
          </a:p>
          <a:p>
            <a:r>
              <a:rPr lang="ja-JP" altLang="en-US" sz="800" dirty="0">
                <a:latin typeface="+mj-ea"/>
                <a:ea typeface="+mj-ea"/>
              </a:rPr>
              <a:t>　　　</a:t>
            </a:r>
            <a:r>
              <a:rPr lang="ja-JP" altLang="en-US" sz="800" dirty="0" smtClean="0">
                <a:solidFill>
                  <a:srgbClr val="FF0000"/>
                </a:solidFill>
                <a:latin typeface="+mj-ea"/>
                <a:ea typeface="+mj-ea"/>
              </a:rPr>
              <a:t> </a:t>
            </a:r>
            <a:r>
              <a:rPr lang="ja-JP" altLang="en-US" sz="800" dirty="0" smtClean="0">
                <a:latin typeface="+mj-ea"/>
                <a:ea typeface="+mj-ea"/>
              </a:rPr>
              <a:t>新</a:t>
            </a:r>
            <a:r>
              <a:rPr lang="ja-JP" altLang="en-US" sz="800" dirty="0">
                <a:latin typeface="+mj-ea"/>
                <a:ea typeface="+mj-ea"/>
              </a:rPr>
              <a:t>大阪駅周辺地域都市再生緊急整備地域検討協</a:t>
            </a:r>
            <a:r>
              <a:rPr lang="ja-JP" altLang="en-US" sz="800" dirty="0" smtClean="0">
                <a:latin typeface="+mj-ea"/>
                <a:ea typeface="+mj-ea"/>
              </a:rPr>
              <a:t>議会　　</a:t>
            </a:r>
            <a:endParaRPr lang="en-US" altLang="ja-JP" sz="800" dirty="0" smtClean="0">
              <a:latin typeface="+mj-ea"/>
              <a:ea typeface="+mj-ea"/>
            </a:endParaRPr>
          </a:p>
          <a:p>
            <a:r>
              <a:rPr lang="ja-JP" altLang="en-US" sz="800" dirty="0">
                <a:latin typeface="+mj-ea"/>
                <a:ea typeface="+mj-ea"/>
              </a:rPr>
              <a:t>　</a:t>
            </a:r>
            <a:r>
              <a:rPr lang="ja-JP" altLang="en-US" sz="800" dirty="0" smtClean="0">
                <a:latin typeface="+mj-ea"/>
                <a:ea typeface="+mj-ea"/>
              </a:rPr>
              <a:t>　　ホームページ</a:t>
            </a:r>
            <a:endParaRPr lang="en-US" altLang="ja-JP" sz="800" dirty="0" smtClean="0">
              <a:latin typeface="+mj-ea"/>
              <a:ea typeface="+mj-ea"/>
            </a:endParaRPr>
          </a:p>
        </p:txBody>
      </p:sp>
      <p:sp>
        <p:nvSpPr>
          <p:cNvPr id="23" name="テキスト ボックス 22"/>
          <p:cNvSpPr txBox="1"/>
          <p:nvPr/>
        </p:nvSpPr>
        <p:spPr>
          <a:xfrm>
            <a:off x="100137" y="3387924"/>
            <a:ext cx="4668566" cy="1969770"/>
          </a:xfrm>
          <a:prstGeom prst="rect">
            <a:avLst/>
          </a:prstGeom>
          <a:noFill/>
          <a:ln w="6350">
            <a:noFill/>
          </a:ln>
        </p:spPr>
        <p:txBody>
          <a:bodyPr wrap="square" lIns="0" tIns="0" rIns="0" bIns="0" rtlCol="0">
            <a:spAutoFit/>
          </a:bodyPr>
          <a:lstStyle/>
          <a:p>
            <a:pPr>
              <a:lnSpc>
                <a:spcPct val="150000"/>
              </a:lnSpc>
            </a:pPr>
            <a:r>
              <a:rPr lang="ja-JP" altLang="en-US" sz="1200" b="1" dirty="0" smtClean="0">
                <a:latin typeface="+mj-ea"/>
                <a:ea typeface="+mj-ea"/>
              </a:rPr>
              <a:t>○ </a:t>
            </a:r>
            <a:r>
              <a:rPr lang="ja-JP" altLang="en-US" sz="1200" b="1" dirty="0">
                <a:latin typeface="+mj-ea"/>
                <a:ea typeface="+mj-ea"/>
              </a:rPr>
              <a:t>切迫</a:t>
            </a:r>
            <a:r>
              <a:rPr lang="ja-JP" altLang="en-US" sz="1200" b="1" dirty="0" smtClean="0">
                <a:latin typeface="+mj-ea"/>
                <a:ea typeface="+mj-ea"/>
              </a:rPr>
              <a:t>する自然災害の</a:t>
            </a:r>
            <a:r>
              <a:rPr lang="ja-JP" altLang="en-US" sz="1200" b="1" dirty="0">
                <a:latin typeface="+mj-ea"/>
                <a:ea typeface="+mj-ea"/>
              </a:rPr>
              <a:t>現状</a:t>
            </a:r>
            <a:endParaRPr lang="en-US" altLang="ja-JP" sz="1200" b="1" dirty="0" smtClean="0">
              <a:latin typeface="+mj-ea"/>
              <a:ea typeface="+mj-ea"/>
            </a:endParaRPr>
          </a:p>
          <a:p>
            <a:pPr marL="252000" indent="-144000">
              <a:lnSpc>
                <a:spcPts val="12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自然</a:t>
            </a:r>
            <a:r>
              <a:rPr lang="ja-JP" altLang="en-US" sz="1100" dirty="0">
                <a:latin typeface="Meiryo UI" panose="020B0604030504040204" pitchFamily="50" charset="-128"/>
                <a:ea typeface="Meiryo UI" panose="020B0604030504040204" pitchFamily="50" charset="-128"/>
              </a:rPr>
              <a:t>災害が広範囲で発生する中、サプライチェーンの拡大による社会経済活動の高度化・複雑化に伴い、災害発生後の経済活動の継続性がより重要な課題となっています。</a:t>
            </a:r>
          </a:p>
          <a:p>
            <a:pPr marL="252000" indent="-144000">
              <a:lnSpc>
                <a:spcPts val="12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近年</a:t>
            </a:r>
            <a:r>
              <a:rPr lang="ja-JP" altLang="en-US" sz="1100" dirty="0">
                <a:latin typeface="Meiryo UI" panose="020B0604030504040204" pitchFamily="50" charset="-128"/>
                <a:ea typeface="Meiryo UI" panose="020B0604030504040204" pitchFamily="50" charset="-128"/>
              </a:rPr>
              <a:t>、大阪府北部地震の発生や台風、豪雨などの大規模な自然災害</a:t>
            </a:r>
            <a:r>
              <a:rPr lang="ja-JP" altLang="en-US" sz="1100" dirty="0" smtClean="0">
                <a:latin typeface="Meiryo UI" panose="020B0604030504040204" pitchFamily="50" charset="-128"/>
                <a:ea typeface="Meiryo UI" panose="020B0604030504040204" pitchFamily="50" charset="-128"/>
              </a:rPr>
              <a:t>が　　　頻発</a:t>
            </a:r>
            <a:r>
              <a:rPr lang="ja-JP" altLang="en-US" sz="1100" dirty="0">
                <a:latin typeface="Meiryo UI" panose="020B0604030504040204" pitchFamily="50" charset="-128"/>
                <a:ea typeface="Meiryo UI" panose="020B0604030504040204" pitchFamily="50" charset="-128"/>
              </a:rPr>
              <a:t>しました。これまで大阪府が実施してきた耐震対策や市街地の治水</a:t>
            </a:r>
            <a:r>
              <a:rPr lang="ja-JP" altLang="en-US" sz="1100" dirty="0" smtClean="0">
                <a:latin typeface="Meiryo UI" panose="020B0604030504040204" pitchFamily="50" charset="-128"/>
                <a:ea typeface="Meiryo UI" panose="020B0604030504040204" pitchFamily="50" charset="-128"/>
              </a:rPr>
              <a:t>対策　などについて</a:t>
            </a:r>
            <a:r>
              <a:rPr lang="ja-JP" altLang="en-US" sz="1100" dirty="0">
                <a:latin typeface="Meiryo UI" panose="020B0604030504040204" pitchFamily="50" charset="-128"/>
                <a:ea typeface="Meiryo UI" panose="020B0604030504040204" pitchFamily="50" charset="-128"/>
              </a:rPr>
              <a:t>は、一定の効果を発揮しましたが、その一方、山間部等の道路法面</a:t>
            </a:r>
            <a:r>
              <a:rPr lang="ja-JP" altLang="en-US" sz="1100" dirty="0" smtClean="0">
                <a:latin typeface="Meiryo UI" panose="020B0604030504040204" pitchFamily="50" charset="-128"/>
                <a:ea typeface="Meiryo UI" panose="020B0604030504040204" pitchFamily="50" charset="-128"/>
              </a:rPr>
              <a:t>や河川</a:t>
            </a:r>
            <a:r>
              <a:rPr lang="ja-JP" altLang="en-US" sz="1100" dirty="0">
                <a:latin typeface="Meiryo UI" panose="020B0604030504040204" pitchFamily="50" charset="-128"/>
                <a:ea typeface="Meiryo UI" panose="020B0604030504040204" pitchFamily="50" charset="-128"/>
              </a:rPr>
              <a:t>護岸の被害が発生しています。</a:t>
            </a:r>
          </a:p>
          <a:p>
            <a:pPr marL="252000" indent="-144000">
              <a:lnSpc>
                <a:spcPts val="12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遠く</a:t>
            </a:r>
            <a:r>
              <a:rPr lang="ja-JP" altLang="en-US" sz="1100" dirty="0">
                <a:latin typeface="Meiryo UI" panose="020B0604030504040204" pitchFamily="50" charset="-128"/>
                <a:ea typeface="Meiryo UI" panose="020B0604030504040204" pitchFamily="50" charset="-128"/>
              </a:rPr>
              <a:t>ない将来に発生する可能性がある南海トラフ地震や、短時間強雨の増加等の懸念に対し、昨今の自然災害の経験を踏まえ、府民の安全・安心を守るため、ハード・ソフト一体となった防災</a:t>
            </a:r>
            <a:r>
              <a:rPr lang="ja-JP" altLang="en-US" sz="1100" dirty="0" smtClean="0">
                <a:latin typeface="Meiryo UI" panose="020B0604030504040204" pitchFamily="50" charset="-128"/>
                <a:ea typeface="Meiryo UI" panose="020B0604030504040204" pitchFamily="50" charset="-128"/>
              </a:rPr>
              <a:t>対策</a:t>
            </a:r>
            <a:r>
              <a:rPr lang="ja-JP" altLang="en-US" sz="1100" dirty="0">
                <a:latin typeface="Meiryo UI" panose="020B0604030504040204" pitchFamily="50" charset="-128"/>
                <a:ea typeface="Meiryo UI" panose="020B0604030504040204" pitchFamily="50" charset="-128"/>
              </a:rPr>
              <a:t>が</a:t>
            </a:r>
            <a:r>
              <a:rPr lang="ja-JP" altLang="en-US" sz="1100" dirty="0" smtClean="0">
                <a:latin typeface="Meiryo UI" panose="020B0604030504040204" pitchFamily="50" charset="-128"/>
                <a:ea typeface="Meiryo UI" panose="020B0604030504040204" pitchFamily="50" charset="-128"/>
              </a:rPr>
              <a:t>引き続き必要です。</a:t>
            </a:r>
            <a:endParaRPr lang="ja-JP" altLang="en-US" sz="1100" dirty="0">
              <a:latin typeface="Meiryo UI" panose="020B0604030504040204" pitchFamily="50" charset="-128"/>
              <a:ea typeface="Meiryo UI" panose="020B0604030504040204" pitchFamily="50" charset="-128"/>
            </a:endParaRPr>
          </a:p>
          <a:p>
            <a:pPr marL="252000" indent="-144000">
              <a:lnSpc>
                <a:spcPts val="1200"/>
              </a:lnSpc>
              <a:buFont typeface="Arial" panose="020B0604020202020204" pitchFamily="34" charset="0"/>
              <a:buChar char="•"/>
            </a:pPr>
            <a:endParaRPr kumimoji="1" lang="en-US" altLang="ja-JP" sz="11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52382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4" name="スライド番号プレースホルダー 3"/>
          <p:cNvSpPr>
            <a:spLocks noGrp="1"/>
          </p:cNvSpPr>
          <p:nvPr>
            <p:ph type="sldNum" sz="quarter" idx="12"/>
          </p:nvPr>
        </p:nvSpPr>
        <p:spPr>
          <a:xfrm>
            <a:off x="7616850" y="6596084"/>
            <a:ext cx="2311400" cy="365125"/>
          </a:xfrm>
        </p:spPr>
        <p:txBody>
          <a:bodyPr/>
          <a:lstStyle/>
          <a:p>
            <a:fld id="{BB9231F5-CC56-497A-A386-7B8232C12A76}" type="slidenum">
              <a:rPr kumimoji="1" lang="ja-JP" altLang="en-US" smtClean="0">
                <a:solidFill>
                  <a:schemeClr val="tx1"/>
                </a:solidFill>
              </a:rPr>
              <a:t>6</a:t>
            </a:fld>
            <a:endParaRPr kumimoji="1" lang="ja-JP" altLang="en-US" dirty="0">
              <a:solidFill>
                <a:schemeClr val="tx1"/>
              </a:solidFill>
            </a:endParaRPr>
          </a:p>
        </p:txBody>
      </p:sp>
      <p:sp>
        <p:nvSpPr>
          <p:cNvPr id="22" name="正方形/長方形 21"/>
          <p:cNvSpPr/>
          <p:nvPr/>
        </p:nvSpPr>
        <p:spPr>
          <a:xfrm>
            <a:off x="73363" y="764712"/>
            <a:ext cx="4735863" cy="590529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4945568" y="764712"/>
            <a:ext cx="4700156" cy="3912216"/>
          </a:xfrm>
          <a:prstGeom prst="rect">
            <a:avLst/>
          </a:prstGeom>
          <a:noFill/>
          <a:ln w="6350">
            <a:noFill/>
          </a:ln>
        </p:spPr>
        <p:txBody>
          <a:bodyPr wrap="square" lIns="0" tIns="0" rIns="0" bIns="0" rtlCol="0">
            <a:spAutoFit/>
          </a:bodyPr>
          <a:lstStyle/>
          <a:p>
            <a:pPr>
              <a:lnSpc>
                <a:spcPct val="150000"/>
              </a:lnSpc>
            </a:pPr>
            <a:r>
              <a:rPr lang="ja-JP" altLang="en-US" sz="1300" b="1" dirty="0" smtClean="0">
                <a:latin typeface="+mj-ea"/>
                <a:ea typeface="+mj-ea"/>
              </a:rPr>
              <a:t> </a:t>
            </a:r>
            <a:r>
              <a:rPr lang="ja-JP" altLang="en-US" sz="1200" b="1" dirty="0" smtClean="0">
                <a:latin typeface="+mj-ea"/>
                <a:ea typeface="+mj-ea"/>
              </a:rPr>
              <a:t>○ 観光需要、物流需要の動向</a:t>
            </a:r>
            <a:endParaRPr lang="en-US" altLang="ja-JP" sz="1200" b="1" dirty="0" smtClean="0">
              <a:latin typeface="+mj-ea"/>
              <a:ea typeface="+mj-ea"/>
            </a:endParaRPr>
          </a:p>
          <a:p>
            <a:r>
              <a:rPr lang="ja-JP" altLang="en-US" sz="1200" dirty="0" smtClean="0">
                <a:latin typeface="+mj-ea"/>
                <a:ea typeface="+mj-ea"/>
              </a:rPr>
              <a:t>　</a:t>
            </a:r>
            <a:r>
              <a:rPr lang="en-US" altLang="ja-JP" sz="1200" dirty="0" smtClean="0">
                <a:latin typeface="+mj-ea"/>
                <a:ea typeface="+mj-ea"/>
              </a:rPr>
              <a:t>【</a:t>
            </a:r>
            <a:r>
              <a:rPr lang="ja-JP" altLang="en-US" sz="1200" dirty="0" smtClean="0">
                <a:latin typeface="+mj-ea"/>
                <a:ea typeface="+mj-ea"/>
              </a:rPr>
              <a:t>観光</a:t>
            </a:r>
            <a:r>
              <a:rPr lang="en-US" altLang="ja-JP" sz="1200" dirty="0">
                <a:latin typeface="+mj-ea"/>
                <a:ea typeface="+mj-ea"/>
              </a:rPr>
              <a:t>】</a:t>
            </a:r>
            <a:endParaRPr lang="en-US" altLang="ja-JP" sz="1200" dirty="0" smtClean="0">
              <a:latin typeface="+mj-ea"/>
              <a:ea typeface="+mj-ea"/>
            </a:endParaRPr>
          </a:p>
          <a:p>
            <a:pPr marL="324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これま</a:t>
            </a:r>
            <a:r>
              <a:rPr lang="ja-JP" altLang="en-US" sz="1100" dirty="0">
                <a:latin typeface="Meiryo UI" panose="020B0604030504040204" pitchFamily="50" charset="-128"/>
                <a:ea typeface="Meiryo UI" panose="020B0604030504040204" pitchFamily="50" charset="-128"/>
              </a:rPr>
              <a:t>で</a:t>
            </a:r>
            <a:r>
              <a:rPr lang="ja-JP" altLang="en-US" sz="1100" dirty="0" smtClean="0">
                <a:latin typeface="Meiryo UI" panose="020B0604030504040204" pitchFamily="50" charset="-128"/>
                <a:ea typeface="Meiryo UI" panose="020B0604030504040204" pitchFamily="50" charset="-128"/>
              </a:rPr>
              <a:t>来阪外国人旅行者数は大きく増加（</a:t>
            </a:r>
            <a:r>
              <a:rPr lang="en-US" altLang="ja-JP" sz="1100" dirty="0" smtClean="0">
                <a:latin typeface="Meiryo UI" panose="020B0604030504040204" pitchFamily="50" charset="-128"/>
                <a:ea typeface="Meiryo UI" panose="020B0604030504040204" pitchFamily="50" charset="-128"/>
              </a:rPr>
              <a:t>2011</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2018</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約８倍） しましたが、新型コロナウイルス感染症の影響により、海外を含め、大阪府外からの来訪者が激減しています。</a:t>
            </a:r>
            <a:endParaRPr lang="en-US" altLang="ja-JP" sz="1100" dirty="0" smtClean="0">
              <a:latin typeface="Meiryo UI" panose="020B0604030504040204" pitchFamily="50" charset="-128"/>
              <a:ea typeface="Meiryo UI" panose="020B0604030504040204" pitchFamily="50" charset="-128"/>
            </a:endParaRPr>
          </a:p>
          <a:p>
            <a:pPr marL="324000" indent="-144000">
              <a:spcBef>
                <a:spcPts val="600"/>
              </a:spcBef>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新型コロナウイルスの感染防止と経済活動の両立の観点から、</a:t>
            </a:r>
            <a:r>
              <a:rPr lang="ja-JP" altLang="en-US" sz="1100" dirty="0">
                <a:latin typeface="Meiryo UI" panose="020B0604030504040204" pitchFamily="50" charset="-128"/>
                <a:ea typeface="Meiryo UI" panose="020B0604030504040204" pitchFamily="50" charset="-128"/>
              </a:rPr>
              <a:t>国内</a:t>
            </a:r>
            <a:r>
              <a:rPr lang="ja-JP" altLang="en-US" sz="1100" dirty="0" smtClean="0">
                <a:latin typeface="Meiryo UI" panose="020B0604030504040204" pitchFamily="50" charset="-128"/>
                <a:ea typeface="Meiryo UI" panose="020B0604030504040204" pitchFamily="50" charset="-128"/>
              </a:rPr>
              <a:t>需要の   喚起</a:t>
            </a:r>
            <a:r>
              <a:rPr lang="ja-JP" altLang="en-US" sz="1100" dirty="0">
                <a:latin typeface="Meiryo UI" panose="020B0604030504040204" pitchFamily="50" charset="-128"/>
                <a:ea typeface="Meiryo UI" panose="020B0604030504040204" pitchFamily="50" charset="-128"/>
              </a:rPr>
              <a:t>と</a:t>
            </a:r>
            <a:r>
              <a:rPr lang="ja-JP" altLang="en-US" sz="1100" dirty="0" smtClean="0">
                <a:latin typeface="Meiryo UI" panose="020B0604030504040204" pitchFamily="50" charset="-128"/>
                <a:ea typeface="Meiryo UI" panose="020B0604030504040204" pitchFamily="50" charset="-128"/>
              </a:rPr>
              <a:t>インバウンドの復活、また</a:t>
            </a:r>
            <a:r>
              <a:rPr lang="en-US" altLang="ja-JP" sz="1100" dirty="0" smtClean="0">
                <a:latin typeface="Meiryo UI" panose="020B0604030504040204" pitchFamily="50" charset="-128"/>
                <a:ea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rPr>
              <a:t>年大阪・関西万博の開催に向けて、 　　外国人旅行者も含めた、多様な移動ニーズや観光資源の創出等に 対応していく必要があります。</a:t>
            </a:r>
            <a:endParaRPr lang="en-US" altLang="ja-JP" sz="1100" dirty="0" smtClean="0">
              <a:latin typeface="Meiryo UI" panose="020B0604030504040204" pitchFamily="50" charset="-128"/>
              <a:ea typeface="Meiryo UI" panose="020B0604030504040204" pitchFamily="50" charset="-128"/>
            </a:endParaRPr>
          </a:p>
          <a:p>
            <a:pPr marL="324000" indent="-144000">
              <a:spcBef>
                <a:spcPts val="600"/>
              </a:spcBef>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広域交通</a:t>
            </a:r>
            <a:r>
              <a:rPr lang="ja-JP" altLang="en-US" sz="1100" dirty="0">
                <a:latin typeface="Meiryo UI" panose="020B0604030504040204" pitchFamily="50" charset="-128"/>
                <a:ea typeface="Meiryo UI" panose="020B0604030504040204" pitchFamily="50" charset="-128"/>
              </a:rPr>
              <a:t>拠点</a:t>
            </a:r>
            <a:r>
              <a:rPr lang="ja-JP" altLang="en-US" sz="1100" dirty="0" smtClean="0">
                <a:latin typeface="Meiryo UI" panose="020B0604030504040204" pitchFamily="50" charset="-128"/>
                <a:ea typeface="Meiryo UI" panose="020B0604030504040204" pitchFamily="50" charset="-128"/>
              </a:rPr>
              <a:t>と都心とのアクセスだけでなく、大阪・関西に点在する観光地を　巡りやすいように、周遊性を向上させることで、観光需要によ</a:t>
            </a:r>
            <a:r>
              <a:rPr lang="ja-JP" altLang="en-US" sz="1100" dirty="0">
                <a:latin typeface="Meiryo UI" panose="020B0604030504040204" pitchFamily="50" charset="-128"/>
                <a:ea typeface="Meiryo UI" panose="020B0604030504040204" pitchFamily="50" charset="-128"/>
              </a:rPr>
              <a:t>る</a:t>
            </a:r>
            <a:r>
              <a:rPr lang="ja-JP" altLang="en-US" sz="1100" dirty="0" smtClean="0">
                <a:latin typeface="Meiryo UI" panose="020B0604030504040204" pitchFamily="50" charset="-128"/>
                <a:ea typeface="Meiryo UI" panose="020B0604030504040204" pitchFamily="50" charset="-128"/>
              </a:rPr>
              <a:t>経済効果が、　　大阪都市圏全体に波及し、活性化につながるような取組を推進していく必要が あります。</a:t>
            </a:r>
            <a:endParaRPr lang="en-US" altLang="ja-JP" sz="1100" dirty="0" smtClean="0">
              <a:latin typeface="Meiryo UI" panose="020B0604030504040204" pitchFamily="50" charset="-128"/>
              <a:ea typeface="Meiryo UI" panose="020B0604030504040204" pitchFamily="50" charset="-128"/>
            </a:endParaRPr>
          </a:p>
          <a:p>
            <a:pPr marL="144000">
              <a:spcBef>
                <a:spcPts val="600"/>
              </a:spcBef>
            </a:pP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物流</a:t>
            </a:r>
            <a:r>
              <a:rPr lang="en-US" altLang="ja-JP" sz="1100" dirty="0" smtClean="0">
                <a:latin typeface="Meiryo UI" panose="020B0604030504040204" pitchFamily="50" charset="-128"/>
                <a:ea typeface="Meiryo UI" panose="020B0604030504040204" pitchFamily="50" charset="-128"/>
              </a:rPr>
              <a:t>】</a:t>
            </a:r>
          </a:p>
          <a:p>
            <a:pPr marL="324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インターネット通販市場の拡大により、コロナ禍においても宅配便取扱量が大きく増加しており、その</a:t>
            </a:r>
            <a:r>
              <a:rPr lang="ja-JP" altLang="en-US" sz="1100" dirty="0">
                <a:latin typeface="Meiryo UI" panose="020B0604030504040204" pitchFamily="50" charset="-128"/>
                <a:ea typeface="Meiryo UI" panose="020B0604030504040204" pitchFamily="50" charset="-128"/>
              </a:rPr>
              <a:t>需要</a:t>
            </a:r>
            <a:r>
              <a:rPr lang="ja-JP" altLang="en-US" sz="1100" dirty="0" smtClean="0">
                <a:latin typeface="Meiryo UI" panose="020B0604030504040204" pitchFamily="50" charset="-128"/>
                <a:ea typeface="Meiryo UI" panose="020B0604030504040204" pitchFamily="50" charset="-128"/>
              </a:rPr>
              <a:t>に対応するため、幹線道路沿道を中心に物流施設の　立地が増えています。</a:t>
            </a:r>
            <a:endParaRPr lang="en-US" altLang="ja-JP" sz="1100" dirty="0" smtClean="0">
              <a:latin typeface="Meiryo UI" panose="020B0604030504040204" pitchFamily="50" charset="-128"/>
              <a:ea typeface="Meiryo UI" panose="020B0604030504040204" pitchFamily="50" charset="-128"/>
            </a:endParaRPr>
          </a:p>
          <a:p>
            <a:pPr marL="324000" indent="-144000">
              <a:spcBef>
                <a:spcPts val="600"/>
              </a:spcBef>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物流需要は今後も増加していくことが見込まれ、また経済活動を維持していく  ため、サプライチェーンの確保が重要であることから、物流を支える幹線道路　　　ネットワークの整備や機能維持を推進していく必要があります。</a:t>
            </a:r>
            <a:endParaRPr lang="en-US" altLang="ja-JP" sz="1100" dirty="0" smtClean="0">
              <a:latin typeface="Meiryo UI" panose="020B0604030504040204" pitchFamily="50" charset="-128"/>
              <a:ea typeface="Meiryo UI" panose="020B0604030504040204" pitchFamily="50" charset="-128"/>
            </a:endParaRPr>
          </a:p>
        </p:txBody>
      </p:sp>
      <p:sp>
        <p:nvSpPr>
          <p:cNvPr id="41" name="正方形/長方形 40"/>
          <p:cNvSpPr/>
          <p:nvPr/>
        </p:nvSpPr>
        <p:spPr>
          <a:xfrm>
            <a:off x="4945568" y="764713"/>
            <a:ext cx="4790859" cy="590222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6000" y="384566"/>
            <a:ext cx="9900000" cy="288147"/>
          </a:xfrm>
          <a:prstGeom prst="rect">
            <a:avLst/>
          </a:prstGeom>
        </p:spPr>
        <p:style>
          <a:lnRef idx="1">
            <a:schemeClr val="accent5"/>
          </a:lnRef>
          <a:fillRef idx="1003">
            <a:schemeClr val="dk2"/>
          </a:fillRef>
          <a:effectRef idx="2">
            <a:schemeClr val="accent5"/>
          </a:effectRef>
          <a:fontRef idx="minor">
            <a:schemeClr val="lt1"/>
          </a:fontRef>
        </p:style>
        <p:txBody>
          <a:bodyPr wrap="square" lIns="72000" tIns="36000" rIns="72000" bIns="36000" anchor="ctr" anchorCtr="0">
            <a:spAutoFit/>
          </a:bodyPr>
          <a:lstStyle/>
          <a:p>
            <a:r>
              <a:rPr lang="ja-JP" altLang="en-US" sz="1400" b="1" spc="300" dirty="0">
                <a:latin typeface="HG丸ｺﾞｼｯｸM-PRO" panose="020F0600000000000000" pitchFamily="50" charset="-128"/>
                <a:ea typeface="HG丸ｺﾞｼｯｸM-PRO" panose="020F0600000000000000" pitchFamily="50" charset="-128"/>
              </a:rPr>
              <a:t>都市インフラ政策を取り巻く社会情勢</a:t>
            </a:r>
            <a:endParaRPr lang="en-US" altLang="ja-JP" sz="1400" b="1" spc="300" dirty="0">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109070" y="768514"/>
            <a:ext cx="4700156" cy="2722284"/>
          </a:xfrm>
          <a:prstGeom prst="rect">
            <a:avLst/>
          </a:prstGeom>
          <a:noFill/>
          <a:ln w="6350">
            <a:noFill/>
          </a:ln>
        </p:spPr>
        <p:txBody>
          <a:bodyPr wrap="square" lIns="0" tIns="0" rIns="0" bIns="0" rtlCol="0">
            <a:spAutoFit/>
          </a:bodyPr>
          <a:lstStyle/>
          <a:p>
            <a:pPr>
              <a:lnSpc>
                <a:spcPct val="150000"/>
              </a:lnSpc>
            </a:pPr>
            <a:r>
              <a:rPr lang="ja-JP" altLang="en-US" sz="1300" b="1" dirty="0" smtClean="0">
                <a:latin typeface="+mj-ea"/>
                <a:ea typeface="+mj-ea"/>
              </a:rPr>
              <a:t> </a:t>
            </a:r>
            <a:r>
              <a:rPr lang="ja-JP" altLang="en-US" sz="1200" b="1" dirty="0" smtClean="0">
                <a:latin typeface="+mj-ea"/>
                <a:ea typeface="+mj-ea"/>
              </a:rPr>
              <a:t>○ </a:t>
            </a:r>
            <a:r>
              <a:rPr lang="ja-JP" altLang="en-US" sz="1200" b="1" dirty="0">
                <a:latin typeface="+mj-ea"/>
                <a:ea typeface="+mj-ea"/>
              </a:rPr>
              <a:t>コロナ</a:t>
            </a:r>
            <a:r>
              <a:rPr lang="ja-JP" altLang="en-US" sz="1200" b="1" dirty="0" smtClean="0">
                <a:latin typeface="+mj-ea"/>
                <a:ea typeface="+mj-ea"/>
              </a:rPr>
              <a:t>の影響と新たな潮流</a:t>
            </a:r>
            <a:endParaRPr lang="en-US" altLang="ja-JP" sz="1200" b="1" dirty="0" smtClean="0">
              <a:latin typeface="+mj-ea"/>
              <a:ea typeface="+mj-ea"/>
            </a:endParaRPr>
          </a:p>
          <a:p>
            <a:pPr marL="324000" indent="-144000">
              <a:lnSpc>
                <a:spcPct val="1200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今回のコロナ禍により、経済や政治機能の集中、人口が過密している東京の　一極集中のリスクが顕在化し、東京一極集中リスクの是正の議論が出てきて　おり、「副首都・大阪」の実現に向けた取組を加速させることが必要となって　　　います。</a:t>
            </a:r>
            <a:endParaRPr lang="en-US" altLang="ja-JP" sz="1100" dirty="0" smtClean="0">
              <a:latin typeface="Meiryo UI" panose="020B0604030504040204" pitchFamily="50" charset="-128"/>
              <a:ea typeface="Meiryo UI" panose="020B0604030504040204" pitchFamily="50" charset="-128"/>
            </a:endParaRPr>
          </a:p>
          <a:p>
            <a:pPr marL="324000" indent="-144000">
              <a:lnSpc>
                <a:spcPct val="120000"/>
              </a:lnSpc>
              <a:spcBef>
                <a:spcPts val="600"/>
              </a:spcBef>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また今回のコロナ禍により、都市の過密の課題や社会全体のデジタル化の遅れが顕在化し、「新しい生活様式」の実践やデジタル化の加速を図る必要が出て　きており、インフラ施策においても、これ</a:t>
            </a:r>
            <a:r>
              <a:rPr lang="ja-JP" altLang="en-US" sz="1100" dirty="0">
                <a:latin typeface="Meiryo UI" panose="020B0604030504040204" pitchFamily="50" charset="-128"/>
                <a:ea typeface="Meiryo UI" panose="020B0604030504040204" pitchFamily="50" charset="-128"/>
              </a:rPr>
              <a:t>ら</a:t>
            </a:r>
            <a:r>
              <a:rPr lang="ja-JP" altLang="en-US" sz="1100" dirty="0" smtClean="0">
                <a:latin typeface="Meiryo UI" panose="020B0604030504040204" pitchFamily="50" charset="-128"/>
                <a:ea typeface="Meiryo UI" panose="020B0604030504040204" pitchFamily="50" charset="-128"/>
              </a:rPr>
              <a:t>を意識した取組が必要となっています。</a:t>
            </a:r>
            <a:endParaRPr lang="en-US" altLang="ja-JP" sz="1100" dirty="0" smtClean="0">
              <a:latin typeface="Meiryo UI" panose="020B0604030504040204" pitchFamily="50" charset="-128"/>
              <a:ea typeface="Meiryo UI" panose="020B0604030504040204" pitchFamily="50" charset="-128"/>
            </a:endParaRPr>
          </a:p>
          <a:p>
            <a:pPr marL="324000" indent="-144000">
              <a:spcBef>
                <a:spcPts val="600"/>
              </a:spcBef>
              <a:buFont typeface="Arial" panose="020B0604020202020204" pitchFamily="34" charset="0"/>
              <a:buChar char="•"/>
            </a:pPr>
            <a:endParaRPr lang="en-US" altLang="ja-JP" sz="1100" dirty="0" smtClean="0">
              <a:latin typeface="Meiryo UI" panose="020B0604030504040204" pitchFamily="50" charset="-128"/>
              <a:ea typeface="Meiryo UI" panose="020B0604030504040204" pitchFamily="50" charset="-128"/>
            </a:endParaRPr>
          </a:p>
          <a:p>
            <a:pPr marL="180000">
              <a:spcBef>
                <a:spcPts val="600"/>
              </a:spcBef>
            </a:pPr>
            <a:endParaRPr lang="en-US" altLang="ja-JP" sz="1100" dirty="0">
              <a:latin typeface="Meiryo UI" panose="020B0604030504040204" pitchFamily="50" charset="-128"/>
              <a:ea typeface="Meiryo UI" panose="020B0604030504040204" pitchFamily="50" charset="-128"/>
            </a:endParaRPr>
          </a:p>
          <a:p>
            <a:pPr marL="324000" indent="-144000">
              <a:spcBef>
                <a:spcPts val="600"/>
              </a:spcBef>
              <a:buFont typeface="Arial" panose="020B0604020202020204" pitchFamily="34" charset="0"/>
              <a:buChar char="•"/>
            </a:pPr>
            <a:endParaRPr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100" dirty="0" smtClean="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5473966" y="4725144"/>
            <a:ext cx="3457234" cy="1850060"/>
          </a:xfrm>
          <a:prstGeom prst="rect">
            <a:avLst/>
          </a:prstGeom>
        </p:spPr>
      </p:pic>
      <p:sp>
        <p:nvSpPr>
          <p:cNvPr id="28" name="テキスト ボックス 27"/>
          <p:cNvSpPr txBox="1"/>
          <p:nvPr/>
        </p:nvSpPr>
        <p:spPr>
          <a:xfrm>
            <a:off x="7116874" y="6499418"/>
            <a:ext cx="2528850" cy="123111"/>
          </a:xfrm>
          <a:prstGeom prst="rect">
            <a:avLst/>
          </a:prstGeom>
          <a:noFill/>
        </p:spPr>
        <p:txBody>
          <a:bodyPr wrap="square" lIns="0" tIns="0" rIns="0" bIns="0" rtlCol="0">
            <a:spAutoFit/>
          </a:bodyPr>
          <a:lstStyle/>
          <a:p>
            <a:r>
              <a:rPr lang="ja-JP" altLang="en-US" sz="800" dirty="0" smtClean="0">
                <a:latin typeface="+mj-ea"/>
                <a:ea typeface="+mj-ea"/>
              </a:rPr>
              <a:t>出典：令和元年度宅配便取扱実績について（国土交通省）</a:t>
            </a:r>
            <a:endParaRPr lang="en-US" altLang="ja-JP" sz="800" dirty="0" smtClean="0">
              <a:latin typeface="+mj-ea"/>
              <a:ea typeface="+mj-ea"/>
            </a:endParaRPr>
          </a:p>
        </p:txBody>
      </p:sp>
      <p:sp>
        <p:nvSpPr>
          <p:cNvPr id="29" name="テキスト ボックス 28"/>
          <p:cNvSpPr txBox="1"/>
          <p:nvPr/>
        </p:nvSpPr>
        <p:spPr>
          <a:xfrm>
            <a:off x="5961112" y="4636252"/>
            <a:ext cx="2528850" cy="123111"/>
          </a:xfrm>
          <a:prstGeom prst="rect">
            <a:avLst/>
          </a:prstGeom>
          <a:noFill/>
        </p:spPr>
        <p:txBody>
          <a:bodyPr wrap="square" lIns="0" tIns="0" rIns="0" bIns="0" rtlCol="0">
            <a:spAutoFit/>
          </a:bodyPr>
          <a:lstStyle/>
          <a:p>
            <a:pPr algn="ctr"/>
            <a:r>
              <a:rPr lang="en-US" altLang="ja-JP" sz="800" dirty="0" smtClean="0">
                <a:latin typeface="+mj-ea"/>
                <a:ea typeface="+mj-ea"/>
              </a:rPr>
              <a:t>【</a:t>
            </a:r>
            <a:r>
              <a:rPr lang="ja-JP" altLang="en-US" sz="800" dirty="0" smtClean="0">
                <a:latin typeface="+mj-ea"/>
                <a:ea typeface="+mj-ea"/>
              </a:rPr>
              <a:t>宅配便取扱個数の推移について</a:t>
            </a:r>
            <a:r>
              <a:rPr lang="en-US" altLang="ja-JP" sz="800" dirty="0" smtClean="0">
                <a:latin typeface="+mj-ea"/>
                <a:ea typeface="+mj-ea"/>
              </a:rPr>
              <a:t>】</a:t>
            </a:r>
          </a:p>
        </p:txBody>
      </p:sp>
      <p:sp>
        <p:nvSpPr>
          <p:cNvPr id="31" name="テキスト ボックス 30">
            <a:extLst>
              <a:ext uri="{FF2B5EF4-FFF2-40B4-BE49-F238E27FC236}">
                <a16:creationId xmlns:a16="http://schemas.microsoft.com/office/drawing/2014/main" id="{34CF59F8-A367-4EC1-83BF-5D400B8A4CCC}"/>
              </a:ext>
            </a:extLst>
          </p:cNvPr>
          <p:cNvSpPr txBox="1"/>
          <p:nvPr/>
        </p:nvSpPr>
        <p:spPr>
          <a:xfrm>
            <a:off x="1221693" y="6499418"/>
            <a:ext cx="2388234" cy="215444"/>
          </a:xfrm>
          <a:prstGeom prst="rect">
            <a:avLst/>
          </a:prstGeom>
          <a:noFill/>
          <a:ln>
            <a:noFill/>
          </a:ln>
        </p:spPr>
        <p:txBody>
          <a:bodyPr wrap="square" rtlCol="0">
            <a:spAutoFit/>
          </a:bodyPr>
          <a:lstStyle/>
          <a:p>
            <a:pPr marL="217984" indent="-217984"/>
            <a:r>
              <a:rPr lang="ja-JP" altLang="en-US" sz="800" dirty="0"/>
              <a:t>出典</a:t>
            </a:r>
            <a:r>
              <a:rPr lang="ja-JP" altLang="en-US" sz="800" dirty="0" smtClean="0"/>
              <a:t>：厚生労働省「新しい生活様式の実践例」</a:t>
            </a:r>
            <a:endParaRPr lang="en-US" altLang="ja-JP" sz="800" dirty="0"/>
          </a:p>
        </p:txBody>
      </p:sp>
      <p:pic>
        <p:nvPicPr>
          <p:cNvPr id="13" name="図 12"/>
          <p:cNvPicPr>
            <a:picLocks noChangeAspect="1"/>
          </p:cNvPicPr>
          <p:nvPr/>
        </p:nvPicPr>
        <p:blipFill>
          <a:blip r:embed="rId3"/>
          <a:stretch>
            <a:fillRect/>
          </a:stretch>
        </p:blipFill>
        <p:spPr>
          <a:xfrm>
            <a:off x="1034406" y="2611119"/>
            <a:ext cx="2675752" cy="3877243"/>
          </a:xfrm>
          <a:prstGeom prst="rect">
            <a:avLst/>
          </a:prstGeom>
        </p:spPr>
      </p:pic>
    </p:spTree>
    <p:extLst>
      <p:ext uri="{BB962C8B-B14F-4D97-AF65-F5344CB8AC3E}">
        <p14:creationId xmlns:p14="http://schemas.microsoft.com/office/powerpoint/2010/main" val="1662502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3" name="スライド番号プレースホルダー 2"/>
          <p:cNvSpPr>
            <a:spLocks noGrp="1"/>
          </p:cNvSpPr>
          <p:nvPr>
            <p:ph type="sldNum" sz="quarter" idx="12"/>
          </p:nvPr>
        </p:nvSpPr>
        <p:spPr>
          <a:xfrm>
            <a:off x="7616850" y="6585289"/>
            <a:ext cx="2311400" cy="365125"/>
          </a:xfrm>
        </p:spPr>
        <p:txBody>
          <a:bodyPr/>
          <a:lstStyle/>
          <a:p>
            <a:fld id="{BB9231F5-CC56-497A-A386-7B8232C12A76}" type="slidenum">
              <a:rPr kumimoji="1" lang="ja-JP" altLang="en-US" smtClean="0"/>
              <a:t>7</a:t>
            </a:fld>
            <a:endParaRPr kumimoji="1" lang="ja-JP" altLang="en-US" dirty="0"/>
          </a:p>
        </p:txBody>
      </p:sp>
      <p:sp>
        <p:nvSpPr>
          <p:cNvPr id="14" name="正方形/長方形 13"/>
          <p:cNvSpPr/>
          <p:nvPr/>
        </p:nvSpPr>
        <p:spPr>
          <a:xfrm>
            <a:off x="4964125" y="761110"/>
            <a:ext cx="4788000" cy="591836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005105" y="745738"/>
            <a:ext cx="4683962" cy="2616101"/>
          </a:xfrm>
          <a:prstGeom prst="rect">
            <a:avLst/>
          </a:prstGeom>
          <a:noFill/>
        </p:spPr>
        <p:txBody>
          <a:bodyPr wrap="square" lIns="0" tIns="0" rIns="0" bIns="0" rtlCol="0">
            <a:spAutoFit/>
          </a:bodyPr>
          <a:lstStyle/>
          <a:p>
            <a:pPr>
              <a:lnSpc>
                <a:spcPct val="150000"/>
              </a:lnSpc>
            </a:pPr>
            <a:r>
              <a:rPr lang="ja-JP" altLang="en-US" sz="1200" b="1" dirty="0" smtClean="0">
                <a:latin typeface="+mj-ea"/>
                <a:ea typeface="+mj-ea"/>
              </a:rPr>
              <a:t>○ 新たな技術の進展</a:t>
            </a:r>
            <a:endParaRPr lang="en-US" altLang="ja-JP" sz="1200" b="1" dirty="0" smtClean="0">
              <a:latin typeface="+mj-ea"/>
              <a:ea typeface="+mj-ea"/>
            </a:endParaRPr>
          </a:p>
          <a:p>
            <a:pPr marL="252000" indent="-14400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近年、情報通信ネットワークや</a:t>
            </a:r>
            <a:r>
              <a:rPr kumimoji="1" lang="en-US" altLang="ja-JP" sz="1100" dirty="0" err="1" smtClean="0">
                <a:latin typeface="Meiryo UI" panose="020B0604030504040204" pitchFamily="50" charset="-128"/>
                <a:ea typeface="Meiryo UI" panose="020B0604030504040204" pitchFamily="50" charset="-128"/>
              </a:rPr>
              <a:t>IoT</a:t>
            </a:r>
            <a:r>
              <a:rPr kumimoji="1" lang="ja-JP" altLang="en-US" sz="1100" dirty="0" err="1"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AI</a:t>
            </a:r>
            <a:r>
              <a:rPr kumimoji="1" lang="ja-JP" altLang="en-US" sz="1100" dirty="0" smtClean="0">
                <a:latin typeface="Meiryo UI" panose="020B0604030504040204" pitchFamily="50" charset="-128"/>
                <a:ea typeface="Meiryo UI" panose="020B0604030504040204" pitchFamily="50" charset="-128"/>
              </a:rPr>
              <a:t>等によるビックデータの解析技術、ロボット、ドローン、センシング技術等の急速</a:t>
            </a:r>
            <a:r>
              <a:rPr lang="ja-JP" altLang="en-US" sz="1100" dirty="0">
                <a:latin typeface="Meiryo UI" panose="020B0604030504040204" pitchFamily="50" charset="-128"/>
                <a:ea typeface="Meiryo UI" panose="020B0604030504040204" pitchFamily="50" charset="-128"/>
              </a:rPr>
              <a:t>な</a:t>
            </a:r>
            <a:r>
              <a:rPr kumimoji="1" lang="ja-JP" altLang="en-US" sz="1100" dirty="0" smtClean="0">
                <a:latin typeface="Meiryo UI" panose="020B0604030504040204" pitchFamily="50" charset="-128"/>
                <a:ea typeface="Meiryo UI" panose="020B0604030504040204" pitchFamily="50" charset="-128"/>
              </a:rPr>
              <a:t>発展により、</a:t>
            </a:r>
            <a:r>
              <a:rPr kumimoji="1" lang="en-US" altLang="ja-JP" sz="1100" dirty="0" smtClean="0">
                <a:latin typeface="Meiryo UI" panose="020B0604030504040204" pitchFamily="50" charset="-128"/>
                <a:ea typeface="Meiryo UI" panose="020B0604030504040204" pitchFamily="50" charset="-128"/>
              </a:rPr>
              <a:t>ICT</a:t>
            </a:r>
            <a:r>
              <a:rPr kumimoji="1" lang="ja-JP" altLang="en-US" sz="1100" dirty="0" smtClean="0">
                <a:latin typeface="Meiryo UI" panose="020B0604030504040204" pitchFamily="50" charset="-128"/>
                <a:ea typeface="Meiryo UI" panose="020B0604030504040204" pitchFamily="50" charset="-128"/>
              </a:rPr>
              <a:t>技術の利活用は生産性の向上に大きく寄与しています。</a:t>
            </a:r>
            <a:endParaRPr kumimoji="1" lang="en-US" altLang="ja-JP" sz="1100" dirty="0" smtClean="0">
              <a:latin typeface="Meiryo UI" panose="020B0604030504040204" pitchFamily="50" charset="-128"/>
              <a:ea typeface="Meiryo UI" panose="020B0604030504040204" pitchFamily="50" charset="-128"/>
            </a:endParaRPr>
          </a:p>
          <a:p>
            <a:pPr marL="252000" indent="-14400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人口減少による都市インフラにかかる様々な課題に対し、新技術やデータを活かした業務の高度化・効率化の</a:t>
            </a:r>
            <a:r>
              <a:rPr lang="ja-JP" altLang="en-US" sz="1100" dirty="0" smtClean="0">
                <a:latin typeface="Meiryo UI" panose="020B0604030504040204" pitchFamily="50" charset="-128"/>
                <a:ea typeface="Meiryo UI" panose="020B0604030504040204" pitchFamily="50" charset="-128"/>
              </a:rPr>
              <a:t>取組によって、課題の解消を図ることができます。</a:t>
            </a:r>
            <a:endParaRPr lang="en-US" altLang="ja-JP" sz="1100" dirty="0" smtClean="0">
              <a:latin typeface="Meiryo UI" panose="020B0604030504040204" pitchFamily="50" charset="-128"/>
              <a:ea typeface="Meiryo UI" panose="020B0604030504040204" pitchFamily="50" charset="-128"/>
            </a:endParaRPr>
          </a:p>
          <a:p>
            <a:pPr marL="252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また自動運転や</a:t>
            </a:r>
            <a:r>
              <a:rPr lang="en-US" altLang="ja-JP" sz="1100" dirty="0" err="1" smtClean="0">
                <a:latin typeface="Meiryo UI" panose="020B0604030504040204" pitchFamily="50" charset="-128"/>
                <a:ea typeface="Meiryo UI" panose="020B0604030504040204" pitchFamily="50" charset="-128"/>
              </a:rPr>
              <a:t>MaaS</a:t>
            </a:r>
            <a:r>
              <a:rPr lang="ja-JP" altLang="en-US" sz="1100" dirty="0" smtClean="0">
                <a:latin typeface="Meiryo UI" panose="020B0604030504040204" pitchFamily="50" charset="-128"/>
                <a:ea typeface="Meiryo UI" panose="020B0604030504040204" pitchFamily="50" charset="-128"/>
              </a:rPr>
              <a:t>等のインフラの新たな価値の創出により、さらなる利便性の向上が図られます。</a:t>
            </a:r>
            <a:endParaRPr lang="en-US" altLang="ja-JP" sz="1100" dirty="0" smtClean="0">
              <a:latin typeface="Meiryo UI" panose="020B0604030504040204" pitchFamily="50" charset="-128"/>
              <a:ea typeface="Meiryo UI" panose="020B0604030504040204" pitchFamily="50" charset="-128"/>
            </a:endParaRPr>
          </a:p>
          <a:p>
            <a:pPr marL="252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新型コロナウイルス感染症がもたらした社会変容（ニューノーマル）に備え、     社会経済活動全般に「新しい生活様式」を取り入れるとともに、</a:t>
            </a:r>
            <a:r>
              <a:rPr lang="en-US" altLang="ja-JP" sz="1100" dirty="0">
                <a:latin typeface="Meiryo UI" panose="020B0604030504040204" pitchFamily="50" charset="-128"/>
                <a:ea typeface="Meiryo UI" panose="020B0604030504040204" pitchFamily="50" charset="-128"/>
              </a:rPr>
              <a:t>DX</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デジタル  トランスフォーメーション</a:t>
            </a:r>
            <a:r>
              <a:rPr lang="en-US" altLang="ja-JP" sz="9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）、スマートシティの推進など都市インフラ政策においても、新技術等の利活用が今後求められています</a:t>
            </a:r>
            <a:r>
              <a:rPr lang="ja-JP" altLang="en-US" sz="1100" dirty="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pPr marL="144000"/>
            <a:r>
              <a:rPr lang="ja-JP" altLang="en-US" sz="600" dirty="0">
                <a:latin typeface="Meiryo UI" panose="020B0604030504040204" pitchFamily="50" charset="-128"/>
                <a:ea typeface="Meiryo UI" panose="020B0604030504040204" pitchFamily="50" charset="-128"/>
              </a:rPr>
              <a:t>　　</a:t>
            </a:r>
            <a:endParaRPr lang="en-US" altLang="ja-JP" sz="600" dirty="0" smtClean="0">
              <a:latin typeface="Meiryo UI" panose="020B0604030504040204" pitchFamily="50" charset="-128"/>
              <a:ea typeface="Meiryo UI" panose="020B0604030504040204" pitchFamily="50" charset="-128"/>
            </a:endParaRPr>
          </a:p>
          <a:p>
            <a:pPr marL="144000"/>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※DX</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デジタルトランスフォーメーション</a:t>
            </a:r>
            <a:r>
              <a:rPr lang="en-US" altLang="ja-JP"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新たな価値を創造することを目的に、デジタル技術の</a:t>
            </a:r>
            <a:endParaRPr lang="en-US" altLang="ja-JP" sz="900" dirty="0" smtClean="0">
              <a:latin typeface="Meiryo UI" panose="020B0604030504040204" pitchFamily="50" charset="-128"/>
              <a:ea typeface="Meiryo UI" panose="020B0604030504040204" pitchFamily="50" charset="-128"/>
            </a:endParaRPr>
          </a:p>
          <a:p>
            <a:pPr marL="144000"/>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駆使によって既存の枠組みを変化させること</a:t>
            </a:r>
            <a:endParaRPr lang="en-US" altLang="ja-JP" sz="900" dirty="0" smtClean="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62057" y="5328525"/>
            <a:ext cx="4682835" cy="1292662"/>
          </a:xfrm>
          <a:prstGeom prst="rect">
            <a:avLst/>
          </a:prstGeom>
          <a:noFill/>
        </p:spPr>
        <p:txBody>
          <a:bodyPr wrap="square" lIns="0" tIns="0" rIns="0" bIns="0" rtlCol="0">
            <a:spAutoFit/>
          </a:bodyPr>
          <a:lstStyle/>
          <a:p>
            <a:pPr>
              <a:lnSpc>
                <a:spcPct val="150000"/>
              </a:lnSpc>
            </a:pPr>
            <a:r>
              <a:rPr lang="ja-JP" altLang="en-US" sz="1200" b="1" dirty="0" smtClean="0">
                <a:latin typeface="+mj-ea"/>
                <a:ea typeface="+mj-ea"/>
              </a:rPr>
              <a:t>○ 価値観の多様化</a:t>
            </a:r>
            <a:endParaRPr lang="en-US" altLang="ja-JP" sz="1200" b="1" dirty="0">
              <a:latin typeface="+mj-ea"/>
              <a:ea typeface="+mj-ea"/>
            </a:endParaRPr>
          </a:p>
          <a:p>
            <a:pPr marL="252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経済的な価値や量だけでは測れない例えば環境、景観、使いやすさなど「質」を重視したり、モノのシェアやレンタルによる生活など、人々のライフスタイルや意識・　　価値観が多様化しています。</a:t>
            </a:r>
            <a:endParaRPr lang="en-US" altLang="ja-JP" sz="1100" dirty="0" smtClean="0">
              <a:latin typeface="Meiryo UI" panose="020B0604030504040204" pitchFamily="50" charset="-128"/>
              <a:ea typeface="Meiryo UI" panose="020B0604030504040204" pitchFamily="50" charset="-128"/>
            </a:endParaRPr>
          </a:p>
          <a:p>
            <a:pPr marL="252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例えばインフラ空間の多面的・複合的な利活用、ユニバーサルデザイン、みどり・　景観デザイン等の配慮、</a:t>
            </a:r>
            <a:r>
              <a:rPr lang="en-US" altLang="ja-JP" sz="1100" dirty="0" smtClean="0">
                <a:latin typeface="Meiryo UI" panose="020B0604030504040204" pitchFamily="50" charset="-128"/>
                <a:ea typeface="Meiryo UI" panose="020B0604030504040204" pitchFamily="50" charset="-128"/>
              </a:rPr>
              <a:t>ICT</a:t>
            </a:r>
            <a:r>
              <a:rPr lang="ja-JP" altLang="en-US" sz="1100" dirty="0" smtClean="0">
                <a:latin typeface="Meiryo UI" panose="020B0604030504040204" pitchFamily="50" charset="-128"/>
                <a:ea typeface="Meiryo UI" panose="020B0604030504040204" pitchFamily="50" charset="-128"/>
              </a:rPr>
              <a:t>を活用したデマンド交通などの新たなモビリティサービスなど人々の多様なニーズに対応していく必要があります。</a:t>
            </a:r>
            <a:endParaRPr lang="en-US" altLang="ja-JP" sz="1100" dirty="0" smtClean="0">
              <a:latin typeface="Meiryo UI" panose="020B0604030504040204" pitchFamily="50" charset="-128"/>
              <a:ea typeface="Meiryo UI" panose="020B0604030504040204" pitchFamily="50" charset="-128"/>
            </a:endParaRPr>
          </a:p>
        </p:txBody>
      </p:sp>
      <p:sp>
        <p:nvSpPr>
          <p:cNvPr id="16" name="正方形/長方形 15"/>
          <p:cNvSpPr/>
          <p:nvPr/>
        </p:nvSpPr>
        <p:spPr>
          <a:xfrm>
            <a:off x="122159" y="5366451"/>
            <a:ext cx="4788000" cy="131302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0" y="384584"/>
            <a:ext cx="9900000" cy="288147"/>
          </a:xfrm>
          <a:prstGeom prst="rect">
            <a:avLst/>
          </a:prstGeom>
        </p:spPr>
        <p:style>
          <a:lnRef idx="1">
            <a:schemeClr val="accent5"/>
          </a:lnRef>
          <a:fillRef idx="1003">
            <a:schemeClr val="dk2"/>
          </a:fillRef>
          <a:effectRef idx="2">
            <a:schemeClr val="accent5"/>
          </a:effectRef>
          <a:fontRef idx="minor">
            <a:schemeClr val="lt1"/>
          </a:fontRef>
        </p:style>
        <p:txBody>
          <a:bodyPr wrap="square" lIns="72000" tIns="36000" rIns="72000" bIns="36000" anchor="ctr" anchorCtr="0">
            <a:spAutoFit/>
          </a:bodyPr>
          <a:lstStyle/>
          <a:p>
            <a:r>
              <a:rPr lang="ja-JP" altLang="en-US" sz="1400" b="1" spc="300" dirty="0">
                <a:latin typeface="HG丸ｺﾞｼｯｸM-PRO" panose="020F0600000000000000" pitchFamily="50" charset="-128"/>
                <a:ea typeface="HG丸ｺﾞｼｯｸM-PRO" panose="020F0600000000000000" pitchFamily="50" charset="-128"/>
              </a:rPr>
              <a:t>都市インフラ政策を取り巻く社会情勢</a:t>
            </a:r>
            <a:endParaRPr lang="en-US" altLang="ja-JP" sz="1400" b="1" spc="300" dirty="0">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2110482" y="3041070"/>
            <a:ext cx="1589583" cy="200055"/>
          </a:xfrm>
          <a:prstGeom prst="rect">
            <a:avLst/>
          </a:prstGeom>
        </p:spPr>
        <p:txBody>
          <a:bodyPr wrap="square">
            <a:spAutoFit/>
          </a:bodyPr>
          <a:lstStyle/>
          <a:p>
            <a:pPr algn="ct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出典：経済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産業省ホームページ</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122159" y="730798"/>
            <a:ext cx="4787865" cy="4590138"/>
            <a:chOff x="81866" y="3834769"/>
            <a:chExt cx="4787865" cy="4581517"/>
          </a:xfrm>
        </p:grpSpPr>
        <p:grpSp>
          <p:nvGrpSpPr>
            <p:cNvPr id="26" name="グループ化 25"/>
            <p:cNvGrpSpPr/>
            <p:nvPr/>
          </p:nvGrpSpPr>
          <p:grpSpPr>
            <a:xfrm>
              <a:off x="84861" y="3834769"/>
              <a:ext cx="4784870" cy="4581517"/>
              <a:chOff x="4973147" y="4296991"/>
              <a:chExt cx="4784870" cy="3922477"/>
            </a:xfrm>
          </p:grpSpPr>
          <p:sp>
            <p:nvSpPr>
              <p:cNvPr id="31" name="正方形/長方形 30"/>
              <p:cNvSpPr/>
              <p:nvPr/>
            </p:nvSpPr>
            <p:spPr>
              <a:xfrm>
                <a:off x="4975949" y="4322974"/>
                <a:ext cx="4782068" cy="389649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973147" y="4296991"/>
                <a:ext cx="4760718" cy="1045460"/>
              </a:xfrm>
              <a:prstGeom prst="rect">
                <a:avLst/>
              </a:prstGeom>
              <a:noFill/>
              <a:ln w="6350">
                <a:noFill/>
              </a:ln>
            </p:spPr>
            <p:txBody>
              <a:bodyPr wrap="square" lIns="0" tIns="0" rIns="0" bIns="0" rtlCol="0">
                <a:spAutoFit/>
              </a:bodyPr>
              <a:lstStyle/>
              <a:p>
                <a:pPr>
                  <a:lnSpc>
                    <a:spcPct val="150000"/>
                  </a:lnSpc>
                </a:pPr>
                <a:r>
                  <a:rPr lang="ja-JP" altLang="en-US" sz="1300" dirty="0">
                    <a:latin typeface="+mj-ea"/>
                    <a:ea typeface="+mj-ea"/>
                  </a:rPr>
                  <a:t> </a:t>
                </a:r>
                <a:r>
                  <a:rPr lang="ja-JP" altLang="en-US" sz="1200" b="1" dirty="0" smtClean="0">
                    <a:latin typeface="+mj-ea"/>
                    <a:ea typeface="+mj-ea"/>
                  </a:rPr>
                  <a:t>○ 大阪・関西万博の開催、百舌鳥・古市古墳群の世界遺産登録</a:t>
                </a:r>
                <a:endParaRPr lang="en-US" altLang="ja-JP" sz="1200" b="1" dirty="0" smtClean="0">
                  <a:latin typeface="+mj-ea"/>
                  <a:ea typeface="+mj-ea"/>
                </a:endParaRPr>
              </a:p>
              <a:p>
                <a:pPr marL="252000" indent="-144000">
                  <a:lnSpc>
                    <a:spcPts val="1200"/>
                  </a:lnSpc>
                  <a:buFont typeface="Arial" panose="020B0604020202020204" pitchFamily="34" charset="0"/>
                  <a:buChar char="•"/>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年大阪・関西万博は、東京</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オリンピック・パラリンピック後</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の我が国</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の成長の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起爆剤となるもので、国内外か</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ら</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来阪者の増加が見込まれ、大阪の成長に大きな　　　インパクトを与えるものとなります。</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a:lnSpc>
                    <a:spcPts val="12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万博</a:t>
                </a:r>
                <a:r>
                  <a:rPr lang="ja-JP" altLang="en-US" sz="1100" dirty="0">
                    <a:latin typeface="Meiryo UI" panose="020B0604030504040204" pitchFamily="50" charset="-128"/>
                    <a:ea typeface="Meiryo UI" panose="020B0604030504040204" pitchFamily="50" charset="-128"/>
                  </a:rPr>
                  <a:t>の成功に寄与し、大阪・関西ひいては日本のさらなる発展に</a:t>
                </a:r>
                <a:r>
                  <a:rPr lang="ja-JP" altLang="en-US" sz="1100" dirty="0" smtClean="0">
                    <a:latin typeface="Meiryo UI" panose="020B0604030504040204" pitchFamily="50" charset="-128"/>
                    <a:ea typeface="Meiryo UI" panose="020B0604030504040204" pitchFamily="50" charset="-128"/>
                  </a:rPr>
                  <a:t>つながる　　　　　「</a:t>
                </a:r>
                <a:r>
                  <a:rPr lang="ja-JP" altLang="en-US" sz="1100" dirty="0">
                    <a:latin typeface="Meiryo UI" panose="020B0604030504040204" pitchFamily="50" charset="-128"/>
                    <a:ea typeface="Meiryo UI" panose="020B0604030504040204" pitchFamily="50" charset="-128"/>
                  </a:rPr>
                  <a:t>アクセスの向上」「安全性の向上」「にぎわい・魅力の向上</a:t>
                </a:r>
                <a:r>
                  <a:rPr lang="ja-JP" altLang="en-US" sz="1100" dirty="0" smtClean="0">
                    <a:latin typeface="Meiryo UI" panose="020B0604030504040204" pitchFamily="50" charset="-128"/>
                    <a:ea typeface="Meiryo UI" panose="020B0604030504040204" pitchFamily="50" charset="-128"/>
                  </a:rPr>
                  <a:t>」についての施策・事業に取り組んでいく必要があります。</a:t>
                </a:r>
                <a:endParaRPr lang="en-US" altLang="ja-JP" sz="1100" dirty="0" smtClean="0">
                  <a:latin typeface="Meiryo UI" panose="020B0604030504040204" pitchFamily="50" charset="-128"/>
                  <a:ea typeface="Meiryo UI" panose="020B0604030504040204" pitchFamily="50" charset="-128"/>
                </a:endParaRPr>
              </a:p>
            </p:txBody>
          </p:sp>
        </p:grpSp>
        <p:pic>
          <p:nvPicPr>
            <p:cNvPr id="28" name="図 27"/>
            <p:cNvPicPr>
              <a:picLocks noChangeAspect="1"/>
            </p:cNvPicPr>
            <p:nvPr/>
          </p:nvPicPr>
          <p:blipFill>
            <a:blip r:embed="rId2"/>
            <a:stretch>
              <a:fillRect/>
            </a:stretch>
          </p:blipFill>
          <p:spPr>
            <a:xfrm>
              <a:off x="517865" y="5237626"/>
              <a:ext cx="2869432" cy="944874"/>
            </a:xfrm>
            <a:prstGeom prst="rect">
              <a:avLst/>
            </a:prstGeom>
            <a:ln>
              <a:solidFill>
                <a:srgbClr val="000000"/>
              </a:solidFill>
            </a:ln>
          </p:spPr>
        </p:pic>
        <p:sp>
          <p:nvSpPr>
            <p:cNvPr id="29" name="テキスト ボックス 28"/>
            <p:cNvSpPr txBox="1"/>
            <p:nvPr/>
          </p:nvSpPr>
          <p:spPr>
            <a:xfrm>
              <a:off x="81866" y="7023259"/>
              <a:ext cx="2148210" cy="246221"/>
            </a:xfrm>
            <a:prstGeom prst="rect">
              <a:avLst/>
            </a:prstGeom>
            <a:noFill/>
          </p:spPr>
          <p:txBody>
            <a:bodyPr wrap="square" rtlCol="0">
              <a:spAutoFit/>
            </a:bodyPr>
            <a:lstStyle/>
            <a:p>
              <a:r>
                <a:rPr lang="en-US" altLang="ja-JP" sz="1000" dirty="0" smtClean="0"/>
                <a:t>【</a:t>
              </a:r>
              <a:r>
                <a:rPr lang="ja-JP" altLang="en-US" sz="1000" dirty="0" smtClean="0"/>
                <a:t>世界遺産：百舌鳥・古市古墳群</a:t>
              </a:r>
              <a:r>
                <a:rPr lang="en-US" altLang="ja-JP" sz="1000" dirty="0" smtClean="0"/>
                <a:t>】</a:t>
              </a:r>
              <a:endParaRPr kumimoji="1" lang="ja-JP" altLang="en-US" sz="1000" dirty="0"/>
            </a:p>
          </p:txBody>
        </p:sp>
        <p:sp>
          <p:nvSpPr>
            <p:cNvPr id="30" name="テキスト ボックス 29"/>
            <p:cNvSpPr txBox="1"/>
            <p:nvPr/>
          </p:nvSpPr>
          <p:spPr>
            <a:xfrm>
              <a:off x="212441" y="5039579"/>
              <a:ext cx="2251993" cy="245759"/>
            </a:xfrm>
            <a:prstGeom prst="rect">
              <a:avLst/>
            </a:prstGeom>
            <a:noFill/>
          </p:spPr>
          <p:txBody>
            <a:bodyPr wrap="square" rtlCol="0">
              <a:spAutoFit/>
            </a:bodyPr>
            <a:lstStyle/>
            <a:p>
              <a:r>
                <a:rPr lang="en-US" altLang="ja-JP" sz="1000" dirty="0"/>
                <a:t>【</a:t>
              </a:r>
              <a:r>
                <a:rPr lang="en-US" altLang="ja-JP" sz="1000" dirty="0" smtClean="0"/>
                <a:t>2025</a:t>
              </a:r>
              <a:r>
                <a:rPr lang="ja-JP" altLang="en-US" sz="1000" dirty="0" smtClean="0"/>
                <a:t>年大阪・関西万博イメージ</a:t>
              </a:r>
              <a:r>
                <a:rPr lang="en-US" altLang="ja-JP" sz="1000" dirty="0" smtClean="0"/>
                <a:t>】</a:t>
              </a:r>
              <a:endParaRPr kumimoji="1" lang="ja-JP" altLang="en-US" sz="1000" dirty="0"/>
            </a:p>
          </p:txBody>
        </p:sp>
      </p:grpSp>
      <p:sp>
        <p:nvSpPr>
          <p:cNvPr id="33" name="テキスト ボックス 32"/>
          <p:cNvSpPr txBox="1"/>
          <p:nvPr/>
        </p:nvSpPr>
        <p:spPr>
          <a:xfrm>
            <a:off x="122160" y="3257641"/>
            <a:ext cx="4763712" cy="615553"/>
          </a:xfrm>
          <a:prstGeom prst="rect">
            <a:avLst/>
          </a:prstGeom>
          <a:noFill/>
          <a:ln w="6350">
            <a:noFill/>
          </a:ln>
        </p:spPr>
        <p:txBody>
          <a:bodyPr wrap="square" lIns="0" tIns="0" rIns="0" bIns="0" rtlCol="0">
            <a:spAutoFit/>
          </a:bodyPr>
          <a:lstStyle/>
          <a:p>
            <a:pPr marL="252000" indent="-144000">
              <a:lnSpc>
                <a:spcPts val="12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また令和</a:t>
            </a:r>
            <a:r>
              <a:rPr lang="ja-JP" altLang="en-US" sz="1100" dirty="0">
                <a:latin typeface="Meiryo UI" panose="020B0604030504040204" pitchFamily="50" charset="-128"/>
                <a:ea typeface="Meiryo UI" panose="020B0604030504040204" pitchFamily="50" charset="-128"/>
              </a:rPr>
              <a:t>元年</a:t>
            </a:r>
            <a:r>
              <a:rPr lang="ja-JP" altLang="en-US" sz="1100" dirty="0" smtClean="0">
                <a:latin typeface="Meiryo UI" panose="020B0604030504040204" pitchFamily="50" charset="-128"/>
                <a:ea typeface="Meiryo UI" panose="020B0604030504040204" pitchFamily="50" charset="-128"/>
              </a:rPr>
              <a:t>７月に開催</a:t>
            </a:r>
            <a:r>
              <a:rPr lang="ja-JP" altLang="en-US" sz="1100" dirty="0">
                <a:latin typeface="Meiryo UI" panose="020B0604030504040204" pitchFamily="50" charset="-128"/>
                <a:ea typeface="Meiryo UI" panose="020B0604030504040204" pitchFamily="50" charset="-128"/>
              </a:rPr>
              <a:t>された第</a:t>
            </a:r>
            <a:r>
              <a:rPr lang="en-US" altLang="ja-JP" sz="1100" dirty="0">
                <a:latin typeface="Meiryo UI" panose="020B0604030504040204" pitchFamily="50" charset="-128"/>
                <a:ea typeface="Meiryo UI" panose="020B0604030504040204" pitchFamily="50" charset="-128"/>
              </a:rPr>
              <a:t>43</a:t>
            </a:r>
            <a:r>
              <a:rPr lang="ja-JP" altLang="en-US" sz="1100" dirty="0">
                <a:latin typeface="Meiryo UI" panose="020B0604030504040204" pitchFamily="50" charset="-128"/>
                <a:ea typeface="Meiryo UI" panose="020B0604030504040204" pitchFamily="50" charset="-128"/>
              </a:rPr>
              <a:t>回世界</a:t>
            </a:r>
            <a:r>
              <a:rPr lang="ja-JP" altLang="en-US" sz="1100" dirty="0" smtClean="0">
                <a:latin typeface="Meiryo UI" panose="020B0604030504040204" pitchFamily="50" charset="-128"/>
                <a:ea typeface="Meiryo UI" panose="020B0604030504040204" pitchFamily="50" charset="-128"/>
              </a:rPr>
              <a:t>遺産委員会</a:t>
            </a:r>
            <a:r>
              <a:rPr lang="ja-JP" altLang="en-US" sz="1100" dirty="0">
                <a:latin typeface="Meiryo UI" panose="020B0604030504040204" pitchFamily="50" charset="-128"/>
                <a:ea typeface="Meiryo UI" panose="020B0604030504040204" pitchFamily="50" charset="-128"/>
              </a:rPr>
              <a:t>において</a:t>
            </a:r>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百舌鳥</a:t>
            </a:r>
            <a:r>
              <a:rPr lang="ja-JP" altLang="en-US" sz="1100" dirty="0" smtClean="0">
                <a:latin typeface="Meiryo UI" panose="020B0604030504040204" pitchFamily="50" charset="-128"/>
                <a:ea typeface="Meiryo UI" panose="020B0604030504040204" pitchFamily="50" charset="-128"/>
              </a:rPr>
              <a:t>・古市</a:t>
            </a:r>
            <a:r>
              <a:rPr lang="ja-JP" altLang="en-US" sz="1100" dirty="0">
                <a:latin typeface="Meiryo UI" panose="020B0604030504040204" pitchFamily="50" charset="-128"/>
                <a:ea typeface="Meiryo UI" panose="020B0604030504040204" pitchFamily="50" charset="-128"/>
              </a:rPr>
              <a:t>古墳群</a:t>
            </a:r>
            <a:r>
              <a:rPr lang="ja-JP" altLang="en-US" sz="1100" dirty="0" smtClean="0">
                <a:latin typeface="Meiryo UI" panose="020B0604030504040204" pitchFamily="50" charset="-128"/>
                <a:ea typeface="Meiryo UI" panose="020B0604030504040204" pitchFamily="50" charset="-128"/>
              </a:rPr>
              <a:t>」が大阪</a:t>
            </a:r>
            <a:r>
              <a:rPr lang="ja-JP" altLang="en-US" sz="1100" dirty="0">
                <a:latin typeface="Meiryo UI" panose="020B0604030504040204" pitchFamily="50" charset="-128"/>
                <a:ea typeface="Meiryo UI" panose="020B0604030504040204" pitchFamily="50" charset="-128"/>
              </a:rPr>
              <a:t>初の世界</a:t>
            </a:r>
            <a:r>
              <a:rPr lang="ja-JP" altLang="en-US" sz="1100" dirty="0" smtClean="0">
                <a:latin typeface="Meiryo UI" panose="020B0604030504040204" pitchFamily="50" charset="-128"/>
                <a:ea typeface="Meiryo UI" panose="020B0604030504040204" pitchFamily="50" charset="-128"/>
              </a:rPr>
              <a:t>遺産として登録</a:t>
            </a:r>
            <a:r>
              <a:rPr lang="ja-JP" altLang="en-US" sz="1100" dirty="0">
                <a:latin typeface="Meiryo UI" panose="020B0604030504040204" pitchFamily="50" charset="-128"/>
                <a:ea typeface="Meiryo UI" panose="020B0604030504040204" pitchFamily="50" charset="-128"/>
              </a:rPr>
              <a:t>されました</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252000" indent="-144000">
              <a:lnSpc>
                <a:spcPts val="12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今後</a:t>
            </a:r>
            <a:r>
              <a:rPr lang="ja-JP" altLang="en-US" sz="1100" dirty="0">
                <a:latin typeface="Meiryo UI" panose="020B0604030504040204" pitchFamily="50" charset="-128"/>
                <a:ea typeface="Meiryo UI" panose="020B0604030504040204" pitchFamily="50" charset="-128"/>
              </a:rPr>
              <a:t>、古墳群やその他関西の世界遺産</a:t>
            </a:r>
            <a:r>
              <a:rPr lang="ja-JP" altLang="en-US" sz="1100" dirty="0" smtClean="0">
                <a:latin typeface="Meiryo UI" panose="020B0604030504040204" pitchFamily="50" charset="-128"/>
                <a:ea typeface="Meiryo UI" panose="020B0604030504040204" pitchFamily="50" charset="-128"/>
              </a:rPr>
              <a:t>、日本</a:t>
            </a:r>
            <a:r>
              <a:rPr lang="ja-JP" altLang="en-US" sz="1100" dirty="0">
                <a:latin typeface="Meiryo UI" panose="020B0604030504040204" pitchFamily="50" charset="-128"/>
                <a:ea typeface="Meiryo UI" panose="020B0604030504040204" pitchFamily="50" charset="-128"/>
              </a:rPr>
              <a:t>最古</a:t>
            </a:r>
            <a:r>
              <a:rPr lang="ja-JP" altLang="en-US" sz="1100" dirty="0" smtClean="0">
                <a:latin typeface="Meiryo UI" panose="020B0604030504040204" pitchFamily="50" charset="-128"/>
                <a:ea typeface="Meiryo UI" panose="020B0604030504040204" pitchFamily="50" charset="-128"/>
              </a:rPr>
              <a:t>の</a:t>
            </a:r>
            <a:r>
              <a:rPr lang="ja-JP" altLang="en-US" sz="1100" dirty="0">
                <a:latin typeface="Meiryo UI" panose="020B0604030504040204" pitchFamily="50" charset="-128"/>
                <a:ea typeface="Meiryo UI" panose="020B0604030504040204" pitchFamily="50" charset="-128"/>
              </a:rPr>
              <a:t>国道</a:t>
            </a:r>
            <a:r>
              <a:rPr lang="ja-JP" altLang="en-US" sz="1100" dirty="0" smtClean="0">
                <a:latin typeface="Meiryo UI" panose="020B0604030504040204" pitchFamily="50" charset="-128"/>
                <a:ea typeface="Meiryo UI" panose="020B0604030504040204" pitchFamily="50" charset="-128"/>
              </a:rPr>
              <a:t>「竹内</a:t>
            </a:r>
            <a:r>
              <a:rPr lang="ja-JP" altLang="en-US" sz="1100" dirty="0">
                <a:latin typeface="Meiryo UI" panose="020B0604030504040204" pitchFamily="50" charset="-128"/>
                <a:ea typeface="Meiryo UI" panose="020B0604030504040204" pitchFamily="50" charset="-128"/>
              </a:rPr>
              <a:t>街道・横</a:t>
            </a:r>
            <a:r>
              <a:rPr lang="ja-JP" altLang="en-US" sz="1100" dirty="0" smtClean="0">
                <a:latin typeface="Meiryo UI" panose="020B0604030504040204" pitchFamily="50" charset="-128"/>
                <a:ea typeface="Meiryo UI" panose="020B0604030504040204" pitchFamily="50" charset="-128"/>
              </a:rPr>
              <a:t>大路（大道）」などの日本遺産と</a:t>
            </a:r>
            <a:r>
              <a:rPr lang="ja-JP" altLang="en-US" sz="1100" dirty="0">
                <a:latin typeface="Meiryo UI" panose="020B0604030504040204" pitchFamily="50" charset="-128"/>
                <a:ea typeface="Meiryo UI" panose="020B0604030504040204" pitchFamily="50" charset="-128"/>
              </a:rPr>
              <a:t>の観光・交流が期待</a:t>
            </a:r>
            <a:r>
              <a:rPr lang="ja-JP" altLang="en-US" sz="1100" dirty="0" smtClean="0">
                <a:latin typeface="Meiryo UI" panose="020B0604030504040204" pitchFamily="50" charset="-128"/>
                <a:ea typeface="Meiryo UI" panose="020B0604030504040204" pitchFamily="50" charset="-128"/>
              </a:rPr>
              <a:t>されます。</a:t>
            </a:r>
            <a:endParaRPr lang="en-US" altLang="ja-JP" sz="1100"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97449" y="3925752"/>
            <a:ext cx="4876435" cy="1388897"/>
            <a:chOff x="97385" y="4618424"/>
            <a:chExt cx="4876435" cy="1388897"/>
          </a:xfrm>
        </p:grpSpPr>
        <p:pic>
          <p:nvPicPr>
            <p:cNvPr id="23" name="Picture 14" descr="IMGP1357"/>
            <p:cNvPicPr preferRelativeResize="0">
              <a:picLocks noChangeArrowheads="1"/>
            </p:cNvPicPr>
            <p:nvPr/>
          </p:nvPicPr>
          <p:blipFill rotWithShape="1">
            <a:blip r:embed="rId3" cstate="print">
              <a:lum bright="16000"/>
              <a:extLst>
                <a:ext uri="{28A0092B-C50C-407E-A947-70E740481C1C}">
                  <a14:useLocalDpi xmlns:a14="http://schemas.microsoft.com/office/drawing/2010/main"/>
                </a:ext>
              </a:extLst>
            </a:blip>
            <a:srcRect/>
            <a:stretch/>
          </p:blipFill>
          <p:spPr bwMode="auto">
            <a:xfrm>
              <a:off x="3355043" y="4832280"/>
              <a:ext cx="1344695" cy="984589"/>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3080960" y="4618424"/>
              <a:ext cx="1892860" cy="246221"/>
            </a:xfrm>
            <a:prstGeom prst="rect">
              <a:avLst/>
            </a:prstGeom>
            <a:noFill/>
          </p:spPr>
          <p:txBody>
            <a:bodyPr wrap="square" rtlCol="0">
              <a:spAutoFit/>
            </a:bodyPr>
            <a:lstStyle/>
            <a:p>
              <a:r>
                <a:rPr lang="en-US" altLang="ja-JP" sz="1000" dirty="0" smtClean="0"/>
                <a:t>【</a:t>
              </a:r>
              <a:r>
                <a:rPr lang="ja-JP" altLang="en-US" sz="1000" spc="-150" dirty="0" smtClean="0"/>
                <a:t>日本遺産：竹内街道・横大路（大道）</a:t>
              </a:r>
              <a:r>
                <a:rPr lang="en-US" altLang="ja-JP" sz="1000" dirty="0" smtClean="0"/>
                <a:t>】</a:t>
              </a:r>
              <a:endParaRPr kumimoji="1" lang="ja-JP" altLang="en-US" sz="1000" dirty="0"/>
            </a:p>
          </p:txBody>
        </p:sp>
        <p:pic>
          <p:nvPicPr>
            <p:cNvPr id="3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01192" y="4830886"/>
              <a:ext cx="1491525" cy="994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7"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744448" y="4829533"/>
              <a:ext cx="1514177" cy="9957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8" name="テキスト ボックス 37"/>
            <p:cNvSpPr txBox="1"/>
            <p:nvPr/>
          </p:nvSpPr>
          <p:spPr>
            <a:xfrm>
              <a:off x="97385" y="5791121"/>
              <a:ext cx="1728192" cy="215444"/>
            </a:xfrm>
            <a:prstGeom prst="rect">
              <a:avLst/>
            </a:prstGeom>
            <a:noFill/>
          </p:spPr>
          <p:txBody>
            <a:bodyPr wrap="square" rtlCol="0">
              <a:spAutoFit/>
            </a:bodyPr>
            <a:lstStyle/>
            <a:p>
              <a:pPr algn="ctr"/>
              <a:r>
                <a:rPr kumimoji="1" lang="ja-JP" altLang="en-US" sz="800" dirty="0" smtClean="0"/>
                <a:t>百舌鳥エリア（堺市）</a:t>
              </a:r>
              <a:endParaRPr kumimoji="1" lang="ja-JP" altLang="en-US" sz="800" dirty="0"/>
            </a:p>
          </p:txBody>
        </p:sp>
        <p:sp>
          <p:nvSpPr>
            <p:cNvPr id="39" name="テキスト ボックス 38"/>
            <p:cNvSpPr txBox="1"/>
            <p:nvPr/>
          </p:nvSpPr>
          <p:spPr>
            <a:xfrm>
              <a:off x="1692717" y="5776489"/>
              <a:ext cx="1985175" cy="230832"/>
            </a:xfrm>
            <a:prstGeom prst="rect">
              <a:avLst/>
            </a:prstGeom>
            <a:noFill/>
          </p:spPr>
          <p:txBody>
            <a:bodyPr wrap="square" rtlCol="0">
              <a:spAutoFit/>
            </a:bodyPr>
            <a:lstStyle/>
            <a:p>
              <a:r>
                <a:rPr kumimoji="1" lang="ja-JP" altLang="en-US" sz="800" dirty="0" smtClean="0"/>
                <a:t>古市エリア（羽曳野市・藤井寺市</a:t>
              </a:r>
              <a:r>
                <a:rPr kumimoji="1" lang="ja-JP" altLang="en-US" sz="900" dirty="0" smtClean="0"/>
                <a:t>）</a:t>
              </a:r>
              <a:endParaRPr kumimoji="1" lang="ja-JP" altLang="en-US" sz="900" dirty="0"/>
            </a:p>
          </p:txBody>
        </p:sp>
      </p:grpSp>
      <p:pic>
        <p:nvPicPr>
          <p:cNvPr id="2" name="図 1"/>
          <p:cNvPicPr>
            <a:picLocks noChangeAspect="1"/>
          </p:cNvPicPr>
          <p:nvPr/>
        </p:nvPicPr>
        <p:blipFill>
          <a:blip r:embed="rId6"/>
          <a:stretch>
            <a:fillRect/>
          </a:stretch>
        </p:blipFill>
        <p:spPr>
          <a:xfrm>
            <a:off x="5328149" y="3472482"/>
            <a:ext cx="4109350" cy="3096348"/>
          </a:xfrm>
          <a:prstGeom prst="rect">
            <a:avLst/>
          </a:prstGeom>
        </p:spPr>
      </p:pic>
      <p:sp>
        <p:nvSpPr>
          <p:cNvPr id="27" name="正方形/長方形 26"/>
          <p:cNvSpPr/>
          <p:nvPr/>
        </p:nvSpPr>
        <p:spPr>
          <a:xfrm>
            <a:off x="6995473" y="6474110"/>
            <a:ext cx="2520280" cy="200055"/>
          </a:xfrm>
          <a:prstGeom prst="rect">
            <a:avLst/>
          </a:prstGeom>
        </p:spPr>
        <p:txBody>
          <a:bodyPr wrap="square">
            <a:spAutoFit/>
          </a:bodyPr>
          <a:lstStyle/>
          <a:p>
            <a:pPr algn="ct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：社会資本整備審議会　計画部会（国土交通省）</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0572" y="1941380"/>
            <a:ext cx="805473" cy="1285364"/>
          </a:xfrm>
          <a:prstGeom prst="rect">
            <a:avLst/>
          </a:prstGeom>
        </p:spPr>
      </p:pic>
    </p:spTree>
    <p:extLst>
      <p:ext uri="{BB962C8B-B14F-4D97-AF65-F5344CB8AC3E}">
        <p14:creationId xmlns:p14="http://schemas.microsoft.com/office/powerpoint/2010/main" val="4081436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3" name="スライド番号プレースホルダー 2"/>
          <p:cNvSpPr>
            <a:spLocks noGrp="1"/>
          </p:cNvSpPr>
          <p:nvPr>
            <p:ph type="sldNum" sz="quarter" idx="12"/>
          </p:nvPr>
        </p:nvSpPr>
        <p:spPr>
          <a:xfrm>
            <a:off x="7594600" y="6556818"/>
            <a:ext cx="2311400" cy="365125"/>
          </a:xfrm>
        </p:spPr>
        <p:txBody>
          <a:bodyPr/>
          <a:lstStyle/>
          <a:p>
            <a:fld id="{BB9231F5-CC56-497A-A386-7B8232C12A76}" type="slidenum">
              <a:rPr kumimoji="1" lang="ja-JP" altLang="en-US" smtClean="0"/>
              <a:t>8</a:t>
            </a:fld>
            <a:endParaRPr kumimoji="1" lang="ja-JP" altLang="en-US" dirty="0"/>
          </a:p>
        </p:txBody>
      </p:sp>
      <p:sp>
        <p:nvSpPr>
          <p:cNvPr id="4" name="正方形/長方形 3"/>
          <p:cNvSpPr/>
          <p:nvPr/>
        </p:nvSpPr>
        <p:spPr>
          <a:xfrm>
            <a:off x="4895466" y="769610"/>
            <a:ext cx="4867352" cy="586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942929" y="793616"/>
            <a:ext cx="4714952" cy="1977464"/>
          </a:xfrm>
          <a:prstGeom prst="rect">
            <a:avLst/>
          </a:prstGeom>
          <a:noFill/>
        </p:spPr>
        <p:txBody>
          <a:bodyPr wrap="square" lIns="0" tIns="0" rIns="0" bIns="0" rtlCol="0">
            <a:spAutoFit/>
          </a:bodyPr>
          <a:lstStyle/>
          <a:p>
            <a:pPr>
              <a:lnSpc>
                <a:spcPct val="150000"/>
              </a:lnSpc>
            </a:pPr>
            <a:r>
              <a:rPr lang="ja-JP" altLang="en-US" sz="1200" b="1" dirty="0" smtClean="0">
                <a:latin typeface="+mj-ea"/>
                <a:ea typeface="+mj-ea"/>
              </a:rPr>
              <a:t>○ 厳しい財政状況</a:t>
            </a:r>
            <a:endParaRPr lang="en-US" altLang="ja-JP" sz="1200" b="1" dirty="0" smtClean="0">
              <a:latin typeface="+mj-ea"/>
              <a:ea typeface="+mj-ea"/>
            </a:endParaRPr>
          </a:p>
          <a:p>
            <a:pPr marL="279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近年のインフラ建設事業費はピーク時（平成</a:t>
            </a:r>
            <a:r>
              <a:rPr lang="en-US" altLang="ja-JP" sz="1100" dirty="0" smtClean="0">
                <a:latin typeface="Meiryo UI" panose="020B0604030504040204" pitchFamily="50" charset="-128"/>
                <a:ea typeface="Meiryo UI" panose="020B0604030504040204" pitchFamily="50" charset="-128"/>
              </a:rPr>
              <a:t>7</a:t>
            </a:r>
            <a:r>
              <a:rPr lang="ja-JP" altLang="en-US" sz="1100" dirty="0" smtClean="0">
                <a:latin typeface="Meiryo UI" panose="020B0604030504040204" pitchFamily="50" charset="-128"/>
                <a:ea typeface="Meiryo UI" panose="020B0604030504040204" pitchFamily="50" charset="-128"/>
              </a:rPr>
              <a:t>年度：</a:t>
            </a:r>
            <a:r>
              <a:rPr lang="en-US" altLang="ja-JP" sz="1100" dirty="0" smtClean="0">
                <a:latin typeface="Meiryo UI" panose="020B0604030504040204" pitchFamily="50" charset="-128"/>
                <a:ea typeface="Meiryo UI" panose="020B0604030504040204" pitchFamily="50" charset="-128"/>
              </a:rPr>
              <a:t>6,308</a:t>
            </a:r>
            <a:r>
              <a:rPr lang="ja-JP" altLang="en-US" sz="1100" dirty="0" smtClean="0">
                <a:latin typeface="Meiryo UI" panose="020B0604030504040204" pitchFamily="50" charset="-128"/>
                <a:ea typeface="Meiryo UI" panose="020B0604030504040204" pitchFamily="50" charset="-128"/>
              </a:rPr>
              <a:t>億円）の　　　　　１</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３以下で、平成</a:t>
            </a:r>
            <a:r>
              <a:rPr lang="en-US" altLang="ja-JP" sz="1100" dirty="0" smtClean="0">
                <a:latin typeface="Meiryo UI" panose="020B0604030504040204" pitchFamily="50" charset="-128"/>
                <a:ea typeface="Meiryo UI" panose="020B0604030504040204" pitchFamily="50" charset="-128"/>
              </a:rPr>
              <a:t>23</a:t>
            </a:r>
            <a:r>
              <a:rPr lang="ja-JP" altLang="en-US" sz="1100" dirty="0" smtClean="0">
                <a:latin typeface="Meiryo UI" panose="020B0604030504040204" pitchFamily="50" charset="-128"/>
                <a:ea typeface="Meiryo UI" panose="020B0604030504040204" pitchFamily="50" charset="-128"/>
              </a:rPr>
              <a:t>年度以降は平均約</a:t>
            </a:r>
            <a:r>
              <a:rPr lang="en-US" altLang="ja-JP" sz="1100" dirty="0" smtClean="0">
                <a:latin typeface="Meiryo UI" panose="020B0604030504040204" pitchFamily="50" charset="-128"/>
                <a:ea typeface="Meiryo UI" panose="020B0604030504040204" pitchFamily="50" charset="-128"/>
              </a:rPr>
              <a:t>1,800</a:t>
            </a:r>
            <a:r>
              <a:rPr lang="ja-JP" altLang="en-US" sz="1100" dirty="0" smtClean="0">
                <a:latin typeface="Meiryo UI" panose="020B0604030504040204" pitchFamily="50" charset="-128"/>
                <a:ea typeface="Meiryo UI" panose="020B0604030504040204" pitchFamily="50" charset="-128"/>
              </a:rPr>
              <a:t>億円で推移しています。</a:t>
            </a:r>
            <a:endParaRPr lang="en-US" altLang="ja-JP" sz="1100" dirty="0">
              <a:latin typeface="Meiryo UI" panose="020B0604030504040204" pitchFamily="50" charset="-128"/>
              <a:ea typeface="Meiryo UI" panose="020B0604030504040204" pitchFamily="50" charset="-128"/>
            </a:endParaRPr>
          </a:p>
          <a:p>
            <a:pPr marL="279450" indent="-171450">
              <a:spcBef>
                <a:spcPts val="600"/>
              </a:spcBef>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今後も、財政規律を堅持しつつ、施策・事業の重点化</a:t>
            </a:r>
            <a:r>
              <a:rPr lang="ja-JP" altLang="en-US" sz="1100" smtClean="0">
                <a:latin typeface="Meiryo UI" panose="020B0604030504040204" pitchFamily="50" charset="-128"/>
                <a:ea typeface="Meiryo UI" panose="020B0604030504040204" pitchFamily="50" charset="-128"/>
              </a:rPr>
              <a:t>を図りながら、</a:t>
            </a:r>
            <a:r>
              <a:rPr lang="ja-JP" altLang="en-US" sz="1100" dirty="0" smtClean="0">
                <a:latin typeface="Meiryo UI" panose="020B0604030504040204" pitchFamily="50" charset="-128"/>
                <a:ea typeface="Meiryo UI" panose="020B0604030504040204" pitchFamily="50" charset="-128"/>
              </a:rPr>
              <a:t>　　　　　　成長・活力や防災、安全・安心など将来に向けて必要となるインフラ整備・保全を　　　推進するための財源確保が必要です。</a:t>
            </a:r>
            <a:endParaRPr lang="en-US" altLang="ja-JP" sz="1100" dirty="0" smtClean="0">
              <a:latin typeface="Meiryo UI" panose="020B0604030504040204" pitchFamily="50" charset="-128"/>
              <a:ea typeface="Meiryo UI" panose="020B0604030504040204" pitchFamily="50" charset="-128"/>
            </a:endParaRPr>
          </a:p>
          <a:p>
            <a:pPr marL="279450" indent="-171450">
              <a:spcBef>
                <a:spcPts val="600"/>
              </a:spcBef>
              <a:buFont typeface="Arial" panose="020B0604020202020204" pitchFamily="34" charset="0"/>
              <a:buChar char="•"/>
            </a:pPr>
            <a:r>
              <a:rPr lang="ja-JP" altLang="en-US" sz="1100" i="1" dirty="0" smtClean="0">
                <a:latin typeface="Meiryo UI" panose="020B0604030504040204" pitchFamily="50" charset="-128"/>
                <a:ea typeface="Meiryo UI" panose="020B0604030504040204" pitchFamily="50" charset="-128"/>
              </a:rPr>
              <a:t>新型コロナウイルス感染症の影響による経済の落ち込みとそれによる財政的影響</a:t>
            </a:r>
            <a:r>
              <a:rPr lang="ja-JP" altLang="en-US" sz="1100" i="1" dirty="0">
                <a:latin typeface="Meiryo UI" panose="020B0604030504040204" pitchFamily="50" charset="-128"/>
                <a:ea typeface="Meiryo UI" panose="020B0604030504040204" pitchFamily="50" charset="-128"/>
              </a:rPr>
              <a:t>が想定</a:t>
            </a:r>
            <a:r>
              <a:rPr lang="ja-JP" altLang="en-US" sz="1100" i="1" dirty="0" smtClean="0">
                <a:latin typeface="Meiryo UI" panose="020B0604030504040204" pitchFamily="50" charset="-128"/>
                <a:ea typeface="Meiryo UI" panose="020B0604030504040204" pitchFamily="50" charset="-128"/>
              </a:rPr>
              <a:t>され、また国の経済対策などの動向なども含め、今後、社会経済情勢等を注視していく必要があります。</a:t>
            </a:r>
            <a:endParaRPr lang="en-US" altLang="ja-JP" sz="1100" i="1" dirty="0">
              <a:latin typeface="Meiryo UI" panose="020B0604030504040204" pitchFamily="50" charset="-128"/>
              <a:ea typeface="Meiryo UI" panose="020B0604030504040204" pitchFamily="50" charset="-128"/>
            </a:endParaRPr>
          </a:p>
          <a:p>
            <a:pPr marL="108000" indent="108000"/>
            <a:endParaRPr lang="en-US" altLang="ja-JP" sz="1100"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60844" y="2693802"/>
            <a:ext cx="2088232" cy="261610"/>
          </a:xfrm>
          <a:prstGeom prst="rect">
            <a:avLst/>
          </a:prstGeom>
          <a:noFill/>
        </p:spPr>
        <p:txBody>
          <a:bodyPr wrap="square" rtlCol="0">
            <a:spAutoFit/>
          </a:bodyPr>
          <a:lstStyle/>
          <a:p>
            <a:r>
              <a:rPr lang="en-US" altLang="ja-JP" sz="1100" dirty="0">
                <a:latin typeface="+mj-ea"/>
                <a:ea typeface="+mj-ea"/>
              </a:rPr>
              <a:t>【</a:t>
            </a:r>
            <a:r>
              <a:rPr kumimoji="1" lang="ja-JP" altLang="en-US" sz="1100" dirty="0" smtClean="0">
                <a:latin typeface="+mj-ea"/>
                <a:ea typeface="+mj-ea"/>
              </a:rPr>
              <a:t>普通建設事業費の推移</a:t>
            </a:r>
            <a:r>
              <a:rPr kumimoji="1" lang="en-US" altLang="ja-JP" sz="1100" dirty="0" smtClean="0">
                <a:latin typeface="+mj-ea"/>
                <a:ea typeface="+mj-ea"/>
              </a:rPr>
              <a:t>】</a:t>
            </a:r>
            <a:endParaRPr kumimoji="1" lang="ja-JP" altLang="en-US" sz="1100" dirty="0">
              <a:latin typeface="+mj-ea"/>
              <a:ea typeface="+mj-ea"/>
            </a:endParaRPr>
          </a:p>
        </p:txBody>
      </p:sp>
      <p:sp>
        <p:nvSpPr>
          <p:cNvPr id="36" name="テキスト ボックス 11"/>
          <p:cNvSpPr txBox="1"/>
          <p:nvPr/>
        </p:nvSpPr>
        <p:spPr>
          <a:xfrm>
            <a:off x="6815133" y="5906380"/>
            <a:ext cx="2837681" cy="35797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lnSpc>
                <a:spcPts val="700"/>
              </a:lnSpc>
            </a:pPr>
            <a:r>
              <a:rPr kumimoji="1" lang="ja-JP" altLang="en-US" sz="700" dirty="0"/>
              <a:t>出典：財政ノート</a:t>
            </a:r>
            <a:r>
              <a:rPr kumimoji="1" lang="en-US" altLang="ja-JP" sz="700" dirty="0"/>
              <a:t>(</a:t>
            </a:r>
            <a:r>
              <a:rPr kumimoji="1" lang="ja-JP" altLang="en-US" sz="700" dirty="0"/>
              <a:t>令和元年</a:t>
            </a:r>
            <a:r>
              <a:rPr kumimoji="1" lang="en-US" altLang="ja-JP" sz="700" dirty="0"/>
              <a:t>9</a:t>
            </a:r>
            <a:r>
              <a:rPr kumimoji="1" lang="ja-JP" altLang="en-US" sz="700" dirty="0"/>
              <a:t>月等</a:t>
            </a:r>
            <a:r>
              <a:rPr kumimoji="1" lang="en-US" altLang="ja-JP" sz="700" dirty="0"/>
              <a:t>)(</a:t>
            </a:r>
            <a:r>
              <a:rPr kumimoji="1" lang="ja-JP" altLang="en-US" sz="700" dirty="0"/>
              <a:t>大阪府</a:t>
            </a:r>
            <a:r>
              <a:rPr kumimoji="1" lang="en-US" altLang="ja-JP" sz="700" dirty="0"/>
              <a:t>)</a:t>
            </a:r>
          </a:p>
          <a:p>
            <a:pPr algn="r">
              <a:lnSpc>
                <a:spcPts val="700"/>
              </a:lnSpc>
            </a:pPr>
            <a:r>
              <a:rPr kumimoji="1" lang="en-US" altLang="ja-JP" sz="700" dirty="0"/>
              <a:t>※</a:t>
            </a:r>
            <a:r>
              <a:rPr kumimoji="1" lang="ja-JP" altLang="en-US" sz="700" dirty="0"/>
              <a:t>歳出決算額</a:t>
            </a:r>
            <a:r>
              <a:rPr kumimoji="1" lang="en-US" altLang="ja-JP" sz="700" dirty="0"/>
              <a:t>(</a:t>
            </a:r>
            <a:r>
              <a:rPr kumimoji="1" lang="ja-JP" altLang="en-US" sz="700" dirty="0"/>
              <a:t>性質別</a:t>
            </a:r>
            <a:r>
              <a:rPr kumimoji="1" lang="en-US" altLang="ja-JP" sz="700" dirty="0"/>
              <a:t>)(</a:t>
            </a:r>
            <a:r>
              <a:rPr kumimoji="1" lang="ja-JP" altLang="en-US" sz="700" dirty="0"/>
              <a:t>普通会計</a:t>
            </a:r>
            <a:r>
              <a:rPr kumimoji="1" lang="en-US" altLang="ja-JP" sz="700" dirty="0"/>
              <a:t>)</a:t>
            </a:r>
            <a:r>
              <a:rPr kumimoji="1" lang="ja-JP" altLang="en-US" sz="700" dirty="0"/>
              <a:t>より、「普通建設事業費」のみ抽出</a:t>
            </a:r>
          </a:p>
        </p:txBody>
      </p:sp>
      <p:sp>
        <p:nvSpPr>
          <p:cNvPr id="25" name="正方形/長方形 24"/>
          <p:cNvSpPr/>
          <p:nvPr/>
        </p:nvSpPr>
        <p:spPr>
          <a:xfrm>
            <a:off x="844" y="384562"/>
            <a:ext cx="9900000" cy="288147"/>
          </a:xfrm>
          <a:prstGeom prst="rect">
            <a:avLst/>
          </a:prstGeom>
        </p:spPr>
        <p:style>
          <a:lnRef idx="1">
            <a:schemeClr val="accent5"/>
          </a:lnRef>
          <a:fillRef idx="1003">
            <a:schemeClr val="dk2"/>
          </a:fillRef>
          <a:effectRef idx="2">
            <a:schemeClr val="accent5"/>
          </a:effectRef>
          <a:fontRef idx="minor">
            <a:schemeClr val="lt1"/>
          </a:fontRef>
        </p:style>
        <p:txBody>
          <a:bodyPr wrap="square" lIns="72000" tIns="36000" rIns="72000" bIns="36000" anchor="ctr" anchorCtr="0">
            <a:spAutoFit/>
          </a:bodyPr>
          <a:lstStyle/>
          <a:p>
            <a:r>
              <a:rPr lang="ja-JP" altLang="en-US" sz="1400" b="1" spc="300" dirty="0">
                <a:latin typeface="HG丸ｺﾞｼｯｸM-PRO" panose="020F0600000000000000" pitchFamily="50" charset="-128"/>
                <a:ea typeface="HG丸ｺﾞｼｯｸM-PRO" panose="020F0600000000000000" pitchFamily="50" charset="-128"/>
              </a:rPr>
              <a:t>都市インフラ政策を取り巻く社会情勢</a:t>
            </a:r>
            <a:endParaRPr lang="en-US" altLang="ja-JP" sz="1400" b="1" spc="300" dirty="0">
              <a:latin typeface="HG丸ｺﾞｼｯｸM-PRO" panose="020F0600000000000000" pitchFamily="50" charset="-128"/>
              <a:ea typeface="HG丸ｺﾞｼｯｸM-PRO" panose="020F0600000000000000" pitchFamily="50" charset="-128"/>
            </a:endParaRPr>
          </a:p>
        </p:txBody>
      </p:sp>
      <p:grpSp>
        <p:nvGrpSpPr>
          <p:cNvPr id="26" name="グループ化 25"/>
          <p:cNvGrpSpPr/>
          <p:nvPr/>
        </p:nvGrpSpPr>
        <p:grpSpPr>
          <a:xfrm>
            <a:off x="72845" y="769611"/>
            <a:ext cx="4788000" cy="5868000"/>
            <a:chOff x="5017870" y="682774"/>
            <a:chExt cx="4788000" cy="5932511"/>
          </a:xfrm>
        </p:grpSpPr>
        <p:sp>
          <p:nvSpPr>
            <p:cNvPr id="27" name="テキスト ボックス 26"/>
            <p:cNvSpPr txBox="1"/>
            <p:nvPr/>
          </p:nvSpPr>
          <p:spPr>
            <a:xfrm>
              <a:off x="5073345" y="718712"/>
              <a:ext cx="4684609" cy="1804729"/>
            </a:xfrm>
            <a:prstGeom prst="rect">
              <a:avLst/>
            </a:prstGeom>
            <a:noFill/>
          </p:spPr>
          <p:txBody>
            <a:bodyPr wrap="square" lIns="0" tIns="0" rIns="0" bIns="0" rtlCol="0">
              <a:spAutoFit/>
            </a:bodyPr>
            <a:lstStyle/>
            <a:p>
              <a:pPr>
                <a:lnSpc>
                  <a:spcPct val="150000"/>
                </a:lnSpc>
              </a:pPr>
              <a:r>
                <a:rPr lang="ja-JP" altLang="en-US" sz="1200" b="1" dirty="0" smtClean="0">
                  <a:latin typeface="+mj-ea"/>
                  <a:ea typeface="+mj-ea"/>
                </a:rPr>
                <a:t>○ 持続可能な開発目標（</a:t>
              </a:r>
              <a:r>
                <a:rPr lang="en-US" altLang="ja-JP" sz="1200" b="1" dirty="0" smtClean="0">
                  <a:latin typeface="+mj-ea"/>
                  <a:ea typeface="+mj-ea"/>
                </a:rPr>
                <a:t>SDG</a:t>
              </a:r>
              <a:r>
                <a:rPr lang="ja-JP" altLang="en-US" sz="1200" b="1" dirty="0" smtClean="0">
                  <a:latin typeface="+mj-ea"/>
                  <a:ea typeface="+mj-ea"/>
                </a:rPr>
                <a:t>ｓ）の取組の推進</a:t>
              </a:r>
              <a:endParaRPr lang="en-US" altLang="ja-JP" sz="1200" b="1" dirty="0" smtClean="0">
                <a:latin typeface="+mj-ea"/>
                <a:ea typeface="+mj-ea"/>
              </a:endParaRPr>
            </a:p>
            <a:p>
              <a:pPr marL="315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「持続可能な開発目標（</a:t>
              </a:r>
              <a:r>
                <a:rPr lang="en-US" altLang="ja-JP" sz="1100" dirty="0" smtClean="0">
                  <a:latin typeface="Meiryo UI" panose="020B0604030504040204" pitchFamily="50" charset="-128"/>
                  <a:ea typeface="Meiryo UI" panose="020B0604030504040204" pitchFamily="50" charset="-128"/>
                </a:rPr>
                <a:t>SDGs</a:t>
              </a:r>
              <a:r>
                <a:rPr lang="ja-JP" altLang="en-US" sz="1100" dirty="0" smtClean="0">
                  <a:latin typeface="Meiryo UI" panose="020B0604030504040204" pitchFamily="50" charset="-128"/>
                  <a:ea typeface="Meiryo UI" panose="020B0604030504040204" pitchFamily="50" charset="-128"/>
                </a:rPr>
                <a:t>）」は、</a:t>
              </a:r>
              <a:r>
                <a:rPr lang="en-US" altLang="ja-JP" sz="1100" dirty="0" smtClean="0">
                  <a:latin typeface="Meiryo UI" panose="020B0604030504040204" pitchFamily="50" charset="-128"/>
                  <a:ea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9</a:t>
              </a:r>
              <a:r>
                <a:rPr lang="ja-JP" altLang="en-US" sz="1100" dirty="0" smtClean="0">
                  <a:latin typeface="Meiryo UI" panose="020B0604030504040204" pitchFamily="50" charset="-128"/>
                  <a:ea typeface="Meiryo UI" panose="020B0604030504040204" pitchFamily="50" charset="-128"/>
                </a:rPr>
                <a:t>月の国連サミットで採択された国際目標です。</a:t>
              </a:r>
              <a:endParaRPr lang="en-US" altLang="ja-JP" sz="1100" dirty="0" smtClean="0">
                <a:latin typeface="Meiryo UI" panose="020B0604030504040204" pitchFamily="50" charset="-128"/>
                <a:ea typeface="Meiryo UI" panose="020B0604030504040204" pitchFamily="50" charset="-128"/>
              </a:endParaRPr>
            </a:p>
            <a:p>
              <a:pPr marL="315450" indent="-171450">
                <a:spcBef>
                  <a:spcPts val="600"/>
                </a:spcBef>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大阪府で</a:t>
              </a:r>
              <a:r>
                <a:rPr lang="ja-JP" altLang="en-US" sz="1100" dirty="0">
                  <a:latin typeface="Meiryo UI" panose="020B0604030504040204" pitchFamily="50" charset="-128"/>
                  <a:ea typeface="Meiryo UI" panose="020B0604030504040204" pitchFamily="50" charset="-128"/>
                </a:rPr>
                <a:t>は</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rPr>
                <a:t>年大阪・関西万博の開催都市とし、世界の先頭に立って</a:t>
              </a:r>
              <a:r>
                <a:rPr lang="en-US" altLang="ja-JP" sz="1100" dirty="0" smtClean="0">
                  <a:latin typeface="Meiryo UI" panose="020B0604030504040204" pitchFamily="50" charset="-128"/>
                  <a:ea typeface="Meiryo UI" panose="020B0604030504040204" pitchFamily="50" charset="-128"/>
                </a:rPr>
                <a:t>SDG</a:t>
              </a:r>
              <a:r>
                <a:rPr lang="ja-JP" altLang="en-US" sz="1100" dirty="0" err="1" smtClean="0">
                  <a:latin typeface="Meiryo UI" panose="020B0604030504040204" pitchFamily="50" charset="-128"/>
                  <a:ea typeface="Meiryo UI" panose="020B0604030504040204" pitchFamily="50" charset="-128"/>
                </a:rPr>
                <a:t>ｓ</a:t>
              </a:r>
              <a:r>
                <a:rPr lang="ja-JP" altLang="en-US" sz="1100" dirty="0" smtClean="0">
                  <a:latin typeface="Meiryo UI" panose="020B0604030504040204" pitchFamily="50" charset="-128"/>
                  <a:ea typeface="Meiryo UI" panose="020B0604030504040204" pitchFamily="50" charset="-128"/>
                </a:rPr>
                <a:t>に貢献する「</a:t>
              </a:r>
              <a:r>
                <a:rPr lang="en-US" altLang="ja-JP" sz="1100" dirty="0" smtClean="0">
                  <a:latin typeface="Meiryo UI" panose="020B0604030504040204" pitchFamily="50" charset="-128"/>
                  <a:ea typeface="Meiryo UI" panose="020B0604030504040204" pitchFamily="50" charset="-128"/>
                </a:rPr>
                <a:t>SDG</a:t>
              </a:r>
              <a:r>
                <a:rPr lang="ja-JP" altLang="en-US" sz="1100" dirty="0" err="1" smtClean="0">
                  <a:latin typeface="Meiryo UI" panose="020B0604030504040204" pitchFamily="50" charset="-128"/>
                  <a:ea typeface="Meiryo UI" panose="020B0604030504040204" pitchFamily="50" charset="-128"/>
                </a:rPr>
                <a:t>ｓ</a:t>
              </a:r>
              <a:r>
                <a:rPr lang="ja-JP" altLang="en-US" sz="1100" dirty="0" smtClean="0">
                  <a:latin typeface="Meiryo UI" panose="020B0604030504040204" pitchFamily="50" charset="-128"/>
                  <a:ea typeface="Meiryo UI" panose="020B0604030504040204" pitchFamily="50" charset="-128"/>
                </a:rPr>
                <a:t>先進都市」をめざして取組を進めています。</a:t>
              </a:r>
              <a:endParaRPr lang="en-US" altLang="ja-JP" sz="1100" dirty="0" smtClean="0">
                <a:latin typeface="Meiryo UI" panose="020B0604030504040204" pitchFamily="50" charset="-128"/>
                <a:ea typeface="Meiryo UI" panose="020B0604030504040204" pitchFamily="50" charset="-128"/>
              </a:endParaRPr>
            </a:p>
            <a:p>
              <a:pPr marL="315450" lvl="0" indent="-171450">
                <a:spcBef>
                  <a:spcPts val="600"/>
                </a:spcBef>
                <a:buFont typeface="Arial" panose="020B0604020202020204" pitchFamily="34" charset="0"/>
                <a:buChar char="•"/>
              </a:pPr>
              <a:r>
                <a:rPr lang="en-US" altLang="ja-JP" sz="1100" dirty="0" smtClean="0">
                  <a:latin typeface="Meiryo UI" panose="020B0604030504040204" pitchFamily="50" charset="-128"/>
                  <a:ea typeface="Meiryo UI" panose="020B0604030504040204" pitchFamily="50" charset="-128"/>
                </a:rPr>
                <a:t>SDG</a:t>
              </a:r>
              <a:r>
                <a:rPr lang="ja-JP" altLang="en-US" sz="1100" dirty="0" err="1" smtClean="0">
                  <a:latin typeface="Meiryo UI" panose="020B0604030504040204" pitchFamily="50" charset="-128"/>
                  <a:ea typeface="Meiryo UI" panose="020B0604030504040204" pitchFamily="50" charset="-128"/>
                </a:rPr>
                <a:t>ｓ</a:t>
              </a:r>
              <a:r>
                <a:rPr lang="ja-JP" altLang="en-US" sz="1100" dirty="0" smtClean="0">
                  <a:latin typeface="Meiryo UI" panose="020B0604030504040204" pitchFamily="50" charset="-128"/>
                  <a:ea typeface="Meiryo UI" panose="020B0604030504040204" pitchFamily="50" charset="-128"/>
                </a:rPr>
                <a:t>社会を実現していくことは、未来に向かって持続的に成長し、府民一人ひとりが「豊かさ」や「安全・安心」を実感できる社会へと発展するための基盤づくりにつながるもので、</a:t>
              </a:r>
              <a:r>
                <a:rPr lang="en-US" altLang="ja-JP" sz="1100" dirty="0" smtClean="0">
                  <a:solidFill>
                    <a:prstClr val="black"/>
                  </a:solidFill>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SDG</a:t>
              </a:r>
              <a:r>
                <a:rPr lang="ja-JP" altLang="en-US" sz="1100" dirty="0" err="1">
                  <a:latin typeface="Meiryo UI" panose="020B0604030504040204" pitchFamily="50" charset="-128"/>
                  <a:ea typeface="Meiryo UI" panose="020B0604030504040204" pitchFamily="50" charset="-128"/>
                </a:rPr>
                <a:t>ｓ</a:t>
              </a:r>
              <a:r>
                <a:rPr lang="ja-JP" altLang="en-US" sz="1100" dirty="0" smtClean="0">
                  <a:latin typeface="Meiryo UI" panose="020B0604030504040204" pitchFamily="50" charset="-128"/>
                  <a:ea typeface="Meiryo UI" panose="020B0604030504040204" pitchFamily="50" charset="-128"/>
                </a:rPr>
                <a:t>の理念を</a:t>
              </a:r>
              <a:r>
                <a:rPr lang="ja-JP" altLang="en-US" sz="1100" dirty="0">
                  <a:latin typeface="Meiryo UI" panose="020B0604030504040204" pitchFamily="50" charset="-128"/>
                  <a:ea typeface="Meiryo UI" panose="020B0604030504040204" pitchFamily="50" charset="-128"/>
                </a:rPr>
                <a:t>踏まえ、都市インフラ施策を</a:t>
              </a:r>
              <a:r>
                <a:rPr lang="ja-JP" altLang="en-US" sz="1100" dirty="0" smtClean="0">
                  <a:latin typeface="Meiryo UI" panose="020B0604030504040204" pitchFamily="50" charset="-128"/>
                  <a:ea typeface="Meiryo UI" panose="020B0604030504040204" pitchFamily="50" charset="-128"/>
                </a:rPr>
                <a:t>推進する必要があります。</a:t>
              </a:r>
              <a:endParaRPr lang="en-US" altLang="ja-JP" sz="1100" dirty="0">
                <a:latin typeface="Meiryo UI" panose="020B0604030504040204" pitchFamily="50" charset="-128"/>
                <a:ea typeface="Meiryo UI" panose="020B0604030504040204" pitchFamily="50" charset="-128"/>
              </a:endParaRPr>
            </a:p>
          </p:txBody>
        </p:sp>
        <p:sp>
          <p:nvSpPr>
            <p:cNvPr id="28" name="正方形/長方形 27"/>
            <p:cNvSpPr/>
            <p:nvPr/>
          </p:nvSpPr>
          <p:spPr>
            <a:xfrm>
              <a:off x="5017870" y="682774"/>
              <a:ext cx="4788000" cy="5932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AutoShape 2"/>
            <p:cNvSpPr>
              <a:spLocks noChangeArrowheads="1"/>
            </p:cNvSpPr>
            <p:nvPr/>
          </p:nvSpPr>
          <p:spPr bwMode="auto">
            <a:xfrm>
              <a:off x="5157477" y="2719373"/>
              <a:ext cx="4508785" cy="3675286"/>
            </a:xfrm>
            <a:prstGeom prst="roundRect">
              <a:avLst>
                <a:gd name="adj" fmla="val 3588"/>
              </a:avLst>
            </a:prstGeom>
            <a:gradFill rotWithShape="0">
              <a:gsLst>
                <a:gs pos="0">
                  <a:srgbClr val="92CDDC"/>
                </a:gs>
                <a:gs pos="50000">
                  <a:srgbClr val="DAEEF3"/>
                </a:gs>
                <a:gs pos="100000">
                  <a:srgbClr val="92CDDC"/>
                </a:gs>
              </a:gsLst>
              <a:lin ang="18900000" scaled="1"/>
            </a:gradFill>
            <a:ln w="12700" algn="ctr">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100" b="1" i="0" u="none" strike="noStrike" cap="none" normalizeH="0" baseline="0" dirty="0" smtClean="0">
                  <a:ln>
                    <a:noFill/>
                  </a:ln>
                  <a:solidFill>
                    <a:schemeClr val="tx1"/>
                  </a:solidFill>
                  <a:effectLst/>
                  <a:latin typeface="+mj-ea"/>
                  <a:ea typeface="+mj-ea"/>
                </a:rPr>
                <a:t>【</a:t>
              </a:r>
              <a:r>
                <a:rPr kumimoji="0" lang="ja-JP" altLang="en-US" sz="1100" b="1" i="0" u="none" strike="noStrike" cap="none" normalizeH="0" baseline="0" dirty="0" smtClean="0">
                  <a:ln>
                    <a:noFill/>
                  </a:ln>
                  <a:solidFill>
                    <a:schemeClr val="tx1"/>
                  </a:solidFill>
                  <a:effectLst/>
                  <a:latin typeface="+mj-ea"/>
                  <a:ea typeface="+mj-ea"/>
                </a:rPr>
                <a:t>持続可能な開発目標（</a:t>
              </a:r>
              <a:r>
                <a:rPr kumimoji="0" lang="en-US" altLang="ja-JP" sz="1100" b="1" i="0" u="none" strike="noStrike" cap="none" normalizeH="0" baseline="0" dirty="0" smtClean="0">
                  <a:ln>
                    <a:noFill/>
                  </a:ln>
                  <a:solidFill>
                    <a:schemeClr val="tx1"/>
                  </a:solidFill>
                  <a:effectLst/>
                  <a:latin typeface="+mj-ea"/>
                  <a:ea typeface="+mj-ea"/>
                </a:rPr>
                <a:t>SDGs</a:t>
              </a:r>
              <a:r>
                <a:rPr kumimoji="0" lang="ja-JP" altLang="en-US" sz="1100" b="1" i="0" u="none" strike="noStrike" cap="none" normalizeH="0" baseline="0" dirty="0" smtClean="0">
                  <a:ln>
                    <a:noFill/>
                  </a:ln>
                  <a:solidFill>
                    <a:schemeClr val="tx1"/>
                  </a:solidFill>
                  <a:effectLst/>
                  <a:latin typeface="+mj-ea"/>
                  <a:ea typeface="+mj-ea"/>
                </a:rPr>
                <a:t>）について</a:t>
              </a:r>
              <a:r>
                <a:rPr kumimoji="0" lang="en-US" altLang="ja-JP" sz="1100" b="1" i="0" u="none" strike="noStrike" cap="none" normalizeH="0" baseline="0" dirty="0" smtClean="0">
                  <a:ln>
                    <a:noFill/>
                  </a:ln>
                  <a:solidFill>
                    <a:schemeClr val="tx1"/>
                  </a:solidFill>
                  <a:effectLst/>
                  <a:latin typeface="+mj-ea"/>
                  <a:ea typeface="+mj-ea"/>
                </a:rPr>
                <a:t>】</a:t>
              </a:r>
            </a:p>
            <a:p>
              <a:pPr marL="0" marR="0" lvl="0" indent="0" algn="just" defTabSz="914400" rtl="0" eaLnBrk="0" fontAlgn="base" latinLnBrk="0" hangingPunct="0">
                <a:lnSpc>
                  <a:spcPct val="48000"/>
                </a:lnSpc>
                <a:spcBef>
                  <a:spcPct val="0"/>
                </a:spcBef>
                <a:spcAft>
                  <a:spcPct val="0"/>
                </a:spcAft>
                <a:buClrTx/>
                <a:buSzTx/>
                <a:buFontTx/>
                <a:buNone/>
                <a:tabLst/>
              </a:pPr>
              <a:endParaRPr kumimoji="0" lang="en-US" altLang="ja-JP" sz="12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108000" marR="0" lvl="0" indent="10800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持続可能な世界を実現するための</a:t>
              </a:r>
              <a:r>
                <a:rPr kumimoji="0" lang="en-US" altLang="ja-JP" sz="1000" b="0" i="0" u="none" strike="noStrike" cap="none" normalizeH="0" baseline="0" dirty="0" smtClean="0">
                  <a:ln>
                    <a:noFill/>
                  </a:ln>
                  <a:effectLst/>
                  <a:latin typeface="Meiryo UI" panose="020B0604030504040204" pitchFamily="50" charset="-128"/>
                  <a:ea typeface="Meiryo UI" panose="020B0604030504040204" pitchFamily="50" charset="-128"/>
                </a:rPr>
                <a:t>17</a:t>
              </a:r>
              <a:r>
                <a:rPr kumimoji="0" lang="ja-JP" altLang="en-US" sz="1000" b="0" i="0" u="none" strike="noStrike" cap="none" normalizeH="0" baseline="0" dirty="0" smtClean="0">
                  <a:ln>
                    <a:noFill/>
                  </a:ln>
                  <a:effectLst/>
                  <a:latin typeface="Meiryo UI" panose="020B0604030504040204" pitchFamily="50" charset="-128"/>
                  <a:ea typeface="Meiryo UI" panose="020B0604030504040204" pitchFamily="50" charset="-128"/>
                </a:rPr>
                <a:t>の開発目標（ゴール）と、目標を達成するための</a:t>
              </a:r>
              <a:r>
                <a:rPr kumimoji="0" lang="en-US" altLang="ja-JP" sz="1000" b="0" i="0" u="none" strike="noStrike" cap="none" normalizeH="0" baseline="0" dirty="0" smtClean="0">
                  <a:ln>
                    <a:noFill/>
                  </a:ln>
                  <a:effectLst/>
                  <a:latin typeface="Meiryo UI" panose="020B0604030504040204" pitchFamily="50" charset="-128"/>
                  <a:ea typeface="Meiryo UI" panose="020B0604030504040204" pitchFamily="50" charset="-128"/>
                </a:rPr>
                <a:t>169</a:t>
              </a:r>
              <a:r>
                <a:rPr kumimoji="0" lang="ja-JP" altLang="en-US" sz="1000" b="0" i="0" u="none" strike="noStrike" cap="none" normalizeH="0" baseline="0" dirty="0" smtClean="0">
                  <a:ln>
                    <a:noFill/>
                  </a:ln>
                  <a:effectLst/>
                  <a:latin typeface="Meiryo UI" panose="020B0604030504040204" pitchFamily="50" charset="-128"/>
                  <a:ea typeface="Meiryo UI" panose="020B0604030504040204" pitchFamily="50" charset="-128"/>
                </a:rPr>
                <a:t>の具体的なターゲットから構成</a:t>
              </a:r>
              <a:r>
                <a:rPr kumimoji="0"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されています。</a:t>
              </a:r>
            </a:p>
            <a:p>
              <a:pPr marL="0" marR="0" lvl="0" indent="0" algn="just" defTabSz="914400" rtl="0" eaLnBrk="0" fontAlgn="base" latinLnBrk="0" hangingPunct="0">
                <a:lnSpc>
                  <a:spcPct val="48000"/>
                </a:lnSpc>
                <a:spcBef>
                  <a:spcPct val="0"/>
                </a:spcBef>
                <a:spcAft>
                  <a:spcPct val="0"/>
                </a:spcAft>
                <a:buClrTx/>
                <a:buSzTx/>
                <a:buFontTx/>
                <a:buNone/>
                <a:tabLst/>
              </a:pPr>
              <a:endParaRPr kumimoji="0" lang="ja-JP" altLang="en-US" sz="1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p:txBody>
        </p:sp>
        <p:pic>
          <p:nvPicPr>
            <p:cNvPr id="3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2798" y="3444199"/>
              <a:ext cx="4058142" cy="269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図 4"/>
          <p:cNvPicPr>
            <a:picLocks noChangeAspect="1"/>
          </p:cNvPicPr>
          <p:nvPr/>
        </p:nvPicPr>
        <p:blipFill>
          <a:blip r:embed="rId3"/>
          <a:stretch>
            <a:fillRect/>
          </a:stretch>
        </p:blipFill>
        <p:spPr>
          <a:xfrm>
            <a:off x="4959034" y="2962947"/>
            <a:ext cx="4693780" cy="2886750"/>
          </a:xfrm>
          <a:prstGeom prst="rect">
            <a:avLst/>
          </a:prstGeom>
        </p:spPr>
      </p:pic>
    </p:spTree>
    <p:extLst>
      <p:ext uri="{BB962C8B-B14F-4D97-AF65-F5344CB8AC3E}">
        <p14:creationId xmlns:p14="http://schemas.microsoft.com/office/powerpoint/2010/main" val="2377571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16735</TotalTime>
  <Words>6506</Words>
  <Application>Microsoft Office PowerPoint</Application>
  <PresentationFormat>A4 210 x 297 mm</PresentationFormat>
  <Paragraphs>448</Paragraphs>
  <Slides>13</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13</vt:i4>
      </vt:variant>
    </vt:vector>
  </HeadingPairs>
  <TitlesOfParts>
    <vt:vector size="24" baseType="lpstr">
      <vt:lpstr>HG丸ｺﾞｼｯｸM-PRO</vt:lpstr>
      <vt:lpstr>Meiryo UI</vt:lpstr>
      <vt:lpstr>ＭＳ Ｐゴシック</vt:lpstr>
      <vt:lpstr>ＭＳ ゴシック</vt:lpstr>
      <vt:lpstr>メイリオ</vt:lpstr>
      <vt:lpstr>游ゴシック</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浅野　統弘</cp:lastModifiedBy>
  <cp:revision>1122</cp:revision>
  <cp:lastPrinted>2021-01-13T10:11:13Z</cp:lastPrinted>
  <dcterms:created xsi:type="dcterms:W3CDTF">2018-08-31T02:58:46Z</dcterms:created>
  <dcterms:modified xsi:type="dcterms:W3CDTF">2021-01-14T03:42:27Z</dcterms:modified>
</cp:coreProperties>
</file>