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6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605422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312206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4199712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2804661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1636221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2017199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1885067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2807636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2459931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2378587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0B36414-6963-4FA3-B77D-8B7107A85353}" type="datetimeFigureOut">
              <a:rPr kumimoji="1" lang="ja-JP" altLang="en-US" smtClean="0"/>
              <a:t>2011/7/26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3992323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B36414-6963-4FA3-B77D-8B7107A85353}" type="datetimeFigureOut">
              <a:rPr kumimoji="1" lang="ja-JP" altLang="en-US" smtClean="0"/>
              <a:t>2011/7/26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B5D0E6-B274-4528-BCAB-2F40BF2A5890}" type="slidenum">
              <a:rPr kumimoji="1" lang="ja-JP" altLang="en-US" smtClean="0"/>
              <a:t>‹#›</a:t>
            </a:fld>
            <a:endParaRPr kumimoji="1" lang="ja-JP" altLang="en-US"/>
          </a:p>
        </p:txBody>
      </p:sp>
    </p:spTree>
    <p:extLst>
      <p:ext uri="{BB962C8B-B14F-4D97-AF65-F5344CB8AC3E}">
        <p14:creationId xmlns:p14="http://schemas.microsoft.com/office/powerpoint/2010/main" val="4063910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4046" y="332656"/>
            <a:ext cx="6880301" cy="548680"/>
          </a:xfrm>
        </p:spPr>
        <p:txBody>
          <a:bodyPr>
            <a:normAutofit/>
          </a:bodyPr>
          <a:lstStyle/>
          <a:p>
            <a:pPr algn="l"/>
            <a:r>
              <a:rPr kumimoji="1" lang="ja-JP" altLang="en-US" sz="2400" dirty="0" smtClean="0">
                <a:solidFill>
                  <a:schemeClr val="tx1"/>
                </a:solidFill>
              </a:rPr>
              <a:t>行政委員と附属機関委員の職責について</a:t>
            </a:r>
            <a:endParaRPr kumimoji="1" lang="ja-JP" altLang="en-US" sz="2400" dirty="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1924040644"/>
              </p:ext>
            </p:extLst>
          </p:nvPr>
        </p:nvGraphicFramePr>
        <p:xfrm>
          <a:off x="179512" y="980729"/>
          <a:ext cx="8856985" cy="5709239"/>
        </p:xfrm>
        <a:graphic>
          <a:graphicData uri="http://schemas.openxmlformats.org/drawingml/2006/table">
            <a:tbl>
              <a:tblPr firstRow="1" bandRow="1">
                <a:tableStyleId>{E8B1032C-EA38-4F05-BA0D-38AFFFC7BED3}</a:tableStyleId>
              </a:tblPr>
              <a:tblGrid>
                <a:gridCol w="1016374"/>
                <a:gridCol w="4193617"/>
                <a:gridCol w="3646994"/>
              </a:tblGrid>
              <a:tr h="648071">
                <a:tc>
                  <a:txBody>
                    <a:bodyPr/>
                    <a:lstStyle/>
                    <a:p>
                      <a:endParaRPr kumimoji="1" lang="ja-JP" altLang="en-US" dirty="0"/>
                    </a:p>
                  </a:txBody>
                  <a:tcPr/>
                </a:tc>
                <a:tc>
                  <a:txBody>
                    <a:bodyPr/>
                    <a:lstStyle/>
                    <a:p>
                      <a:pPr algn="ctr"/>
                      <a:r>
                        <a:rPr kumimoji="1" lang="ja-JP" altLang="en-US" dirty="0" smtClean="0"/>
                        <a:t>行政委員</a:t>
                      </a:r>
                      <a:endParaRPr kumimoji="1" lang="ja-JP" altLang="en-US" dirty="0"/>
                    </a:p>
                  </a:txBody>
                  <a:tcPr anchor="ctr"/>
                </a:tc>
                <a:tc>
                  <a:txBody>
                    <a:bodyPr/>
                    <a:lstStyle/>
                    <a:p>
                      <a:pPr algn="ctr"/>
                      <a:r>
                        <a:rPr kumimoji="1" lang="ja-JP" altLang="en-US" dirty="0" smtClean="0"/>
                        <a:t>附属機関委員</a:t>
                      </a:r>
                      <a:endParaRPr kumimoji="1" lang="ja-JP" altLang="en-US" dirty="0"/>
                    </a:p>
                  </a:txBody>
                  <a:tcPr anchor="ctr"/>
                </a:tc>
              </a:tr>
              <a:tr h="237626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ja-JP" sz="1600" kern="1200" dirty="0" smtClean="0">
                          <a:effectLst/>
                        </a:rPr>
                        <a:t>特</a:t>
                      </a:r>
                      <a:r>
                        <a:rPr kumimoji="1" lang="ja-JP" altLang="en-US" sz="1600" kern="1200" dirty="0" smtClean="0">
                          <a:effectLst/>
                        </a:rPr>
                        <a:t>　</a:t>
                      </a:r>
                      <a:r>
                        <a:rPr kumimoji="1" lang="ja-JP" altLang="ja-JP" sz="1600" kern="1200" dirty="0" smtClean="0">
                          <a:effectLst/>
                        </a:rPr>
                        <a:t>徴</a:t>
                      </a:r>
                    </a:p>
                    <a:p>
                      <a:pPr algn="ctr"/>
                      <a:endParaRPr kumimoji="1" lang="ja-JP" altLang="en-US" sz="1600" dirty="0"/>
                    </a:p>
                  </a:txBody>
                  <a:tcPr anchor="ctr"/>
                </a:tc>
                <a:tc>
                  <a:txBody>
                    <a:bodyPr/>
                    <a:lstStyle/>
                    <a:p>
                      <a:r>
                        <a:rPr kumimoji="1" lang="ja-JP" altLang="en-US" sz="1200" dirty="0" smtClean="0"/>
                        <a:t>・行政委員会が所掌している業務は、①政治的中立性若しくは公平・公正・中立を要する、②執行について専門技術的若しくは利害調整的な視点からの配慮を特に要する、③準司法的又は準立法性格を有する等の性質を具備している。</a:t>
                      </a:r>
                    </a:p>
                    <a:p>
                      <a:endParaRPr kumimoji="1" lang="ja-JP" altLang="en-US" sz="1200" dirty="0" smtClean="0"/>
                    </a:p>
                    <a:p>
                      <a:r>
                        <a:rPr kumimoji="1" lang="ja-JP" altLang="en-US" sz="1200" dirty="0" smtClean="0"/>
                        <a:t>・行政委員会は、合議制の執行機関であり、</a:t>
                      </a:r>
                      <a:r>
                        <a:rPr kumimoji="1" lang="ja-JP" altLang="en-US" sz="1200" u="sng" dirty="0" smtClean="0"/>
                        <a:t>所管するものを自ら管理執行する権限を有する。</a:t>
                      </a:r>
                    </a:p>
                    <a:p>
                      <a:endParaRPr kumimoji="1" lang="ja-JP" altLang="en-US" sz="1200" dirty="0" smtClean="0"/>
                    </a:p>
                    <a:p>
                      <a:r>
                        <a:rPr kumimoji="1" lang="ja-JP" altLang="en-US" sz="1200" dirty="0" smtClean="0"/>
                        <a:t>・委員会の委員は、所掌に応じて、専門家など一定の選任資格が定められ、選任方法も、議会の同意を得た選任又は議会における選挙、住民の選挙等の民主的な手法がとられている場合が多い。</a:t>
                      </a:r>
                    </a:p>
                  </a:txBody>
                  <a:tcPr/>
                </a:tc>
                <a:tc>
                  <a:txBody>
                    <a:bodyPr/>
                    <a:lstStyle/>
                    <a:p>
                      <a:endParaRPr kumimoji="1" lang="en-US" altLang="ja-JP" sz="1200" kern="1200" dirty="0" smtClean="0">
                        <a:effectLst/>
                      </a:endParaRPr>
                    </a:p>
                    <a:p>
                      <a:endParaRPr kumimoji="1" lang="en-US" altLang="ja-JP" sz="1200" kern="1200" dirty="0" smtClean="0">
                        <a:effectLst/>
                      </a:endParaRPr>
                    </a:p>
                    <a:p>
                      <a:endParaRPr kumimoji="1" lang="en-US" altLang="ja-JP" sz="1200" kern="1200" dirty="0" smtClean="0">
                        <a:effectLst/>
                      </a:endParaRPr>
                    </a:p>
                    <a:p>
                      <a:endParaRPr kumimoji="1" lang="en-US" altLang="ja-JP" sz="1200" kern="1200" dirty="0" smtClean="0">
                        <a:effectLst/>
                      </a:endParaRPr>
                    </a:p>
                    <a:p>
                      <a:endParaRPr kumimoji="1" lang="en-US" altLang="ja-JP" sz="1200" kern="1200" dirty="0" smtClean="0">
                        <a:effectLst/>
                      </a:endParaRPr>
                    </a:p>
                    <a:p>
                      <a:r>
                        <a:rPr kumimoji="1" lang="ja-JP" altLang="ja-JP" sz="1200" kern="1200" dirty="0" smtClean="0">
                          <a:effectLst/>
                        </a:rPr>
                        <a:t>・附属機関は、合議制の機関であるが、</a:t>
                      </a:r>
                      <a:r>
                        <a:rPr kumimoji="1" lang="ja-JP" altLang="ja-JP" sz="1200" u="sng" kern="1200" dirty="0" smtClean="0">
                          <a:effectLst/>
                        </a:rPr>
                        <a:t>所管するものを自ら管理執行する権限を有するのではなく</a:t>
                      </a:r>
                      <a:r>
                        <a:rPr kumimoji="1" lang="ja-JP" altLang="ja-JP" sz="1200" kern="1200" dirty="0" smtClean="0">
                          <a:effectLst/>
                        </a:rPr>
                        <a:t>、執行の前提として必要な調停、審査、審議又は調査等を行う。</a:t>
                      </a:r>
                    </a:p>
                    <a:p>
                      <a:r>
                        <a:rPr kumimoji="1" lang="en-US" altLang="ja-JP" sz="1200" kern="1200" dirty="0" smtClean="0">
                          <a:effectLst/>
                        </a:rPr>
                        <a:t> </a:t>
                      </a:r>
                    </a:p>
                    <a:p>
                      <a:r>
                        <a:rPr kumimoji="1" lang="ja-JP" altLang="en-US" sz="1200" kern="1200" dirty="0" smtClean="0">
                          <a:effectLst/>
                        </a:rPr>
                        <a:t>　　</a:t>
                      </a:r>
                      <a:r>
                        <a:rPr kumimoji="1" lang="en-US" altLang="ja-JP" sz="1200" kern="1200" dirty="0" smtClean="0">
                          <a:effectLst/>
                        </a:rPr>
                        <a:t>※</a:t>
                      </a:r>
                      <a:r>
                        <a:rPr kumimoji="1" lang="ja-JP" altLang="en-US" sz="1200" kern="1200" dirty="0" smtClean="0">
                          <a:effectLst/>
                        </a:rPr>
                        <a:t>大阪府では、特別職報酬等審議会をはじめ</a:t>
                      </a:r>
                      <a:endParaRPr kumimoji="1" lang="en-US" altLang="ja-JP" sz="1200" kern="1200" dirty="0" smtClean="0">
                        <a:effectLst/>
                      </a:endParaRPr>
                    </a:p>
                    <a:p>
                      <a:r>
                        <a:rPr kumimoji="1" lang="ja-JP" altLang="en-US" sz="1200" kern="1200" dirty="0" smtClean="0">
                          <a:effectLst/>
                        </a:rPr>
                        <a:t>　　　　　固定資産評価委員会、文化振興会議</a:t>
                      </a:r>
                      <a:endParaRPr kumimoji="1" lang="en-US" altLang="ja-JP" sz="1200" kern="1200" dirty="0" smtClean="0">
                        <a:effectLst/>
                      </a:endParaRPr>
                    </a:p>
                    <a:p>
                      <a:r>
                        <a:rPr kumimoji="1" lang="ja-JP" altLang="en-US" sz="1200" kern="1200" dirty="0" smtClean="0">
                          <a:effectLst/>
                        </a:rPr>
                        <a:t>　　　　　など、約７０の審議会がある。</a:t>
                      </a:r>
                      <a:endParaRPr kumimoji="1" lang="en-US" altLang="ja-JP" sz="1200" kern="1200" dirty="0" smtClean="0">
                        <a:effectLst/>
                      </a:endParaRPr>
                    </a:p>
                    <a:p>
                      <a:endParaRPr kumimoji="1" lang="ja-JP" altLang="ja-JP" sz="1200" kern="1200" dirty="0" smtClean="0">
                        <a:solidFill>
                          <a:schemeClr val="tx1"/>
                        </a:solidFill>
                        <a:effectLst/>
                        <a:latin typeface="+mn-lt"/>
                        <a:ea typeface="+mn-ea"/>
                        <a:cs typeface="+mn-cs"/>
                      </a:endParaRPr>
                    </a:p>
                  </a:txBody>
                  <a:tcPr/>
                </a:tc>
              </a:tr>
              <a:tr h="2592288">
                <a:tc>
                  <a:txBody>
                    <a:bodyPr/>
                    <a:lstStyle/>
                    <a:p>
                      <a:pPr algn="ctr"/>
                      <a:r>
                        <a:rPr kumimoji="1" lang="ja-JP" altLang="en-US" sz="1600" dirty="0" smtClean="0"/>
                        <a:t>関係法令</a:t>
                      </a:r>
                      <a:endParaRPr kumimoji="1" lang="ja-JP" altLang="en-US" sz="1600" dirty="0"/>
                    </a:p>
                  </a:txBody>
                  <a:tcPr anchor="ctr"/>
                </a:tc>
                <a:tc>
                  <a:txBody>
                    <a:bodyPr/>
                    <a:lstStyle/>
                    <a:p>
                      <a:r>
                        <a:rPr kumimoji="1" lang="ja-JP" altLang="ja-JP" sz="1050" kern="1200" dirty="0" smtClean="0">
                          <a:effectLst/>
                        </a:rPr>
                        <a:t>【地方自治法】</a:t>
                      </a:r>
                    </a:p>
                    <a:p>
                      <a:r>
                        <a:rPr kumimoji="1" lang="ja-JP" altLang="ja-JP" sz="1050" kern="1200" dirty="0" smtClean="0">
                          <a:effectLst/>
                        </a:rPr>
                        <a:t>第</a:t>
                      </a:r>
                      <a:r>
                        <a:rPr kumimoji="1" lang="en-US" altLang="ja-JP" sz="1050" kern="1200" dirty="0" smtClean="0">
                          <a:effectLst/>
                        </a:rPr>
                        <a:t>138</a:t>
                      </a:r>
                      <a:r>
                        <a:rPr kumimoji="1" lang="ja-JP" altLang="ja-JP" sz="1050" kern="1200" dirty="0" smtClean="0">
                          <a:effectLst/>
                        </a:rPr>
                        <a:t>条の２ 　</a:t>
                      </a:r>
                      <a:r>
                        <a:rPr kumimoji="1" lang="ja-JP" altLang="ja-JP" sz="1050" u="sng" kern="1200" dirty="0" smtClean="0">
                          <a:effectLst/>
                        </a:rPr>
                        <a:t>普通地方公共団体の執行機関は、</a:t>
                      </a:r>
                      <a:r>
                        <a:rPr kumimoji="1" lang="ja-JP" altLang="ja-JP" sz="1050" kern="1200" dirty="0" smtClean="0">
                          <a:effectLst/>
                        </a:rPr>
                        <a:t>当該普通地方公共団体の条例、予算その他の議会の議決に基づく事務及び法令、規則その他の規程に基づく</a:t>
                      </a:r>
                      <a:r>
                        <a:rPr kumimoji="1" lang="ja-JP" altLang="ja-JP" sz="1050" u="sng" kern="1200" dirty="0" smtClean="0">
                          <a:effectLst/>
                        </a:rPr>
                        <a:t>当該普通地方公共団体の事務を、自らの判断と責任において、誠実に管理し及び執行する義務を負う。</a:t>
                      </a:r>
                      <a:endParaRPr kumimoji="1" lang="ja-JP" altLang="ja-JP" sz="1050" kern="1200" dirty="0" smtClean="0">
                        <a:effectLst/>
                      </a:endParaRPr>
                    </a:p>
                    <a:p>
                      <a:r>
                        <a:rPr kumimoji="1" lang="en-US" altLang="ja-JP" sz="1050" kern="1200" dirty="0" smtClean="0">
                          <a:effectLst/>
                        </a:rPr>
                        <a:t> </a:t>
                      </a:r>
                      <a:endParaRPr kumimoji="1" lang="ja-JP" altLang="ja-JP" sz="1050" kern="1200" dirty="0" smtClean="0">
                        <a:effectLst/>
                      </a:endParaRPr>
                    </a:p>
                    <a:p>
                      <a:r>
                        <a:rPr kumimoji="1" lang="ja-JP" altLang="ja-JP" sz="1050" kern="1200" dirty="0" smtClean="0">
                          <a:effectLst/>
                        </a:rPr>
                        <a:t>第</a:t>
                      </a:r>
                      <a:r>
                        <a:rPr kumimoji="1" lang="en-US" altLang="ja-JP" sz="1050" kern="1200" dirty="0" smtClean="0">
                          <a:effectLst/>
                        </a:rPr>
                        <a:t>138</a:t>
                      </a:r>
                      <a:r>
                        <a:rPr kumimoji="1" lang="ja-JP" altLang="ja-JP" sz="1050" kern="1200" dirty="0" smtClean="0">
                          <a:effectLst/>
                        </a:rPr>
                        <a:t>条の４ 　</a:t>
                      </a:r>
                      <a:r>
                        <a:rPr kumimoji="1" lang="ja-JP" altLang="ja-JP" sz="1050" u="sng" kern="1200" dirty="0" smtClean="0">
                          <a:effectLst/>
                        </a:rPr>
                        <a:t>普通地方公共団体にその執行機関として</a:t>
                      </a:r>
                      <a:r>
                        <a:rPr kumimoji="1" lang="ja-JP" altLang="ja-JP" sz="1050" kern="1200" dirty="0" smtClean="0">
                          <a:effectLst/>
                        </a:rPr>
                        <a:t>普通地方公共団体の長の外、法律の定めるところにより、</a:t>
                      </a:r>
                      <a:r>
                        <a:rPr kumimoji="1" lang="ja-JP" altLang="ja-JP" sz="1050" u="sng" kern="1200" dirty="0" smtClean="0">
                          <a:effectLst/>
                        </a:rPr>
                        <a:t>委員会又は委員を置く。</a:t>
                      </a:r>
                      <a:endParaRPr kumimoji="1" lang="ja-JP" altLang="ja-JP" sz="1050" kern="1200" dirty="0" smtClean="0">
                        <a:effectLst/>
                      </a:endParaRPr>
                    </a:p>
                    <a:p>
                      <a:r>
                        <a:rPr kumimoji="1" lang="ja-JP" altLang="ja-JP" sz="1050" kern="1200" dirty="0" smtClean="0">
                          <a:effectLst/>
                        </a:rPr>
                        <a:t>２ 　</a:t>
                      </a:r>
                      <a:r>
                        <a:rPr kumimoji="1" lang="ja-JP" altLang="ja-JP" sz="1050" u="sng" kern="1200" dirty="0" smtClean="0">
                          <a:effectLst/>
                        </a:rPr>
                        <a:t>普通地方公共団体の委員会は、</a:t>
                      </a:r>
                      <a:r>
                        <a:rPr kumimoji="1" lang="ja-JP" altLang="ja-JP" sz="1050" kern="1200" dirty="0" smtClean="0">
                          <a:effectLst/>
                        </a:rPr>
                        <a:t>法律の定めるところにより、法令又は普通地方公共団体の条例若しくは規則に違反しない限りにおいて、</a:t>
                      </a:r>
                      <a:r>
                        <a:rPr kumimoji="1" lang="ja-JP" altLang="ja-JP" sz="1050" u="sng" kern="1200" dirty="0" smtClean="0">
                          <a:effectLst/>
                        </a:rPr>
                        <a:t>その権限に属する事務に関し、規則その他の規程を定めることができる。</a:t>
                      </a:r>
                      <a:endParaRPr kumimoji="1" lang="ja-JP" altLang="ja-JP" sz="1050" kern="1200" dirty="0" smtClean="0">
                        <a:effectLst/>
                      </a:endParaRPr>
                    </a:p>
                    <a:p>
                      <a:r>
                        <a:rPr kumimoji="1" lang="ja-JP" altLang="ja-JP" sz="1050" kern="1200" dirty="0" smtClean="0">
                          <a:effectLst/>
                        </a:rPr>
                        <a:t>３　（略）</a:t>
                      </a:r>
                      <a:endParaRPr kumimoji="1" lang="ja-JP" altLang="ja-JP" sz="1050" kern="1200" dirty="0" smtClean="0">
                        <a:solidFill>
                          <a:schemeClr val="tx1"/>
                        </a:solidFill>
                        <a:effectLst/>
                        <a:latin typeface="+mn-ea"/>
                        <a:ea typeface="+mn-ea"/>
                        <a:cs typeface="+mn-cs"/>
                      </a:endParaRPr>
                    </a:p>
                  </a:txBody>
                  <a:tcPr/>
                </a:tc>
                <a:tc>
                  <a:txBody>
                    <a:bodyPr/>
                    <a:lstStyle/>
                    <a:p>
                      <a:r>
                        <a:rPr kumimoji="1" lang="ja-JP" altLang="ja-JP" sz="1050" kern="1200" dirty="0" smtClean="0">
                          <a:effectLst/>
                        </a:rPr>
                        <a:t>【地方自治法】</a:t>
                      </a:r>
                    </a:p>
                    <a:p>
                      <a:r>
                        <a:rPr kumimoji="1" lang="ja-JP" altLang="ja-JP" sz="1050" kern="1200" dirty="0" smtClean="0">
                          <a:effectLst/>
                        </a:rPr>
                        <a:t>第</a:t>
                      </a:r>
                      <a:r>
                        <a:rPr kumimoji="1" lang="en-US" altLang="ja-JP" sz="1050" kern="1200" dirty="0" smtClean="0">
                          <a:effectLst/>
                        </a:rPr>
                        <a:t>138</a:t>
                      </a:r>
                      <a:r>
                        <a:rPr kumimoji="1" lang="ja-JP" altLang="ja-JP" sz="1050" kern="1200" dirty="0" smtClean="0">
                          <a:effectLst/>
                        </a:rPr>
                        <a:t>条の４　（略）</a:t>
                      </a:r>
                    </a:p>
                    <a:p>
                      <a:r>
                        <a:rPr kumimoji="1" lang="ja-JP" altLang="ja-JP" sz="1050" kern="1200" dirty="0" smtClean="0">
                          <a:effectLst/>
                        </a:rPr>
                        <a:t>２　（略）</a:t>
                      </a:r>
                    </a:p>
                    <a:p>
                      <a:r>
                        <a:rPr kumimoji="1" lang="ja-JP" altLang="ja-JP" sz="1050" kern="1200" dirty="0" smtClean="0">
                          <a:effectLst/>
                        </a:rPr>
                        <a:t>３ 　</a:t>
                      </a:r>
                      <a:r>
                        <a:rPr kumimoji="1" lang="ja-JP" altLang="ja-JP" sz="1050" u="sng" kern="1200" dirty="0" smtClean="0">
                          <a:effectLst/>
                        </a:rPr>
                        <a:t>普通地方公共団体は、</a:t>
                      </a:r>
                      <a:r>
                        <a:rPr kumimoji="1" lang="ja-JP" altLang="ja-JP" sz="1050" kern="1200" dirty="0" smtClean="0">
                          <a:effectLst/>
                        </a:rPr>
                        <a:t>法律又は条例の定めるところにより、</a:t>
                      </a:r>
                      <a:r>
                        <a:rPr kumimoji="1" lang="ja-JP" altLang="ja-JP" sz="1050" u="sng" kern="1200" dirty="0" smtClean="0">
                          <a:effectLst/>
                        </a:rPr>
                        <a:t>執行機関の附属機関として自治紛争処理委員、審査会、審議会、調査会その他の調停、審査、諮問又は調査のための機関を置くことができる。</a:t>
                      </a:r>
                      <a:r>
                        <a:rPr kumimoji="1" lang="ja-JP" altLang="ja-JP" sz="1050" kern="1200" dirty="0" smtClean="0">
                          <a:effectLst/>
                        </a:rPr>
                        <a:t>ただし、政令で定める執行機関については、この限りでない。</a:t>
                      </a:r>
                    </a:p>
                    <a:p>
                      <a:r>
                        <a:rPr kumimoji="1" lang="en-US" altLang="ja-JP" sz="1050" kern="1200" dirty="0" smtClean="0">
                          <a:effectLst/>
                        </a:rPr>
                        <a:t> </a:t>
                      </a:r>
                      <a:endParaRPr kumimoji="1" lang="ja-JP" altLang="ja-JP" sz="1050" kern="1200" dirty="0" smtClean="0">
                        <a:effectLst/>
                      </a:endParaRPr>
                    </a:p>
                    <a:p>
                      <a:r>
                        <a:rPr kumimoji="1" lang="ja-JP" altLang="ja-JP" sz="1050" kern="1200" dirty="0" smtClean="0">
                          <a:effectLst/>
                        </a:rPr>
                        <a:t>第</a:t>
                      </a:r>
                      <a:r>
                        <a:rPr kumimoji="1" lang="en-US" altLang="ja-JP" sz="1050" kern="1200" dirty="0" smtClean="0">
                          <a:effectLst/>
                        </a:rPr>
                        <a:t>202</a:t>
                      </a:r>
                      <a:r>
                        <a:rPr kumimoji="1" lang="ja-JP" altLang="ja-JP" sz="1050" kern="1200" dirty="0" smtClean="0">
                          <a:effectLst/>
                        </a:rPr>
                        <a:t>条の３ 　</a:t>
                      </a:r>
                      <a:r>
                        <a:rPr kumimoji="1" lang="ja-JP" altLang="ja-JP" sz="1050" u="sng" kern="1200" dirty="0" smtClean="0">
                          <a:effectLst/>
                        </a:rPr>
                        <a:t>普通地方公共団体の執行機関の附属機関は、</a:t>
                      </a:r>
                      <a:r>
                        <a:rPr kumimoji="1" lang="ja-JP" altLang="ja-JP" sz="1050" kern="1200" dirty="0" smtClean="0">
                          <a:effectLst/>
                        </a:rPr>
                        <a:t>法律若しくはこれに基く政令又は条例の定めるところにより、</a:t>
                      </a:r>
                      <a:r>
                        <a:rPr kumimoji="1" lang="ja-JP" altLang="ja-JP" sz="1050" u="sng" kern="1200" dirty="0" smtClean="0">
                          <a:effectLst/>
                        </a:rPr>
                        <a:t>その担任する事項について調停、審査、審議又は調査等を行う機関とする。</a:t>
                      </a:r>
                      <a:endParaRPr kumimoji="1" lang="ja-JP" altLang="ja-JP" sz="1050" kern="1200" dirty="0" smtClean="0">
                        <a:effectLst/>
                      </a:endParaRPr>
                    </a:p>
                    <a:p>
                      <a:r>
                        <a:rPr kumimoji="1" lang="ja-JP" altLang="ja-JP" sz="1050" kern="1200" dirty="0" smtClean="0">
                          <a:effectLst/>
                        </a:rPr>
                        <a:t>２</a:t>
                      </a:r>
                      <a:r>
                        <a:rPr kumimoji="1" lang="ja-JP" altLang="en-US" sz="1050" kern="1200" dirty="0" smtClean="0">
                          <a:effectLst/>
                        </a:rPr>
                        <a:t>～３</a:t>
                      </a:r>
                      <a:r>
                        <a:rPr kumimoji="1" lang="ja-JP" altLang="ja-JP" sz="1050" kern="1200" dirty="0" smtClean="0">
                          <a:effectLst/>
                        </a:rPr>
                        <a:t> （略）</a:t>
                      </a:r>
                      <a:endParaRPr kumimoji="1" lang="ja-JP" altLang="en-US" sz="1050" dirty="0">
                        <a:latin typeface="+mj-ea"/>
                        <a:ea typeface="+mj-ea"/>
                      </a:endParaRPr>
                    </a:p>
                  </a:txBody>
                  <a:tcPr/>
                </a:tc>
              </a:tr>
            </a:tbl>
          </a:graphicData>
        </a:graphic>
      </p:graphicFrame>
      <p:sp>
        <p:nvSpPr>
          <p:cNvPr id="5" name="角丸四角形 4"/>
          <p:cNvSpPr/>
          <p:nvPr/>
        </p:nvSpPr>
        <p:spPr>
          <a:xfrm>
            <a:off x="5541818" y="3284984"/>
            <a:ext cx="3278653" cy="648072"/>
          </a:xfrm>
          <a:prstGeom prst="roundRect">
            <a:avLst/>
          </a:prstGeom>
          <a:noFill/>
          <a:ln w="6350"/>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正方形/長方形 5"/>
          <p:cNvSpPr/>
          <p:nvPr/>
        </p:nvSpPr>
        <p:spPr>
          <a:xfrm>
            <a:off x="7452320" y="83130"/>
            <a:ext cx="1669263" cy="403225"/>
          </a:xfrm>
          <a:prstGeom prst="rect">
            <a:avLst/>
          </a:prstGeom>
          <a:solidFill>
            <a:sysClr val="window" lastClr="FFFFFF"/>
          </a:solidFill>
          <a:ln w="25400" cap="flat" cmpd="sng" algn="ctr">
            <a:solidFill>
              <a:srgbClr val="F79646"/>
            </a:solidFill>
            <a:prstDash val="solid"/>
          </a:ln>
          <a:effectLst/>
        </p:spPr>
        <p:txBody>
          <a:bodyPr wrap="square" tIns="0" rtlCol="0" anchor="ctr">
            <a:noAutofit/>
          </a:bodyPr>
          <a:lstStyle/>
          <a:p>
            <a:pPr algn="ctr">
              <a:spcAft>
                <a:spcPts val="0"/>
              </a:spcAft>
            </a:pPr>
            <a:r>
              <a:rPr lang="ja-JP" sz="1800" dirty="0">
                <a:solidFill>
                  <a:srgbClr val="000000"/>
                </a:solidFill>
                <a:effectLst/>
                <a:latin typeface="Calibri"/>
                <a:ea typeface="ＭＳ 明朝"/>
                <a:cs typeface="Times New Roman"/>
              </a:rPr>
              <a:t>資料番号</a:t>
            </a:r>
            <a:r>
              <a:rPr lang="ja-JP" sz="1800" dirty="0">
                <a:solidFill>
                  <a:srgbClr val="000000"/>
                </a:solidFill>
                <a:effectLst/>
                <a:latin typeface="ＭＳ Ｐゴシック"/>
                <a:ea typeface="Calibri"/>
                <a:cs typeface="Times New Roman"/>
              </a:rPr>
              <a:t> </a:t>
            </a:r>
            <a:r>
              <a:rPr lang="ja-JP" altLang="en-US" sz="1800" dirty="0" smtClean="0">
                <a:solidFill>
                  <a:srgbClr val="000000"/>
                </a:solidFill>
                <a:effectLst/>
                <a:latin typeface="ＭＳ Ｐゴシック"/>
                <a:ea typeface="Calibri"/>
                <a:cs typeface="Times New Roman"/>
              </a:rPr>
              <a:t>９</a:t>
            </a:r>
            <a:endParaRPr lang="ja-JP" sz="1200" dirty="0">
              <a:effectLst/>
              <a:latin typeface="ＭＳ Ｐゴシック"/>
              <a:cs typeface="ＭＳ Ｐゴシック"/>
            </a:endParaRPr>
          </a:p>
        </p:txBody>
      </p:sp>
    </p:spTree>
    <p:extLst>
      <p:ext uri="{BB962C8B-B14F-4D97-AF65-F5344CB8AC3E}">
        <p14:creationId xmlns:p14="http://schemas.microsoft.com/office/powerpoint/2010/main" val="86379966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218</Words>
  <Application>Microsoft Office PowerPoint</Application>
  <PresentationFormat>画面に合わせる (4:3)</PresentationFormat>
  <Paragraphs>34</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大阪府庁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大阪府庁</cp:lastModifiedBy>
  <cp:revision>4</cp:revision>
  <cp:lastPrinted>2011-07-22T07:11:26Z</cp:lastPrinted>
  <dcterms:created xsi:type="dcterms:W3CDTF">2011-07-22T06:20:14Z</dcterms:created>
  <dcterms:modified xsi:type="dcterms:W3CDTF">2011-07-26T08:47:35Z</dcterms:modified>
</cp:coreProperties>
</file>