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7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8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9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10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60" r:id="rId2"/>
    <p:sldMasterId id="2147483666" r:id="rId3"/>
    <p:sldMasterId id="2147483678" r:id="rId4"/>
    <p:sldMasterId id="2147483690" r:id="rId5"/>
    <p:sldMasterId id="2147483702" r:id="rId6"/>
    <p:sldMasterId id="2147483714" r:id="rId7"/>
    <p:sldMasterId id="2147483726" r:id="rId8"/>
    <p:sldMasterId id="2147483738" r:id="rId9"/>
    <p:sldMasterId id="2147483750" r:id="rId10"/>
    <p:sldMasterId id="2147483762" r:id="rId11"/>
    <p:sldMasterId id="2147483791" r:id="rId12"/>
    <p:sldMasterId id="2147483797" r:id="rId13"/>
    <p:sldMasterId id="2147483799" r:id="rId14"/>
    <p:sldMasterId id="2147483805" r:id="rId15"/>
    <p:sldMasterId id="2147483806" r:id="rId16"/>
    <p:sldMasterId id="2147483809" r:id="rId17"/>
    <p:sldMasterId id="2147483813" r:id="rId18"/>
  </p:sldMasterIdLst>
  <p:notesMasterIdLst>
    <p:notesMasterId r:id="rId26"/>
  </p:notesMasterIdLst>
  <p:handoutMasterIdLst>
    <p:handoutMasterId r:id="rId27"/>
  </p:handoutMasterIdLst>
  <p:sldIdLst>
    <p:sldId id="555" r:id="rId19"/>
    <p:sldId id="556" r:id="rId20"/>
    <p:sldId id="563" r:id="rId21"/>
    <p:sldId id="558" r:id="rId22"/>
    <p:sldId id="560" r:id="rId23"/>
    <p:sldId id="561" r:id="rId24"/>
    <p:sldId id="562" r:id="rId25"/>
  </p:sldIdLst>
  <p:sldSz cx="10287000" cy="6858000" type="35mm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5">
          <p15:clr>
            <a:srgbClr val="A4A3A4"/>
          </p15:clr>
        </p15:guide>
        <p15:guide id="2" pos="3223">
          <p15:clr>
            <a:srgbClr val="A4A3A4"/>
          </p15:clr>
        </p15:guide>
        <p15:guide id="3" orient="horz" pos="2143">
          <p15:clr>
            <a:srgbClr val="A4A3A4"/>
          </p15:clr>
        </p15:guide>
        <p15:guide id="4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3" autoAdjust="0"/>
    <p:restoredTop sz="94700" autoAdjust="0"/>
  </p:normalViewPr>
  <p:slideViewPr>
    <p:cSldViewPr>
      <p:cViewPr varScale="1">
        <p:scale>
          <a:sx n="70" d="100"/>
          <a:sy n="70" d="100"/>
        </p:scale>
        <p:origin x="1266" y="7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674" y="-90"/>
      </p:cViewPr>
      <p:guideLst>
        <p:guide orient="horz" pos="2235"/>
        <p:guide pos="3223"/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995" y="0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/>
          <a:lstStyle>
            <a:lvl1pPr algn="r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5" y="6465659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995" y="6465659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 anchor="b"/>
          <a:lstStyle>
            <a:lvl1pPr algn="r">
              <a:defRPr sz="13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7125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5" y="0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/>
          <a:lstStyle>
            <a:lvl1pPr algn="r">
              <a:defRPr sz="1300"/>
            </a:lvl1pPr>
          </a:lstStyle>
          <a:p>
            <a:fld id="{67C4335B-F3FD-4525-81BE-49A86818ED0C}" type="datetimeFigureOut">
              <a:rPr kumimoji="1" lang="ja-JP" altLang="en-US" smtClean="0"/>
              <a:pPr/>
              <a:t>2019/3/27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054350" y="509588"/>
            <a:ext cx="383063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3" tIns="46101" rIns="92203" bIns="4610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4"/>
            <a:ext cx="7951470" cy="3063240"/>
          </a:xfrm>
          <a:prstGeom prst="rect">
            <a:avLst/>
          </a:prstGeom>
        </p:spPr>
        <p:txBody>
          <a:bodyPr vert="horz" lIns="92203" tIns="46101" rIns="92203" bIns="4610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6465659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5" y="6465659"/>
            <a:ext cx="4307047" cy="340360"/>
          </a:xfrm>
          <a:prstGeom prst="rect">
            <a:avLst/>
          </a:prstGeom>
        </p:spPr>
        <p:txBody>
          <a:bodyPr vert="horz" lIns="92203" tIns="46101" rIns="92203" bIns="46101" rtlCol="0" anchor="b"/>
          <a:lstStyle>
            <a:lvl1pPr algn="r">
              <a:defRPr sz="1300"/>
            </a:lvl1pPr>
          </a:lstStyle>
          <a:p>
            <a:fld id="{441AA1BF-12EF-4061-BF64-283ABF5A9D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06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AA1BF-12EF-4061-BF64-283ABF5A9D83}" type="slidenum">
              <a:rPr kumimoji="1" lang="ja-JP" altLang="en-US" smtClean="0"/>
              <a:pPr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41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AA1BF-12EF-4061-BF64-283ABF5A9D8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372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055938" y="509588"/>
            <a:ext cx="3827462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66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F81FB-5D6F-49D8-9DE7-3CA4998ECF55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68C3-186E-4FE4-9C13-C9677962367D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C4474-792A-45B0-821F-C762EDEBA55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B0225-85DC-44BA-9853-95A0EFA3B4B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38510E-D0BD-46EA-B9DB-B9BAB97BEF92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62582-A725-40A5-A7A3-F701A504B9D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A8515-DB23-4BA9-8543-AB6087AA007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8D8FA-7C87-41F9-94A8-3C0CE8145B4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C8A3A-F5F5-4EF2-8B82-84E91162B1A6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60AF1-69D1-4C37-9C54-0EC92CDF901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548BB-6BA1-411E-B2FC-49BF1F320C12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8E322-33B3-4245-9E1F-DC2F14C78BC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F2D780-7CA7-48F7-BC67-B0ED0B78EE2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E0793-3633-45C2-B1B9-19E3EAA824F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E16362-14E9-4949-AE15-6FBBB8FF67BA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24E2B-BEC0-4C6B-9E89-4167C85D07A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D4123C-1975-40CF-8B15-C0623C35630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5FE7D-F8C2-409C-93E6-6FE31741B2D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9540E-55E6-4B0A-A02A-C8DB07A461F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4040E-490D-480E-B748-15BFA409558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D295C1-7A20-4AC8-BE3A-C0E467FC25B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AF670-6264-4A0D-9A28-9A59EE3F214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B297-0386-4F8E-84E5-11AB9F42BC33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1A300-8795-440C-AC9B-2F32EB7439F3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51FEF-1CA4-4C8F-8DEB-43675ADE2A2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590EF-728F-425A-A2DA-C6513A7239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804C7-6285-4CD3-9DC4-F441589E0188}" type="datetime1">
              <a:rPr lang="ja-JP" altLang="en-US" smtClean="0"/>
              <a:t>2019/3/27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4F01A-8ACE-40B2-BC46-DD5837E006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162415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7C80B-6326-4DF4-8047-FA4A747781C5}" type="datetime1">
              <a:rPr lang="ja-JP" altLang="en-US" smtClean="0"/>
              <a:t>2019/3/27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B1488-6A0D-4F19-95E2-DBA9F9ACF8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395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59F1EE-84C3-4C67-A918-6A875BCD9499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1B63D-BE66-4881-9044-3008BC6B34F1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95012-7680-4B5F-8029-F21F34E2E48C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BF9575-F9BF-4036-B3C7-FD0246A8FEDD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563E92-3400-42DC-9BC8-462602BBD586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3BE9E-E116-4E52-BAF6-41F23B6EA76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F1798-EC9A-4074-9F19-013DB8EAF0A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CE6E5-94A1-47AD-840A-CEE56F43CC69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F3EEF1-7DCA-4733-BE2B-5A7CFA845AFD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3FD2F-EB79-4DA3-BBFA-89720F1C10DA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C0E816-9AB2-479C-99B6-DB0EB796465E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7D1463-4E4C-4378-911B-2826E6C69D9F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039D0-EF54-4A1E-A5DB-6B32E97FF145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30CC7-9ED7-47BA-BA13-BE6972B09C8F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DA12E-E5AB-4416-A2B3-1549FC43D9E1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1D96-51EC-4DA1-8852-01E5681A3FE1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73039-B806-4648-A4E8-468E87A41646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AA14-7B20-4B26-AD5D-9E4DB5F784BD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5FF14-C493-46BC-BAAA-72C28F80A02A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0485A-2F44-434D-968B-B3A82447F529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9632-F454-4F19-8680-C2AF9C6394FC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B3FE-D3F4-4167-866F-C88F61E61B2F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73ACD-1949-471C-8CA2-CFC13047B778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55D9-BB42-4237-B165-E14C8B62C3F1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C411-6386-41B8-B568-C746A6A1107A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F514F-6D98-43F0-9628-05FC99001D32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866D-E39D-47AA-8940-B7CFEE7932DD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82162-9670-4C39-B1ED-80E54A043666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3CC0-9A86-47BC-95D9-C36F45C1B5A7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7BF7C-0140-494C-95D0-664B8586DCAB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D27DB-6F90-445C-8FD5-8A07A66C2ABF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00357-3D5A-467D-AEB9-0B6D32199302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4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1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CEE5-70F6-4196-99FE-9FFF0B998694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2A566-4AC0-4D82-AFD0-E50F6FAEC7F3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04CC-AB5A-405B-958F-02C0EFB91095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A927-89CC-4C95-AB15-0FB2E7B80255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FAB42-D71C-4799-B044-E8D2744788AC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5" y="274639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4" y="274639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AA18-5E77-4253-9F8B-BB04220FCE48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EA83-FD32-4C30-A3C1-6F27B0F47D9D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0225-85DC-44BA-9853-95A0EFA3B4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C13F-AB8A-4EB5-8E42-5F3F6F8638AD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2582-A725-40A5-A7A3-F701A504B9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7947B-1D6A-4C48-BC86-1F3BB3C1F35D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D8FA-7C87-41F9-94A8-3C0CE814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FBFAA-7EA1-4A4B-9245-6CA6805F10AA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0AF1-69D1-4C37-9C54-0EC92CDF90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045D-1D80-4BB5-B31E-2C2892DA4CC5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8E322-33B3-4245-9E1F-DC2F14C78B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137F8-97C8-4784-95C5-C25E6585402F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6BB-9203-487C-8AFA-6E94B99EED4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793-3633-45C2-B1B9-19E3EAA82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725470"/>
          </a:xfrm>
        </p:spPr>
        <p:txBody>
          <a:bodyPr/>
          <a:lstStyle>
            <a:lvl1pPr>
              <a:defRPr sz="4000">
                <a:solidFill>
                  <a:srgbClr val="808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8CAC-54CC-44C4-8838-07310F0E82B0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4E2B-BEC0-4C6B-9E89-4167C85D07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9977B-5473-4462-BDD8-49E93EB46336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FE7D-F8C2-409C-93E6-6FE31741B2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5AB09-A704-4EDE-8BEA-4732CF8216B2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4040E-490D-480E-B748-15BFA40955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9E709-51E9-402A-B369-8600A8292801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F670-6264-4A0D-9A28-9A59EE3F21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7C197-4385-4321-BD10-3E4D73F72FD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1FEF-1CA4-4C8F-8DEB-43675ADE2A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01EB4-0AD1-495F-ABCB-0D5316EF248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0225-85DC-44BA-9853-95A0EFA3B4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9A7D5-FC43-41C9-8626-73A928506790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2582-A725-40A5-A7A3-F701A504B9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62454-D772-4250-82D1-6DFE088E812D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D8FA-7C87-41F9-94A8-3C0CE814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6E348-723A-446F-9A5B-58AE76CD62DA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0AF1-69D1-4C37-9C54-0EC92CDF90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4B8-15CE-4C9D-9A3F-1E439E9A991E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F4FB6-4C4D-43FB-BDA3-D0FE374290C9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8E322-33B3-4245-9E1F-DC2F14C78B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DC508-441F-41FE-80FA-8F24E9F7D8C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793-3633-45C2-B1B9-19E3EAA82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725470"/>
          </a:xfrm>
        </p:spPr>
        <p:txBody>
          <a:bodyPr/>
          <a:lstStyle>
            <a:lvl1pPr>
              <a:defRPr sz="400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56153-DC41-43AB-9BBF-25C0AC5565F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4E2B-BEC0-4C6B-9E89-4167C85D07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BF5C0-85A6-45FB-8608-4AADC572DA4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FE7D-F8C2-409C-93E6-6FE31741B2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DC89-9533-4C34-8016-E48647F3E3F9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4040E-490D-480E-B748-15BFA40955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74BD1-5F41-4132-8FCA-3623C3BF0AA1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F670-6264-4A0D-9A28-9A59EE3F21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A60E0-C60A-4174-8FA5-C8BCDFFC8298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1FEF-1CA4-4C8F-8DEB-43675ADE2A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4DDCA-6481-4962-A0EC-53D98E8E347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0225-85DC-44BA-9853-95A0EFA3B4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6217-F2DD-46C0-81F7-52904B7C2BD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2582-A725-40A5-A7A3-F701A504B9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9AAE1-1294-4A25-8896-E1C19D5C3DA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D8FA-7C87-41F9-94A8-3C0CE814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B47F5-72BC-422C-832C-9EBF61876C1E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F3B75-95E6-4F24-886B-FA0E2A463D3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0AF1-69D1-4C37-9C54-0EC92CDF90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0215-5998-4FFA-93DF-97B5D852705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8E322-33B3-4245-9E1F-DC2F14C78B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D64B2-1DD3-4FFE-B730-77F0F692B61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793-3633-45C2-B1B9-19E3EAA82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725470"/>
          </a:xfrm>
        </p:spPr>
        <p:txBody>
          <a:bodyPr/>
          <a:lstStyle>
            <a:lvl1pPr>
              <a:defRPr sz="4000">
                <a:solidFill>
                  <a:srgbClr val="808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DAAE6-8CB5-4F75-8310-3B70ED51C309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4E2B-BEC0-4C6B-9E89-4167C85D07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2009-A693-402A-B980-6A1107B2C6E9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FE7D-F8C2-409C-93E6-6FE31741B2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0B02-95B9-40E8-8801-C732D70EA51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4040E-490D-480E-B748-15BFA40955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097A5-DDC5-43E4-B1B5-F391459D8A3A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F670-6264-4A0D-9A28-9A59EE3F21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FC26B-6E59-4338-897A-E7036700B32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1FEF-1CA4-4C8F-8DEB-43675ADE2A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02FD-5B3C-403A-B653-6A7AC8E8DC95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B0225-85DC-44BA-9853-95A0EFA3B4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A767-F945-4A70-880B-412AE09A4BB3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2582-A725-40A5-A7A3-F701A504B9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17B1-130F-4E2B-8EB5-EE53AEE7FDB0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D344C-35C4-49AB-98EC-D9FF83470EB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8D8FA-7C87-41F9-94A8-3C0CE8145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FF04E-F11D-4F84-BF33-0362C3F5716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60AF1-69D1-4C37-9C54-0EC92CDF90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4CA28-2AF6-492E-A6F2-DD45DA3C6D62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8E322-33B3-4245-9E1F-DC2F14C78B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54885-ACE7-443E-A4FB-998AD626DC12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0793-3633-45C2-B1B9-19E3EAA824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725470"/>
          </a:xfrm>
        </p:spPr>
        <p:txBody>
          <a:bodyPr/>
          <a:lstStyle>
            <a:lvl1pPr>
              <a:defRPr sz="4000">
                <a:solidFill>
                  <a:srgbClr val="808000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A521D-58E1-48B8-AFB7-078BF4347BD0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24E2B-BEC0-4C6B-9E89-4167C85D07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C0EE0-49D3-4FB4-A209-65E6950DA8C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5FE7D-F8C2-409C-93E6-6FE31741B2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9880C-78CB-41E8-A2C7-DBD3A9B7B4E1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4040E-490D-480E-B748-15BFA40955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AEB68-AA8F-49AB-B311-E60B0888795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F670-6264-4A0D-9A28-9A59EE3F21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42223-A86B-41D4-B0BB-92799EB6D0C5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1FEF-1CA4-4C8F-8DEB-43675ADE2A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8"/>
            <a:ext cx="874395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E86482-8262-41E3-807D-6087C91AE2B4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B0225-85DC-44BA-9853-95A0EFA3B4B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4885-95BF-42FB-A49A-AE864F069ADB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776EE-B9B7-45EE-9227-25EE4625B27B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62582-A725-40A5-A7A3-F701A504B9D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602" y="440690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0477B0-6A54-4753-B8BB-09ED28A48358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8D8FA-7C87-41F9-94A8-3C0CE8145B4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78645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872162" y="1600203"/>
            <a:ext cx="512206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28AE31-0081-4719-97EE-78CC7AB43806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60AF1-69D1-4C37-9C54-0EC92CDF901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5655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5655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A573A5-0E51-44C0-BA0D-7006D9C6FAA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C8E322-33B3-4245-9E1F-DC2F14C78BC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113E45-C32C-4CC1-BD6C-A249E656E014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E0793-3633-45C2-B1B9-19E3EAA824F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8C8F72-6A13-44FD-97DC-F9C5BAC8BA9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24E2B-BEC0-4C6B-9E89-4167C85D07A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2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1931" y="27305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2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4E9BB-21C0-447D-9147-D97C6E27FDF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5FE7D-F8C2-409C-93E6-6FE31741B2D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5B4BD4-D8B3-43EE-BCAA-C8F6E403BB35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4040E-490D-480E-B748-15BFA409558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72846A-09CB-465E-82FA-9D186425F733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AF670-6264-4A0D-9A28-9A59EE3F214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90336" y="274641"/>
            <a:ext cx="2603897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78645" y="274641"/>
            <a:ext cx="764024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EC557-8AC8-44FD-B442-14500A2AA717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651FEF-1CA4-4C8F-8DEB-43675ADE2A2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4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0CCAC-495F-4C3B-8895-85668968C3CE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2000">
              <a:srgbClr val="E4FF97"/>
            </a:gs>
            <a:gs pos="100000">
              <a:srgbClr val="FFEBFA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3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7E85-BDAC-49CA-9676-F8C30B87966B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3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3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AC55-C794-4896-B1D9-5F8424782B13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3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ABB9-79A6-45D6-879E-A38DDEE909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1888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EC3949-64A2-4FA2-8F17-7C3AA6B7739E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0763" y="6356350"/>
            <a:ext cx="2401887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7CD957-CB2D-4295-8BF0-8841E41B48CE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77900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2pPr>
      <a:lvl3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3pPr>
      <a:lvl4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4pPr>
      <a:lvl5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5pPr>
      <a:lvl6pPr marL="624764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6pPr>
      <a:lvl7pPr marL="1249528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7pPr>
      <a:lvl8pPr marL="1874291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8pPr>
      <a:lvl9pPr marL="2499055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9pPr>
    </p:titleStyle>
    <p:bodyStyle>
      <a:lvl1pPr marL="365125" indent="-365125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750" indent="-304800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375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9398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8379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61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42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15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3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4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25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07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888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518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1888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65F9DD-090B-458F-8EB4-08DAEBAD4C84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0763" y="6356350"/>
            <a:ext cx="2401887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3AEB66-53CF-4E72-876E-B078D293E84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77900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rgbClr val="808000"/>
          </a:solidFill>
          <a:latin typeface="+mj-lt"/>
          <a:ea typeface="+mj-ea"/>
          <a:cs typeface="+mj-cs"/>
        </a:defRPr>
      </a:lvl1pPr>
      <a:lvl2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2pPr>
      <a:lvl3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3pPr>
      <a:lvl4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4pPr>
      <a:lvl5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5pPr>
      <a:lvl6pPr marL="624764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6pPr>
      <a:lvl7pPr marL="1249528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7pPr>
      <a:lvl8pPr marL="1874291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8pPr>
      <a:lvl9pPr marL="2499055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9pPr>
    </p:titleStyle>
    <p:bodyStyle>
      <a:lvl1pPr marL="365125" indent="-365125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750" indent="-304800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375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9398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8379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61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42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15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3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4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25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07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888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518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63" tIns="48981" rIns="97963" bIns="48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1888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87A43C-0724-4F21-AC06-AF7B3A3FCA64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0763" y="6356350"/>
            <a:ext cx="2401887" cy="366713"/>
          </a:xfrm>
          <a:prstGeom prst="rect">
            <a:avLst/>
          </a:prstGeom>
        </p:spPr>
        <p:txBody>
          <a:bodyPr vert="horz" wrap="square" lIns="97963" tIns="48981" rIns="97963" bIns="48981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 Black" pitchFamily="34" charset="0"/>
                <a:ea typeface="HGP創英角ｺﾞｼｯｸUB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3AEB66-53CF-4E72-876E-B078D293E84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77900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rgbClr val="808000"/>
          </a:solidFill>
          <a:latin typeface="+mj-lt"/>
          <a:ea typeface="+mj-ea"/>
          <a:cs typeface="+mj-cs"/>
        </a:defRPr>
      </a:lvl1pPr>
      <a:lvl2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2pPr>
      <a:lvl3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3pPr>
      <a:lvl4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4pPr>
      <a:lvl5pPr algn="ctr" defTabSz="977900" rtl="0" eaLnBrk="0" fontAlgn="base" hangingPunct="0">
        <a:spcBef>
          <a:spcPct val="0"/>
        </a:spcBef>
        <a:spcAft>
          <a:spcPct val="0"/>
        </a:spcAft>
        <a:defRPr kumimoji="1" sz="4600">
          <a:solidFill>
            <a:srgbClr val="808000"/>
          </a:solidFill>
          <a:latin typeface="Arial" charset="0"/>
          <a:ea typeface="HGP創英角ｺﾞｼｯｸUB" pitchFamily="50" charset="-128"/>
        </a:defRPr>
      </a:lvl5pPr>
      <a:lvl6pPr marL="624764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6pPr>
      <a:lvl7pPr marL="1249528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7pPr>
      <a:lvl8pPr marL="1874291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8pPr>
      <a:lvl9pPr marL="2499055" algn="ctr" defTabSz="978363" rtl="0" eaLnBrk="1" fontAlgn="base" hangingPunct="1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Arial Black" pitchFamily="34" charset="0"/>
          <a:ea typeface="HGP創英角ｺﾞｼｯｸUB" pitchFamily="50" charset="-128"/>
        </a:defRPr>
      </a:lvl9pPr>
    </p:titleStyle>
    <p:bodyStyle>
      <a:lvl1pPr marL="365125" indent="-365125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3750" indent="-304800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375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2888" algn="l" defTabSz="977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9398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8379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73611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426" indent="-244907" algn="l" defTabSz="9796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815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30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4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925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907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8889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04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18518" algn="l" defTabSz="9796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3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28A8-7A29-470E-87E4-FB86C80ACA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3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3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B46B1-ECB3-455E-9C39-BCA0329320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3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3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4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7309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B175-7654-4948-B2FA-72BB344D1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2019/3/27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7309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735788" y="645333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D9FFFF"/>
            </a:gs>
            <a:gs pos="42000">
              <a:srgbClr val="D9FFFF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ea typeface="HGP創英角ｺﾞｼｯｸUB"/>
              </a:defRPr>
            </a:lvl1pPr>
          </a:lstStyle>
          <a:p>
            <a:pPr>
              <a:defRPr/>
            </a:pPr>
            <a:fld id="{70B28B5C-6E76-48CB-9433-FE429A186111}" type="datetime1">
              <a:rPr lang="ja-JP" altLang="en-US" smtClean="0"/>
              <a:t>2019/3/27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ea typeface="HGP創英角ｺﾞｼｯｸUB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  <a:ea typeface="HGP創英角ｺﾞｼｯｸUB"/>
              </a:defRPr>
            </a:lvl1pPr>
          </a:lstStyle>
          <a:p>
            <a:pPr>
              <a:defRPr/>
            </a:pPr>
            <a:fld id="{C3E696C8-FBA9-469E-B728-B05C2F71162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Arial Black" pitchFamily="34" charset="0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Arial Black" pitchFamily="34" charset="0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Arial Black" pitchFamily="34" charset="0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rgbClr val="000066"/>
          </a:solidFill>
          <a:latin typeface="Arial Black" pitchFamily="34" charset="0"/>
          <a:ea typeface="HGP創英角ｺﾞｼｯｸUB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8EBF-9F76-4FDE-A3F2-8BA83CE5B578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F3884-E1BD-404E-BE53-A84D79AD8B6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808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3D84-79B0-4137-ABEE-7B50D7D9A8C9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1281-45F4-4EF1-9764-B9525761A207}" type="datetime1">
              <a:rPr kumimoji="1" lang="ja-JP" altLang="en-US" smtClean="0"/>
              <a:t>2019/3/27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098-4633-42C3-A4E9-486113502B9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2000">
              <a:srgbClr val="FFFFA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C65FEF2-2196-4A55-9D72-57A4DF12E29F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D5956B-11FB-40D7-A4F8-AB57EFE49B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808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2000">
              <a:srgbClr val="FFFFA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305DB2-298D-43BD-8107-4909DAC1FD2C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D5956B-11FB-40D7-A4F8-AB57EFE49B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2000">
              <a:srgbClr val="E4FF97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51BFA4-CB12-429B-8ED5-6C1F4DFC3938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D5956B-11FB-40D7-A4F8-AB57EFE49B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808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2000">
              <a:srgbClr val="D9FFFF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B0EAB4E-AB90-492D-9821-0B5EC22FDB80}" type="datetime1">
              <a:rPr lang="ja-JP" altLang="en-US" smtClean="0"/>
              <a:t>2019/3/27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D5956B-11FB-40D7-A4F8-AB57EFE49B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980" y="2060848"/>
            <a:ext cx="9258300" cy="193508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健康おおさか２１推進府民</a:t>
            </a:r>
            <a:r>
              <a:rPr lang="ja-JP" altLang="en-US" dirty="0" smtClean="0"/>
              <a:t>会議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平成</a:t>
            </a:r>
            <a:r>
              <a:rPr lang="en-US" altLang="ja-JP" dirty="0" smtClean="0"/>
              <a:t>30</a:t>
            </a:r>
            <a:r>
              <a:rPr lang="ja-JP" altLang="en-US" dirty="0" smtClean="0"/>
              <a:t>年度　事業報告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87915" y="116632"/>
            <a:ext cx="1368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661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60040" y="1196752"/>
            <a:ext cx="85278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（１）健康おおさか２１推進府民会議</a:t>
            </a:r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200" dirty="0" smtClean="0">
                <a:solidFill>
                  <a:prstClr val="black"/>
                </a:solidFill>
              </a:rPr>
              <a:t>　</a:t>
            </a:r>
            <a:r>
              <a:rPr lang="ja-JP" altLang="en-US" sz="2200" dirty="0">
                <a:solidFill>
                  <a:prstClr val="black"/>
                </a:solidFill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日時：平成３１年３月１９日（火）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場所：大阪府庁本館５階　議会特別会議室（大）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（２）予防対策検討部会</a:t>
            </a:r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200" dirty="0">
                <a:solidFill>
                  <a:prstClr val="black"/>
                </a:solidFill>
              </a:rPr>
              <a:t>　</a:t>
            </a:r>
            <a:r>
              <a:rPr lang="ja-JP" altLang="en-US" sz="2200" dirty="0" smtClean="0">
                <a:solidFill>
                  <a:prstClr val="black"/>
                </a:solidFill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開催なし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（３）大阪府食育推進ネットワーク会議</a:t>
            </a:r>
            <a:endParaRPr lang="en-US" altLang="ja-JP" sz="20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タイトル 3"/>
          <p:cNvSpPr>
            <a:spLocks noGrp="1"/>
          </p:cNvSpPr>
          <p:nvPr>
            <p:ph type="title"/>
          </p:nvPr>
        </p:nvSpPr>
        <p:spPr>
          <a:xfrm>
            <a:off x="246956" y="188640"/>
            <a:ext cx="9680004" cy="792088"/>
          </a:xfrm>
        </p:spPr>
        <p:txBody>
          <a:bodyPr>
            <a:noAutofit/>
          </a:bodyPr>
          <a:lstStyle/>
          <a:p>
            <a:pPr algn="l" defTabSz="914346">
              <a:defRPr/>
            </a:pPr>
            <a:r>
              <a:rPr lang="ja-JP" altLang="en-US" sz="3200" dirty="0" smtClean="0"/>
              <a:t>１．会議の開催</a:t>
            </a:r>
            <a:endParaRPr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9004" y="3789040"/>
            <a:ext cx="49680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第１回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日時：平成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en-US" altLang="ja-JP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場所：府庁本館５階議会特別会議室（大）</a:t>
            </a:r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議題：①第３次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大阪府食育推進計画に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②平成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２９年度事業報告及び収支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決算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報告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③平成</a:t>
            </a:r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３０年度事業計画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及び収支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予算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について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④各団体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の食育推進事業に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575548" y="3789040"/>
            <a:ext cx="45360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日時：平成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（木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場所：府庁本館５階議会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特別会議室（大）</a:t>
            </a: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議題：①各団体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の食育推進活動について</a:t>
            </a: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②大阪府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健康づくり推進条例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推進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体制に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3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18964" y="926136"/>
            <a:ext cx="9463979" cy="4704048"/>
          </a:xfrm>
          <a:prstGeom prst="rect">
            <a:avLst/>
          </a:prstGeom>
        </p:spPr>
        <p:txBody>
          <a:bodyPr wrap="square" bIns="36000">
            <a:no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（１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）吹田スタジアムフェスタ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2018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への参加</a:t>
            </a:r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（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主催：株式会社ガンバ大阪・吹田市 ）</a:t>
            </a:r>
            <a:endParaRPr lang="en-US" altLang="ja-JP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大阪府と連携し、イベントに参加。親子で楽しめる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体験型食育ブース等を設置し、参加者に食の大切さ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を伝えた。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○ 日時：平成３０年８月１９日（日）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１１時００分から１８時００分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○ 場所：パナソニック スタジアム 吹田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 </a:t>
            </a:r>
            <a:r>
              <a:rPr lang="zh-CN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参加団体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zh-CN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実施内容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zh-CN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endParaRPr lang="en-US" altLang="ja-JP" sz="12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○ 啓発人数：延べ</a:t>
            </a:r>
            <a:r>
              <a:rPr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1,996</a:t>
            </a:r>
            <a:r>
              <a:rPr lang="ja-JP" altLang="en-US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名（大阪府ブースを含む）</a:t>
            </a:r>
            <a:endParaRPr lang="en-US" altLang="ja-JP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>
          <a:xfrm>
            <a:off x="246956" y="188640"/>
            <a:ext cx="96800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00006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346">
              <a:defRPr/>
            </a:pPr>
            <a:r>
              <a:rPr lang="ja-JP" altLang="en-US" sz="3200" dirty="0" smtClean="0"/>
              <a:t>２</a:t>
            </a:r>
            <a:r>
              <a:rPr lang="ja-JP" altLang="en-US" sz="3200" dirty="0"/>
              <a:t>．健康おおさか２１普及啓発事業</a:t>
            </a: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149791"/>
              </p:ext>
            </p:extLst>
          </p:nvPr>
        </p:nvGraphicFramePr>
        <p:xfrm>
          <a:off x="1687116" y="4046008"/>
          <a:ext cx="7128000" cy="2210880"/>
        </p:xfrm>
        <a:graphic>
          <a:graphicData uri="http://schemas.openxmlformats.org/drawingml/2006/table">
            <a:tbl>
              <a:tblPr firstRow="1" firstCol="1" bandRow="1"/>
              <a:tblGrid>
                <a:gridCol w="360000">
                  <a:extLst>
                    <a:ext uri="{9D8B030D-6E8A-4147-A177-3AD203B41FA5}">
                      <a16:colId xmlns:a16="http://schemas.microsoft.com/office/drawing/2014/main" val="232296996"/>
                    </a:ext>
                  </a:extLst>
                </a:gridCol>
                <a:gridCol w="6768000">
                  <a:extLst>
                    <a:ext uri="{9D8B030D-6E8A-4147-A177-3AD203B41FA5}">
                      <a16:colId xmlns:a16="http://schemas.microsoft.com/office/drawing/2014/main" val="27102978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栄養士会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SAT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システムによる食事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診断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443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大阪府食生活改善連絡協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議会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弁当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詰め・食品つり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088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調理師会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日本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料理展示・レシピ配布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5281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大阪府農業協同組合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中央会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雑誌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「ちゃぐりん」・</a:t>
                      </a: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MAP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の配布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380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NPO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法人関西消費者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連合会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豆はこび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ゲーム・展示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482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損保ジャパン日本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興亜</a:t>
                      </a:r>
                      <a:r>
                        <a:rPr lang="ja-JP" altLang="en-US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携帯</a:t>
                      </a:r>
                      <a:r>
                        <a:rPr lang="ja-JP" sz="1600" b="0" kern="0" spc="8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アプリ登録・ノベルティ</a:t>
                      </a:r>
                      <a:r>
                        <a:rPr lang="ja-JP" sz="1600" b="0" kern="0" spc="8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配布</a:t>
                      </a:r>
                      <a:endParaRPr lang="en-US" altLang="ja-JP" sz="1600" b="0" kern="0" spc="8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6412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大阪府健康づくり課：健活</a:t>
                      </a:r>
                      <a:r>
                        <a:rPr lang="en-US" altLang="ja-JP" sz="16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600" b="0" kern="10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altLang="en-US" sz="1600" b="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肝炎・がん検診、食育クイズ、おおさか食育通信</a:t>
                      </a:r>
                      <a:endParaRPr lang="ja-JP" sz="160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477662"/>
                  </a:ext>
                </a:extLst>
              </a:tr>
            </a:tbl>
          </a:graphicData>
        </a:graphic>
      </p:graphicFrame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740" y="445608"/>
            <a:ext cx="2592000" cy="1944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388" y="2533840"/>
            <a:ext cx="259228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22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88033" y="548680"/>
            <a:ext cx="9864000" cy="5019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（２）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e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ラーニングを活用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した禁煙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治療、支援のための指導者養成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</a:t>
            </a:r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対象：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ja-JP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府内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地域、職域、医療機関等に勤務している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保健</a:t>
            </a:r>
            <a:r>
              <a:rPr lang="ja-JP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従事者</a:t>
            </a:r>
            <a:endParaRPr lang="en-US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募集期間：平成３０年１１月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日～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募集人数：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1,200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人（先着順）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トレーニング期間：平成３０年１２月１７日～平成３１年３月１８日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トレーニング内容：下記の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ラーニングのプログラムの中からいずれか１つを選択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①禁煙</a:t>
            </a:r>
            <a:r>
              <a:rPr lang="ja-JP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治療版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（禁煙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外来用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②禁煙</a:t>
            </a:r>
            <a:r>
              <a:rPr lang="ja-JP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治療導入版（日常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診療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薬局</a:t>
            </a:r>
            <a:r>
              <a:rPr lang="ja-JP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薬店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ja-JP" sz="2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禁煙支援版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（保健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事業の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500"/>
              </a:lnSpc>
              <a:spcBef>
                <a:spcPts val="120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受講申込数（３月１８日時点）：１１３名（前年度同時点：１０２名）</a:t>
            </a:r>
            <a:r>
              <a:rPr lang="ja-JP" altLang="en-US" sz="2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endParaRPr lang="ja-JP" altLang="ja-JP" sz="2400" dirty="0" smtClean="0">
              <a:solidFill>
                <a:prstClr val="black"/>
              </a:solidFill>
            </a:endParaRPr>
          </a:p>
          <a:p>
            <a:r>
              <a:rPr lang="ja-JP" altLang="en-US" sz="2200" dirty="0" smtClean="0">
                <a:solidFill>
                  <a:prstClr val="black"/>
                </a:solidFill>
              </a:rPr>
              <a:t>　　</a:t>
            </a:r>
            <a:r>
              <a:rPr lang="en-US" altLang="ja-JP" sz="2200" dirty="0" smtClean="0">
                <a:solidFill>
                  <a:prstClr val="black"/>
                </a:solidFill>
              </a:rPr>
              <a:t>	</a:t>
            </a:r>
            <a:r>
              <a:rPr lang="ja-JP" altLang="en-US" sz="2200" dirty="0">
                <a:solidFill>
                  <a:prstClr val="black"/>
                </a:solidFill>
              </a:rPr>
              <a:t>　　　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6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212052" y="1010345"/>
            <a:ext cx="9900000" cy="1081422"/>
            <a:chOff x="155509" y="919763"/>
            <a:chExt cx="8800000" cy="1116305"/>
          </a:xfrm>
        </p:grpSpPr>
        <p:sp>
          <p:nvSpPr>
            <p:cNvPr id="6" name="角丸四角形 5"/>
            <p:cNvSpPr/>
            <p:nvPr/>
          </p:nvSpPr>
          <p:spPr>
            <a:xfrm>
              <a:off x="155509" y="1107037"/>
              <a:ext cx="8800000" cy="929031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ja-JP" altLang="en-US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大阪府域における自主的、主体的な健康づくり活動の奨励・普及を図るために、職場・企業や地域で活動を積極的に行っている団体を表彰します。</a:t>
              </a:r>
              <a:endPara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27760" y="919763"/>
              <a:ext cx="1003880" cy="334451"/>
            </a:xfrm>
            <a:prstGeom prst="rect">
              <a:avLst/>
            </a:prstGeom>
            <a:solidFill>
              <a:schemeClr val="accent2">
                <a:alpha val="9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bg1"/>
                  </a:solidFill>
                </a:rPr>
                <a:t>目的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392036" y="4149352"/>
            <a:ext cx="9504000" cy="244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</a:t>
            </a: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表彰</a:t>
            </a:r>
            <a:endParaRPr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知事賞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［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最優秀賞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］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、協会けんぽ大阪支部長賞［職場部門優秀賞］、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おおさか</a:t>
            </a:r>
            <a:r>
              <a:rPr lang="en-US" altLang="ja-JP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会長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賞［地域部門優秀賞</a:t>
            </a:r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］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、も</a:t>
            </a:r>
            <a:r>
              <a:rPr lang="ja-JP" altLang="en-US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ずやん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賞［特別賞］、奨励賞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◎主たる評価項目</a:t>
            </a:r>
            <a:endParaRPr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職場部門：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社員のやる気・意欲を引き出す仕掛けづくりを行っている、創意工夫を凝らしている、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経営者（管理者）のリーダーシップが明確である　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地域部門：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健康無関心層の参加意欲を高める仕掛けづくりを行っている、創意工夫を凝らしている、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他団体と連携、協力した取組みである　等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4F01A-8ACE-40B2-BC46-DD5837E00675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10" name="正方形/長方形 9"/>
          <p:cNvSpPr/>
          <p:nvPr/>
        </p:nvSpPr>
        <p:spPr>
          <a:xfrm>
            <a:off x="288033" y="332656"/>
            <a:ext cx="986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（３）</a:t>
            </a:r>
            <a:r>
              <a:rPr lang="ja-JP" altLang="en-US" sz="2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大阪府健康づくり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アワード</a:t>
            </a:r>
            <a:endParaRPr lang="ja-JP" altLang="en-US" sz="24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832491"/>
              </p:ext>
            </p:extLst>
          </p:nvPr>
        </p:nvGraphicFramePr>
        <p:xfrm>
          <a:off x="318964" y="2306489"/>
          <a:ext cx="4752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486681891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2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職場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部門</a:t>
                      </a: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中小の事業場（医療・福祉、教育機関等含む）において、職場単位で行う健康づくりの取組み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22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取組み例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社食メニューの改善、階段利用・徒歩移動の推進、禁煙プログラム導入 等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393353"/>
              </p:ext>
            </p:extLst>
          </p:nvPr>
        </p:nvGraphicFramePr>
        <p:xfrm>
          <a:off x="5288036" y="2306489"/>
          <a:ext cx="4680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1486681891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2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部門</a:t>
                      </a: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自治会、住民団体、自治体、企業等が行う地域住民等を対象とした健康づくりの取組み</a:t>
                      </a: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22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取組み例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食育イベント・料理教室の開催、健康保持を目的とした運動イベントの開催 等</a:t>
                      </a:r>
                    </a:p>
                  </a:txBody>
                  <a:tcPr marL="102870" marR="1028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0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11"/>
          <p:cNvSpPr txBox="1"/>
          <p:nvPr/>
        </p:nvSpPr>
        <p:spPr>
          <a:xfrm>
            <a:off x="5609152" y="3284984"/>
            <a:ext cx="4041934" cy="36004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000"/>
              </a:lnSpc>
              <a:spcAft>
                <a:spcPts val="0"/>
              </a:spcAft>
            </a:pPr>
            <a:r>
              <a:rPr lang="ja-JP" altLang="en-US" sz="1600" dirty="0" smtClean="0">
                <a:effectLst>
                  <a:outerShdw dist="19050" sx="1000" sy="1000" algn="tl">
                    <a:schemeClr val="dk1"/>
                  </a:outerShdw>
                </a:effectLst>
                <a:latin typeface="Century"/>
                <a:cs typeface="メイリオ"/>
              </a:rPr>
              <a:t>表彰式</a:t>
            </a:r>
            <a:r>
              <a:rPr lang="ja-JP" altLang="en-US" sz="1600" dirty="0" smtClean="0">
                <a:ln>
                  <a:noFill/>
                </a:ln>
                <a:effectLst>
                  <a:outerShdw dist="19050" sx="1000" sy="1000" algn="tl">
                    <a:schemeClr val="dk1"/>
                  </a:outerShdw>
                </a:effectLst>
                <a:latin typeface="Century"/>
                <a:ea typeface="HGP創英角ｺﾞｼｯｸUB"/>
                <a:cs typeface="メイリオ"/>
              </a:rPr>
              <a:t>の様子</a:t>
            </a:r>
            <a:endParaRPr lang="ja-JP" sz="16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0932" y="261467"/>
            <a:ext cx="5935588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82800" bIns="82800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第４回　大阪府健康づくりアワード　実施状況</a:t>
            </a:r>
            <a:endParaRPr lang="en-US" altLang="ja-JP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B1488-6A0D-4F19-95E2-DBA9F9ACF80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46956" y="880840"/>
            <a:ext cx="4546064" cy="2476152"/>
            <a:chOff x="165388" y="844580"/>
            <a:chExt cx="4546064" cy="2476152"/>
          </a:xfrm>
        </p:grpSpPr>
        <p:sp>
          <p:nvSpPr>
            <p:cNvPr id="29" name="正方形/長方形 28"/>
            <p:cNvSpPr/>
            <p:nvPr/>
          </p:nvSpPr>
          <p:spPr>
            <a:xfrm>
              <a:off x="165388" y="1016732"/>
              <a:ext cx="4546064" cy="2304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720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2200"/>
                </a:lnSpc>
                <a:spcAft>
                  <a:spcPts val="0"/>
                </a:spcAft>
              </a:pPr>
              <a:endParaRPr lang="en-US" altLang="ja-JP" sz="10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■応募期間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　平成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30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14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日～平成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30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11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16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■審査会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平成</a:t>
              </a:r>
              <a:r>
                <a:rPr lang="en-US" altLang="ja-JP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31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16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審査委員は各種団体の有識者等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■表彰式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平成</a:t>
              </a:r>
              <a:r>
                <a:rPr lang="en-US" altLang="ja-JP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31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21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</a:t>
              </a:r>
              <a:endParaRPr lang="ja-JP" altLang="en-US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8" name="角丸四角形吹き出し 27"/>
            <p:cNvSpPr/>
            <p:nvPr/>
          </p:nvSpPr>
          <p:spPr>
            <a:xfrm>
              <a:off x="363969" y="844580"/>
              <a:ext cx="1440000" cy="360000"/>
            </a:xfrm>
            <a:prstGeom prst="wedgeRoundRectCallout">
              <a:avLst>
                <a:gd name="adj1" fmla="val -19345"/>
                <a:gd name="adj2" fmla="val 38136"/>
                <a:gd name="adj3" fmla="val 16667"/>
              </a:avLst>
            </a:prstGeom>
            <a:solidFill>
              <a:schemeClr val="bg1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ja-JP" altLang="en-US" sz="1800" b="1" kern="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経過</a:t>
              </a:r>
              <a:endParaRPr lang="ja-JP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516" y="980728"/>
            <a:ext cx="4570108" cy="2304256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246957" y="3645024"/>
            <a:ext cx="9793087" cy="2764150"/>
            <a:chOff x="174948" y="3946084"/>
            <a:chExt cx="9793087" cy="2764150"/>
          </a:xfrm>
        </p:grpSpPr>
        <p:sp>
          <p:nvSpPr>
            <p:cNvPr id="33" name="正方形/長方形 32"/>
            <p:cNvSpPr/>
            <p:nvPr/>
          </p:nvSpPr>
          <p:spPr>
            <a:xfrm>
              <a:off x="174948" y="4118234"/>
              <a:ext cx="9792000" cy="259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720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2200"/>
                </a:lnSpc>
                <a:spcAft>
                  <a:spcPts val="0"/>
                </a:spcAft>
              </a:pP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■職場部門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５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団体</a:t>
              </a: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最優秀賞　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株式会社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カスタマーリレーション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 テレマーケティング</a:t>
              </a: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優秀賞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zh-CN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国分工業株式</a:t>
              </a:r>
              <a:r>
                <a:rPr lang="zh-CN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会社</a:t>
              </a: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特別賞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FMB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コンサルタンツ株式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会社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 大阪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Office</a:t>
              </a: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奨励賞　６団体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4" name="角丸四角形吹き出し 33"/>
            <p:cNvSpPr/>
            <p:nvPr/>
          </p:nvSpPr>
          <p:spPr>
            <a:xfrm>
              <a:off x="377323" y="3946084"/>
              <a:ext cx="2592000" cy="360000"/>
            </a:xfrm>
            <a:prstGeom prst="wedgeRoundRectCallout">
              <a:avLst>
                <a:gd name="adj1" fmla="val -19345"/>
                <a:gd name="adj2" fmla="val 38136"/>
                <a:gd name="adj3" fmla="val 16667"/>
              </a:avLst>
            </a:prstGeom>
            <a:solidFill>
              <a:schemeClr val="bg1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Aft>
                  <a:spcPts val="0"/>
                </a:spcAft>
              </a:pPr>
              <a:r>
                <a:rPr lang="ja-JP" altLang="en-US" sz="1800" b="1" kern="100" dirty="0" smtClean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応募団体数、受賞団体</a:t>
              </a:r>
              <a:endParaRPr lang="ja-JP" sz="18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927476" y="4118016"/>
              <a:ext cx="5040559" cy="2592000"/>
            </a:xfrm>
            <a:prstGeom prst="rect">
              <a:avLst/>
            </a:prstGeom>
            <a:noFill/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720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■地域部門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: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２０団体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最優秀賞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学校法人河崎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学園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 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大阪河崎リハビリテーション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大学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　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認知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予備力研究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センター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優秀賞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八尾市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東山本町６丁目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東町会</a:t>
              </a:r>
              <a:endParaRPr lang="en-US" altLang="ja-JP" sz="1600" spc="1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　 高齢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クラブすみれ会</a:t>
              </a: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特別賞</a:t>
              </a: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大阪府立農芸高等学校　</a:t>
              </a:r>
              <a:r>
                <a:rPr lang="en-US" altLang="ja-JP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FARM </a:t>
              </a:r>
              <a:r>
                <a:rPr lang="en-US" altLang="ja-JP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GIRL</a:t>
              </a:r>
            </a:p>
            <a:p>
              <a:pPr>
                <a:lnSpc>
                  <a:spcPts val="2200"/>
                </a:lnSpc>
                <a:spcAft>
                  <a:spcPts val="0"/>
                </a:spcAft>
              </a:pPr>
              <a:r>
                <a:rPr lang="ja-JP" altLang="en-US" sz="1600" spc="100" dirty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</a:t>
              </a:r>
              <a:r>
                <a:rPr lang="ja-JP" altLang="en-US" sz="1600" spc="100" dirty="0" smtClean="0">
                  <a:solidFill>
                    <a:srgbClr val="0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奨励賞　４団体</a:t>
              </a:r>
              <a:endParaRPr lang="en-US" altLang="ja-JP" sz="1600" spc="1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35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88033" y="548680"/>
            <a:ext cx="97200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（４）府民の健康づくり機運醸成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『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健活１０</a:t>
            </a:r>
            <a:r>
              <a:rPr lang="en-US" altLang="ja-JP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』</a:t>
            </a:r>
            <a:r>
              <a:rPr lang="ja-JP" altLang="en-US" sz="24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の普及促進</a:t>
            </a:r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4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府民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の健康づくりの一層の機運醸成を図るため、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健活１０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』〈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ケンカツ テン</a:t>
            </a:r>
            <a:r>
              <a:rPr lang="en-US" altLang="ja-JP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〉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と題するキャッチコピー及びロゴマークを新たに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作成。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オール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体制による府民の健康づくり支援をめざし、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関連団体に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2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健活１０</a:t>
            </a:r>
            <a:r>
              <a:rPr lang="en-US" altLang="ja-JP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lang="ja-JP" altLang="en-US" sz="2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の周知及び活用を依頼。</a:t>
            </a: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098-4633-42C3-A4E9-486113502B9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3300" y="3029092"/>
            <a:ext cx="4536504" cy="148002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182" y="2273101"/>
            <a:ext cx="1820838" cy="223283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79972" y="4725144"/>
            <a:ext cx="8712000" cy="1800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◎「健活１０」普及の主な取組み</a:t>
            </a:r>
            <a:endParaRPr lang="en-US" altLang="ja-JP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・民間企業との連携イベントで「健活１０」をＰＲ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・健康づくりに関する情報を発信するホームページ（「健活１０」ポータルページ）開設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・ＰＲ動画の公開（阪急梅田駅ターミナル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BIGMAN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北大阪急行車内ビジョン等で放映）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・北大阪急行中吊りポスターハーフジャック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266700" indent="-266700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・府政だより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H30.9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月号、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H31.3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月号に掲載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318964" y="3389935"/>
            <a:ext cx="2772000" cy="1116000"/>
          </a:xfrm>
          <a:prstGeom prst="wedgeRoundRectCallout">
            <a:avLst>
              <a:gd name="adj1" fmla="val 56026"/>
              <a:gd name="adj2" fmla="val -32208"/>
              <a:gd name="adj3" fmla="val 16667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36000" tIns="36000" rIns="36000" bIns="36000" anchor="ctr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ケンカツ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の頭文字の「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」と「１０」をミックスし、その中に手足を広げた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います。また、「０」の部分はハート型になっており、健康を大切に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する気持ち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を表しています。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199142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98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2000" dirty="0" smtClean="0"/>
        </a:defPPr>
      </a:lstStyle>
    </a:txDef>
  </a:objectDefaults>
  <a:extraClrSchemeLst/>
</a:theme>
</file>

<file path=ppt/theme/theme13.xml><?xml version="1.0" encoding="utf-8"?>
<a:theme xmlns:a="http://schemas.openxmlformats.org/drawingml/2006/main" name="6_テーマ1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基本">
      <a:majorFont>
        <a:latin typeface="Arial Black"/>
        <a:ea typeface="HGP創英角ｺﾞｼｯｸUB"/>
        <a:cs typeface=""/>
      </a:majorFont>
      <a:minorFont>
        <a:latin typeface="Arial Black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 algn="ctr">
          <a:defRPr kumimoji="1" sz="1600" dirty="0" smtClean="0"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txDef>
  </a:objectDefaults>
  <a:extraClrSchemeLst/>
</a:theme>
</file>

<file path=ppt/theme/theme14.xml><?xml version="1.0" encoding="utf-8"?>
<a:theme xmlns:a="http://schemas.openxmlformats.org/drawingml/2006/main" name="7_テーマ1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基本2">
      <a:majorFont>
        <a:latin typeface="Arial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8_テーマ1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基本2">
      <a:majorFont>
        <a:latin typeface="Arial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4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19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0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_HGP創英角">
      <a:majorFont>
        <a:latin typeface="Arial Black"/>
        <a:ea typeface="HGP創英角ｺﾞｼｯｸUB"/>
        <a:cs typeface=""/>
      </a:majorFont>
      <a:minorFont>
        <a:latin typeface="Arial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日本語SL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テーマ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5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GP創英角ゴシックUB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2100</TotalTime>
  <Words>517</Words>
  <Application>Microsoft Office PowerPoint</Application>
  <PresentationFormat>35mm スライド</PresentationFormat>
  <Paragraphs>141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18</vt:i4>
      </vt:variant>
      <vt:variant>
        <vt:lpstr>スライド タイトル</vt:lpstr>
      </vt:variant>
      <vt:variant>
        <vt:i4>7</vt:i4>
      </vt:variant>
    </vt:vector>
  </HeadingPairs>
  <TitlesOfParts>
    <vt:vector size="36" baseType="lpstr">
      <vt:lpstr>HGP創英角ｺﾞｼｯｸUB</vt:lpstr>
      <vt:lpstr>Meiryo UI</vt:lpstr>
      <vt:lpstr>ＭＳ Ｐゴシック</vt:lpstr>
      <vt:lpstr>ＭＳ ゴシック</vt:lpstr>
      <vt:lpstr>ＭＳ 明朝</vt:lpstr>
      <vt:lpstr>メイリオ</vt:lpstr>
      <vt:lpstr>Arial</vt:lpstr>
      <vt:lpstr>Arial Black</vt:lpstr>
      <vt:lpstr>Calibri</vt:lpstr>
      <vt:lpstr>Century</vt:lpstr>
      <vt:lpstr>Times New Roman</vt:lpstr>
      <vt:lpstr>Office テーマ</vt:lpstr>
      <vt:lpstr>30_テーマ1</vt:lpstr>
      <vt:lpstr>日本語SLテーマ</vt:lpstr>
      <vt:lpstr>1_Office テーマ</vt:lpstr>
      <vt:lpstr>テーマ2</vt:lpstr>
      <vt:lpstr>テーマ1</vt:lpstr>
      <vt:lpstr>4_テーマ1</vt:lpstr>
      <vt:lpstr>1_テーマ1</vt:lpstr>
      <vt:lpstr>5_テーマ1</vt:lpstr>
      <vt:lpstr>2_テーマ1</vt:lpstr>
      <vt:lpstr>3_テーマ1</vt:lpstr>
      <vt:lpstr>98_Office テーマ</vt:lpstr>
      <vt:lpstr>6_テーマ1</vt:lpstr>
      <vt:lpstr>7_テーマ1</vt:lpstr>
      <vt:lpstr>8_テーマ1</vt:lpstr>
      <vt:lpstr>42_Office テーマ</vt:lpstr>
      <vt:lpstr>2_Office テーマ</vt:lpstr>
      <vt:lpstr>119_Office テーマ</vt:lpstr>
      <vt:lpstr>健康おおさか２１推進府民会議 平成30年度　事業報告</vt:lpstr>
      <vt:lpstr>１．会議の開催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全国版</dc:title>
  <dc:creator>kenseisui7</dc:creator>
  <cp:lastModifiedBy>山本　皓一</cp:lastModifiedBy>
  <cp:revision>164</cp:revision>
  <cp:lastPrinted>2018-03-22T08:30:25Z</cp:lastPrinted>
  <dcterms:created xsi:type="dcterms:W3CDTF">2012-10-03T02:30:29Z</dcterms:created>
  <dcterms:modified xsi:type="dcterms:W3CDTF">2019-03-27T05:56:31Z</dcterms:modified>
</cp:coreProperties>
</file>