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91" r:id="rId5"/>
    <p:sldId id="289" r:id="rId6"/>
    <p:sldId id="303" r:id="rId7"/>
    <p:sldId id="305" r:id="rId8"/>
    <p:sldId id="306" r:id="rId9"/>
  </p:sldIdLst>
  <p:sldSz cx="13068300" cy="9601200"/>
  <p:notesSz cx="7104063" cy="10234613"/>
  <p:defaultTextStyle>
    <a:defPPr>
      <a:defRPr lang="ja-JP"/>
    </a:defPPr>
    <a:lvl1pPr marL="0" algn="l" defTabSz="1280006" rtl="0" eaLnBrk="1" latinLnBrk="0" hangingPunct="1">
      <a:defRPr kumimoji="1" sz="2520" kern="1200">
        <a:solidFill>
          <a:schemeClr val="tx1"/>
        </a:solidFill>
        <a:latin typeface="+mn-lt"/>
        <a:ea typeface="+mn-ea"/>
        <a:cs typeface="+mn-cs"/>
      </a:defRPr>
    </a:lvl1pPr>
    <a:lvl2pPr marL="640003" algn="l" defTabSz="1280006" rtl="0" eaLnBrk="1" latinLnBrk="0" hangingPunct="1">
      <a:defRPr kumimoji="1" sz="2520" kern="1200">
        <a:solidFill>
          <a:schemeClr val="tx1"/>
        </a:solidFill>
        <a:latin typeface="+mn-lt"/>
        <a:ea typeface="+mn-ea"/>
        <a:cs typeface="+mn-cs"/>
      </a:defRPr>
    </a:lvl2pPr>
    <a:lvl3pPr marL="1280006" algn="l" defTabSz="1280006" rtl="0" eaLnBrk="1" latinLnBrk="0" hangingPunct="1">
      <a:defRPr kumimoji="1" sz="2520" kern="1200">
        <a:solidFill>
          <a:schemeClr val="tx1"/>
        </a:solidFill>
        <a:latin typeface="+mn-lt"/>
        <a:ea typeface="+mn-ea"/>
        <a:cs typeface="+mn-cs"/>
      </a:defRPr>
    </a:lvl3pPr>
    <a:lvl4pPr marL="1920009" algn="l" defTabSz="1280006" rtl="0" eaLnBrk="1" latinLnBrk="0" hangingPunct="1">
      <a:defRPr kumimoji="1" sz="2520" kern="1200">
        <a:solidFill>
          <a:schemeClr val="tx1"/>
        </a:solidFill>
        <a:latin typeface="+mn-lt"/>
        <a:ea typeface="+mn-ea"/>
        <a:cs typeface="+mn-cs"/>
      </a:defRPr>
    </a:lvl4pPr>
    <a:lvl5pPr marL="2560013" algn="l" defTabSz="1280006" rtl="0" eaLnBrk="1" latinLnBrk="0" hangingPunct="1">
      <a:defRPr kumimoji="1" sz="2520" kern="1200">
        <a:solidFill>
          <a:schemeClr val="tx1"/>
        </a:solidFill>
        <a:latin typeface="+mn-lt"/>
        <a:ea typeface="+mn-ea"/>
        <a:cs typeface="+mn-cs"/>
      </a:defRPr>
    </a:lvl5pPr>
    <a:lvl6pPr marL="3200016" algn="l" defTabSz="1280006" rtl="0" eaLnBrk="1" latinLnBrk="0" hangingPunct="1">
      <a:defRPr kumimoji="1" sz="2520" kern="1200">
        <a:solidFill>
          <a:schemeClr val="tx1"/>
        </a:solidFill>
        <a:latin typeface="+mn-lt"/>
        <a:ea typeface="+mn-ea"/>
        <a:cs typeface="+mn-cs"/>
      </a:defRPr>
    </a:lvl6pPr>
    <a:lvl7pPr marL="3840019" algn="l" defTabSz="1280006" rtl="0" eaLnBrk="1" latinLnBrk="0" hangingPunct="1">
      <a:defRPr kumimoji="1" sz="2520" kern="1200">
        <a:solidFill>
          <a:schemeClr val="tx1"/>
        </a:solidFill>
        <a:latin typeface="+mn-lt"/>
        <a:ea typeface="+mn-ea"/>
        <a:cs typeface="+mn-cs"/>
      </a:defRPr>
    </a:lvl7pPr>
    <a:lvl8pPr marL="4480022" algn="l" defTabSz="1280006" rtl="0" eaLnBrk="1" latinLnBrk="0" hangingPunct="1">
      <a:defRPr kumimoji="1" sz="2520" kern="1200">
        <a:solidFill>
          <a:schemeClr val="tx1"/>
        </a:solidFill>
        <a:latin typeface="+mn-lt"/>
        <a:ea typeface="+mn-ea"/>
        <a:cs typeface="+mn-cs"/>
      </a:defRPr>
    </a:lvl8pPr>
    <a:lvl9pPr marL="5120025" algn="l" defTabSz="1280006" rtl="0" eaLnBrk="1" latinLnBrk="0" hangingPunct="1">
      <a:defRPr kumimoji="1" sz="252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41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4B4B"/>
    <a:srgbClr val="007077"/>
    <a:srgbClr val="0000FF"/>
    <a:srgbClr val="0070C0"/>
    <a:srgbClr val="70C000"/>
    <a:srgbClr val="E5FBF7"/>
    <a:srgbClr val="F1FDFB"/>
    <a:srgbClr val="FC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44" autoAdjust="0"/>
    <p:restoredTop sz="94434" autoAdjust="0"/>
  </p:normalViewPr>
  <p:slideViewPr>
    <p:cSldViewPr>
      <p:cViewPr varScale="1">
        <p:scale>
          <a:sx n="53" d="100"/>
          <a:sy n="53" d="100"/>
        </p:scale>
        <p:origin x="1368" y="96"/>
      </p:cViewPr>
      <p:guideLst>
        <p:guide orient="horz" pos="3024"/>
        <p:guide pos="4116"/>
      </p:guideLst>
    </p:cSldViewPr>
  </p:slideViewPr>
  <p:outlineViewPr>
    <p:cViewPr>
      <p:scale>
        <a:sx n="33" d="100"/>
        <a:sy n="33" d="100"/>
      </p:scale>
      <p:origin x="0" y="-5646"/>
    </p:cViewPr>
  </p:outlineViewPr>
  <p:notesTextViewPr>
    <p:cViewPr>
      <p:scale>
        <a:sx n="400" d="100"/>
        <a:sy n="400" d="100"/>
      </p:scale>
      <p:origin x="0" y="0"/>
    </p:cViewPr>
  </p:notesTextViewPr>
  <p:sorterViewPr>
    <p:cViewPr>
      <p:scale>
        <a:sx n="100" d="100"/>
        <a:sy n="100" d="100"/>
      </p:scale>
      <p:origin x="0" y="0"/>
    </p:cViewPr>
  </p:sorterViewPr>
  <p:notesViewPr>
    <p:cSldViewPr>
      <p:cViewPr varScale="1">
        <p:scale>
          <a:sx n="52" d="100"/>
          <a:sy n="52" d="100"/>
        </p:scale>
        <p:origin x="295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1.xm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r>
              <a:rPr lang="ja-JP" altLang="en-US" sz="1000" spc="0" dirty="0" smtClean="0"/>
              <a:t>万博テーマ</a:t>
            </a:r>
            <a:r>
              <a:rPr lang="ja-JP" altLang="en-US" sz="1000" spc="0" dirty="0"/>
              <a:t>の認知度</a:t>
            </a:r>
          </a:p>
        </c:rich>
      </c:tx>
      <c:layout>
        <c:manualLayout>
          <c:xMode val="edge"/>
          <c:yMode val="edge"/>
          <c:x val="0.17693744164332401"/>
          <c:y val="1.3980888937135777E-2"/>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3.8290660616863828E-2"/>
          <c:y val="0.14583769099810159"/>
          <c:w val="0.82942922348002557"/>
          <c:h val="0.65172431140071008"/>
        </c:manualLayout>
      </c:layout>
      <c:barChart>
        <c:barDir val="col"/>
        <c:grouping val="clustered"/>
        <c:varyColors val="0"/>
        <c:ser>
          <c:idx val="0"/>
          <c:order val="0"/>
          <c:tx>
            <c:strRef>
              <c:f>'分析5（0111政調会用）'!$E$15</c:f>
              <c:strCache>
                <c:ptCount val="1"/>
                <c:pt idx="0">
                  <c:v>大阪・関西万博のテーマの認知度</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3FE8-47DE-AB91-33969251A1E2}"/>
              </c:ext>
            </c:extLst>
          </c:dPt>
          <c:dPt>
            <c:idx val="1"/>
            <c:invertIfNegative val="0"/>
            <c:bubble3D val="0"/>
            <c:spPr>
              <a:solidFill>
                <a:srgbClr val="002060"/>
              </a:solidFill>
              <a:ln>
                <a:noFill/>
              </a:ln>
              <a:effectLst/>
            </c:spPr>
            <c:extLst>
              <c:ext xmlns:c16="http://schemas.microsoft.com/office/drawing/2014/chart" uri="{C3380CC4-5D6E-409C-BE32-E72D297353CC}">
                <c16:uniqueId val="{00000003-3FE8-47DE-AB91-33969251A1E2}"/>
              </c:ext>
            </c:extLst>
          </c:dPt>
          <c:dPt>
            <c:idx val="3"/>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5-3FE8-47DE-AB91-33969251A1E2}"/>
              </c:ext>
            </c:extLst>
          </c:dPt>
          <c:dPt>
            <c:idx val="4"/>
            <c:invertIfNegative val="0"/>
            <c:bubble3D val="0"/>
            <c:spPr>
              <a:solidFill>
                <a:srgbClr val="002060"/>
              </a:solidFill>
              <a:ln>
                <a:noFill/>
              </a:ln>
              <a:effectLst/>
            </c:spPr>
            <c:extLst>
              <c:ext xmlns:c16="http://schemas.microsoft.com/office/drawing/2014/chart" uri="{C3380CC4-5D6E-409C-BE32-E72D297353CC}">
                <c16:uniqueId val="{00000007-3FE8-47DE-AB91-33969251A1E2}"/>
              </c:ext>
            </c:extLst>
          </c:dPt>
          <c:dPt>
            <c:idx val="6"/>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9-3FE8-47DE-AB91-33969251A1E2}"/>
              </c:ext>
            </c:extLst>
          </c:dPt>
          <c:dPt>
            <c:idx val="7"/>
            <c:invertIfNegative val="0"/>
            <c:bubble3D val="0"/>
            <c:spPr>
              <a:solidFill>
                <a:srgbClr val="002060"/>
              </a:solidFill>
              <a:ln>
                <a:noFill/>
              </a:ln>
              <a:effectLst/>
            </c:spPr>
            <c:extLst>
              <c:ext xmlns:c16="http://schemas.microsoft.com/office/drawing/2014/chart" uri="{C3380CC4-5D6E-409C-BE32-E72D297353CC}">
                <c16:uniqueId val="{0000000B-3FE8-47DE-AB91-33969251A1E2}"/>
              </c:ext>
            </c:extLst>
          </c:dPt>
          <c:dPt>
            <c:idx val="9"/>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D-3FE8-47DE-AB91-33969251A1E2}"/>
              </c:ext>
            </c:extLst>
          </c:dPt>
          <c:dPt>
            <c:idx val="10"/>
            <c:invertIfNegative val="0"/>
            <c:bubble3D val="0"/>
            <c:spPr>
              <a:solidFill>
                <a:srgbClr val="002060"/>
              </a:solidFill>
              <a:ln>
                <a:noFill/>
              </a:ln>
              <a:effectLst/>
            </c:spPr>
            <c:extLst>
              <c:ext xmlns:c16="http://schemas.microsoft.com/office/drawing/2014/chart" uri="{C3380CC4-5D6E-409C-BE32-E72D297353CC}">
                <c16:uniqueId val="{0000000F-3FE8-47DE-AB91-33969251A1E2}"/>
              </c:ext>
            </c:extLst>
          </c:dPt>
          <c:dLbls>
            <c:dLbl>
              <c:idx val="1"/>
              <c:layout>
                <c:manualLayout>
                  <c:x val="0"/>
                  <c:y val="-1.39806945322825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FE8-47DE-AB91-33969251A1E2}"/>
                </c:ext>
              </c:extLst>
            </c:dLbl>
            <c:dLbl>
              <c:idx val="3"/>
              <c:layout>
                <c:manualLayout>
                  <c:x val="-1.8375118642498321E-2"/>
                  <c:y val="4.035087254790336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FE8-47DE-AB91-33969251A1E2}"/>
                </c:ext>
              </c:extLst>
            </c:dLbl>
            <c:dLbl>
              <c:idx val="7"/>
              <c:layout>
                <c:manualLayout>
                  <c:x val="0"/>
                  <c:y val="-2.09710417984237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FE8-47DE-AB91-33969251A1E2}"/>
                </c:ext>
              </c:extLst>
            </c:dLbl>
            <c:dLbl>
              <c:idx val="10"/>
              <c:layout>
                <c:manualLayout>
                  <c:x val="-1.6048453585810679E-16"/>
                  <c:y val="-2.7961389064564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FE8-47DE-AB91-33969251A1E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'分析5（0111政調会用）'!$C$16:$C$26</c:f>
              <c:strCache>
                <c:ptCount val="10"/>
                <c:pt idx="0">
                  <c:v>全体</c:v>
                </c:pt>
                <c:pt idx="3">
                  <c:v>府内</c:v>
                </c:pt>
                <c:pt idx="6">
                  <c:v>府外</c:v>
                </c:pt>
                <c:pt idx="9">
                  <c:v>うち
首都圏</c:v>
                </c:pt>
              </c:strCache>
            </c:strRef>
          </c:cat>
          <c:val>
            <c:numRef>
              <c:f>'分析5（0111政調会用）'!$E$16:$E$26</c:f>
              <c:numCache>
                <c:formatCode>0.0%</c:formatCode>
                <c:ptCount val="11"/>
                <c:pt idx="0">
                  <c:v>0.27466666666666667</c:v>
                </c:pt>
                <c:pt idx="1">
                  <c:v>0.36466666666666664</c:v>
                </c:pt>
                <c:pt idx="3">
                  <c:v>0.34100000000000003</c:v>
                </c:pt>
                <c:pt idx="4">
                  <c:v>0.44800000000000001</c:v>
                </c:pt>
                <c:pt idx="6">
                  <c:v>0.14199999999999999</c:v>
                </c:pt>
                <c:pt idx="7">
                  <c:v>0.19800000000000001</c:v>
                </c:pt>
                <c:pt idx="9">
                  <c:v>0.12096774193548387</c:v>
                </c:pt>
                <c:pt idx="10">
                  <c:v>0.15</c:v>
                </c:pt>
              </c:numCache>
            </c:numRef>
          </c:val>
          <c:extLst>
            <c:ext xmlns:c16="http://schemas.microsoft.com/office/drawing/2014/chart" uri="{C3380CC4-5D6E-409C-BE32-E72D297353CC}">
              <c16:uniqueId val="{00000010-3FE8-47DE-AB91-33969251A1E2}"/>
            </c:ext>
          </c:extLst>
        </c:ser>
        <c:dLbls>
          <c:dLblPos val="outEnd"/>
          <c:showLegendKey val="0"/>
          <c:showVal val="1"/>
          <c:showCatName val="0"/>
          <c:showSerName val="0"/>
          <c:showPercent val="0"/>
          <c:showBubbleSize val="0"/>
        </c:dLbls>
        <c:gapWidth val="30"/>
        <c:axId val="499913920"/>
        <c:axId val="499914248"/>
      </c:barChart>
      <c:catAx>
        <c:axId val="49991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wordArtVert" wrap="square" anchor="ctr" anchorCtr="0"/>
          <a:lstStyle/>
          <a:p>
            <a:pPr>
              <a:defRPr sz="7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499914248"/>
        <c:crosses val="autoZero"/>
        <c:auto val="1"/>
        <c:lblAlgn val="ctr"/>
        <c:lblOffset val="100"/>
        <c:noMultiLvlLbl val="0"/>
      </c:catAx>
      <c:valAx>
        <c:axId val="499914248"/>
        <c:scaling>
          <c:orientation val="minMax"/>
          <c:max val="1"/>
        </c:scaling>
        <c:delete val="1"/>
        <c:axPos val="l"/>
        <c:majorGridlines>
          <c:spPr>
            <a:ln w="6350" cap="flat" cmpd="sng" algn="ctr">
              <a:solidFill>
                <a:schemeClr val="tx1">
                  <a:lumMod val="15000"/>
                  <a:lumOff val="85000"/>
                </a:schemeClr>
              </a:solidFill>
              <a:prstDash val="sysDot"/>
              <a:round/>
            </a:ln>
            <a:effectLst/>
          </c:spPr>
        </c:majorGridlines>
        <c:numFmt formatCode="0%" sourceLinked="0"/>
        <c:majorTickMark val="none"/>
        <c:minorTickMark val="none"/>
        <c:tickLblPos val="nextTo"/>
        <c:crossAx val="49991392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rot="0" vert="eaVert" anchor="ctr" anchorCtr="1"/>
    <a:lstStyle/>
    <a:p>
      <a:pPr>
        <a:defRPr>
          <a:solidFill>
            <a:schemeClr val="tx1"/>
          </a:solidFill>
          <a:latin typeface="BIZ UDPゴシック" panose="020B0400000000000000" pitchFamily="50" charset="-128"/>
          <a:ea typeface="BIZ UDPゴシック" panose="020B0400000000000000" pitchFamily="50" charset="-128"/>
        </a:defRPr>
      </a:pPr>
      <a:endParaRPr lang="ja-JP"/>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r>
              <a:rPr lang="ja-JP" altLang="en-US" sz="1100" spc="0" dirty="0" smtClean="0"/>
              <a:t>万博</a:t>
            </a:r>
            <a:r>
              <a:rPr lang="ja-JP" altLang="en-US" sz="1100" spc="0" dirty="0"/>
              <a:t>の</a:t>
            </a:r>
            <a:r>
              <a:rPr lang="ja-JP" altLang="en-US" sz="1100" spc="0" dirty="0" smtClean="0"/>
              <a:t>認知度</a:t>
            </a:r>
            <a:endParaRPr lang="ja-JP" altLang="en-US" sz="1100" spc="0" dirty="0"/>
          </a:p>
        </c:rich>
      </c:tx>
      <c:layout>
        <c:manualLayout>
          <c:xMode val="edge"/>
          <c:yMode val="edge"/>
          <c:x val="0.2259740183883496"/>
          <c:y val="3.4138858669676954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5.2987340182520604E-2"/>
          <c:y val="0.2082915448415173"/>
          <c:w val="0.7677980464873132"/>
          <c:h val="0.51125325268424049"/>
        </c:manualLayout>
      </c:layout>
      <c:barChart>
        <c:barDir val="col"/>
        <c:grouping val="clustered"/>
        <c:varyColors val="0"/>
        <c:ser>
          <c:idx val="0"/>
          <c:order val="0"/>
          <c:tx>
            <c:strRef>
              <c:f>'分析5（0111政調会用）'!$D$15</c:f>
              <c:strCache>
                <c:ptCount val="1"/>
                <c:pt idx="0">
                  <c:v>大阪・関西万博の認知度</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AB59-4F8B-A312-83E72DF9C9A7}"/>
              </c:ext>
            </c:extLst>
          </c:dPt>
          <c:dPt>
            <c:idx val="1"/>
            <c:invertIfNegative val="0"/>
            <c:bubble3D val="0"/>
            <c:spPr>
              <a:solidFill>
                <a:srgbClr val="002060"/>
              </a:solidFill>
              <a:ln>
                <a:noFill/>
              </a:ln>
              <a:effectLst/>
            </c:spPr>
            <c:extLst>
              <c:ext xmlns:c16="http://schemas.microsoft.com/office/drawing/2014/chart" uri="{C3380CC4-5D6E-409C-BE32-E72D297353CC}">
                <c16:uniqueId val="{00000003-AB59-4F8B-A312-83E72DF9C9A7}"/>
              </c:ext>
            </c:extLst>
          </c:dPt>
          <c:dPt>
            <c:idx val="3"/>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5-AB59-4F8B-A312-83E72DF9C9A7}"/>
              </c:ext>
            </c:extLst>
          </c:dPt>
          <c:dPt>
            <c:idx val="4"/>
            <c:invertIfNegative val="0"/>
            <c:bubble3D val="0"/>
            <c:spPr>
              <a:solidFill>
                <a:srgbClr val="002060"/>
              </a:solidFill>
              <a:ln>
                <a:noFill/>
              </a:ln>
              <a:effectLst/>
            </c:spPr>
            <c:extLst>
              <c:ext xmlns:c16="http://schemas.microsoft.com/office/drawing/2014/chart" uri="{C3380CC4-5D6E-409C-BE32-E72D297353CC}">
                <c16:uniqueId val="{00000007-AB59-4F8B-A312-83E72DF9C9A7}"/>
              </c:ext>
            </c:extLst>
          </c:dPt>
          <c:dPt>
            <c:idx val="6"/>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9-AB59-4F8B-A312-83E72DF9C9A7}"/>
              </c:ext>
            </c:extLst>
          </c:dPt>
          <c:dPt>
            <c:idx val="7"/>
            <c:invertIfNegative val="0"/>
            <c:bubble3D val="0"/>
            <c:spPr>
              <a:solidFill>
                <a:srgbClr val="002060"/>
              </a:solidFill>
              <a:ln>
                <a:noFill/>
              </a:ln>
              <a:effectLst/>
            </c:spPr>
            <c:extLst>
              <c:ext xmlns:c16="http://schemas.microsoft.com/office/drawing/2014/chart" uri="{C3380CC4-5D6E-409C-BE32-E72D297353CC}">
                <c16:uniqueId val="{0000000B-AB59-4F8B-A312-83E72DF9C9A7}"/>
              </c:ext>
            </c:extLst>
          </c:dPt>
          <c:dPt>
            <c:idx val="9"/>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D-AB59-4F8B-A312-83E72DF9C9A7}"/>
              </c:ext>
            </c:extLst>
          </c:dPt>
          <c:dPt>
            <c:idx val="10"/>
            <c:invertIfNegative val="0"/>
            <c:bubble3D val="0"/>
            <c:spPr>
              <a:solidFill>
                <a:srgbClr val="002060"/>
              </a:solidFill>
              <a:ln>
                <a:noFill/>
              </a:ln>
              <a:effectLst/>
            </c:spPr>
            <c:extLst>
              <c:ext xmlns:c16="http://schemas.microsoft.com/office/drawing/2014/chart" uri="{C3380CC4-5D6E-409C-BE32-E72D297353CC}">
                <c16:uniqueId val="{0000000F-AB59-4F8B-A312-83E72DF9C9A7}"/>
              </c:ext>
            </c:extLst>
          </c:dPt>
          <c:dPt>
            <c:idx val="12"/>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11-AB59-4F8B-A312-83E72DF9C9A7}"/>
              </c:ext>
            </c:extLst>
          </c:dPt>
          <c:dPt>
            <c:idx val="13"/>
            <c:invertIfNegative val="0"/>
            <c:bubble3D val="0"/>
            <c:spPr>
              <a:solidFill>
                <a:srgbClr val="002060"/>
              </a:solidFill>
              <a:ln>
                <a:noFill/>
              </a:ln>
              <a:effectLst/>
            </c:spPr>
            <c:extLst>
              <c:ext xmlns:c16="http://schemas.microsoft.com/office/drawing/2014/chart" uri="{C3380CC4-5D6E-409C-BE32-E72D297353CC}">
                <c16:uniqueId val="{00000013-AB59-4F8B-A312-83E72DF9C9A7}"/>
              </c:ext>
            </c:extLst>
          </c:dPt>
          <c:dPt>
            <c:idx val="15"/>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15-AB59-4F8B-A312-83E72DF9C9A7}"/>
              </c:ext>
            </c:extLst>
          </c:dPt>
          <c:dPt>
            <c:idx val="16"/>
            <c:invertIfNegative val="0"/>
            <c:bubble3D val="0"/>
            <c:spPr>
              <a:solidFill>
                <a:srgbClr val="002060"/>
              </a:solidFill>
              <a:ln>
                <a:noFill/>
              </a:ln>
              <a:effectLst/>
            </c:spPr>
            <c:extLst>
              <c:ext xmlns:c16="http://schemas.microsoft.com/office/drawing/2014/chart" uri="{C3380CC4-5D6E-409C-BE32-E72D297353CC}">
                <c16:uniqueId val="{00000017-AB59-4F8B-A312-83E72DF9C9A7}"/>
              </c:ext>
            </c:extLst>
          </c:dPt>
          <c:dLbls>
            <c:dLbl>
              <c:idx val="0"/>
              <c:layout>
                <c:manualLayout>
                  <c:x val="-6.1816941054382863E-3"/>
                  <c:y val="5.84482548468328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59-4F8B-A312-83E72DF9C9A7}"/>
                </c:ext>
              </c:extLst>
            </c:dLbl>
            <c:dLbl>
              <c:idx val="1"/>
              <c:layout>
                <c:manualLayout>
                  <c:x val="2.17819536392412E-3"/>
                  <c:y val="-1.27183685772795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B59-4F8B-A312-83E72DF9C9A7}"/>
                </c:ext>
              </c:extLst>
            </c:dLbl>
            <c:dLbl>
              <c:idx val="3"/>
              <c:layout>
                <c:manualLayout>
                  <c:x val="-1.0287896583664849E-2"/>
                  <c:y val="2.077159889723870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B59-4F8B-A312-83E72DF9C9A7}"/>
                </c:ext>
              </c:extLst>
            </c:dLbl>
            <c:dLbl>
              <c:idx val="4"/>
              <c:layout>
                <c:manualLayout>
                  <c:x val="0"/>
                  <c:y val="2.66181945449644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B59-4F8B-A312-83E72DF9C9A7}"/>
                </c:ext>
              </c:extLst>
            </c:dLbl>
            <c:dLbl>
              <c:idx val="6"/>
              <c:layout>
                <c:manualLayout>
                  <c:x val="5.6949465380803726E-4"/>
                  <c:y val="-2.03012412889012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B59-4F8B-A312-83E72DF9C9A7}"/>
                </c:ext>
              </c:extLst>
            </c:dLbl>
            <c:dLbl>
              <c:idx val="7"/>
              <c:layout>
                <c:manualLayout>
                  <c:x val="1.8829829643218901E-2"/>
                  <c:y val="3.30752435617905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B59-4F8B-A312-83E72DF9C9A7}"/>
                </c:ext>
              </c:extLst>
            </c:dLbl>
            <c:dLbl>
              <c:idx val="9"/>
              <c:layout>
                <c:manualLayout>
                  <c:x val="0"/>
                  <c:y val="6.74305611231486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B59-4F8B-A312-83E72DF9C9A7}"/>
                </c:ext>
              </c:extLst>
            </c:dLbl>
            <c:dLbl>
              <c:idx val="10"/>
              <c:layout>
                <c:manualLayout>
                  <c:x val="0"/>
                  <c:y val="-3.504482702480459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B59-4F8B-A312-83E72DF9C9A7}"/>
                </c:ext>
              </c:extLst>
            </c:dLbl>
            <c:dLbl>
              <c:idx val="12"/>
              <c:layout>
                <c:manualLayout>
                  <c:x val="-1.1332974940476595E-16"/>
                  <c:y val="3.917876573105966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B59-4F8B-A312-83E72DF9C9A7}"/>
                </c:ext>
              </c:extLst>
            </c:dLbl>
            <c:dLbl>
              <c:idx val="13"/>
              <c:layout>
                <c:manualLayout>
                  <c:x val="1.2066472194787454E-3"/>
                  <c:y val="4.07997293167828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B59-4F8B-A312-83E72DF9C9A7}"/>
                </c:ext>
              </c:extLst>
            </c:dLbl>
            <c:dLbl>
              <c:idx val="15"/>
              <c:layout>
                <c:manualLayout>
                  <c:x val="-6.4664414323423319E-3"/>
                  <c:y val="3.307524356179054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B59-4F8B-A312-83E72DF9C9A7}"/>
                </c:ext>
              </c:extLst>
            </c:dLbl>
            <c:dLbl>
              <c:idx val="16"/>
              <c:layout>
                <c:manualLayout>
                  <c:x val="5.6949465380809396E-4"/>
                  <c:y val="-1.133915868702455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AB59-4F8B-A312-83E72DF9C9A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'分析5（0111政調会用）'!$C$29:$C$45</c:f>
              <c:strCache>
                <c:ptCount val="16"/>
                <c:pt idx="0">
                  <c:v>全体</c:v>
                </c:pt>
                <c:pt idx="3">
                  <c:v>１８～２９歳</c:v>
                </c:pt>
                <c:pt idx="6">
                  <c:v>３０～３９歳</c:v>
                </c:pt>
                <c:pt idx="9">
                  <c:v>４０～４９歳</c:v>
                </c:pt>
                <c:pt idx="12">
                  <c:v>５０～５９歳</c:v>
                </c:pt>
                <c:pt idx="15">
                  <c:v>６０代以上</c:v>
                </c:pt>
              </c:strCache>
            </c:strRef>
          </c:cat>
          <c:val>
            <c:numRef>
              <c:f>'分析5（0111政調会用）'!$D$29:$D$45</c:f>
              <c:numCache>
                <c:formatCode>0.0%</c:formatCode>
                <c:ptCount val="17"/>
                <c:pt idx="0">
                  <c:v>0.80766666666666664</c:v>
                </c:pt>
                <c:pt idx="1">
                  <c:v>0.82166666666666666</c:v>
                </c:pt>
                <c:pt idx="3">
                  <c:v>0.75666666666666671</c:v>
                </c:pt>
                <c:pt idx="4">
                  <c:v>0.73166666666666669</c:v>
                </c:pt>
                <c:pt idx="6">
                  <c:v>0.78666666666666663</c:v>
                </c:pt>
                <c:pt idx="7">
                  <c:v>0.74</c:v>
                </c:pt>
                <c:pt idx="9">
                  <c:v>0.78</c:v>
                </c:pt>
                <c:pt idx="10">
                  <c:v>0.82666666666666666</c:v>
                </c:pt>
                <c:pt idx="12">
                  <c:v>0.83166666666666667</c:v>
                </c:pt>
                <c:pt idx="13">
                  <c:v>0.88166666666666671</c:v>
                </c:pt>
                <c:pt idx="15">
                  <c:v>0.8833333333333333</c:v>
                </c:pt>
                <c:pt idx="16">
                  <c:v>0.92833333333333334</c:v>
                </c:pt>
              </c:numCache>
            </c:numRef>
          </c:val>
          <c:extLst>
            <c:ext xmlns:c16="http://schemas.microsoft.com/office/drawing/2014/chart" uri="{C3380CC4-5D6E-409C-BE32-E72D297353CC}">
              <c16:uniqueId val="{00000018-AB59-4F8B-A312-83E72DF9C9A7}"/>
            </c:ext>
          </c:extLst>
        </c:ser>
        <c:dLbls>
          <c:showLegendKey val="0"/>
          <c:showVal val="0"/>
          <c:showCatName val="0"/>
          <c:showSerName val="0"/>
          <c:showPercent val="0"/>
          <c:showBubbleSize val="0"/>
        </c:dLbls>
        <c:gapWidth val="30"/>
        <c:axId val="499913920"/>
        <c:axId val="499914248"/>
      </c:barChart>
      <c:catAx>
        <c:axId val="49991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6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499914248"/>
        <c:crosses val="autoZero"/>
        <c:auto val="1"/>
        <c:lblAlgn val="ctr"/>
        <c:lblOffset val="100"/>
        <c:noMultiLvlLbl val="0"/>
      </c:catAx>
      <c:valAx>
        <c:axId val="499914248"/>
        <c:scaling>
          <c:orientation val="minMax"/>
        </c:scaling>
        <c:delete val="1"/>
        <c:axPos val="l"/>
        <c:majorGridlines>
          <c:spPr>
            <a:ln w="6350" cap="flat" cmpd="sng" algn="ctr">
              <a:solidFill>
                <a:schemeClr val="tx1">
                  <a:lumMod val="15000"/>
                  <a:lumOff val="85000"/>
                </a:schemeClr>
              </a:solidFill>
              <a:prstDash val="sysDot"/>
              <a:round/>
            </a:ln>
            <a:effectLst/>
          </c:spPr>
        </c:majorGridlines>
        <c:numFmt formatCode="0%" sourceLinked="0"/>
        <c:majorTickMark val="none"/>
        <c:minorTickMark val="none"/>
        <c:tickLblPos val="nextTo"/>
        <c:crossAx val="49991392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chemeClr val="tx1"/>
          </a:solidFill>
          <a:latin typeface="BIZ UDPゴシック" panose="020B0400000000000000" pitchFamily="50" charset="-128"/>
          <a:ea typeface="BIZ UDPゴシック" panose="020B0400000000000000" pitchFamily="50" charset="-128"/>
        </a:defRPr>
      </a:pPr>
      <a:endParaRPr lang="ja-JP"/>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r>
              <a:rPr lang="ja-JP" altLang="en-US" sz="1100" spc="0" dirty="0" smtClean="0"/>
              <a:t>万博テーマの認知度</a:t>
            </a:r>
            <a:endParaRPr lang="ja-JP" altLang="en-US" sz="1100" spc="0" dirty="0"/>
          </a:p>
        </c:rich>
      </c:tx>
      <c:layout>
        <c:manualLayout>
          <c:xMode val="edge"/>
          <c:yMode val="edge"/>
          <c:x val="0.12088521859589876"/>
          <c:y val="4.0562021708268024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5.2987340182520604E-2"/>
          <c:y val="0.14405991445560659"/>
          <c:w val="0.7677980464873132"/>
          <c:h val="0.57548506260560917"/>
        </c:manualLayout>
      </c:layout>
      <c:barChart>
        <c:barDir val="col"/>
        <c:grouping val="clustered"/>
        <c:varyColors val="0"/>
        <c:ser>
          <c:idx val="0"/>
          <c:order val="0"/>
          <c:tx>
            <c:strRef>
              <c:f>'分析5（0111政調会用）'!$E$15</c:f>
              <c:strCache>
                <c:ptCount val="1"/>
                <c:pt idx="0">
                  <c:v>大阪・関西万博のテーマの認知度</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B7B6-4E23-8775-582980A4D40E}"/>
              </c:ext>
            </c:extLst>
          </c:dPt>
          <c:dPt>
            <c:idx val="1"/>
            <c:invertIfNegative val="0"/>
            <c:bubble3D val="0"/>
            <c:spPr>
              <a:solidFill>
                <a:srgbClr val="002060"/>
              </a:solidFill>
              <a:ln>
                <a:noFill/>
              </a:ln>
              <a:effectLst/>
            </c:spPr>
            <c:extLst>
              <c:ext xmlns:c16="http://schemas.microsoft.com/office/drawing/2014/chart" uri="{C3380CC4-5D6E-409C-BE32-E72D297353CC}">
                <c16:uniqueId val="{00000003-B7B6-4E23-8775-582980A4D40E}"/>
              </c:ext>
            </c:extLst>
          </c:dPt>
          <c:dPt>
            <c:idx val="3"/>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5-B7B6-4E23-8775-582980A4D40E}"/>
              </c:ext>
            </c:extLst>
          </c:dPt>
          <c:dPt>
            <c:idx val="4"/>
            <c:invertIfNegative val="0"/>
            <c:bubble3D val="0"/>
            <c:spPr>
              <a:solidFill>
                <a:srgbClr val="002060"/>
              </a:solidFill>
              <a:ln>
                <a:noFill/>
              </a:ln>
              <a:effectLst/>
            </c:spPr>
            <c:extLst>
              <c:ext xmlns:c16="http://schemas.microsoft.com/office/drawing/2014/chart" uri="{C3380CC4-5D6E-409C-BE32-E72D297353CC}">
                <c16:uniqueId val="{00000007-B7B6-4E23-8775-582980A4D40E}"/>
              </c:ext>
            </c:extLst>
          </c:dPt>
          <c:dPt>
            <c:idx val="6"/>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9-B7B6-4E23-8775-582980A4D40E}"/>
              </c:ext>
            </c:extLst>
          </c:dPt>
          <c:dPt>
            <c:idx val="7"/>
            <c:invertIfNegative val="0"/>
            <c:bubble3D val="0"/>
            <c:spPr>
              <a:solidFill>
                <a:srgbClr val="002060"/>
              </a:solidFill>
              <a:ln>
                <a:noFill/>
              </a:ln>
              <a:effectLst/>
            </c:spPr>
            <c:extLst>
              <c:ext xmlns:c16="http://schemas.microsoft.com/office/drawing/2014/chart" uri="{C3380CC4-5D6E-409C-BE32-E72D297353CC}">
                <c16:uniqueId val="{0000000B-B7B6-4E23-8775-582980A4D40E}"/>
              </c:ext>
            </c:extLst>
          </c:dPt>
          <c:dPt>
            <c:idx val="9"/>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D-B7B6-4E23-8775-582980A4D40E}"/>
              </c:ext>
            </c:extLst>
          </c:dPt>
          <c:dPt>
            <c:idx val="10"/>
            <c:invertIfNegative val="0"/>
            <c:bubble3D val="0"/>
            <c:spPr>
              <a:solidFill>
                <a:srgbClr val="002060"/>
              </a:solidFill>
              <a:ln>
                <a:noFill/>
              </a:ln>
              <a:effectLst/>
            </c:spPr>
            <c:extLst>
              <c:ext xmlns:c16="http://schemas.microsoft.com/office/drawing/2014/chart" uri="{C3380CC4-5D6E-409C-BE32-E72D297353CC}">
                <c16:uniqueId val="{0000000F-B7B6-4E23-8775-582980A4D40E}"/>
              </c:ext>
            </c:extLst>
          </c:dPt>
          <c:dPt>
            <c:idx val="12"/>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11-B7B6-4E23-8775-582980A4D40E}"/>
              </c:ext>
            </c:extLst>
          </c:dPt>
          <c:dPt>
            <c:idx val="13"/>
            <c:invertIfNegative val="0"/>
            <c:bubble3D val="0"/>
            <c:spPr>
              <a:solidFill>
                <a:srgbClr val="002060"/>
              </a:solidFill>
              <a:ln>
                <a:noFill/>
              </a:ln>
              <a:effectLst/>
            </c:spPr>
            <c:extLst>
              <c:ext xmlns:c16="http://schemas.microsoft.com/office/drawing/2014/chart" uri="{C3380CC4-5D6E-409C-BE32-E72D297353CC}">
                <c16:uniqueId val="{00000013-B7B6-4E23-8775-582980A4D40E}"/>
              </c:ext>
            </c:extLst>
          </c:dPt>
          <c:dPt>
            <c:idx val="15"/>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15-B7B6-4E23-8775-582980A4D40E}"/>
              </c:ext>
            </c:extLst>
          </c:dPt>
          <c:dPt>
            <c:idx val="16"/>
            <c:invertIfNegative val="0"/>
            <c:bubble3D val="0"/>
            <c:spPr>
              <a:solidFill>
                <a:srgbClr val="002060"/>
              </a:solidFill>
              <a:ln>
                <a:noFill/>
              </a:ln>
              <a:effectLst/>
            </c:spPr>
            <c:extLst>
              <c:ext xmlns:c16="http://schemas.microsoft.com/office/drawing/2014/chart" uri="{C3380CC4-5D6E-409C-BE32-E72D297353CC}">
                <c16:uniqueId val="{00000017-B7B6-4E23-8775-582980A4D40E}"/>
              </c:ext>
            </c:extLst>
          </c:dPt>
          <c:dLbls>
            <c:dLbl>
              <c:idx val="0"/>
              <c:layout>
                <c:manualLayout>
                  <c:x val="-1.7707773344494679E-18"/>
                  <c:y val="2.633243965387749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B6-4E23-8775-582980A4D40E}"/>
                </c:ext>
              </c:extLst>
            </c:dLbl>
            <c:dLbl>
              <c:idx val="1"/>
              <c:layout>
                <c:manualLayout>
                  <c:x val="2.17819536392412E-3"/>
                  <c:y val="6.551120538493712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7B6-4E23-8775-582980A4D40E}"/>
                </c:ext>
              </c:extLst>
            </c:dLbl>
            <c:dLbl>
              <c:idx val="3"/>
              <c:layout>
                <c:manualLayout>
                  <c:x val="-4.1064384780159155E-3"/>
                  <c:y val="2.776971029813327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7B6-4E23-8775-582980A4D40E}"/>
                </c:ext>
              </c:extLst>
            </c:dLbl>
            <c:dLbl>
              <c:idx val="4"/>
              <c:layout>
                <c:manualLayout>
                  <c:x val="6.1816941054382846E-3"/>
                  <c:y val="-5.497620647990941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7B6-4E23-8775-582980A4D40E}"/>
                </c:ext>
              </c:extLst>
            </c:dLbl>
            <c:dLbl>
              <c:idx val="6"/>
              <c:layout>
                <c:manualLayout>
                  <c:x val="-1.1793893557068532E-2"/>
                  <c:y val="3.008569106406517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7B6-4E23-8775-582980A4D40E}"/>
                </c:ext>
              </c:extLst>
            </c:dLbl>
            <c:dLbl>
              <c:idx val="7"/>
              <c:layout>
                <c:manualLayout>
                  <c:x val="6.4664313292996465E-3"/>
                  <c:y val="2.022916833694467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7B6-4E23-8775-582980A4D40E}"/>
                </c:ext>
              </c:extLst>
            </c:dLbl>
            <c:dLbl>
              <c:idx val="9"/>
              <c:layout>
                <c:manualLayout>
                  <c:x val="-1.8545082316314854E-2"/>
                  <c:y val="1.958912998509522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7B6-4E23-8775-582980A4D40E}"/>
                </c:ext>
              </c:extLst>
            </c:dLbl>
            <c:dLbl>
              <c:idx val="10"/>
              <c:layout>
                <c:manualLayout>
                  <c:x val="-5.6664874702382973E-17"/>
                  <c:y val="9.917464883758450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7B6-4E23-8775-582980A4D40E}"/>
                </c:ext>
              </c:extLst>
            </c:dLbl>
            <c:dLbl>
              <c:idx val="12"/>
              <c:layout>
                <c:manualLayout>
                  <c:x val="-2.4726776421753138E-2"/>
                  <c:y val="1.99092766152864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7B6-4E23-8775-582980A4D40E}"/>
                </c:ext>
              </c:extLst>
            </c:dLbl>
            <c:dLbl>
              <c:idx val="13"/>
              <c:layout>
                <c:manualLayout>
                  <c:x val="7.3883413249170304E-3"/>
                  <c:y val="4.07997293167828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7B6-4E23-8775-582980A4D40E}"/>
                </c:ext>
              </c:extLst>
            </c:dLbl>
            <c:dLbl>
              <c:idx val="15"/>
              <c:layout>
                <c:manualLayout>
                  <c:x val="-1.2648135537780616E-2"/>
                  <c:y val="2.02289174846084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7B6-4E23-8775-582980A4D40E}"/>
                </c:ext>
              </c:extLst>
            </c:dLbl>
            <c:dLbl>
              <c:idx val="16"/>
              <c:layout>
                <c:manualLayout>
                  <c:x val="1.2932882864684664E-2"/>
                  <c:y val="5.289247169888616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B7B6-4E23-8775-582980A4D40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'分析5（0111政調会用）'!$C$29:$C$45</c:f>
              <c:strCache>
                <c:ptCount val="16"/>
                <c:pt idx="0">
                  <c:v>全体</c:v>
                </c:pt>
                <c:pt idx="3">
                  <c:v>１８～２９歳</c:v>
                </c:pt>
                <c:pt idx="6">
                  <c:v>３０～３９歳</c:v>
                </c:pt>
                <c:pt idx="9">
                  <c:v>４０～４９歳</c:v>
                </c:pt>
                <c:pt idx="12">
                  <c:v>５０～５９歳</c:v>
                </c:pt>
                <c:pt idx="15">
                  <c:v>６０代以上</c:v>
                </c:pt>
              </c:strCache>
            </c:strRef>
          </c:cat>
          <c:val>
            <c:numRef>
              <c:f>'分析5（0111政調会用）'!$E$29:$E$45</c:f>
              <c:numCache>
                <c:formatCode>0.0%</c:formatCode>
                <c:ptCount val="17"/>
                <c:pt idx="0">
                  <c:v>0.27466666666666667</c:v>
                </c:pt>
                <c:pt idx="1">
                  <c:v>0.36466666666666664</c:v>
                </c:pt>
                <c:pt idx="3">
                  <c:v>0.33500000000000002</c:v>
                </c:pt>
                <c:pt idx="4">
                  <c:v>0.38333333333333336</c:v>
                </c:pt>
                <c:pt idx="6">
                  <c:v>0.26166666666666666</c:v>
                </c:pt>
                <c:pt idx="7">
                  <c:v>0.34666666666666668</c:v>
                </c:pt>
                <c:pt idx="9">
                  <c:v>0.22500000000000001</c:v>
                </c:pt>
                <c:pt idx="10">
                  <c:v>0.32666666666666666</c:v>
                </c:pt>
                <c:pt idx="12">
                  <c:v>0.23833333333333334</c:v>
                </c:pt>
                <c:pt idx="13">
                  <c:v>0.36833333333333335</c:v>
                </c:pt>
                <c:pt idx="15">
                  <c:v>0.31333333333333335</c:v>
                </c:pt>
                <c:pt idx="16">
                  <c:v>0.39833333333333332</c:v>
                </c:pt>
              </c:numCache>
            </c:numRef>
          </c:val>
          <c:extLst>
            <c:ext xmlns:c16="http://schemas.microsoft.com/office/drawing/2014/chart" uri="{C3380CC4-5D6E-409C-BE32-E72D297353CC}">
              <c16:uniqueId val="{00000018-B7B6-4E23-8775-582980A4D40E}"/>
            </c:ext>
          </c:extLst>
        </c:ser>
        <c:dLbls>
          <c:showLegendKey val="0"/>
          <c:showVal val="0"/>
          <c:showCatName val="0"/>
          <c:showSerName val="0"/>
          <c:showPercent val="0"/>
          <c:showBubbleSize val="0"/>
        </c:dLbls>
        <c:gapWidth val="30"/>
        <c:axId val="499913920"/>
        <c:axId val="499914248"/>
      </c:barChart>
      <c:catAx>
        <c:axId val="49991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6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499914248"/>
        <c:crosses val="autoZero"/>
        <c:auto val="1"/>
        <c:lblAlgn val="ctr"/>
        <c:lblOffset val="100"/>
        <c:noMultiLvlLbl val="0"/>
      </c:catAx>
      <c:valAx>
        <c:axId val="499914248"/>
        <c:scaling>
          <c:orientation val="minMax"/>
          <c:max val="1"/>
        </c:scaling>
        <c:delete val="1"/>
        <c:axPos val="l"/>
        <c:majorGridlines>
          <c:spPr>
            <a:ln w="6350" cap="flat" cmpd="sng" algn="ctr">
              <a:solidFill>
                <a:schemeClr val="tx1">
                  <a:lumMod val="15000"/>
                  <a:lumOff val="85000"/>
                </a:schemeClr>
              </a:solidFill>
              <a:prstDash val="sysDot"/>
              <a:round/>
            </a:ln>
            <a:effectLst/>
          </c:spPr>
        </c:majorGridlines>
        <c:numFmt formatCode="0%" sourceLinked="0"/>
        <c:majorTickMark val="out"/>
        <c:minorTickMark val="none"/>
        <c:tickLblPos val="nextTo"/>
        <c:crossAx val="49991392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chemeClr val="tx1"/>
          </a:solidFill>
          <a:latin typeface="BIZ UDPゴシック" panose="020B0400000000000000" pitchFamily="50" charset="-128"/>
          <a:ea typeface="BIZ UDPゴシック" panose="020B0400000000000000" pitchFamily="50" charset="-128"/>
        </a:defRPr>
      </a:pPr>
      <a:endParaRPr lang="ja-JP"/>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r>
              <a:rPr lang="ja-JP" altLang="en-US" sz="1100" dirty="0" smtClean="0"/>
              <a:t>万博</a:t>
            </a:r>
            <a:r>
              <a:rPr lang="ja-JP" altLang="en-US" sz="1100" dirty="0"/>
              <a:t>の認知度</a:t>
            </a:r>
          </a:p>
        </c:rich>
      </c:tx>
      <c:layout>
        <c:manualLayout>
          <c:xMode val="edge"/>
          <c:yMode val="edge"/>
          <c:x val="0.27469421019952744"/>
          <c:y val="6.9891861126920888E-3"/>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7.54400601778491E-2"/>
          <c:y val="0.17248639991528902"/>
          <c:w val="0.77306557822929567"/>
          <c:h val="0.61580495294569226"/>
        </c:manualLayout>
      </c:layout>
      <c:barChart>
        <c:barDir val="col"/>
        <c:grouping val="clustered"/>
        <c:varyColors val="0"/>
        <c:ser>
          <c:idx val="0"/>
          <c:order val="0"/>
          <c:tx>
            <c:strRef>
              <c:f>'分析5（0111政調会用）'!$D$15</c:f>
              <c:strCache>
                <c:ptCount val="1"/>
                <c:pt idx="0">
                  <c:v>大阪・関西万博の認知度</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5258-47BB-A791-9F16DA80959F}"/>
              </c:ext>
            </c:extLst>
          </c:dPt>
          <c:dPt>
            <c:idx val="1"/>
            <c:invertIfNegative val="0"/>
            <c:bubble3D val="0"/>
            <c:spPr>
              <a:solidFill>
                <a:srgbClr val="002060"/>
              </a:solidFill>
              <a:ln>
                <a:noFill/>
              </a:ln>
              <a:effectLst/>
            </c:spPr>
            <c:extLst>
              <c:ext xmlns:c16="http://schemas.microsoft.com/office/drawing/2014/chart" uri="{C3380CC4-5D6E-409C-BE32-E72D297353CC}">
                <c16:uniqueId val="{00000003-5258-47BB-A791-9F16DA80959F}"/>
              </c:ext>
            </c:extLst>
          </c:dPt>
          <c:dPt>
            <c:idx val="3"/>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5-5258-47BB-A791-9F16DA80959F}"/>
              </c:ext>
            </c:extLst>
          </c:dPt>
          <c:dPt>
            <c:idx val="4"/>
            <c:invertIfNegative val="0"/>
            <c:bubble3D val="0"/>
            <c:spPr>
              <a:solidFill>
                <a:srgbClr val="002060"/>
              </a:solidFill>
              <a:ln>
                <a:noFill/>
              </a:ln>
              <a:effectLst/>
            </c:spPr>
            <c:extLst>
              <c:ext xmlns:c16="http://schemas.microsoft.com/office/drawing/2014/chart" uri="{C3380CC4-5D6E-409C-BE32-E72D297353CC}">
                <c16:uniqueId val="{00000007-5258-47BB-A791-9F16DA80959F}"/>
              </c:ext>
            </c:extLst>
          </c:dPt>
          <c:dPt>
            <c:idx val="6"/>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9-5258-47BB-A791-9F16DA80959F}"/>
              </c:ext>
            </c:extLst>
          </c:dPt>
          <c:dPt>
            <c:idx val="7"/>
            <c:invertIfNegative val="0"/>
            <c:bubble3D val="0"/>
            <c:spPr>
              <a:solidFill>
                <a:srgbClr val="002060"/>
              </a:solidFill>
              <a:ln>
                <a:noFill/>
              </a:ln>
              <a:effectLst/>
            </c:spPr>
            <c:extLst>
              <c:ext xmlns:c16="http://schemas.microsoft.com/office/drawing/2014/chart" uri="{C3380CC4-5D6E-409C-BE32-E72D297353CC}">
                <c16:uniqueId val="{0000000B-5258-47BB-A791-9F16DA80959F}"/>
              </c:ext>
            </c:extLst>
          </c:dPt>
          <c:dPt>
            <c:idx val="9"/>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D-5258-47BB-A791-9F16DA80959F}"/>
              </c:ext>
            </c:extLst>
          </c:dPt>
          <c:dPt>
            <c:idx val="10"/>
            <c:invertIfNegative val="0"/>
            <c:bubble3D val="0"/>
            <c:spPr>
              <a:solidFill>
                <a:srgbClr val="002060"/>
              </a:solidFill>
              <a:ln>
                <a:noFill/>
              </a:ln>
              <a:effectLst/>
            </c:spPr>
            <c:extLst>
              <c:ext xmlns:c16="http://schemas.microsoft.com/office/drawing/2014/chart" uri="{C3380CC4-5D6E-409C-BE32-E72D297353CC}">
                <c16:uniqueId val="{0000000F-5258-47BB-A791-9F16DA80959F}"/>
              </c:ext>
            </c:extLst>
          </c:dPt>
          <c:dPt>
            <c:idx val="12"/>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11-5258-47BB-A791-9F16DA80959F}"/>
              </c:ext>
            </c:extLst>
          </c:dPt>
          <c:dPt>
            <c:idx val="13"/>
            <c:invertIfNegative val="0"/>
            <c:bubble3D val="0"/>
            <c:spPr>
              <a:solidFill>
                <a:srgbClr val="002060"/>
              </a:solidFill>
              <a:ln>
                <a:noFill/>
              </a:ln>
              <a:effectLst/>
            </c:spPr>
            <c:extLst>
              <c:ext xmlns:c16="http://schemas.microsoft.com/office/drawing/2014/chart" uri="{C3380CC4-5D6E-409C-BE32-E72D297353CC}">
                <c16:uniqueId val="{00000013-5258-47BB-A791-9F16DA80959F}"/>
              </c:ext>
            </c:extLst>
          </c:dPt>
          <c:dPt>
            <c:idx val="15"/>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15-5258-47BB-A791-9F16DA80959F}"/>
              </c:ext>
            </c:extLst>
          </c:dPt>
          <c:dPt>
            <c:idx val="16"/>
            <c:invertIfNegative val="0"/>
            <c:bubble3D val="0"/>
            <c:spPr>
              <a:solidFill>
                <a:srgbClr val="002060"/>
              </a:solidFill>
              <a:ln>
                <a:noFill/>
              </a:ln>
              <a:effectLst/>
            </c:spPr>
            <c:extLst>
              <c:ext xmlns:c16="http://schemas.microsoft.com/office/drawing/2014/chart" uri="{C3380CC4-5D6E-409C-BE32-E72D297353CC}">
                <c16:uniqueId val="{00000017-5258-47BB-A791-9F16DA80959F}"/>
              </c:ext>
            </c:extLst>
          </c:dPt>
          <c:dLbls>
            <c:dLbl>
              <c:idx val="0"/>
              <c:layout>
                <c:manualLayout>
                  <c:x val="-8.4585520956895355E-3"/>
                  <c:y val="2.79563572646355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58-47BB-A791-9F16DA80959F}"/>
                </c:ext>
              </c:extLst>
            </c:dLbl>
            <c:dLbl>
              <c:idx val="1"/>
              <c:layout>
                <c:manualLayout>
                  <c:x val="0"/>
                  <c:y val="-2.09672679484766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258-47BB-A791-9F16DA80959F}"/>
                </c:ext>
              </c:extLst>
            </c:dLbl>
            <c:dLbl>
              <c:idx val="3"/>
              <c:layout>
                <c:manualLayout>
                  <c:x val="-3.8767915921637448E-17"/>
                  <c:y val="3.49454465807943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258-47BB-A791-9F16DA80959F}"/>
                </c:ext>
              </c:extLst>
            </c:dLbl>
            <c:dLbl>
              <c:idx val="4"/>
              <c:layout>
                <c:manualLayout>
                  <c:x val="-8.4585520956895737E-3"/>
                  <c:y val="-6.98908931615888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258-47BB-A791-9F16DA80959F}"/>
                </c:ext>
              </c:extLst>
            </c:dLbl>
            <c:dLbl>
              <c:idx val="6"/>
              <c:layout>
                <c:manualLayout>
                  <c:x val="-7.7535831843274896E-17"/>
                  <c:y val="2.795635726463547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258-47BB-A791-9F16DA80959F}"/>
                </c:ext>
              </c:extLst>
            </c:dLbl>
            <c:dLbl>
              <c:idx val="7"/>
              <c:layout>
                <c:manualLayout>
                  <c:x val="-1.6917104191379147E-2"/>
                  <c:y val="-6.98908931615888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258-47BB-A791-9F16DA80959F}"/>
                </c:ext>
              </c:extLst>
            </c:dLbl>
            <c:dLbl>
              <c:idx val="9"/>
              <c:layout>
                <c:manualLayout>
                  <c:x val="-7.7535831843274896E-17"/>
                  <c:y val="-2.79563572646355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258-47BB-A791-9F16DA80959F}"/>
                </c:ext>
              </c:extLst>
            </c:dLbl>
            <c:dLbl>
              <c:idx val="10"/>
              <c:layout>
                <c:manualLayout>
                  <c:x val="1.6917104191378915E-2"/>
                  <c:y val="6.98908931615888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258-47BB-A791-9F16DA80959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'分析5（0111政調会用）'!$C$16:$C$26</c:f>
              <c:strCache>
                <c:ptCount val="10"/>
                <c:pt idx="0">
                  <c:v>全体</c:v>
                </c:pt>
                <c:pt idx="3">
                  <c:v>府内</c:v>
                </c:pt>
                <c:pt idx="6">
                  <c:v>府外</c:v>
                </c:pt>
                <c:pt idx="9">
                  <c:v>うち
首都圏</c:v>
                </c:pt>
              </c:strCache>
            </c:strRef>
          </c:cat>
          <c:val>
            <c:numRef>
              <c:f>'分析5（0111政調会用）'!$D$16:$D$26</c:f>
              <c:numCache>
                <c:formatCode>0.0%</c:formatCode>
                <c:ptCount val="11"/>
                <c:pt idx="0">
                  <c:v>0.80766666666666664</c:v>
                </c:pt>
                <c:pt idx="1">
                  <c:v>0.82166666666666666</c:v>
                </c:pt>
                <c:pt idx="3">
                  <c:v>0.90100000000000002</c:v>
                </c:pt>
                <c:pt idx="4">
                  <c:v>0.90249999999999997</c:v>
                </c:pt>
                <c:pt idx="6">
                  <c:v>0.621</c:v>
                </c:pt>
                <c:pt idx="7">
                  <c:v>0.66</c:v>
                </c:pt>
                <c:pt idx="9">
                  <c:v>0.60483870967741937</c:v>
                </c:pt>
                <c:pt idx="10">
                  <c:v>0.57999999999999996</c:v>
                </c:pt>
              </c:numCache>
            </c:numRef>
          </c:val>
          <c:extLst>
            <c:ext xmlns:c16="http://schemas.microsoft.com/office/drawing/2014/chart" uri="{C3380CC4-5D6E-409C-BE32-E72D297353CC}">
              <c16:uniqueId val="{00000018-5258-47BB-A791-9F16DA80959F}"/>
            </c:ext>
          </c:extLst>
        </c:ser>
        <c:dLbls>
          <c:dLblPos val="outEnd"/>
          <c:showLegendKey val="0"/>
          <c:showVal val="1"/>
          <c:showCatName val="0"/>
          <c:showSerName val="0"/>
          <c:showPercent val="0"/>
          <c:showBubbleSize val="0"/>
        </c:dLbls>
        <c:gapWidth val="30"/>
        <c:axId val="499913920"/>
        <c:axId val="499914248"/>
      </c:barChart>
      <c:catAx>
        <c:axId val="49991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wordArtVert" wrap="square" anchor="t" anchorCtr="0"/>
          <a:lstStyle/>
          <a:p>
            <a:pPr>
              <a:defRPr sz="7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499914248"/>
        <c:crosses val="autoZero"/>
        <c:auto val="1"/>
        <c:lblAlgn val="ctr"/>
        <c:lblOffset val="100"/>
        <c:noMultiLvlLbl val="0"/>
      </c:catAx>
      <c:valAx>
        <c:axId val="499914248"/>
        <c:scaling>
          <c:orientation val="minMax"/>
        </c:scaling>
        <c:delete val="1"/>
        <c:axPos val="l"/>
        <c:majorGridlines>
          <c:spPr>
            <a:ln w="6350" cap="flat" cmpd="sng" algn="ctr">
              <a:solidFill>
                <a:schemeClr val="tx1">
                  <a:lumMod val="15000"/>
                  <a:lumOff val="85000"/>
                </a:schemeClr>
              </a:solidFill>
              <a:prstDash val="sysDot"/>
              <a:round/>
            </a:ln>
            <a:effectLst/>
          </c:spPr>
        </c:majorGridlines>
        <c:numFmt formatCode="0%" sourceLinked="0"/>
        <c:majorTickMark val="none"/>
        <c:minorTickMark val="none"/>
        <c:tickLblPos val="nextTo"/>
        <c:crossAx val="49991392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chemeClr val="tx1"/>
          </a:solidFill>
          <a:latin typeface="BIZ UDPゴシック" panose="020B0400000000000000" pitchFamily="50" charset="-128"/>
          <a:ea typeface="BIZ UDPゴシック" panose="020B0400000000000000" pitchFamily="50" charset="-128"/>
        </a:defRPr>
      </a:pPr>
      <a:endParaRPr lang="ja-JP"/>
    </a:p>
  </c:txPr>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7639816671692863"/>
          <c:y val="7.2777953941997545E-3"/>
        </c:manualLayout>
      </c:layout>
      <c:overlay val="0"/>
      <c:spPr>
        <a:noFill/>
        <a:ln>
          <a:noFill/>
        </a:ln>
        <a:effectLst/>
      </c:spPr>
      <c:txPr>
        <a:bodyPr rot="0" spcFirstLastPara="1" vertOverflow="ellipsis" vert="horz" wrap="square" anchor="ctr" anchorCtr="1"/>
        <a:lstStyle/>
        <a:p>
          <a:pPr>
            <a:defRPr sz="1050" b="0"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3.9416954593642944E-2"/>
          <c:y val="0.11451931335259276"/>
          <c:w val="0.81448214569641109"/>
          <c:h val="0.67983596012775183"/>
        </c:manualLayout>
      </c:layout>
      <c:barChart>
        <c:barDir val="col"/>
        <c:grouping val="clustered"/>
        <c:varyColors val="0"/>
        <c:ser>
          <c:idx val="0"/>
          <c:order val="0"/>
          <c:tx>
            <c:strRef>
              <c:f>'分析5（0111政調会用）'!$G$15</c:f>
              <c:strCache>
                <c:ptCount val="1"/>
                <c:pt idx="0">
                  <c:v>来場意向度</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744B-45C8-A3CD-9E113B8BE8DF}"/>
              </c:ext>
            </c:extLst>
          </c:dPt>
          <c:dPt>
            <c:idx val="1"/>
            <c:invertIfNegative val="0"/>
            <c:bubble3D val="0"/>
            <c:spPr>
              <a:solidFill>
                <a:srgbClr val="002060"/>
              </a:solidFill>
              <a:ln>
                <a:noFill/>
              </a:ln>
              <a:effectLst/>
            </c:spPr>
            <c:extLst>
              <c:ext xmlns:c16="http://schemas.microsoft.com/office/drawing/2014/chart" uri="{C3380CC4-5D6E-409C-BE32-E72D297353CC}">
                <c16:uniqueId val="{00000003-744B-45C8-A3CD-9E113B8BE8DF}"/>
              </c:ext>
            </c:extLst>
          </c:dPt>
          <c:dPt>
            <c:idx val="3"/>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5-744B-45C8-A3CD-9E113B8BE8DF}"/>
              </c:ext>
            </c:extLst>
          </c:dPt>
          <c:dPt>
            <c:idx val="4"/>
            <c:invertIfNegative val="0"/>
            <c:bubble3D val="0"/>
            <c:spPr>
              <a:solidFill>
                <a:srgbClr val="002060"/>
              </a:solidFill>
              <a:ln>
                <a:noFill/>
              </a:ln>
              <a:effectLst/>
            </c:spPr>
            <c:extLst>
              <c:ext xmlns:c16="http://schemas.microsoft.com/office/drawing/2014/chart" uri="{C3380CC4-5D6E-409C-BE32-E72D297353CC}">
                <c16:uniqueId val="{00000007-744B-45C8-A3CD-9E113B8BE8DF}"/>
              </c:ext>
            </c:extLst>
          </c:dPt>
          <c:dPt>
            <c:idx val="6"/>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9-744B-45C8-A3CD-9E113B8BE8DF}"/>
              </c:ext>
            </c:extLst>
          </c:dPt>
          <c:dPt>
            <c:idx val="7"/>
            <c:invertIfNegative val="0"/>
            <c:bubble3D val="0"/>
            <c:spPr>
              <a:solidFill>
                <a:srgbClr val="002060"/>
              </a:solidFill>
              <a:ln>
                <a:noFill/>
              </a:ln>
              <a:effectLst/>
            </c:spPr>
            <c:extLst>
              <c:ext xmlns:c16="http://schemas.microsoft.com/office/drawing/2014/chart" uri="{C3380CC4-5D6E-409C-BE32-E72D297353CC}">
                <c16:uniqueId val="{0000000B-744B-45C8-A3CD-9E113B8BE8DF}"/>
              </c:ext>
            </c:extLst>
          </c:dPt>
          <c:dPt>
            <c:idx val="9"/>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D-744B-45C8-A3CD-9E113B8BE8DF}"/>
              </c:ext>
            </c:extLst>
          </c:dPt>
          <c:dPt>
            <c:idx val="10"/>
            <c:invertIfNegative val="0"/>
            <c:bubble3D val="0"/>
            <c:spPr>
              <a:solidFill>
                <a:srgbClr val="002060"/>
              </a:solidFill>
              <a:ln>
                <a:noFill/>
              </a:ln>
              <a:effectLst/>
            </c:spPr>
            <c:extLst>
              <c:ext xmlns:c16="http://schemas.microsoft.com/office/drawing/2014/chart" uri="{C3380CC4-5D6E-409C-BE32-E72D297353CC}">
                <c16:uniqueId val="{0000000F-744B-45C8-A3CD-9E113B8BE8DF}"/>
              </c:ext>
            </c:extLst>
          </c:dPt>
          <c:dLbls>
            <c:dLbl>
              <c:idx val="9"/>
              <c:layout>
                <c:manualLayout>
                  <c:x val="0"/>
                  <c:y val="-3.50579643413574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44B-45C8-A3CD-9E113B8BE8D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'分析5（0111政調会用）'!$C$16:$C$26</c:f>
              <c:strCache>
                <c:ptCount val="10"/>
                <c:pt idx="0">
                  <c:v>全体</c:v>
                </c:pt>
                <c:pt idx="3">
                  <c:v>府内</c:v>
                </c:pt>
                <c:pt idx="6">
                  <c:v>府外</c:v>
                </c:pt>
                <c:pt idx="9">
                  <c:v>うち
首都圏</c:v>
                </c:pt>
              </c:strCache>
            </c:strRef>
          </c:cat>
          <c:val>
            <c:numRef>
              <c:f>'分析5（0111政調会用）'!$G$16:$G$26</c:f>
              <c:numCache>
                <c:formatCode>0.0%</c:formatCode>
                <c:ptCount val="11"/>
                <c:pt idx="0">
                  <c:v>0.51900000000000002</c:v>
                </c:pt>
                <c:pt idx="1">
                  <c:v>0.41166666666666668</c:v>
                </c:pt>
                <c:pt idx="3">
                  <c:v>0.58050000000000002</c:v>
                </c:pt>
                <c:pt idx="4">
                  <c:v>0.46300000000000002</c:v>
                </c:pt>
                <c:pt idx="6">
                  <c:v>0.39600000000000002</c:v>
                </c:pt>
                <c:pt idx="7">
                  <c:v>0.309</c:v>
                </c:pt>
                <c:pt idx="9">
                  <c:v>0.33064516129032256</c:v>
                </c:pt>
                <c:pt idx="10">
                  <c:v>0.28999999999999998</c:v>
                </c:pt>
              </c:numCache>
            </c:numRef>
          </c:val>
          <c:extLst>
            <c:ext xmlns:c16="http://schemas.microsoft.com/office/drawing/2014/chart" uri="{C3380CC4-5D6E-409C-BE32-E72D297353CC}">
              <c16:uniqueId val="{00000010-744B-45C8-A3CD-9E113B8BE8DF}"/>
            </c:ext>
          </c:extLst>
        </c:ser>
        <c:dLbls>
          <c:dLblPos val="outEnd"/>
          <c:showLegendKey val="0"/>
          <c:showVal val="1"/>
          <c:showCatName val="0"/>
          <c:showSerName val="0"/>
          <c:showPercent val="0"/>
          <c:showBubbleSize val="0"/>
        </c:dLbls>
        <c:gapWidth val="30"/>
        <c:axId val="499913920"/>
        <c:axId val="499914248"/>
      </c:barChart>
      <c:catAx>
        <c:axId val="49991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wordArtVert" wrap="square" anchor="ctr" anchorCtr="1"/>
          <a:lstStyle/>
          <a:p>
            <a:pPr>
              <a:defRPr sz="7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499914248"/>
        <c:crosses val="autoZero"/>
        <c:auto val="1"/>
        <c:lblAlgn val="ctr"/>
        <c:lblOffset val="100"/>
        <c:noMultiLvlLbl val="0"/>
      </c:catAx>
      <c:valAx>
        <c:axId val="499914248"/>
        <c:scaling>
          <c:orientation val="minMax"/>
          <c:max val="1"/>
        </c:scaling>
        <c:delete val="1"/>
        <c:axPos val="l"/>
        <c:majorGridlines>
          <c:spPr>
            <a:ln w="6350" cap="flat" cmpd="sng" algn="ctr">
              <a:solidFill>
                <a:schemeClr val="tx1">
                  <a:lumMod val="15000"/>
                  <a:lumOff val="85000"/>
                </a:schemeClr>
              </a:solidFill>
              <a:prstDash val="sysDot"/>
              <a:round/>
            </a:ln>
            <a:effectLst/>
          </c:spPr>
        </c:majorGridlines>
        <c:numFmt formatCode="0%" sourceLinked="0"/>
        <c:majorTickMark val="none"/>
        <c:minorTickMark val="none"/>
        <c:tickLblPos val="nextTo"/>
        <c:crossAx val="49991392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chemeClr val="tx1"/>
          </a:solidFill>
          <a:latin typeface="BIZ UDPゴシック" panose="020B0400000000000000" pitchFamily="50" charset="-128"/>
          <a:ea typeface="BIZ UDPゴシック" panose="020B0400000000000000" pitchFamily="50" charset="-128"/>
        </a:defRPr>
      </a:pPr>
      <a:endParaRPr lang="ja-JP"/>
    </a:p>
  </c:txPr>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r>
              <a:rPr lang="ja-JP" altLang="en-US" sz="1100" spc="0" dirty="0" smtClean="0"/>
              <a:t>来場意向度</a:t>
            </a:r>
            <a:endParaRPr lang="ja-JP" altLang="en-US" sz="1100" spc="0" dirty="0"/>
          </a:p>
        </c:rich>
      </c:tx>
      <c:layout>
        <c:manualLayout>
          <c:xMode val="edge"/>
          <c:yMode val="edge"/>
          <c:x val="0.26306418302097928"/>
          <c:y val="3.4138858669676954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5.2987340182520604E-2"/>
          <c:y val="0.2082915448415173"/>
          <c:w val="0.7677980464873132"/>
          <c:h val="0.51125325268424049"/>
        </c:manualLayout>
      </c:layout>
      <c:barChart>
        <c:barDir val="col"/>
        <c:grouping val="clustered"/>
        <c:varyColors val="0"/>
        <c:ser>
          <c:idx val="0"/>
          <c:order val="0"/>
          <c:tx>
            <c:strRef>
              <c:f>'分析5（0111政調会用）'!$G$15</c:f>
              <c:strCache>
                <c:ptCount val="1"/>
                <c:pt idx="0">
                  <c:v>来場意向度</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048-4AB0-BE37-FEA6F839F6C9}"/>
              </c:ext>
            </c:extLst>
          </c:dPt>
          <c:dPt>
            <c:idx val="1"/>
            <c:invertIfNegative val="0"/>
            <c:bubble3D val="0"/>
            <c:spPr>
              <a:solidFill>
                <a:srgbClr val="002060"/>
              </a:solidFill>
              <a:ln>
                <a:noFill/>
              </a:ln>
              <a:effectLst/>
            </c:spPr>
            <c:extLst>
              <c:ext xmlns:c16="http://schemas.microsoft.com/office/drawing/2014/chart" uri="{C3380CC4-5D6E-409C-BE32-E72D297353CC}">
                <c16:uniqueId val="{00000003-2048-4AB0-BE37-FEA6F839F6C9}"/>
              </c:ext>
            </c:extLst>
          </c:dPt>
          <c:dPt>
            <c:idx val="3"/>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5-2048-4AB0-BE37-FEA6F839F6C9}"/>
              </c:ext>
            </c:extLst>
          </c:dPt>
          <c:dPt>
            <c:idx val="4"/>
            <c:invertIfNegative val="0"/>
            <c:bubble3D val="0"/>
            <c:spPr>
              <a:solidFill>
                <a:srgbClr val="002060"/>
              </a:solidFill>
              <a:ln>
                <a:noFill/>
              </a:ln>
              <a:effectLst/>
            </c:spPr>
            <c:extLst>
              <c:ext xmlns:c16="http://schemas.microsoft.com/office/drawing/2014/chart" uri="{C3380CC4-5D6E-409C-BE32-E72D297353CC}">
                <c16:uniqueId val="{00000007-2048-4AB0-BE37-FEA6F839F6C9}"/>
              </c:ext>
            </c:extLst>
          </c:dPt>
          <c:dPt>
            <c:idx val="6"/>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9-2048-4AB0-BE37-FEA6F839F6C9}"/>
              </c:ext>
            </c:extLst>
          </c:dPt>
          <c:dPt>
            <c:idx val="7"/>
            <c:invertIfNegative val="0"/>
            <c:bubble3D val="0"/>
            <c:spPr>
              <a:solidFill>
                <a:srgbClr val="002060"/>
              </a:solidFill>
              <a:ln>
                <a:noFill/>
              </a:ln>
              <a:effectLst/>
            </c:spPr>
            <c:extLst>
              <c:ext xmlns:c16="http://schemas.microsoft.com/office/drawing/2014/chart" uri="{C3380CC4-5D6E-409C-BE32-E72D297353CC}">
                <c16:uniqueId val="{0000000B-2048-4AB0-BE37-FEA6F839F6C9}"/>
              </c:ext>
            </c:extLst>
          </c:dPt>
          <c:dPt>
            <c:idx val="9"/>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D-2048-4AB0-BE37-FEA6F839F6C9}"/>
              </c:ext>
            </c:extLst>
          </c:dPt>
          <c:dPt>
            <c:idx val="10"/>
            <c:invertIfNegative val="0"/>
            <c:bubble3D val="0"/>
            <c:spPr>
              <a:solidFill>
                <a:srgbClr val="002060"/>
              </a:solidFill>
              <a:ln>
                <a:noFill/>
              </a:ln>
              <a:effectLst/>
            </c:spPr>
            <c:extLst>
              <c:ext xmlns:c16="http://schemas.microsoft.com/office/drawing/2014/chart" uri="{C3380CC4-5D6E-409C-BE32-E72D297353CC}">
                <c16:uniqueId val="{0000000F-2048-4AB0-BE37-FEA6F839F6C9}"/>
              </c:ext>
            </c:extLst>
          </c:dPt>
          <c:dPt>
            <c:idx val="12"/>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11-2048-4AB0-BE37-FEA6F839F6C9}"/>
              </c:ext>
            </c:extLst>
          </c:dPt>
          <c:dPt>
            <c:idx val="13"/>
            <c:invertIfNegative val="0"/>
            <c:bubble3D val="0"/>
            <c:spPr>
              <a:solidFill>
                <a:srgbClr val="002060"/>
              </a:solidFill>
              <a:ln>
                <a:noFill/>
              </a:ln>
              <a:effectLst/>
            </c:spPr>
            <c:extLst>
              <c:ext xmlns:c16="http://schemas.microsoft.com/office/drawing/2014/chart" uri="{C3380CC4-5D6E-409C-BE32-E72D297353CC}">
                <c16:uniqueId val="{00000013-2048-4AB0-BE37-FEA6F839F6C9}"/>
              </c:ext>
            </c:extLst>
          </c:dPt>
          <c:dPt>
            <c:idx val="15"/>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15-2048-4AB0-BE37-FEA6F839F6C9}"/>
              </c:ext>
            </c:extLst>
          </c:dPt>
          <c:dPt>
            <c:idx val="16"/>
            <c:invertIfNegative val="0"/>
            <c:bubble3D val="0"/>
            <c:spPr>
              <a:solidFill>
                <a:srgbClr val="002060"/>
              </a:solidFill>
              <a:ln>
                <a:noFill/>
              </a:ln>
              <a:effectLst/>
            </c:spPr>
            <c:extLst>
              <c:ext xmlns:c16="http://schemas.microsoft.com/office/drawing/2014/chart" uri="{C3380CC4-5D6E-409C-BE32-E72D297353CC}">
                <c16:uniqueId val="{00000017-2048-4AB0-BE37-FEA6F839F6C9}"/>
              </c:ext>
            </c:extLst>
          </c:dPt>
          <c:dLbls>
            <c:dLbl>
              <c:idx val="0"/>
              <c:layout>
                <c:manualLayout>
                  <c:x val="0"/>
                  <c:y val="1.34861122246297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48-4AB0-BE37-FEA6F839F6C9}"/>
                </c:ext>
              </c:extLst>
            </c:dLbl>
            <c:dLbl>
              <c:idx val="1"/>
              <c:layout>
                <c:manualLayout>
                  <c:x val="2.178195363924113E-3"/>
                  <c:y val="1.2795749990264103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048-4AB0-BE37-FEA6F839F6C9}"/>
                </c:ext>
              </c:extLst>
            </c:dLbl>
            <c:dLbl>
              <c:idx val="3"/>
              <c:layout>
                <c:manualLayout>
                  <c:x val="-4.106202478226564E-3"/>
                  <c:y val="8.500322928314912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048-4AB0-BE37-FEA6F839F6C9}"/>
                </c:ext>
              </c:extLst>
            </c:dLbl>
            <c:dLbl>
              <c:idx val="4"/>
              <c:layout>
                <c:manualLayout>
                  <c:x val="0"/>
                  <c:y val="7.348705429191172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048-4AB0-BE37-FEA6F839F6C9}"/>
                </c:ext>
              </c:extLst>
            </c:dLbl>
            <c:dLbl>
              <c:idx val="6"/>
              <c:layout>
                <c:manualLayout>
                  <c:x val="5.6949465380803726E-4"/>
                  <c:y val="4.39303890970094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048-4AB0-BE37-FEA6F839F6C9}"/>
                </c:ext>
              </c:extLst>
            </c:dLbl>
            <c:dLbl>
              <c:idx val="7"/>
              <c:layout>
                <c:manualLayout>
                  <c:x val="6.4664313292996465E-3"/>
                  <c:y val="2.022916833694467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048-4AB0-BE37-FEA6F839F6C9}"/>
                </c:ext>
              </c:extLst>
            </c:dLbl>
            <c:dLbl>
              <c:idx val="9"/>
              <c:layout>
                <c:manualLayout>
                  <c:x val="0"/>
                  <c:y val="6.74305611231486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048-4AB0-BE37-FEA6F839F6C9}"/>
                </c:ext>
              </c:extLst>
            </c:dLbl>
            <c:dLbl>
              <c:idx val="10"/>
              <c:layout>
                <c:manualLayout>
                  <c:x val="6.1816941054382846E-3"/>
                  <c:y val="1.63406279223495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048-4AB0-BE37-FEA6F839F6C9}"/>
                </c:ext>
              </c:extLst>
            </c:dLbl>
            <c:dLbl>
              <c:idx val="12"/>
              <c:layout>
                <c:manualLayout>
                  <c:x val="-5.9274935769464503E-17"/>
                  <c:y val="1.34861122246298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048-4AB0-BE37-FEA6F839F6C9}"/>
                </c:ext>
              </c:extLst>
            </c:dLbl>
            <c:dLbl>
              <c:idx val="13"/>
              <c:layout>
                <c:manualLayout>
                  <c:x val="1.2066472194787454E-3"/>
                  <c:y val="1.69262990088604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048-4AB0-BE37-FEA6F839F6C9}"/>
                </c:ext>
              </c:extLst>
            </c:dLbl>
            <c:dLbl>
              <c:idx val="15"/>
              <c:layout>
                <c:manualLayout>
                  <c:x val="-6.4664313292998243E-3"/>
                  <c:y val="2.02291683369446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048-4AB0-BE37-FEA6F839F6C9}"/>
                </c:ext>
              </c:extLst>
            </c:dLbl>
            <c:dLbl>
              <c:idx val="16"/>
              <c:layout>
                <c:manualLayout>
                  <c:x val="6.7511887592463784E-3"/>
                  <c:y val="1.813557324707075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2048-4AB0-BE37-FEA6F839F6C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'分析5（0111政調会用）'!$C$29:$C$45</c:f>
              <c:strCache>
                <c:ptCount val="16"/>
                <c:pt idx="0">
                  <c:v>全体</c:v>
                </c:pt>
                <c:pt idx="3">
                  <c:v>１８～２９歳</c:v>
                </c:pt>
                <c:pt idx="6">
                  <c:v>３０～３９歳</c:v>
                </c:pt>
                <c:pt idx="9">
                  <c:v>４０～４９歳</c:v>
                </c:pt>
                <c:pt idx="12">
                  <c:v>５０～５９歳</c:v>
                </c:pt>
                <c:pt idx="15">
                  <c:v>６０代以上</c:v>
                </c:pt>
              </c:strCache>
            </c:strRef>
          </c:cat>
          <c:val>
            <c:numRef>
              <c:f>'分析5（0111政調会用）'!$G$29:$G$45</c:f>
              <c:numCache>
                <c:formatCode>0.0%</c:formatCode>
                <c:ptCount val="17"/>
                <c:pt idx="0">
                  <c:v>0.51900000000000002</c:v>
                </c:pt>
                <c:pt idx="1">
                  <c:v>0.41166666666666668</c:v>
                </c:pt>
                <c:pt idx="3">
                  <c:v>0.55500000000000005</c:v>
                </c:pt>
                <c:pt idx="4">
                  <c:v>0.48</c:v>
                </c:pt>
                <c:pt idx="6">
                  <c:v>0.55166666666666664</c:v>
                </c:pt>
                <c:pt idx="7">
                  <c:v>0.37166666666666665</c:v>
                </c:pt>
                <c:pt idx="9">
                  <c:v>0.495</c:v>
                </c:pt>
                <c:pt idx="10">
                  <c:v>0.36</c:v>
                </c:pt>
                <c:pt idx="12">
                  <c:v>0.48833333333333334</c:v>
                </c:pt>
                <c:pt idx="13">
                  <c:v>0.40333333333333332</c:v>
                </c:pt>
                <c:pt idx="15">
                  <c:v>0.505</c:v>
                </c:pt>
                <c:pt idx="16">
                  <c:v>0.44333333333333336</c:v>
                </c:pt>
              </c:numCache>
            </c:numRef>
          </c:val>
          <c:extLst>
            <c:ext xmlns:c16="http://schemas.microsoft.com/office/drawing/2014/chart" uri="{C3380CC4-5D6E-409C-BE32-E72D297353CC}">
              <c16:uniqueId val="{00000018-2048-4AB0-BE37-FEA6F839F6C9}"/>
            </c:ext>
          </c:extLst>
        </c:ser>
        <c:dLbls>
          <c:showLegendKey val="0"/>
          <c:showVal val="0"/>
          <c:showCatName val="0"/>
          <c:showSerName val="0"/>
          <c:showPercent val="0"/>
          <c:showBubbleSize val="0"/>
        </c:dLbls>
        <c:gapWidth val="30"/>
        <c:axId val="499913920"/>
        <c:axId val="499914248"/>
      </c:barChart>
      <c:catAx>
        <c:axId val="49991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6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499914248"/>
        <c:crosses val="autoZero"/>
        <c:auto val="1"/>
        <c:lblAlgn val="ctr"/>
        <c:lblOffset val="100"/>
        <c:noMultiLvlLbl val="0"/>
      </c:catAx>
      <c:valAx>
        <c:axId val="499914248"/>
        <c:scaling>
          <c:orientation val="minMax"/>
          <c:max val="1"/>
        </c:scaling>
        <c:delete val="1"/>
        <c:axPos val="l"/>
        <c:majorGridlines>
          <c:spPr>
            <a:ln w="6350" cap="flat" cmpd="sng" algn="ctr">
              <a:solidFill>
                <a:schemeClr val="tx1">
                  <a:lumMod val="15000"/>
                  <a:lumOff val="85000"/>
                </a:schemeClr>
              </a:solidFill>
              <a:prstDash val="sysDot"/>
              <a:round/>
            </a:ln>
            <a:effectLst/>
          </c:spPr>
        </c:majorGridlines>
        <c:numFmt formatCode="0%" sourceLinked="0"/>
        <c:majorTickMark val="out"/>
        <c:minorTickMark val="none"/>
        <c:tickLblPos val="nextTo"/>
        <c:crossAx val="49991392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chemeClr val="tx1"/>
          </a:solidFill>
          <a:latin typeface="BIZ UDPゴシック" panose="020B0400000000000000" pitchFamily="50" charset="-128"/>
          <a:ea typeface="BIZ UDPゴシック" panose="020B0400000000000000" pitchFamily="50" charset="-128"/>
        </a:defRPr>
      </a:pPr>
      <a:endParaRPr lang="ja-JP"/>
    </a:p>
  </c:txPr>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0.02342</cdr:x>
      <cdr:y>0.27607</cdr:y>
    </cdr:from>
    <cdr:to>
      <cdr:x>0.83968</cdr:x>
      <cdr:y>0.36656</cdr:y>
    </cdr:to>
    <cdr:sp macro="" textlink="">
      <cdr:nvSpPr>
        <cdr:cNvPr id="2" name="右中かっこ 1"/>
        <cdr:cNvSpPr/>
      </cdr:nvSpPr>
      <cdr:spPr>
        <a:xfrm xmlns:a="http://schemas.openxmlformats.org/drawingml/2006/main" rot="16200000">
          <a:off x="796031" y="-195348"/>
          <a:ext cx="181128" cy="1676964"/>
        </a:xfrm>
        <a:prstGeom xmlns:a="http://schemas.openxmlformats.org/drawingml/2006/main" prst="rightBrace">
          <a:avLst>
            <a:gd name="adj1" fmla="val 22387"/>
            <a:gd name="adj2" fmla="val 50000"/>
          </a:avLst>
        </a:prstGeom>
        <a:ln xmlns:a="http://schemas.openxmlformats.org/drawingml/2006/main" w="1905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ja-JP"/>
          </a:defPPr>
          <a:lvl1pPr marL="0" algn="l" defTabSz="1280006" rtl="0" eaLnBrk="1" latinLnBrk="0" hangingPunct="1">
            <a:defRPr kumimoji="1" sz="2520" kern="1200">
              <a:solidFill>
                <a:schemeClr val="tx1"/>
              </a:solidFill>
              <a:latin typeface="+mn-lt"/>
              <a:ea typeface="+mn-ea"/>
              <a:cs typeface="+mn-cs"/>
            </a:defRPr>
          </a:lvl1pPr>
          <a:lvl2pPr marL="640003" algn="l" defTabSz="1280006" rtl="0" eaLnBrk="1" latinLnBrk="0" hangingPunct="1">
            <a:defRPr kumimoji="1" sz="2520" kern="1200">
              <a:solidFill>
                <a:schemeClr val="tx1"/>
              </a:solidFill>
              <a:latin typeface="+mn-lt"/>
              <a:ea typeface="+mn-ea"/>
              <a:cs typeface="+mn-cs"/>
            </a:defRPr>
          </a:lvl2pPr>
          <a:lvl3pPr marL="1280006" algn="l" defTabSz="1280006" rtl="0" eaLnBrk="1" latinLnBrk="0" hangingPunct="1">
            <a:defRPr kumimoji="1" sz="2520" kern="1200">
              <a:solidFill>
                <a:schemeClr val="tx1"/>
              </a:solidFill>
              <a:latin typeface="+mn-lt"/>
              <a:ea typeface="+mn-ea"/>
              <a:cs typeface="+mn-cs"/>
            </a:defRPr>
          </a:lvl3pPr>
          <a:lvl4pPr marL="1920009" algn="l" defTabSz="1280006" rtl="0" eaLnBrk="1" latinLnBrk="0" hangingPunct="1">
            <a:defRPr kumimoji="1" sz="2520" kern="1200">
              <a:solidFill>
                <a:schemeClr val="tx1"/>
              </a:solidFill>
              <a:latin typeface="+mn-lt"/>
              <a:ea typeface="+mn-ea"/>
              <a:cs typeface="+mn-cs"/>
            </a:defRPr>
          </a:lvl4pPr>
          <a:lvl5pPr marL="2560013" algn="l" defTabSz="1280006" rtl="0" eaLnBrk="1" latinLnBrk="0" hangingPunct="1">
            <a:defRPr kumimoji="1" sz="2520" kern="1200">
              <a:solidFill>
                <a:schemeClr val="tx1"/>
              </a:solidFill>
              <a:latin typeface="+mn-lt"/>
              <a:ea typeface="+mn-ea"/>
              <a:cs typeface="+mn-cs"/>
            </a:defRPr>
          </a:lvl5pPr>
          <a:lvl6pPr marL="3200016" algn="l" defTabSz="1280006" rtl="0" eaLnBrk="1" latinLnBrk="0" hangingPunct="1">
            <a:defRPr kumimoji="1" sz="2520" kern="1200">
              <a:solidFill>
                <a:schemeClr val="tx1"/>
              </a:solidFill>
              <a:latin typeface="+mn-lt"/>
              <a:ea typeface="+mn-ea"/>
              <a:cs typeface="+mn-cs"/>
            </a:defRPr>
          </a:lvl6pPr>
          <a:lvl7pPr marL="3840019" algn="l" defTabSz="1280006" rtl="0" eaLnBrk="1" latinLnBrk="0" hangingPunct="1">
            <a:defRPr kumimoji="1" sz="2520" kern="1200">
              <a:solidFill>
                <a:schemeClr val="tx1"/>
              </a:solidFill>
              <a:latin typeface="+mn-lt"/>
              <a:ea typeface="+mn-ea"/>
              <a:cs typeface="+mn-cs"/>
            </a:defRPr>
          </a:lvl7pPr>
          <a:lvl8pPr marL="4480022" algn="l" defTabSz="1280006" rtl="0" eaLnBrk="1" latinLnBrk="0" hangingPunct="1">
            <a:defRPr kumimoji="1" sz="2520" kern="1200">
              <a:solidFill>
                <a:schemeClr val="tx1"/>
              </a:solidFill>
              <a:latin typeface="+mn-lt"/>
              <a:ea typeface="+mn-ea"/>
              <a:cs typeface="+mn-cs"/>
            </a:defRPr>
          </a:lvl8pPr>
          <a:lvl9pPr marL="5120025" algn="l" defTabSz="1280006" rtl="0" eaLnBrk="1" latinLnBrk="0" hangingPunct="1">
            <a:defRPr kumimoji="1" sz="2520" kern="1200">
              <a:solidFill>
                <a:schemeClr val="tx1"/>
              </a:solidFill>
              <a:latin typeface="+mn-lt"/>
              <a:ea typeface="+mn-ea"/>
              <a:cs typeface="+mn-cs"/>
            </a:defRPr>
          </a:lvl9pPr>
        </a:lstStyle>
        <a:p xmlns:a="http://schemas.openxmlformats.org/drawingml/2006/main">
          <a:pPr algn="ctr"/>
          <a:endParaRPr kumimoji="1" lang="ja-JP" alt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8" y="13"/>
            <a:ext cx="3078207" cy="511648"/>
          </a:xfrm>
          <a:prstGeom prst="rect">
            <a:avLst/>
          </a:prstGeom>
        </p:spPr>
        <p:txBody>
          <a:bodyPr vert="horz" lIns="94426" tIns="47208" rIns="94426" bIns="47208"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220" y="13"/>
            <a:ext cx="3078207" cy="511648"/>
          </a:xfrm>
          <a:prstGeom prst="rect">
            <a:avLst/>
          </a:prstGeom>
        </p:spPr>
        <p:txBody>
          <a:bodyPr vert="horz" lIns="94426" tIns="47208" rIns="94426" bIns="47208" rtlCol="0"/>
          <a:lstStyle>
            <a:lvl1pPr algn="r">
              <a:defRPr sz="1200"/>
            </a:lvl1pPr>
          </a:lstStyle>
          <a:p>
            <a:fld id="{1DCBD026-413C-4295-ACBC-CF0C5D9AA66F}" type="datetimeFigureOut">
              <a:rPr kumimoji="1" lang="ja-JP" altLang="en-US" smtClean="0"/>
              <a:t>2023/1/27</a:t>
            </a:fld>
            <a:endParaRPr kumimoji="1" lang="ja-JP" altLang="en-US"/>
          </a:p>
        </p:txBody>
      </p:sp>
      <p:sp>
        <p:nvSpPr>
          <p:cNvPr id="4" name="スライド イメージ プレースホルダー 3"/>
          <p:cNvSpPr>
            <a:spLocks noGrp="1" noRot="1" noChangeAspect="1"/>
          </p:cNvSpPr>
          <p:nvPr>
            <p:ph type="sldImg" idx="2"/>
          </p:nvPr>
        </p:nvSpPr>
        <p:spPr>
          <a:xfrm>
            <a:off x="941388" y="769938"/>
            <a:ext cx="5221287" cy="3836987"/>
          </a:xfrm>
          <a:prstGeom prst="rect">
            <a:avLst/>
          </a:prstGeom>
          <a:noFill/>
          <a:ln w="12700">
            <a:solidFill>
              <a:prstClr val="black"/>
            </a:solidFill>
          </a:ln>
        </p:spPr>
        <p:txBody>
          <a:bodyPr vert="horz" lIns="94426" tIns="47208" rIns="94426" bIns="47208" rtlCol="0" anchor="ctr"/>
          <a:lstStyle/>
          <a:p>
            <a:endParaRPr lang="ja-JP" altLang="en-US"/>
          </a:p>
        </p:txBody>
      </p:sp>
      <p:sp>
        <p:nvSpPr>
          <p:cNvPr id="5" name="ノート プレースホルダー 4"/>
          <p:cNvSpPr>
            <a:spLocks noGrp="1"/>
          </p:cNvSpPr>
          <p:nvPr>
            <p:ph type="body" sz="quarter" idx="3"/>
          </p:nvPr>
        </p:nvSpPr>
        <p:spPr>
          <a:xfrm>
            <a:off x="710753" y="4861493"/>
            <a:ext cx="5682588" cy="4604841"/>
          </a:xfrm>
          <a:prstGeom prst="rect">
            <a:avLst/>
          </a:prstGeom>
        </p:spPr>
        <p:txBody>
          <a:bodyPr vert="horz" lIns="94426" tIns="47208" rIns="94426" bIns="4720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8" y="9721338"/>
            <a:ext cx="3078207" cy="511648"/>
          </a:xfrm>
          <a:prstGeom prst="rect">
            <a:avLst/>
          </a:prstGeom>
        </p:spPr>
        <p:txBody>
          <a:bodyPr vert="horz" lIns="94426" tIns="47208" rIns="94426" bIns="4720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220" y="9721338"/>
            <a:ext cx="3078207" cy="511648"/>
          </a:xfrm>
          <a:prstGeom prst="rect">
            <a:avLst/>
          </a:prstGeom>
        </p:spPr>
        <p:txBody>
          <a:bodyPr vert="horz" lIns="94426" tIns="47208" rIns="94426" bIns="47208" rtlCol="0" anchor="b"/>
          <a:lstStyle>
            <a:lvl1pPr algn="r">
              <a:defRPr sz="1200"/>
            </a:lvl1pPr>
          </a:lstStyle>
          <a:p>
            <a:fld id="{666DC998-C27E-42A5-A0B9-4311C6128D52}" type="slidenum">
              <a:rPr kumimoji="1" lang="ja-JP" altLang="en-US" smtClean="0"/>
              <a:t>‹#›</a:t>
            </a:fld>
            <a:endParaRPr kumimoji="1" lang="ja-JP" altLang="en-US"/>
          </a:p>
        </p:txBody>
      </p:sp>
    </p:spTree>
    <p:extLst>
      <p:ext uri="{BB962C8B-B14F-4D97-AF65-F5344CB8AC3E}">
        <p14:creationId xmlns:p14="http://schemas.microsoft.com/office/powerpoint/2010/main" val="1596689643"/>
      </p:ext>
    </p:extLst>
  </p:cSld>
  <p:clrMap bg1="lt1" tx1="dk1" bg2="lt2" tx2="dk2" accent1="accent1" accent2="accent2" accent3="accent3" accent4="accent4" accent5="accent5" accent6="accent6" hlink="hlink" folHlink="folHlink"/>
  <p:notesStyle>
    <a:lvl1pPr marL="0" algn="l" defTabSz="1280006" rtl="0" eaLnBrk="1" latinLnBrk="0" hangingPunct="1">
      <a:defRPr kumimoji="1" sz="1680" kern="1200">
        <a:solidFill>
          <a:schemeClr val="tx1"/>
        </a:solidFill>
        <a:latin typeface="+mn-lt"/>
        <a:ea typeface="+mn-ea"/>
        <a:cs typeface="+mn-cs"/>
      </a:defRPr>
    </a:lvl1pPr>
    <a:lvl2pPr marL="640003" algn="l" defTabSz="1280006" rtl="0" eaLnBrk="1" latinLnBrk="0" hangingPunct="1">
      <a:defRPr kumimoji="1" sz="1680" kern="1200">
        <a:solidFill>
          <a:schemeClr val="tx1"/>
        </a:solidFill>
        <a:latin typeface="+mn-lt"/>
        <a:ea typeface="+mn-ea"/>
        <a:cs typeface="+mn-cs"/>
      </a:defRPr>
    </a:lvl2pPr>
    <a:lvl3pPr marL="1280006" algn="l" defTabSz="1280006" rtl="0" eaLnBrk="1" latinLnBrk="0" hangingPunct="1">
      <a:defRPr kumimoji="1" sz="1680" kern="1200">
        <a:solidFill>
          <a:schemeClr val="tx1"/>
        </a:solidFill>
        <a:latin typeface="+mn-lt"/>
        <a:ea typeface="+mn-ea"/>
        <a:cs typeface="+mn-cs"/>
      </a:defRPr>
    </a:lvl3pPr>
    <a:lvl4pPr marL="1920009" algn="l" defTabSz="1280006" rtl="0" eaLnBrk="1" latinLnBrk="0" hangingPunct="1">
      <a:defRPr kumimoji="1" sz="1680" kern="1200">
        <a:solidFill>
          <a:schemeClr val="tx1"/>
        </a:solidFill>
        <a:latin typeface="+mn-lt"/>
        <a:ea typeface="+mn-ea"/>
        <a:cs typeface="+mn-cs"/>
      </a:defRPr>
    </a:lvl4pPr>
    <a:lvl5pPr marL="2560013" algn="l" defTabSz="1280006" rtl="0" eaLnBrk="1" latinLnBrk="0" hangingPunct="1">
      <a:defRPr kumimoji="1" sz="1680" kern="1200">
        <a:solidFill>
          <a:schemeClr val="tx1"/>
        </a:solidFill>
        <a:latin typeface="+mn-lt"/>
        <a:ea typeface="+mn-ea"/>
        <a:cs typeface="+mn-cs"/>
      </a:defRPr>
    </a:lvl5pPr>
    <a:lvl6pPr marL="3200016" algn="l" defTabSz="1280006" rtl="0" eaLnBrk="1" latinLnBrk="0" hangingPunct="1">
      <a:defRPr kumimoji="1" sz="1680" kern="1200">
        <a:solidFill>
          <a:schemeClr val="tx1"/>
        </a:solidFill>
        <a:latin typeface="+mn-lt"/>
        <a:ea typeface="+mn-ea"/>
        <a:cs typeface="+mn-cs"/>
      </a:defRPr>
    </a:lvl6pPr>
    <a:lvl7pPr marL="3840019" algn="l" defTabSz="1280006" rtl="0" eaLnBrk="1" latinLnBrk="0" hangingPunct="1">
      <a:defRPr kumimoji="1" sz="1680" kern="1200">
        <a:solidFill>
          <a:schemeClr val="tx1"/>
        </a:solidFill>
        <a:latin typeface="+mn-lt"/>
        <a:ea typeface="+mn-ea"/>
        <a:cs typeface="+mn-cs"/>
      </a:defRPr>
    </a:lvl7pPr>
    <a:lvl8pPr marL="4480022" algn="l" defTabSz="1280006" rtl="0" eaLnBrk="1" latinLnBrk="0" hangingPunct="1">
      <a:defRPr kumimoji="1" sz="1680" kern="1200">
        <a:solidFill>
          <a:schemeClr val="tx1"/>
        </a:solidFill>
        <a:latin typeface="+mn-lt"/>
        <a:ea typeface="+mn-ea"/>
        <a:cs typeface="+mn-cs"/>
      </a:defRPr>
    </a:lvl8pPr>
    <a:lvl9pPr marL="5120025" algn="l" defTabSz="1280006" rtl="0" eaLnBrk="1" latinLnBrk="0" hangingPunct="1">
      <a:defRPr kumimoji="1" sz="16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1388" y="769938"/>
            <a:ext cx="5221287" cy="3836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6DC998-C27E-42A5-A0B9-4311C6128D52}" type="slidenum">
              <a:rPr kumimoji="1" lang="ja-JP" altLang="en-US" smtClean="0"/>
              <a:t>1</a:t>
            </a:fld>
            <a:endParaRPr kumimoji="1" lang="ja-JP" altLang="en-US"/>
          </a:p>
        </p:txBody>
      </p:sp>
    </p:spTree>
    <p:extLst>
      <p:ext uri="{BB962C8B-B14F-4D97-AF65-F5344CB8AC3E}">
        <p14:creationId xmlns:p14="http://schemas.microsoft.com/office/powerpoint/2010/main" val="2166633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0438" y="773113"/>
            <a:ext cx="5257800" cy="38639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6DC998-C27E-42A5-A0B9-4311C6128D52}" type="slidenum">
              <a:rPr kumimoji="1" lang="ja-JP" altLang="en-US" smtClean="0"/>
              <a:t>2</a:t>
            </a:fld>
            <a:endParaRPr kumimoji="1" lang="ja-JP" altLang="en-US"/>
          </a:p>
        </p:txBody>
      </p:sp>
    </p:spTree>
    <p:extLst>
      <p:ext uri="{BB962C8B-B14F-4D97-AF65-F5344CB8AC3E}">
        <p14:creationId xmlns:p14="http://schemas.microsoft.com/office/powerpoint/2010/main" val="463517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6DC998-C27E-42A5-A0B9-4311C6128D52}" type="slidenum">
              <a:rPr kumimoji="1" lang="ja-JP" altLang="en-US" smtClean="0"/>
              <a:t>3</a:t>
            </a:fld>
            <a:endParaRPr kumimoji="1" lang="ja-JP" altLang="en-US"/>
          </a:p>
        </p:txBody>
      </p:sp>
    </p:spTree>
    <p:extLst>
      <p:ext uri="{BB962C8B-B14F-4D97-AF65-F5344CB8AC3E}">
        <p14:creationId xmlns:p14="http://schemas.microsoft.com/office/powerpoint/2010/main" val="4059219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6DC998-C27E-42A5-A0B9-4311C6128D52}" type="slidenum">
              <a:rPr kumimoji="1" lang="ja-JP" altLang="en-US" smtClean="0"/>
              <a:t>4</a:t>
            </a:fld>
            <a:endParaRPr kumimoji="1" lang="ja-JP" altLang="en-US"/>
          </a:p>
        </p:txBody>
      </p:sp>
    </p:spTree>
    <p:extLst>
      <p:ext uri="{BB962C8B-B14F-4D97-AF65-F5344CB8AC3E}">
        <p14:creationId xmlns:p14="http://schemas.microsoft.com/office/powerpoint/2010/main" val="4260613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6DC998-C27E-42A5-A0B9-4311C6128D52}" type="slidenum">
              <a:rPr kumimoji="1" lang="ja-JP" altLang="en-US" smtClean="0"/>
              <a:t>5</a:t>
            </a:fld>
            <a:endParaRPr kumimoji="1" lang="ja-JP" altLang="en-US"/>
          </a:p>
        </p:txBody>
      </p:sp>
    </p:spTree>
    <p:extLst>
      <p:ext uri="{BB962C8B-B14F-4D97-AF65-F5344CB8AC3E}">
        <p14:creationId xmlns:p14="http://schemas.microsoft.com/office/powerpoint/2010/main" val="2180100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80123" y="2982603"/>
            <a:ext cx="11108056" cy="205803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960248" y="5440680"/>
            <a:ext cx="9147809" cy="2453640"/>
          </a:xfrm>
        </p:spPr>
        <p:txBody>
          <a:bodyPr/>
          <a:lstStyle>
            <a:lvl1pPr marL="0" indent="0" algn="ctr">
              <a:buNone/>
              <a:defRPr>
                <a:solidFill>
                  <a:schemeClr val="tx1">
                    <a:tint val="75000"/>
                  </a:schemeClr>
                </a:solidFill>
              </a:defRPr>
            </a:lvl1pPr>
            <a:lvl2pPr marL="640000" indent="0" algn="ctr">
              <a:buNone/>
              <a:defRPr>
                <a:solidFill>
                  <a:schemeClr val="tx1">
                    <a:tint val="75000"/>
                  </a:schemeClr>
                </a:solidFill>
              </a:defRPr>
            </a:lvl2pPr>
            <a:lvl3pPr marL="1280000" indent="0" algn="ctr">
              <a:buNone/>
              <a:defRPr>
                <a:solidFill>
                  <a:schemeClr val="tx1">
                    <a:tint val="75000"/>
                  </a:schemeClr>
                </a:solidFill>
              </a:defRPr>
            </a:lvl3pPr>
            <a:lvl4pPr marL="1920000" indent="0" algn="ctr">
              <a:buNone/>
              <a:defRPr>
                <a:solidFill>
                  <a:schemeClr val="tx1">
                    <a:tint val="75000"/>
                  </a:schemeClr>
                </a:solidFill>
              </a:defRPr>
            </a:lvl4pPr>
            <a:lvl5pPr marL="2560001" indent="0" algn="ctr">
              <a:buNone/>
              <a:defRPr>
                <a:solidFill>
                  <a:schemeClr val="tx1">
                    <a:tint val="75000"/>
                  </a:schemeClr>
                </a:solidFill>
              </a:defRPr>
            </a:lvl5pPr>
            <a:lvl6pPr marL="3200001" indent="0" algn="ctr">
              <a:buNone/>
              <a:defRPr>
                <a:solidFill>
                  <a:schemeClr val="tx1">
                    <a:tint val="75000"/>
                  </a:schemeClr>
                </a:solidFill>
              </a:defRPr>
            </a:lvl6pPr>
            <a:lvl7pPr marL="3840001" indent="0" algn="ctr">
              <a:buNone/>
              <a:defRPr>
                <a:solidFill>
                  <a:schemeClr val="tx1">
                    <a:tint val="75000"/>
                  </a:schemeClr>
                </a:solidFill>
              </a:defRPr>
            </a:lvl7pPr>
            <a:lvl8pPr marL="4480000" indent="0" algn="ctr">
              <a:buNone/>
              <a:defRPr>
                <a:solidFill>
                  <a:schemeClr val="tx1">
                    <a:tint val="75000"/>
                  </a:schemeClr>
                </a:solidFill>
              </a:defRPr>
            </a:lvl8pPr>
            <a:lvl9pPr marL="51200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368A071-2118-43EE-8FBD-7AD4485D8A5D}" type="datetime1">
              <a:rPr kumimoji="1" lang="ja-JP" altLang="en-US" smtClean="0"/>
              <a:t>2023/1/27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BD196D9-03DB-4B31-AE0E-20974B20C399}" type="slidenum">
              <a:rPr kumimoji="1" lang="ja-JP" altLang="en-US" smtClean="0"/>
              <a:t>‹#›</a:t>
            </a:fld>
            <a:endParaRPr kumimoji="1" lang="ja-JP" altLang="en-US"/>
          </a:p>
        </p:txBody>
      </p:sp>
    </p:spTree>
    <p:extLst>
      <p:ext uri="{BB962C8B-B14F-4D97-AF65-F5344CB8AC3E}">
        <p14:creationId xmlns:p14="http://schemas.microsoft.com/office/powerpoint/2010/main" val="78826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8459587-520A-42EF-AAB7-82B39F3384D6}" type="datetime1">
              <a:rPr kumimoji="1" lang="ja-JP" altLang="en-US" smtClean="0"/>
              <a:t>2023/1/27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BD196D9-03DB-4B31-AE0E-20974B20C399}" type="slidenum">
              <a:rPr kumimoji="1" lang="ja-JP" altLang="en-US" smtClean="0"/>
              <a:t>‹#›</a:t>
            </a:fld>
            <a:endParaRPr kumimoji="1" lang="ja-JP" altLang="en-US"/>
          </a:p>
        </p:txBody>
      </p:sp>
    </p:spTree>
    <p:extLst>
      <p:ext uri="{BB962C8B-B14F-4D97-AF65-F5344CB8AC3E}">
        <p14:creationId xmlns:p14="http://schemas.microsoft.com/office/powerpoint/2010/main" val="14450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474520" y="384503"/>
            <a:ext cx="2940368" cy="819213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53418" y="384503"/>
            <a:ext cx="8603297" cy="819213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426734B-7114-4946-BD8C-A7C635AF0C87}" type="datetime1">
              <a:rPr kumimoji="1" lang="ja-JP" altLang="en-US" smtClean="0"/>
              <a:t>2023/1/27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BD196D9-03DB-4B31-AE0E-20974B20C399}" type="slidenum">
              <a:rPr kumimoji="1" lang="ja-JP" altLang="en-US" smtClean="0"/>
              <a:t>‹#›</a:t>
            </a:fld>
            <a:endParaRPr kumimoji="1" lang="ja-JP" altLang="en-US"/>
          </a:p>
        </p:txBody>
      </p:sp>
    </p:spTree>
    <p:extLst>
      <p:ext uri="{BB962C8B-B14F-4D97-AF65-F5344CB8AC3E}">
        <p14:creationId xmlns:p14="http://schemas.microsoft.com/office/powerpoint/2010/main" val="3390414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0E31632-78A1-4768-99B3-B5129A7DE7CD}" type="datetime1">
              <a:rPr kumimoji="1" lang="ja-JP" altLang="en-US" smtClean="0"/>
              <a:t>2023/1/27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BD196D9-03DB-4B31-AE0E-20974B20C399}" type="slidenum">
              <a:rPr kumimoji="1" lang="ja-JP" altLang="en-US" smtClean="0"/>
              <a:t>‹#›</a:t>
            </a:fld>
            <a:endParaRPr kumimoji="1" lang="ja-JP" altLang="en-US"/>
          </a:p>
        </p:txBody>
      </p:sp>
    </p:spTree>
    <p:extLst>
      <p:ext uri="{BB962C8B-B14F-4D97-AF65-F5344CB8AC3E}">
        <p14:creationId xmlns:p14="http://schemas.microsoft.com/office/powerpoint/2010/main" val="3697271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32306" y="6169667"/>
            <a:ext cx="11108056" cy="1906905"/>
          </a:xfrm>
        </p:spPr>
        <p:txBody>
          <a:bodyPr anchor="t"/>
          <a:lstStyle>
            <a:lvl1pPr algn="l">
              <a:defRPr sz="56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032306" y="4069400"/>
            <a:ext cx="11108056" cy="2100262"/>
          </a:xfrm>
        </p:spPr>
        <p:txBody>
          <a:bodyPr anchor="b"/>
          <a:lstStyle>
            <a:lvl1pPr marL="0" indent="0">
              <a:buNone/>
              <a:defRPr sz="2800">
                <a:solidFill>
                  <a:schemeClr val="tx1">
                    <a:tint val="75000"/>
                  </a:schemeClr>
                </a:solidFill>
              </a:defRPr>
            </a:lvl1pPr>
            <a:lvl2pPr marL="640000" indent="0">
              <a:buNone/>
              <a:defRPr sz="2520">
                <a:solidFill>
                  <a:schemeClr val="tx1">
                    <a:tint val="75000"/>
                  </a:schemeClr>
                </a:solidFill>
              </a:defRPr>
            </a:lvl2pPr>
            <a:lvl3pPr marL="1280000" indent="0">
              <a:buNone/>
              <a:defRPr sz="2240">
                <a:solidFill>
                  <a:schemeClr val="tx1">
                    <a:tint val="75000"/>
                  </a:schemeClr>
                </a:solidFill>
              </a:defRPr>
            </a:lvl3pPr>
            <a:lvl4pPr marL="1920000" indent="0">
              <a:buNone/>
              <a:defRPr sz="1960">
                <a:solidFill>
                  <a:schemeClr val="tx1">
                    <a:tint val="75000"/>
                  </a:schemeClr>
                </a:solidFill>
              </a:defRPr>
            </a:lvl4pPr>
            <a:lvl5pPr marL="2560001" indent="0">
              <a:buNone/>
              <a:defRPr sz="1960">
                <a:solidFill>
                  <a:schemeClr val="tx1">
                    <a:tint val="75000"/>
                  </a:schemeClr>
                </a:solidFill>
              </a:defRPr>
            </a:lvl5pPr>
            <a:lvl6pPr marL="3200001" indent="0">
              <a:buNone/>
              <a:defRPr sz="1960">
                <a:solidFill>
                  <a:schemeClr val="tx1">
                    <a:tint val="75000"/>
                  </a:schemeClr>
                </a:solidFill>
              </a:defRPr>
            </a:lvl6pPr>
            <a:lvl7pPr marL="3840001" indent="0">
              <a:buNone/>
              <a:defRPr sz="1960">
                <a:solidFill>
                  <a:schemeClr val="tx1">
                    <a:tint val="75000"/>
                  </a:schemeClr>
                </a:solidFill>
              </a:defRPr>
            </a:lvl7pPr>
            <a:lvl8pPr marL="4480000" indent="0">
              <a:buNone/>
              <a:defRPr sz="1960">
                <a:solidFill>
                  <a:schemeClr val="tx1">
                    <a:tint val="75000"/>
                  </a:schemeClr>
                </a:solidFill>
              </a:defRPr>
            </a:lvl8pPr>
            <a:lvl9pPr marL="5120000" indent="0">
              <a:buNone/>
              <a:defRPr sz="196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BF8605C-312A-4D68-A636-6E84E4C28097}" type="datetime1">
              <a:rPr kumimoji="1" lang="ja-JP" altLang="en-US" smtClean="0"/>
              <a:t>2023/1/27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BD196D9-03DB-4B31-AE0E-20974B20C399}" type="slidenum">
              <a:rPr kumimoji="1" lang="ja-JP" altLang="en-US" smtClean="0"/>
              <a:t>‹#›</a:t>
            </a:fld>
            <a:endParaRPr kumimoji="1" lang="ja-JP" altLang="en-US"/>
          </a:p>
        </p:txBody>
      </p:sp>
    </p:spTree>
    <p:extLst>
      <p:ext uri="{BB962C8B-B14F-4D97-AF65-F5344CB8AC3E}">
        <p14:creationId xmlns:p14="http://schemas.microsoft.com/office/powerpoint/2010/main" val="1032402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53416" y="2240282"/>
            <a:ext cx="5771833" cy="6336348"/>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643054" y="2240282"/>
            <a:ext cx="5771833" cy="6336348"/>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4722645-F00F-427C-8890-708B6A6C5223}" type="datetime1">
              <a:rPr kumimoji="1" lang="ja-JP" altLang="en-US" smtClean="0"/>
              <a:t>2023/1/27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BD196D9-03DB-4B31-AE0E-20974B20C399}" type="slidenum">
              <a:rPr kumimoji="1" lang="ja-JP" altLang="en-US" smtClean="0"/>
              <a:t>‹#›</a:t>
            </a:fld>
            <a:endParaRPr kumimoji="1" lang="ja-JP" altLang="en-US"/>
          </a:p>
        </p:txBody>
      </p:sp>
    </p:spTree>
    <p:extLst>
      <p:ext uri="{BB962C8B-B14F-4D97-AF65-F5344CB8AC3E}">
        <p14:creationId xmlns:p14="http://schemas.microsoft.com/office/powerpoint/2010/main" val="2689017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53418" y="2149166"/>
            <a:ext cx="5774102" cy="895667"/>
          </a:xfrm>
        </p:spPr>
        <p:txBody>
          <a:bodyPr anchor="b"/>
          <a:lstStyle>
            <a:lvl1pPr marL="0" indent="0">
              <a:buNone/>
              <a:defRPr sz="3360" b="1"/>
            </a:lvl1pPr>
            <a:lvl2pPr marL="640000" indent="0">
              <a:buNone/>
              <a:defRPr sz="2800" b="1"/>
            </a:lvl2pPr>
            <a:lvl3pPr marL="1280000" indent="0">
              <a:buNone/>
              <a:defRPr sz="2520" b="1"/>
            </a:lvl3pPr>
            <a:lvl4pPr marL="1920000" indent="0">
              <a:buNone/>
              <a:defRPr sz="2240" b="1"/>
            </a:lvl4pPr>
            <a:lvl5pPr marL="2560001" indent="0">
              <a:buNone/>
              <a:defRPr sz="2240" b="1"/>
            </a:lvl5pPr>
            <a:lvl6pPr marL="3200001" indent="0">
              <a:buNone/>
              <a:defRPr sz="2240" b="1"/>
            </a:lvl6pPr>
            <a:lvl7pPr marL="3840001" indent="0">
              <a:buNone/>
              <a:defRPr sz="2240" b="1"/>
            </a:lvl7pPr>
            <a:lvl8pPr marL="4480000" indent="0">
              <a:buNone/>
              <a:defRPr sz="2240" b="1"/>
            </a:lvl8pPr>
            <a:lvl9pPr marL="5120000" indent="0">
              <a:buNone/>
              <a:defRPr sz="224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53418" y="3044826"/>
            <a:ext cx="5774102" cy="5531803"/>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638519" y="2149166"/>
            <a:ext cx="5776370" cy="895667"/>
          </a:xfrm>
        </p:spPr>
        <p:txBody>
          <a:bodyPr anchor="b"/>
          <a:lstStyle>
            <a:lvl1pPr marL="0" indent="0">
              <a:buNone/>
              <a:defRPr sz="3360" b="1"/>
            </a:lvl1pPr>
            <a:lvl2pPr marL="640000" indent="0">
              <a:buNone/>
              <a:defRPr sz="2800" b="1"/>
            </a:lvl2pPr>
            <a:lvl3pPr marL="1280000" indent="0">
              <a:buNone/>
              <a:defRPr sz="2520" b="1"/>
            </a:lvl3pPr>
            <a:lvl4pPr marL="1920000" indent="0">
              <a:buNone/>
              <a:defRPr sz="2240" b="1"/>
            </a:lvl4pPr>
            <a:lvl5pPr marL="2560001" indent="0">
              <a:buNone/>
              <a:defRPr sz="2240" b="1"/>
            </a:lvl5pPr>
            <a:lvl6pPr marL="3200001" indent="0">
              <a:buNone/>
              <a:defRPr sz="2240" b="1"/>
            </a:lvl6pPr>
            <a:lvl7pPr marL="3840001" indent="0">
              <a:buNone/>
              <a:defRPr sz="2240" b="1"/>
            </a:lvl7pPr>
            <a:lvl8pPr marL="4480000" indent="0">
              <a:buNone/>
              <a:defRPr sz="2240" b="1"/>
            </a:lvl8pPr>
            <a:lvl9pPr marL="5120000" indent="0">
              <a:buNone/>
              <a:defRPr sz="224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638519" y="3044826"/>
            <a:ext cx="5776370" cy="5531803"/>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E4BD8B1-D7FF-4C02-B556-5C52A7FF8B28}" type="datetime1">
              <a:rPr kumimoji="1" lang="ja-JP" altLang="en-US" smtClean="0"/>
              <a:t>2023/1/27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BD196D9-03DB-4B31-AE0E-20974B20C399}" type="slidenum">
              <a:rPr kumimoji="1" lang="ja-JP" altLang="en-US" smtClean="0"/>
              <a:t>‹#›</a:t>
            </a:fld>
            <a:endParaRPr kumimoji="1" lang="ja-JP" altLang="en-US"/>
          </a:p>
        </p:txBody>
      </p:sp>
    </p:spTree>
    <p:extLst>
      <p:ext uri="{BB962C8B-B14F-4D97-AF65-F5344CB8AC3E}">
        <p14:creationId xmlns:p14="http://schemas.microsoft.com/office/powerpoint/2010/main" val="3315924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A91C04D-DEB9-41EC-9E80-632D94DFD366}" type="datetime1">
              <a:rPr kumimoji="1" lang="ja-JP" altLang="en-US" smtClean="0"/>
              <a:t>2023/1/27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BD196D9-03DB-4B31-AE0E-20974B20C399}" type="slidenum">
              <a:rPr kumimoji="1" lang="ja-JP" altLang="en-US" smtClean="0"/>
              <a:t>‹#›</a:t>
            </a:fld>
            <a:endParaRPr kumimoji="1" lang="ja-JP" altLang="en-US"/>
          </a:p>
        </p:txBody>
      </p:sp>
    </p:spTree>
    <p:extLst>
      <p:ext uri="{BB962C8B-B14F-4D97-AF65-F5344CB8AC3E}">
        <p14:creationId xmlns:p14="http://schemas.microsoft.com/office/powerpoint/2010/main" val="3868461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301703B-3342-49B6-9537-CEB26C31E474}" type="datetime1">
              <a:rPr kumimoji="1" lang="ja-JP" altLang="en-US" smtClean="0"/>
              <a:t>2023/1/27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BD196D9-03DB-4B31-AE0E-20974B20C399}" type="slidenum">
              <a:rPr kumimoji="1" lang="ja-JP" altLang="en-US" smtClean="0"/>
              <a:t>‹#›</a:t>
            </a:fld>
            <a:endParaRPr kumimoji="1" lang="ja-JP" altLang="en-US"/>
          </a:p>
        </p:txBody>
      </p:sp>
    </p:spTree>
    <p:extLst>
      <p:ext uri="{BB962C8B-B14F-4D97-AF65-F5344CB8AC3E}">
        <p14:creationId xmlns:p14="http://schemas.microsoft.com/office/powerpoint/2010/main" val="1054445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3418" y="382270"/>
            <a:ext cx="4299382" cy="1626870"/>
          </a:xfrm>
        </p:spPr>
        <p:txBody>
          <a:bodyPr anchor="b"/>
          <a:lstStyle>
            <a:lvl1pPr algn="l">
              <a:defRPr sz="28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109344" y="382272"/>
            <a:ext cx="7305543" cy="8194358"/>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53418" y="2009142"/>
            <a:ext cx="4299382" cy="6567488"/>
          </a:xfrm>
        </p:spPr>
        <p:txBody>
          <a:bodyPr/>
          <a:lstStyle>
            <a:lvl1pPr marL="0" indent="0">
              <a:buNone/>
              <a:defRPr sz="1960"/>
            </a:lvl1pPr>
            <a:lvl2pPr marL="640000" indent="0">
              <a:buNone/>
              <a:defRPr sz="1680"/>
            </a:lvl2pPr>
            <a:lvl3pPr marL="1280000" indent="0">
              <a:buNone/>
              <a:defRPr sz="1400"/>
            </a:lvl3pPr>
            <a:lvl4pPr marL="1920000" indent="0">
              <a:buNone/>
              <a:defRPr sz="1260"/>
            </a:lvl4pPr>
            <a:lvl5pPr marL="2560001" indent="0">
              <a:buNone/>
              <a:defRPr sz="1260"/>
            </a:lvl5pPr>
            <a:lvl6pPr marL="3200001" indent="0">
              <a:buNone/>
              <a:defRPr sz="1260"/>
            </a:lvl6pPr>
            <a:lvl7pPr marL="3840001" indent="0">
              <a:buNone/>
              <a:defRPr sz="1260"/>
            </a:lvl7pPr>
            <a:lvl8pPr marL="4480000" indent="0">
              <a:buNone/>
              <a:defRPr sz="1260"/>
            </a:lvl8pPr>
            <a:lvl9pPr marL="5120000" indent="0">
              <a:buNone/>
              <a:defRPr sz="126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AAC0F7F-4202-4B01-B501-32B2466BEAB9}" type="datetime1">
              <a:rPr kumimoji="1" lang="ja-JP" altLang="en-US" smtClean="0"/>
              <a:t>2023/1/27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BD196D9-03DB-4B31-AE0E-20974B20C399}" type="slidenum">
              <a:rPr kumimoji="1" lang="ja-JP" altLang="en-US" smtClean="0"/>
              <a:t>‹#›</a:t>
            </a:fld>
            <a:endParaRPr kumimoji="1" lang="ja-JP" altLang="en-US"/>
          </a:p>
        </p:txBody>
      </p:sp>
    </p:spTree>
    <p:extLst>
      <p:ext uri="{BB962C8B-B14F-4D97-AF65-F5344CB8AC3E}">
        <p14:creationId xmlns:p14="http://schemas.microsoft.com/office/powerpoint/2010/main" val="3458797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61478" y="6720848"/>
            <a:ext cx="7840980" cy="793433"/>
          </a:xfrm>
        </p:spPr>
        <p:txBody>
          <a:bodyPr anchor="b"/>
          <a:lstStyle>
            <a:lvl1pPr algn="l">
              <a:defRPr sz="2800" b="1"/>
            </a:lvl1pPr>
          </a:lstStyle>
          <a:p>
            <a:r>
              <a:rPr kumimoji="1" lang="ja-JP" altLang="en-US"/>
              <a:t>マスター タイトルの書式設定</a:t>
            </a:r>
          </a:p>
        </p:txBody>
      </p:sp>
      <p:sp>
        <p:nvSpPr>
          <p:cNvPr id="3" name="図プレースホルダー 2"/>
          <p:cNvSpPr>
            <a:spLocks noGrp="1"/>
          </p:cNvSpPr>
          <p:nvPr>
            <p:ph type="pic" idx="1"/>
          </p:nvPr>
        </p:nvSpPr>
        <p:spPr>
          <a:xfrm>
            <a:off x="2561478" y="857885"/>
            <a:ext cx="7840980" cy="5760720"/>
          </a:xfrm>
        </p:spPr>
        <p:txBody>
          <a:bodyPr/>
          <a:lstStyle>
            <a:lvl1pPr marL="0" indent="0">
              <a:buNone/>
              <a:defRPr sz="4480"/>
            </a:lvl1pPr>
            <a:lvl2pPr marL="640000" indent="0">
              <a:buNone/>
              <a:defRPr sz="3920"/>
            </a:lvl2pPr>
            <a:lvl3pPr marL="1280000" indent="0">
              <a:buNone/>
              <a:defRPr sz="3360"/>
            </a:lvl3pPr>
            <a:lvl4pPr marL="1920000" indent="0">
              <a:buNone/>
              <a:defRPr sz="2800"/>
            </a:lvl4pPr>
            <a:lvl5pPr marL="2560001" indent="0">
              <a:buNone/>
              <a:defRPr sz="2800"/>
            </a:lvl5pPr>
            <a:lvl6pPr marL="3200001" indent="0">
              <a:buNone/>
              <a:defRPr sz="2800"/>
            </a:lvl6pPr>
            <a:lvl7pPr marL="3840001" indent="0">
              <a:buNone/>
              <a:defRPr sz="2800"/>
            </a:lvl7pPr>
            <a:lvl8pPr marL="4480000" indent="0">
              <a:buNone/>
              <a:defRPr sz="2800"/>
            </a:lvl8pPr>
            <a:lvl9pPr marL="5120000" indent="0">
              <a:buNone/>
              <a:defRPr sz="2800"/>
            </a:lvl9pPr>
          </a:lstStyle>
          <a:p>
            <a:endParaRPr kumimoji="1" lang="ja-JP" altLang="en-US"/>
          </a:p>
        </p:txBody>
      </p:sp>
      <p:sp>
        <p:nvSpPr>
          <p:cNvPr id="4" name="テキスト プレースホルダー 3"/>
          <p:cNvSpPr>
            <a:spLocks noGrp="1"/>
          </p:cNvSpPr>
          <p:nvPr>
            <p:ph type="body" sz="half" idx="2"/>
          </p:nvPr>
        </p:nvSpPr>
        <p:spPr>
          <a:xfrm>
            <a:off x="2561478" y="7514281"/>
            <a:ext cx="7840980" cy="1126807"/>
          </a:xfrm>
        </p:spPr>
        <p:txBody>
          <a:bodyPr/>
          <a:lstStyle>
            <a:lvl1pPr marL="0" indent="0">
              <a:buNone/>
              <a:defRPr sz="1960"/>
            </a:lvl1pPr>
            <a:lvl2pPr marL="640000" indent="0">
              <a:buNone/>
              <a:defRPr sz="1680"/>
            </a:lvl2pPr>
            <a:lvl3pPr marL="1280000" indent="0">
              <a:buNone/>
              <a:defRPr sz="1400"/>
            </a:lvl3pPr>
            <a:lvl4pPr marL="1920000" indent="0">
              <a:buNone/>
              <a:defRPr sz="1260"/>
            </a:lvl4pPr>
            <a:lvl5pPr marL="2560001" indent="0">
              <a:buNone/>
              <a:defRPr sz="1260"/>
            </a:lvl5pPr>
            <a:lvl6pPr marL="3200001" indent="0">
              <a:buNone/>
              <a:defRPr sz="1260"/>
            </a:lvl6pPr>
            <a:lvl7pPr marL="3840001" indent="0">
              <a:buNone/>
              <a:defRPr sz="1260"/>
            </a:lvl7pPr>
            <a:lvl8pPr marL="4480000" indent="0">
              <a:buNone/>
              <a:defRPr sz="1260"/>
            </a:lvl8pPr>
            <a:lvl9pPr marL="5120000" indent="0">
              <a:buNone/>
              <a:defRPr sz="126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84448CF-1906-4175-AEF5-B09DA4470D1F}" type="datetime1">
              <a:rPr kumimoji="1" lang="ja-JP" altLang="en-US" smtClean="0"/>
              <a:t>2023/1/27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BD196D9-03DB-4B31-AE0E-20974B20C399}" type="slidenum">
              <a:rPr kumimoji="1" lang="ja-JP" altLang="en-US" smtClean="0"/>
              <a:t>‹#›</a:t>
            </a:fld>
            <a:endParaRPr kumimoji="1" lang="ja-JP" altLang="en-US"/>
          </a:p>
        </p:txBody>
      </p:sp>
    </p:spTree>
    <p:extLst>
      <p:ext uri="{BB962C8B-B14F-4D97-AF65-F5344CB8AC3E}">
        <p14:creationId xmlns:p14="http://schemas.microsoft.com/office/powerpoint/2010/main" val="122002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53417" y="384493"/>
            <a:ext cx="11761471" cy="1600200"/>
          </a:xfrm>
          <a:prstGeom prst="rect">
            <a:avLst/>
          </a:prstGeom>
        </p:spPr>
        <p:txBody>
          <a:bodyPr vert="horz" lIns="91429" tIns="45715" rIns="91429" bIns="45715"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53417" y="2240282"/>
            <a:ext cx="11761471" cy="6336348"/>
          </a:xfrm>
          <a:prstGeom prst="rect">
            <a:avLst/>
          </a:prstGeom>
        </p:spPr>
        <p:txBody>
          <a:bodyPr vert="horz" lIns="91429" tIns="45715" rIns="91429" bIns="45715"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53416" y="8898900"/>
            <a:ext cx="3049270" cy="511175"/>
          </a:xfrm>
          <a:prstGeom prst="rect">
            <a:avLst/>
          </a:prstGeom>
        </p:spPr>
        <p:txBody>
          <a:bodyPr vert="horz" lIns="91429" tIns="45715" rIns="91429" bIns="45715" rtlCol="0" anchor="ctr"/>
          <a:lstStyle>
            <a:lvl1pPr algn="l">
              <a:defRPr sz="1680">
                <a:solidFill>
                  <a:schemeClr val="tx1">
                    <a:tint val="75000"/>
                  </a:schemeClr>
                </a:solidFill>
              </a:defRPr>
            </a:lvl1pPr>
          </a:lstStyle>
          <a:p>
            <a:fld id="{03EDDDCB-F94D-4678-8880-E31B44B097F0}" type="datetime1">
              <a:rPr kumimoji="1" lang="ja-JP" altLang="en-US" smtClean="0"/>
              <a:t>2023/1/27</a:t>
            </a:fld>
            <a:endParaRPr kumimoji="1" lang="ja-JP" altLang="en-US"/>
          </a:p>
        </p:txBody>
      </p:sp>
      <p:sp>
        <p:nvSpPr>
          <p:cNvPr id="5" name="フッター プレースホルダー 4"/>
          <p:cNvSpPr>
            <a:spLocks noGrp="1"/>
          </p:cNvSpPr>
          <p:nvPr>
            <p:ph type="ftr" sz="quarter" idx="3"/>
          </p:nvPr>
        </p:nvSpPr>
        <p:spPr>
          <a:xfrm>
            <a:off x="4465005" y="8898900"/>
            <a:ext cx="4138295" cy="511175"/>
          </a:xfrm>
          <a:prstGeom prst="rect">
            <a:avLst/>
          </a:prstGeom>
        </p:spPr>
        <p:txBody>
          <a:bodyPr vert="horz" lIns="91429" tIns="45715" rIns="91429" bIns="45715" rtlCol="0" anchor="ctr"/>
          <a:lstStyle>
            <a:lvl1pPr algn="ctr">
              <a:defRPr sz="168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365617" y="8898900"/>
            <a:ext cx="3049270" cy="511175"/>
          </a:xfrm>
          <a:prstGeom prst="rect">
            <a:avLst/>
          </a:prstGeom>
        </p:spPr>
        <p:txBody>
          <a:bodyPr vert="horz" lIns="91429" tIns="45715" rIns="91429" bIns="45715" rtlCol="0" anchor="ctr"/>
          <a:lstStyle>
            <a:lvl1pPr algn="r">
              <a:defRPr sz="1680">
                <a:solidFill>
                  <a:schemeClr val="tx1">
                    <a:tint val="75000"/>
                  </a:schemeClr>
                </a:solidFill>
              </a:defRPr>
            </a:lvl1pPr>
          </a:lstStyle>
          <a:p>
            <a:fld id="{0BD196D9-03DB-4B31-AE0E-20974B20C399}" type="slidenum">
              <a:rPr kumimoji="1" lang="ja-JP" altLang="en-US" smtClean="0"/>
              <a:t>‹#›</a:t>
            </a:fld>
            <a:endParaRPr kumimoji="1" lang="ja-JP" altLang="en-US"/>
          </a:p>
        </p:txBody>
      </p:sp>
    </p:spTree>
    <p:extLst>
      <p:ext uri="{BB962C8B-B14F-4D97-AF65-F5344CB8AC3E}">
        <p14:creationId xmlns:p14="http://schemas.microsoft.com/office/powerpoint/2010/main" val="581799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280000" rtl="0" eaLnBrk="1" latinLnBrk="0" hangingPunct="1">
        <a:spcBef>
          <a:spcPct val="0"/>
        </a:spcBef>
        <a:buNone/>
        <a:defRPr kumimoji="1" sz="6160" kern="1200">
          <a:solidFill>
            <a:schemeClr val="tx1"/>
          </a:solidFill>
          <a:latin typeface="+mj-lt"/>
          <a:ea typeface="+mj-ea"/>
          <a:cs typeface="+mj-cs"/>
        </a:defRPr>
      </a:lvl1pPr>
    </p:titleStyle>
    <p:bodyStyle>
      <a:lvl1pPr marL="480001" indent="-480001" algn="l" defTabSz="1280000" rtl="0" eaLnBrk="1" latinLnBrk="0" hangingPunct="1">
        <a:spcBef>
          <a:spcPct val="20000"/>
        </a:spcBef>
        <a:buFont typeface="Arial" panose="020B0604020202020204" pitchFamily="34" charset="0"/>
        <a:buChar char="•"/>
        <a:defRPr kumimoji="1" sz="4480" kern="1200">
          <a:solidFill>
            <a:schemeClr val="tx1"/>
          </a:solidFill>
          <a:latin typeface="+mn-lt"/>
          <a:ea typeface="+mn-ea"/>
          <a:cs typeface="+mn-cs"/>
        </a:defRPr>
      </a:lvl1pPr>
      <a:lvl2pPr marL="1040000" indent="-400000" algn="l" defTabSz="1280000" rtl="0" eaLnBrk="1" latinLnBrk="0" hangingPunct="1">
        <a:spcBef>
          <a:spcPct val="20000"/>
        </a:spcBef>
        <a:buFont typeface="Arial" panose="020B0604020202020204" pitchFamily="34" charset="0"/>
        <a:buChar char="–"/>
        <a:defRPr kumimoji="1" sz="3920" kern="1200">
          <a:solidFill>
            <a:schemeClr val="tx1"/>
          </a:solidFill>
          <a:latin typeface="+mn-lt"/>
          <a:ea typeface="+mn-ea"/>
          <a:cs typeface="+mn-cs"/>
        </a:defRPr>
      </a:lvl2pPr>
      <a:lvl3pPr marL="1600001" indent="-320001" algn="l" defTabSz="1280000" rtl="0" eaLnBrk="1" latinLnBrk="0" hangingPunct="1">
        <a:spcBef>
          <a:spcPct val="20000"/>
        </a:spcBef>
        <a:buFont typeface="Arial" panose="020B0604020202020204" pitchFamily="34" charset="0"/>
        <a:buChar char="•"/>
        <a:defRPr kumimoji="1" sz="3360" kern="1200">
          <a:solidFill>
            <a:schemeClr val="tx1"/>
          </a:solidFill>
          <a:latin typeface="+mn-lt"/>
          <a:ea typeface="+mn-ea"/>
          <a:cs typeface="+mn-cs"/>
        </a:defRPr>
      </a:lvl3pPr>
      <a:lvl4pPr marL="2240001" indent="-320001" algn="l" defTabSz="12800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001" indent="-320001" algn="l" defTabSz="12800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001" indent="-320001" algn="l" defTabSz="12800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000" indent="-320001" algn="l" defTabSz="12800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002" indent="-320001" algn="l" defTabSz="12800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002" indent="-320001" algn="l" defTabSz="12800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80000" rtl="0" eaLnBrk="1" latinLnBrk="0" hangingPunct="1">
        <a:defRPr kumimoji="1" sz="2520" kern="1200">
          <a:solidFill>
            <a:schemeClr val="tx1"/>
          </a:solidFill>
          <a:latin typeface="+mn-lt"/>
          <a:ea typeface="+mn-ea"/>
          <a:cs typeface="+mn-cs"/>
        </a:defRPr>
      </a:lvl1pPr>
      <a:lvl2pPr marL="640000" algn="l" defTabSz="1280000" rtl="0" eaLnBrk="1" latinLnBrk="0" hangingPunct="1">
        <a:defRPr kumimoji="1" sz="2520" kern="1200">
          <a:solidFill>
            <a:schemeClr val="tx1"/>
          </a:solidFill>
          <a:latin typeface="+mn-lt"/>
          <a:ea typeface="+mn-ea"/>
          <a:cs typeface="+mn-cs"/>
        </a:defRPr>
      </a:lvl2pPr>
      <a:lvl3pPr marL="1280000" algn="l" defTabSz="1280000" rtl="0" eaLnBrk="1" latinLnBrk="0" hangingPunct="1">
        <a:defRPr kumimoji="1" sz="2520" kern="1200">
          <a:solidFill>
            <a:schemeClr val="tx1"/>
          </a:solidFill>
          <a:latin typeface="+mn-lt"/>
          <a:ea typeface="+mn-ea"/>
          <a:cs typeface="+mn-cs"/>
        </a:defRPr>
      </a:lvl3pPr>
      <a:lvl4pPr marL="1920000" algn="l" defTabSz="1280000" rtl="0" eaLnBrk="1" latinLnBrk="0" hangingPunct="1">
        <a:defRPr kumimoji="1" sz="2520" kern="1200">
          <a:solidFill>
            <a:schemeClr val="tx1"/>
          </a:solidFill>
          <a:latin typeface="+mn-lt"/>
          <a:ea typeface="+mn-ea"/>
          <a:cs typeface="+mn-cs"/>
        </a:defRPr>
      </a:lvl4pPr>
      <a:lvl5pPr marL="2560001" algn="l" defTabSz="1280000" rtl="0" eaLnBrk="1" latinLnBrk="0" hangingPunct="1">
        <a:defRPr kumimoji="1" sz="2520" kern="1200">
          <a:solidFill>
            <a:schemeClr val="tx1"/>
          </a:solidFill>
          <a:latin typeface="+mn-lt"/>
          <a:ea typeface="+mn-ea"/>
          <a:cs typeface="+mn-cs"/>
        </a:defRPr>
      </a:lvl5pPr>
      <a:lvl6pPr marL="3200001" algn="l" defTabSz="1280000" rtl="0" eaLnBrk="1" latinLnBrk="0" hangingPunct="1">
        <a:defRPr kumimoji="1" sz="2520" kern="1200">
          <a:solidFill>
            <a:schemeClr val="tx1"/>
          </a:solidFill>
          <a:latin typeface="+mn-lt"/>
          <a:ea typeface="+mn-ea"/>
          <a:cs typeface="+mn-cs"/>
        </a:defRPr>
      </a:lvl6pPr>
      <a:lvl7pPr marL="3840001" algn="l" defTabSz="1280000" rtl="0" eaLnBrk="1" latinLnBrk="0" hangingPunct="1">
        <a:defRPr kumimoji="1" sz="2520" kern="1200">
          <a:solidFill>
            <a:schemeClr val="tx1"/>
          </a:solidFill>
          <a:latin typeface="+mn-lt"/>
          <a:ea typeface="+mn-ea"/>
          <a:cs typeface="+mn-cs"/>
        </a:defRPr>
      </a:lvl7pPr>
      <a:lvl8pPr marL="4480000" algn="l" defTabSz="1280000" rtl="0" eaLnBrk="1" latinLnBrk="0" hangingPunct="1">
        <a:defRPr kumimoji="1" sz="2520" kern="1200">
          <a:solidFill>
            <a:schemeClr val="tx1"/>
          </a:solidFill>
          <a:latin typeface="+mn-lt"/>
          <a:ea typeface="+mn-ea"/>
          <a:cs typeface="+mn-cs"/>
        </a:defRPr>
      </a:lvl8pPr>
      <a:lvl9pPr marL="5120000" algn="l" defTabSz="128000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chart" Target="../charts/chart1.xml"/><Relationship Id="rId13" Type="http://schemas.openxmlformats.org/officeDocument/2006/relationships/chart" Target="../charts/chart6.xml"/><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chart" Target="../charts/chart4.xml"/><Relationship Id="rId5" Type="http://schemas.openxmlformats.org/officeDocument/2006/relationships/image" Target="../media/image8.png"/><Relationship Id="rId10" Type="http://schemas.openxmlformats.org/officeDocument/2006/relationships/chart" Target="../charts/chart3.xml"/><Relationship Id="rId4" Type="http://schemas.openxmlformats.org/officeDocument/2006/relationships/image" Target="../media/image7.png"/><Relationship Id="rId9" Type="http://schemas.openxmlformats.org/officeDocument/2006/relationships/chart" Target="../charts/chart2.xml"/><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L 字 73"/>
          <p:cNvSpPr/>
          <p:nvPr/>
        </p:nvSpPr>
        <p:spPr>
          <a:xfrm rot="5400000">
            <a:off x="5348313" y="1852829"/>
            <a:ext cx="8968143" cy="6432455"/>
          </a:xfrm>
          <a:prstGeom prst="corner">
            <a:avLst>
              <a:gd name="adj1" fmla="val 114463"/>
              <a:gd name="adj2" fmla="val 100000"/>
            </a:avLst>
          </a:prstGeom>
          <a:noFill/>
          <a:ln w="19050">
            <a:solidFill>
              <a:srgbClr val="0070C0"/>
            </a:solidFill>
          </a:ln>
        </p:spPr>
        <p:style>
          <a:lnRef idx="2">
            <a:schemeClr val="accent6"/>
          </a:lnRef>
          <a:fillRef idx="1">
            <a:schemeClr val="lt1"/>
          </a:fillRef>
          <a:effectRef idx="0">
            <a:schemeClr val="accent6"/>
          </a:effectRef>
          <a:fontRef idx="minor">
            <a:schemeClr val="dk1"/>
          </a:fontRef>
        </p:style>
        <p:txBody>
          <a:bodyPr lIns="128001" tIns="64001" rIns="128001" bIns="64001" rtlCol="0" anchor="ctr"/>
          <a:lstStyle/>
          <a:p>
            <a:pPr algn="ctr"/>
            <a:endParaRPr lang="ja-JP" altLang="en-US" sz="3528">
              <a:solidFill>
                <a:schemeClr val="tx1"/>
              </a:solidFill>
            </a:endParaRPr>
          </a:p>
        </p:txBody>
      </p:sp>
      <p:sp>
        <p:nvSpPr>
          <p:cNvPr id="4" name="正方形/長方形 3"/>
          <p:cNvSpPr/>
          <p:nvPr/>
        </p:nvSpPr>
        <p:spPr>
          <a:xfrm>
            <a:off x="0" y="-24554"/>
            <a:ext cx="13083918" cy="42131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128001" tIns="64001" rIns="128001" bIns="64001" rtlCol="0" anchor="ctr"/>
          <a:lstStyle/>
          <a:p>
            <a:pPr algn="ctr"/>
            <a:r>
              <a:rPr lang="en-US" altLang="ja-JP" sz="2000" b="1" dirty="0" smtClean="0">
                <a:solidFill>
                  <a:schemeClr val="bg1"/>
                </a:solidFill>
              </a:rPr>
              <a:t>2025</a:t>
            </a:r>
            <a:r>
              <a:rPr lang="ja-JP" altLang="en-US" sz="2000" b="1" dirty="0">
                <a:solidFill>
                  <a:schemeClr val="bg1"/>
                </a:solidFill>
              </a:rPr>
              <a:t>年大阪・関西</a:t>
            </a:r>
            <a:r>
              <a:rPr lang="ja-JP" altLang="en-US" sz="2000" b="1" dirty="0" smtClean="0">
                <a:solidFill>
                  <a:schemeClr val="bg1"/>
                </a:solidFill>
              </a:rPr>
              <a:t>万博</a:t>
            </a:r>
            <a:r>
              <a:rPr lang="ja-JP" altLang="en-US" sz="2000" b="1" dirty="0">
                <a:solidFill>
                  <a:schemeClr val="bg1"/>
                </a:solidFill>
              </a:rPr>
              <a:t>に</a:t>
            </a:r>
            <a:r>
              <a:rPr lang="ja-JP" altLang="en-US" sz="2000" b="1" dirty="0" smtClean="0">
                <a:solidFill>
                  <a:schemeClr val="bg1"/>
                </a:solidFill>
              </a:rPr>
              <a:t>向けて</a:t>
            </a:r>
            <a:endParaRPr lang="ja-JP" altLang="en-US" sz="2000" b="1" dirty="0">
              <a:solidFill>
                <a:schemeClr val="bg1"/>
              </a:solidFill>
            </a:endParaRPr>
          </a:p>
        </p:txBody>
      </p:sp>
      <p:sp>
        <p:nvSpPr>
          <p:cNvPr id="142" name="正方形/長方形 141">
            <a:extLst>
              <a:ext uri="{FF2B5EF4-FFF2-40B4-BE49-F238E27FC236}">
                <a16:creationId xmlns:a16="http://schemas.microsoft.com/office/drawing/2014/main" id="{4A74253E-C327-428A-8707-B38B1DDE9BC4}"/>
              </a:ext>
            </a:extLst>
          </p:cNvPr>
          <p:cNvSpPr/>
          <p:nvPr/>
        </p:nvSpPr>
        <p:spPr>
          <a:xfrm>
            <a:off x="11870409" y="4886"/>
            <a:ext cx="1080121" cy="360000"/>
          </a:xfrm>
          <a:prstGeom prst="rect">
            <a:avLst/>
          </a:prstGeom>
          <a:solidFill>
            <a:sysClr val="window" lastClr="FFFFFF"/>
          </a:solidFill>
          <a:ln w="38100" cap="flat" cmpd="sng" algn="ctr">
            <a:solidFill>
              <a:sysClr val="windowText" lastClr="000000"/>
            </a:solidFill>
            <a:prstDash val="solid"/>
          </a:ln>
          <a:effectLst/>
        </p:spPr>
        <p:txBody>
          <a:bodyPr rot="0" spcFirstLastPara="0" vert="horz" wrap="square" lIns="78400" tIns="39200" rIns="78400" bIns="39200" numCol="1" spcCol="0" rtlCol="0" fromWordArt="0" anchor="ctr" anchorCtr="0" forceAA="0" compatLnSpc="1">
            <a:prstTxWarp prst="textNoShape">
              <a:avLst/>
            </a:prstTxWarp>
            <a:noAutofit/>
          </a:bodyPr>
          <a:lstStyle/>
          <a:p>
            <a:pPr algn="ctr" defTabSz="783592">
              <a:defRPr/>
            </a:pPr>
            <a:r>
              <a:rPr lang="ja-JP" altLang="en-US" sz="1600" b="1" kern="100" dirty="0" smtClean="0">
                <a:solidFill>
                  <a:prstClr val="black"/>
                </a:solidFill>
                <a:latin typeface="Meiryo UI" panose="020B0604030504040204" pitchFamily="50" charset="-128"/>
                <a:ea typeface="Meiryo UI" panose="020B0604030504040204" pitchFamily="50" charset="-128"/>
                <a:cs typeface="Times New Roman"/>
              </a:rPr>
              <a:t>資料２</a:t>
            </a:r>
            <a:endParaRPr lang="en-US" altLang="ja-JP" sz="16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74" name="正方形/長方形 173"/>
          <p:cNvSpPr/>
          <p:nvPr/>
        </p:nvSpPr>
        <p:spPr>
          <a:xfrm>
            <a:off x="12870854" y="9321566"/>
            <a:ext cx="171476" cy="3516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smtClean="0">
                <a:solidFill>
                  <a:schemeClr val="tx1"/>
                </a:solidFill>
                <a:latin typeface="Meiryo UI" panose="020B0604030504040204" pitchFamily="50" charset="-128"/>
                <a:ea typeface="Meiryo UI" panose="020B0604030504040204" pitchFamily="50" charset="-128"/>
              </a:rPr>
              <a:t>2</a:t>
            </a:r>
            <a:endParaRPr lang="ja-JP" altLang="en-US" sz="1200" b="1" dirty="0">
              <a:solidFill>
                <a:schemeClr val="tx1"/>
              </a:solidFill>
              <a:latin typeface="Meiryo UI" panose="020B0604030504040204" pitchFamily="50" charset="-128"/>
              <a:ea typeface="Meiryo UI" panose="020B0604030504040204" pitchFamily="50" charset="-128"/>
            </a:endParaRPr>
          </a:p>
        </p:txBody>
      </p:sp>
      <p:sp>
        <p:nvSpPr>
          <p:cNvPr id="111" name="L 字 110"/>
          <p:cNvSpPr/>
          <p:nvPr/>
        </p:nvSpPr>
        <p:spPr>
          <a:xfrm rot="5400000">
            <a:off x="-1237693" y="1784673"/>
            <a:ext cx="9058635" cy="6478275"/>
          </a:xfrm>
          <a:prstGeom prst="corner">
            <a:avLst>
              <a:gd name="adj1" fmla="val 114463"/>
              <a:gd name="adj2" fmla="val 100000"/>
            </a:avLst>
          </a:prstGeom>
          <a:noFill/>
          <a:ln w="19050">
            <a:solidFill>
              <a:srgbClr val="0070C0"/>
            </a:solidFill>
          </a:ln>
        </p:spPr>
        <p:style>
          <a:lnRef idx="2">
            <a:schemeClr val="accent6"/>
          </a:lnRef>
          <a:fillRef idx="1">
            <a:schemeClr val="lt1"/>
          </a:fillRef>
          <a:effectRef idx="0">
            <a:schemeClr val="accent6"/>
          </a:effectRef>
          <a:fontRef idx="minor">
            <a:schemeClr val="dk1"/>
          </a:fontRef>
        </p:style>
        <p:txBody>
          <a:bodyPr lIns="128001" tIns="64001" rIns="128001" bIns="64001" rtlCol="0" anchor="ctr"/>
          <a:lstStyle/>
          <a:p>
            <a:pPr algn="ctr"/>
            <a:endParaRPr lang="ja-JP" altLang="en-US" sz="3528">
              <a:solidFill>
                <a:schemeClr val="tx1"/>
              </a:solidFill>
            </a:endParaRPr>
          </a:p>
        </p:txBody>
      </p:sp>
      <p:sp>
        <p:nvSpPr>
          <p:cNvPr id="79" name="正方形/長方形 78">
            <a:extLst>
              <a:ext uri="{FF2B5EF4-FFF2-40B4-BE49-F238E27FC236}">
                <a16:creationId xmlns:a16="http://schemas.microsoft.com/office/drawing/2014/main" id="{D0C136B1-7F89-4103-8FFC-E8FDBDDD6E78}"/>
              </a:ext>
            </a:extLst>
          </p:cNvPr>
          <p:cNvSpPr/>
          <p:nvPr/>
        </p:nvSpPr>
        <p:spPr>
          <a:xfrm>
            <a:off x="6593761" y="485785"/>
            <a:ext cx="6438682" cy="269830"/>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260" b="1" dirty="0">
                <a:solidFill>
                  <a:schemeClr val="bg1"/>
                </a:solidFill>
              </a:rPr>
              <a:t> </a:t>
            </a:r>
            <a:r>
              <a:rPr lang="en-US" altLang="ja-JP" sz="1260" b="1" dirty="0">
                <a:solidFill>
                  <a:schemeClr val="bg1"/>
                </a:solidFill>
              </a:rPr>
              <a:t> </a:t>
            </a:r>
            <a:r>
              <a:rPr lang="ja-JP" altLang="en-US" sz="1260" b="1" dirty="0">
                <a:solidFill>
                  <a:schemeClr val="bg1"/>
                </a:solidFill>
              </a:rPr>
              <a:t>３</a:t>
            </a:r>
            <a:r>
              <a:rPr lang="en-US" altLang="ja-JP" sz="1260" b="1" dirty="0" smtClean="0">
                <a:solidFill>
                  <a:schemeClr val="bg1"/>
                </a:solidFill>
              </a:rPr>
              <a:t>.2025</a:t>
            </a:r>
            <a:r>
              <a:rPr lang="ja-JP" altLang="en-US" sz="1260" b="1" dirty="0">
                <a:solidFill>
                  <a:schemeClr val="bg1"/>
                </a:solidFill>
              </a:rPr>
              <a:t>年日本国際博覧会関連事業に関する要望活動</a:t>
            </a:r>
          </a:p>
        </p:txBody>
      </p:sp>
      <p:sp>
        <p:nvSpPr>
          <p:cNvPr id="80" name="正方形/長方形 79">
            <a:extLst>
              <a:ext uri="{FF2B5EF4-FFF2-40B4-BE49-F238E27FC236}">
                <a16:creationId xmlns:a16="http://schemas.microsoft.com/office/drawing/2014/main" id="{D0C136B1-7F89-4103-8FFC-E8FDBDDD6E78}"/>
              </a:ext>
            </a:extLst>
          </p:cNvPr>
          <p:cNvSpPr/>
          <p:nvPr/>
        </p:nvSpPr>
        <p:spPr>
          <a:xfrm>
            <a:off x="6616157" y="4443606"/>
            <a:ext cx="6426173" cy="244193"/>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200" b="1" dirty="0">
                <a:solidFill>
                  <a:schemeClr val="bg1"/>
                </a:solidFill>
              </a:rPr>
              <a:t>　</a:t>
            </a:r>
            <a:r>
              <a:rPr lang="ja-JP" altLang="en-US" sz="1200" b="1" dirty="0" smtClean="0">
                <a:solidFill>
                  <a:schemeClr val="bg1"/>
                </a:solidFill>
              </a:rPr>
              <a:t>４</a:t>
            </a:r>
            <a:r>
              <a:rPr lang="en-US" altLang="ja-JP" sz="1200" b="1" dirty="0" smtClean="0">
                <a:solidFill>
                  <a:schemeClr val="bg1"/>
                </a:solidFill>
              </a:rPr>
              <a:t>.</a:t>
            </a:r>
            <a:r>
              <a:rPr lang="ja-JP" altLang="en-US" sz="1200" b="1" dirty="0">
                <a:solidFill>
                  <a:schemeClr val="bg1"/>
                </a:solidFill>
              </a:rPr>
              <a:t>スケジュールについて</a:t>
            </a:r>
          </a:p>
        </p:txBody>
      </p:sp>
      <p:sp>
        <p:nvSpPr>
          <p:cNvPr id="41" name="正方形/長方形 40"/>
          <p:cNvSpPr/>
          <p:nvPr/>
        </p:nvSpPr>
        <p:spPr>
          <a:xfrm>
            <a:off x="275221" y="633058"/>
            <a:ext cx="12403367" cy="518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900" dirty="0">
              <a:solidFill>
                <a:schemeClr val="tx1"/>
              </a:solidFill>
              <a:latin typeface="Meiryo UI" panose="020B0604030504040204" pitchFamily="50" charset="-128"/>
              <a:ea typeface="Meiryo UI" panose="020B0604030504040204" pitchFamily="50" charset="-128"/>
            </a:endParaRPr>
          </a:p>
        </p:txBody>
      </p:sp>
      <p:sp>
        <p:nvSpPr>
          <p:cNvPr id="75" name="テキスト ボックス 74">
            <a:extLst>
              <a:ext uri="{FF2B5EF4-FFF2-40B4-BE49-F238E27FC236}">
                <a16:creationId xmlns:a16="http://schemas.microsoft.com/office/drawing/2014/main" id="{B3901C99-733A-40D5-BB8E-A6725567F175}"/>
              </a:ext>
            </a:extLst>
          </p:cNvPr>
          <p:cNvSpPr txBox="1"/>
          <p:nvPr/>
        </p:nvSpPr>
        <p:spPr>
          <a:xfrm>
            <a:off x="55152" y="1464702"/>
            <a:ext cx="6724862" cy="2205732"/>
          </a:xfrm>
          <a:prstGeom prst="rect">
            <a:avLst/>
          </a:prstGeom>
          <a:noFill/>
          <a:ln>
            <a:noFill/>
          </a:ln>
        </p:spPr>
        <p:txBody>
          <a:bodyPr wrap="square" lIns="126000" tIns="0" rIns="126000" bIns="0" rtlCol="0">
            <a:spAutoFit/>
          </a:bodyPr>
          <a:lstStyle/>
          <a:p>
            <a:pPr>
              <a:lnSpc>
                <a:spcPts val="700"/>
              </a:lnSpc>
            </a:pPr>
            <a:r>
              <a:rPr lang="en-US" altLang="ja-JP" sz="1260" kern="100" dirty="0">
                <a:latin typeface="Meiryo UI" panose="020B0604030504040204" pitchFamily="50" charset="-128"/>
                <a:ea typeface="Meiryo UI" panose="020B0604030504040204" pitchFamily="50" charset="-128"/>
                <a:cs typeface="Courier New" panose="02070309020205020404" pitchFamily="49" charset="0"/>
              </a:rPr>
              <a:t>【</a:t>
            </a: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内訳</a:t>
            </a:r>
            <a:r>
              <a:rPr lang="en-US" altLang="ja-JP" sz="1260" kern="100" dirty="0" smtClean="0">
                <a:latin typeface="Meiryo UI" panose="020B0604030504040204" pitchFamily="50" charset="-128"/>
                <a:ea typeface="Meiryo UI" panose="020B0604030504040204" pitchFamily="50" charset="-128"/>
                <a:cs typeface="Courier New" panose="02070309020205020404" pitchFamily="49" charset="0"/>
              </a:rPr>
              <a:t>】</a:t>
            </a:r>
            <a:r>
              <a:rPr lang="ja-JP" altLang="en-US" sz="1260" kern="100" dirty="0">
                <a:latin typeface="Meiryo UI" panose="020B0604030504040204" pitchFamily="50" charset="-128"/>
                <a:ea typeface="Meiryo UI" panose="020B0604030504040204" pitchFamily="50" charset="-128"/>
                <a:cs typeface="Courier New" panose="02070309020205020404" pitchFamily="49" charset="0"/>
              </a:rPr>
              <a:t> </a:t>
            </a: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　一部府市折半対象外経費を含む</a:t>
            </a:r>
            <a:endParaRPr lang="en-US" altLang="ja-JP" sz="1260" kern="100" dirty="0" smtClean="0">
              <a:latin typeface="Meiryo UI" panose="020B0604030504040204" pitchFamily="50" charset="-128"/>
              <a:ea typeface="Meiryo UI" panose="020B0604030504040204" pitchFamily="50" charset="-128"/>
              <a:cs typeface="Courier New" panose="02070309020205020404" pitchFamily="49" charset="0"/>
            </a:endParaRPr>
          </a:p>
          <a:p>
            <a:pPr>
              <a:lnSpc>
                <a:spcPts val="700"/>
              </a:lnSpc>
            </a:pPr>
            <a:endParaRPr lang="en-US" altLang="ja-JP" sz="1260" kern="100" dirty="0">
              <a:latin typeface="Meiryo UI" panose="020B0604030504040204" pitchFamily="50" charset="-128"/>
              <a:ea typeface="Meiryo UI" panose="020B0604030504040204" pitchFamily="50" charset="-128"/>
              <a:cs typeface="Courier New" panose="02070309020205020404" pitchFamily="49" charset="0"/>
            </a:endParaRPr>
          </a:p>
          <a:p>
            <a:pPr>
              <a:lnSpc>
                <a:spcPts val="700"/>
              </a:lnSpc>
            </a:pP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　　　　</a:t>
            </a:r>
            <a:endParaRPr lang="en-US" altLang="ja-JP" sz="1260" kern="100" dirty="0">
              <a:latin typeface="Meiryo UI" panose="020B0604030504040204" pitchFamily="50" charset="-128"/>
              <a:ea typeface="Meiryo UI" panose="020B0604030504040204" pitchFamily="50" charset="-128"/>
              <a:cs typeface="Courier New" panose="02070309020205020404" pitchFamily="49" charset="0"/>
            </a:endParaRPr>
          </a:p>
          <a:p>
            <a:pPr>
              <a:lnSpc>
                <a:spcPts val="700"/>
              </a:lnSpc>
              <a:tabLst>
                <a:tab pos="3228975" algn="l"/>
              </a:tabLst>
            </a:pP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　　■会場</a:t>
            </a:r>
            <a:r>
              <a:rPr lang="ja-JP" altLang="en-US" sz="1260" kern="100" dirty="0">
                <a:latin typeface="Meiryo UI" panose="020B0604030504040204" pitchFamily="50" charset="-128"/>
                <a:ea typeface="Meiryo UI" panose="020B0604030504040204" pitchFamily="50" charset="-128"/>
                <a:cs typeface="Courier New" panose="02070309020205020404" pitchFamily="49" charset="0"/>
              </a:rPr>
              <a:t>整備</a:t>
            </a: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に関すること　　　　　　　　　　　　　</a:t>
            </a:r>
            <a:r>
              <a:rPr lang="en-US" altLang="ja-JP" sz="1260" kern="100" dirty="0" smtClean="0">
                <a:latin typeface="Meiryo UI" panose="020B0604030504040204" pitchFamily="50" charset="-128"/>
                <a:ea typeface="Meiryo UI" panose="020B0604030504040204" pitchFamily="50" charset="-128"/>
                <a:cs typeface="Courier New" panose="02070309020205020404" pitchFamily="49" charset="0"/>
              </a:rPr>
              <a:t>4,701,500</a:t>
            </a: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千円</a:t>
            </a:r>
            <a:r>
              <a:rPr lang="ja-JP" altLang="en-US" sz="1260" kern="100" dirty="0">
                <a:latin typeface="Meiryo UI" panose="020B0604030504040204" pitchFamily="50" charset="-128"/>
                <a:ea typeface="Meiryo UI" panose="020B0604030504040204" pitchFamily="50" charset="-128"/>
                <a:cs typeface="Courier New" panose="02070309020205020404" pitchFamily="49" charset="0"/>
              </a:rPr>
              <a:t>　</a:t>
            </a: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　・・・・・・</a:t>
            </a:r>
            <a:endParaRPr lang="ja-JP" altLang="en-US" sz="1260" kern="100" dirty="0">
              <a:latin typeface="Meiryo UI" panose="020B0604030504040204" pitchFamily="50" charset="-128"/>
              <a:ea typeface="Meiryo UI" panose="020B0604030504040204" pitchFamily="50" charset="-128"/>
              <a:cs typeface="Courier New" panose="02070309020205020404" pitchFamily="49" charset="0"/>
            </a:endParaRPr>
          </a:p>
          <a:p>
            <a:pPr>
              <a:lnSpc>
                <a:spcPts val="1600"/>
              </a:lnSpc>
            </a:pP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　　■交通アクセスに関すること　　　　　　　　　　　　</a:t>
            </a:r>
            <a:r>
              <a:rPr lang="en-US" altLang="ja-JP" sz="1260" kern="100" dirty="0" smtClean="0">
                <a:latin typeface="Meiryo UI" panose="020B0604030504040204" pitchFamily="50" charset="-128"/>
                <a:ea typeface="Meiryo UI" panose="020B0604030504040204" pitchFamily="50" charset="-128"/>
                <a:cs typeface="Courier New" panose="02070309020205020404" pitchFamily="49" charset="0"/>
              </a:rPr>
              <a:t>620,000</a:t>
            </a: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千円　　・・・・・・</a:t>
            </a:r>
            <a:endParaRPr lang="en-US" altLang="ja-JP" sz="1260" kern="100" dirty="0" smtClean="0">
              <a:latin typeface="Meiryo UI" panose="020B0604030504040204" pitchFamily="50" charset="-128"/>
              <a:ea typeface="Meiryo UI" panose="020B0604030504040204" pitchFamily="50" charset="-128"/>
              <a:cs typeface="Courier New" panose="02070309020205020404" pitchFamily="49" charset="0"/>
            </a:endParaRPr>
          </a:p>
          <a:p>
            <a:pPr>
              <a:lnSpc>
                <a:spcPts val="1600"/>
              </a:lnSpc>
            </a:pPr>
            <a:r>
              <a:rPr lang="ja-JP" altLang="en-US" sz="1260" kern="100" dirty="0">
                <a:latin typeface="Meiryo UI" panose="020B0604030504040204" pitchFamily="50" charset="-128"/>
                <a:ea typeface="Meiryo UI" panose="020B0604030504040204" pitchFamily="50" charset="-128"/>
                <a:cs typeface="Courier New" panose="02070309020205020404" pitchFamily="49" charset="0"/>
              </a:rPr>
              <a:t>　</a:t>
            </a: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　　（大阪メトロ中央線輸送力増強</a:t>
            </a:r>
            <a:r>
              <a:rPr lang="ja-JP" altLang="en-US" sz="1260" kern="100" dirty="0">
                <a:latin typeface="Meiryo UI" panose="020B0604030504040204" pitchFamily="50" charset="-128"/>
                <a:ea typeface="Meiryo UI" panose="020B0604030504040204" pitchFamily="50" charset="-128"/>
                <a:cs typeface="Courier New" panose="02070309020205020404" pitchFamily="49" charset="0"/>
              </a:rPr>
              <a:t>、</a:t>
            </a: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一般交通への働きかけ</a:t>
            </a:r>
            <a:r>
              <a:rPr lang="en-US" altLang="ja-JP" sz="1260" kern="100" dirty="0" smtClean="0">
                <a:latin typeface="Meiryo UI" panose="020B0604030504040204" pitchFamily="50" charset="-128"/>
                <a:ea typeface="Meiryo UI" panose="020B0604030504040204" pitchFamily="50" charset="-128"/>
                <a:cs typeface="Courier New" panose="02070309020205020404" pitchFamily="49" charset="0"/>
              </a:rPr>
              <a:t>TDM</a:t>
            </a: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a:t>
            </a:r>
            <a:endParaRPr lang="ja-JP" altLang="en-US" sz="1260" kern="100" dirty="0">
              <a:latin typeface="Meiryo UI" panose="020B0604030504040204" pitchFamily="50" charset="-128"/>
              <a:ea typeface="Meiryo UI" panose="020B0604030504040204" pitchFamily="50" charset="-128"/>
              <a:cs typeface="Courier New" panose="02070309020205020404" pitchFamily="49" charset="0"/>
            </a:endParaRPr>
          </a:p>
          <a:p>
            <a:pPr>
              <a:lnSpc>
                <a:spcPts val="1600"/>
              </a:lnSpc>
            </a:pP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　　■大阪パビリオンに関すること　　　　　　　　　　　</a:t>
            </a:r>
            <a:r>
              <a:rPr lang="en-US" altLang="ja-JP" sz="1260" kern="100" dirty="0" smtClean="0">
                <a:latin typeface="Meiryo UI" panose="020B0604030504040204" pitchFamily="50" charset="-128"/>
                <a:ea typeface="Meiryo UI" panose="020B0604030504040204" pitchFamily="50" charset="-128"/>
                <a:cs typeface="Courier New" panose="02070309020205020404" pitchFamily="49" charset="0"/>
              </a:rPr>
              <a:t>1,141,287</a:t>
            </a: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千円 　・・・・・・</a:t>
            </a:r>
            <a:r>
              <a:rPr lang="ja-JP" altLang="en-US" sz="1260" kern="100" dirty="0">
                <a:latin typeface="Meiryo UI" panose="020B0604030504040204" pitchFamily="50" charset="-128"/>
                <a:ea typeface="Meiryo UI" panose="020B0604030504040204" pitchFamily="50" charset="-128"/>
                <a:cs typeface="Courier New" panose="02070309020205020404" pitchFamily="49" charset="0"/>
              </a:rPr>
              <a:t>　</a:t>
            </a:r>
            <a:endParaRPr lang="en-US" altLang="ja-JP" sz="1260" kern="100" dirty="0" smtClean="0">
              <a:latin typeface="Meiryo UI" panose="020B0604030504040204" pitchFamily="50" charset="-128"/>
              <a:ea typeface="Meiryo UI" panose="020B0604030504040204" pitchFamily="50" charset="-128"/>
              <a:cs typeface="Courier New" panose="02070309020205020404" pitchFamily="49" charset="0"/>
            </a:endParaRPr>
          </a:p>
          <a:p>
            <a:pPr>
              <a:lnSpc>
                <a:spcPts val="1600"/>
              </a:lnSpc>
            </a:pP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　　　（大阪パビリオンの出展に向けた準備、再生医療の展示関連費用）</a:t>
            </a:r>
          </a:p>
          <a:p>
            <a:pPr>
              <a:lnSpc>
                <a:spcPts val="1600"/>
              </a:lnSpc>
            </a:pP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　　■</a:t>
            </a:r>
            <a:r>
              <a:rPr lang="ja-JP" altLang="en-US" sz="1260" kern="100" dirty="0">
                <a:latin typeface="Meiryo UI" panose="020B0604030504040204" pitchFamily="50" charset="-128"/>
                <a:ea typeface="Meiryo UI" panose="020B0604030504040204" pitchFamily="50" charset="-128"/>
                <a:cs typeface="Courier New" panose="02070309020205020404" pitchFamily="49" charset="0"/>
              </a:rPr>
              <a:t>機運</a:t>
            </a: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醸成に関すること　　　　　　　　　　　　　　　</a:t>
            </a:r>
            <a:r>
              <a:rPr lang="en-US" altLang="ja-JP" sz="1260" kern="100" dirty="0" smtClean="0">
                <a:latin typeface="Meiryo UI" panose="020B0604030504040204" pitchFamily="50" charset="-128"/>
                <a:ea typeface="Meiryo UI" panose="020B0604030504040204" pitchFamily="50" charset="-128"/>
                <a:cs typeface="Courier New" panose="02070309020205020404" pitchFamily="49" charset="0"/>
              </a:rPr>
              <a:t>195,000</a:t>
            </a: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千円   ・</a:t>
            </a:r>
            <a:r>
              <a:rPr lang="ja-JP" altLang="en-US" sz="1260" kern="100" dirty="0">
                <a:latin typeface="Meiryo UI" panose="020B0604030504040204" pitchFamily="50" charset="-128"/>
                <a:ea typeface="Meiryo UI" panose="020B0604030504040204" pitchFamily="50" charset="-128"/>
                <a:cs typeface="Courier New" panose="02070309020205020404" pitchFamily="49" charset="0"/>
              </a:rPr>
              <a:t>・</a:t>
            </a: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 　</a:t>
            </a:r>
            <a:endParaRPr lang="en-US" altLang="ja-JP" sz="1260" kern="100" dirty="0" smtClean="0">
              <a:latin typeface="Meiryo UI" panose="020B0604030504040204" pitchFamily="50" charset="-128"/>
              <a:ea typeface="Meiryo UI" panose="020B0604030504040204" pitchFamily="50" charset="-128"/>
              <a:cs typeface="Courier New" panose="02070309020205020404" pitchFamily="49" charset="0"/>
            </a:endParaRPr>
          </a:p>
          <a:p>
            <a:pPr>
              <a:lnSpc>
                <a:spcPts val="1600"/>
              </a:lnSpc>
            </a:pP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　　　（イベント開催、市町村連携に関する取組み、</a:t>
            </a:r>
            <a:r>
              <a:rPr lang="en-US" altLang="ja-JP" sz="1260" kern="100" dirty="0" smtClean="0">
                <a:latin typeface="Meiryo UI" panose="020B0604030504040204" pitchFamily="50" charset="-128"/>
                <a:ea typeface="Meiryo UI" panose="020B0604030504040204" pitchFamily="50" charset="-128"/>
                <a:cs typeface="Courier New" panose="02070309020205020404" pitchFamily="49" charset="0"/>
              </a:rPr>
              <a:t>PR</a:t>
            </a: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ツール</a:t>
            </a:r>
            <a:r>
              <a:rPr lang="ja-JP" altLang="en-US" sz="1260" kern="100" dirty="0">
                <a:latin typeface="Meiryo UI" panose="020B0604030504040204" pitchFamily="50" charset="-128"/>
                <a:ea typeface="Meiryo UI" panose="020B0604030504040204" pitchFamily="50" charset="-128"/>
                <a:cs typeface="Courier New" panose="02070309020205020404" pitchFamily="49" charset="0"/>
              </a:rPr>
              <a:t>・</a:t>
            </a: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グッズ等の作成等）</a:t>
            </a:r>
            <a:endParaRPr lang="ja-JP" altLang="en-US" sz="1260" kern="100" dirty="0">
              <a:latin typeface="Meiryo UI" panose="020B0604030504040204" pitchFamily="50" charset="-128"/>
              <a:ea typeface="Meiryo UI" panose="020B0604030504040204" pitchFamily="50" charset="-128"/>
              <a:cs typeface="Courier New" panose="02070309020205020404" pitchFamily="49" charset="0"/>
            </a:endParaRPr>
          </a:p>
          <a:p>
            <a:pPr>
              <a:lnSpc>
                <a:spcPts val="1600"/>
              </a:lnSpc>
            </a:pP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　　■</a:t>
            </a:r>
            <a:r>
              <a:rPr lang="ja-JP" altLang="en-US" sz="1260" kern="100" dirty="0">
                <a:latin typeface="Meiryo UI" panose="020B0604030504040204" pitchFamily="50" charset="-128"/>
                <a:ea typeface="Meiryo UI" panose="020B0604030504040204" pitchFamily="50" charset="-128"/>
                <a:cs typeface="Courier New" panose="02070309020205020404" pitchFamily="49" charset="0"/>
              </a:rPr>
              <a:t>参加</a:t>
            </a: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促進に関すること　　　　　　　　　　　　　　　</a:t>
            </a:r>
            <a:r>
              <a:rPr lang="en-US" altLang="ja-JP" sz="1260" kern="100" dirty="0" smtClean="0">
                <a:latin typeface="Meiryo UI" panose="020B0604030504040204" pitchFamily="50" charset="-128"/>
                <a:ea typeface="Meiryo UI" panose="020B0604030504040204" pitchFamily="50" charset="-128"/>
                <a:cs typeface="Courier New" panose="02070309020205020404" pitchFamily="49" charset="0"/>
              </a:rPr>
              <a:t>10</a:t>
            </a:r>
            <a:r>
              <a:rPr lang="en-US" altLang="ja-JP" sz="1260" kern="100" dirty="0">
                <a:latin typeface="Meiryo UI" panose="020B0604030504040204" pitchFamily="50" charset="-128"/>
                <a:ea typeface="Meiryo UI" panose="020B0604030504040204" pitchFamily="50" charset="-128"/>
                <a:cs typeface="Courier New" panose="02070309020205020404" pitchFamily="49" charset="0"/>
              </a:rPr>
              <a:t>8</a:t>
            </a:r>
            <a:r>
              <a:rPr lang="en-US" altLang="ja-JP" sz="1260" kern="100" dirty="0" smtClean="0">
                <a:latin typeface="Meiryo UI" panose="020B0604030504040204" pitchFamily="50" charset="-128"/>
                <a:ea typeface="Meiryo UI" panose="020B0604030504040204" pitchFamily="50" charset="-128"/>
                <a:cs typeface="Courier New" panose="02070309020205020404" pitchFamily="49" charset="0"/>
              </a:rPr>
              <a:t>,341</a:t>
            </a: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千円   ・・・・・・</a:t>
            </a:r>
            <a:endParaRPr lang="en-US" altLang="ja-JP" sz="1260" kern="100" dirty="0" smtClean="0">
              <a:latin typeface="Meiryo UI" panose="020B0604030504040204" pitchFamily="50" charset="-128"/>
              <a:ea typeface="Meiryo UI" panose="020B0604030504040204" pitchFamily="50" charset="-128"/>
              <a:cs typeface="Courier New" panose="02070309020205020404" pitchFamily="49" charset="0"/>
            </a:endParaRPr>
          </a:p>
          <a:p>
            <a:pPr>
              <a:lnSpc>
                <a:spcPts val="1600"/>
              </a:lnSpc>
            </a:pP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　　　（ボランティア受入準備・募集</a:t>
            </a:r>
            <a:r>
              <a:rPr lang="ja-JP" altLang="en-US" sz="1260" kern="100" dirty="0">
                <a:latin typeface="Meiryo UI" panose="020B0604030504040204" pitchFamily="50" charset="-128"/>
                <a:ea typeface="Meiryo UI" panose="020B0604030504040204" pitchFamily="50" charset="-128"/>
                <a:cs typeface="Courier New" panose="02070309020205020404" pitchFamily="49" charset="0"/>
              </a:rPr>
              <a:t>、</a:t>
            </a: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催事参加に</a:t>
            </a: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向けた企画・検討）</a:t>
            </a:r>
            <a:endParaRPr lang="en-US" altLang="ja-JP" sz="1260" kern="100" dirty="0">
              <a:latin typeface="Meiryo UI" panose="020B0604030504040204" pitchFamily="50" charset="-128"/>
              <a:ea typeface="Meiryo UI" panose="020B0604030504040204" pitchFamily="50" charset="-128"/>
              <a:cs typeface="Courier New" panose="02070309020205020404" pitchFamily="49" charset="0"/>
            </a:endParaRPr>
          </a:p>
          <a:p>
            <a:pPr>
              <a:lnSpc>
                <a:spcPts val="1600"/>
              </a:lnSpc>
            </a:pP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　　■事務費・人件費など</a:t>
            </a:r>
            <a:r>
              <a:rPr lang="ja-JP" altLang="en-US" sz="1260" kern="100" dirty="0">
                <a:latin typeface="Meiryo UI" panose="020B0604030504040204" pitchFamily="50" charset="-128"/>
                <a:ea typeface="Meiryo UI" panose="020B0604030504040204" pitchFamily="50" charset="-128"/>
                <a:cs typeface="Courier New" panose="02070309020205020404" pitchFamily="49" charset="0"/>
              </a:rPr>
              <a:t>　</a:t>
            </a: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　　　　　　　　　　　　　 </a:t>
            </a:r>
            <a:r>
              <a:rPr lang="en-US" altLang="ja-JP" sz="1260" kern="100" dirty="0" smtClean="0">
                <a:latin typeface="Meiryo UI" panose="020B0604030504040204" pitchFamily="50" charset="-128"/>
                <a:ea typeface="Meiryo UI" panose="020B0604030504040204" pitchFamily="50" charset="-128"/>
                <a:cs typeface="Courier New" panose="02070309020205020404" pitchFamily="49" charset="0"/>
              </a:rPr>
              <a:t>1,196,115</a:t>
            </a: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千円</a:t>
            </a:r>
            <a:endParaRPr lang="ja-JP" altLang="en-US" sz="1260" kern="100" dirty="0">
              <a:latin typeface="Meiryo UI" panose="020B0604030504040204" pitchFamily="50" charset="-128"/>
              <a:ea typeface="Meiryo UI" panose="020B0604030504040204" pitchFamily="50" charset="-128"/>
              <a:cs typeface="Courier New" panose="02070309020205020404" pitchFamily="49" charset="0"/>
            </a:endParaRPr>
          </a:p>
        </p:txBody>
      </p:sp>
      <p:sp>
        <p:nvSpPr>
          <p:cNvPr id="20" name="正方形/長方形 19">
            <a:extLst>
              <a:ext uri="{FF2B5EF4-FFF2-40B4-BE49-F238E27FC236}">
                <a16:creationId xmlns:a16="http://schemas.microsoft.com/office/drawing/2014/main" id="{D0C136B1-7F89-4103-8FFC-E8FDBDDD6E78}"/>
              </a:ext>
            </a:extLst>
          </p:cNvPr>
          <p:cNvSpPr/>
          <p:nvPr/>
        </p:nvSpPr>
        <p:spPr>
          <a:xfrm>
            <a:off x="52488" y="494493"/>
            <a:ext cx="6486945" cy="261122"/>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200" b="1" dirty="0">
                <a:solidFill>
                  <a:schemeClr val="bg1"/>
                </a:solidFill>
              </a:rPr>
              <a:t>　</a:t>
            </a:r>
            <a:r>
              <a:rPr lang="ja-JP" altLang="en-US" sz="1260" b="1" dirty="0" smtClean="0">
                <a:solidFill>
                  <a:schemeClr val="bg1"/>
                </a:solidFill>
              </a:rPr>
              <a:t>１</a:t>
            </a:r>
            <a:r>
              <a:rPr lang="en-US" altLang="ja-JP" sz="1260" b="1" dirty="0" smtClean="0">
                <a:solidFill>
                  <a:schemeClr val="bg1"/>
                </a:solidFill>
              </a:rPr>
              <a:t>.202</a:t>
            </a:r>
            <a:r>
              <a:rPr lang="ja-JP" altLang="en-US" sz="1260" b="1" dirty="0" smtClean="0">
                <a:solidFill>
                  <a:schemeClr val="bg1"/>
                </a:solidFill>
              </a:rPr>
              <a:t>３年度府当初予算額（財務部長内示額）</a:t>
            </a:r>
            <a:endParaRPr lang="ja-JP" altLang="en-US" sz="1260" b="1" dirty="0">
              <a:solidFill>
                <a:schemeClr val="bg1"/>
              </a:solidFill>
            </a:endParaRPr>
          </a:p>
        </p:txBody>
      </p:sp>
      <p:grpSp>
        <p:nvGrpSpPr>
          <p:cNvPr id="2055" name="グループ化 41"/>
          <p:cNvGrpSpPr>
            <a:grpSpLocks/>
          </p:cNvGrpSpPr>
          <p:nvPr/>
        </p:nvGrpSpPr>
        <p:grpSpPr bwMode="auto">
          <a:xfrm>
            <a:off x="233363" y="209550"/>
            <a:ext cx="200025" cy="381000"/>
            <a:chOff x="0" y="0"/>
            <a:chExt cx="200025" cy="381000"/>
          </a:xfrm>
        </p:grpSpPr>
      </p:grpSp>
      <p:grpSp>
        <p:nvGrpSpPr>
          <p:cNvPr id="2074" name="グループ化 15"/>
          <p:cNvGrpSpPr>
            <a:grpSpLocks/>
          </p:cNvGrpSpPr>
          <p:nvPr/>
        </p:nvGrpSpPr>
        <p:grpSpPr bwMode="auto">
          <a:xfrm>
            <a:off x="209550" y="200025"/>
            <a:ext cx="190500" cy="381000"/>
            <a:chOff x="0" y="0"/>
            <a:chExt cx="190500" cy="381000"/>
          </a:xfrm>
        </p:grpSpPr>
      </p:grpSp>
      <p:grpSp>
        <p:nvGrpSpPr>
          <p:cNvPr id="2069" name="グループ化 37"/>
          <p:cNvGrpSpPr>
            <a:grpSpLocks/>
          </p:cNvGrpSpPr>
          <p:nvPr/>
        </p:nvGrpSpPr>
        <p:grpSpPr bwMode="auto">
          <a:xfrm>
            <a:off x="200025" y="200025"/>
            <a:ext cx="200025" cy="590550"/>
            <a:chOff x="0" y="0"/>
            <a:chExt cx="2000" cy="5905"/>
          </a:xfrm>
        </p:grpSpPr>
      </p:grpSp>
      <p:grpSp>
        <p:nvGrpSpPr>
          <p:cNvPr id="2063" name="グループ化 16"/>
          <p:cNvGrpSpPr>
            <a:grpSpLocks/>
          </p:cNvGrpSpPr>
          <p:nvPr/>
        </p:nvGrpSpPr>
        <p:grpSpPr bwMode="auto">
          <a:xfrm>
            <a:off x="206375" y="198438"/>
            <a:ext cx="190500" cy="381000"/>
            <a:chOff x="0" y="0"/>
            <a:chExt cx="190500" cy="381000"/>
          </a:xfrm>
        </p:grpSpPr>
      </p:grpSp>
      <p:grpSp>
        <p:nvGrpSpPr>
          <p:cNvPr id="2051" name="グループ化 20"/>
          <p:cNvGrpSpPr>
            <a:grpSpLocks/>
          </p:cNvGrpSpPr>
          <p:nvPr/>
        </p:nvGrpSpPr>
        <p:grpSpPr bwMode="auto">
          <a:xfrm>
            <a:off x="211138" y="217488"/>
            <a:ext cx="190500" cy="381000"/>
            <a:chOff x="0" y="0"/>
            <a:chExt cx="190500" cy="381000"/>
          </a:xfrm>
        </p:grpSpPr>
      </p:grpSp>
      <p:graphicFrame>
        <p:nvGraphicFramePr>
          <p:cNvPr id="69" name="表 68"/>
          <p:cNvGraphicFramePr>
            <a:graphicFrameLocks noGrp="1"/>
          </p:cNvGraphicFramePr>
          <p:nvPr>
            <p:extLst>
              <p:ext uri="{D42A27DB-BD31-4B8C-83A1-F6EECF244321}">
                <p14:modId xmlns:p14="http://schemas.microsoft.com/office/powerpoint/2010/main" val="740663523"/>
              </p:ext>
            </p:extLst>
          </p:nvPr>
        </p:nvGraphicFramePr>
        <p:xfrm>
          <a:off x="6651695" y="4740783"/>
          <a:ext cx="6665814" cy="4752819"/>
        </p:xfrm>
        <a:graphic>
          <a:graphicData uri="http://schemas.openxmlformats.org/drawingml/2006/table">
            <a:tbl>
              <a:tblPr firstRow="1" bandRow="1">
                <a:tableStyleId>{5C22544A-7EE6-4342-B048-85BDC9FD1C3A}</a:tableStyleId>
              </a:tblPr>
              <a:tblGrid>
                <a:gridCol w="298229">
                  <a:extLst>
                    <a:ext uri="{9D8B030D-6E8A-4147-A177-3AD203B41FA5}">
                      <a16:colId xmlns:a16="http://schemas.microsoft.com/office/drawing/2014/main" val="790631712"/>
                    </a:ext>
                  </a:extLst>
                </a:gridCol>
                <a:gridCol w="1671910">
                  <a:extLst>
                    <a:ext uri="{9D8B030D-6E8A-4147-A177-3AD203B41FA5}">
                      <a16:colId xmlns:a16="http://schemas.microsoft.com/office/drawing/2014/main" val="2415195851"/>
                    </a:ext>
                  </a:extLst>
                </a:gridCol>
                <a:gridCol w="3096494">
                  <a:extLst>
                    <a:ext uri="{9D8B030D-6E8A-4147-A177-3AD203B41FA5}">
                      <a16:colId xmlns:a16="http://schemas.microsoft.com/office/drawing/2014/main" val="3114683418"/>
                    </a:ext>
                  </a:extLst>
                </a:gridCol>
                <a:gridCol w="658343">
                  <a:extLst>
                    <a:ext uri="{9D8B030D-6E8A-4147-A177-3AD203B41FA5}">
                      <a16:colId xmlns:a16="http://schemas.microsoft.com/office/drawing/2014/main" val="2643500263"/>
                    </a:ext>
                  </a:extLst>
                </a:gridCol>
                <a:gridCol w="641792">
                  <a:extLst>
                    <a:ext uri="{9D8B030D-6E8A-4147-A177-3AD203B41FA5}">
                      <a16:colId xmlns:a16="http://schemas.microsoft.com/office/drawing/2014/main" val="2512294856"/>
                    </a:ext>
                  </a:extLst>
                </a:gridCol>
                <a:gridCol w="299046">
                  <a:extLst>
                    <a:ext uri="{9D8B030D-6E8A-4147-A177-3AD203B41FA5}">
                      <a16:colId xmlns:a16="http://schemas.microsoft.com/office/drawing/2014/main" val="1806420585"/>
                    </a:ext>
                  </a:extLst>
                </a:gridCol>
              </a:tblGrid>
              <a:tr h="422392">
                <a:tc>
                  <a:txBody>
                    <a:bodyPr/>
                    <a:lstStyle/>
                    <a:p>
                      <a:pPr algn="ctr"/>
                      <a:endParaRPr kumimoji="1" lang="en-US" altLang="ja-JP" sz="1300" b="1" i="0" u="none" strike="noStrike" kern="12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28015" marR="128015"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2022</a:t>
                      </a:r>
                      <a:endPar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128015" marR="128015"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2023</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28015" marR="128015"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sz="1000" b="1" i="0" u="none" strike="noStrike" kern="12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2024</a:t>
                      </a:r>
                    </a:p>
                  </a:txBody>
                  <a:tcPr marL="128015" marR="128015"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sz="1000" b="1" i="0" u="none" strike="noStrike" kern="12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p>
                  </a:txBody>
                  <a:tcPr marL="128015" marR="128015"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3">
                  <a:txBody>
                    <a:bodyPr/>
                    <a:lstStyle/>
                    <a:p>
                      <a:pPr algn="ctr"/>
                      <a:r>
                        <a:rPr kumimoji="1" lang="en-US" altLang="ja-JP" sz="1300" b="1" i="0" u="none" strike="noStrike" kern="12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28015" marR="128015" marT="64008" marB="6400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386426763"/>
                  </a:ext>
                </a:extLst>
              </a:tr>
              <a:tr h="1594123">
                <a:tc>
                  <a:txBody>
                    <a:bodyPr/>
                    <a:lstStyle/>
                    <a:p>
                      <a:pPr algn="ctr"/>
                      <a:r>
                        <a:rPr lang="ja-JP" altLang="en-US" sz="1100" dirty="0" smtClean="0"/>
                        <a:t>協会・国</a:t>
                      </a:r>
                      <a:endParaRPr lang="ja-JP" altLang="en-US" sz="1100" dirty="0"/>
                    </a:p>
                  </a:txBody>
                  <a:tcPr marL="128015" marR="128015" marT="64008" marB="64008"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3500" dirty="0"/>
                    </a:p>
                  </a:txBody>
                  <a:tcPr marL="128015" marR="128015" marT="64008" marB="64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3500" dirty="0"/>
                    </a:p>
                  </a:txBody>
                  <a:tcPr marL="128015" marR="128015" marT="64008" marB="64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3500" dirty="0"/>
                    </a:p>
                  </a:txBody>
                  <a:tcPr marL="128015" marR="128015" marT="64008" marB="64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3500" dirty="0"/>
                    </a:p>
                  </a:txBody>
                  <a:tcPr marL="128015" marR="128015" marT="64008" marB="64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1382735"/>
                  </a:ext>
                </a:extLst>
              </a:tr>
              <a:tr h="2736304">
                <a:tc>
                  <a:txBody>
                    <a:bodyPr/>
                    <a:lstStyle/>
                    <a:p>
                      <a:pPr algn="ctr"/>
                      <a:r>
                        <a:rPr lang="ja-JP" altLang="en-US" sz="1100" dirty="0"/>
                        <a:t>府市</a:t>
                      </a:r>
                    </a:p>
                  </a:txBody>
                  <a:tcPr marL="128015" marR="128015"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3500" dirty="0"/>
                    </a:p>
                  </a:txBody>
                  <a:tcPr marL="128015" marR="128015" marT="64008" marB="64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3500" dirty="0"/>
                    </a:p>
                  </a:txBody>
                  <a:tcPr marL="128015" marR="128015" marT="64008" marB="64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3500" dirty="0"/>
                    </a:p>
                  </a:txBody>
                  <a:tcPr marL="128015" marR="128015" marT="64008" marB="64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3500" dirty="0"/>
                    </a:p>
                  </a:txBody>
                  <a:tcPr marL="128015" marR="128015" marT="64008" marB="64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extLst>
                  <a:ext uri="{0D108BD9-81ED-4DB2-BD59-A6C34878D82A}">
                    <a16:rowId xmlns:a16="http://schemas.microsoft.com/office/drawing/2014/main" val="502223829"/>
                  </a:ext>
                </a:extLst>
              </a:tr>
            </a:tbl>
          </a:graphicData>
        </a:graphic>
      </p:graphicFrame>
      <p:grpSp>
        <p:nvGrpSpPr>
          <p:cNvPr id="70" name="グループ化 69"/>
          <p:cNvGrpSpPr/>
          <p:nvPr/>
        </p:nvGrpSpPr>
        <p:grpSpPr>
          <a:xfrm>
            <a:off x="12332231" y="5581362"/>
            <a:ext cx="700212" cy="2863234"/>
            <a:chOff x="6001529" y="4413241"/>
            <a:chExt cx="349166" cy="6862362"/>
          </a:xfrm>
        </p:grpSpPr>
        <p:sp>
          <p:nvSpPr>
            <p:cNvPr id="86" name="正方形/長方形 85"/>
            <p:cNvSpPr/>
            <p:nvPr/>
          </p:nvSpPr>
          <p:spPr>
            <a:xfrm>
              <a:off x="6085346" y="4413241"/>
              <a:ext cx="181532" cy="686236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528"/>
            </a:p>
          </p:txBody>
        </p:sp>
        <p:sp>
          <p:nvSpPr>
            <p:cNvPr id="87" name="テキスト ボックス 86"/>
            <p:cNvSpPr txBox="1"/>
            <p:nvPr/>
          </p:nvSpPr>
          <p:spPr>
            <a:xfrm>
              <a:off x="6001529" y="4492335"/>
              <a:ext cx="349166" cy="355948"/>
            </a:xfrm>
            <a:prstGeom prst="rect">
              <a:avLst/>
            </a:prstGeom>
            <a:noFill/>
          </p:spPr>
          <p:txBody>
            <a:bodyPr wrap="none" rtlCol="0">
              <a:spAutoFit/>
            </a:bodyPr>
            <a:lstStyle/>
            <a:p>
              <a:pPr algn="ctr"/>
              <a:r>
                <a:rPr lang="en-US" altLang="ja-JP" sz="840" b="1" dirty="0">
                  <a:latin typeface="Meiryo UI" panose="020B0604030504040204" pitchFamily="50" charset="-128"/>
                  <a:ea typeface="Meiryo UI" panose="020B0604030504040204" pitchFamily="50" charset="-128"/>
                </a:rPr>
                <a:t>4</a:t>
              </a:r>
              <a:r>
                <a:rPr lang="ja-JP" altLang="en-US" sz="840" b="1" dirty="0">
                  <a:latin typeface="Meiryo UI" panose="020B0604030504040204" pitchFamily="50" charset="-128"/>
                  <a:ea typeface="Meiryo UI" panose="020B0604030504040204" pitchFamily="50" charset="-128"/>
                </a:rPr>
                <a:t>月～</a:t>
              </a:r>
              <a:endParaRPr lang="en-US" altLang="ja-JP" sz="840" b="1" dirty="0">
                <a:latin typeface="Meiryo UI" panose="020B0604030504040204" pitchFamily="50" charset="-128"/>
                <a:ea typeface="Meiryo UI" panose="020B0604030504040204" pitchFamily="50" charset="-128"/>
              </a:endParaRPr>
            </a:p>
            <a:p>
              <a:pPr algn="ctr"/>
              <a:r>
                <a:rPr lang="en-US" altLang="ja-JP" sz="840" b="1" dirty="0">
                  <a:latin typeface="Meiryo UI" panose="020B0604030504040204" pitchFamily="50" charset="-128"/>
                  <a:ea typeface="Meiryo UI" panose="020B0604030504040204" pitchFamily="50" charset="-128"/>
                </a:rPr>
                <a:t>10</a:t>
              </a:r>
              <a:r>
                <a:rPr lang="ja-JP" altLang="en-US" sz="840" b="1" dirty="0">
                  <a:latin typeface="Meiryo UI" panose="020B0604030504040204" pitchFamily="50" charset="-128"/>
                  <a:ea typeface="Meiryo UI" panose="020B0604030504040204" pitchFamily="50" charset="-128"/>
                </a:rPr>
                <a:t>月</a:t>
              </a:r>
            </a:p>
          </p:txBody>
        </p:sp>
        <p:sp>
          <p:nvSpPr>
            <p:cNvPr id="88" name="テキスト ボックス 87"/>
            <p:cNvSpPr txBox="1"/>
            <p:nvPr/>
          </p:nvSpPr>
          <p:spPr>
            <a:xfrm>
              <a:off x="6079304" y="5622181"/>
              <a:ext cx="199518" cy="5483449"/>
            </a:xfrm>
            <a:prstGeom prst="rect">
              <a:avLst/>
            </a:prstGeom>
            <a:noFill/>
          </p:spPr>
          <p:txBody>
            <a:bodyPr vert="eaVert"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大阪・関西</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万博</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開催</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06" name="正方形/長方形 105"/>
          <p:cNvSpPr/>
          <p:nvPr/>
        </p:nvSpPr>
        <p:spPr>
          <a:xfrm>
            <a:off x="7183345" y="7366993"/>
            <a:ext cx="635553" cy="962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nSpc>
                <a:spcPts val="1000"/>
              </a:lnSpc>
            </a:pPr>
            <a:endParaRPr lang="ja-JP" altLang="en-US" sz="600" dirty="0">
              <a:solidFill>
                <a:schemeClr val="tx1"/>
              </a:solidFill>
              <a:latin typeface="Meiryo UI" panose="020B0604030504040204" pitchFamily="50" charset="-128"/>
              <a:ea typeface="Meiryo UI" panose="020B0604030504040204" pitchFamily="50" charset="-128"/>
            </a:endParaRPr>
          </a:p>
        </p:txBody>
      </p:sp>
      <p:sp>
        <p:nvSpPr>
          <p:cNvPr id="107" name="正方形/長方形 106"/>
          <p:cNvSpPr/>
          <p:nvPr/>
        </p:nvSpPr>
        <p:spPr>
          <a:xfrm>
            <a:off x="8766398" y="6574334"/>
            <a:ext cx="343252" cy="904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nSpc>
                <a:spcPts val="1000"/>
              </a:lnSpc>
            </a:pPr>
            <a:r>
              <a:rPr lang="en-US" altLang="ja-JP" sz="600" b="1" dirty="0" smtClean="0">
                <a:solidFill>
                  <a:schemeClr val="tx1"/>
                </a:solidFill>
                <a:latin typeface="Meiryo UI" panose="020B0604030504040204" pitchFamily="50" charset="-128"/>
                <a:ea typeface="Meiryo UI" panose="020B0604030504040204" pitchFamily="50" charset="-128"/>
              </a:rPr>
              <a:t>2</a:t>
            </a:r>
            <a:r>
              <a:rPr lang="ja-JP" altLang="en-US" sz="600" b="1" dirty="0" smtClean="0">
                <a:solidFill>
                  <a:schemeClr val="tx1"/>
                </a:solidFill>
                <a:latin typeface="Meiryo UI" panose="020B0604030504040204" pitchFamily="50" charset="-128"/>
                <a:ea typeface="Meiryo UI" panose="020B0604030504040204" pitchFamily="50" charset="-128"/>
              </a:rPr>
              <a:t>年前</a:t>
            </a:r>
            <a:endParaRPr lang="en-US" altLang="ja-JP" sz="600" b="1" dirty="0" smtClean="0">
              <a:solidFill>
                <a:schemeClr val="tx1"/>
              </a:solidFill>
              <a:latin typeface="Meiryo UI" panose="020B0604030504040204" pitchFamily="50" charset="-128"/>
              <a:ea typeface="Meiryo UI" panose="020B0604030504040204" pitchFamily="50" charset="-128"/>
            </a:endParaRPr>
          </a:p>
          <a:p>
            <a:pPr>
              <a:lnSpc>
                <a:spcPts val="1000"/>
              </a:lnSpc>
            </a:pPr>
            <a:endParaRPr lang="en-US" altLang="ja-JP" sz="600" b="1" dirty="0" smtClean="0">
              <a:solidFill>
                <a:schemeClr val="tx1"/>
              </a:solidFill>
              <a:latin typeface="Meiryo UI" panose="020B0604030504040204" pitchFamily="50" charset="-128"/>
              <a:ea typeface="Meiryo UI" panose="020B0604030504040204" pitchFamily="50" charset="-128"/>
            </a:endParaRPr>
          </a:p>
        </p:txBody>
      </p:sp>
      <p:sp>
        <p:nvSpPr>
          <p:cNvPr id="108" name="正方形/長方形 107"/>
          <p:cNvSpPr/>
          <p:nvPr/>
        </p:nvSpPr>
        <p:spPr>
          <a:xfrm>
            <a:off x="10418291" y="6589941"/>
            <a:ext cx="496781" cy="1000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nSpc>
                <a:spcPts val="1000"/>
              </a:lnSpc>
            </a:pPr>
            <a:r>
              <a:rPr lang="ja-JP" altLang="en-US" sz="600" b="1" dirty="0" smtClean="0">
                <a:solidFill>
                  <a:schemeClr val="tx1"/>
                </a:solidFill>
                <a:latin typeface="Meiryo UI" panose="020B0604030504040204" pitchFamily="50" charset="-128"/>
                <a:ea typeface="Meiryo UI" panose="020B0604030504040204" pitchFamily="50" charset="-128"/>
              </a:rPr>
              <a:t>５００日前</a:t>
            </a:r>
            <a:endParaRPr lang="en-US" altLang="ja-JP" sz="600" b="1" dirty="0" smtClean="0">
              <a:solidFill>
                <a:schemeClr val="tx1"/>
              </a:solidFill>
              <a:latin typeface="Meiryo UI" panose="020B0604030504040204" pitchFamily="50" charset="-128"/>
              <a:ea typeface="Meiryo UI" panose="020B0604030504040204" pitchFamily="50" charset="-128"/>
            </a:endParaRPr>
          </a:p>
        </p:txBody>
      </p:sp>
      <p:sp>
        <p:nvSpPr>
          <p:cNvPr id="109" name="正方形/長方形 108"/>
          <p:cNvSpPr/>
          <p:nvPr/>
        </p:nvSpPr>
        <p:spPr>
          <a:xfrm>
            <a:off x="11835156" y="6586907"/>
            <a:ext cx="496781" cy="8177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nSpc>
                <a:spcPts val="1000"/>
              </a:lnSpc>
            </a:pPr>
            <a:r>
              <a:rPr lang="ja-JP" altLang="en-US" sz="600" b="1" dirty="0" smtClean="0">
                <a:solidFill>
                  <a:schemeClr val="tx1"/>
                </a:solidFill>
                <a:latin typeface="Meiryo UI" panose="020B0604030504040204" pitchFamily="50" charset="-128"/>
                <a:ea typeface="Meiryo UI" panose="020B0604030504040204" pitchFamily="50" charset="-128"/>
              </a:rPr>
              <a:t>１００日前</a:t>
            </a:r>
            <a:endParaRPr lang="en-US" altLang="ja-JP" sz="600" b="1" dirty="0" smtClean="0">
              <a:solidFill>
                <a:schemeClr val="tx1"/>
              </a:solidFill>
              <a:latin typeface="Meiryo UI" panose="020B0604030504040204" pitchFamily="50" charset="-128"/>
              <a:ea typeface="Meiryo UI" panose="020B0604030504040204" pitchFamily="50" charset="-128"/>
            </a:endParaRPr>
          </a:p>
        </p:txBody>
      </p:sp>
      <p:sp>
        <p:nvSpPr>
          <p:cNvPr id="112" name="正方形/長方形 111"/>
          <p:cNvSpPr/>
          <p:nvPr/>
        </p:nvSpPr>
        <p:spPr>
          <a:xfrm>
            <a:off x="11875261" y="6415331"/>
            <a:ext cx="635553" cy="280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nSpc>
                <a:spcPts val="1000"/>
              </a:lnSpc>
            </a:pPr>
            <a:r>
              <a:rPr lang="en-US" altLang="ja-JP" sz="600" b="1" dirty="0" smtClean="0">
                <a:solidFill>
                  <a:schemeClr val="tx1"/>
                </a:solidFill>
                <a:latin typeface="Meiryo UI" panose="020B0604030504040204" pitchFamily="50" charset="-128"/>
                <a:ea typeface="Meiryo UI" panose="020B0604030504040204" pitchFamily="50" charset="-128"/>
              </a:rPr>
              <a:t>1/3</a:t>
            </a:r>
            <a:endParaRPr lang="ja-JP" altLang="en-US" sz="600" b="1" dirty="0">
              <a:solidFill>
                <a:schemeClr val="tx1"/>
              </a:solidFill>
              <a:latin typeface="Meiryo UI" panose="020B0604030504040204" pitchFamily="50" charset="-128"/>
              <a:ea typeface="Meiryo UI" panose="020B0604030504040204" pitchFamily="50" charset="-128"/>
            </a:endParaRPr>
          </a:p>
        </p:txBody>
      </p:sp>
      <p:sp>
        <p:nvSpPr>
          <p:cNvPr id="125" name="テキスト ボックス 124"/>
          <p:cNvSpPr txBox="1"/>
          <p:nvPr/>
        </p:nvSpPr>
        <p:spPr>
          <a:xfrm>
            <a:off x="6537700" y="1488832"/>
            <a:ext cx="4135321" cy="1025922"/>
          </a:xfrm>
          <a:prstGeom prst="rect">
            <a:avLst/>
          </a:prstGeom>
          <a:noFill/>
          <a:ln>
            <a:noFill/>
          </a:ln>
        </p:spPr>
        <p:txBody>
          <a:bodyPr wrap="square" lIns="126000" tIns="0" rIns="126000" bIns="0" rtlCol="0">
            <a:spAutoFit/>
          </a:bodyPr>
          <a:lstStyle/>
          <a:p>
            <a:pPr marL="126682" indent="-126682">
              <a:lnSpc>
                <a:spcPts val="1600"/>
              </a:lnSpc>
            </a:pP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〇要望先</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岸田内閣総理大臣</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・西村</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経済</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産業大臣</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・岡田</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国際博覧会担当</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大臣　　　　ほか</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endParaRPr lang="en-US" altLang="ja-JP" sz="126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テキスト ボックス 125"/>
          <p:cNvSpPr txBox="1"/>
          <p:nvPr/>
        </p:nvSpPr>
        <p:spPr>
          <a:xfrm>
            <a:off x="6608088" y="812146"/>
            <a:ext cx="6239492" cy="615553"/>
          </a:xfrm>
          <a:prstGeom prst="rect">
            <a:avLst/>
          </a:prstGeom>
          <a:noFill/>
          <a:ln>
            <a:noFill/>
          </a:ln>
        </p:spPr>
        <p:txBody>
          <a:bodyPr wrap="square" lIns="126000" tIns="0" rIns="126000" bIns="0" rtlCol="0">
            <a:spAutoFit/>
          </a:bodyPr>
          <a:lstStyle/>
          <a:p>
            <a:pPr marL="92075">
              <a:lnSpc>
                <a:spcPts val="1600"/>
              </a:lnSpc>
            </a:pP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6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6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日、大阪府市、</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経済界、関西広域連合、博覧会協会と連携</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し、国の「</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年大阪</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・関西万博アクションプラン</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Ver.</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の改訂に向け</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、財政的支援や規制緩和などについて国に対して要望活動を実施</a:t>
            </a:r>
            <a:endParaRPr lang="en-US" altLang="ja-JP" sz="126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テキスト ボックス 126"/>
          <p:cNvSpPr txBox="1"/>
          <p:nvPr/>
        </p:nvSpPr>
        <p:spPr>
          <a:xfrm>
            <a:off x="6551548" y="2375433"/>
            <a:ext cx="6578215" cy="1231106"/>
          </a:xfrm>
          <a:prstGeom prst="rect">
            <a:avLst/>
          </a:prstGeom>
          <a:noFill/>
          <a:ln>
            <a:noFill/>
          </a:ln>
        </p:spPr>
        <p:txBody>
          <a:bodyPr wrap="square" lIns="126000" tIns="0" rIns="126000" bIns="0" rtlCol="0">
            <a:spAutoFit/>
          </a:bodyPr>
          <a:lstStyle/>
          <a:p>
            <a:pPr marL="126682" indent="-126682">
              <a:lnSpc>
                <a:spcPts val="1600"/>
              </a:lnSpc>
            </a:pP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〇主な要望項目</a:t>
            </a:r>
            <a:endParaRPr lang="ja-JP" altLang="en-US" sz="1100" dirty="0" smtClean="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&lt;</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万博を契機とした「未来社会」の実現に向けて</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&gt;</a:t>
            </a:r>
          </a:p>
          <a:p>
            <a:pPr marL="126682" indent="-126682">
              <a:lnSpc>
                <a:spcPts val="16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①ライフサイエンスの推進　②スマートモビリティの推進</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③カーボンニュートラルの実現</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④スマートシティの実現、</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スタートアップの創出</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⑤多様な魅力の創出・発信やさらなる交流の促進　⑥来訪者の受け入れ環境の整備</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&lt;</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万博会場の整備・運営にあたって</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&gt;</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①「未来社会ショーケース事業」の実現</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②万博の円滑な運営に向けて</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テキスト ボックス 135"/>
          <p:cNvSpPr txBox="1"/>
          <p:nvPr/>
        </p:nvSpPr>
        <p:spPr>
          <a:xfrm>
            <a:off x="6501634" y="3733425"/>
            <a:ext cx="6514939" cy="538609"/>
          </a:xfrm>
          <a:prstGeom prst="rect">
            <a:avLst/>
          </a:prstGeom>
          <a:noFill/>
          <a:ln>
            <a:noFill/>
          </a:ln>
        </p:spPr>
        <p:txBody>
          <a:bodyPr wrap="square" lIns="126000" tIns="0" rIns="126000" bIns="0" rtlCol="0">
            <a:spAutoFit/>
          </a:bodyPr>
          <a:lstStyle/>
          <a:p>
            <a:pPr marL="182563">
              <a:lnSpc>
                <a:spcPts val="1400"/>
              </a:lnSpc>
            </a:pP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6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6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日、国が「</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年大阪・関西万博アクションプラン</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Ver.</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３」を決定。スタートアップの参画促進</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自治体交流や観光</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交流等といった</a:t>
            </a:r>
            <a:r>
              <a:rPr lang="en-US" altLang="ja-JP" sz="126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260" dirty="0" err="1">
                <a:latin typeface="Meiryo UI" panose="020B0604030504040204" pitchFamily="50" charset="-128"/>
                <a:ea typeface="Meiryo UI" panose="020B0604030504040204" pitchFamily="50" charset="-128"/>
                <a:cs typeface="Meiryo UI" panose="020B0604030504040204" pitchFamily="50" charset="-128"/>
              </a:rPr>
              <a:t>つの</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交流を進める「万博交流</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イニシアチブ」が新たに追加されるとともに、</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ライフサイエンスや</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空飛ぶクルマ等についても具体化</a:t>
            </a:r>
            <a:endParaRPr lang="ja-JP" altLang="en-US" sz="126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7" name="正方形/長方形 136"/>
          <p:cNvSpPr/>
          <p:nvPr/>
        </p:nvSpPr>
        <p:spPr>
          <a:xfrm>
            <a:off x="8807151" y="6410673"/>
            <a:ext cx="635553" cy="285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nSpc>
                <a:spcPts val="1000"/>
              </a:lnSpc>
            </a:pPr>
            <a:r>
              <a:rPr lang="en-US" altLang="ja-JP" sz="600" b="1" dirty="0">
                <a:solidFill>
                  <a:schemeClr val="tx1"/>
                </a:solidFill>
                <a:latin typeface="Meiryo UI" panose="020B0604030504040204" pitchFamily="50" charset="-128"/>
                <a:ea typeface="Meiryo UI" panose="020B0604030504040204" pitchFamily="50" charset="-128"/>
              </a:rPr>
              <a:t>4</a:t>
            </a:r>
            <a:r>
              <a:rPr lang="en-US" altLang="ja-JP" sz="600" b="1" dirty="0" smtClean="0">
                <a:solidFill>
                  <a:schemeClr val="tx1"/>
                </a:solidFill>
                <a:latin typeface="Meiryo UI" panose="020B0604030504040204" pitchFamily="50" charset="-128"/>
                <a:ea typeface="Meiryo UI" panose="020B0604030504040204" pitchFamily="50" charset="-128"/>
              </a:rPr>
              <a:t>/13</a:t>
            </a:r>
            <a:r>
              <a:rPr lang="ja-JP" altLang="en-US" sz="600" b="1" dirty="0" smtClean="0">
                <a:solidFill>
                  <a:schemeClr val="tx1"/>
                </a:solidFill>
                <a:latin typeface="Meiryo UI" panose="020B0604030504040204" pitchFamily="50" charset="-128"/>
                <a:ea typeface="Meiryo UI" panose="020B0604030504040204" pitchFamily="50" charset="-128"/>
              </a:rPr>
              <a:t>　</a:t>
            </a:r>
            <a:endParaRPr lang="ja-JP" altLang="en-US" sz="600" b="1" dirty="0">
              <a:solidFill>
                <a:schemeClr val="tx1"/>
              </a:solidFill>
              <a:latin typeface="Meiryo UI" panose="020B0604030504040204" pitchFamily="50" charset="-128"/>
              <a:ea typeface="Meiryo UI" panose="020B0604030504040204" pitchFamily="50" charset="-128"/>
            </a:endParaRPr>
          </a:p>
        </p:txBody>
      </p:sp>
      <p:sp>
        <p:nvSpPr>
          <p:cNvPr id="140" name="正方形/長方形 139"/>
          <p:cNvSpPr/>
          <p:nvPr/>
        </p:nvSpPr>
        <p:spPr>
          <a:xfrm>
            <a:off x="10434960" y="6407744"/>
            <a:ext cx="635553" cy="280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nSpc>
                <a:spcPts val="1000"/>
              </a:lnSpc>
            </a:pPr>
            <a:r>
              <a:rPr lang="en-US" altLang="ja-JP" sz="600" b="1" dirty="0" smtClean="0">
                <a:solidFill>
                  <a:schemeClr val="tx1"/>
                </a:solidFill>
                <a:latin typeface="Meiryo UI" panose="020B0604030504040204" pitchFamily="50" charset="-128"/>
                <a:ea typeface="Meiryo UI" panose="020B0604030504040204" pitchFamily="50" charset="-128"/>
              </a:rPr>
              <a:t>11/30</a:t>
            </a:r>
            <a:endParaRPr lang="ja-JP" altLang="en-US" sz="600" b="1" dirty="0">
              <a:solidFill>
                <a:schemeClr val="tx1"/>
              </a:solidFill>
              <a:latin typeface="Meiryo UI" panose="020B0604030504040204" pitchFamily="50" charset="-128"/>
              <a:ea typeface="Meiryo UI" panose="020B0604030504040204" pitchFamily="50" charset="-128"/>
            </a:endParaRPr>
          </a:p>
        </p:txBody>
      </p:sp>
      <p:sp>
        <p:nvSpPr>
          <p:cNvPr id="164" name="正方形/長方形 163"/>
          <p:cNvSpPr/>
          <p:nvPr/>
        </p:nvSpPr>
        <p:spPr>
          <a:xfrm>
            <a:off x="7758286" y="6512103"/>
            <a:ext cx="687446" cy="95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nSpc>
                <a:spcPts val="1000"/>
              </a:lnSpc>
            </a:pPr>
            <a:r>
              <a:rPr lang="ja-JP" altLang="en-US" sz="600" b="1" dirty="0" smtClean="0">
                <a:solidFill>
                  <a:schemeClr val="tx1"/>
                </a:solidFill>
                <a:latin typeface="Meiryo UI" panose="020B0604030504040204" pitchFamily="50" charset="-128"/>
                <a:ea typeface="Meiryo UI" panose="020B0604030504040204" pitchFamily="50" charset="-128"/>
              </a:rPr>
              <a:t>政府アクション</a:t>
            </a:r>
            <a:endParaRPr lang="en-US" altLang="ja-JP" sz="600" b="1" dirty="0" smtClean="0">
              <a:solidFill>
                <a:schemeClr val="tx1"/>
              </a:solidFill>
              <a:latin typeface="Meiryo UI" panose="020B0604030504040204" pitchFamily="50" charset="-128"/>
              <a:ea typeface="Meiryo UI" panose="020B0604030504040204" pitchFamily="50" charset="-128"/>
            </a:endParaRPr>
          </a:p>
          <a:p>
            <a:pPr>
              <a:lnSpc>
                <a:spcPts val="1000"/>
              </a:lnSpc>
            </a:pPr>
            <a:r>
              <a:rPr lang="ja-JP" altLang="en-US" sz="600" b="1" dirty="0" smtClean="0">
                <a:solidFill>
                  <a:schemeClr val="tx1"/>
                </a:solidFill>
                <a:latin typeface="Meiryo UI" panose="020B0604030504040204" pitchFamily="50" charset="-128"/>
                <a:ea typeface="Meiryo UI" panose="020B0604030504040204" pitchFamily="50" charset="-128"/>
              </a:rPr>
              <a:t>プラン改訂　</a:t>
            </a:r>
            <a:endParaRPr lang="en-US" altLang="ja-JP" sz="600" b="1" dirty="0" smtClean="0">
              <a:solidFill>
                <a:schemeClr val="tx1"/>
              </a:solidFill>
              <a:latin typeface="Meiryo UI" panose="020B0604030504040204" pitchFamily="50" charset="-128"/>
              <a:ea typeface="Meiryo UI" panose="020B0604030504040204" pitchFamily="50" charset="-128"/>
            </a:endParaRPr>
          </a:p>
        </p:txBody>
      </p:sp>
      <p:sp>
        <p:nvSpPr>
          <p:cNvPr id="169" name="正方形/長方形 168"/>
          <p:cNvSpPr/>
          <p:nvPr/>
        </p:nvSpPr>
        <p:spPr>
          <a:xfrm>
            <a:off x="10653024" y="6468059"/>
            <a:ext cx="687446" cy="95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nSpc>
                <a:spcPts val="1000"/>
              </a:lnSpc>
            </a:pPr>
            <a:r>
              <a:rPr lang="ja-JP" altLang="en-US" sz="600" b="1" dirty="0" smtClean="0">
                <a:solidFill>
                  <a:schemeClr val="tx1"/>
                </a:solidFill>
                <a:latin typeface="Meiryo UI" panose="020B0604030504040204" pitchFamily="50" charset="-128"/>
                <a:ea typeface="Meiryo UI" panose="020B0604030504040204" pitchFamily="50" charset="-128"/>
              </a:rPr>
              <a:t>政府アクション</a:t>
            </a:r>
            <a:endParaRPr lang="en-US" altLang="ja-JP" sz="600" b="1" dirty="0" smtClean="0">
              <a:solidFill>
                <a:schemeClr val="tx1"/>
              </a:solidFill>
              <a:latin typeface="Meiryo UI" panose="020B0604030504040204" pitchFamily="50" charset="-128"/>
              <a:ea typeface="Meiryo UI" panose="020B0604030504040204" pitchFamily="50" charset="-128"/>
            </a:endParaRPr>
          </a:p>
          <a:p>
            <a:pPr>
              <a:lnSpc>
                <a:spcPts val="1000"/>
              </a:lnSpc>
            </a:pPr>
            <a:r>
              <a:rPr lang="ja-JP" altLang="en-US" sz="600" b="1" dirty="0" smtClean="0">
                <a:solidFill>
                  <a:schemeClr val="tx1"/>
                </a:solidFill>
                <a:latin typeface="Meiryo UI" panose="020B0604030504040204" pitchFamily="50" charset="-128"/>
                <a:ea typeface="Meiryo UI" panose="020B0604030504040204" pitchFamily="50" charset="-128"/>
              </a:rPr>
              <a:t>プラン改訂（予定）</a:t>
            </a:r>
            <a:endParaRPr lang="en-US" altLang="ja-JP" sz="600" b="1" dirty="0" smtClean="0">
              <a:solidFill>
                <a:schemeClr val="tx1"/>
              </a:solidFill>
              <a:latin typeface="Meiryo UI" panose="020B0604030504040204" pitchFamily="50" charset="-128"/>
              <a:ea typeface="Meiryo UI" panose="020B0604030504040204" pitchFamily="50" charset="-128"/>
            </a:endParaRPr>
          </a:p>
        </p:txBody>
      </p:sp>
      <p:sp>
        <p:nvSpPr>
          <p:cNvPr id="129" name="正方形/長方形 128">
            <a:extLst>
              <a:ext uri="{FF2B5EF4-FFF2-40B4-BE49-F238E27FC236}">
                <a16:creationId xmlns:a16="http://schemas.microsoft.com/office/drawing/2014/main" id="{D0C136B1-7F89-4103-8FFC-E8FDBDDD6E78}"/>
              </a:ext>
            </a:extLst>
          </p:cNvPr>
          <p:cNvSpPr/>
          <p:nvPr/>
        </p:nvSpPr>
        <p:spPr>
          <a:xfrm>
            <a:off x="52487" y="5340047"/>
            <a:ext cx="6485213" cy="241315"/>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260" b="1" dirty="0">
                <a:solidFill>
                  <a:schemeClr val="bg1"/>
                </a:solidFill>
              </a:rPr>
              <a:t>　２</a:t>
            </a:r>
            <a:r>
              <a:rPr lang="en-US" altLang="ja-JP" sz="1260" b="1" dirty="0" smtClean="0">
                <a:solidFill>
                  <a:schemeClr val="bg1"/>
                </a:solidFill>
              </a:rPr>
              <a:t>.</a:t>
            </a:r>
            <a:r>
              <a:rPr lang="en-US" altLang="ja-JP" sz="1260" b="1" dirty="0" smtClean="0">
                <a:solidFill>
                  <a:schemeClr val="tx1"/>
                </a:solidFill>
              </a:rPr>
              <a:t> </a:t>
            </a:r>
            <a:r>
              <a:rPr lang="ja-JP" altLang="en-US" sz="1260" b="1" dirty="0" smtClean="0">
                <a:solidFill>
                  <a:schemeClr val="bg1"/>
                </a:solidFill>
              </a:rPr>
              <a:t>大阪・関西万博に向けた推進体制について</a:t>
            </a:r>
            <a:r>
              <a:rPr lang="ja-JP" altLang="en-US" sz="1200" b="1" dirty="0">
                <a:solidFill>
                  <a:schemeClr val="bg1"/>
                </a:solidFill>
              </a:rPr>
              <a:t>　</a:t>
            </a:r>
          </a:p>
        </p:txBody>
      </p:sp>
      <p:sp>
        <p:nvSpPr>
          <p:cNvPr id="209" name="テキスト ボックス 208"/>
          <p:cNvSpPr txBox="1"/>
          <p:nvPr/>
        </p:nvSpPr>
        <p:spPr>
          <a:xfrm>
            <a:off x="143968" y="8629128"/>
            <a:ext cx="6464120" cy="867930"/>
          </a:xfrm>
          <a:prstGeom prst="rect">
            <a:avLst/>
          </a:prstGeom>
          <a:noFill/>
        </p:spPr>
        <p:txBody>
          <a:bodyPr wrap="square" rtlCol="0">
            <a:spAutoFit/>
          </a:bodyPr>
          <a:lstStyle/>
          <a:p>
            <a:r>
              <a:rPr lang="ja-JP" altLang="en-US" sz="1260" b="1" dirty="0" smtClean="0">
                <a:latin typeface="Meiryo UI" panose="020B0604030504040204" pitchFamily="50" charset="-128"/>
                <a:ea typeface="Meiryo UI" panose="020B0604030504040204" pitchFamily="50" charset="-128"/>
              </a:rPr>
              <a:t>〇全国知事会　大阪・関西万博（</a:t>
            </a:r>
            <a:r>
              <a:rPr lang="en-US" altLang="ja-JP" sz="1260" b="1" dirty="0" smtClean="0">
                <a:latin typeface="Meiryo UI" panose="020B0604030504040204" pitchFamily="50" charset="-128"/>
                <a:ea typeface="Meiryo UI" panose="020B0604030504040204" pitchFamily="50" charset="-128"/>
              </a:rPr>
              <a:t>2025</a:t>
            </a:r>
            <a:r>
              <a:rPr lang="ja-JP" altLang="en-US" sz="1260" b="1" dirty="0" smtClean="0">
                <a:latin typeface="Meiryo UI" panose="020B0604030504040204" pitchFamily="50" charset="-128"/>
                <a:ea typeface="Meiryo UI" panose="020B0604030504040204" pitchFamily="50" charset="-128"/>
              </a:rPr>
              <a:t>年日本国際博覧会）推進本部</a:t>
            </a:r>
            <a:endParaRPr lang="en-US" altLang="ja-JP" sz="1260" b="1" dirty="0">
              <a:latin typeface="Meiryo UI" panose="020B0604030504040204" pitchFamily="50" charset="-128"/>
              <a:ea typeface="Meiryo UI" panose="020B0604030504040204" pitchFamily="50" charset="-128"/>
            </a:endParaRPr>
          </a:p>
          <a:p>
            <a:pPr marL="92075"/>
            <a:r>
              <a:rPr lang="ja-JP" altLang="en-US" sz="1260" dirty="0" smtClean="0">
                <a:latin typeface="Meiryo UI" panose="020B0604030504040204" pitchFamily="50" charset="-128"/>
                <a:ea typeface="Meiryo UI" panose="020B0604030504040204" pitchFamily="50" charset="-128"/>
              </a:rPr>
              <a:t>・</a:t>
            </a:r>
            <a:r>
              <a:rPr lang="en-US" altLang="ja-JP" sz="1260" dirty="0" smtClean="0">
                <a:latin typeface="Meiryo UI" panose="020B0604030504040204" pitchFamily="50" charset="-128"/>
                <a:ea typeface="Meiryo UI" panose="020B0604030504040204" pitchFamily="50" charset="-128"/>
              </a:rPr>
              <a:t>2022</a:t>
            </a:r>
            <a:r>
              <a:rPr lang="ja-JP" altLang="en-US" sz="1260" dirty="0" smtClean="0">
                <a:latin typeface="Meiryo UI" panose="020B0604030504040204" pitchFamily="50" charset="-128"/>
                <a:ea typeface="Meiryo UI" panose="020B0604030504040204" pitchFamily="50" charset="-128"/>
              </a:rPr>
              <a:t>年</a:t>
            </a:r>
            <a:r>
              <a:rPr lang="en-US" altLang="ja-JP" sz="1260" dirty="0" smtClean="0">
                <a:latin typeface="Meiryo UI" panose="020B0604030504040204" pitchFamily="50" charset="-128"/>
                <a:ea typeface="Meiryo UI" panose="020B0604030504040204" pitchFamily="50" charset="-128"/>
              </a:rPr>
              <a:t>7</a:t>
            </a:r>
            <a:r>
              <a:rPr lang="ja-JP" altLang="en-US" sz="1260" dirty="0" smtClean="0">
                <a:latin typeface="Meiryo UI" panose="020B0604030504040204" pitchFamily="50" charset="-128"/>
                <a:ea typeface="Meiryo UI" panose="020B0604030504040204" pitchFamily="50" charset="-128"/>
              </a:rPr>
              <a:t>月</a:t>
            </a:r>
            <a:r>
              <a:rPr lang="en-US" altLang="ja-JP" sz="1260" dirty="0" smtClean="0">
                <a:latin typeface="Meiryo UI" panose="020B0604030504040204" pitchFamily="50" charset="-128"/>
                <a:ea typeface="Meiryo UI" panose="020B0604030504040204" pitchFamily="50" charset="-128"/>
              </a:rPr>
              <a:t>28</a:t>
            </a:r>
            <a:r>
              <a:rPr lang="ja-JP" altLang="en-US" sz="1260" dirty="0" smtClean="0">
                <a:latin typeface="Meiryo UI" panose="020B0604030504040204" pitchFamily="50" charset="-128"/>
                <a:ea typeface="Meiryo UI" panose="020B0604030504040204" pitchFamily="50" charset="-128"/>
              </a:rPr>
              <a:t>日、</a:t>
            </a:r>
            <a:r>
              <a:rPr lang="ja-JP" altLang="en-US" sz="1260" i="1" dirty="0" smtClean="0">
                <a:latin typeface="Meiryo UI" panose="020B0604030504040204" pitchFamily="50" charset="-128"/>
                <a:ea typeface="Meiryo UI" panose="020B0604030504040204" pitchFamily="50" charset="-128"/>
              </a:rPr>
              <a:t>全国における機運醸成や自治体独自の取組みを推進するため、</a:t>
            </a:r>
            <a:r>
              <a:rPr lang="ja-JP" altLang="en-US" sz="1260" dirty="0" smtClean="0">
                <a:latin typeface="Meiryo UI" panose="020B0604030504040204" pitchFamily="50" charset="-128"/>
                <a:ea typeface="Meiryo UI" panose="020B0604030504040204" pitchFamily="50" charset="-128"/>
              </a:rPr>
              <a:t>全国知事</a:t>
            </a:r>
            <a:endParaRPr lang="en-US" altLang="ja-JP" sz="1260" dirty="0" smtClean="0">
              <a:latin typeface="Meiryo UI" panose="020B0604030504040204" pitchFamily="50" charset="-128"/>
              <a:ea typeface="Meiryo UI" panose="020B0604030504040204" pitchFamily="50" charset="-128"/>
            </a:endParaRPr>
          </a:p>
          <a:p>
            <a:pPr marL="92075"/>
            <a:r>
              <a:rPr lang="en-US" altLang="ja-JP" sz="1260" dirty="0">
                <a:latin typeface="Meiryo UI" panose="020B0604030504040204" pitchFamily="50" charset="-128"/>
                <a:ea typeface="Meiryo UI" panose="020B0604030504040204" pitchFamily="50" charset="-128"/>
              </a:rPr>
              <a:t> </a:t>
            </a:r>
            <a:r>
              <a:rPr lang="ja-JP" altLang="en-US" sz="1260" dirty="0" smtClean="0">
                <a:latin typeface="Meiryo UI" panose="020B0604030504040204" pitchFamily="50" charset="-128"/>
                <a:ea typeface="Meiryo UI" panose="020B0604030504040204" pitchFamily="50" charset="-128"/>
              </a:rPr>
              <a:t>会において万博推進本部設置（本部長：平井鳥取県知事　副本部長：吉村大阪府知事）</a:t>
            </a:r>
            <a:endParaRPr lang="en-US" altLang="ja-JP" sz="1260" dirty="0" smtClean="0">
              <a:latin typeface="Meiryo UI" panose="020B0604030504040204" pitchFamily="50" charset="-128"/>
              <a:ea typeface="Meiryo UI" panose="020B0604030504040204" pitchFamily="50" charset="-128"/>
            </a:endParaRPr>
          </a:p>
          <a:p>
            <a:pPr marL="92075"/>
            <a:r>
              <a:rPr lang="ja-JP" altLang="en-US" sz="1260" dirty="0" smtClean="0">
                <a:latin typeface="Meiryo UI" panose="020B0604030504040204" pitchFamily="50" charset="-128"/>
                <a:ea typeface="Meiryo UI" panose="020B0604030504040204" pitchFamily="50" charset="-128"/>
              </a:rPr>
              <a:t>・</a:t>
            </a:r>
            <a:r>
              <a:rPr lang="en-US" altLang="ja-JP" sz="1260" dirty="0" smtClean="0">
                <a:latin typeface="Meiryo UI" panose="020B0604030504040204" pitchFamily="50" charset="-128"/>
                <a:ea typeface="Meiryo UI" panose="020B0604030504040204" pitchFamily="50" charset="-128"/>
              </a:rPr>
              <a:t>2023</a:t>
            </a:r>
            <a:r>
              <a:rPr lang="ja-JP" altLang="en-US" sz="1260" dirty="0" smtClean="0">
                <a:latin typeface="Meiryo UI" panose="020B0604030504040204" pitchFamily="50" charset="-128"/>
                <a:ea typeface="Meiryo UI" panose="020B0604030504040204" pitchFamily="50" charset="-128"/>
              </a:rPr>
              <a:t>年</a:t>
            </a:r>
            <a:r>
              <a:rPr lang="en-US" altLang="ja-JP" sz="1260" dirty="0" smtClean="0">
                <a:latin typeface="Meiryo UI" panose="020B0604030504040204" pitchFamily="50" charset="-128"/>
                <a:ea typeface="Meiryo UI" panose="020B0604030504040204" pitchFamily="50" charset="-128"/>
              </a:rPr>
              <a:t>2</a:t>
            </a:r>
            <a:r>
              <a:rPr lang="ja-JP" altLang="en-US" sz="1260" dirty="0" smtClean="0">
                <a:latin typeface="Meiryo UI" panose="020B0604030504040204" pitchFamily="50" charset="-128"/>
                <a:ea typeface="Meiryo UI" panose="020B0604030504040204" pitchFamily="50" charset="-128"/>
              </a:rPr>
              <a:t>月</a:t>
            </a:r>
            <a:r>
              <a:rPr lang="en-US" altLang="ja-JP" sz="1260" dirty="0" smtClean="0">
                <a:latin typeface="Meiryo UI" panose="020B0604030504040204" pitchFamily="50" charset="-128"/>
                <a:ea typeface="Meiryo UI" panose="020B0604030504040204" pitchFamily="50" charset="-128"/>
              </a:rPr>
              <a:t>7</a:t>
            </a:r>
            <a:r>
              <a:rPr lang="ja-JP" altLang="en-US" sz="1260" dirty="0">
                <a:latin typeface="Meiryo UI" panose="020B0604030504040204" pitchFamily="50" charset="-128"/>
                <a:ea typeface="Meiryo UI" panose="020B0604030504040204" pitchFamily="50" charset="-128"/>
              </a:rPr>
              <a:t>日</a:t>
            </a:r>
            <a:r>
              <a:rPr lang="ja-JP" altLang="en-US" sz="1260" dirty="0" smtClean="0">
                <a:latin typeface="Meiryo UI" panose="020B0604030504040204" pitchFamily="50" charset="-128"/>
                <a:ea typeface="Meiryo UI" panose="020B0604030504040204" pitchFamily="50" charset="-128"/>
              </a:rPr>
              <a:t>、第</a:t>
            </a:r>
            <a:r>
              <a:rPr lang="en-US" altLang="ja-JP" sz="1260" dirty="0" smtClean="0">
                <a:latin typeface="Meiryo UI" panose="020B0604030504040204" pitchFamily="50" charset="-128"/>
                <a:ea typeface="Meiryo UI" panose="020B0604030504040204" pitchFamily="50" charset="-128"/>
              </a:rPr>
              <a:t>1</a:t>
            </a:r>
            <a:r>
              <a:rPr lang="ja-JP" altLang="en-US" sz="1260" dirty="0" smtClean="0">
                <a:latin typeface="Meiryo UI" panose="020B0604030504040204" pitchFamily="50" charset="-128"/>
                <a:ea typeface="Meiryo UI" panose="020B0604030504040204" pitchFamily="50" charset="-128"/>
              </a:rPr>
              <a:t>回推進本部開催し、各自治体の万博への参加に向けた取組みを提案</a:t>
            </a:r>
            <a:endParaRPr lang="ja-JP" altLang="en-US" sz="1260" dirty="0">
              <a:latin typeface="Meiryo UI" panose="020B0604030504040204" pitchFamily="50" charset="-128"/>
              <a:ea typeface="Meiryo UI" panose="020B0604030504040204" pitchFamily="50" charset="-128"/>
            </a:endParaRPr>
          </a:p>
        </p:txBody>
      </p:sp>
      <p:sp>
        <p:nvSpPr>
          <p:cNvPr id="214" name="テキスト ボックス 213"/>
          <p:cNvSpPr txBox="1"/>
          <p:nvPr/>
        </p:nvSpPr>
        <p:spPr>
          <a:xfrm>
            <a:off x="59989" y="5666408"/>
            <a:ext cx="3198236" cy="286232"/>
          </a:xfrm>
          <a:prstGeom prst="rect">
            <a:avLst/>
          </a:prstGeom>
          <a:noFill/>
        </p:spPr>
        <p:txBody>
          <a:bodyPr wrap="square" rtlCol="0">
            <a:spAutoFit/>
          </a:bodyPr>
          <a:lstStyle/>
          <a:p>
            <a:r>
              <a:rPr lang="ja-JP" altLang="en-US" sz="1260" b="1" dirty="0">
                <a:latin typeface="Meiryo UI" panose="020B0604030504040204" pitchFamily="50" charset="-128"/>
                <a:ea typeface="Meiryo UI" panose="020B0604030504040204" pitchFamily="50" charset="-128"/>
              </a:rPr>
              <a:t>〇</a:t>
            </a:r>
            <a:r>
              <a:rPr lang="ja-JP" altLang="en-US" sz="1260" b="1" dirty="0" smtClean="0">
                <a:latin typeface="Meiryo UI" panose="020B0604030504040204" pitchFamily="50" charset="-128"/>
                <a:ea typeface="Meiryo UI" panose="020B0604030504040204" pitchFamily="50" charset="-128"/>
              </a:rPr>
              <a:t>大阪府・大阪市万博推進局の体制について</a:t>
            </a:r>
            <a:endParaRPr lang="en-US" altLang="ja-JP" sz="1260" b="1" dirty="0" smtClean="0">
              <a:latin typeface="Meiryo UI" panose="020B0604030504040204" pitchFamily="50" charset="-128"/>
              <a:ea typeface="Meiryo UI" panose="020B0604030504040204" pitchFamily="50" charset="-128"/>
            </a:endParaRPr>
          </a:p>
        </p:txBody>
      </p:sp>
      <p:sp>
        <p:nvSpPr>
          <p:cNvPr id="124" name="テキスト ボックス 123"/>
          <p:cNvSpPr txBox="1"/>
          <p:nvPr/>
        </p:nvSpPr>
        <p:spPr>
          <a:xfrm>
            <a:off x="132572" y="7759946"/>
            <a:ext cx="4702629" cy="867930"/>
          </a:xfrm>
          <a:prstGeom prst="rect">
            <a:avLst/>
          </a:prstGeom>
          <a:noFill/>
        </p:spPr>
        <p:txBody>
          <a:bodyPr wrap="square" rtlCol="0">
            <a:spAutoFit/>
          </a:bodyPr>
          <a:lstStyle/>
          <a:p>
            <a:r>
              <a:rPr lang="ja-JP" altLang="en-US" sz="1260" b="1" dirty="0" smtClean="0">
                <a:latin typeface="Meiryo UI" panose="020B0604030504040204" pitchFamily="50" charset="-128"/>
                <a:ea typeface="Meiryo UI" panose="020B0604030504040204" pitchFamily="50" charset="-128"/>
              </a:rPr>
              <a:t>〇</a:t>
            </a:r>
            <a:r>
              <a:rPr lang="en-US" altLang="ja-JP" sz="1260" b="1" dirty="0" smtClean="0">
                <a:latin typeface="Meiryo UI" panose="020B0604030504040204" pitchFamily="50" charset="-128"/>
                <a:ea typeface="Meiryo UI" panose="020B0604030504040204" pitchFamily="50" charset="-128"/>
              </a:rPr>
              <a:t>2025</a:t>
            </a:r>
            <a:r>
              <a:rPr lang="ja-JP" altLang="en-US" sz="1260" b="1" dirty="0" smtClean="0">
                <a:latin typeface="Meiryo UI" panose="020B0604030504040204" pitchFamily="50" charset="-128"/>
                <a:ea typeface="Meiryo UI" panose="020B0604030504040204" pitchFamily="50" charset="-128"/>
              </a:rPr>
              <a:t>年大阪・関西万博推進本部</a:t>
            </a:r>
            <a:endParaRPr lang="en-US" altLang="ja-JP" sz="1260" b="1" dirty="0">
              <a:latin typeface="Meiryo UI" panose="020B0604030504040204" pitchFamily="50" charset="-128"/>
              <a:ea typeface="Meiryo UI" panose="020B0604030504040204" pitchFamily="50" charset="-128"/>
            </a:endParaRPr>
          </a:p>
          <a:p>
            <a:pPr marL="92075"/>
            <a:r>
              <a:rPr lang="ja-JP" altLang="en-US" sz="1260" dirty="0">
                <a:latin typeface="Meiryo UI" panose="020B0604030504040204" pitchFamily="50" charset="-128"/>
                <a:ea typeface="Meiryo UI" panose="020B0604030504040204" pitchFamily="50" charset="-128"/>
              </a:rPr>
              <a:t>・</a:t>
            </a:r>
            <a:r>
              <a:rPr lang="en-US" altLang="ja-JP" sz="1260" dirty="0" smtClean="0">
                <a:latin typeface="Meiryo UI" panose="020B0604030504040204" pitchFamily="50" charset="-128"/>
                <a:ea typeface="Meiryo UI" panose="020B0604030504040204" pitchFamily="50" charset="-128"/>
              </a:rPr>
              <a:t>2022</a:t>
            </a:r>
            <a:r>
              <a:rPr lang="ja-JP" altLang="en-US" sz="1260" dirty="0">
                <a:latin typeface="Meiryo UI" panose="020B0604030504040204" pitchFamily="50" charset="-128"/>
                <a:ea typeface="Meiryo UI" panose="020B0604030504040204" pitchFamily="50" charset="-128"/>
              </a:rPr>
              <a:t>年</a:t>
            </a:r>
            <a:r>
              <a:rPr lang="en-US" altLang="ja-JP" sz="1260" dirty="0">
                <a:latin typeface="Meiryo UI" panose="020B0604030504040204" pitchFamily="50" charset="-128"/>
                <a:ea typeface="Meiryo UI" panose="020B0604030504040204" pitchFamily="50" charset="-128"/>
              </a:rPr>
              <a:t>4</a:t>
            </a:r>
            <a:r>
              <a:rPr lang="ja-JP" altLang="en-US" sz="1260" dirty="0" smtClean="0">
                <a:latin typeface="Meiryo UI" panose="020B0604030504040204" pitchFamily="50" charset="-128"/>
                <a:ea typeface="Meiryo UI" panose="020B0604030504040204" pitchFamily="50" charset="-128"/>
              </a:rPr>
              <a:t>月</a:t>
            </a:r>
            <a:r>
              <a:rPr lang="ja-JP" altLang="en-US" sz="1260" dirty="0">
                <a:latin typeface="Meiryo UI" panose="020B0604030504040204" pitchFamily="50" charset="-128"/>
                <a:ea typeface="Meiryo UI" panose="020B0604030504040204" pitchFamily="50" charset="-128"/>
              </a:rPr>
              <a:t>、万博の円滑な</a:t>
            </a:r>
            <a:r>
              <a:rPr lang="ja-JP" altLang="en-US" sz="1260" dirty="0" smtClean="0">
                <a:latin typeface="Meiryo UI" panose="020B0604030504040204" pitchFamily="50" charset="-128"/>
                <a:ea typeface="Meiryo UI" panose="020B0604030504040204" pitchFamily="50" charset="-128"/>
              </a:rPr>
              <a:t>開催</a:t>
            </a:r>
            <a:r>
              <a:rPr lang="ja-JP" altLang="en-US" sz="1260" dirty="0">
                <a:latin typeface="Meiryo UI" panose="020B0604030504040204" pitchFamily="50" charset="-128"/>
                <a:ea typeface="Meiryo UI" panose="020B0604030504040204" pitchFamily="50" charset="-128"/>
              </a:rPr>
              <a:t>に</a:t>
            </a:r>
            <a:r>
              <a:rPr lang="ja-JP" altLang="en-US" sz="1260" dirty="0" smtClean="0">
                <a:latin typeface="Meiryo UI" panose="020B0604030504040204" pitchFamily="50" charset="-128"/>
                <a:ea typeface="Meiryo UI" panose="020B0604030504040204" pitchFamily="50" charset="-128"/>
              </a:rPr>
              <a:t>向け、府</a:t>
            </a:r>
            <a:r>
              <a:rPr lang="ja-JP" altLang="en-US" sz="1260" dirty="0">
                <a:latin typeface="Meiryo UI" panose="020B0604030504040204" pitchFamily="50" charset="-128"/>
                <a:ea typeface="Meiryo UI" panose="020B0604030504040204" pitchFamily="50" charset="-128"/>
              </a:rPr>
              <a:t>市の各部局や区</a:t>
            </a:r>
            <a:r>
              <a:rPr lang="ja-JP" altLang="en-US" sz="1260" dirty="0" smtClean="0">
                <a:latin typeface="Meiryo UI" panose="020B0604030504040204" pitchFamily="50" charset="-128"/>
                <a:ea typeface="Meiryo UI" panose="020B0604030504040204" pitchFamily="50" charset="-128"/>
              </a:rPr>
              <a:t>役所</a:t>
            </a:r>
            <a:endParaRPr lang="en-US" altLang="ja-JP" sz="1260" dirty="0" smtClean="0">
              <a:latin typeface="Meiryo UI" panose="020B0604030504040204" pitchFamily="50" charset="-128"/>
              <a:ea typeface="Meiryo UI" panose="020B0604030504040204" pitchFamily="50" charset="-128"/>
            </a:endParaRPr>
          </a:p>
          <a:p>
            <a:pPr marL="92075"/>
            <a:r>
              <a:rPr lang="en-US" altLang="ja-JP" sz="1260" dirty="0">
                <a:latin typeface="Meiryo UI" panose="020B0604030504040204" pitchFamily="50" charset="-128"/>
                <a:ea typeface="Meiryo UI" panose="020B0604030504040204" pitchFamily="50" charset="-128"/>
              </a:rPr>
              <a:t> </a:t>
            </a:r>
            <a:r>
              <a:rPr lang="ja-JP" altLang="en-US" sz="1260" dirty="0" smtClean="0">
                <a:latin typeface="Meiryo UI" panose="020B0604030504040204" pitchFamily="50" charset="-128"/>
                <a:ea typeface="Meiryo UI" panose="020B0604030504040204" pitchFamily="50" charset="-128"/>
              </a:rPr>
              <a:t>で構成する推進本部を設置。このもとで</a:t>
            </a:r>
            <a:r>
              <a:rPr lang="en-US" altLang="ja-JP" sz="1260" dirty="0" smtClean="0">
                <a:latin typeface="Meiryo UI" panose="020B0604030504040204" pitchFamily="50" charset="-128"/>
                <a:ea typeface="Meiryo UI" panose="020B0604030504040204" pitchFamily="50" charset="-128"/>
              </a:rPr>
              <a:t>10</a:t>
            </a:r>
            <a:r>
              <a:rPr lang="ja-JP" altLang="en-US" sz="1260" dirty="0" smtClean="0">
                <a:latin typeface="Meiryo UI" panose="020B0604030504040204" pitchFamily="50" charset="-128"/>
                <a:ea typeface="Meiryo UI" panose="020B0604030504040204" pitchFamily="50" charset="-128"/>
              </a:rPr>
              <a:t>の課題について部会ごとに</a:t>
            </a:r>
            <a:endParaRPr lang="en-US" altLang="ja-JP" sz="1260" dirty="0" smtClean="0">
              <a:latin typeface="Meiryo UI" panose="020B0604030504040204" pitchFamily="50" charset="-128"/>
              <a:ea typeface="Meiryo UI" panose="020B0604030504040204" pitchFamily="50" charset="-128"/>
            </a:endParaRPr>
          </a:p>
          <a:p>
            <a:pPr marL="92075"/>
            <a:r>
              <a:rPr lang="en-US" altLang="ja-JP" sz="1260" dirty="0">
                <a:latin typeface="Meiryo UI" panose="020B0604030504040204" pitchFamily="50" charset="-128"/>
                <a:ea typeface="Meiryo UI" panose="020B0604030504040204" pitchFamily="50" charset="-128"/>
              </a:rPr>
              <a:t> </a:t>
            </a:r>
            <a:r>
              <a:rPr lang="ja-JP" altLang="en-US" sz="1260" dirty="0" smtClean="0">
                <a:latin typeface="Meiryo UI" panose="020B0604030504040204" pitchFamily="50" charset="-128"/>
                <a:ea typeface="Meiryo UI" panose="020B0604030504040204" pitchFamily="50" charset="-128"/>
              </a:rPr>
              <a:t>議論が進められており、課題解決に向けた取組みを推進</a:t>
            </a:r>
            <a:endParaRPr lang="en-US" altLang="ja-JP" sz="1260" dirty="0" smtClean="0">
              <a:latin typeface="Meiryo UI" panose="020B0604030504040204" pitchFamily="50" charset="-128"/>
              <a:ea typeface="Meiryo UI" panose="020B0604030504040204" pitchFamily="50" charset="-128"/>
            </a:endParaRPr>
          </a:p>
        </p:txBody>
      </p:sp>
      <p:sp>
        <p:nvSpPr>
          <p:cNvPr id="121" name="正方形/長方形 120"/>
          <p:cNvSpPr/>
          <p:nvPr/>
        </p:nvSpPr>
        <p:spPr>
          <a:xfrm>
            <a:off x="9126438" y="6490090"/>
            <a:ext cx="687446" cy="95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nSpc>
                <a:spcPts val="1000"/>
              </a:lnSpc>
            </a:pPr>
            <a:r>
              <a:rPr lang="ja-JP" altLang="en-US" sz="600" b="1" dirty="0" smtClean="0">
                <a:solidFill>
                  <a:schemeClr val="tx1"/>
                </a:solidFill>
                <a:latin typeface="Meiryo UI" panose="020B0604030504040204" pitchFamily="50" charset="-128"/>
                <a:ea typeface="Meiryo UI" panose="020B0604030504040204" pitchFamily="50" charset="-128"/>
              </a:rPr>
              <a:t>政府アクション</a:t>
            </a:r>
            <a:endParaRPr lang="en-US" altLang="ja-JP" sz="600" b="1" dirty="0" smtClean="0">
              <a:solidFill>
                <a:schemeClr val="tx1"/>
              </a:solidFill>
              <a:latin typeface="Meiryo UI" panose="020B0604030504040204" pitchFamily="50" charset="-128"/>
              <a:ea typeface="Meiryo UI" panose="020B0604030504040204" pitchFamily="50" charset="-128"/>
            </a:endParaRPr>
          </a:p>
          <a:p>
            <a:pPr>
              <a:lnSpc>
                <a:spcPts val="1000"/>
              </a:lnSpc>
            </a:pPr>
            <a:r>
              <a:rPr lang="ja-JP" altLang="en-US" sz="600" b="1" dirty="0" smtClean="0">
                <a:solidFill>
                  <a:schemeClr val="tx1"/>
                </a:solidFill>
                <a:latin typeface="Meiryo UI" panose="020B0604030504040204" pitchFamily="50" charset="-128"/>
                <a:ea typeface="Meiryo UI" panose="020B0604030504040204" pitchFamily="50" charset="-128"/>
              </a:rPr>
              <a:t>プラン改訂（予定）　</a:t>
            </a:r>
            <a:endParaRPr lang="en-US" altLang="ja-JP" sz="600" b="1" dirty="0" smtClean="0">
              <a:solidFill>
                <a:schemeClr val="tx1"/>
              </a:solidFill>
              <a:latin typeface="Meiryo UI" panose="020B0604030504040204" pitchFamily="50" charset="-128"/>
              <a:ea typeface="Meiryo UI" panose="020B0604030504040204" pitchFamily="50" charset="-128"/>
            </a:endParaRPr>
          </a:p>
        </p:txBody>
      </p:sp>
      <p:sp>
        <p:nvSpPr>
          <p:cNvPr id="242" name="角丸四角形 19">
            <a:extLst>
              <a:ext uri="{FF2B5EF4-FFF2-40B4-BE49-F238E27FC236}">
                <a16:creationId xmlns:a16="http://schemas.microsoft.com/office/drawing/2014/main" id="{30C3BCF6-8E97-4092-AB43-DC5BDC4C21A5}"/>
              </a:ext>
            </a:extLst>
          </p:cNvPr>
          <p:cNvSpPr/>
          <p:nvPr/>
        </p:nvSpPr>
        <p:spPr>
          <a:xfrm>
            <a:off x="106230" y="856715"/>
            <a:ext cx="6340936" cy="383485"/>
          </a:xfrm>
          <a:prstGeom prst="roundRect">
            <a:avLst>
              <a:gd name="adj" fmla="val 6248"/>
            </a:avLst>
          </a:prstGeom>
          <a:solidFill>
            <a:srgbClr val="0070C0"/>
          </a:solidFill>
          <a:ln w="15875">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r>
              <a:rPr lang="ja-JP" altLang="en-US" sz="1400" b="1" dirty="0" smtClean="0">
                <a:solidFill>
                  <a:schemeClr val="bg1"/>
                </a:solidFill>
              </a:rPr>
              <a:t>大阪市への負担金</a:t>
            </a:r>
            <a:r>
              <a:rPr lang="ja-JP" altLang="en-US" sz="1400" b="1" dirty="0">
                <a:solidFill>
                  <a:schemeClr val="bg1"/>
                </a:solidFill>
              </a:rPr>
              <a:t>　</a:t>
            </a:r>
            <a:r>
              <a:rPr lang="ja-JP" altLang="en-US" sz="1400" b="1" dirty="0" smtClean="0">
                <a:solidFill>
                  <a:schemeClr val="bg1"/>
                </a:solidFill>
              </a:rPr>
              <a:t> </a:t>
            </a:r>
            <a:r>
              <a:rPr lang="ja-JP" altLang="en-US" sz="1400" b="1" dirty="0">
                <a:solidFill>
                  <a:schemeClr val="bg1"/>
                </a:solidFill>
              </a:rPr>
              <a:t>　</a:t>
            </a:r>
            <a:r>
              <a:rPr lang="en-US" altLang="ja-JP" sz="1400" b="1" kern="100" dirty="0" smtClean="0">
                <a:latin typeface="Meiryo UI" panose="020B0604030504040204" pitchFamily="50" charset="-128"/>
                <a:ea typeface="Meiryo UI" panose="020B0604030504040204" pitchFamily="50" charset="-128"/>
                <a:cs typeface="Courier New" panose="02070309020205020404" pitchFamily="49" charset="0"/>
              </a:rPr>
              <a:t>7,962,243</a:t>
            </a:r>
            <a:r>
              <a:rPr lang="ja-JP" altLang="en-US" sz="1400" b="1" kern="100" dirty="0" smtClean="0">
                <a:latin typeface="Meiryo UI" panose="020B0604030504040204" pitchFamily="50" charset="-128"/>
                <a:ea typeface="Meiryo UI" panose="020B0604030504040204" pitchFamily="50" charset="-128"/>
                <a:cs typeface="Courier New" panose="02070309020205020404" pitchFamily="49" charset="0"/>
              </a:rPr>
              <a:t>千円</a:t>
            </a:r>
            <a:r>
              <a:rPr lang="ja-JP" altLang="en-US" sz="1200" b="1" kern="100" dirty="0" smtClean="0">
                <a:latin typeface="Meiryo UI" panose="020B0604030504040204" pitchFamily="50" charset="-128"/>
                <a:ea typeface="Meiryo UI" panose="020B0604030504040204" pitchFamily="50" charset="-128"/>
                <a:cs typeface="Courier New" panose="02070309020205020404" pitchFamily="49" charset="0"/>
              </a:rPr>
              <a:t>（</a:t>
            </a:r>
            <a:r>
              <a:rPr lang="en-US" altLang="ja-JP" sz="1200" b="1" kern="100" dirty="0" smtClean="0">
                <a:latin typeface="Meiryo UI" panose="020B0604030504040204" pitchFamily="50" charset="-128"/>
                <a:ea typeface="Meiryo UI" panose="020B0604030504040204" pitchFamily="50" charset="-128"/>
                <a:cs typeface="Courier New" panose="02070309020205020404" pitchFamily="49" charset="0"/>
              </a:rPr>
              <a:t>※</a:t>
            </a:r>
            <a:r>
              <a:rPr lang="ja-JP" altLang="en-US" sz="1200" b="1" kern="100" dirty="0" smtClean="0">
                <a:latin typeface="Meiryo UI" panose="020B0604030504040204" pitchFamily="50" charset="-128"/>
                <a:ea typeface="Meiryo UI" panose="020B0604030504040204" pitchFamily="50" charset="-128"/>
                <a:cs typeface="Courier New" panose="02070309020205020404" pitchFamily="49" charset="0"/>
              </a:rPr>
              <a:t>参考　局予算額　</a:t>
            </a:r>
            <a:r>
              <a:rPr lang="en-US" altLang="ja-JP" sz="1200" b="1" kern="100" dirty="0" smtClean="0">
                <a:latin typeface="Meiryo UI" panose="020B0604030504040204" pitchFamily="50" charset="-128"/>
                <a:ea typeface="Meiryo UI" panose="020B0604030504040204" pitchFamily="50" charset="-128"/>
                <a:cs typeface="Courier New" panose="02070309020205020404" pitchFamily="49" charset="0"/>
              </a:rPr>
              <a:t>16,571,134</a:t>
            </a:r>
            <a:r>
              <a:rPr lang="ja-JP" altLang="en-US" sz="1200" b="1" kern="100" dirty="0" smtClean="0">
                <a:latin typeface="Meiryo UI" panose="020B0604030504040204" pitchFamily="50" charset="-128"/>
                <a:ea typeface="Meiryo UI" panose="020B0604030504040204" pitchFamily="50" charset="-128"/>
                <a:cs typeface="Courier New" panose="02070309020205020404" pitchFamily="49" charset="0"/>
              </a:rPr>
              <a:t>千円</a:t>
            </a:r>
            <a:r>
              <a:rPr lang="ja-JP" altLang="en-US" sz="1100" b="1" kern="100" dirty="0">
                <a:latin typeface="Meiryo UI" panose="020B0604030504040204" pitchFamily="50" charset="-128"/>
                <a:ea typeface="Meiryo UI" panose="020B0604030504040204" pitchFamily="50" charset="-128"/>
                <a:cs typeface="Courier New" panose="02070309020205020404" pitchFamily="49" charset="0"/>
              </a:rPr>
              <a:t>）</a:t>
            </a:r>
            <a:endParaRPr lang="ja-JP" altLang="en-US" sz="1100" b="1" dirty="0"/>
          </a:p>
        </p:txBody>
      </p:sp>
      <p:cxnSp>
        <p:nvCxnSpPr>
          <p:cNvPr id="317" name="直線矢印コネクタ 316"/>
          <p:cNvCxnSpPr/>
          <p:nvPr/>
        </p:nvCxnSpPr>
        <p:spPr>
          <a:xfrm>
            <a:off x="5004006" y="7015232"/>
            <a:ext cx="234000" cy="5895"/>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8" name="直線矢印コネクタ 317"/>
          <p:cNvCxnSpPr/>
          <p:nvPr/>
        </p:nvCxnSpPr>
        <p:spPr>
          <a:xfrm>
            <a:off x="4998946" y="7323145"/>
            <a:ext cx="315090" cy="653705"/>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6" name="正方形/長方形 335"/>
          <p:cNvSpPr/>
          <p:nvPr/>
        </p:nvSpPr>
        <p:spPr>
          <a:xfrm>
            <a:off x="7884889" y="6327610"/>
            <a:ext cx="635553" cy="271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nSpc>
                <a:spcPts val="1000"/>
              </a:lnSpc>
            </a:pPr>
            <a:r>
              <a:rPr lang="en-US" altLang="ja-JP" sz="600" b="1" dirty="0" smtClean="0">
                <a:solidFill>
                  <a:schemeClr val="tx1"/>
                </a:solidFill>
                <a:latin typeface="Meiryo UI" panose="020B0604030504040204" pitchFamily="50" charset="-128"/>
                <a:ea typeface="Meiryo UI" panose="020B0604030504040204" pitchFamily="50" charset="-128"/>
              </a:rPr>
              <a:t>12/20</a:t>
            </a:r>
            <a:r>
              <a:rPr lang="ja-JP" altLang="en-US" sz="600" b="1" dirty="0" smtClean="0">
                <a:solidFill>
                  <a:schemeClr val="tx1"/>
                </a:solidFill>
                <a:latin typeface="Meiryo UI" panose="020B0604030504040204" pitchFamily="50" charset="-128"/>
                <a:ea typeface="Meiryo UI" panose="020B0604030504040204" pitchFamily="50" charset="-128"/>
              </a:rPr>
              <a:t>　</a:t>
            </a:r>
            <a:endParaRPr lang="ja-JP" altLang="en-US" sz="600" b="1" dirty="0">
              <a:solidFill>
                <a:schemeClr val="tx1"/>
              </a:solidFill>
              <a:latin typeface="Meiryo UI" panose="020B0604030504040204" pitchFamily="50" charset="-128"/>
              <a:ea typeface="Meiryo UI" panose="020B0604030504040204" pitchFamily="50" charset="-128"/>
            </a:endParaRPr>
          </a:p>
        </p:txBody>
      </p:sp>
      <p:grpSp>
        <p:nvGrpSpPr>
          <p:cNvPr id="273" name="グループ化 272"/>
          <p:cNvGrpSpPr/>
          <p:nvPr/>
        </p:nvGrpSpPr>
        <p:grpSpPr>
          <a:xfrm>
            <a:off x="5134106" y="5618414"/>
            <a:ext cx="2048116" cy="2938275"/>
            <a:chOff x="11408615" y="5632530"/>
            <a:chExt cx="2048116" cy="2932478"/>
          </a:xfrm>
        </p:grpSpPr>
        <p:grpSp>
          <p:nvGrpSpPr>
            <p:cNvPr id="274" name="グループ化 273"/>
            <p:cNvGrpSpPr/>
            <p:nvPr/>
          </p:nvGrpSpPr>
          <p:grpSpPr>
            <a:xfrm>
              <a:off x="11408615" y="5632530"/>
              <a:ext cx="2048116" cy="2932478"/>
              <a:chOff x="11408615" y="5632530"/>
              <a:chExt cx="2048116" cy="2932478"/>
            </a:xfrm>
          </p:grpSpPr>
          <p:grpSp>
            <p:nvGrpSpPr>
              <p:cNvPr id="276" name="グループ化 275"/>
              <p:cNvGrpSpPr/>
              <p:nvPr/>
            </p:nvGrpSpPr>
            <p:grpSpPr>
              <a:xfrm>
                <a:off x="11408615" y="5632530"/>
                <a:ext cx="2048116" cy="2721444"/>
                <a:chOff x="11431956" y="5840225"/>
                <a:chExt cx="2048116" cy="2721444"/>
              </a:xfrm>
            </p:grpSpPr>
            <p:grpSp>
              <p:nvGrpSpPr>
                <p:cNvPr id="279" name="グループ化 278"/>
                <p:cNvGrpSpPr/>
                <p:nvPr/>
              </p:nvGrpSpPr>
              <p:grpSpPr>
                <a:xfrm>
                  <a:off x="11431956" y="5840225"/>
                  <a:ext cx="2048116" cy="2721444"/>
                  <a:chOff x="9487443" y="1861237"/>
                  <a:chExt cx="2048116" cy="2721444"/>
                </a:xfrm>
              </p:grpSpPr>
              <p:sp>
                <p:nvSpPr>
                  <p:cNvPr id="283" name="テキスト ボックス 282">
                    <a:extLst>
                      <a:ext uri="{FF2B5EF4-FFF2-40B4-BE49-F238E27FC236}">
                        <a16:creationId xmlns:a16="http://schemas.microsoft.com/office/drawing/2014/main" id="{B3901C99-733A-40D5-BB8E-A6725567F175}"/>
                      </a:ext>
                    </a:extLst>
                  </p:cNvPr>
                  <p:cNvSpPr txBox="1"/>
                  <p:nvPr/>
                </p:nvSpPr>
                <p:spPr>
                  <a:xfrm>
                    <a:off x="9636095" y="1861237"/>
                    <a:ext cx="1899464" cy="245735"/>
                  </a:xfrm>
                  <a:prstGeom prst="rect">
                    <a:avLst/>
                  </a:prstGeom>
                  <a:noFill/>
                  <a:ln>
                    <a:noFill/>
                  </a:ln>
                </p:spPr>
                <p:txBody>
                  <a:bodyPr wrap="square" lIns="126000" tIns="0" rIns="126000" bIns="0" rtlCol="0">
                    <a:spAutoFit/>
                  </a:bodyPr>
                  <a:lstStyle/>
                  <a:p>
                    <a:r>
                      <a:rPr lang="en-US" altLang="ja-JP" sz="800" kern="100" dirty="0" smtClean="0">
                        <a:latin typeface="Meiryo UI" panose="020B0604030504040204" pitchFamily="50" charset="-128"/>
                        <a:ea typeface="Meiryo UI" panose="020B0604030504040204" pitchFamily="50" charset="-128"/>
                        <a:cs typeface="Courier New" panose="02070309020205020404" pitchFamily="49" charset="0"/>
                      </a:rPr>
                      <a:t>【2023</a:t>
                    </a:r>
                    <a:r>
                      <a:rPr lang="ja-JP" altLang="en-US" sz="800" kern="100" dirty="0" smtClean="0">
                        <a:latin typeface="Meiryo UI" panose="020B0604030504040204" pitchFamily="50" charset="-128"/>
                        <a:ea typeface="Meiryo UI" panose="020B0604030504040204" pitchFamily="50" charset="-128"/>
                        <a:cs typeface="Courier New" panose="02070309020205020404" pitchFamily="49" charset="0"/>
                      </a:rPr>
                      <a:t>年度</a:t>
                    </a:r>
                    <a:r>
                      <a:rPr lang="en-US" altLang="ja-JP" sz="800" kern="100" dirty="0" smtClean="0">
                        <a:latin typeface="Meiryo UI" panose="020B0604030504040204" pitchFamily="50" charset="-128"/>
                        <a:ea typeface="Meiryo UI" panose="020B0604030504040204" pitchFamily="50" charset="-128"/>
                        <a:cs typeface="Courier New" panose="02070309020205020404" pitchFamily="49" charset="0"/>
                      </a:rPr>
                      <a:t>】</a:t>
                    </a:r>
                  </a:p>
                  <a:p>
                    <a:r>
                      <a:rPr lang="ja-JP" altLang="en-US" sz="800" kern="100" dirty="0" smtClean="0">
                        <a:latin typeface="Meiryo UI" panose="020B0604030504040204" pitchFamily="50" charset="-128"/>
                        <a:ea typeface="Meiryo UI" panose="020B0604030504040204" pitchFamily="50" charset="-128"/>
                        <a:cs typeface="Courier New" panose="02070309020205020404" pitchFamily="49" charset="0"/>
                      </a:rPr>
                      <a:t>４部</a:t>
                    </a:r>
                    <a:r>
                      <a:rPr lang="en-US" altLang="ja-JP" sz="800" kern="100" dirty="0" smtClean="0">
                        <a:latin typeface="Meiryo UI" panose="020B0604030504040204" pitchFamily="50" charset="-128"/>
                        <a:ea typeface="Meiryo UI" panose="020B0604030504040204" pitchFamily="50" charset="-128"/>
                        <a:cs typeface="Courier New" panose="02070309020205020404" pitchFamily="49" charset="0"/>
                      </a:rPr>
                      <a:t>8</a:t>
                    </a:r>
                    <a:r>
                      <a:rPr lang="ja-JP" altLang="en-US" sz="800" kern="100" dirty="0" smtClean="0">
                        <a:latin typeface="Meiryo UI" panose="020B0604030504040204" pitchFamily="50" charset="-128"/>
                        <a:ea typeface="Meiryo UI" panose="020B0604030504040204" pitchFamily="50" charset="-128"/>
                        <a:cs typeface="Courier New" panose="02070309020205020404" pitchFamily="49" charset="0"/>
                      </a:rPr>
                      <a:t>課（予定）</a:t>
                    </a:r>
                    <a:endParaRPr lang="en-US" altLang="ja-JP" sz="800" kern="100" dirty="0">
                      <a:latin typeface="Meiryo UI" panose="020B0604030504040204" pitchFamily="50" charset="-128"/>
                      <a:ea typeface="Meiryo UI" panose="020B0604030504040204" pitchFamily="50" charset="-128"/>
                      <a:cs typeface="Courier New" panose="02070309020205020404" pitchFamily="49" charset="0"/>
                    </a:endParaRPr>
                  </a:p>
                </p:txBody>
              </p:sp>
              <p:grpSp>
                <p:nvGrpSpPr>
                  <p:cNvPr id="284" name="グループ化 283"/>
                  <p:cNvGrpSpPr/>
                  <p:nvPr/>
                </p:nvGrpSpPr>
                <p:grpSpPr>
                  <a:xfrm>
                    <a:off x="9487443" y="2117904"/>
                    <a:ext cx="1345006" cy="2464777"/>
                    <a:chOff x="9487443" y="2117904"/>
                    <a:chExt cx="1345006" cy="2464777"/>
                  </a:xfrm>
                </p:grpSpPr>
                <p:sp>
                  <p:nvSpPr>
                    <p:cNvPr id="289" name="テキスト ボックス 288"/>
                    <p:cNvSpPr txBox="1"/>
                    <p:nvPr/>
                  </p:nvSpPr>
                  <p:spPr>
                    <a:xfrm>
                      <a:off x="9487443" y="2117904"/>
                      <a:ext cx="1345006" cy="2464777"/>
                    </a:xfrm>
                    <a:prstGeom prst="rect">
                      <a:avLst/>
                    </a:prstGeom>
                    <a:noFill/>
                    <a:ln w="6350">
                      <a:solidFill>
                        <a:schemeClr val="dk1"/>
                      </a:solidFill>
                    </a:ln>
                  </p:spPr>
                  <p:txBody>
                    <a:bodyPr wrap="square" rtlCol="0">
                      <a:spAutoFit/>
                    </a:bodyPr>
                    <a:lstStyle/>
                    <a:p>
                      <a:pPr>
                        <a:lnSpc>
                          <a:spcPts val="1000"/>
                        </a:lnSpc>
                      </a:pPr>
                      <a:r>
                        <a:rPr lang="ja-JP" altLang="en-US" sz="1100" dirty="0" smtClean="0"/>
                        <a:t>■万博推進局</a:t>
                      </a:r>
                      <a:endParaRPr lang="en-US" altLang="ja-JP" sz="1100" dirty="0" smtClean="0"/>
                    </a:p>
                    <a:p>
                      <a:pPr>
                        <a:lnSpc>
                          <a:spcPts val="1000"/>
                        </a:lnSpc>
                        <a:spcAft>
                          <a:spcPts val="600"/>
                        </a:spcAft>
                      </a:pPr>
                      <a:r>
                        <a:rPr kumimoji="1" lang="ja-JP" altLang="en-US" sz="1100" dirty="0"/>
                        <a:t>　</a:t>
                      </a:r>
                      <a:r>
                        <a:rPr kumimoji="1" lang="ja-JP" altLang="en-US" sz="1100" dirty="0" smtClean="0"/>
                        <a:t> </a:t>
                      </a:r>
                      <a:r>
                        <a:rPr kumimoji="1" lang="ja-JP" altLang="en-US" sz="1000" dirty="0" smtClean="0"/>
                        <a:t>総務企画部</a:t>
                      </a:r>
                      <a:endParaRPr kumimoji="1" lang="en-US" altLang="ja-JP" sz="1000" dirty="0" smtClean="0"/>
                    </a:p>
                    <a:p>
                      <a:pPr>
                        <a:lnSpc>
                          <a:spcPts val="1000"/>
                        </a:lnSpc>
                      </a:pPr>
                      <a:r>
                        <a:rPr lang="ja-JP" altLang="en-US" sz="1000" dirty="0"/>
                        <a:t>　</a:t>
                      </a:r>
                      <a:r>
                        <a:rPr lang="ja-JP" altLang="en-US" sz="1000" dirty="0" smtClean="0"/>
                        <a:t>　　　　総務課</a:t>
                      </a:r>
                      <a:endParaRPr lang="en-US" altLang="ja-JP" sz="1000" dirty="0" smtClean="0"/>
                    </a:p>
                    <a:p>
                      <a:pPr>
                        <a:lnSpc>
                          <a:spcPts val="1000"/>
                        </a:lnSpc>
                      </a:pPr>
                      <a:r>
                        <a:rPr kumimoji="1" lang="ja-JP" altLang="en-US" sz="1000" dirty="0"/>
                        <a:t>　</a:t>
                      </a:r>
                      <a:r>
                        <a:rPr kumimoji="1" lang="ja-JP" altLang="en-US" sz="1000" dirty="0" smtClean="0"/>
                        <a:t>　　　　企画課</a:t>
                      </a:r>
                      <a:endParaRPr kumimoji="1" lang="en-US" altLang="ja-JP" sz="1000" dirty="0" smtClean="0"/>
                    </a:p>
                    <a:p>
                      <a:pPr>
                        <a:lnSpc>
                          <a:spcPts val="1000"/>
                        </a:lnSpc>
                      </a:pPr>
                      <a:r>
                        <a:rPr lang="en-US" altLang="ja-JP" sz="1000" dirty="0"/>
                        <a:t> </a:t>
                      </a:r>
                      <a:r>
                        <a:rPr lang="en-US" altLang="ja-JP" sz="1000" dirty="0" smtClean="0"/>
                        <a:t>         </a:t>
                      </a:r>
                      <a:r>
                        <a:rPr lang="ja-JP" altLang="en-US" sz="1000" dirty="0" smtClean="0"/>
                        <a:t>儀典課</a:t>
                      </a:r>
                      <a:endParaRPr kumimoji="1" lang="en-US" altLang="ja-JP" sz="1000" dirty="0" smtClean="0"/>
                    </a:p>
                    <a:p>
                      <a:pPr>
                        <a:lnSpc>
                          <a:spcPts val="1000"/>
                        </a:lnSpc>
                        <a:spcBef>
                          <a:spcPts val="600"/>
                        </a:spcBef>
                        <a:spcAft>
                          <a:spcPts val="200"/>
                        </a:spcAft>
                      </a:pPr>
                      <a:r>
                        <a:rPr lang="ja-JP" altLang="en-US" sz="1000" dirty="0"/>
                        <a:t>　</a:t>
                      </a:r>
                      <a:r>
                        <a:rPr lang="ja-JP" altLang="en-US" sz="1000" dirty="0" smtClean="0"/>
                        <a:t> </a:t>
                      </a:r>
                      <a:endParaRPr lang="en-US" altLang="ja-JP" sz="1000" dirty="0" smtClean="0"/>
                    </a:p>
                    <a:p>
                      <a:pPr>
                        <a:lnSpc>
                          <a:spcPts val="1000"/>
                        </a:lnSpc>
                      </a:pPr>
                      <a:r>
                        <a:rPr kumimoji="1" lang="ja-JP" altLang="en-US" sz="1000" dirty="0"/>
                        <a:t>　</a:t>
                      </a:r>
                      <a:r>
                        <a:rPr kumimoji="1" lang="ja-JP" altLang="en-US" sz="1000" dirty="0" smtClean="0"/>
                        <a:t>　　　　</a:t>
                      </a:r>
                      <a:endParaRPr kumimoji="1" lang="en-US" altLang="ja-JP" sz="1000" dirty="0" smtClean="0"/>
                    </a:p>
                    <a:p>
                      <a:pPr>
                        <a:lnSpc>
                          <a:spcPts val="1000"/>
                        </a:lnSpc>
                        <a:spcBef>
                          <a:spcPts val="800"/>
                        </a:spcBef>
                      </a:pPr>
                      <a:r>
                        <a:rPr lang="ja-JP" altLang="en-US" sz="1000" dirty="0"/>
                        <a:t>　</a:t>
                      </a:r>
                      <a:r>
                        <a:rPr lang="ja-JP" altLang="en-US" sz="1000" dirty="0" smtClean="0"/>
                        <a:t>　　　　参加促進</a:t>
                      </a:r>
                      <a:r>
                        <a:rPr lang="ja-JP" altLang="en-US" sz="1000" dirty="0"/>
                        <a:t>課</a:t>
                      </a:r>
                      <a:endParaRPr lang="en-US" altLang="ja-JP" sz="1000" dirty="0" smtClean="0"/>
                    </a:p>
                    <a:p>
                      <a:pPr>
                        <a:lnSpc>
                          <a:spcPts val="1000"/>
                        </a:lnSpc>
                      </a:pPr>
                      <a:r>
                        <a:rPr kumimoji="1" lang="ja-JP" altLang="en-US" sz="1000" dirty="0"/>
                        <a:t>　</a:t>
                      </a:r>
                      <a:r>
                        <a:rPr kumimoji="1" lang="ja-JP" altLang="en-US" sz="1000" dirty="0" smtClean="0"/>
                        <a:t>　　　　</a:t>
                      </a:r>
                      <a:endParaRPr kumimoji="1" lang="en-US" altLang="ja-JP" sz="1000" dirty="0" smtClean="0"/>
                    </a:p>
                    <a:p>
                      <a:pPr>
                        <a:lnSpc>
                          <a:spcPts val="400"/>
                        </a:lnSpc>
                      </a:pPr>
                      <a:endParaRPr kumimoji="1" lang="en-US" altLang="ja-JP" sz="1000" dirty="0" smtClean="0"/>
                    </a:p>
                    <a:p>
                      <a:pPr>
                        <a:lnSpc>
                          <a:spcPts val="1000"/>
                        </a:lnSpc>
                        <a:spcBef>
                          <a:spcPts val="200"/>
                        </a:spcBef>
                        <a:spcAft>
                          <a:spcPts val="500"/>
                        </a:spcAft>
                      </a:pPr>
                      <a:r>
                        <a:rPr kumimoji="1" lang="ja-JP" altLang="en-US" sz="1000" dirty="0" smtClean="0"/>
                        <a:t>　 整備調整部</a:t>
                      </a:r>
                      <a:endParaRPr kumimoji="1" lang="en-US" altLang="ja-JP" sz="1000" dirty="0" smtClean="0"/>
                    </a:p>
                    <a:p>
                      <a:pPr>
                        <a:lnSpc>
                          <a:spcPts val="1000"/>
                        </a:lnSpc>
                      </a:pPr>
                      <a:r>
                        <a:rPr lang="ja-JP" altLang="en-US" sz="1000" dirty="0"/>
                        <a:t>　</a:t>
                      </a:r>
                      <a:r>
                        <a:rPr lang="ja-JP" altLang="en-US" sz="1000" dirty="0" smtClean="0"/>
                        <a:t>　　　　整備調整課</a:t>
                      </a:r>
                      <a:endParaRPr lang="en-US" altLang="ja-JP" sz="1000" dirty="0" smtClean="0"/>
                    </a:p>
                    <a:p>
                      <a:pPr>
                        <a:lnSpc>
                          <a:spcPts val="1000"/>
                        </a:lnSpc>
                      </a:pPr>
                      <a:r>
                        <a:rPr lang="ja-JP" altLang="en-US" sz="1000" dirty="0"/>
                        <a:t>　</a:t>
                      </a:r>
                      <a:r>
                        <a:rPr lang="ja-JP" altLang="en-US" sz="1000" dirty="0" smtClean="0"/>
                        <a:t>　　　　整備企画課</a:t>
                      </a:r>
                      <a:endParaRPr lang="en-US" altLang="ja-JP" sz="1000" dirty="0" smtClean="0"/>
                    </a:p>
                    <a:p>
                      <a:pPr>
                        <a:lnSpc>
                          <a:spcPts val="1000"/>
                        </a:lnSpc>
                      </a:pPr>
                      <a:r>
                        <a:rPr lang="en-US" altLang="ja-JP" sz="1000" dirty="0"/>
                        <a:t> </a:t>
                      </a:r>
                      <a:r>
                        <a:rPr lang="en-US" altLang="ja-JP" sz="1000" dirty="0" smtClean="0"/>
                        <a:t>  </a:t>
                      </a:r>
                    </a:p>
                    <a:p>
                      <a:pPr>
                        <a:lnSpc>
                          <a:spcPts val="1000"/>
                        </a:lnSpc>
                        <a:spcBef>
                          <a:spcPts val="600"/>
                        </a:spcBef>
                      </a:pPr>
                      <a:r>
                        <a:rPr lang="ja-JP" altLang="en-US" sz="1000" dirty="0"/>
                        <a:t>　</a:t>
                      </a:r>
                      <a:r>
                        <a:rPr lang="ja-JP" altLang="en-US" sz="1000" dirty="0" smtClean="0"/>
                        <a:t>　　　　</a:t>
                      </a:r>
                      <a:endParaRPr kumimoji="1" lang="ja-JP" altLang="en-US" sz="1000" dirty="0"/>
                    </a:p>
                  </p:txBody>
                </p:sp>
                <p:grpSp>
                  <p:nvGrpSpPr>
                    <p:cNvPr id="290" name="グループ化 289"/>
                    <p:cNvGrpSpPr/>
                    <p:nvPr/>
                  </p:nvGrpSpPr>
                  <p:grpSpPr>
                    <a:xfrm>
                      <a:off x="9781368" y="2451668"/>
                      <a:ext cx="137158" cy="367200"/>
                      <a:chOff x="9525" y="-159491"/>
                      <a:chExt cx="190500" cy="501912"/>
                    </a:xfrm>
                  </p:grpSpPr>
                  <p:cxnSp>
                    <p:nvCxnSpPr>
                      <p:cNvPr id="298" name="直線コネクタ 297"/>
                      <p:cNvCxnSpPr/>
                      <p:nvPr/>
                    </p:nvCxnSpPr>
                    <p:spPr>
                      <a:xfrm>
                        <a:off x="9525" y="-159491"/>
                        <a:ext cx="0" cy="501912"/>
                      </a:xfrm>
                      <a:prstGeom prst="line">
                        <a:avLst/>
                      </a:prstGeom>
                    </p:spPr>
                    <p:style>
                      <a:lnRef idx="1">
                        <a:schemeClr val="dk1"/>
                      </a:lnRef>
                      <a:fillRef idx="0">
                        <a:schemeClr val="dk1"/>
                      </a:fillRef>
                      <a:effectRef idx="0">
                        <a:schemeClr val="dk1"/>
                      </a:effectRef>
                      <a:fontRef idx="minor">
                        <a:schemeClr val="tx1"/>
                      </a:fontRef>
                    </p:style>
                  </p:cxnSp>
                  <p:cxnSp>
                    <p:nvCxnSpPr>
                      <p:cNvPr id="299" name="直線コネクタ 298"/>
                      <p:cNvCxnSpPr/>
                      <p:nvPr/>
                    </p:nvCxnSpPr>
                    <p:spPr>
                      <a:xfrm flipH="1" flipV="1">
                        <a:off x="9525" y="152740"/>
                        <a:ext cx="190500" cy="0"/>
                      </a:xfrm>
                      <a:prstGeom prst="line">
                        <a:avLst/>
                      </a:prstGeom>
                      <a:noFill/>
                      <a:ln w="9525" cap="flat" cmpd="sng" algn="ctr">
                        <a:solidFill>
                          <a:sysClr val="windowText" lastClr="000000">
                            <a:shade val="95000"/>
                            <a:satMod val="105000"/>
                          </a:sysClr>
                        </a:solidFill>
                        <a:prstDash val="solid"/>
                      </a:ln>
                      <a:effectLst/>
                    </p:spPr>
                  </p:cxnSp>
                  <p:cxnSp>
                    <p:nvCxnSpPr>
                      <p:cNvPr id="300" name="直線コネクタ 299"/>
                      <p:cNvCxnSpPr/>
                      <p:nvPr/>
                    </p:nvCxnSpPr>
                    <p:spPr>
                      <a:xfrm flipH="1" flipV="1">
                        <a:off x="9525" y="335427"/>
                        <a:ext cx="190500" cy="0"/>
                      </a:xfrm>
                      <a:prstGeom prst="line">
                        <a:avLst/>
                      </a:prstGeom>
                      <a:noFill/>
                      <a:ln w="9525" cap="flat" cmpd="sng" algn="ctr">
                        <a:solidFill>
                          <a:sysClr val="windowText" lastClr="000000">
                            <a:shade val="95000"/>
                            <a:satMod val="105000"/>
                          </a:sysClr>
                        </a:solidFill>
                        <a:prstDash val="solid"/>
                      </a:ln>
                      <a:effectLst/>
                    </p:spPr>
                  </p:cxnSp>
                  <p:cxnSp>
                    <p:nvCxnSpPr>
                      <p:cNvPr id="301" name="直線コネクタ 300"/>
                      <p:cNvCxnSpPr/>
                      <p:nvPr/>
                    </p:nvCxnSpPr>
                    <p:spPr>
                      <a:xfrm flipH="1" flipV="1">
                        <a:off x="9525" y="1652"/>
                        <a:ext cx="190500" cy="0"/>
                      </a:xfrm>
                      <a:prstGeom prst="line">
                        <a:avLst/>
                      </a:prstGeom>
                      <a:noFill/>
                      <a:ln w="9525" cap="flat" cmpd="sng" algn="ctr">
                        <a:solidFill>
                          <a:sysClr val="windowText" lastClr="000000">
                            <a:shade val="95000"/>
                            <a:satMod val="105000"/>
                          </a:sysClr>
                        </a:solidFill>
                        <a:prstDash val="solid"/>
                      </a:ln>
                      <a:effectLst/>
                    </p:spPr>
                  </p:cxnSp>
                </p:grpSp>
                <p:grpSp>
                  <p:nvGrpSpPr>
                    <p:cNvPr id="291" name="グループ化 290"/>
                    <p:cNvGrpSpPr/>
                    <p:nvPr/>
                  </p:nvGrpSpPr>
                  <p:grpSpPr>
                    <a:xfrm>
                      <a:off x="9767842" y="4364798"/>
                      <a:ext cx="137118" cy="81715"/>
                      <a:chOff x="9767842" y="4364798"/>
                      <a:chExt cx="137118" cy="81715"/>
                    </a:xfrm>
                  </p:grpSpPr>
                  <p:cxnSp>
                    <p:nvCxnSpPr>
                      <p:cNvPr id="296" name="直線コネクタ 295"/>
                      <p:cNvCxnSpPr/>
                      <p:nvPr/>
                    </p:nvCxnSpPr>
                    <p:spPr>
                      <a:xfrm flipH="1">
                        <a:off x="9768160" y="4446513"/>
                        <a:ext cx="136800" cy="0"/>
                      </a:xfrm>
                      <a:prstGeom prst="line">
                        <a:avLst/>
                      </a:prstGeom>
                      <a:noFill/>
                      <a:ln w="9525" cap="flat" cmpd="sng" algn="ctr">
                        <a:solidFill>
                          <a:sysClr val="windowText" lastClr="000000">
                            <a:shade val="95000"/>
                            <a:satMod val="105000"/>
                          </a:sysClr>
                        </a:solidFill>
                        <a:prstDash val="solid"/>
                      </a:ln>
                      <a:effectLst/>
                    </p:spPr>
                  </p:cxnSp>
                  <p:cxnSp>
                    <p:nvCxnSpPr>
                      <p:cNvPr id="297" name="直線コネクタ 296"/>
                      <p:cNvCxnSpPr/>
                      <p:nvPr/>
                    </p:nvCxnSpPr>
                    <p:spPr>
                      <a:xfrm>
                        <a:off x="9767842" y="4364798"/>
                        <a:ext cx="318" cy="81715"/>
                      </a:xfrm>
                      <a:prstGeom prst="line">
                        <a:avLst/>
                      </a:prstGeom>
                    </p:spPr>
                    <p:style>
                      <a:lnRef idx="1">
                        <a:schemeClr val="dk1"/>
                      </a:lnRef>
                      <a:fillRef idx="0">
                        <a:schemeClr val="dk1"/>
                      </a:fillRef>
                      <a:effectRef idx="0">
                        <a:schemeClr val="dk1"/>
                      </a:effectRef>
                      <a:fontRef idx="minor">
                        <a:schemeClr val="tx1"/>
                      </a:fontRef>
                    </p:style>
                  </p:cxnSp>
                </p:grpSp>
                <p:grpSp>
                  <p:nvGrpSpPr>
                    <p:cNvPr id="292" name="グループ化 291"/>
                    <p:cNvGrpSpPr/>
                    <p:nvPr/>
                  </p:nvGrpSpPr>
                  <p:grpSpPr>
                    <a:xfrm>
                      <a:off x="9774510" y="3833523"/>
                      <a:ext cx="143658" cy="214098"/>
                      <a:chOff x="0" y="-326720"/>
                      <a:chExt cx="190027" cy="283202"/>
                    </a:xfrm>
                  </p:grpSpPr>
                  <p:cxnSp>
                    <p:nvCxnSpPr>
                      <p:cNvPr id="293" name="直線コネクタ 292"/>
                      <p:cNvCxnSpPr/>
                      <p:nvPr/>
                    </p:nvCxnSpPr>
                    <p:spPr>
                      <a:xfrm>
                        <a:off x="0" y="-326720"/>
                        <a:ext cx="0" cy="283202"/>
                      </a:xfrm>
                      <a:prstGeom prst="line">
                        <a:avLst/>
                      </a:prstGeom>
                    </p:spPr>
                    <p:style>
                      <a:lnRef idx="1">
                        <a:schemeClr val="dk1"/>
                      </a:lnRef>
                      <a:fillRef idx="0">
                        <a:schemeClr val="dk1"/>
                      </a:fillRef>
                      <a:effectRef idx="0">
                        <a:schemeClr val="dk1"/>
                      </a:effectRef>
                      <a:fontRef idx="minor">
                        <a:schemeClr val="tx1"/>
                      </a:fontRef>
                    </p:style>
                  </p:cxnSp>
                  <p:cxnSp>
                    <p:nvCxnSpPr>
                      <p:cNvPr id="294" name="直線コネクタ 293"/>
                      <p:cNvCxnSpPr/>
                      <p:nvPr/>
                    </p:nvCxnSpPr>
                    <p:spPr>
                      <a:xfrm flipH="1" flipV="1">
                        <a:off x="9072" y="-211454"/>
                        <a:ext cx="180955" cy="0"/>
                      </a:xfrm>
                      <a:prstGeom prst="line">
                        <a:avLst/>
                      </a:prstGeom>
                      <a:noFill/>
                      <a:ln w="9525" cap="flat" cmpd="sng" algn="ctr">
                        <a:solidFill>
                          <a:sysClr val="windowText" lastClr="000000">
                            <a:shade val="95000"/>
                            <a:satMod val="105000"/>
                          </a:sysClr>
                        </a:solidFill>
                        <a:prstDash val="solid"/>
                      </a:ln>
                      <a:effectLst/>
                    </p:spPr>
                  </p:cxnSp>
                  <p:cxnSp>
                    <p:nvCxnSpPr>
                      <p:cNvPr id="295" name="直線コネクタ 294"/>
                      <p:cNvCxnSpPr/>
                      <p:nvPr/>
                    </p:nvCxnSpPr>
                    <p:spPr>
                      <a:xfrm flipH="1" flipV="1">
                        <a:off x="9072" y="-43518"/>
                        <a:ext cx="180955" cy="0"/>
                      </a:xfrm>
                      <a:prstGeom prst="line">
                        <a:avLst/>
                      </a:prstGeom>
                      <a:noFill/>
                      <a:ln w="9525" cap="flat" cmpd="sng" algn="ctr">
                        <a:solidFill>
                          <a:sysClr val="windowText" lastClr="000000">
                            <a:shade val="95000"/>
                            <a:satMod val="105000"/>
                          </a:sysClr>
                        </a:solidFill>
                        <a:prstDash val="solid"/>
                      </a:ln>
                      <a:effectLst/>
                    </p:spPr>
                  </p:cxnSp>
                </p:grpSp>
              </p:grpSp>
              <p:sp>
                <p:nvSpPr>
                  <p:cNvPr id="285" name="正方形/長方形 284"/>
                  <p:cNvSpPr/>
                  <p:nvPr/>
                </p:nvSpPr>
                <p:spPr>
                  <a:xfrm>
                    <a:off x="9918526" y="4364798"/>
                    <a:ext cx="864096" cy="144016"/>
                  </a:xfrm>
                  <a:prstGeom prst="rect">
                    <a:avLst/>
                  </a:prstGeom>
                  <a:noFill/>
                  <a:ln w="31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sz="1000" dirty="0"/>
                      <a:t>出展企画課</a:t>
                    </a:r>
                    <a:endParaRPr kumimoji="1" lang="ja-JP" altLang="en-US" sz="1000" dirty="0"/>
                  </a:p>
                </p:txBody>
              </p:sp>
              <p:sp>
                <p:nvSpPr>
                  <p:cNvPr id="286" name="正方形/長方形 285"/>
                  <p:cNvSpPr/>
                  <p:nvPr/>
                </p:nvSpPr>
                <p:spPr>
                  <a:xfrm>
                    <a:off x="9918526" y="3170518"/>
                    <a:ext cx="576064" cy="144016"/>
                  </a:xfrm>
                  <a:prstGeom prst="rect">
                    <a:avLst/>
                  </a:prstGeom>
                  <a:noFill/>
                  <a:ln w="31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t>推進課</a:t>
                    </a:r>
                    <a:endParaRPr kumimoji="1" lang="ja-JP" altLang="en-US" sz="1000" dirty="0"/>
                  </a:p>
                </p:txBody>
              </p:sp>
              <p:sp>
                <p:nvSpPr>
                  <p:cNvPr id="287" name="正方形/長方形 286"/>
                  <p:cNvSpPr/>
                  <p:nvPr/>
                </p:nvSpPr>
                <p:spPr>
                  <a:xfrm>
                    <a:off x="9636095" y="2970635"/>
                    <a:ext cx="864096" cy="144016"/>
                  </a:xfrm>
                  <a:prstGeom prst="rect">
                    <a:avLst/>
                  </a:prstGeom>
                  <a:noFill/>
                  <a:ln w="3175">
                    <a:solidFill>
                      <a:schemeClr val="tx1"/>
                    </a:solidFill>
                  </a:ln>
                </p:spPr>
                <p:style>
                  <a:lnRef idx="2">
                    <a:schemeClr val="dk1"/>
                  </a:lnRef>
                  <a:fillRef idx="1">
                    <a:schemeClr val="lt1"/>
                  </a:fillRef>
                  <a:effectRef idx="0">
                    <a:schemeClr val="dk1"/>
                  </a:effectRef>
                  <a:fontRef idx="minor">
                    <a:schemeClr val="dk1"/>
                  </a:fontRef>
                </p:style>
                <p:txBody>
                  <a:bodyPr lIns="72000" rtlCol="0" anchor="ctr"/>
                  <a:lstStyle/>
                  <a:p>
                    <a:r>
                      <a:rPr lang="ja-JP" altLang="en-US" sz="1000" dirty="0"/>
                      <a:t>機運</a:t>
                    </a:r>
                    <a:r>
                      <a:rPr lang="ja-JP" altLang="en-US" sz="1000" dirty="0" smtClean="0"/>
                      <a:t>醸成部</a:t>
                    </a:r>
                    <a:endParaRPr kumimoji="1" lang="ja-JP" altLang="en-US" sz="1000" dirty="0"/>
                  </a:p>
                </p:txBody>
              </p:sp>
              <p:sp>
                <p:nvSpPr>
                  <p:cNvPr id="288" name="正方形/長方形 287"/>
                  <p:cNvSpPr/>
                  <p:nvPr/>
                </p:nvSpPr>
                <p:spPr>
                  <a:xfrm>
                    <a:off x="9700803" y="4187628"/>
                    <a:ext cx="576064" cy="144016"/>
                  </a:xfrm>
                  <a:prstGeom prst="rect">
                    <a:avLst/>
                  </a:prstGeom>
                  <a:noFill/>
                  <a:ln w="3175">
                    <a:solidFill>
                      <a:schemeClr val="tx1"/>
                    </a:solidFill>
                  </a:ln>
                </p:spPr>
                <p:style>
                  <a:lnRef idx="2">
                    <a:schemeClr val="dk1"/>
                  </a:lnRef>
                  <a:fillRef idx="1">
                    <a:schemeClr val="lt1"/>
                  </a:fillRef>
                  <a:effectRef idx="0">
                    <a:schemeClr val="dk1"/>
                  </a:effectRef>
                  <a:fontRef idx="minor">
                    <a:schemeClr val="dk1"/>
                  </a:fontRef>
                </p:style>
                <p:txBody>
                  <a:bodyPr lIns="72000" rtlCol="0" anchor="ctr"/>
                  <a:lstStyle/>
                  <a:p>
                    <a:r>
                      <a:rPr lang="ja-JP" altLang="en-US" sz="1000" dirty="0"/>
                      <a:t>出展</a:t>
                    </a:r>
                    <a:r>
                      <a:rPr lang="ja-JP" altLang="en-US" sz="1000" dirty="0" smtClean="0"/>
                      <a:t>部</a:t>
                    </a:r>
                    <a:endParaRPr kumimoji="1" lang="ja-JP" altLang="en-US" sz="1000" dirty="0"/>
                  </a:p>
                </p:txBody>
              </p:sp>
            </p:grpSp>
            <p:cxnSp>
              <p:nvCxnSpPr>
                <p:cNvPr id="280" name="直線コネクタ 279"/>
                <p:cNvCxnSpPr/>
                <p:nvPr/>
              </p:nvCxnSpPr>
              <p:spPr>
                <a:xfrm>
                  <a:off x="11701197" y="7145466"/>
                  <a:ext cx="0" cy="214098"/>
                </a:xfrm>
                <a:prstGeom prst="line">
                  <a:avLst/>
                </a:prstGeom>
              </p:spPr>
              <p:style>
                <a:lnRef idx="1">
                  <a:schemeClr val="dk1"/>
                </a:lnRef>
                <a:fillRef idx="0">
                  <a:schemeClr val="dk1"/>
                </a:fillRef>
                <a:effectRef idx="0">
                  <a:schemeClr val="dk1"/>
                </a:effectRef>
                <a:fontRef idx="minor">
                  <a:schemeClr val="tx1"/>
                </a:fontRef>
              </p:style>
            </p:cxnSp>
            <p:cxnSp>
              <p:nvCxnSpPr>
                <p:cNvPr id="281" name="直線コネクタ 280"/>
                <p:cNvCxnSpPr/>
                <p:nvPr/>
              </p:nvCxnSpPr>
              <p:spPr>
                <a:xfrm flipH="1" flipV="1">
                  <a:off x="11708055" y="7232606"/>
                  <a:ext cx="136800" cy="0"/>
                </a:xfrm>
                <a:prstGeom prst="line">
                  <a:avLst/>
                </a:prstGeom>
                <a:noFill/>
                <a:ln w="9525" cap="flat" cmpd="sng" algn="ctr">
                  <a:solidFill>
                    <a:sysClr val="windowText" lastClr="000000">
                      <a:shade val="95000"/>
                      <a:satMod val="105000"/>
                    </a:sysClr>
                  </a:solidFill>
                  <a:prstDash val="solid"/>
                </a:ln>
                <a:effectLst/>
              </p:spPr>
            </p:cxnSp>
            <p:cxnSp>
              <p:nvCxnSpPr>
                <p:cNvPr id="282" name="直線コネクタ 281"/>
                <p:cNvCxnSpPr/>
                <p:nvPr/>
              </p:nvCxnSpPr>
              <p:spPr>
                <a:xfrm flipH="1" flipV="1">
                  <a:off x="11708055" y="7359564"/>
                  <a:ext cx="136800" cy="0"/>
                </a:xfrm>
                <a:prstGeom prst="line">
                  <a:avLst/>
                </a:prstGeom>
                <a:noFill/>
                <a:ln w="9525" cap="flat" cmpd="sng" algn="ctr">
                  <a:solidFill>
                    <a:sysClr val="windowText" lastClr="000000">
                      <a:shade val="95000"/>
                      <a:satMod val="105000"/>
                    </a:sysClr>
                  </a:solidFill>
                  <a:prstDash val="solid"/>
                </a:ln>
                <a:effectLst/>
              </p:spPr>
            </p:cxnSp>
          </p:grpSp>
          <p:sp>
            <p:nvSpPr>
              <p:cNvPr id="277" name="テキスト ボックス 276"/>
              <p:cNvSpPr txBox="1"/>
              <p:nvPr/>
            </p:nvSpPr>
            <p:spPr>
              <a:xfrm>
                <a:off x="11481753" y="8423621"/>
                <a:ext cx="220787" cy="85781"/>
              </a:xfrm>
              <a:prstGeom prst="rect">
                <a:avLst/>
              </a:prstGeom>
              <a:noFill/>
              <a:ln w="3175">
                <a:solidFill>
                  <a:srgbClr val="4B4B4B"/>
                </a:solidFill>
              </a:ln>
            </p:spPr>
            <p:txBody>
              <a:bodyPr wrap="square" rtlCol="0">
                <a:spAutoFit/>
              </a:bodyPr>
              <a:lstStyle/>
              <a:p>
                <a:endParaRPr kumimoji="1" lang="ja-JP" altLang="en-US" sz="100" dirty="0"/>
              </a:p>
            </p:txBody>
          </p:sp>
          <p:sp>
            <p:nvSpPr>
              <p:cNvPr id="278" name="テキスト ボックス 277"/>
              <p:cNvSpPr txBox="1"/>
              <p:nvPr/>
            </p:nvSpPr>
            <p:spPr>
              <a:xfrm>
                <a:off x="11706321" y="8380342"/>
                <a:ext cx="1121348" cy="184666"/>
              </a:xfrm>
              <a:prstGeom prst="rect">
                <a:avLst/>
              </a:prstGeom>
              <a:noFill/>
              <a:ln>
                <a:noFill/>
              </a:ln>
            </p:spPr>
            <p:txBody>
              <a:bodyPr wrap="square" rtlCol="0">
                <a:spAutoFit/>
              </a:bodyPr>
              <a:lstStyle/>
              <a:p>
                <a:r>
                  <a:rPr lang="ja-JP" altLang="en-US" sz="600" dirty="0" smtClean="0"/>
                  <a:t>は</a:t>
                </a:r>
                <a:r>
                  <a:rPr lang="en-US" altLang="ja-JP" sz="600" dirty="0" smtClean="0"/>
                  <a:t>2022</a:t>
                </a:r>
                <a:r>
                  <a:rPr lang="ja-JP" altLang="en-US" sz="600" dirty="0" smtClean="0"/>
                  <a:t>年度からの変更箇所</a:t>
                </a:r>
                <a:endParaRPr kumimoji="1" lang="ja-JP" altLang="en-US" sz="600" dirty="0"/>
              </a:p>
            </p:txBody>
          </p:sp>
        </p:grpSp>
        <p:sp>
          <p:nvSpPr>
            <p:cNvPr id="275" name="テキスト ボックス 274"/>
            <p:cNvSpPr txBox="1"/>
            <p:nvPr/>
          </p:nvSpPr>
          <p:spPr>
            <a:xfrm>
              <a:off x="11854028" y="6504786"/>
              <a:ext cx="495623" cy="115317"/>
            </a:xfrm>
            <a:prstGeom prst="rect">
              <a:avLst/>
            </a:prstGeom>
            <a:noFill/>
            <a:ln w="6350">
              <a:solidFill>
                <a:srgbClr val="4B4B4B"/>
              </a:solidFill>
            </a:ln>
          </p:spPr>
          <p:txBody>
            <a:bodyPr wrap="square" rtlCol="0">
              <a:spAutoFit/>
            </a:bodyPr>
            <a:lstStyle/>
            <a:p>
              <a:endParaRPr kumimoji="1" lang="ja-JP" altLang="en-US" sz="100" dirty="0"/>
            </a:p>
          </p:txBody>
        </p:sp>
      </p:grpSp>
      <p:sp>
        <p:nvSpPr>
          <p:cNvPr id="303" name="テキスト ボックス 302"/>
          <p:cNvSpPr txBox="1"/>
          <p:nvPr/>
        </p:nvSpPr>
        <p:spPr>
          <a:xfrm>
            <a:off x="3796117" y="5880720"/>
            <a:ext cx="1297873" cy="2067233"/>
          </a:xfrm>
          <a:prstGeom prst="rect">
            <a:avLst/>
          </a:prstGeom>
          <a:noFill/>
          <a:ln w="6350">
            <a:solidFill>
              <a:schemeClr val="dk1"/>
            </a:solidFill>
          </a:ln>
        </p:spPr>
        <p:txBody>
          <a:bodyPr wrap="square" rtlCol="0">
            <a:spAutoFit/>
          </a:bodyPr>
          <a:lstStyle/>
          <a:p>
            <a:pPr>
              <a:lnSpc>
                <a:spcPts val="1000"/>
              </a:lnSpc>
            </a:pPr>
            <a:r>
              <a:rPr lang="ja-JP" altLang="en-US" sz="1100" dirty="0" smtClean="0"/>
              <a:t>■万博推進局</a:t>
            </a:r>
            <a:endParaRPr lang="en-US" altLang="ja-JP" sz="1100" dirty="0" smtClean="0"/>
          </a:p>
          <a:p>
            <a:pPr>
              <a:lnSpc>
                <a:spcPts val="1000"/>
              </a:lnSpc>
              <a:spcAft>
                <a:spcPts val="600"/>
              </a:spcAft>
            </a:pPr>
            <a:r>
              <a:rPr kumimoji="1" lang="ja-JP" altLang="en-US" sz="1100" dirty="0"/>
              <a:t>　</a:t>
            </a:r>
            <a:r>
              <a:rPr kumimoji="1" lang="ja-JP" altLang="en-US" sz="1100" dirty="0" smtClean="0"/>
              <a:t> </a:t>
            </a:r>
            <a:r>
              <a:rPr kumimoji="1" lang="ja-JP" altLang="en-US" sz="1000" dirty="0" smtClean="0"/>
              <a:t>総務企画部</a:t>
            </a:r>
            <a:endParaRPr kumimoji="1" lang="en-US" altLang="ja-JP" sz="1000" dirty="0" smtClean="0"/>
          </a:p>
          <a:p>
            <a:pPr>
              <a:lnSpc>
                <a:spcPts val="1000"/>
              </a:lnSpc>
            </a:pPr>
            <a:r>
              <a:rPr lang="ja-JP" altLang="en-US" sz="1000" dirty="0"/>
              <a:t>　</a:t>
            </a:r>
            <a:r>
              <a:rPr lang="ja-JP" altLang="en-US" sz="1000" dirty="0" smtClean="0"/>
              <a:t>　　　　総務課</a:t>
            </a:r>
            <a:endParaRPr lang="en-US" altLang="ja-JP" sz="1000" dirty="0" smtClean="0"/>
          </a:p>
          <a:p>
            <a:pPr>
              <a:lnSpc>
                <a:spcPts val="1000"/>
              </a:lnSpc>
            </a:pPr>
            <a:r>
              <a:rPr kumimoji="1" lang="ja-JP" altLang="en-US" sz="1000" dirty="0"/>
              <a:t>　</a:t>
            </a:r>
            <a:r>
              <a:rPr kumimoji="1" lang="ja-JP" altLang="en-US" sz="1000" dirty="0" smtClean="0"/>
              <a:t>　　　　企画課</a:t>
            </a:r>
            <a:endParaRPr kumimoji="1" lang="en-US" altLang="ja-JP" sz="1000" dirty="0" smtClean="0"/>
          </a:p>
          <a:p>
            <a:pPr>
              <a:lnSpc>
                <a:spcPts val="1000"/>
              </a:lnSpc>
              <a:spcBef>
                <a:spcPts val="1800"/>
              </a:spcBef>
              <a:spcAft>
                <a:spcPts val="600"/>
              </a:spcAft>
            </a:pPr>
            <a:r>
              <a:rPr lang="ja-JP" altLang="en-US" sz="1000" dirty="0" smtClean="0"/>
              <a:t>　 </a:t>
            </a:r>
            <a:r>
              <a:rPr lang="ja-JP" altLang="en-US" sz="1000" u="sng" dirty="0" smtClean="0"/>
              <a:t>事業推進部</a:t>
            </a:r>
            <a:endParaRPr lang="en-US" altLang="ja-JP" sz="1000" u="sng" dirty="0" smtClean="0"/>
          </a:p>
          <a:p>
            <a:pPr>
              <a:lnSpc>
                <a:spcPts val="1000"/>
              </a:lnSpc>
            </a:pPr>
            <a:r>
              <a:rPr kumimoji="1" lang="ja-JP" altLang="en-US" sz="1000" dirty="0"/>
              <a:t>　</a:t>
            </a:r>
            <a:r>
              <a:rPr kumimoji="1" lang="ja-JP" altLang="en-US" sz="1000" dirty="0" smtClean="0"/>
              <a:t>　　　　</a:t>
            </a:r>
            <a:r>
              <a:rPr kumimoji="1" lang="ja-JP" altLang="en-US" sz="1000" u="sng" dirty="0" smtClean="0"/>
              <a:t>事業推進課</a:t>
            </a:r>
            <a:endParaRPr kumimoji="1" lang="en-US" altLang="ja-JP" sz="1000" u="sng" dirty="0" smtClean="0"/>
          </a:p>
          <a:p>
            <a:pPr>
              <a:lnSpc>
                <a:spcPts val="1000"/>
              </a:lnSpc>
            </a:pPr>
            <a:r>
              <a:rPr lang="ja-JP" altLang="en-US" sz="1000" dirty="0"/>
              <a:t>　</a:t>
            </a:r>
            <a:r>
              <a:rPr lang="ja-JP" altLang="en-US" sz="1000" dirty="0" smtClean="0"/>
              <a:t>　　　　参加促進課</a:t>
            </a:r>
            <a:endParaRPr lang="en-US" altLang="ja-JP" sz="1000" dirty="0" smtClean="0"/>
          </a:p>
          <a:p>
            <a:pPr>
              <a:lnSpc>
                <a:spcPts val="1000"/>
              </a:lnSpc>
            </a:pPr>
            <a:r>
              <a:rPr kumimoji="1" lang="ja-JP" altLang="en-US" sz="1000" dirty="0"/>
              <a:t>　</a:t>
            </a:r>
            <a:r>
              <a:rPr kumimoji="1" lang="ja-JP" altLang="en-US" sz="1000" dirty="0" smtClean="0"/>
              <a:t>　　　　</a:t>
            </a:r>
            <a:r>
              <a:rPr kumimoji="1" lang="ja-JP" altLang="en-US" sz="1000" u="sng" dirty="0" smtClean="0"/>
              <a:t>出展企画課</a:t>
            </a:r>
            <a:endParaRPr kumimoji="1" lang="en-US" altLang="ja-JP" sz="1000" u="sng" dirty="0" smtClean="0"/>
          </a:p>
          <a:p>
            <a:pPr>
              <a:lnSpc>
                <a:spcPts val="1000"/>
              </a:lnSpc>
              <a:spcBef>
                <a:spcPts val="800"/>
              </a:spcBef>
              <a:spcAft>
                <a:spcPts val="600"/>
              </a:spcAft>
            </a:pPr>
            <a:r>
              <a:rPr kumimoji="1" lang="ja-JP" altLang="en-US" sz="1000" dirty="0" smtClean="0"/>
              <a:t>　 整備調整部</a:t>
            </a:r>
            <a:endParaRPr kumimoji="1" lang="en-US" altLang="ja-JP" sz="1000" dirty="0" smtClean="0"/>
          </a:p>
          <a:p>
            <a:pPr>
              <a:lnSpc>
                <a:spcPts val="1000"/>
              </a:lnSpc>
            </a:pPr>
            <a:r>
              <a:rPr lang="ja-JP" altLang="en-US" sz="1000" dirty="0"/>
              <a:t>　</a:t>
            </a:r>
            <a:r>
              <a:rPr lang="ja-JP" altLang="en-US" sz="1000" dirty="0" smtClean="0"/>
              <a:t>　　　　整備調整課</a:t>
            </a:r>
            <a:endParaRPr lang="en-US" altLang="ja-JP" sz="1000" dirty="0" smtClean="0"/>
          </a:p>
          <a:p>
            <a:pPr>
              <a:lnSpc>
                <a:spcPts val="1000"/>
              </a:lnSpc>
            </a:pPr>
            <a:r>
              <a:rPr lang="ja-JP" altLang="en-US" sz="1000" dirty="0"/>
              <a:t>　</a:t>
            </a:r>
            <a:r>
              <a:rPr lang="ja-JP" altLang="en-US" sz="1000" dirty="0" smtClean="0"/>
              <a:t>　　　　整備企画課 </a:t>
            </a:r>
            <a:endParaRPr kumimoji="1" lang="ja-JP" altLang="en-US" sz="1000" dirty="0"/>
          </a:p>
        </p:txBody>
      </p:sp>
      <p:cxnSp>
        <p:nvCxnSpPr>
          <p:cNvPr id="304" name="直線コネクタ 303"/>
          <p:cNvCxnSpPr/>
          <p:nvPr/>
        </p:nvCxnSpPr>
        <p:spPr>
          <a:xfrm>
            <a:off x="4097405" y="6252882"/>
            <a:ext cx="0" cy="205454"/>
          </a:xfrm>
          <a:prstGeom prst="line">
            <a:avLst/>
          </a:prstGeom>
        </p:spPr>
        <p:style>
          <a:lnRef idx="1">
            <a:schemeClr val="dk1"/>
          </a:lnRef>
          <a:fillRef idx="0">
            <a:schemeClr val="dk1"/>
          </a:fillRef>
          <a:effectRef idx="0">
            <a:schemeClr val="dk1"/>
          </a:effectRef>
          <a:fontRef idx="minor">
            <a:schemeClr val="tx1"/>
          </a:fontRef>
        </p:style>
      </p:cxnSp>
      <p:cxnSp>
        <p:nvCxnSpPr>
          <p:cNvPr id="305" name="直線コネクタ 304"/>
          <p:cNvCxnSpPr/>
          <p:nvPr/>
        </p:nvCxnSpPr>
        <p:spPr>
          <a:xfrm flipH="1">
            <a:off x="4104263" y="6331378"/>
            <a:ext cx="136800" cy="0"/>
          </a:xfrm>
          <a:prstGeom prst="line">
            <a:avLst/>
          </a:prstGeom>
          <a:noFill/>
          <a:ln w="9525" cap="flat" cmpd="sng" algn="ctr">
            <a:solidFill>
              <a:sysClr val="windowText" lastClr="000000">
                <a:shade val="95000"/>
                <a:satMod val="105000"/>
              </a:sysClr>
            </a:solidFill>
            <a:prstDash val="solid"/>
          </a:ln>
          <a:effectLst/>
        </p:spPr>
      </p:cxnSp>
      <p:cxnSp>
        <p:nvCxnSpPr>
          <p:cNvPr id="306" name="直線コネクタ 305"/>
          <p:cNvCxnSpPr/>
          <p:nvPr/>
        </p:nvCxnSpPr>
        <p:spPr>
          <a:xfrm flipH="1">
            <a:off x="4104263" y="6458336"/>
            <a:ext cx="136800" cy="0"/>
          </a:xfrm>
          <a:prstGeom prst="line">
            <a:avLst/>
          </a:prstGeom>
          <a:noFill/>
          <a:ln w="9525" cap="flat" cmpd="sng" algn="ctr">
            <a:solidFill>
              <a:sysClr val="windowText" lastClr="000000">
                <a:shade val="95000"/>
                <a:satMod val="105000"/>
              </a:sysClr>
            </a:solidFill>
            <a:prstDash val="solid"/>
          </a:ln>
          <a:effectLst/>
        </p:spPr>
      </p:cxnSp>
      <p:cxnSp>
        <p:nvCxnSpPr>
          <p:cNvPr id="307" name="直線コネクタ 306"/>
          <p:cNvCxnSpPr/>
          <p:nvPr/>
        </p:nvCxnSpPr>
        <p:spPr>
          <a:xfrm>
            <a:off x="4091552" y="7620406"/>
            <a:ext cx="0" cy="205454"/>
          </a:xfrm>
          <a:prstGeom prst="line">
            <a:avLst/>
          </a:prstGeom>
        </p:spPr>
        <p:style>
          <a:lnRef idx="1">
            <a:schemeClr val="dk1"/>
          </a:lnRef>
          <a:fillRef idx="0">
            <a:schemeClr val="dk1"/>
          </a:fillRef>
          <a:effectRef idx="0">
            <a:schemeClr val="dk1"/>
          </a:effectRef>
          <a:fontRef idx="minor">
            <a:schemeClr val="tx1"/>
          </a:fontRef>
        </p:style>
      </p:cxnSp>
      <p:cxnSp>
        <p:nvCxnSpPr>
          <p:cNvPr id="308" name="直線コネクタ 307"/>
          <p:cNvCxnSpPr/>
          <p:nvPr/>
        </p:nvCxnSpPr>
        <p:spPr>
          <a:xfrm flipH="1">
            <a:off x="4098410" y="7698902"/>
            <a:ext cx="136800" cy="0"/>
          </a:xfrm>
          <a:prstGeom prst="line">
            <a:avLst/>
          </a:prstGeom>
          <a:noFill/>
          <a:ln w="9525" cap="flat" cmpd="sng" algn="ctr">
            <a:solidFill>
              <a:sysClr val="windowText" lastClr="000000">
                <a:shade val="95000"/>
                <a:satMod val="105000"/>
              </a:sysClr>
            </a:solidFill>
            <a:prstDash val="solid"/>
          </a:ln>
          <a:effectLst/>
        </p:spPr>
      </p:cxnSp>
      <p:cxnSp>
        <p:nvCxnSpPr>
          <p:cNvPr id="309" name="直線コネクタ 308"/>
          <p:cNvCxnSpPr/>
          <p:nvPr/>
        </p:nvCxnSpPr>
        <p:spPr>
          <a:xfrm flipH="1">
            <a:off x="4098410" y="7825860"/>
            <a:ext cx="136800" cy="0"/>
          </a:xfrm>
          <a:prstGeom prst="line">
            <a:avLst/>
          </a:prstGeom>
          <a:noFill/>
          <a:ln w="9525" cap="flat" cmpd="sng" algn="ctr">
            <a:solidFill>
              <a:sysClr val="windowText" lastClr="000000">
                <a:shade val="95000"/>
                <a:satMod val="105000"/>
              </a:sysClr>
            </a:solidFill>
            <a:prstDash val="solid"/>
          </a:ln>
          <a:effectLst/>
        </p:spPr>
      </p:cxnSp>
      <p:cxnSp>
        <p:nvCxnSpPr>
          <p:cNvPr id="310" name="直線コネクタ 309"/>
          <p:cNvCxnSpPr/>
          <p:nvPr/>
        </p:nvCxnSpPr>
        <p:spPr>
          <a:xfrm>
            <a:off x="4091552" y="6930484"/>
            <a:ext cx="0" cy="352375"/>
          </a:xfrm>
          <a:prstGeom prst="line">
            <a:avLst/>
          </a:prstGeom>
        </p:spPr>
        <p:style>
          <a:lnRef idx="1">
            <a:schemeClr val="dk1"/>
          </a:lnRef>
          <a:fillRef idx="0">
            <a:schemeClr val="dk1"/>
          </a:fillRef>
          <a:effectRef idx="0">
            <a:schemeClr val="dk1"/>
          </a:effectRef>
          <a:fontRef idx="minor">
            <a:schemeClr val="tx1"/>
          </a:fontRef>
        </p:style>
      </p:cxnSp>
      <p:cxnSp>
        <p:nvCxnSpPr>
          <p:cNvPr id="311" name="直線コネクタ 310"/>
          <p:cNvCxnSpPr/>
          <p:nvPr/>
        </p:nvCxnSpPr>
        <p:spPr>
          <a:xfrm flipH="1">
            <a:off x="4091552" y="7144088"/>
            <a:ext cx="137158" cy="0"/>
          </a:xfrm>
          <a:prstGeom prst="line">
            <a:avLst/>
          </a:prstGeom>
          <a:noFill/>
          <a:ln w="9525" cap="flat" cmpd="sng" algn="ctr">
            <a:solidFill>
              <a:sysClr val="windowText" lastClr="000000">
                <a:shade val="95000"/>
                <a:satMod val="105000"/>
              </a:sysClr>
            </a:solidFill>
            <a:prstDash val="solid"/>
          </a:ln>
          <a:effectLst/>
        </p:spPr>
      </p:cxnSp>
      <p:cxnSp>
        <p:nvCxnSpPr>
          <p:cNvPr id="312" name="直線コネクタ 311"/>
          <p:cNvCxnSpPr/>
          <p:nvPr/>
        </p:nvCxnSpPr>
        <p:spPr>
          <a:xfrm flipH="1">
            <a:off x="4091552" y="7277742"/>
            <a:ext cx="137158" cy="0"/>
          </a:xfrm>
          <a:prstGeom prst="line">
            <a:avLst/>
          </a:prstGeom>
          <a:noFill/>
          <a:ln w="9525" cap="flat" cmpd="sng" algn="ctr">
            <a:solidFill>
              <a:sysClr val="windowText" lastClr="000000">
                <a:shade val="95000"/>
                <a:satMod val="105000"/>
              </a:sysClr>
            </a:solidFill>
            <a:prstDash val="solid"/>
          </a:ln>
          <a:effectLst/>
        </p:spPr>
      </p:cxnSp>
      <p:cxnSp>
        <p:nvCxnSpPr>
          <p:cNvPr id="313" name="直線コネクタ 312"/>
          <p:cNvCxnSpPr/>
          <p:nvPr/>
        </p:nvCxnSpPr>
        <p:spPr>
          <a:xfrm flipH="1">
            <a:off x="4091552" y="7033552"/>
            <a:ext cx="137158" cy="0"/>
          </a:xfrm>
          <a:prstGeom prst="line">
            <a:avLst/>
          </a:prstGeom>
          <a:noFill/>
          <a:ln w="9525" cap="flat" cmpd="sng" algn="ctr">
            <a:solidFill>
              <a:sysClr val="windowText" lastClr="000000">
                <a:shade val="95000"/>
                <a:satMod val="105000"/>
              </a:sysClr>
            </a:solidFill>
            <a:prstDash val="solid"/>
          </a:ln>
          <a:effectLst/>
        </p:spPr>
      </p:cxnSp>
      <p:sp>
        <p:nvSpPr>
          <p:cNvPr id="314" name="テキスト ボックス 313">
            <a:extLst>
              <a:ext uri="{FF2B5EF4-FFF2-40B4-BE49-F238E27FC236}">
                <a16:creationId xmlns:a16="http://schemas.microsoft.com/office/drawing/2014/main" id="{B3901C99-733A-40D5-BB8E-A6725567F175}"/>
              </a:ext>
            </a:extLst>
          </p:cNvPr>
          <p:cNvSpPr txBox="1"/>
          <p:nvPr/>
        </p:nvSpPr>
        <p:spPr>
          <a:xfrm>
            <a:off x="3916433" y="5605365"/>
            <a:ext cx="1899464" cy="246221"/>
          </a:xfrm>
          <a:prstGeom prst="rect">
            <a:avLst/>
          </a:prstGeom>
          <a:noFill/>
          <a:ln>
            <a:noFill/>
          </a:ln>
        </p:spPr>
        <p:txBody>
          <a:bodyPr wrap="square" lIns="126000" tIns="0" rIns="126000" bIns="0" rtlCol="0">
            <a:spAutoFit/>
          </a:bodyPr>
          <a:lstStyle/>
          <a:p>
            <a:r>
              <a:rPr lang="en-US" altLang="ja-JP" sz="800" kern="100" dirty="0" smtClean="0">
                <a:latin typeface="Meiryo UI" panose="020B0604030504040204" pitchFamily="50" charset="-128"/>
                <a:ea typeface="Meiryo UI" panose="020B0604030504040204" pitchFamily="50" charset="-128"/>
                <a:cs typeface="Courier New" panose="02070309020205020404" pitchFamily="49" charset="0"/>
              </a:rPr>
              <a:t>【2022</a:t>
            </a:r>
            <a:r>
              <a:rPr lang="ja-JP" altLang="en-US" sz="800" kern="100" dirty="0" smtClean="0">
                <a:latin typeface="Meiryo UI" panose="020B0604030504040204" pitchFamily="50" charset="-128"/>
                <a:ea typeface="Meiryo UI" panose="020B0604030504040204" pitchFamily="50" charset="-128"/>
                <a:cs typeface="Courier New" panose="02070309020205020404" pitchFamily="49" charset="0"/>
              </a:rPr>
              <a:t>年度</a:t>
            </a:r>
            <a:r>
              <a:rPr lang="en-US" altLang="ja-JP" sz="800" kern="100" dirty="0" smtClean="0">
                <a:latin typeface="Meiryo UI" panose="020B0604030504040204" pitchFamily="50" charset="-128"/>
                <a:ea typeface="Meiryo UI" panose="020B0604030504040204" pitchFamily="50" charset="-128"/>
                <a:cs typeface="Courier New" panose="02070309020205020404" pitchFamily="49" charset="0"/>
              </a:rPr>
              <a:t>】</a:t>
            </a:r>
          </a:p>
          <a:p>
            <a:r>
              <a:rPr lang="en-US" altLang="ja-JP" sz="800" kern="100" dirty="0" smtClean="0">
                <a:latin typeface="Meiryo UI" panose="020B0604030504040204" pitchFamily="50" charset="-128"/>
                <a:ea typeface="Meiryo UI" panose="020B0604030504040204" pitchFamily="50" charset="-128"/>
                <a:cs typeface="Courier New" panose="02070309020205020404" pitchFamily="49" charset="0"/>
              </a:rPr>
              <a:t>3</a:t>
            </a:r>
            <a:r>
              <a:rPr lang="ja-JP" altLang="en-US" sz="800" kern="100" dirty="0" smtClean="0">
                <a:latin typeface="Meiryo UI" panose="020B0604030504040204" pitchFamily="50" charset="-128"/>
                <a:ea typeface="Meiryo UI" panose="020B0604030504040204" pitchFamily="50" charset="-128"/>
                <a:cs typeface="Courier New" panose="02070309020205020404" pitchFamily="49" charset="0"/>
              </a:rPr>
              <a:t>部</a:t>
            </a:r>
            <a:r>
              <a:rPr lang="en-US" altLang="ja-JP" sz="800" kern="100" dirty="0" smtClean="0">
                <a:latin typeface="Meiryo UI" panose="020B0604030504040204" pitchFamily="50" charset="-128"/>
                <a:ea typeface="Meiryo UI" panose="020B0604030504040204" pitchFamily="50" charset="-128"/>
                <a:cs typeface="Courier New" panose="02070309020205020404" pitchFamily="49" charset="0"/>
              </a:rPr>
              <a:t>7</a:t>
            </a:r>
            <a:r>
              <a:rPr lang="ja-JP" altLang="en-US" sz="800" kern="100" dirty="0" smtClean="0">
                <a:latin typeface="Meiryo UI" panose="020B0604030504040204" pitchFamily="50" charset="-128"/>
                <a:ea typeface="Meiryo UI" panose="020B0604030504040204" pitchFamily="50" charset="-128"/>
                <a:cs typeface="Courier New" panose="02070309020205020404" pitchFamily="49" charset="0"/>
              </a:rPr>
              <a:t>課</a:t>
            </a:r>
            <a:endParaRPr lang="en-US" altLang="ja-JP" sz="800" kern="100" dirty="0">
              <a:latin typeface="Meiryo UI" panose="020B0604030504040204" pitchFamily="50" charset="-128"/>
              <a:ea typeface="Meiryo UI" panose="020B0604030504040204" pitchFamily="50" charset="-128"/>
              <a:cs typeface="Courier New" panose="02070309020205020404" pitchFamily="49" charset="0"/>
            </a:endParaRPr>
          </a:p>
        </p:txBody>
      </p:sp>
      <p:sp>
        <p:nvSpPr>
          <p:cNvPr id="340" name="テキスト ボックス 339"/>
          <p:cNvSpPr txBox="1"/>
          <p:nvPr/>
        </p:nvSpPr>
        <p:spPr>
          <a:xfrm>
            <a:off x="-18578" y="5905895"/>
            <a:ext cx="3784606" cy="1643527"/>
          </a:xfrm>
          <a:prstGeom prst="rect">
            <a:avLst/>
          </a:prstGeom>
          <a:noFill/>
        </p:spPr>
        <p:txBody>
          <a:bodyPr wrap="square" rtlCol="0">
            <a:spAutoFit/>
          </a:bodyPr>
          <a:lstStyle/>
          <a:p>
            <a:pPr marL="182563">
              <a:tabLst>
                <a:tab pos="92075" algn="l"/>
              </a:tabLst>
            </a:pPr>
            <a:r>
              <a:rPr lang="ja-JP" altLang="en-US" sz="1260" dirty="0">
                <a:latin typeface="Meiryo UI" panose="020B0604030504040204" pitchFamily="50" charset="-128"/>
                <a:ea typeface="Meiryo UI" panose="020B0604030504040204" pitchFamily="50" charset="-128"/>
              </a:rPr>
              <a:t>・</a:t>
            </a:r>
            <a:r>
              <a:rPr lang="ja-JP" altLang="en-US" sz="1260" dirty="0" smtClean="0">
                <a:latin typeface="Meiryo UI" panose="020B0604030504040204" pitchFamily="50" charset="-128"/>
                <a:ea typeface="Meiryo UI" panose="020B0604030504040204" pitchFamily="50" charset="-128"/>
              </a:rPr>
              <a:t>国内外</a:t>
            </a:r>
            <a:r>
              <a:rPr lang="ja-JP" altLang="en-US" sz="1260" dirty="0">
                <a:latin typeface="Meiryo UI" panose="020B0604030504040204" pitchFamily="50" charset="-128"/>
                <a:ea typeface="Meiryo UI" panose="020B0604030504040204" pitchFamily="50" charset="-128"/>
              </a:rPr>
              <a:t>から来訪する多くの</a:t>
            </a:r>
            <a:r>
              <a:rPr lang="ja-JP" altLang="en-US" sz="1260" dirty="0" smtClean="0">
                <a:latin typeface="Meiryo UI" panose="020B0604030504040204" pitchFamily="50" charset="-128"/>
                <a:ea typeface="Meiryo UI" panose="020B0604030504040204" pitchFamily="50" charset="-128"/>
              </a:rPr>
              <a:t>賓客</a:t>
            </a:r>
            <a:r>
              <a:rPr lang="ja-JP" altLang="en-US" sz="1260" dirty="0">
                <a:latin typeface="Meiryo UI" panose="020B0604030504040204" pitchFamily="50" charset="-128"/>
                <a:ea typeface="Meiryo UI" panose="020B0604030504040204" pitchFamily="50" charset="-128"/>
              </a:rPr>
              <a:t>の</a:t>
            </a:r>
            <a:r>
              <a:rPr lang="ja-JP" altLang="en-US" sz="1260" dirty="0" smtClean="0">
                <a:latin typeface="Meiryo UI" panose="020B0604030504040204" pitchFamily="50" charset="-128"/>
                <a:ea typeface="Meiryo UI" panose="020B0604030504040204" pitchFamily="50" charset="-128"/>
              </a:rPr>
              <a:t>接遇</a:t>
            </a:r>
            <a:r>
              <a:rPr lang="ja-JP" altLang="en-US" sz="1260" dirty="0">
                <a:latin typeface="Meiryo UI" panose="020B0604030504040204" pitchFamily="50" charset="-128"/>
                <a:ea typeface="Meiryo UI" panose="020B0604030504040204" pitchFamily="50" charset="-128"/>
              </a:rPr>
              <a:t>関連</a:t>
            </a:r>
            <a:r>
              <a:rPr lang="ja-JP" altLang="en-US" sz="1260" dirty="0" smtClean="0">
                <a:latin typeface="Meiryo UI" panose="020B0604030504040204" pitchFamily="50" charset="-128"/>
                <a:ea typeface="Meiryo UI" panose="020B0604030504040204" pitchFamily="50" charset="-128"/>
              </a:rPr>
              <a:t>業務に </a:t>
            </a:r>
            <a:endParaRPr lang="en-US" altLang="ja-JP" sz="1260" dirty="0" smtClean="0">
              <a:latin typeface="Meiryo UI" panose="020B0604030504040204" pitchFamily="50" charset="-128"/>
              <a:ea typeface="Meiryo UI" panose="020B0604030504040204" pitchFamily="50" charset="-128"/>
            </a:endParaRPr>
          </a:p>
          <a:p>
            <a:pPr marL="182563">
              <a:tabLst>
                <a:tab pos="92075" algn="l"/>
              </a:tabLst>
            </a:pPr>
            <a:r>
              <a:rPr lang="en-US" altLang="ja-JP" sz="1260" dirty="0">
                <a:latin typeface="Meiryo UI" panose="020B0604030504040204" pitchFamily="50" charset="-128"/>
                <a:ea typeface="Meiryo UI" panose="020B0604030504040204" pitchFamily="50" charset="-128"/>
              </a:rPr>
              <a:t> </a:t>
            </a:r>
            <a:r>
              <a:rPr lang="ja-JP" altLang="en-US" sz="1260" dirty="0" smtClean="0">
                <a:latin typeface="Meiryo UI" panose="020B0604030504040204" pitchFamily="50" charset="-128"/>
                <a:ea typeface="Meiryo UI" panose="020B0604030504040204" pitchFamily="50" charset="-128"/>
              </a:rPr>
              <a:t>対応するため、総務企画部に儀典課を新設</a:t>
            </a:r>
            <a:endParaRPr lang="en-US" altLang="ja-JP" sz="1260" dirty="0" smtClean="0">
              <a:latin typeface="Meiryo UI" panose="020B0604030504040204" pitchFamily="50" charset="-128"/>
              <a:ea typeface="Meiryo UI" panose="020B0604030504040204" pitchFamily="50" charset="-128"/>
            </a:endParaRPr>
          </a:p>
          <a:p>
            <a:pPr marL="266700" indent="-88900">
              <a:tabLst>
                <a:tab pos="92075" algn="l"/>
              </a:tabLst>
            </a:pPr>
            <a:r>
              <a:rPr lang="ja-JP" altLang="en-US" sz="1260" dirty="0" smtClean="0">
                <a:latin typeface="Meiryo UI" panose="020B0604030504040204" pitchFamily="50" charset="-128"/>
                <a:ea typeface="Meiryo UI" panose="020B0604030504040204" pitchFamily="50" charset="-128"/>
              </a:rPr>
              <a:t>・さら</a:t>
            </a:r>
            <a:r>
              <a:rPr lang="ja-JP" altLang="en-US" sz="1260" dirty="0">
                <a:latin typeface="Meiryo UI" panose="020B0604030504040204" pitchFamily="50" charset="-128"/>
                <a:ea typeface="Meiryo UI" panose="020B0604030504040204" pitchFamily="50" charset="-128"/>
              </a:rPr>
              <a:t>なる機運</a:t>
            </a:r>
            <a:r>
              <a:rPr lang="ja-JP" altLang="en-US" sz="1260" dirty="0" smtClean="0">
                <a:latin typeface="Meiryo UI" panose="020B0604030504040204" pitchFamily="50" charset="-128"/>
                <a:ea typeface="Meiryo UI" panose="020B0604030504040204" pitchFamily="50" charset="-128"/>
              </a:rPr>
              <a:t>醸成、大阪ヘルスケアパビリオン</a:t>
            </a:r>
            <a:r>
              <a:rPr lang="ja-JP" altLang="en-US" sz="1260" dirty="0">
                <a:latin typeface="Meiryo UI" panose="020B0604030504040204" pitchFamily="50" charset="-128"/>
                <a:ea typeface="Meiryo UI" panose="020B0604030504040204" pitchFamily="50" charset="-128"/>
              </a:rPr>
              <a:t>の出展準備</a:t>
            </a:r>
            <a:r>
              <a:rPr lang="ja-JP" altLang="en-US" sz="1260" dirty="0" smtClean="0">
                <a:latin typeface="Meiryo UI" panose="020B0604030504040204" pitchFamily="50" charset="-128"/>
                <a:ea typeface="Meiryo UI" panose="020B0604030504040204" pitchFamily="50" charset="-128"/>
              </a:rPr>
              <a:t>などの業務</a:t>
            </a:r>
            <a:r>
              <a:rPr lang="ja-JP" altLang="en-US" sz="1260" dirty="0">
                <a:latin typeface="Meiryo UI" panose="020B0604030504040204" pitchFamily="50" charset="-128"/>
                <a:ea typeface="Meiryo UI" panose="020B0604030504040204" pitchFamily="50" charset="-128"/>
              </a:rPr>
              <a:t>の</a:t>
            </a:r>
            <a:r>
              <a:rPr lang="ja-JP" altLang="en-US" sz="1260" dirty="0" smtClean="0">
                <a:latin typeface="Meiryo UI" panose="020B0604030504040204" pitchFamily="50" charset="-128"/>
                <a:ea typeface="Meiryo UI" panose="020B0604030504040204" pitchFamily="50" charset="-128"/>
              </a:rPr>
              <a:t>本格化等を踏まえ</a:t>
            </a:r>
            <a:r>
              <a:rPr lang="ja-JP" altLang="en-US" sz="1260" dirty="0">
                <a:latin typeface="Meiryo UI" panose="020B0604030504040204" pitchFamily="50" charset="-128"/>
                <a:ea typeface="Meiryo UI" panose="020B0604030504040204" pitchFamily="50" charset="-128"/>
              </a:rPr>
              <a:t>、事業推進部を機運</a:t>
            </a:r>
            <a:r>
              <a:rPr lang="ja-JP" altLang="en-US" sz="1260" dirty="0" smtClean="0">
                <a:latin typeface="Meiryo UI" panose="020B0604030504040204" pitchFamily="50" charset="-128"/>
                <a:ea typeface="Meiryo UI" panose="020B0604030504040204" pitchFamily="50" charset="-128"/>
              </a:rPr>
              <a:t>醸成部</a:t>
            </a:r>
            <a:r>
              <a:rPr lang="ja-JP" altLang="en-US" sz="1260" dirty="0">
                <a:latin typeface="Meiryo UI" panose="020B0604030504040204" pitchFamily="50" charset="-128"/>
                <a:ea typeface="Meiryo UI" panose="020B0604030504040204" pitchFamily="50" charset="-128"/>
              </a:rPr>
              <a:t>と出展部に</a:t>
            </a:r>
            <a:r>
              <a:rPr lang="ja-JP" altLang="en-US" sz="1260" dirty="0" smtClean="0">
                <a:latin typeface="Meiryo UI" panose="020B0604030504040204" pitchFamily="50" charset="-128"/>
                <a:ea typeface="Meiryo UI" panose="020B0604030504040204" pitchFamily="50" charset="-128"/>
              </a:rPr>
              <a:t>再編</a:t>
            </a:r>
            <a:endParaRPr lang="en-US" altLang="ja-JP" sz="1260" dirty="0">
              <a:latin typeface="Meiryo UI" panose="020B0604030504040204" pitchFamily="50" charset="-128"/>
              <a:ea typeface="Meiryo UI" panose="020B0604030504040204" pitchFamily="50" charset="-128"/>
            </a:endParaRPr>
          </a:p>
          <a:p>
            <a:pPr marL="182563">
              <a:tabLst>
                <a:tab pos="182563" algn="l"/>
              </a:tabLst>
            </a:pPr>
            <a:r>
              <a:rPr lang="ja-JP" altLang="en-US" sz="1260" dirty="0" smtClean="0">
                <a:latin typeface="Meiryo UI" panose="020B0604030504040204" pitchFamily="50" charset="-128"/>
                <a:ea typeface="Meiryo UI" panose="020B0604030504040204" pitchFamily="50" charset="-128"/>
              </a:rPr>
              <a:t>・機運醸成部に「</a:t>
            </a:r>
            <a:r>
              <a:rPr lang="ja-JP" altLang="en-US" sz="1260" dirty="0">
                <a:latin typeface="Meiryo UI" panose="020B0604030504040204" pitchFamily="50" charset="-128"/>
                <a:ea typeface="Meiryo UI" panose="020B0604030504040204" pitchFamily="50" charset="-128"/>
              </a:rPr>
              <a:t>地域</a:t>
            </a:r>
            <a:r>
              <a:rPr lang="ja-JP" altLang="en-US" sz="1260" dirty="0" smtClean="0">
                <a:latin typeface="Meiryo UI" panose="020B0604030504040204" pitchFamily="50" charset="-128"/>
                <a:ea typeface="Meiryo UI" panose="020B0604030504040204" pitchFamily="50" charset="-128"/>
              </a:rPr>
              <a:t>連携</a:t>
            </a:r>
            <a:r>
              <a:rPr lang="en-US" altLang="ja-JP" sz="1260" dirty="0" smtClean="0">
                <a:latin typeface="Meiryo UI" panose="020B0604030504040204" pitchFamily="50" charset="-128"/>
                <a:ea typeface="Meiryo UI" panose="020B0604030504040204" pitchFamily="50" charset="-128"/>
              </a:rPr>
              <a:t>TF</a:t>
            </a:r>
            <a:r>
              <a:rPr lang="ja-JP" altLang="en-US" sz="1260" dirty="0" smtClean="0">
                <a:latin typeface="Meiryo UI" panose="020B0604030504040204" pitchFamily="50" charset="-128"/>
                <a:ea typeface="Meiryo UI" panose="020B0604030504040204" pitchFamily="50" charset="-128"/>
              </a:rPr>
              <a:t>」を設置。府市関係</a:t>
            </a:r>
            <a:endParaRPr lang="en-US" altLang="ja-JP" sz="1260" dirty="0" smtClean="0">
              <a:latin typeface="Meiryo UI" panose="020B0604030504040204" pitchFamily="50" charset="-128"/>
              <a:ea typeface="Meiryo UI" panose="020B0604030504040204" pitchFamily="50" charset="-128"/>
            </a:endParaRPr>
          </a:p>
          <a:p>
            <a:pPr marL="182563">
              <a:tabLst>
                <a:tab pos="182563" algn="l"/>
              </a:tabLst>
            </a:pPr>
            <a:r>
              <a:rPr lang="en-US" altLang="ja-JP" sz="1260" dirty="0">
                <a:latin typeface="Meiryo UI" panose="020B0604030504040204" pitchFamily="50" charset="-128"/>
                <a:ea typeface="Meiryo UI" panose="020B0604030504040204" pitchFamily="50" charset="-128"/>
              </a:rPr>
              <a:t> </a:t>
            </a:r>
            <a:r>
              <a:rPr lang="ja-JP" altLang="en-US" sz="1260" dirty="0" smtClean="0">
                <a:latin typeface="Meiryo UI" panose="020B0604030504040204" pitchFamily="50" charset="-128"/>
                <a:ea typeface="Meiryo UI" panose="020B0604030504040204" pitchFamily="50" charset="-128"/>
              </a:rPr>
              <a:t>部局や府内市町村、民間</a:t>
            </a:r>
            <a:r>
              <a:rPr lang="ja-JP" altLang="en-US" sz="1260" dirty="0">
                <a:latin typeface="Meiryo UI" panose="020B0604030504040204" pitchFamily="50" charset="-128"/>
                <a:ea typeface="Meiryo UI" panose="020B0604030504040204" pitchFamily="50" charset="-128"/>
              </a:rPr>
              <a:t>企業等</a:t>
            </a:r>
            <a:r>
              <a:rPr lang="ja-JP" altLang="en-US" sz="1260" dirty="0" smtClean="0">
                <a:latin typeface="Meiryo UI" panose="020B0604030504040204" pitchFamily="50" charset="-128"/>
                <a:ea typeface="Meiryo UI" panose="020B0604030504040204" pitchFamily="50" charset="-128"/>
              </a:rPr>
              <a:t>が実施するイベント</a:t>
            </a:r>
            <a:endParaRPr lang="en-US" altLang="ja-JP" sz="1260" dirty="0" smtClean="0">
              <a:latin typeface="Meiryo UI" panose="020B0604030504040204" pitchFamily="50" charset="-128"/>
              <a:ea typeface="Meiryo UI" panose="020B0604030504040204" pitchFamily="50" charset="-128"/>
            </a:endParaRPr>
          </a:p>
          <a:p>
            <a:pPr marL="182563">
              <a:tabLst>
                <a:tab pos="182563" algn="l"/>
              </a:tabLst>
            </a:pPr>
            <a:r>
              <a:rPr lang="en-US" altLang="ja-JP" sz="1260" dirty="0">
                <a:latin typeface="Meiryo UI" panose="020B0604030504040204" pitchFamily="50" charset="-128"/>
                <a:ea typeface="Meiryo UI" panose="020B0604030504040204" pitchFamily="50" charset="-128"/>
              </a:rPr>
              <a:t> </a:t>
            </a:r>
            <a:r>
              <a:rPr lang="ja-JP" altLang="en-US" sz="1260" dirty="0" smtClean="0">
                <a:latin typeface="Meiryo UI" panose="020B0604030504040204" pitchFamily="50" charset="-128"/>
                <a:ea typeface="Meiryo UI" panose="020B0604030504040204" pitchFamily="50" charset="-128"/>
              </a:rPr>
              <a:t>等を有機的に連結し、官民一体で取組みを展開</a:t>
            </a:r>
            <a:endParaRPr lang="ja-JP" altLang="en-US" sz="1260" dirty="0">
              <a:latin typeface="Meiryo UI" panose="020B0604030504040204" pitchFamily="50" charset="-128"/>
              <a:ea typeface="Meiryo UI" panose="020B0604030504040204" pitchFamily="50" charset="-128"/>
            </a:endParaRPr>
          </a:p>
        </p:txBody>
      </p:sp>
      <p:sp>
        <p:nvSpPr>
          <p:cNvPr id="184" name="正方形/長方形 183"/>
          <p:cNvSpPr/>
          <p:nvPr/>
        </p:nvSpPr>
        <p:spPr>
          <a:xfrm>
            <a:off x="9257976" y="6328997"/>
            <a:ext cx="635553" cy="271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nSpc>
                <a:spcPts val="1000"/>
              </a:lnSpc>
            </a:pPr>
            <a:r>
              <a:rPr lang="en-US" altLang="ja-JP" sz="600" b="1" dirty="0" smtClean="0">
                <a:solidFill>
                  <a:schemeClr val="tx1"/>
                </a:solidFill>
                <a:latin typeface="Meiryo UI" panose="020B0604030504040204" pitchFamily="50" charset="-128"/>
                <a:ea typeface="Meiryo UI" panose="020B0604030504040204" pitchFamily="50" charset="-128"/>
              </a:rPr>
              <a:t>6</a:t>
            </a:r>
            <a:r>
              <a:rPr lang="ja-JP" altLang="en-US" sz="600" b="1" dirty="0" smtClean="0">
                <a:solidFill>
                  <a:schemeClr val="tx1"/>
                </a:solidFill>
                <a:latin typeface="Meiryo UI" panose="020B0604030504040204" pitchFamily="50" charset="-128"/>
                <a:ea typeface="Meiryo UI" panose="020B0604030504040204" pitchFamily="50" charset="-128"/>
              </a:rPr>
              <a:t>月頃　</a:t>
            </a:r>
            <a:endParaRPr lang="ja-JP" altLang="en-US" sz="600" b="1" dirty="0">
              <a:solidFill>
                <a:schemeClr val="tx1"/>
              </a:solidFill>
              <a:latin typeface="Meiryo UI" panose="020B0604030504040204" pitchFamily="50" charset="-128"/>
              <a:ea typeface="Meiryo UI" panose="020B0604030504040204" pitchFamily="50" charset="-128"/>
            </a:endParaRPr>
          </a:p>
        </p:txBody>
      </p:sp>
      <p:sp>
        <p:nvSpPr>
          <p:cNvPr id="187" name="正方形/長方形 186"/>
          <p:cNvSpPr/>
          <p:nvPr/>
        </p:nvSpPr>
        <p:spPr>
          <a:xfrm>
            <a:off x="10764713" y="6311153"/>
            <a:ext cx="635553" cy="271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nSpc>
                <a:spcPts val="1000"/>
              </a:lnSpc>
            </a:pPr>
            <a:r>
              <a:rPr lang="en-US" altLang="ja-JP" sz="600" b="1" dirty="0">
                <a:solidFill>
                  <a:schemeClr val="tx1"/>
                </a:solidFill>
                <a:latin typeface="Meiryo UI" panose="020B0604030504040204" pitchFamily="50" charset="-128"/>
                <a:ea typeface="Meiryo UI" panose="020B0604030504040204" pitchFamily="50" charset="-128"/>
              </a:rPr>
              <a:t>12</a:t>
            </a:r>
            <a:r>
              <a:rPr lang="ja-JP" altLang="en-US" sz="600" b="1" dirty="0" smtClean="0">
                <a:solidFill>
                  <a:schemeClr val="tx1"/>
                </a:solidFill>
                <a:latin typeface="Meiryo UI" panose="020B0604030504040204" pitchFamily="50" charset="-128"/>
                <a:ea typeface="Meiryo UI" panose="020B0604030504040204" pitchFamily="50" charset="-128"/>
              </a:rPr>
              <a:t>月頃　</a:t>
            </a:r>
            <a:endParaRPr lang="ja-JP" altLang="en-US" sz="600" b="1" dirty="0">
              <a:solidFill>
                <a:schemeClr val="tx1"/>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5513483" y="1633474"/>
            <a:ext cx="516611" cy="184666"/>
          </a:xfrm>
          <a:prstGeom prst="rect">
            <a:avLst/>
          </a:prstGeom>
          <a:noFill/>
          <a:ln w="6350">
            <a:solidFill>
              <a:schemeClr val="tx1"/>
            </a:solidFill>
          </a:ln>
        </p:spPr>
        <p:txBody>
          <a:bodyPr wrap="square" lIns="0" tIns="0" rIns="0" bIns="0" rtlCol="0">
            <a:spAutoFit/>
          </a:bodyPr>
          <a:lstStyle/>
          <a:p>
            <a:pPr algn="ctr"/>
            <a:r>
              <a:rPr kumimoji="1" lang="ja-JP" altLang="en-US" sz="1200" dirty="0" smtClean="0"/>
              <a:t>資料３</a:t>
            </a:r>
            <a:endParaRPr kumimoji="1" lang="ja-JP" altLang="en-US" sz="1200" dirty="0"/>
          </a:p>
        </p:txBody>
      </p:sp>
      <p:sp>
        <p:nvSpPr>
          <p:cNvPr id="165" name="テキスト ボックス 164"/>
          <p:cNvSpPr txBox="1"/>
          <p:nvPr/>
        </p:nvSpPr>
        <p:spPr>
          <a:xfrm>
            <a:off x="5518733" y="1849552"/>
            <a:ext cx="511361" cy="184666"/>
          </a:xfrm>
          <a:prstGeom prst="rect">
            <a:avLst/>
          </a:prstGeom>
          <a:noFill/>
          <a:ln w="6350">
            <a:solidFill>
              <a:schemeClr val="tx1"/>
            </a:solidFill>
          </a:ln>
        </p:spPr>
        <p:txBody>
          <a:bodyPr wrap="square" lIns="0" tIns="0" rIns="0" bIns="0" rtlCol="0">
            <a:spAutoFit/>
          </a:bodyPr>
          <a:lstStyle/>
          <a:p>
            <a:pPr algn="ctr"/>
            <a:r>
              <a:rPr kumimoji="1" lang="ja-JP" altLang="en-US" sz="1200" dirty="0" smtClean="0"/>
              <a:t>資料３</a:t>
            </a:r>
            <a:endParaRPr kumimoji="1" lang="ja-JP" altLang="en-US" sz="1200" dirty="0"/>
          </a:p>
        </p:txBody>
      </p:sp>
      <p:sp>
        <p:nvSpPr>
          <p:cNvPr id="166" name="テキスト ボックス 165"/>
          <p:cNvSpPr txBox="1"/>
          <p:nvPr/>
        </p:nvSpPr>
        <p:spPr>
          <a:xfrm>
            <a:off x="5524318" y="2258967"/>
            <a:ext cx="493564" cy="185298"/>
          </a:xfrm>
          <a:prstGeom prst="rect">
            <a:avLst/>
          </a:prstGeom>
          <a:noFill/>
          <a:ln w="6350">
            <a:solidFill>
              <a:schemeClr val="tx1"/>
            </a:solidFill>
          </a:ln>
        </p:spPr>
        <p:txBody>
          <a:bodyPr wrap="square" lIns="0" tIns="0" rIns="0" bIns="0" rtlCol="0">
            <a:spAutoFit/>
          </a:bodyPr>
          <a:lstStyle/>
          <a:p>
            <a:pPr algn="ctr"/>
            <a:r>
              <a:rPr kumimoji="1" lang="ja-JP" altLang="en-US" sz="1200" dirty="0" smtClean="0"/>
              <a:t>資料４</a:t>
            </a:r>
            <a:endParaRPr kumimoji="1" lang="ja-JP" altLang="en-US" sz="1200" dirty="0"/>
          </a:p>
        </p:txBody>
      </p:sp>
      <p:sp>
        <p:nvSpPr>
          <p:cNvPr id="167" name="テキスト ボックス 166"/>
          <p:cNvSpPr txBox="1"/>
          <p:nvPr/>
        </p:nvSpPr>
        <p:spPr>
          <a:xfrm>
            <a:off x="5517226" y="2601873"/>
            <a:ext cx="493797" cy="184666"/>
          </a:xfrm>
          <a:prstGeom prst="rect">
            <a:avLst/>
          </a:prstGeom>
          <a:noFill/>
          <a:ln w="6350">
            <a:solidFill>
              <a:schemeClr val="tx1"/>
            </a:solidFill>
          </a:ln>
        </p:spPr>
        <p:txBody>
          <a:bodyPr wrap="square" lIns="0" tIns="0" rIns="0" bIns="0" rtlCol="0">
            <a:spAutoFit/>
          </a:bodyPr>
          <a:lstStyle/>
          <a:p>
            <a:pPr algn="ctr"/>
            <a:r>
              <a:rPr kumimoji="1" lang="ja-JP" altLang="en-US" sz="1200" dirty="0" smtClean="0"/>
              <a:t>資料５</a:t>
            </a:r>
            <a:endParaRPr kumimoji="1" lang="ja-JP" altLang="en-US" sz="1200" dirty="0"/>
          </a:p>
        </p:txBody>
      </p:sp>
      <p:sp>
        <p:nvSpPr>
          <p:cNvPr id="170" name="テキスト ボックス 169"/>
          <p:cNvSpPr txBox="1"/>
          <p:nvPr/>
        </p:nvSpPr>
        <p:spPr>
          <a:xfrm>
            <a:off x="5514884" y="3059122"/>
            <a:ext cx="504750" cy="184666"/>
          </a:xfrm>
          <a:prstGeom prst="rect">
            <a:avLst/>
          </a:prstGeom>
          <a:noFill/>
          <a:ln w="6350">
            <a:solidFill>
              <a:schemeClr val="tx1"/>
            </a:solidFill>
          </a:ln>
        </p:spPr>
        <p:txBody>
          <a:bodyPr wrap="square" lIns="0" tIns="0" rIns="0" bIns="0" rtlCol="0">
            <a:spAutoFit/>
          </a:bodyPr>
          <a:lstStyle/>
          <a:p>
            <a:pPr algn="ctr"/>
            <a:r>
              <a:rPr kumimoji="1" lang="ja-JP" altLang="en-US" sz="1200" dirty="0" smtClean="0"/>
              <a:t>資料６</a:t>
            </a:r>
            <a:endParaRPr kumimoji="1" lang="ja-JP" altLang="en-US" sz="1200" dirty="0"/>
          </a:p>
        </p:txBody>
      </p:sp>
      <p:cxnSp>
        <p:nvCxnSpPr>
          <p:cNvPr id="122" name="直線矢印コネクタ 121"/>
          <p:cNvCxnSpPr/>
          <p:nvPr/>
        </p:nvCxnSpPr>
        <p:spPr>
          <a:xfrm flipV="1">
            <a:off x="4855149" y="6793550"/>
            <a:ext cx="382857" cy="4814"/>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5" name="正方形/長方形 244"/>
          <p:cNvSpPr/>
          <p:nvPr/>
        </p:nvSpPr>
        <p:spPr>
          <a:xfrm flipH="1">
            <a:off x="6651695" y="4806496"/>
            <a:ext cx="233213" cy="404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nSpc>
                <a:spcPts val="300"/>
              </a:lnSpc>
            </a:pPr>
            <a:r>
              <a:rPr lang="ja-JP" altLang="en-US" sz="700" b="1" dirty="0" smtClean="0">
                <a:solidFill>
                  <a:schemeClr val="tx1"/>
                </a:solidFill>
                <a:latin typeface="Meiryo UI" panose="020B0604030504040204" pitchFamily="50" charset="-128"/>
                <a:ea typeface="Meiryo UI" panose="020B0604030504040204" pitchFamily="50" charset="-128"/>
              </a:rPr>
              <a:t>年度</a:t>
            </a:r>
            <a:endParaRPr lang="en-US" altLang="ja-JP" sz="700" b="1" dirty="0" smtClean="0">
              <a:solidFill>
                <a:schemeClr val="tx1"/>
              </a:solidFill>
              <a:latin typeface="Meiryo UI" panose="020B0604030504040204" pitchFamily="50" charset="-128"/>
              <a:ea typeface="Meiryo UI" panose="020B0604030504040204" pitchFamily="50" charset="-128"/>
            </a:endParaRPr>
          </a:p>
        </p:txBody>
      </p:sp>
      <p:sp>
        <p:nvSpPr>
          <p:cNvPr id="118" name="テキスト ボックス 117">
            <a:extLst>
              <a:ext uri="{FF2B5EF4-FFF2-40B4-BE49-F238E27FC236}">
                <a16:creationId xmlns:a16="http://schemas.microsoft.com/office/drawing/2014/main" id="{B3901C99-733A-40D5-BB8E-A6725567F175}"/>
              </a:ext>
            </a:extLst>
          </p:cNvPr>
          <p:cNvSpPr txBox="1"/>
          <p:nvPr/>
        </p:nvSpPr>
        <p:spPr>
          <a:xfrm>
            <a:off x="275221" y="3780954"/>
            <a:ext cx="6333851" cy="1460400"/>
          </a:xfrm>
          <a:prstGeom prst="rect">
            <a:avLst/>
          </a:prstGeom>
          <a:noFill/>
          <a:ln>
            <a:noFill/>
          </a:ln>
        </p:spPr>
        <p:txBody>
          <a:bodyPr wrap="square" lIns="126000" tIns="0" rIns="126000" bIns="0" rtlCol="0">
            <a:spAutoFit/>
          </a:bodyPr>
          <a:lstStyle/>
          <a:p>
            <a:r>
              <a:rPr lang="ja-JP" altLang="en-US" sz="1200" kern="100" dirty="0">
                <a:latin typeface="Meiryo UI" panose="020B0604030504040204" pitchFamily="50" charset="-128"/>
                <a:ea typeface="Meiryo UI" panose="020B0604030504040204" pitchFamily="50" charset="-128"/>
                <a:cs typeface="Courier New" panose="02070309020205020404" pitchFamily="49" charset="0"/>
              </a:rPr>
              <a:t>　＜</a:t>
            </a:r>
            <a:r>
              <a:rPr lang="ja-JP" altLang="en-US" sz="1200" kern="100" dirty="0" smtClean="0">
                <a:latin typeface="Meiryo UI" panose="020B0604030504040204" pitchFamily="50" charset="-128"/>
                <a:ea typeface="Meiryo UI" panose="020B0604030504040204" pitchFamily="50" charset="-128"/>
                <a:cs typeface="Courier New" panose="02070309020205020404" pitchFamily="49" charset="0"/>
              </a:rPr>
              <a:t>参考＞</a:t>
            </a:r>
            <a:endParaRPr lang="en-US" altLang="ja-JP" sz="1200" kern="100" dirty="0" smtClean="0">
              <a:latin typeface="Meiryo UI" panose="020B0604030504040204" pitchFamily="50" charset="-128"/>
              <a:ea typeface="Meiryo UI" panose="020B0604030504040204" pitchFamily="50" charset="-128"/>
              <a:cs typeface="Courier New" panose="02070309020205020404" pitchFamily="49" charset="0"/>
            </a:endParaRPr>
          </a:p>
          <a:p>
            <a:pPr>
              <a:spcBef>
                <a:spcPts val="600"/>
              </a:spcBef>
              <a:spcAft>
                <a:spcPts val="600"/>
              </a:spcAft>
            </a:pPr>
            <a:r>
              <a:rPr lang="ja-JP" altLang="en-US" sz="1200" kern="100" dirty="0" smtClean="0">
                <a:latin typeface="Meiryo UI" panose="020B0604030504040204" pitchFamily="50" charset="-128"/>
                <a:ea typeface="Meiryo UI" panose="020B0604030504040204" pitchFamily="50" charset="-128"/>
                <a:cs typeface="Courier New" panose="02070309020205020404" pitchFamily="49" charset="0"/>
              </a:rPr>
              <a:t>　　各部局</a:t>
            </a:r>
            <a:r>
              <a:rPr lang="ja-JP" altLang="en-US" sz="1200" kern="100" dirty="0">
                <a:latin typeface="Meiryo UI" panose="020B0604030504040204" pitchFamily="50" charset="-128"/>
                <a:ea typeface="Meiryo UI" panose="020B0604030504040204" pitchFamily="50" charset="-128"/>
                <a:cs typeface="Courier New" panose="02070309020205020404" pitchFamily="49" charset="0"/>
              </a:rPr>
              <a:t>の</a:t>
            </a:r>
            <a:r>
              <a:rPr lang="ja-JP" altLang="en-US" sz="1200" kern="100" dirty="0" smtClean="0">
                <a:latin typeface="Meiryo UI" panose="020B0604030504040204" pitchFamily="50" charset="-128"/>
                <a:ea typeface="Meiryo UI" panose="020B0604030504040204" pitchFamily="50" charset="-128"/>
                <a:cs typeface="Courier New" panose="02070309020205020404" pitchFamily="49" charset="0"/>
              </a:rPr>
              <a:t>万博関連事業予算</a:t>
            </a:r>
          </a:p>
          <a:p>
            <a:r>
              <a:rPr lang="ja-JP" altLang="en-US" sz="1200" kern="100" dirty="0" smtClean="0">
                <a:latin typeface="Meiryo UI" panose="020B0604030504040204" pitchFamily="50" charset="-128"/>
                <a:ea typeface="Meiryo UI" panose="020B0604030504040204" pitchFamily="50" charset="-128"/>
                <a:cs typeface="Courier New" panose="02070309020205020404" pitchFamily="49" charset="0"/>
              </a:rPr>
              <a:t>　　　</a:t>
            </a: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・円滑な運営及び機運醸成に関する事業　 　　</a:t>
            </a:r>
            <a:r>
              <a:rPr lang="en-US" altLang="ja-JP" sz="1260" kern="100" dirty="0" smtClean="0">
                <a:latin typeface="Meiryo UI" panose="020B0604030504040204" pitchFamily="50" charset="-128"/>
                <a:ea typeface="Meiryo UI" panose="020B0604030504040204" pitchFamily="50" charset="-128"/>
                <a:cs typeface="Courier New" panose="02070309020205020404" pitchFamily="49" charset="0"/>
              </a:rPr>
              <a:t>778,052</a:t>
            </a: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千円（</a:t>
            </a:r>
            <a:r>
              <a:rPr lang="en-US" altLang="ja-JP" sz="1260" kern="100" dirty="0" smtClean="0">
                <a:latin typeface="Meiryo UI" panose="020B0604030504040204" pitchFamily="50" charset="-128"/>
                <a:ea typeface="Meiryo UI" panose="020B0604030504040204" pitchFamily="50" charset="-128"/>
                <a:cs typeface="Courier New" panose="02070309020205020404" pitchFamily="49" charset="0"/>
              </a:rPr>
              <a:t>587,067</a:t>
            </a: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千円）</a:t>
            </a:r>
            <a:endParaRPr lang="en-US" altLang="ja-JP" sz="1260" kern="100" dirty="0" smtClean="0">
              <a:latin typeface="Meiryo UI" panose="020B0604030504040204" pitchFamily="50" charset="-128"/>
              <a:ea typeface="Meiryo UI" panose="020B0604030504040204" pitchFamily="50" charset="-128"/>
              <a:cs typeface="Courier New" panose="02070309020205020404" pitchFamily="49" charset="0"/>
            </a:endParaRPr>
          </a:p>
          <a:p>
            <a:pPr marL="266700" indent="-266700"/>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　　</a:t>
            </a:r>
            <a:r>
              <a:rPr lang="ja-JP" altLang="en-US" sz="1260" kern="100" dirty="0">
                <a:latin typeface="Meiryo UI" panose="020B0604030504040204" pitchFamily="50" charset="-128"/>
                <a:ea typeface="Meiryo UI" panose="020B0604030504040204" pitchFamily="50" charset="-128"/>
                <a:cs typeface="Courier New" panose="02070309020205020404" pitchFamily="49" charset="0"/>
              </a:rPr>
              <a:t>　</a:t>
            </a: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・万博を契機に大阪の成長・飛躍を加速させる事業</a:t>
            </a:r>
            <a:r>
              <a:rPr lang="ja-JP" altLang="en-US" sz="1260" kern="100" dirty="0">
                <a:latin typeface="Meiryo UI" panose="020B0604030504040204" pitchFamily="50" charset="-128"/>
                <a:ea typeface="Meiryo UI" panose="020B0604030504040204" pitchFamily="50" charset="-128"/>
                <a:cs typeface="Courier New" panose="02070309020205020404" pitchFamily="49" charset="0"/>
              </a:rPr>
              <a:t>　</a:t>
            </a:r>
            <a:endParaRPr lang="en-US" altLang="ja-JP" sz="1260" kern="100" dirty="0" smtClean="0">
              <a:latin typeface="Meiryo UI" panose="020B0604030504040204" pitchFamily="50" charset="-128"/>
              <a:ea typeface="Meiryo UI" panose="020B0604030504040204" pitchFamily="50" charset="-128"/>
              <a:cs typeface="Courier New" panose="02070309020205020404" pitchFamily="49" charset="0"/>
            </a:endParaRPr>
          </a:p>
          <a:p>
            <a:pPr marL="266700" indent="-266700"/>
            <a:r>
              <a:rPr lang="ja-JP" altLang="en-US" sz="1260" kern="100" dirty="0">
                <a:latin typeface="Meiryo UI" panose="020B0604030504040204" pitchFamily="50" charset="-128"/>
                <a:ea typeface="Meiryo UI" panose="020B0604030504040204" pitchFamily="50" charset="-128"/>
                <a:cs typeface="Courier New" panose="02070309020205020404" pitchFamily="49" charset="0"/>
              </a:rPr>
              <a:t>　</a:t>
            </a: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　　　　　　　　　　　　　　　　　　　　　　　　　　　    </a:t>
            </a:r>
            <a:r>
              <a:rPr lang="en-US" altLang="ja-JP" sz="1260" kern="100" dirty="0" smtClean="0">
                <a:latin typeface="Meiryo UI" panose="020B0604030504040204" pitchFamily="50" charset="-128"/>
                <a:ea typeface="Meiryo UI" panose="020B0604030504040204" pitchFamily="50" charset="-128"/>
                <a:cs typeface="Courier New" panose="02070309020205020404" pitchFamily="49" charset="0"/>
              </a:rPr>
              <a:t>1,799,091</a:t>
            </a: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千円（</a:t>
            </a:r>
            <a:r>
              <a:rPr lang="en-US" altLang="ja-JP" sz="1260" kern="100" dirty="0" smtClean="0">
                <a:latin typeface="Meiryo UI" panose="020B0604030504040204" pitchFamily="50" charset="-128"/>
                <a:ea typeface="Meiryo UI" panose="020B0604030504040204" pitchFamily="50" charset="-128"/>
                <a:cs typeface="Courier New" panose="02070309020205020404" pitchFamily="49" charset="0"/>
              </a:rPr>
              <a:t>1,657,448</a:t>
            </a: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千円）</a:t>
            </a:r>
            <a:endParaRPr lang="en-US" altLang="ja-JP" sz="1260" kern="100" dirty="0" smtClean="0">
              <a:latin typeface="Meiryo UI" panose="020B0604030504040204" pitchFamily="50" charset="-128"/>
              <a:ea typeface="Meiryo UI" panose="020B0604030504040204" pitchFamily="50" charset="-128"/>
              <a:cs typeface="Courier New" panose="02070309020205020404" pitchFamily="49" charset="0"/>
            </a:endParaRPr>
          </a:p>
          <a:p>
            <a:pPr marL="266700" indent="-266700"/>
            <a:r>
              <a:rPr lang="ja-JP" altLang="en-US" sz="1050" kern="100" dirty="0" smtClean="0">
                <a:latin typeface="Meiryo UI" panose="020B0604030504040204" pitchFamily="50" charset="-128"/>
                <a:ea typeface="Meiryo UI" panose="020B0604030504040204" pitchFamily="50" charset="-128"/>
                <a:cs typeface="Courier New" panose="02070309020205020404" pitchFamily="49" charset="0"/>
              </a:rPr>
              <a:t>　　　　</a:t>
            </a:r>
            <a:r>
              <a:rPr lang="en-US" altLang="ja-JP" sz="1050" kern="100" dirty="0" smtClean="0">
                <a:latin typeface="Meiryo UI" panose="020B0604030504040204" pitchFamily="50" charset="-128"/>
                <a:ea typeface="Meiryo UI" panose="020B0604030504040204" pitchFamily="50" charset="-128"/>
                <a:cs typeface="Courier New" panose="02070309020205020404" pitchFamily="49" charset="0"/>
              </a:rPr>
              <a:t>※</a:t>
            </a:r>
            <a:r>
              <a:rPr lang="ja-JP" altLang="en-US" sz="1050" kern="100" dirty="0" smtClean="0">
                <a:latin typeface="Meiryo UI" panose="020B0604030504040204" pitchFamily="50" charset="-128"/>
                <a:ea typeface="Meiryo UI" panose="020B0604030504040204" pitchFamily="50" charset="-128"/>
                <a:cs typeface="Courier New" panose="02070309020205020404" pitchFamily="49" charset="0"/>
              </a:rPr>
              <a:t>万博推進局予算を除く</a:t>
            </a:r>
            <a:endParaRPr lang="en-US" altLang="ja-JP" sz="1050" kern="100" dirty="0" smtClean="0">
              <a:latin typeface="Meiryo UI" panose="020B0604030504040204" pitchFamily="50" charset="-128"/>
              <a:ea typeface="Meiryo UI" panose="020B0604030504040204" pitchFamily="50" charset="-128"/>
              <a:cs typeface="Courier New" panose="02070309020205020404" pitchFamily="49" charset="0"/>
            </a:endParaRPr>
          </a:p>
          <a:p>
            <a:pPr marL="266700" indent="-266700"/>
            <a:r>
              <a:rPr lang="ja-JP" altLang="en-US" sz="1050" kern="100" dirty="0" smtClean="0">
                <a:latin typeface="Meiryo UI" panose="020B0604030504040204" pitchFamily="50" charset="-128"/>
                <a:ea typeface="Meiryo UI" panose="020B0604030504040204" pitchFamily="50" charset="-128"/>
                <a:cs typeface="Courier New" panose="02070309020205020404" pitchFamily="49" charset="0"/>
              </a:rPr>
              <a:t>　　　</a:t>
            </a: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　　　　　　　　　　　　　　　　　　　　　　　　 　　　</a:t>
            </a:r>
            <a:endParaRPr lang="en-US" altLang="ja-JP" sz="1260" kern="100" dirty="0" smtClean="0">
              <a:latin typeface="Meiryo UI" panose="020B0604030504040204" pitchFamily="50" charset="-128"/>
              <a:ea typeface="Meiryo UI" panose="020B0604030504040204" pitchFamily="50" charset="-128"/>
              <a:cs typeface="Courier New" panose="02070309020205020404" pitchFamily="49" charset="0"/>
            </a:endParaRPr>
          </a:p>
        </p:txBody>
      </p:sp>
      <p:sp>
        <p:nvSpPr>
          <p:cNvPr id="120" name="大かっこ 119"/>
          <p:cNvSpPr/>
          <p:nvPr/>
        </p:nvSpPr>
        <p:spPr>
          <a:xfrm>
            <a:off x="341462" y="3792500"/>
            <a:ext cx="5885585" cy="1440160"/>
          </a:xfrm>
          <a:prstGeom prst="bracketPair">
            <a:avLst>
              <a:gd name="adj" fmla="val 8069"/>
            </a:avLst>
          </a:prstGeom>
          <a:ln w="63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19" name="テキスト ボックス 118">
            <a:extLst>
              <a:ext uri="{FF2B5EF4-FFF2-40B4-BE49-F238E27FC236}">
                <a16:creationId xmlns:a16="http://schemas.microsoft.com/office/drawing/2014/main" id="{B3901C99-733A-40D5-BB8E-A6725567F175}"/>
              </a:ext>
            </a:extLst>
          </p:cNvPr>
          <p:cNvSpPr txBox="1"/>
          <p:nvPr/>
        </p:nvSpPr>
        <p:spPr>
          <a:xfrm>
            <a:off x="4049214" y="4934897"/>
            <a:ext cx="1899464" cy="161583"/>
          </a:xfrm>
          <a:prstGeom prst="rect">
            <a:avLst/>
          </a:prstGeom>
          <a:noFill/>
          <a:ln>
            <a:noFill/>
          </a:ln>
        </p:spPr>
        <p:txBody>
          <a:bodyPr wrap="square" lIns="126000" tIns="0" rIns="126000" bIns="0" rtlCol="0">
            <a:spAutoFit/>
          </a:bodyPr>
          <a:lstStyle/>
          <a:p>
            <a:r>
              <a:rPr lang="en-US" altLang="ja-JP" sz="1050" kern="100" dirty="0" smtClean="0">
                <a:latin typeface="Meiryo UI" panose="020B0604030504040204" pitchFamily="50" charset="-128"/>
                <a:ea typeface="Meiryo UI" panose="020B0604030504040204" pitchFamily="50" charset="-128"/>
                <a:cs typeface="Courier New" panose="02070309020205020404" pitchFamily="49" charset="0"/>
              </a:rPr>
              <a:t>※</a:t>
            </a:r>
            <a:r>
              <a:rPr lang="ja-JP" altLang="en-US" sz="1050" kern="100" dirty="0" smtClean="0">
                <a:latin typeface="Meiryo UI" panose="020B0604030504040204" pitchFamily="50" charset="-128"/>
                <a:ea typeface="Meiryo UI" panose="020B0604030504040204" pitchFamily="50" charset="-128"/>
                <a:cs typeface="Courier New" panose="02070309020205020404" pitchFamily="49" charset="0"/>
              </a:rPr>
              <a:t>（　）内は一般財源ベース</a:t>
            </a:r>
            <a:endParaRPr lang="en-US" altLang="ja-JP" sz="1050" kern="100" dirty="0">
              <a:latin typeface="Meiryo UI" panose="020B0604030504040204" pitchFamily="50" charset="-128"/>
              <a:ea typeface="Meiryo UI" panose="020B0604030504040204" pitchFamily="50" charset="-128"/>
              <a:cs typeface="Courier New" panose="02070309020205020404" pitchFamily="49" charset="0"/>
            </a:endParaRPr>
          </a:p>
        </p:txBody>
      </p:sp>
      <p:sp>
        <p:nvSpPr>
          <p:cNvPr id="123" name="テキスト ボックス 122">
            <a:extLst>
              <a:ext uri="{FF2B5EF4-FFF2-40B4-BE49-F238E27FC236}">
                <a16:creationId xmlns:a16="http://schemas.microsoft.com/office/drawing/2014/main" id="{B3901C99-733A-40D5-BB8E-A6725567F175}"/>
              </a:ext>
            </a:extLst>
          </p:cNvPr>
          <p:cNvSpPr txBox="1"/>
          <p:nvPr/>
        </p:nvSpPr>
        <p:spPr>
          <a:xfrm>
            <a:off x="2791874" y="7496044"/>
            <a:ext cx="1262307" cy="193899"/>
          </a:xfrm>
          <a:prstGeom prst="rect">
            <a:avLst/>
          </a:prstGeom>
          <a:noFill/>
          <a:ln>
            <a:noFill/>
          </a:ln>
        </p:spPr>
        <p:txBody>
          <a:bodyPr wrap="square" lIns="126000" tIns="0" rIns="126000" bIns="0" rtlCol="0">
            <a:spAutoFit/>
          </a:bodyPr>
          <a:lstStyle/>
          <a:p>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（調整中）</a:t>
            </a:r>
            <a:endParaRPr lang="en-US" altLang="ja-JP" sz="1260" kern="100" dirty="0">
              <a:latin typeface="Meiryo UI" panose="020B0604030504040204" pitchFamily="50" charset="-128"/>
              <a:ea typeface="Meiryo UI" panose="020B0604030504040204" pitchFamily="50" charset="-128"/>
              <a:cs typeface="Courier New" panose="02070309020205020404" pitchFamily="49" charset="0"/>
            </a:endParaRPr>
          </a:p>
        </p:txBody>
      </p:sp>
      <p:sp>
        <p:nvSpPr>
          <p:cNvPr id="6" name="ホームベース 5"/>
          <p:cNvSpPr/>
          <p:nvPr/>
        </p:nvSpPr>
        <p:spPr>
          <a:xfrm>
            <a:off x="7710656" y="5214759"/>
            <a:ext cx="4370753" cy="243771"/>
          </a:xfrm>
          <a:prstGeom prst="homePlate">
            <a:avLst>
              <a:gd name="adj" fmla="val 25535"/>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rPr>
              <a:t>会場内基盤・インフラ整備工事</a:t>
            </a:r>
          </a:p>
        </p:txBody>
      </p:sp>
      <p:grpSp>
        <p:nvGrpSpPr>
          <p:cNvPr id="7" name="グループ化 6"/>
          <p:cNvGrpSpPr/>
          <p:nvPr/>
        </p:nvGrpSpPr>
        <p:grpSpPr>
          <a:xfrm>
            <a:off x="12064380" y="5213687"/>
            <a:ext cx="274146" cy="245378"/>
            <a:chOff x="12064380" y="5213687"/>
            <a:chExt cx="274146" cy="245378"/>
          </a:xfrm>
        </p:grpSpPr>
        <p:sp>
          <p:nvSpPr>
            <p:cNvPr id="139" name="山形 138"/>
            <p:cNvSpPr/>
            <p:nvPr/>
          </p:nvSpPr>
          <p:spPr>
            <a:xfrm>
              <a:off x="12064380" y="5214222"/>
              <a:ext cx="101028" cy="244843"/>
            </a:xfrm>
            <a:prstGeom prst="chevron">
              <a:avLst>
                <a:gd name="adj" fmla="val 55447"/>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6" name="山形 145"/>
            <p:cNvSpPr/>
            <p:nvPr/>
          </p:nvSpPr>
          <p:spPr>
            <a:xfrm>
              <a:off x="12150774" y="5214221"/>
              <a:ext cx="101028" cy="244843"/>
            </a:xfrm>
            <a:prstGeom prst="chevron">
              <a:avLst>
                <a:gd name="adj" fmla="val 55447"/>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7" name="山形 146"/>
            <p:cNvSpPr/>
            <p:nvPr/>
          </p:nvSpPr>
          <p:spPr>
            <a:xfrm>
              <a:off x="12237498" y="5213687"/>
              <a:ext cx="101028" cy="244843"/>
            </a:xfrm>
            <a:prstGeom prst="chevron">
              <a:avLst>
                <a:gd name="adj" fmla="val 55447"/>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48" name="ホームベース 147"/>
          <p:cNvSpPr/>
          <p:nvPr/>
        </p:nvSpPr>
        <p:spPr>
          <a:xfrm>
            <a:off x="8630006" y="5499055"/>
            <a:ext cx="3451404" cy="243771"/>
          </a:xfrm>
          <a:prstGeom prst="homePlate">
            <a:avLst>
              <a:gd name="adj" fmla="val 25535"/>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rPr>
              <a:t>パビリオンタイプ</a:t>
            </a:r>
            <a:r>
              <a:rPr lang="en-US" altLang="ja-JP" sz="800" dirty="0">
                <a:solidFill>
                  <a:schemeClr val="tx1"/>
                </a:solidFill>
              </a:rPr>
              <a:t>A</a:t>
            </a:r>
            <a:r>
              <a:rPr lang="ja-JP" altLang="en-US" sz="800" dirty="0">
                <a:solidFill>
                  <a:schemeClr val="tx1"/>
                </a:solidFill>
              </a:rPr>
              <a:t>敷地引き渡し⇒パビリオン建築工事等</a:t>
            </a:r>
          </a:p>
        </p:txBody>
      </p:sp>
      <p:grpSp>
        <p:nvGrpSpPr>
          <p:cNvPr id="149" name="グループ化 148"/>
          <p:cNvGrpSpPr/>
          <p:nvPr/>
        </p:nvGrpSpPr>
        <p:grpSpPr>
          <a:xfrm>
            <a:off x="12069747" y="5496779"/>
            <a:ext cx="274146" cy="245378"/>
            <a:chOff x="12064380" y="5213687"/>
            <a:chExt cx="274146" cy="245378"/>
          </a:xfrm>
        </p:grpSpPr>
        <p:sp>
          <p:nvSpPr>
            <p:cNvPr id="150" name="山形 149"/>
            <p:cNvSpPr/>
            <p:nvPr/>
          </p:nvSpPr>
          <p:spPr>
            <a:xfrm>
              <a:off x="12064380" y="5214222"/>
              <a:ext cx="101028" cy="244843"/>
            </a:xfrm>
            <a:prstGeom prst="chevron">
              <a:avLst>
                <a:gd name="adj" fmla="val 55447"/>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2" name="山形 151"/>
            <p:cNvSpPr/>
            <p:nvPr/>
          </p:nvSpPr>
          <p:spPr>
            <a:xfrm>
              <a:off x="12150774" y="5214221"/>
              <a:ext cx="101028" cy="244843"/>
            </a:xfrm>
            <a:prstGeom prst="chevron">
              <a:avLst>
                <a:gd name="adj" fmla="val 55447"/>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5" name="山形 154"/>
            <p:cNvSpPr/>
            <p:nvPr/>
          </p:nvSpPr>
          <p:spPr>
            <a:xfrm>
              <a:off x="12237498" y="5213687"/>
              <a:ext cx="101028" cy="244843"/>
            </a:xfrm>
            <a:prstGeom prst="chevron">
              <a:avLst>
                <a:gd name="adj" fmla="val 55447"/>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56" name="ホームベース 155"/>
          <p:cNvSpPr/>
          <p:nvPr/>
        </p:nvSpPr>
        <p:spPr>
          <a:xfrm>
            <a:off x="8630005" y="5785674"/>
            <a:ext cx="3451404" cy="243771"/>
          </a:xfrm>
          <a:prstGeom prst="homePlate">
            <a:avLst>
              <a:gd name="adj" fmla="val 25535"/>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rPr>
              <a:t>入場券前売販売</a:t>
            </a:r>
          </a:p>
        </p:txBody>
      </p:sp>
      <p:sp>
        <p:nvSpPr>
          <p:cNvPr id="157" name="ホームベース 156"/>
          <p:cNvSpPr/>
          <p:nvPr/>
        </p:nvSpPr>
        <p:spPr>
          <a:xfrm>
            <a:off x="8630005" y="6076569"/>
            <a:ext cx="3451404" cy="243771"/>
          </a:xfrm>
          <a:prstGeom prst="homePlate">
            <a:avLst>
              <a:gd name="adj" fmla="val 25535"/>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800" dirty="0">
                <a:solidFill>
                  <a:schemeClr val="tx1"/>
                </a:solidFill>
              </a:rPr>
              <a:t>催事運営体制整備等</a:t>
            </a:r>
          </a:p>
        </p:txBody>
      </p:sp>
      <p:grpSp>
        <p:nvGrpSpPr>
          <p:cNvPr id="158" name="グループ化 157"/>
          <p:cNvGrpSpPr/>
          <p:nvPr/>
        </p:nvGrpSpPr>
        <p:grpSpPr>
          <a:xfrm>
            <a:off x="12074899" y="6082401"/>
            <a:ext cx="274146" cy="245378"/>
            <a:chOff x="12064380" y="5213687"/>
            <a:chExt cx="274146" cy="245378"/>
          </a:xfrm>
        </p:grpSpPr>
        <p:sp>
          <p:nvSpPr>
            <p:cNvPr id="176" name="山形 175"/>
            <p:cNvSpPr/>
            <p:nvPr/>
          </p:nvSpPr>
          <p:spPr>
            <a:xfrm>
              <a:off x="12064380" y="5214222"/>
              <a:ext cx="101028" cy="244843"/>
            </a:xfrm>
            <a:prstGeom prst="chevron">
              <a:avLst>
                <a:gd name="adj" fmla="val 55447"/>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7" name="山形 176"/>
            <p:cNvSpPr/>
            <p:nvPr/>
          </p:nvSpPr>
          <p:spPr>
            <a:xfrm>
              <a:off x="12150774" y="5214221"/>
              <a:ext cx="101028" cy="244843"/>
            </a:xfrm>
            <a:prstGeom prst="chevron">
              <a:avLst>
                <a:gd name="adj" fmla="val 55447"/>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8" name="山形 177"/>
            <p:cNvSpPr/>
            <p:nvPr/>
          </p:nvSpPr>
          <p:spPr>
            <a:xfrm>
              <a:off x="12237498" y="5213687"/>
              <a:ext cx="101028" cy="244843"/>
            </a:xfrm>
            <a:prstGeom prst="chevron">
              <a:avLst>
                <a:gd name="adj" fmla="val 55447"/>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79" name="グループ化 178"/>
          <p:cNvGrpSpPr/>
          <p:nvPr/>
        </p:nvGrpSpPr>
        <p:grpSpPr>
          <a:xfrm>
            <a:off x="12069699" y="5781591"/>
            <a:ext cx="274146" cy="245378"/>
            <a:chOff x="12064380" y="5213687"/>
            <a:chExt cx="274146" cy="245378"/>
          </a:xfrm>
        </p:grpSpPr>
        <p:sp>
          <p:nvSpPr>
            <p:cNvPr id="180" name="山形 179"/>
            <p:cNvSpPr/>
            <p:nvPr/>
          </p:nvSpPr>
          <p:spPr>
            <a:xfrm>
              <a:off x="12064380" y="5214222"/>
              <a:ext cx="101028" cy="244843"/>
            </a:xfrm>
            <a:prstGeom prst="chevron">
              <a:avLst>
                <a:gd name="adj" fmla="val 55447"/>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1" name="山形 180"/>
            <p:cNvSpPr/>
            <p:nvPr/>
          </p:nvSpPr>
          <p:spPr>
            <a:xfrm>
              <a:off x="12150774" y="5214221"/>
              <a:ext cx="101028" cy="244843"/>
            </a:xfrm>
            <a:prstGeom prst="chevron">
              <a:avLst>
                <a:gd name="adj" fmla="val 55447"/>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2" name="山形 181"/>
            <p:cNvSpPr/>
            <p:nvPr/>
          </p:nvSpPr>
          <p:spPr>
            <a:xfrm>
              <a:off x="12237498" y="5213687"/>
              <a:ext cx="101028" cy="244843"/>
            </a:xfrm>
            <a:prstGeom prst="chevron">
              <a:avLst>
                <a:gd name="adj" fmla="val 55447"/>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83" name="ホームベース 182"/>
          <p:cNvSpPr/>
          <p:nvPr/>
        </p:nvSpPr>
        <p:spPr>
          <a:xfrm>
            <a:off x="6969871" y="5786044"/>
            <a:ext cx="1643949" cy="252000"/>
          </a:xfrm>
          <a:prstGeom prst="homePlate">
            <a:avLst>
              <a:gd name="adj" fmla="val 25535"/>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800" dirty="0">
                <a:solidFill>
                  <a:schemeClr val="tx1"/>
                </a:solidFill>
              </a:rPr>
              <a:t>入場券販売体制整備</a:t>
            </a:r>
          </a:p>
        </p:txBody>
      </p:sp>
      <p:sp>
        <p:nvSpPr>
          <p:cNvPr id="185" name="ホームベース 184"/>
          <p:cNvSpPr/>
          <p:nvPr/>
        </p:nvSpPr>
        <p:spPr>
          <a:xfrm>
            <a:off x="6969871" y="6083035"/>
            <a:ext cx="1643949" cy="252000"/>
          </a:xfrm>
          <a:prstGeom prst="homePlate">
            <a:avLst>
              <a:gd name="adj" fmla="val 25535"/>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800" dirty="0">
                <a:solidFill>
                  <a:schemeClr val="tx1"/>
                </a:solidFill>
              </a:rPr>
              <a:t>催事計画</a:t>
            </a:r>
          </a:p>
        </p:txBody>
      </p:sp>
      <p:sp>
        <p:nvSpPr>
          <p:cNvPr id="186" name="ホームベース 185"/>
          <p:cNvSpPr/>
          <p:nvPr/>
        </p:nvSpPr>
        <p:spPr>
          <a:xfrm>
            <a:off x="8340999" y="7248383"/>
            <a:ext cx="876939" cy="252000"/>
          </a:xfrm>
          <a:prstGeom prst="homePlate">
            <a:avLst>
              <a:gd name="adj" fmla="val 25535"/>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700" dirty="0">
                <a:solidFill>
                  <a:schemeClr val="tx1"/>
                </a:solidFill>
              </a:rPr>
              <a:t>事業者募集</a:t>
            </a:r>
          </a:p>
        </p:txBody>
      </p:sp>
      <p:sp>
        <p:nvSpPr>
          <p:cNvPr id="188" name="ホームベース 187"/>
          <p:cNvSpPr/>
          <p:nvPr/>
        </p:nvSpPr>
        <p:spPr>
          <a:xfrm>
            <a:off x="9234727" y="7261652"/>
            <a:ext cx="3127020" cy="252000"/>
          </a:xfrm>
          <a:prstGeom prst="homePlate">
            <a:avLst>
              <a:gd name="adj" fmla="val 25535"/>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rPr>
              <a:t>ボランティアセンター（仮称）の設置・運営</a:t>
            </a:r>
          </a:p>
        </p:txBody>
      </p:sp>
      <p:sp>
        <p:nvSpPr>
          <p:cNvPr id="189" name="ホームベース 188"/>
          <p:cNvSpPr/>
          <p:nvPr/>
        </p:nvSpPr>
        <p:spPr>
          <a:xfrm>
            <a:off x="10567263" y="7514445"/>
            <a:ext cx="1121519" cy="243771"/>
          </a:xfrm>
          <a:prstGeom prst="homePlate">
            <a:avLst>
              <a:gd name="adj" fmla="val 25535"/>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tx1"/>
                </a:solidFill>
              </a:rPr>
              <a:t>ボランティア募集</a:t>
            </a:r>
            <a:endParaRPr lang="ja-JP" altLang="en-US" sz="800" dirty="0">
              <a:solidFill>
                <a:schemeClr val="tx1"/>
              </a:solidFill>
            </a:endParaRPr>
          </a:p>
        </p:txBody>
      </p:sp>
      <p:sp>
        <p:nvSpPr>
          <p:cNvPr id="190" name="ホームベース 189"/>
          <p:cNvSpPr/>
          <p:nvPr/>
        </p:nvSpPr>
        <p:spPr>
          <a:xfrm>
            <a:off x="11731480" y="7511904"/>
            <a:ext cx="617384" cy="243771"/>
          </a:xfrm>
          <a:prstGeom prst="homePlate">
            <a:avLst>
              <a:gd name="adj" fmla="val 25535"/>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tx1"/>
                </a:solidFill>
              </a:rPr>
              <a:t>研修</a:t>
            </a:r>
            <a:endParaRPr lang="ja-JP" altLang="en-US" sz="800" dirty="0">
              <a:solidFill>
                <a:schemeClr val="tx1"/>
              </a:solidFill>
            </a:endParaRPr>
          </a:p>
        </p:txBody>
      </p:sp>
      <p:sp>
        <p:nvSpPr>
          <p:cNvPr id="191" name="ホームベース 190"/>
          <p:cNvSpPr/>
          <p:nvPr/>
        </p:nvSpPr>
        <p:spPr>
          <a:xfrm>
            <a:off x="6994057" y="7789705"/>
            <a:ext cx="5354807" cy="243771"/>
          </a:xfrm>
          <a:prstGeom prst="homePlate">
            <a:avLst>
              <a:gd name="adj" fmla="val 25535"/>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rPr>
              <a:t>節目をとらえたイベントの開催・府内市町村や関係団体等との連携による機運醸成の取組み等</a:t>
            </a:r>
          </a:p>
        </p:txBody>
      </p:sp>
      <p:sp>
        <p:nvSpPr>
          <p:cNvPr id="192" name="ホームベース 191"/>
          <p:cNvSpPr/>
          <p:nvPr/>
        </p:nvSpPr>
        <p:spPr>
          <a:xfrm>
            <a:off x="6994482" y="8061260"/>
            <a:ext cx="747807" cy="243771"/>
          </a:xfrm>
          <a:prstGeom prst="homePlate">
            <a:avLst>
              <a:gd name="adj" fmla="val 25535"/>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tx1"/>
                </a:solidFill>
              </a:rPr>
              <a:t>基本設計</a:t>
            </a:r>
            <a:endParaRPr lang="zh-TW" altLang="en-US" sz="800" dirty="0">
              <a:solidFill>
                <a:schemeClr val="tx1"/>
              </a:solidFill>
            </a:endParaRPr>
          </a:p>
        </p:txBody>
      </p:sp>
      <p:sp>
        <p:nvSpPr>
          <p:cNvPr id="193" name="ホームベース 192"/>
          <p:cNvSpPr/>
          <p:nvPr/>
        </p:nvSpPr>
        <p:spPr>
          <a:xfrm>
            <a:off x="7758286" y="8061471"/>
            <a:ext cx="842413" cy="243771"/>
          </a:xfrm>
          <a:prstGeom prst="homePlate">
            <a:avLst>
              <a:gd name="adj" fmla="val 25535"/>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tx1"/>
                </a:solidFill>
              </a:rPr>
              <a:t>実施設計</a:t>
            </a:r>
            <a:endParaRPr lang="zh-TW" altLang="en-US" sz="800" dirty="0">
              <a:solidFill>
                <a:schemeClr val="tx1"/>
              </a:solidFill>
            </a:endParaRPr>
          </a:p>
        </p:txBody>
      </p:sp>
      <p:sp>
        <p:nvSpPr>
          <p:cNvPr id="194" name="ホームベース 193"/>
          <p:cNvSpPr/>
          <p:nvPr/>
        </p:nvSpPr>
        <p:spPr>
          <a:xfrm>
            <a:off x="8636534" y="8072904"/>
            <a:ext cx="3425842" cy="243771"/>
          </a:xfrm>
          <a:prstGeom prst="homePlate">
            <a:avLst>
              <a:gd name="adj" fmla="val 25535"/>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Meiryo UI" panose="020B0604030504040204" pitchFamily="50" charset="-128"/>
                <a:ea typeface="Meiryo UI" panose="020B0604030504040204" pitchFamily="50" charset="-128"/>
              </a:rPr>
              <a:t>大阪ヘルスケアパビリオン建築工事</a:t>
            </a:r>
          </a:p>
        </p:txBody>
      </p:sp>
      <p:sp>
        <p:nvSpPr>
          <p:cNvPr id="195" name="ホームベース 194"/>
          <p:cNvSpPr/>
          <p:nvPr/>
        </p:nvSpPr>
        <p:spPr>
          <a:xfrm>
            <a:off x="8636534" y="8357340"/>
            <a:ext cx="3693841" cy="243771"/>
          </a:xfrm>
          <a:prstGeom prst="homePlate">
            <a:avLst>
              <a:gd name="adj" fmla="val 25535"/>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Meiryo UI" panose="020B0604030504040204" pitchFamily="50" charset="-128"/>
                <a:ea typeface="Meiryo UI" panose="020B0604030504040204" pitchFamily="50" charset="-128"/>
              </a:rPr>
              <a:t>展示設計・展示製作・工事等</a:t>
            </a:r>
          </a:p>
        </p:txBody>
      </p:sp>
      <p:sp>
        <p:nvSpPr>
          <p:cNvPr id="196" name="ホームベース 195"/>
          <p:cNvSpPr/>
          <p:nvPr/>
        </p:nvSpPr>
        <p:spPr>
          <a:xfrm>
            <a:off x="8262342" y="8637581"/>
            <a:ext cx="1850260" cy="252000"/>
          </a:xfrm>
          <a:prstGeom prst="homePlate">
            <a:avLst>
              <a:gd name="adj" fmla="val 25535"/>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Meiryo UI" panose="020B0604030504040204" pitchFamily="50" charset="-128"/>
                <a:ea typeface="Meiryo UI" panose="020B0604030504040204" pitchFamily="50" charset="-128"/>
              </a:rPr>
              <a:t>「リボーンチャレンジ」出展募集</a:t>
            </a:r>
            <a:endParaRPr lang="ja-JP" altLang="en-US" sz="900" dirty="0">
              <a:solidFill>
                <a:schemeClr val="tx1"/>
              </a:solidFill>
              <a:latin typeface="Meiryo UI" panose="020B0604030504040204" pitchFamily="50" charset="-128"/>
              <a:ea typeface="Meiryo UI" panose="020B0604030504040204" pitchFamily="50" charset="-128"/>
            </a:endParaRPr>
          </a:p>
        </p:txBody>
      </p:sp>
      <p:sp>
        <p:nvSpPr>
          <p:cNvPr id="202" name="ホームベース 201"/>
          <p:cNvSpPr/>
          <p:nvPr/>
        </p:nvSpPr>
        <p:spPr>
          <a:xfrm>
            <a:off x="6994057" y="8918609"/>
            <a:ext cx="5074099" cy="243771"/>
          </a:xfrm>
          <a:prstGeom prst="homePlate">
            <a:avLst>
              <a:gd name="adj" fmla="val 25535"/>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Meiryo UI" panose="020B0604030504040204" pitchFamily="50" charset="-128"/>
                <a:ea typeface="Meiryo UI" panose="020B0604030504040204" pitchFamily="50" charset="-128"/>
              </a:rPr>
              <a:t>国や関係機関と会場整備・交通アクセスに関する調整</a:t>
            </a:r>
            <a:endParaRPr lang="en-US" altLang="ja-JP" sz="800" dirty="0">
              <a:solidFill>
                <a:schemeClr val="tx1"/>
              </a:solidFill>
              <a:latin typeface="Meiryo UI" panose="020B0604030504040204" pitchFamily="50" charset="-128"/>
              <a:ea typeface="Meiryo UI" panose="020B0604030504040204" pitchFamily="50" charset="-128"/>
            </a:endParaRPr>
          </a:p>
        </p:txBody>
      </p:sp>
      <p:grpSp>
        <p:nvGrpSpPr>
          <p:cNvPr id="203" name="グループ化 202"/>
          <p:cNvGrpSpPr/>
          <p:nvPr/>
        </p:nvGrpSpPr>
        <p:grpSpPr>
          <a:xfrm>
            <a:off x="12056921" y="8917805"/>
            <a:ext cx="274146" cy="245378"/>
            <a:chOff x="12064380" y="5213687"/>
            <a:chExt cx="274146" cy="245378"/>
          </a:xfrm>
        </p:grpSpPr>
        <p:sp>
          <p:nvSpPr>
            <p:cNvPr id="204" name="山形 203"/>
            <p:cNvSpPr/>
            <p:nvPr/>
          </p:nvSpPr>
          <p:spPr>
            <a:xfrm>
              <a:off x="12064380" y="5214222"/>
              <a:ext cx="101028" cy="244843"/>
            </a:xfrm>
            <a:prstGeom prst="chevron">
              <a:avLst>
                <a:gd name="adj" fmla="val 55447"/>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5" name="山形 204"/>
            <p:cNvSpPr/>
            <p:nvPr/>
          </p:nvSpPr>
          <p:spPr>
            <a:xfrm>
              <a:off x="12150774" y="5214221"/>
              <a:ext cx="101028" cy="244843"/>
            </a:xfrm>
            <a:prstGeom prst="chevron">
              <a:avLst>
                <a:gd name="adj" fmla="val 55447"/>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6" name="山形 205"/>
            <p:cNvSpPr/>
            <p:nvPr/>
          </p:nvSpPr>
          <p:spPr>
            <a:xfrm>
              <a:off x="12237498" y="5213687"/>
              <a:ext cx="101028" cy="244843"/>
            </a:xfrm>
            <a:prstGeom prst="chevron">
              <a:avLst>
                <a:gd name="adj" fmla="val 55447"/>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207" name="ホームベース 206"/>
          <p:cNvSpPr/>
          <p:nvPr/>
        </p:nvSpPr>
        <p:spPr>
          <a:xfrm>
            <a:off x="7000290" y="9196488"/>
            <a:ext cx="5338236" cy="243771"/>
          </a:xfrm>
          <a:prstGeom prst="homePlate">
            <a:avLst>
              <a:gd name="adj" fmla="val 25535"/>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a:solidFill>
                  <a:schemeClr val="tx1"/>
                </a:solidFill>
                <a:latin typeface="Meiryo UI" panose="020B0604030504040204" pitchFamily="50" charset="-128"/>
                <a:ea typeface="Meiryo UI" panose="020B0604030504040204" pitchFamily="50" charset="-128"/>
              </a:rPr>
              <a:t>2025</a:t>
            </a:r>
            <a:r>
              <a:rPr lang="ja-JP" altLang="en-US" sz="800" dirty="0">
                <a:solidFill>
                  <a:schemeClr val="tx1"/>
                </a:solidFill>
                <a:latin typeface="Meiryo UI" panose="020B0604030504040204" pitchFamily="50" charset="-128"/>
                <a:ea typeface="Meiryo UI" panose="020B0604030504040204" pitchFamily="50" charset="-128"/>
              </a:rPr>
              <a:t>年大阪・関西万博推進本部、専門部会等での取組みを推進</a:t>
            </a:r>
            <a:endParaRPr lang="en-US" altLang="ja-JP" sz="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19309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4555"/>
            <a:ext cx="13083918" cy="48531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128001" tIns="64001" rIns="128001" bIns="64001" rtlCol="0" anchor="ctr"/>
          <a:lstStyle/>
          <a:p>
            <a:pPr algn="ctr"/>
            <a:r>
              <a:rPr lang="ja-JP" altLang="en-US" sz="2000" b="1" dirty="0" smtClean="0">
                <a:solidFill>
                  <a:schemeClr val="bg1"/>
                </a:solidFill>
              </a:rPr>
              <a:t>会場整備、交通アクセス</a:t>
            </a:r>
            <a:r>
              <a:rPr lang="ja-JP" altLang="en-US" sz="2000" b="1" dirty="0">
                <a:solidFill>
                  <a:schemeClr val="bg1"/>
                </a:solidFill>
              </a:rPr>
              <a:t>等</a:t>
            </a:r>
            <a:r>
              <a:rPr lang="ja-JP" altLang="en-US" sz="2000" b="1" dirty="0" smtClean="0">
                <a:solidFill>
                  <a:schemeClr val="bg1"/>
                </a:solidFill>
              </a:rPr>
              <a:t>に関する取組み</a:t>
            </a:r>
            <a:endParaRPr lang="ja-JP" altLang="en-US" sz="2000" b="1" dirty="0">
              <a:solidFill>
                <a:schemeClr val="bg1"/>
              </a:solidFill>
            </a:endParaRPr>
          </a:p>
        </p:txBody>
      </p:sp>
      <p:sp>
        <p:nvSpPr>
          <p:cNvPr id="142" name="正方形/長方形 141">
            <a:extLst>
              <a:ext uri="{FF2B5EF4-FFF2-40B4-BE49-F238E27FC236}">
                <a16:creationId xmlns:a16="http://schemas.microsoft.com/office/drawing/2014/main" id="{4A74253E-C327-428A-8707-B38B1DDE9BC4}"/>
              </a:ext>
            </a:extLst>
          </p:cNvPr>
          <p:cNvSpPr/>
          <p:nvPr/>
        </p:nvSpPr>
        <p:spPr>
          <a:xfrm>
            <a:off x="11864405" y="36757"/>
            <a:ext cx="1080121" cy="360000"/>
          </a:xfrm>
          <a:prstGeom prst="rect">
            <a:avLst/>
          </a:prstGeom>
          <a:solidFill>
            <a:sysClr val="window" lastClr="FFFFFF"/>
          </a:solidFill>
          <a:ln w="38100" cap="flat" cmpd="sng" algn="ctr">
            <a:solidFill>
              <a:sysClr val="windowText" lastClr="000000"/>
            </a:solidFill>
            <a:prstDash val="solid"/>
          </a:ln>
          <a:effectLst/>
        </p:spPr>
        <p:txBody>
          <a:bodyPr rot="0" spcFirstLastPara="0" vert="horz" wrap="square" lIns="78400" tIns="39200" rIns="78400" bIns="39200" numCol="1" spcCol="0" rtlCol="0" fromWordArt="0" anchor="ctr" anchorCtr="0" forceAA="0" compatLnSpc="1">
            <a:prstTxWarp prst="textNoShape">
              <a:avLst/>
            </a:prstTxWarp>
            <a:noAutofit/>
          </a:bodyPr>
          <a:lstStyle/>
          <a:p>
            <a:pPr algn="ctr" defTabSz="783592">
              <a:defRPr/>
            </a:pPr>
            <a:r>
              <a:rPr lang="ja-JP" altLang="en-US" sz="1600" b="1" kern="100" dirty="0" smtClean="0">
                <a:solidFill>
                  <a:prstClr val="black"/>
                </a:solidFill>
                <a:latin typeface="Meiryo UI" panose="020B0604030504040204" pitchFamily="50" charset="-128"/>
                <a:ea typeface="Meiryo UI" panose="020B0604030504040204" pitchFamily="50" charset="-128"/>
                <a:cs typeface="Times New Roman"/>
              </a:rPr>
              <a:t>資料３</a:t>
            </a:r>
            <a:endParaRPr lang="en-US" altLang="ja-JP" sz="16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79" name="L 字 78"/>
          <p:cNvSpPr/>
          <p:nvPr/>
        </p:nvSpPr>
        <p:spPr>
          <a:xfrm rot="5400000">
            <a:off x="-1063218" y="1860185"/>
            <a:ext cx="8784980" cy="6456897"/>
          </a:xfrm>
          <a:prstGeom prst="corner">
            <a:avLst>
              <a:gd name="adj1" fmla="val 114463"/>
              <a:gd name="adj2" fmla="val 100000"/>
            </a:avLst>
          </a:prstGeom>
          <a:noFill/>
          <a:ln w="19050">
            <a:solidFill>
              <a:srgbClr val="0070C0"/>
            </a:solidFill>
          </a:ln>
        </p:spPr>
        <p:style>
          <a:lnRef idx="2">
            <a:schemeClr val="accent6"/>
          </a:lnRef>
          <a:fillRef idx="1">
            <a:schemeClr val="lt1"/>
          </a:fillRef>
          <a:effectRef idx="0">
            <a:schemeClr val="accent6"/>
          </a:effectRef>
          <a:fontRef idx="minor">
            <a:schemeClr val="dk1"/>
          </a:fontRef>
        </p:style>
        <p:txBody>
          <a:bodyPr lIns="128001" tIns="64001" rIns="128001" bIns="64001" rtlCol="0" anchor="ctr"/>
          <a:lstStyle/>
          <a:p>
            <a:pPr algn="ctr"/>
            <a:endParaRPr lang="ja-JP" altLang="en-US" sz="3528">
              <a:solidFill>
                <a:schemeClr val="tx1"/>
              </a:solidFill>
            </a:endParaRPr>
          </a:p>
        </p:txBody>
      </p:sp>
      <p:sp>
        <p:nvSpPr>
          <p:cNvPr id="80" name="正方形/長方形 79">
            <a:extLst>
              <a:ext uri="{FF2B5EF4-FFF2-40B4-BE49-F238E27FC236}">
                <a16:creationId xmlns:a16="http://schemas.microsoft.com/office/drawing/2014/main" id="{D0C136B1-7F89-4103-8FFC-E8FDBDDD6E78}"/>
              </a:ext>
            </a:extLst>
          </p:cNvPr>
          <p:cNvSpPr/>
          <p:nvPr/>
        </p:nvSpPr>
        <p:spPr>
          <a:xfrm>
            <a:off x="88720" y="554262"/>
            <a:ext cx="6493411" cy="263597"/>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260" b="1" dirty="0">
                <a:solidFill>
                  <a:schemeClr val="bg1"/>
                </a:solidFill>
              </a:rPr>
              <a:t>　１</a:t>
            </a:r>
            <a:r>
              <a:rPr lang="en-US" altLang="ja-JP" sz="1260" b="1" dirty="0" smtClean="0">
                <a:solidFill>
                  <a:schemeClr val="bg1"/>
                </a:solidFill>
              </a:rPr>
              <a:t>.</a:t>
            </a:r>
            <a:r>
              <a:rPr lang="ja-JP" altLang="en-US" sz="1260" b="1" dirty="0" smtClean="0">
                <a:solidFill>
                  <a:schemeClr val="bg1"/>
                </a:solidFill>
              </a:rPr>
              <a:t>会場整備</a:t>
            </a:r>
            <a:r>
              <a:rPr lang="ja-JP" altLang="en-US" sz="1600" b="1" dirty="0" smtClean="0">
                <a:solidFill>
                  <a:schemeClr val="bg1"/>
                </a:solidFill>
              </a:rPr>
              <a:t>　</a:t>
            </a:r>
            <a:endParaRPr lang="ja-JP" altLang="en-US" sz="1600" dirty="0">
              <a:solidFill>
                <a:schemeClr val="bg1"/>
              </a:solidFill>
            </a:endParaRPr>
          </a:p>
        </p:txBody>
      </p:sp>
      <p:sp>
        <p:nvSpPr>
          <p:cNvPr id="107" name="L 字 106"/>
          <p:cNvSpPr/>
          <p:nvPr/>
        </p:nvSpPr>
        <p:spPr>
          <a:xfrm rot="5400000">
            <a:off x="5468046" y="1916657"/>
            <a:ext cx="8713946" cy="6414991"/>
          </a:xfrm>
          <a:prstGeom prst="corner">
            <a:avLst>
              <a:gd name="adj1" fmla="val 114463"/>
              <a:gd name="adj2" fmla="val 100000"/>
            </a:avLst>
          </a:prstGeom>
          <a:noFill/>
          <a:ln w="19050">
            <a:solidFill>
              <a:srgbClr val="0070C0"/>
            </a:solidFill>
          </a:ln>
        </p:spPr>
        <p:style>
          <a:lnRef idx="2">
            <a:schemeClr val="accent6"/>
          </a:lnRef>
          <a:fillRef idx="1">
            <a:schemeClr val="lt1"/>
          </a:fillRef>
          <a:effectRef idx="0">
            <a:schemeClr val="accent6"/>
          </a:effectRef>
          <a:fontRef idx="minor">
            <a:schemeClr val="dk1"/>
          </a:fontRef>
        </p:style>
        <p:txBody>
          <a:bodyPr lIns="128001" tIns="64001" rIns="128001" bIns="64001" rtlCol="0" anchor="ctr"/>
          <a:lstStyle/>
          <a:p>
            <a:pPr algn="ctr"/>
            <a:endParaRPr lang="ja-JP" altLang="en-US" sz="3528">
              <a:solidFill>
                <a:schemeClr val="tx1"/>
              </a:solidFill>
            </a:endParaRPr>
          </a:p>
        </p:txBody>
      </p:sp>
      <p:sp>
        <p:nvSpPr>
          <p:cNvPr id="110" name="正方形/長方形 109">
            <a:extLst>
              <a:ext uri="{FF2B5EF4-FFF2-40B4-BE49-F238E27FC236}">
                <a16:creationId xmlns:a16="http://schemas.microsoft.com/office/drawing/2014/main" id="{D0C136B1-7F89-4103-8FFC-E8FDBDDD6E78}"/>
              </a:ext>
            </a:extLst>
          </p:cNvPr>
          <p:cNvSpPr/>
          <p:nvPr/>
        </p:nvSpPr>
        <p:spPr>
          <a:xfrm>
            <a:off x="6606158" y="552160"/>
            <a:ext cx="6407325" cy="288000"/>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200" b="1" dirty="0">
                <a:solidFill>
                  <a:schemeClr val="bg1"/>
                </a:solidFill>
              </a:rPr>
              <a:t>　</a:t>
            </a:r>
            <a:r>
              <a:rPr lang="ja-JP" altLang="en-US" sz="1260" b="1" dirty="0">
                <a:solidFill>
                  <a:schemeClr val="bg1"/>
                </a:solidFill>
              </a:rPr>
              <a:t>２</a:t>
            </a:r>
            <a:r>
              <a:rPr lang="en-US" altLang="ja-JP" sz="1260" b="1" dirty="0" smtClean="0">
                <a:solidFill>
                  <a:schemeClr val="bg1"/>
                </a:solidFill>
              </a:rPr>
              <a:t>.</a:t>
            </a:r>
            <a:r>
              <a:rPr lang="ja-JP" altLang="en-US" sz="1260" b="1" dirty="0" smtClean="0">
                <a:solidFill>
                  <a:schemeClr val="bg1"/>
                </a:solidFill>
              </a:rPr>
              <a:t>交通アクセス　</a:t>
            </a:r>
            <a:endParaRPr lang="ja-JP" altLang="en-US" sz="1260" dirty="0">
              <a:solidFill>
                <a:schemeClr val="bg1"/>
              </a:solidFill>
            </a:endParaRPr>
          </a:p>
        </p:txBody>
      </p:sp>
      <p:sp>
        <p:nvSpPr>
          <p:cNvPr id="163" name="正方形/長方形 162">
            <a:extLst>
              <a:ext uri="{FF2B5EF4-FFF2-40B4-BE49-F238E27FC236}">
                <a16:creationId xmlns:a16="http://schemas.microsoft.com/office/drawing/2014/main" id="{D0C136B1-7F89-4103-8FFC-E8FDBDDD6E78}"/>
              </a:ext>
            </a:extLst>
          </p:cNvPr>
          <p:cNvSpPr/>
          <p:nvPr/>
        </p:nvSpPr>
        <p:spPr>
          <a:xfrm>
            <a:off x="6625053" y="7104888"/>
            <a:ext cx="6407462" cy="288000"/>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200" b="1" dirty="0" smtClean="0">
                <a:solidFill>
                  <a:schemeClr val="bg1"/>
                </a:solidFill>
              </a:rPr>
              <a:t>　３</a:t>
            </a:r>
            <a:r>
              <a:rPr lang="en-US" altLang="ja-JP" sz="1200" b="1" dirty="0" smtClean="0">
                <a:solidFill>
                  <a:schemeClr val="bg1"/>
                </a:solidFill>
              </a:rPr>
              <a:t>.</a:t>
            </a:r>
            <a:r>
              <a:rPr lang="ja-JP" altLang="en-US" sz="1200" b="1" dirty="0" smtClean="0">
                <a:solidFill>
                  <a:schemeClr val="bg1"/>
                </a:solidFill>
              </a:rPr>
              <a:t>ユニバーサルデザイン等</a:t>
            </a:r>
            <a:endParaRPr lang="ja-JP" altLang="en-US" sz="1200" b="1" dirty="0">
              <a:solidFill>
                <a:schemeClr val="bg1"/>
              </a:solidFill>
            </a:endParaRPr>
          </a:p>
        </p:txBody>
      </p:sp>
      <p:sp>
        <p:nvSpPr>
          <p:cNvPr id="167" name="テキスト ボックス 166">
            <a:extLst>
              <a:ext uri="{FF2B5EF4-FFF2-40B4-BE49-F238E27FC236}">
                <a16:creationId xmlns:a16="http://schemas.microsoft.com/office/drawing/2014/main" id="{B3901C99-733A-40D5-BB8E-A6725567F175}"/>
              </a:ext>
            </a:extLst>
          </p:cNvPr>
          <p:cNvSpPr txBox="1"/>
          <p:nvPr/>
        </p:nvSpPr>
        <p:spPr>
          <a:xfrm>
            <a:off x="6599583" y="7453629"/>
            <a:ext cx="6418059" cy="1163395"/>
          </a:xfrm>
          <a:prstGeom prst="rect">
            <a:avLst/>
          </a:prstGeom>
          <a:noFill/>
          <a:ln>
            <a:noFill/>
          </a:ln>
        </p:spPr>
        <p:txBody>
          <a:bodyPr wrap="square" lIns="126000" tIns="0" rIns="0" bIns="0" rtlCol="0">
            <a:spAutoFit/>
          </a:bodyPr>
          <a:lstStyle/>
          <a:p>
            <a:r>
              <a:rPr lang="ja-JP" altLang="en-US" sz="1260" b="1" kern="100" dirty="0" smtClean="0">
                <a:latin typeface="Meiryo UI" panose="020B0604030504040204" pitchFamily="50" charset="-128"/>
                <a:ea typeface="Meiryo UI" panose="020B0604030504040204" pitchFamily="50" charset="-128"/>
                <a:cs typeface="Courier New" panose="02070309020205020404" pitchFamily="49" charset="0"/>
              </a:rPr>
              <a:t>〇ユニバーサルデザインにおける取組み</a:t>
            </a:r>
            <a:endParaRPr lang="en-US" altLang="ja-JP" sz="1260" b="1" kern="100" dirty="0" smtClean="0">
              <a:latin typeface="Meiryo UI" panose="020B0604030504040204" pitchFamily="50" charset="-128"/>
              <a:ea typeface="Meiryo UI" panose="020B0604030504040204" pitchFamily="50" charset="-128"/>
              <a:cs typeface="Courier New" panose="02070309020205020404" pitchFamily="49" charset="0"/>
            </a:endParaRPr>
          </a:p>
          <a:p>
            <a:pPr marL="88900"/>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a:t>
            </a:r>
            <a:r>
              <a:rPr lang="en-US" altLang="ja-JP" sz="1260" kern="100" dirty="0" smtClean="0">
                <a:latin typeface="Meiryo UI" panose="020B0604030504040204" pitchFamily="50" charset="-128"/>
                <a:ea typeface="Meiryo UI" panose="020B0604030504040204" pitchFamily="50" charset="-128"/>
                <a:cs typeface="Courier New" panose="02070309020205020404" pitchFamily="49" charset="0"/>
              </a:rPr>
              <a:t>2022</a:t>
            </a: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年</a:t>
            </a:r>
            <a:r>
              <a:rPr lang="en-US" altLang="ja-JP" sz="1260" kern="100" dirty="0" smtClean="0">
                <a:latin typeface="Meiryo UI" panose="020B0604030504040204" pitchFamily="50" charset="-128"/>
                <a:ea typeface="Meiryo UI" panose="020B0604030504040204" pitchFamily="50" charset="-128"/>
                <a:cs typeface="Courier New" panose="02070309020205020404" pitchFamily="49" charset="0"/>
              </a:rPr>
              <a:t>3</a:t>
            </a: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月、施設整備に関する「ユニバーサルデザインガイドライン」を策定。協会</a:t>
            </a:r>
            <a:r>
              <a:rPr lang="ja-JP" altLang="en-US" sz="1260" kern="100" dirty="0">
                <a:latin typeface="Meiryo UI" panose="020B0604030504040204" pitchFamily="50" charset="-128"/>
                <a:ea typeface="Meiryo UI" panose="020B0604030504040204" pitchFamily="50" charset="-128"/>
                <a:cs typeface="Courier New" panose="02070309020205020404" pitchFamily="49" charset="0"/>
              </a:rPr>
              <a:t>が</a:t>
            </a: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参加</a:t>
            </a:r>
            <a:r>
              <a:rPr lang="ja-JP" altLang="en-US" sz="1260" kern="100" dirty="0">
                <a:latin typeface="Meiryo UI" panose="020B0604030504040204" pitchFamily="50" charset="-128"/>
                <a:ea typeface="Meiryo UI" panose="020B0604030504040204" pitchFamily="50" charset="-128"/>
                <a:cs typeface="Courier New" panose="02070309020205020404" pitchFamily="49" charset="0"/>
              </a:rPr>
              <a:t>国</a:t>
            </a: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等、</a:t>
            </a:r>
            <a:endParaRPr lang="en-US" altLang="ja-JP" sz="1260" kern="100" dirty="0" smtClean="0">
              <a:latin typeface="Meiryo UI" panose="020B0604030504040204" pitchFamily="50" charset="-128"/>
              <a:ea typeface="Meiryo UI" panose="020B0604030504040204" pitchFamily="50" charset="-128"/>
              <a:cs typeface="Courier New" panose="02070309020205020404" pitchFamily="49" charset="0"/>
            </a:endParaRPr>
          </a:p>
          <a:p>
            <a:pPr marL="88900"/>
            <a:r>
              <a:rPr lang="en-US" altLang="ja-JP" sz="1260" kern="100" dirty="0">
                <a:latin typeface="Meiryo UI" panose="020B0604030504040204" pitchFamily="50" charset="-128"/>
                <a:ea typeface="Meiryo UI" panose="020B0604030504040204" pitchFamily="50" charset="-128"/>
                <a:cs typeface="Courier New" panose="02070309020205020404" pitchFamily="49" charset="0"/>
              </a:rPr>
              <a:t> </a:t>
            </a: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施設の整備主体</a:t>
            </a:r>
            <a:r>
              <a:rPr lang="ja-JP" altLang="en-US" sz="1260" kern="100" dirty="0">
                <a:latin typeface="Meiryo UI" panose="020B0604030504040204" pitchFamily="50" charset="-128"/>
                <a:ea typeface="Meiryo UI" panose="020B0604030504040204" pitchFamily="50" charset="-128"/>
                <a:cs typeface="Courier New" panose="02070309020205020404" pitchFamily="49" charset="0"/>
              </a:rPr>
              <a:t>が</a:t>
            </a: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ガイドライン</a:t>
            </a:r>
            <a:r>
              <a:rPr lang="ja-JP" altLang="en-US" sz="1260" kern="100" dirty="0">
                <a:latin typeface="Meiryo UI" panose="020B0604030504040204" pitchFamily="50" charset="-128"/>
                <a:ea typeface="Meiryo UI" panose="020B0604030504040204" pitchFamily="50" charset="-128"/>
                <a:cs typeface="Courier New" panose="02070309020205020404" pitchFamily="49" charset="0"/>
              </a:rPr>
              <a:t>を</a:t>
            </a: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順守しているかをチェックする</a:t>
            </a:r>
            <a:endParaRPr lang="en-US" altLang="ja-JP" sz="1260" kern="100" dirty="0" smtClean="0">
              <a:latin typeface="Meiryo UI" panose="020B0604030504040204" pitchFamily="50" charset="-128"/>
              <a:ea typeface="Meiryo UI" panose="020B0604030504040204" pitchFamily="50" charset="-128"/>
              <a:cs typeface="Courier New" panose="02070309020205020404" pitchFamily="49" charset="0"/>
            </a:endParaRPr>
          </a:p>
          <a:p>
            <a:pPr marL="177800" indent="-88900"/>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a:t>
            </a:r>
            <a:r>
              <a:rPr lang="en-US" altLang="ja-JP" sz="1260" kern="100" dirty="0" smtClean="0">
                <a:latin typeface="Meiryo UI" panose="020B0604030504040204" pitchFamily="50" charset="-128"/>
                <a:ea typeface="Meiryo UI" panose="020B0604030504040204" pitchFamily="50" charset="-128"/>
                <a:cs typeface="Courier New" panose="02070309020205020404" pitchFamily="49" charset="0"/>
              </a:rPr>
              <a:t>2023</a:t>
            </a: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年春頃、すべての人が安全で快適に会場まで移動できる環境整備に関する「交通アクセスユニバーサルデザインガイドライン」を策定予定</a:t>
            </a:r>
            <a:endParaRPr lang="en-US" altLang="ja-JP" sz="1260" kern="100" dirty="0" smtClean="0">
              <a:latin typeface="Meiryo UI" panose="020B0604030504040204" pitchFamily="50" charset="-128"/>
              <a:ea typeface="Meiryo UI" panose="020B0604030504040204" pitchFamily="50" charset="-128"/>
              <a:cs typeface="Courier New" panose="02070309020205020404" pitchFamily="49" charset="0"/>
            </a:endParaRPr>
          </a:p>
          <a:p>
            <a:pPr marL="88900"/>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a:t>
            </a:r>
            <a:r>
              <a:rPr lang="en-US" altLang="ja-JP" sz="1260" kern="100" dirty="0" smtClean="0">
                <a:latin typeface="Meiryo UI" panose="020B0604030504040204" pitchFamily="50" charset="-128"/>
                <a:ea typeface="Meiryo UI" panose="020B0604030504040204" pitchFamily="50" charset="-128"/>
                <a:cs typeface="Courier New" panose="02070309020205020404" pitchFamily="49" charset="0"/>
              </a:rPr>
              <a:t>2023</a:t>
            </a: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年度、会場内サービスや配慮事項に関する「ユニバーサルサービスガイドライン」を策定予定</a:t>
            </a:r>
            <a:endParaRPr lang="en-US" altLang="ja-JP" sz="1260" kern="100" dirty="0" smtClean="0">
              <a:latin typeface="Meiryo UI" panose="020B0604030504040204" pitchFamily="50" charset="-128"/>
              <a:ea typeface="Meiryo UI" panose="020B0604030504040204" pitchFamily="50" charset="-128"/>
              <a:cs typeface="Courier New" panose="02070309020205020404" pitchFamily="49" charset="0"/>
            </a:endParaRPr>
          </a:p>
        </p:txBody>
      </p:sp>
      <p:sp>
        <p:nvSpPr>
          <p:cNvPr id="100" name="角丸四角形 19">
            <a:extLst>
              <a:ext uri="{FF2B5EF4-FFF2-40B4-BE49-F238E27FC236}">
                <a16:creationId xmlns:a16="http://schemas.microsoft.com/office/drawing/2014/main" id="{30C3BCF6-8E97-4092-AB43-DC5BDC4C21A5}"/>
              </a:ext>
            </a:extLst>
          </p:cNvPr>
          <p:cNvSpPr/>
          <p:nvPr/>
        </p:nvSpPr>
        <p:spPr>
          <a:xfrm>
            <a:off x="127426" y="914763"/>
            <a:ext cx="6329915" cy="441777"/>
          </a:xfrm>
          <a:prstGeom prst="roundRect">
            <a:avLst>
              <a:gd name="adj" fmla="val 6248"/>
            </a:avLst>
          </a:prstGeom>
          <a:solidFill>
            <a:srgbClr val="0070C0"/>
          </a:solidFill>
          <a:ln w="15875">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r>
              <a:rPr lang="ja-JP" altLang="en-US" sz="1300" b="1" dirty="0" smtClean="0">
                <a:solidFill>
                  <a:schemeClr val="bg1"/>
                </a:solidFill>
              </a:rPr>
              <a:t>会場建設費補助金</a:t>
            </a:r>
            <a:endParaRPr lang="en-US" altLang="ja-JP" sz="1300" b="1" dirty="0" smtClean="0">
              <a:solidFill>
                <a:schemeClr val="bg1"/>
              </a:solidFill>
            </a:endParaRPr>
          </a:p>
          <a:p>
            <a:r>
              <a:rPr lang="ja-JP" altLang="en-US" sz="1300" b="1" dirty="0">
                <a:solidFill>
                  <a:schemeClr val="bg1"/>
                </a:solidFill>
              </a:rPr>
              <a:t>　</a:t>
            </a:r>
            <a:r>
              <a:rPr lang="en-US" altLang="ja-JP" sz="1300" b="1" dirty="0" smtClean="0">
                <a:solidFill>
                  <a:schemeClr val="bg1"/>
                </a:solidFill>
              </a:rPr>
              <a:t>2023</a:t>
            </a:r>
            <a:r>
              <a:rPr lang="ja-JP" altLang="en-US" sz="1300" b="1" dirty="0">
                <a:solidFill>
                  <a:schemeClr val="bg1"/>
                </a:solidFill>
              </a:rPr>
              <a:t>年度府当初予算額 　</a:t>
            </a:r>
            <a:r>
              <a:rPr lang="en-US" altLang="ja-JP" sz="1300" b="1" dirty="0" smtClean="0">
                <a:solidFill>
                  <a:schemeClr val="bg1"/>
                </a:solidFill>
              </a:rPr>
              <a:t>4,701,500</a:t>
            </a:r>
            <a:r>
              <a:rPr lang="ja-JP" altLang="en-US" sz="1300" b="1" dirty="0" smtClean="0">
                <a:solidFill>
                  <a:schemeClr val="bg1"/>
                </a:solidFill>
              </a:rPr>
              <a:t>千円</a:t>
            </a:r>
            <a:r>
              <a:rPr lang="ja-JP" altLang="en-US" sz="1300" b="1" dirty="0">
                <a:solidFill>
                  <a:schemeClr val="bg1"/>
                </a:solidFill>
              </a:rPr>
              <a:t>（</a:t>
            </a:r>
            <a:r>
              <a:rPr lang="en-US" altLang="ja-JP" sz="1300" b="1" dirty="0">
                <a:solidFill>
                  <a:schemeClr val="bg1"/>
                </a:solidFill>
              </a:rPr>
              <a:t>※</a:t>
            </a:r>
            <a:r>
              <a:rPr lang="ja-JP" altLang="en-US" sz="1300" b="1" dirty="0">
                <a:solidFill>
                  <a:schemeClr val="bg1"/>
                </a:solidFill>
              </a:rPr>
              <a:t>参考　局予算額　</a:t>
            </a:r>
            <a:r>
              <a:rPr lang="en-US" altLang="ja-JP" sz="1300" b="1" dirty="0">
                <a:solidFill>
                  <a:schemeClr val="bg1"/>
                </a:solidFill>
              </a:rPr>
              <a:t>9,403,000</a:t>
            </a:r>
            <a:r>
              <a:rPr lang="ja-JP" altLang="en-US" sz="1300" b="1" dirty="0" smtClean="0">
                <a:solidFill>
                  <a:schemeClr val="bg1"/>
                </a:solidFill>
              </a:rPr>
              <a:t>千円</a:t>
            </a:r>
            <a:r>
              <a:rPr lang="ja-JP" altLang="en-US" sz="1300" b="1" dirty="0">
                <a:solidFill>
                  <a:schemeClr val="bg1"/>
                </a:solidFill>
              </a:rPr>
              <a:t>）</a:t>
            </a:r>
            <a:endParaRPr lang="en-US" altLang="ja-JP" sz="1300" b="1" dirty="0">
              <a:solidFill>
                <a:srgbClr val="FF0000"/>
              </a:solidFill>
            </a:endParaRPr>
          </a:p>
        </p:txBody>
      </p:sp>
      <p:sp>
        <p:nvSpPr>
          <p:cNvPr id="102" name="角丸四角形 19">
            <a:extLst>
              <a:ext uri="{FF2B5EF4-FFF2-40B4-BE49-F238E27FC236}">
                <a16:creationId xmlns:a16="http://schemas.microsoft.com/office/drawing/2014/main" id="{30C3BCF6-8E97-4092-AB43-DC5BDC4C21A5}"/>
              </a:ext>
            </a:extLst>
          </p:cNvPr>
          <p:cNvSpPr/>
          <p:nvPr/>
        </p:nvSpPr>
        <p:spPr>
          <a:xfrm>
            <a:off x="6687762" y="2987491"/>
            <a:ext cx="6241699" cy="444957"/>
          </a:xfrm>
          <a:prstGeom prst="roundRect">
            <a:avLst>
              <a:gd name="adj" fmla="val 6248"/>
            </a:avLst>
          </a:prstGeom>
          <a:solidFill>
            <a:srgbClr val="0070C0"/>
          </a:solidFill>
          <a:ln w="15875">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r>
              <a:rPr lang="ja-JP" altLang="en-US" sz="1300" b="1" dirty="0" smtClean="0">
                <a:solidFill>
                  <a:schemeClr val="bg1"/>
                </a:solidFill>
              </a:rPr>
              <a:t>①大阪メトロ中央線輸送力増強</a:t>
            </a:r>
            <a:endParaRPr lang="en-US" altLang="ja-JP" sz="1300" b="1" dirty="0" smtClean="0">
              <a:solidFill>
                <a:schemeClr val="bg1"/>
              </a:solidFill>
            </a:endParaRPr>
          </a:p>
          <a:p>
            <a:r>
              <a:rPr lang="ja-JP" altLang="en-US" sz="1300" b="1" dirty="0">
                <a:solidFill>
                  <a:schemeClr val="bg1"/>
                </a:solidFill>
              </a:rPr>
              <a:t>　　</a:t>
            </a:r>
            <a:r>
              <a:rPr lang="en-US" altLang="ja-JP" sz="1300" b="1" dirty="0">
                <a:solidFill>
                  <a:schemeClr val="bg1"/>
                </a:solidFill>
              </a:rPr>
              <a:t>2023</a:t>
            </a:r>
            <a:r>
              <a:rPr lang="ja-JP" altLang="en-US" sz="1300" b="1" dirty="0">
                <a:solidFill>
                  <a:schemeClr val="bg1"/>
                </a:solidFill>
              </a:rPr>
              <a:t>年度府当初予算額 　</a:t>
            </a:r>
            <a:r>
              <a:rPr lang="en-US" altLang="ja-JP" sz="1300" b="1" dirty="0" smtClean="0">
                <a:solidFill>
                  <a:schemeClr val="bg1"/>
                </a:solidFill>
              </a:rPr>
              <a:t>595,000</a:t>
            </a:r>
            <a:r>
              <a:rPr lang="ja-JP" altLang="en-US" sz="1300" b="1" dirty="0" smtClean="0">
                <a:solidFill>
                  <a:schemeClr val="bg1"/>
                </a:solidFill>
              </a:rPr>
              <a:t>千円</a:t>
            </a:r>
            <a:r>
              <a:rPr lang="ja-JP" altLang="en-US" sz="1100" b="1" dirty="0">
                <a:solidFill>
                  <a:schemeClr val="bg1"/>
                </a:solidFill>
              </a:rPr>
              <a:t>（</a:t>
            </a:r>
            <a:r>
              <a:rPr lang="en-US" altLang="ja-JP" sz="1100" b="1" dirty="0">
                <a:solidFill>
                  <a:schemeClr val="bg1"/>
                </a:solidFill>
              </a:rPr>
              <a:t>※</a:t>
            </a:r>
            <a:r>
              <a:rPr lang="ja-JP" altLang="en-US" sz="1100" b="1" dirty="0">
                <a:solidFill>
                  <a:schemeClr val="bg1"/>
                </a:solidFill>
              </a:rPr>
              <a:t>参考　局予算額　</a:t>
            </a:r>
            <a:r>
              <a:rPr lang="en-US" altLang="ja-JP" sz="1100" b="1" dirty="0">
                <a:solidFill>
                  <a:schemeClr val="bg1"/>
                </a:solidFill>
              </a:rPr>
              <a:t>1,190,000</a:t>
            </a:r>
            <a:r>
              <a:rPr lang="ja-JP" altLang="en-US" sz="1100" b="1" dirty="0" smtClean="0">
                <a:solidFill>
                  <a:schemeClr val="bg1"/>
                </a:solidFill>
              </a:rPr>
              <a:t>千円</a:t>
            </a:r>
            <a:r>
              <a:rPr lang="ja-JP" altLang="en-US" sz="1100" b="1" dirty="0">
                <a:solidFill>
                  <a:schemeClr val="bg1"/>
                </a:solidFill>
              </a:rPr>
              <a:t>）</a:t>
            </a:r>
            <a:endParaRPr lang="en-US" altLang="ja-JP" sz="1400" b="1" dirty="0">
              <a:solidFill>
                <a:srgbClr val="FF0000"/>
              </a:solidFill>
            </a:endParaRPr>
          </a:p>
        </p:txBody>
      </p:sp>
      <p:sp>
        <p:nvSpPr>
          <p:cNvPr id="104" name="テキスト ボックス 103"/>
          <p:cNvSpPr txBox="1"/>
          <p:nvPr/>
        </p:nvSpPr>
        <p:spPr>
          <a:xfrm>
            <a:off x="236299" y="4848368"/>
            <a:ext cx="3253559" cy="276999"/>
          </a:xfrm>
          <a:prstGeom prst="rect">
            <a:avLst/>
          </a:prstGeom>
          <a:noFill/>
        </p:spPr>
        <p:txBody>
          <a:bodyPr wrap="square" rtlCol="0">
            <a:spAutoFit/>
          </a:bodyPr>
          <a:lstStyle/>
          <a:p>
            <a:r>
              <a:rPr lang="ja-JP" altLang="en-US" sz="1200" dirty="0" smtClean="0"/>
              <a:t>図：施設整備工事</a:t>
            </a:r>
            <a:r>
              <a:rPr kumimoji="1" lang="en-US" altLang="ja-JP" sz="1200" dirty="0" smtClean="0"/>
              <a:t>(</a:t>
            </a:r>
            <a:r>
              <a:rPr kumimoji="1" lang="ja-JP" altLang="en-US" sz="1200" dirty="0" smtClean="0"/>
              <a:t>建築工事</a:t>
            </a:r>
            <a:r>
              <a:rPr kumimoji="1" lang="en-US" altLang="ja-JP" sz="1200" dirty="0" smtClean="0"/>
              <a:t>)</a:t>
            </a:r>
            <a:r>
              <a:rPr kumimoji="1" lang="ja-JP" altLang="en-US" sz="1200" dirty="0" smtClean="0"/>
              <a:t>　　</a:t>
            </a:r>
            <a:endParaRPr kumimoji="1" lang="en-US" altLang="ja-JP" sz="1200" dirty="0" smtClean="0"/>
          </a:p>
        </p:txBody>
      </p:sp>
      <p:sp>
        <p:nvSpPr>
          <p:cNvPr id="105" name="角丸四角形 19">
            <a:extLst>
              <a:ext uri="{FF2B5EF4-FFF2-40B4-BE49-F238E27FC236}">
                <a16:creationId xmlns:a16="http://schemas.microsoft.com/office/drawing/2014/main" id="{30C3BCF6-8E97-4092-AB43-DC5BDC4C21A5}"/>
              </a:ext>
            </a:extLst>
          </p:cNvPr>
          <p:cNvSpPr/>
          <p:nvPr/>
        </p:nvSpPr>
        <p:spPr>
          <a:xfrm>
            <a:off x="127426" y="875532"/>
            <a:ext cx="6382721" cy="871496"/>
          </a:xfrm>
          <a:prstGeom prst="roundRect">
            <a:avLst>
              <a:gd name="adj" fmla="val 6248"/>
            </a:avLst>
          </a:prstGeom>
          <a:solidFill>
            <a:srgbClr val="0070C0"/>
          </a:solidFill>
          <a:ln w="15875">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r>
              <a:rPr lang="ja-JP" altLang="en-US" sz="1300" b="1" dirty="0" smtClean="0">
                <a:solidFill>
                  <a:schemeClr val="bg1"/>
                </a:solidFill>
              </a:rPr>
              <a:t>会場建設費補助金</a:t>
            </a:r>
            <a:endParaRPr lang="en-US" altLang="ja-JP" sz="1300" b="1" dirty="0" smtClean="0">
              <a:solidFill>
                <a:schemeClr val="bg1"/>
              </a:solidFill>
            </a:endParaRPr>
          </a:p>
          <a:p>
            <a:r>
              <a:rPr lang="ja-JP" altLang="en-US" sz="1300" b="1" dirty="0">
                <a:solidFill>
                  <a:schemeClr val="bg1"/>
                </a:solidFill>
              </a:rPr>
              <a:t>　</a:t>
            </a:r>
            <a:r>
              <a:rPr lang="en-US" altLang="ja-JP" sz="1300" b="1" dirty="0" smtClean="0">
                <a:solidFill>
                  <a:schemeClr val="bg1"/>
                </a:solidFill>
              </a:rPr>
              <a:t>2023</a:t>
            </a:r>
            <a:r>
              <a:rPr lang="ja-JP" altLang="en-US" sz="1300" b="1" dirty="0">
                <a:solidFill>
                  <a:schemeClr val="bg1"/>
                </a:solidFill>
              </a:rPr>
              <a:t>年度府当初予算額 　</a:t>
            </a:r>
            <a:r>
              <a:rPr lang="en-US" altLang="ja-JP" sz="1300" b="1" dirty="0" smtClean="0">
                <a:solidFill>
                  <a:schemeClr val="bg1"/>
                </a:solidFill>
              </a:rPr>
              <a:t>4,701,500</a:t>
            </a:r>
            <a:r>
              <a:rPr lang="ja-JP" altLang="en-US" sz="1300" b="1" dirty="0" smtClean="0">
                <a:solidFill>
                  <a:schemeClr val="bg1"/>
                </a:solidFill>
              </a:rPr>
              <a:t>千円</a:t>
            </a:r>
            <a:r>
              <a:rPr lang="ja-JP" altLang="en-US" sz="1300" b="1" dirty="0">
                <a:solidFill>
                  <a:schemeClr val="bg1"/>
                </a:solidFill>
              </a:rPr>
              <a:t>（</a:t>
            </a:r>
            <a:r>
              <a:rPr lang="en-US" altLang="ja-JP" sz="1300" b="1" dirty="0">
                <a:solidFill>
                  <a:schemeClr val="bg1"/>
                </a:solidFill>
              </a:rPr>
              <a:t>※</a:t>
            </a:r>
            <a:r>
              <a:rPr lang="ja-JP" altLang="en-US" sz="1300" b="1" dirty="0">
                <a:solidFill>
                  <a:schemeClr val="bg1"/>
                </a:solidFill>
              </a:rPr>
              <a:t>参考　局予算額　</a:t>
            </a:r>
            <a:r>
              <a:rPr lang="en-US" altLang="ja-JP" sz="1300" b="1" dirty="0">
                <a:solidFill>
                  <a:schemeClr val="bg1"/>
                </a:solidFill>
              </a:rPr>
              <a:t>9,403,000</a:t>
            </a:r>
            <a:r>
              <a:rPr lang="ja-JP" altLang="en-US" sz="1300" b="1" dirty="0" smtClean="0">
                <a:solidFill>
                  <a:schemeClr val="bg1"/>
                </a:solidFill>
              </a:rPr>
              <a:t>千円）</a:t>
            </a:r>
            <a:endParaRPr lang="en-US" altLang="ja-JP" sz="1300" b="1" dirty="0" smtClean="0">
              <a:solidFill>
                <a:schemeClr val="bg1"/>
              </a:solidFill>
            </a:endParaRPr>
          </a:p>
          <a:p>
            <a:r>
              <a:rPr lang="ja-JP" altLang="en-US" sz="1100" b="1" dirty="0" smtClean="0">
                <a:solidFill>
                  <a:schemeClr val="bg1"/>
                </a:solidFill>
              </a:rPr>
              <a:t>　博覧会</a:t>
            </a:r>
            <a:r>
              <a:rPr lang="ja-JP" altLang="en-US" sz="1100" b="1" dirty="0">
                <a:solidFill>
                  <a:schemeClr val="bg1"/>
                </a:solidFill>
              </a:rPr>
              <a:t>協会が行う会場整備事業に対して、府市が費用を一部負担。</a:t>
            </a:r>
          </a:p>
          <a:p>
            <a:r>
              <a:rPr lang="ja-JP" altLang="en-US" sz="1100" b="1" dirty="0">
                <a:solidFill>
                  <a:schemeClr val="bg1"/>
                </a:solidFill>
              </a:rPr>
              <a:t>　</a:t>
            </a:r>
            <a:r>
              <a:rPr lang="ja-JP" altLang="en-US" sz="1100" b="1" dirty="0" smtClean="0">
                <a:solidFill>
                  <a:schemeClr val="bg1"/>
                </a:solidFill>
              </a:rPr>
              <a:t>国</a:t>
            </a:r>
            <a:r>
              <a:rPr lang="ja-JP" altLang="en-US" sz="1100" b="1" dirty="0">
                <a:solidFill>
                  <a:schemeClr val="bg1"/>
                </a:solidFill>
              </a:rPr>
              <a:t>：</a:t>
            </a:r>
            <a:r>
              <a:rPr lang="ja-JP" altLang="en-US" sz="1100" b="1" dirty="0" smtClean="0">
                <a:solidFill>
                  <a:schemeClr val="bg1"/>
                </a:solidFill>
              </a:rPr>
              <a:t>地方：</a:t>
            </a:r>
            <a:r>
              <a:rPr lang="ja-JP" altLang="en-US" sz="1100" b="1" dirty="0">
                <a:solidFill>
                  <a:schemeClr val="bg1"/>
                </a:solidFill>
              </a:rPr>
              <a:t>民間 ＝ １：１：１</a:t>
            </a:r>
            <a:r>
              <a:rPr lang="ja-JP" altLang="en-US" sz="1100" b="1" dirty="0" smtClean="0">
                <a:solidFill>
                  <a:schemeClr val="bg1"/>
                </a:solidFill>
              </a:rPr>
              <a:t>、（地方分は府市折半として会場建設費を負担）</a:t>
            </a:r>
            <a:endParaRPr lang="en-US" altLang="ja-JP" sz="1100" b="1" dirty="0">
              <a:solidFill>
                <a:schemeClr val="bg1"/>
              </a:solidFill>
            </a:endParaRPr>
          </a:p>
        </p:txBody>
      </p:sp>
      <p:sp>
        <p:nvSpPr>
          <p:cNvPr id="106" name="正方形/長方形 105"/>
          <p:cNvSpPr/>
          <p:nvPr/>
        </p:nvSpPr>
        <p:spPr>
          <a:xfrm>
            <a:off x="201476" y="5152938"/>
            <a:ext cx="6196156" cy="402496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8" name="図 107"/>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13296" t="2392" r="2691" b="7938"/>
          <a:stretch/>
        </p:blipFill>
        <p:spPr bwMode="auto">
          <a:xfrm>
            <a:off x="268808" y="5437589"/>
            <a:ext cx="6037731" cy="3308589"/>
          </a:xfrm>
          <a:prstGeom prst="rect">
            <a:avLst/>
          </a:prstGeom>
        </p:spPr>
      </p:pic>
      <p:sp>
        <p:nvSpPr>
          <p:cNvPr id="109" name="フリーフォーム 108"/>
          <p:cNvSpPr>
            <a:spLocks noChangeAspect="1"/>
          </p:cNvSpPr>
          <p:nvPr/>
        </p:nvSpPr>
        <p:spPr>
          <a:xfrm>
            <a:off x="1355574" y="6122404"/>
            <a:ext cx="1518857" cy="1423127"/>
          </a:xfrm>
          <a:custGeom>
            <a:avLst/>
            <a:gdLst>
              <a:gd name="connsiteX0" fmla="*/ 723900 w 1133475"/>
              <a:gd name="connsiteY0" fmla="*/ 1062038 h 1062038"/>
              <a:gd name="connsiteX1" fmla="*/ 0 w 1133475"/>
              <a:gd name="connsiteY1" fmla="*/ 862013 h 1062038"/>
              <a:gd name="connsiteX2" fmla="*/ 233363 w 1133475"/>
              <a:gd name="connsiteY2" fmla="*/ 542925 h 1062038"/>
              <a:gd name="connsiteX3" fmla="*/ 157163 w 1133475"/>
              <a:gd name="connsiteY3" fmla="*/ 547688 h 1062038"/>
              <a:gd name="connsiteX4" fmla="*/ 547688 w 1133475"/>
              <a:gd name="connsiteY4" fmla="*/ 0 h 1062038"/>
              <a:gd name="connsiteX5" fmla="*/ 766763 w 1133475"/>
              <a:gd name="connsiteY5" fmla="*/ 61913 h 1062038"/>
              <a:gd name="connsiteX6" fmla="*/ 819150 w 1133475"/>
              <a:gd name="connsiteY6" fmla="*/ 214313 h 1062038"/>
              <a:gd name="connsiteX7" fmla="*/ 909638 w 1133475"/>
              <a:gd name="connsiteY7" fmla="*/ 190500 h 1062038"/>
              <a:gd name="connsiteX8" fmla="*/ 985838 w 1133475"/>
              <a:gd name="connsiteY8" fmla="*/ 190500 h 1062038"/>
              <a:gd name="connsiteX9" fmla="*/ 1133475 w 1133475"/>
              <a:gd name="connsiteY9" fmla="*/ 214313 h 1062038"/>
              <a:gd name="connsiteX10" fmla="*/ 1104900 w 1133475"/>
              <a:gd name="connsiteY10" fmla="*/ 285750 h 1062038"/>
              <a:gd name="connsiteX11" fmla="*/ 1000125 w 1133475"/>
              <a:gd name="connsiteY11" fmla="*/ 257175 h 1062038"/>
              <a:gd name="connsiteX12" fmla="*/ 976313 w 1133475"/>
              <a:gd name="connsiteY12" fmla="*/ 323850 h 1062038"/>
              <a:gd name="connsiteX13" fmla="*/ 1023938 w 1133475"/>
              <a:gd name="connsiteY13" fmla="*/ 319088 h 1062038"/>
              <a:gd name="connsiteX14" fmla="*/ 990600 w 1133475"/>
              <a:gd name="connsiteY14" fmla="*/ 376238 h 1062038"/>
              <a:gd name="connsiteX15" fmla="*/ 1047750 w 1133475"/>
              <a:gd name="connsiteY15" fmla="*/ 385763 h 1062038"/>
              <a:gd name="connsiteX16" fmla="*/ 1033463 w 1133475"/>
              <a:gd name="connsiteY16" fmla="*/ 438150 h 1062038"/>
              <a:gd name="connsiteX17" fmla="*/ 962025 w 1133475"/>
              <a:gd name="connsiteY17" fmla="*/ 414338 h 1062038"/>
              <a:gd name="connsiteX18" fmla="*/ 923925 w 1133475"/>
              <a:gd name="connsiteY18" fmla="*/ 461963 h 1062038"/>
              <a:gd name="connsiteX19" fmla="*/ 847725 w 1133475"/>
              <a:gd name="connsiteY19" fmla="*/ 461963 h 1062038"/>
              <a:gd name="connsiteX20" fmla="*/ 842963 w 1133475"/>
              <a:gd name="connsiteY20" fmla="*/ 542925 h 1062038"/>
              <a:gd name="connsiteX21" fmla="*/ 790575 w 1133475"/>
              <a:gd name="connsiteY21" fmla="*/ 552450 h 1062038"/>
              <a:gd name="connsiteX22" fmla="*/ 766763 w 1133475"/>
              <a:gd name="connsiteY22" fmla="*/ 647700 h 1062038"/>
              <a:gd name="connsiteX23" fmla="*/ 838200 w 1133475"/>
              <a:gd name="connsiteY23" fmla="*/ 633413 h 1062038"/>
              <a:gd name="connsiteX24" fmla="*/ 842963 w 1133475"/>
              <a:gd name="connsiteY24" fmla="*/ 681038 h 1062038"/>
              <a:gd name="connsiteX25" fmla="*/ 800100 w 1133475"/>
              <a:gd name="connsiteY25" fmla="*/ 728663 h 1062038"/>
              <a:gd name="connsiteX26" fmla="*/ 738188 w 1133475"/>
              <a:gd name="connsiteY26" fmla="*/ 957263 h 1062038"/>
              <a:gd name="connsiteX27" fmla="*/ 723900 w 1133475"/>
              <a:gd name="connsiteY27" fmla="*/ 1062038 h 1062038"/>
              <a:gd name="connsiteX0" fmla="*/ 723900 w 1133475"/>
              <a:gd name="connsiteY0" fmla="*/ 1062038 h 1062038"/>
              <a:gd name="connsiteX1" fmla="*/ 0 w 1133475"/>
              <a:gd name="connsiteY1" fmla="*/ 862013 h 1062038"/>
              <a:gd name="connsiteX2" fmla="*/ 233363 w 1133475"/>
              <a:gd name="connsiteY2" fmla="*/ 542925 h 1062038"/>
              <a:gd name="connsiteX3" fmla="*/ 157163 w 1133475"/>
              <a:gd name="connsiteY3" fmla="*/ 547688 h 1062038"/>
              <a:gd name="connsiteX4" fmla="*/ 547688 w 1133475"/>
              <a:gd name="connsiteY4" fmla="*/ 0 h 1062038"/>
              <a:gd name="connsiteX5" fmla="*/ 766763 w 1133475"/>
              <a:gd name="connsiteY5" fmla="*/ 61913 h 1062038"/>
              <a:gd name="connsiteX6" fmla="*/ 819150 w 1133475"/>
              <a:gd name="connsiteY6" fmla="*/ 214313 h 1062038"/>
              <a:gd name="connsiteX7" fmla="*/ 909638 w 1133475"/>
              <a:gd name="connsiteY7" fmla="*/ 190500 h 1062038"/>
              <a:gd name="connsiteX8" fmla="*/ 985838 w 1133475"/>
              <a:gd name="connsiteY8" fmla="*/ 190500 h 1062038"/>
              <a:gd name="connsiteX9" fmla="*/ 1133475 w 1133475"/>
              <a:gd name="connsiteY9" fmla="*/ 214313 h 1062038"/>
              <a:gd name="connsiteX10" fmla="*/ 1104900 w 1133475"/>
              <a:gd name="connsiteY10" fmla="*/ 285750 h 1062038"/>
              <a:gd name="connsiteX11" fmla="*/ 1000125 w 1133475"/>
              <a:gd name="connsiteY11" fmla="*/ 257175 h 1062038"/>
              <a:gd name="connsiteX12" fmla="*/ 976313 w 1133475"/>
              <a:gd name="connsiteY12" fmla="*/ 323850 h 1062038"/>
              <a:gd name="connsiteX13" fmla="*/ 1023938 w 1133475"/>
              <a:gd name="connsiteY13" fmla="*/ 319088 h 1062038"/>
              <a:gd name="connsiteX14" fmla="*/ 990600 w 1133475"/>
              <a:gd name="connsiteY14" fmla="*/ 376238 h 1062038"/>
              <a:gd name="connsiteX15" fmla="*/ 1047750 w 1133475"/>
              <a:gd name="connsiteY15" fmla="*/ 385763 h 1062038"/>
              <a:gd name="connsiteX16" fmla="*/ 1033463 w 1133475"/>
              <a:gd name="connsiteY16" fmla="*/ 438150 h 1062038"/>
              <a:gd name="connsiteX17" fmla="*/ 962025 w 1133475"/>
              <a:gd name="connsiteY17" fmla="*/ 414338 h 1062038"/>
              <a:gd name="connsiteX18" fmla="*/ 923925 w 1133475"/>
              <a:gd name="connsiteY18" fmla="*/ 461963 h 1062038"/>
              <a:gd name="connsiteX19" fmla="*/ 847725 w 1133475"/>
              <a:gd name="connsiteY19" fmla="*/ 461963 h 1062038"/>
              <a:gd name="connsiteX20" fmla="*/ 842963 w 1133475"/>
              <a:gd name="connsiteY20" fmla="*/ 542925 h 1062038"/>
              <a:gd name="connsiteX21" fmla="*/ 790575 w 1133475"/>
              <a:gd name="connsiteY21" fmla="*/ 552450 h 1062038"/>
              <a:gd name="connsiteX22" fmla="*/ 776288 w 1133475"/>
              <a:gd name="connsiteY22" fmla="*/ 642937 h 1062038"/>
              <a:gd name="connsiteX23" fmla="*/ 838200 w 1133475"/>
              <a:gd name="connsiteY23" fmla="*/ 633413 h 1062038"/>
              <a:gd name="connsiteX24" fmla="*/ 842963 w 1133475"/>
              <a:gd name="connsiteY24" fmla="*/ 681038 h 1062038"/>
              <a:gd name="connsiteX25" fmla="*/ 800100 w 1133475"/>
              <a:gd name="connsiteY25" fmla="*/ 728663 h 1062038"/>
              <a:gd name="connsiteX26" fmla="*/ 738188 w 1133475"/>
              <a:gd name="connsiteY26" fmla="*/ 957263 h 1062038"/>
              <a:gd name="connsiteX27" fmla="*/ 723900 w 1133475"/>
              <a:gd name="connsiteY27" fmla="*/ 1062038 h 1062038"/>
              <a:gd name="connsiteX0" fmla="*/ 723900 w 1133475"/>
              <a:gd name="connsiteY0" fmla="*/ 1062038 h 1062038"/>
              <a:gd name="connsiteX1" fmla="*/ 0 w 1133475"/>
              <a:gd name="connsiteY1" fmla="*/ 862013 h 1062038"/>
              <a:gd name="connsiteX2" fmla="*/ 233363 w 1133475"/>
              <a:gd name="connsiteY2" fmla="*/ 542925 h 1062038"/>
              <a:gd name="connsiteX3" fmla="*/ 161926 w 1133475"/>
              <a:gd name="connsiteY3" fmla="*/ 542925 h 1062038"/>
              <a:gd name="connsiteX4" fmla="*/ 547688 w 1133475"/>
              <a:gd name="connsiteY4" fmla="*/ 0 h 1062038"/>
              <a:gd name="connsiteX5" fmla="*/ 766763 w 1133475"/>
              <a:gd name="connsiteY5" fmla="*/ 61913 h 1062038"/>
              <a:gd name="connsiteX6" fmla="*/ 819150 w 1133475"/>
              <a:gd name="connsiteY6" fmla="*/ 214313 h 1062038"/>
              <a:gd name="connsiteX7" fmla="*/ 909638 w 1133475"/>
              <a:gd name="connsiteY7" fmla="*/ 190500 h 1062038"/>
              <a:gd name="connsiteX8" fmla="*/ 985838 w 1133475"/>
              <a:gd name="connsiteY8" fmla="*/ 190500 h 1062038"/>
              <a:gd name="connsiteX9" fmla="*/ 1133475 w 1133475"/>
              <a:gd name="connsiteY9" fmla="*/ 214313 h 1062038"/>
              <a:gd name="connsiteX10" fmla="*/ 1104900 w 1133475"/>
              <a:gd name="connsiteY10" fmla="*/ 285750 h 1062038"/>
              <a:gd name="connsiteX11" fmla="*/ 1000125 w 1133475"/>
              <a:gd name="connsiteY11" fmla="*/ 257175 h 1062038"/>
              <a:gd name="connsiteX12" fmla="*/ 976313 w 1133475"/>
              <a:gd name="connsiteY12" fmla="*/ 323850 h 1062038"/>
              <a:gd name="connsiteX13" fmla="*/ 1023938 w 1133475"/>
              <a:gd name="connsiteY13" fmla="*/ 319088 h 1062038"/>
              <a:gd name="connsiteX14" fmla="*/ 990600 w 1133475"/>
              <a:gd name="connsiteY14" fmla="*/ 376238 h 1062038"/>
              <a:gd name="connsiteX15" fmla="*/ 1047750 w 1133475"/>
              <a:gd name="connsiteY15" fmla="*/ 385763 h 1062038"/>
              <a:gd name="connsiteX16" fmla="*/ 1033463 w 1133475"/>
              <a:gd name="connsiteY16" fmla="*/ 438150 h 1062038"/>
              <a:gd name="connsiteX17" fmla="*/ 962025 w 1133475"/>
              <a:gd name="connsiteY17" fmla="*/ 414338 h 1062038"/>
              <a:gd name="connsiteX18" fmla="*/ 923925 w 1133475"/>
              <a:gd name="connsiteY18" fmla="*/ 461963 h 1062038"/>
              <a:gd name="connsiteX19" fmla="*/ 847725 w 1133475"/>
              <a:gd name="connsiteY19" fmla="*/ 461963 h 1062038"/>
              <a:gd name="connsiteX20" fmla="*/ 842963 w 1133475"/>
              <a:gd name="connsiteY20" fmla="*/ 542925 h 1062038"/>
              <a:gd name="connsiteX21" fmla="*/ 790575 w 1133475"/>
              <a:gd name="connsiteY21" fmla="*/ 552450 h 1062038"/>
              <a:gd name="connsiteX22" fmla="*/ 776288 w 1133475"/>
              <a:gd name="connsiteY22" fmla="*/ 642937 h 1062038"/>
              <a:gd name="connsiteX23" fmla="*/ 838200 w 1133475"/>
              <a:gd name="connsiteY23" fmla="*/ 633413 h 1062038"/>
              <a:gd name="connsiteX24" fmla="*/ 842963 w 1133475"/>
              <a:gd name="connsiteY24" fmla="*/ 681038 h 1062038"/>
              <a:gd name="connsiteX25" fmla="*/ 800100 w 1133475"/>
              <a:gd name="connsiteY25" fmla="*/ 728663 h 1062038"/>
              <a:gd name="connsiteX26" fmla="*/ 738188 w 1133475"/>
              <a:gd name="connsiteY26" fmla="*/ 957263 h 1062038"/>
              <a:gd name="connsiteX27" fmla="*/ 723900 w 1133475"/>
              <a:gd name="connsiteY27" fmla="*/ 1062038 h 1062038"/>
              <a:gd name="connsiteX0" fmla="*/ 723900 w 1133475"/>
              <a:gd name="connsiteY0" fmla="*/ 1062038 h 1062038"/>
              <a:gd name="connsiteX1" fmla="*/ 0 w 1133475"/>
              <a:gd name="connsiteY1" fmla="*/ 862013 h 1062038"/>
              <a:gd name="connsiteX2" fmla="*/ 242888 w 1133475"/>
              <a:gd name="connsiteY2" fmla="*/ 528637 h 1062038"/>
              <a:gd name="connsiteX3" fmla="*/ 161926 w 1133475"/>
              <a:gd name="connsiteY3" fmla="*/ 542925 h 1062038"/>
              <a:gd name="connsiteX4" fmla="*/ 547688 w 1133475"/>
              <a:gd name="connsiteY4" fmla="*/ 0 h 1062038"/>
              <a:gd name="connsiteX5" fmla="*/ 766763 w 1133475"/>
              <a:gd name="connsiteY5" fmla="*/ 61913 h 1062038"/>
              <a:gd name="connsiteX6" fmla="*/ 819150 w 1133475"/>
              <a:gd name="connsiteY6" fmla="*/ 214313 h 1062038"/>
              <a:gd name="connsiteX7" fmla="*/ 909638 w 1133475"/>
              <a:gd name="connsiteY7" fmla="*/ 190500 h 1062038"/>
              <a:gd name="connsiteX8" fmla="*/ 985838 w 1133475"/>
              <a:gd name="connsiteY8" fmla="*/ 190500 h 1062038"/>
              <a:gd name="connsiteX9" fmla="*/ 1133475 w 1133475"/>
              <a:gd name="connsiteY9" fmla="*/ 214313 h 1062038"/>
              <a:gd name="connsiteX10" fmla="*/ 1104900 w 1133475"/>
              <a:gd name="connsiteY10" fmla="*/ 285750 h 1062038"/>
              <a:gd name="connsiteX11" fmla="*/ 1000125 w 1133475"/>
              <a:gd name="connsiteY11" fmla="*/ 257175 h 1062038"/>
              <a:gd name="connsiteX12" fmla="*/ 976313 w 1133475"/>
              <a:gd name="connsiteY12" fmla="*/ 323850 h 1062038"/>
              <a:gd name="connsiteX13" fmla="*/ 1023938 w 1133475"/>
              <a:gd name="connsiteY13" fmla="*/ 319088 h 1062038"/>
              <a:gd name="connsiteX14" fmla="*/ 990600 w 1133475"/>
              <a:gd name="connsiteY14" fmla="*/ 376238 h 1062038"/>
              <a:gd name="connsiteX15" fmla="*/ 1047750 w 1133475"/>
              <a:gd name="connsiteY15" fmla="*/ 385763 h 1062038"/>
              <a:gd name="connsiteX16" fmla="*/ 1033463 w 1133475"/>
              <a:gd name="connsiteY16" fmla="*/ 438150 h 1062038"/>
              <a:gd name="connsiteX17" fmla="*/ 962025 w 1133475"/>
              <a:gd name="connsiteY17" fmla="*/ 414338 h 1062038"/>
              <a:gd name="connsiteX18" fmla="*/ 923925 w 1133475"/>
              <a:gd name="connsiteY18" fmla="*/ 461963 h 1062038"/>
              <a:gd name="connsiteX19" fmla="*/ 847725 w 1133475"/>
              <a:gd name="connsiteY19" fmla="*/ 461963 h 1062038"/>
              <a:gd name="connsiteX20" fmla="*/ 842963 w 1133475"/>
              <a:gd name="connsiteY20" fmla="*/ 542925 h 1062038"/>
              <a:gd name="connsiteX21" fmla="*/ 790575 w 1133475"/>
              <a:gd name="connsiteY21" fmla="*/ 552450 h 1062038"/>
              <a:gd name="connsiteX22" fmla="*/ 776288 w 1133475"/>
              <a:gd name="connsiteY22" fmla="*/ 642937 h 1062038"/>
              <a:gd name="connsiteX23" fmla="*/ 838200 w 1133475"/>
              <a:gd name="connsiteY23" fmla="*/ 633413 h 1062038"/>
              <a:gd name="connsiteX24" fmla="*/ 842963 w 1133475"/>
              <a:gd name="connsiteY24" fmla="*/ 681038 h 1062038"/>
              <a:gd name="connsiteX25" fmla="*/ 800100 w 1133475"/>
              <a:gd name="connsiteY25" fmla="*/ 728663 h 1062038"/>
              <a:gd name="connsiteX26" fmla="*/ 738188 w 1133475"/>
              <a:gd name="connsiteY26" fmla="*/ 957263 h 1062038"/>
              <a:gd name="connsiteX27" fmla="*/ 723900 w 1133475"/>
              <a:gd name="connsiteY27" fmla="*/ 1062038 h 1062038"/>
              <a:gd name="connsiteX0" fmla="*/ 723900 w 1133475"/>
              <a:gd name="connsiteY0" fmla="*/ 1062038 h 1062038"/>
              <a:gd name="connsiteX1" fmla="*/ 0 w 1133475"/>
              <a:gd name="connsiteY1" fmla="*/ 862013 h 1062038"/>
              <a:gd name="connsiteX2" fmla="*/ 242888 w 1133475"/>
              <a:gd name="connsiteY2" fmla="*/ 528637 h 1062038"/>
              <a:gd name="connsiteX3" fmla="*/ 161926 w 1133475"/>
              <a:gd name="connsiteY3" fmla="*/ 542925 h 1062038"/>
              <a:gd name="connsiteX4" fmla="*/ 547688 w 1133475"/>
              <a:gd name="connsiteY4" fmla="*/ 0 h 1062038"/>
              <a:gd name="connsiteX5" fmla="*/ 766763 w 1133475"/>
              <a:gd name="connsiteY5" fmla="*/ 61913 h 1062038"/>
              <a:gd name="connsiteX6" fmla="*/ 819150 w 1133475"/>
              <a:gd name="connsiteY6" fmla="*/ 214313 h 1062038"/>
              <a:gd name="connsiteX7" fmla="*/ 909638 w 1133475"/>
              <a:gd name="connsiteY7" fmla="*/ 190500 h 1062038"/>
              <a:gd name="connsiteX8" fmla="*/ 985838 w 1133475"/>
              <a:gd name="connsiteY8" fmla="*/ 190500 h 1062038"/>
              <a:gd name="connsiteX9" fmla="*/ 1133475 w 1133475"/>
              <a:gd name="connsiteY9" fmla="*/ 214313 h 1062038"/>
              <a:gd name="connsiteX10" fmla="*/ 1104900 w 1133475"/>
              <a:gd name="connsiteY10" fmla="*/ 285750 h 1062038"/>
              <a:gd name="connsiteX11" fmla="*/ 1000125 w 1133475"/>
              <a:gd name="connsiteY11" fmla="*/ 257175 h 1062038"/>
              <a:gd name="connsiteX12" fmla="*/ 976313 w 1133475"/>
              <a:gd name="connsiteY12" fmla="*/ 323850 h 1062038"/>
              <a:gd name="connsiteX13" fmla="*/ 1023938 w 1133475"/>
              <a:gd name="connsiteY13" fmla="*/ 319088 h 1062038"/>
              <a:gd name="connsiteX14" fmla="*/ 990600 w 1133475"/>
              <a:gd name="connsiteY14" fmla="*/ 376238 h 1062038"/>
              <a:gd name="connsiteX15" fmla="*/ 1047750 w 1133475"/>
              <a:gd name="connsiteY15" fmla="*/ 385763 h 1062038"/>
              <a:gd name="connsiteX16" fmla="*/ 1033463 w 1133475"/>
              <a:gd name="connsiteY16" fmla="*/ 438150 h 1062038"/>
              <a:gd name="connsiteX17" fmla="*/ 962025 w 1133475"/>
              <a:gd name="connsiteY17" fmla="*/ 414338 h 1062038"/>
              <a:gd name="connsiteX18" fmla="*/ 923925 w 1133475"/>
              <a:gd name="connsiteY18" fmla="*/ 461963 h 1062038"/>
              <a:gd name="connsiteX19" fmla="*/ 847725 w 1133475"/>
              <a:gd name="connsiteY19" fmla="*/ 461963 h 1062038"/>
              <a:gd name="connsiteX20" fmla="*/ 842963 w 1133475"/>
              <a:gd name="connsiteY20" fmla="*/ 542925 h 1062038"/>
              <a:gd name="connsiteX21" fmla="*/ 790575 w 1133475"/>
              <a:gd name="connsiteY21" fmla="*/ 552450 h 1062038"/>
              <a:gd name="connsiteX22" fmla="*/ 776288 w 1133475"/>
              <a:gd name="connsiteY22" fmla="*/ 642937 h 1062038"/>
              <a:gd name="connsiteX23" fmla="*/ 838200 w 1133475"/>
              <a:gd name="connsiteY23" fmla="*/ 633413 h 1062038"/>
              <a:gd name="connsiteX24" fmla="*/ 842963 w 1133475"/>
              <a:gd name="connsiteY24" fmla="*/ 681038 h 1062038"/>
              <a:gd name="connsiteX25" fmla="*/ 823794 w 1133475"/>
              <a:gd name="connsiteY25" fmla="*/ 719186 h 1062038"/>
              <a:gd name="connsiteX26" fmla="*/ 738188 w 1133475"/>
              <a:gd name="connsiteY26" fmla="*/ 957263 h 1062038"/>
              <a:gd name="connsiteX27" fmla="*/ 723900 w 1133475"/>
              <a:gd name="connsiteY27" fmla="*/ 1062038 h 1062038"/>
              <a:gd name="connsiteX0" fmla="*/ 723900 w 1133475"/>
              <a:gd name="connsiteY0" fmla="*/ 1062038 h 1062038"/>
              <a:gd name="connsiteX1" fmla="*/ 0 w 1133475"/>
              <a:gd name="connsiteY1" fmla="*/ 862013 h 1062038"/>
              <a:gd name="connsiteX2" fmla="*/ 242888 w 1133475"/>
              <a:gd name="connsiteY2" fmla="*/ 528637 h 1062038"/>
              <a:gd name="connsiteX3" fmla="*/ 161926 w 1133475"/>
              <a:gd name="connsiteY3" fmla="*/ 542925 h 1062038"/>
              <a:gd name="connsiteX4" fmla="*/ 547688 w 1133475"/>
              <a:gd name="connsiteY4" fmla="*/ 0 h 1062038"/>
              <a:gd name="connsiteX5" fmla="*/ 766763 w 1133475"/>
              <a:gd name="connsiteY5" fmla="*/ 61913 h 1062038"/>
              <a:gd name="connsiteX6" fmla="*/ 819150 w 1133475"/>
              <a:gd name="connsiteY6" fmla="*/ 214313 h 1062038"/>
              <a:gd name="connsiteX7" fmla="*/ 909638 w 1133475"/>
              <a:gd name="connsiteY7" fmla="*/ 190500 h 1062038"/>
              <a:gd name="connsiteX8" fmla="*/ 985838 w 1133475"/>
              <a:gd name="connsiteY8" fmla="*/ 190500 h 1062038"/>
              <a:gd name="connsiteX9" fmla="*/ 1133475 w 1133475"/>
              <a:gd name="connsiteY9" fmla="*/ 214313 h 1062038"/>
              <a:gd name="connsiteX10" fmla="*/ 1104900 w 1133475"/>
              <a:gd name="connsiteY10" fmla="*/ 285750 h 1062038"/>
              <a:gd name="connsiteX11" fmla="*/ 1000125 w 1133475"/>
              <a:gd name="connsiteY11" fmla="*/ 257175 h 1062038"/>
              <a:gd name="connsiteX12" fmla="*/ 976313 w 1133475"/>
              <a:gd name="connsiteY12" fmla="*/ 323850 h 1062038"/>
              <a:gd name="connsiteX13" fmla="*/ 1023938 w 1133475"/>
              <a:gd name="connsiteY13" fmla="*/ 319088 h 1062038"/>
              <a:gd name="connsiteX14" fmla="*/ 990600 w 1133475"/>
              <a:gd name="connsiteY14" fmla="*/ 376238 h 1062038"/>
              <a:gd name="connsiteX15" fmla="*/ 1047750 w 1133475"/>
              <a:gd name="connsiteY15" fmla="*/ 385763 h 1062038"/>
              <a:gd name="connsiteX16" fmla="*/ 1033463 w 1133475"/>
              <a:gd name="connsiteY16" fmla="*/ 438150 h 1062038"/>
              <a:gd name="connsiteX17" fmla="*/ 962025 w 1133475"/>
              <a:gd name="connsiteY17" fmla="*/ 414338 h 1062038"/>
              <a:gd name="connsiteX18" fmla="*/ 923925 w 1133475"/>
              <a:gd name="connsiteY18" fmla="*/ 461963 h 1062038"/>
              <a:gd name="connsiteX19" fmla="*/ 847725 w 1133475"/>
              <a:gd name="connsiteY19" fmla="*/ 461963 h 1062038"/>
              <a:gd name="connsiteX20" fmla="*/ 842963 w 1133475"/>
              <a:gd name="connsiteY20" fmla="*/ 542925 h 1062038"/>
              <a:gd name="connsiteX21" fmla="*/ 790575 w 1133475"/>
              <a:gd name="connsiteY21" fmla="*/ 552450 h 1062038"/>
              <a:gd name="connsiteX22" fmla="*/ 776288 w 1133475"/>
              <a:gd name="connsiteY22" fmla="*/ 642937 h 1062038"/>
              <a:gd name="connsiteX23" fmla="*/ 838200 w 1133475"/>
              <a:gd name="connsiteY23" fmla="*/ 633413 h 1062038"/>
              <a:gd name="connsiteX24" fmla="*/ 842963 w 1133475"/>
              <a:gd name="connsiteY24" fmla="*/ 681038 h 1062038"/>
              <a:gd name="connsiteX25" fmla="*/ 823794 w 1133475"/>
              <a:gd name="connsiteY25" fmla="*/ 719186 h 1062038"/>
              <a:gd name="connsiteX26" fmla="*/ 761882 w 1133475"/>
              <a:gd name="connsiteY26" fmla="*/ 938308 h 1062038"/>
              <a:gd name="connsiteX27" fmla="*/ 723900 w 1133475"/>
              <a:gd name="connsiteY27" fmla="*/ 1062038 h 1062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33475" h="1062038">
                <a:moveTo>
                  <a:pt x="723900" y="1062038"/>
                </a:moveTo>
                <a:lnTo>
                  <a:pt x="0" y="862013"/>
                </a:lnTo>
                <a:lnTo>
                  <a:pt x="242888" y="528637"/>
                </a:lnTo>
                <a:lnTo>
                  <a:pt x="161926" y="542925"/>
                </a:lnTo>
                <a:lnTo>
                  <a:pt x="547688" y="0"/>
                </a:lnTo>
                <a:lnTo>
                  <a:pt x="766763" y="61913"/>
                </a:lnTo>
                <a:lnTo>
                  <a:pt x="819150" y="214313"/>
                </a:lnTo>
                <a:lnTo>
                  <a:pt x="909638" y="190500"/>
                </a:lnTo>
                <a:lnTo>
                  <a:pt x="985838" y="190500"/>
                </a:lnTo>
                <a:lnTo>
                  <a:pt x="1133475" y="214313"/>
                </a:lnTo>
                <a:lnTo>
                  <a:pt x="1104900" y="285750"/>
                </a:lnTo>
                <a:lnTo>
                  <a:pt x="1000125" y="257175"/>
                </a:lnTo>
                <a:lnTo>
                  <a:pt x="976313" y="323850"/>
                </a:lnTo>
                <a:lnTo>
                  <a:pt x="1023938" y="319088"/>
                </a:lnTo>
                <a:lnTo>
                  <a:pt x="990600" y="376238"/>
                </a:lnTo>
                <a:lnTo>
                  <a:pt x="1047750" y="385763"/>
                </a:lnTo>
                <a:lnTo>
                  <a:pt x="1033463" y="438150"/>
                </a:lnTo>
                <a:lnTo>
                  <a:pt x="962025" y="414338"/>
                </a:lnTo>
                <a:lnTo>
                  <a:pt x="923925" y="461963"/>
                </a:lnTo>
                <a:lnTo>
                  <a:pt x="847725" y="461963"/>
                </a:lnTo>
                <a:lnTo>
                  <a:pt x="842963" y="542925"/>
                </a:lnTo>
                <a:lnTo>
                  <a:pt x="790575" y="552450"/>
                </a:lnTo>
                <a:lnTo>
                  <a:pt x="776288" y="642937"/>
                </a:lnTo>
                <a:lnTo>
                  <a:pt x="838200" y="633413"/>
                </a:lnTo>
                <a:lnTo>
                  <a:pt x="842963" y="681038"/>
                </a:lnTo>
                <a:lnTo>
                  <a:pt x="823794" y="719186"/>
                </a:lnTo>
                <a:lnTo>
                  <a:pt x="761882" y="938308"/>
                </a:lnTo>
                <a:lnTo>
                  <a:pt x="723900" y="1062038"/>
                </a:lnTo>
                <a:close/>
              </a:path>
            </a:pathLst>
          </a:custGeom>
          <a:no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4" name="直線コネクタ 113"/>
          <p:cNvCxnSpPr/>
          <p:nvPr/>
        </p:nvCxnSpPr>
        <p:spPr>
          <a:xfrm flipV="1">
            <a:off x="1325234" y="6975195"/>
            <a:ext cx="687580" cy="5703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テキスト ボックス 20"/>
          <p:cNvSpPr txBox="1"/>
          <p:nvPr/>
        </p:nvSpPr>
        <p:spPr>
          <a:xfrm>
            <a:off x="4733929" y="5435108"/>
            <a:ext cx="1572609" cy="547789"/>
          </a:xfrm>
          <a:prstGeom prst="rect">
            <a:avLst/>
          </a:prstGeom>
          <a:pattFill prst="pct60">
            <a:fgClr>
              <a:schemeClr val="bg1">
                <a:lumMod val="95000"/>
              </a:schemeClr>
            </a:fgClr>
            <a:bgClr>
              <a:schemeClr val="bg1">
                <a:lumMod val="85000"/>
              </a:schemeClr>
            </a:bgClr>
          </a:pattFill>
          <a:ln w="19050">
            <a:solidFill>
              <a:prstClr val="black"/>
            </a:solidFill>
          </a:ln>
        </p:spPr>
        <p:txBody>
          <a:bodyPr rot="0" spcFirstLastPara="0" vert="horz" wrap="square" numCol="1" spcCol="0" rtlCol="0" fromWordArt="0" anchor="ctr" anchorCtr="0" forceAA="0" compatLnSpc="1">
            <a:prstTxWarp prst="textNoShape">
              <a:avLst/>
            </a:prstTxWarp>
            <a:noAutofit/>
          </a:bodyPr>
          <a:lstStyle/>
          <a:p>
            <a:pPr algn="ctr">
              <a:spcAft>
                <a:spcPts val="0"/>
              </a:spcAft>
            </a:pPr>
            <a:r>
              <a:rPr lang="ja-JP" altLang="en-US" sz="1200" b="1" kern="100" dirty="0" smtClean="0">
                <a:latin typeface="游明朝" panose="02020400000000000000" pitchFamily="18" charset="-128"/>
                <a:ea typeface="ＭＳ ゴシック" panose="020B0609070205080204" pitchFamily="49" charset="-128"/>
                <a:cs typeface="Times New Roman" panose="02020603050405020304" pitchFamily="18" charset="0"/>
              </a:rPr>
              <a:t>③</a:t>
            </a:r>
            <a:r>
              <a:rPr lang="en-US" sz="1200" b="1"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PW</a:t>
            </a:r>
            <a:r>
              <a:rPr lang="en-US" altLang="ja-JP" sz="1200" b="1"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a:t>
            </a:r>
            <a:r>
              <a:rPr lang="ja-JP" sz="1200" b="1"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北東</a:t>
            </a:r>
            <a:r>
              <a:rPr lang="ja-JP" sz="1200" b="1" kern="100" dirty="0">
                <a:effectLst/>
                <a:latin typeface="游明朝" panose="02020400000000000000" pitchFamily="18" charset="-128"/>
                <a:ea typeface="ＭＳ ゴシック" panose="020B0609070205080204" pitchFamily="49" charset="-128"/>
                <a:cs typeface="Times New Roman" panose="02020603050405020304" pitchFamily="18" charset="0"/>
              </a:rPr>
              <a:t>工区</a:t>
            </a:r>
            <a:r>
              <a:rPr lang="ja-JP" sz="1100" b="1" kern="100" dirty="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en-US" altLang="ja-JP" sz="1100" b="1" kern="100" dirty="0" smtClean="0">
              <a:effectLst/>
              <a:latin typeface="游明朝" panose="02020400000000000000" pitchFamily="18" charset="-128"/>
              <a:ea typeface="ＭＳ ゴシック" panose="020B0609070205080204" pitchFamily="49" charset="-128"/>
              <a:cs typeface="Times New Roman" panose="02020603050405020304" pitchFamily="18" charset="0"/>
            </a:endParaRPr>
          </a:p>
          <a:p>
            <a:pPr algn="ctr">
              <a:spcAft>
                <a:spcPts val="0"/>
              </a:spcAft>
            </a:pPr>
            <a:r>
              <a:rPr lang="ja-JP" altLang="en-US" sz="1100" b="1"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a:t>
            </a:r>
            <a:r>
              <a:rPr lang="ja-JP" sz="1100" b="1"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リング</a:t>
            </a:r>
            <a:r>
              <a:rPr lang="ja-JP" sz="1100" b="1" kern="100" dirty="0">
                <a:effectLst/>
                <a:latin typeface="游明朝" panose="02020400000000000000" pitchFamily="18" charset="-128"/>
                <a:ea typeface="ＭＳ ゴシック" panose="020B0609070205080204" pitchFamily="49" charset="-128"/>
                <a:cs typeface="Times New Roman" panose="02020603050405020304" pitchFamily="18" charset="0"/>
              </a:rPr>
              <a:t>東含む</a:t>
            </a:r>
            <a:r>
              <a:rPr lang="ja-JP" sz="1100" b="1"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a:t>
            </a:r>
            <a:endParaRPr 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22" name="フリーフォーム 121"/>
          <p:cNvSpPr>
            <a:spLocks noChangeAspect="1"/>
          </p:cNvSpPr>
          <p:nvPr/>
        </p:nvSpPr>
        <p:spPr>
          <a:xfrm>
            <a:off x="1928506" y="7112331"/>
            <a:ext cx="2660147" cy="1528790"/>
          </a:xfrm>
          <a:custGeom>
            <a:avLst/>
            <a:gdLst>
              <a:gd name="connsiteX0" fmla="*/ 0 w 2032000"/>
              <a:gd name="connsiteY0" fmla="*/ 250825 h 1149350"/>
              <a:gd name="connsiteX1" fmla="*/ 0 w 2032000"/>
              <a:gd name="connsiteY1" fmla="*/ 250825 h 1149350"/>
              <a:gd name="connsiteX2" fmla="*/ 28575 w 2032000"/>
              <a:gd name="connsiteY2" fmla="*/ 263525 h 1149350"/>
              <a:gd name="connsiteX3" fmla="*/ 50800 w 2032000"/>
              <a:gd name="connsiteY3" fmla="*/ 276225 h 1149350"/>
              <a:gd name="connsiteX4" fmla="*/ 139700 w 2032000"/>
              <a:gd name="connsiteY4" fmla="*/ 307975 h 1149350"/>
              <a:gd name="connsiteX5" fmla="*/ 409575 w 2032000"/>
              <a:gd name="connsiteY5" fmla="*/ 371475 h 1149350"/>
              <a:gd name="connsiteX6" fmla="*/ 415925 w 2032000"/>
              <a:gd name="connsiteY6" fmla="*/ 187325 h 1149350"/>
              <a:gd name="connsiteX7" fmla="*/ 422275 w 2032000"/>
              <a:gd name="connsiteY7" fmla="*/ 155575 h 1149350"/>
              <a:gd name="connsiteX8" fmla="*/ 466725 w 2032000"/>
              <a:gd name="connsiteY8" fmla="*/ 0 h 1149350"/>
              <a:gd name="connsiteX9" fmla="*/ 565150 w 2032000"/>
              <a:gd name="connsiteY9" fmla="*/ 47625 h 1149350"/>
              <a:gd name="connsiteX10" fmla="*/ 733425 w 2032000"/>
              <a:gd name="connsiteY10" fmla="*/ 31750 h 1149350"/>
              <a:gd name="connsiteX11" fmla="*/ 777875 w 2032000"/>
              <a:gd name="connsiteY11" fmla="*/ 34925 h 1149350"/>
              <a:gd name="connsiteX12" fmla="*/ 812800 w 2032000"/>
              <a:gd name="connsiteY12" fmla="*/ 196850 h 1149350"/>
              <a:gd name="connsiteX13" fmla="*/ 854075 w 2032000"/>
              <a:gd name="connsiteY13" fmla="*/ 206375 h 1149350"/>
              <a:gd name="connsiteX14" fmla="*/ 854075 w 2032000"/>
              <a:gd name="connsiteY14" fmla="*/ 263525 h 1149350"/>
              <a:gd name="connsiteX15" fmla="*/ 965200 w 2032000"/>
              <a:gd name="connsiteY15" fmla="*/ 342900 h 1149350"/>
              <a:gd name="connsiteX16" fmla="*/ 1085850 w 2032000"/>
              <a:gd name="connsiteY16" fmla="*/ 409575 h 1149350"/>
              <a:gd name="connsiteX17" fmla="*/ 1152525 w 2032000"/>
              <a:gd name="connsiteY17" fmla="*/ 314325 h 1149350"/>
              <a:gd name="connsiteX18" fmla="*/ 1184275 w 2032000"/>
              <a:gd name="connsiteY18" fmla="*/ 225425 h 1149350"/>
              <a:gd name="connsiteX19" fmla="*/ 1196975 w 2032000"/>
              <a:gd name="connsiteY19" fmla="*/ 117475 h 1149350"/>
              <a:gd name="connsiteX20" fmla="*/ 1371600 w 2032000"/>
              <a:gd name="connsiteY20" fmla="*/ 117475 h 1149350"/>
              <a:gd name="connsiteX21" fmla="*/ 1384300 w 2032000"/>
              <a:gd name="connsiteY21" fmla="*/ 200025 h 1149350"/>
              <a:gd name="connsiteX22" fmla="*/ 1479550 w 2032000"/>
              <a:gd name="connsiteY22" fmla="*/ 203200 h 1149350"/>
              <a:gd name="connsiteX23" fmla="*/ 1485900 w 2032000"/>
              <a:gd name="connsiteY23" fmla="*/ 165100 h 1149350"/>
              <a:gd name="connsiteX24" fmla="*/ 1539875 w 2032000"/>
              <a:gd name="connsiteY24" fmla="*/ 168275 h 1149350"/>
              <a:gd name="connsiteX25" fmla="*/ 1555750 w 2032000"/>
              <a:gd name="connsiteY25" fmla="*/ 114300 h 1149350"/>
              <a:gd name="connsiteX26" fmla="*/ 1616075 w 2032000"/>
              <a:gd name="connsiteY26" fmla="*/ 114300 h 1149350"/>
              <a:gd name="connsiteX27" fmla="*/ 1603375 w 2032000"/>
              <a:gd name="connsiteY27" fmla="*/ 149225 h 1149350"/>
              <a:gd name="connsiteX28" fmla="*/ 1495425 w 2032000"/>
              <a:gd name="connsiteY28" fmla="*/ 263525 h 1149350"/>
              <a:gd name="connsiteX29" fmla="*/ 1476375 w 2032000"/>
              <a:gd name="connsiteY29" fmla="*/ 307975 h 1149350"/>
              <a:gd name="connsiteX30" fmla="*/ 1457325 w 2032000"/>
              <a:gd name="connsiteY30" fmla="*/ 361950 h 1149350"/>
              <a:gd name="connsiteX31" fmla="*/ 1460500 w 2032000"/>
              <a:gd name="connsiteY31" fmla="*/ 415925 h 1149350"/>
              <a:gd name="connsiteX32" fmla="*/ 1495425 w 2032000"/>
              <a:gd name="connsiteY32" fmla="*/ 508000 h 1149350"/>
              <a:gd name="connsiteX33" fmla="*/ 1616075 w 2032000"/>
              <a:gd name="connsiteY33" fmla="*/ 625475 h 1149350"/>
              <a:gd name="connsiteX34" fmla="*/ 1755775 w 2032000"/>
              <a:gd name="connsiteY34" fmla="*/ 739775 h 1149350"/>
              <a:gd name="connsiteX35" fmla="*/ 2032000 w 2032000"/>
              <a:gd name="connsiteY35" fmla="*/ 955675 h 1149350"/>
              <a:gd name="connsiteX36" fmla="*/ 1882775 w 2032000"/>
              <a:gd name="connsiteY36" fmla="*/ 1149350 h 1149350"/>
              <a:gd name="connsiteX37" fmla="*/ 1546225 w 2032000"/>
              <a:gd name="connsiteY37" fmla="*/ 879475 h 1149350"/>
              <a:gd name="connsiteX38" fmla="*/ 1209675 w 2032000"/>
              <a:gd name="connsiteY38" fmla="*/ 612775 h 1149350"/>
              <a:gd name="connsiteX39" fmla="*/ 939800 w 2032000"/>
              <a:gd name="connsiteY39" fmla="*/ 523875 h 1149350"/>
              <a:gd name="connsiteX40" fmla="*/ 850900 w 2032000"/>
              <a:gd name="connsiteY40" fmla="*/ 577850 h 1149350"/>
              <a:gd name="connsiteX41" fmla="*/ 784225 w 2032000"/>
              <a:gd name="connsiteY41" fmla="*/ 603250 h 1149350"/>
              <a:gd name="connsiteX42" fmla="*/ 698500 w 2032000"/>
              <a:gd name="connsiteY42" fmla="*/ 631825 h 1149350"/>
              <a:gd name="connsiteX43" fmla="*/ 638175 w 2032000"/>
              <a:gd name="connsiteY43" fmla="*/ 638175 h 1149350"/>
              <a:gd name="connsiteX44" fmla="*/ 536575 w 2032000"/>
              <a:gd name="connsiteY44" fmla="*/ 641350 h 1149350"/>
              <a:gd name="connsiteX45" fmla="*/ 447675 w 2032000"/>
              <a:gd name="connsiteY45" fmla="*/ 622300 h 1149350"/>
              <a:gd name="connsiteX46" fmla="*/ 336550 w 2032000"/>
              <a:gd name="connsiteY46" fmla="*/ 584200 h 1149350"/>
              <a:gd name="connsiteX47" fmla="*/ 257175 w 2032000"/>
              <a:gd name="connsiteY47" fmla="*/ 533400 h 1149350"/>
              <a:gd name="connsiteX48" fmla="*/ 168275 w 2032000"/>
              <a:gd name="connsiteY48" fmla="*/ 482600 h 1149350"/>
              <a:gd name="connsiteX49" fmla="*/ 92075 w 2032000"/>
              <a:gd name="connsiteY49" fmla="*/ 377825 h 1149350"/>
              <a:gd name="connsiteX50" fmla="*/ 41275 w 2032000"/>
              <a:gd name="connsiteY50" fmla="*/ 269875 h 1149350"/>
              <a:gd name="connsiteX51" fmla="*/ 53975 w 2032000"/>
              <a:gd name="connsiteY51" fmla="*/ 269875 h 1149350"/>
              <a:gd name="connsiteX52" fmla="*/ 73025 w 2032000"/>
              <a:gd name="connsiteY52" fmla="*/ 292100 h 1149350"/>
              <a:gd name="connsiteX0" fmla="*/ 0 w 2032000"/>
              <a:gd name="connsiteY0" fmla="*/ 250825 h 1149350"/>
              <a:gd name="connsiteX1" fmla="*/ 0 w 2032000"/>
              <a:gd name="connsiteY1" fmla="*/ 250825 h 1149350"/>
              <a:gd name="connsiteX2" fmla="*/ 28575 w 2032000"/>
              <a:gd name="connsiteY2" fmla="*/ 263525 h 1149350"/>
              <a:gd name="connsiteX3" fmla="*/ 50800 w 2032000"/>
              <a:gd name="connsiteY3" fmla="*/ 276225 h 1149350"/>
              <a:gd name="connsiteX4" fmla="*/ 139700 w 2032000"/>
              <a:gd name="connsiteY4" fmla="*/ 307975 h 1149350"/>
              <a:gd name="connsiteX5" fmla="*/ 409575 w 2032000"/>
              <a:gd name="connsiteY5" fmla="*/ 371475 h 1149350"/>
              <a:gd name="connsiteX6" fmla="*/ 415925 w 2032000"/>
              <a:gd name="connsiteY6" fmla="*/ 187325 h 1149350"/>
              <a:gd name="connsiteX7" fmla="*/ 422275 w 2032000"/>
              <a:gd name="connsiteY7" fmla="*/ 155575 h 1149350"/>
              <a:gd name="connsiteX8" fmla="*/ 466725 w 2032000"/>
              <a:gd name="connsiteY8" fmla="*/ 0 h 1149350"/>
              <a:gd name="connsiteX9" fmla="*/ 565150 w 2032000"/>
              <a:gd name="connsiteY9" fmla="*/ 47625 h 1149350"/>
              <a:gd name="connsiteX10" fmla="*/ 733425 w 2032000"/>
              <a:gd name="connsiteY10" fmla="*/ 31750 h 1149350"/>
              <a:gd name="connsiteX11" fmla="*/ 777875 w 2032000"/>
              <a:gd name="connsiteY11" fmla="*/ 34925 h 1149350"/>
              <a:gd name="connsiteX12" fmla="*/ 812800 w 2032000"/>
              <a:gd name="connsiteY12" fmla="*/ 196850 h 1149350"/>
              <a:gd name="connsiteX13" fmla="*/ 854075 w 2032000"/>
              <a:gd name="connsiteY13" fmla="*/ 206375 h 1149350"/>
              <a:gd name="connsiteX14" fmla="*/ 854075 w 2032000"/>
              <a:gd name="connsiteY14" fmla="*/ 263525 h 1149350"/>
              <a:gd name="connsiteX15" fmla="*/ 965200 w 2032000"/>
              <a:gd name="connsiteY15" fmla="*/ 342900 h 1149350"/>
              <a:gd name="connsiteX16" fmla="*/ 1085850 w 2032000"/>
              <a:gd name="connsiteY16" fmla="*/ 409575 h 1149350"/>
              <a:gd name="connsiteX17" fmla="*/ 1152525 w 2032000"/>
              <a:gd name="connsiteY17" fmla="*/ 314325 h 1149350"/>
              <a:gd name="connsiteX18" fmla="*/ 1184275 w 2032000"/>
              <a:gd name="connsiteY18" fmla="*/ 225425 h 1149350"/>
              <a:gd name="connsiteX19" fmla="*/ 1196975 w 2032000"/>
              <a:gd name="connsiteY19" fmla="*/ 117475 h 1149350"/>
              <a:gd name="connsiteX20" fmla="*/ 1371600 w 2032000"/>
              <a:gd name="connsiteY20" fmla="*/ 117475 h 1149350"/>
              <a:gd name="connsiteX21" fmla="*/ 1384300 w 2032000"/>
              <a:gd name="connsiteY21" fmla="*/ 200025 h 1149350"/>
              <a:gd name="connsiteX22" fmla="*/ 1479550 w 2032000"/>
              <a:gd name="connsiteY22" fmla="*/ 203200 h 1149350"/>
              <a:gd name="connsiteX23" fmla="*/ 1485900 w 2032000"/>
              <a:gd name="connsiteY23" fmla="*/ 165100 h 1149350"/>
              <a:gd name="connsiteX24" fmla="*/ 1539875 w 2032000"/>
              <a:gd name="connsiteY24" fmla="*/ 168275 h 1149350"/>
              <a:gd name="connsiteX25" fmla="*/ 1555750 w 2032000"/>
              <a:gd name="connsiteY25" fmla="*/ 114300 h 1149350"/>
              <a:gd name="connsiteX26" fmla="*/ 1616075 w 2032000"/>
              <a:gd name="connsiteY26" fmla="*/ 114300 h 1149350"/>
              <a:gd name="connsiteX27" fmla="*/ 1603375 w 2032000"/>
              <a:gd name="connsiteY27" fmla="*/ 149225 h 1149350"/>
              <a:gd name="connsiteX28" fmla="*/ 1495425 w 2032000"/>
              <a:gd name="connsiteY28" fmla="*/ 263525 h 1149350"/>
              <a:gd name="connsiteX29" fmla="*/ 1476375 w 2032000"/>
              <a:gd name="connsiteY29" fmla="*/ 307975 h 1149350"/>
              <a:gd name="connsiteX30" fmla="*/ 1457325 w 2032000"/>
              <a:gd name="connsiteY30" fmla="*/ 361950 h 1149350"/>
              <a:gd name="connsiteX31" fmla="*/ 1460500 w 2032000"/>
              <a:gd name="connsiteY31" fmla="*/ 415925 h 1149350"/>
              <a:gd name="connsiteX32" fmla="*/ 1495425 w 2032000"/>
              <a:gd name="connsiteY32" fmla="*/ 508000 h 1149350"/>
              <a:gd name="connsiteX33" fmla="*/ 1616075 w 2032000"/>
              <a:gd name="connsiteY33" fmla="*/ 625475 h 1149350"/>
              <a:gd name="connsiteX34" fmla="*/ 1755775 w 2032000"/>
              <a:gd name="connsiteY34" fmla="*/ 739775 h 1149350"/>
              <a:gd name="connsiteX35" fmla="*/ 2032000 w 2032000"/>
              <a:gd name="connsiteY35" fmla="*/ 955675 h 1149350"/>
              <a:gd name="connsiteX36" fmla="*/ 1882775 w 2032000"/>
              <a:gd name="connsiteY36" fmla="*/ 1149350 h 1149350"/>
              <a:gd name="connsiteX37" fmla="*/ 1546225 w 2032000"/>
              <a:gd name="connsiteY37" fmla="*/ 879475 h 1149350"/>
              <a:gd name="connsiteX38" fmla="*/ 1209675 w 2032000"/>
              <a:gd name="connsiteY38" fmla="*/ 612775 h 1149350"/>
              <a:gd name="connsiteX39" fmla="*/ 939800 w 2032000"/>
              <a:gd name="connsiteY39" fmla="*/ 523875 h 1149350"/>
              <a:gd name="connsiteX40" fmla="*/ 850900 w 2032000"/>
              <a:gd name="connsiteY40" fmla="*/ 577850 h 1149350"/>
              <a:gd name="connsiteX41" fmla="*/ 784225 w 2032000"/>
              <a:gd name="connsiteY41" fmla="*/ 603250 h 1149350"/>
              <a:gd name="connsiteX42" fmla="*/ 698500 w 2032000"/>
              <a:gd name="connsiteY42" fmla="*/ 631825 h 1149350"/>
              <a:gd name="connsiteX43" fmla="*/ 638175 w 2032000"/>
              <a:gd name="connsiteY43" fmla="*/ 638175 h 1149350"/>
              <a:gd name="connsiteX44" fmla="*/ 536575 w 2032000"/>
              <a:gd name="connsiteY44" fmla="*/ 641350 h 1149350"/>
              <a:gd name="connsiteX45" fmla="*/ 447675 w 2032000"/>
              <a:gd name="connsiteY45" fmla="*/ 622300 h 1149350"/>
              <a:gd name="connsiteX46" fmla="*/ 336550 w 2032000"/>
              <a:gd name="connsiteY46" fmla="*/ 584200 h 1149350"/>
              <a:gd name="connsiteX47" fmla="*/ 257175 w 2032000"/>
              <a:gd name="connsiteY47" fmla="*/ 533400 h 1149350"/>
              <a:gd name="connsiteX48" fmla="*/ 168275 w 2032000"/>
              <a:gd name="connsiteY48" fmla="*/ 482600 h 1149350"/>
              <a:gd name="connsiteX49" fmla="*/ 92075 w 2032000"/>
              <a:gd name="connsiteY49" fmla="*/ 377825 h 1149350"/>
              <a:gd name="connsiteX50" fmla="*/ 41275 w 2032000"/>
              <a:gd name="connsiteY50" fmla="*/ 269875 h 1149350"/>
              <a:gd name="connsiteX51" fmla="*/ 73025 w 2032000"/>
              <a:gd name="connsiteY51" fmla="*/ 292100 h 1149350"/>
              <a:gd name="connsiteX0" fmla="*/ 0 w 2032000"/>
              <a:gd name="connsiteY0" fmla="*/ 250825 h 1149350"/>
              <a:gd name="connsiteX1" fmla="*/ 0 w 2032000"/>
              <a:gd name="connsiteY1" fmla="*/ 250825 h 1149350"/>
              <a:gd name="connsiteX2" fmla="*/ 28575 w 2032000"/>
              <a:gd name="connsiteY2" fmla="*/ 263525 h 1149350"/>
              <a:gd name="connsiteX3" fmla="*/ 50800 w 2032000"/>
              <a:gd name="connsiteY3" fmla="*/ 276225 h 1149350"/>
              <a:gd name="connsiteX4" fmla="*/ 139700 w 2032000"/>
              <a:gd name="connsiteY4" fmla="*/ 307975 h 1149350"/>
              <a:gd name="connsiteX5" fmla="*/ 409575 w 2032000"/>
              <a:gd name="connsiteY5" fmla="*/ 371475 h 1149350"/>
              <a:gd name="connsiteX6" fmla="*/ 415925 w 2032000"/>
              <a:gd name="connsiteY6" fmla="*/ 187325 h 1149350"/>
              <a:gd name="connsiteX7" fmla="*/ 422275 w 2032000"/>
              <a:gd name="connsiteY7" fmla="*/ 155575 h 1149350"/>
              <a:gd name="connsiteX8" fmla="*/ 466725 w 2032000"/>
              <a:gd name="connsiteY8" fmla="*/ 0 h 1149350"/>
              <a:gd name="connsiteX9" fmla="*/ 565150 w 2032000"/>
              <a:gd name="connsiteY9" fmla="*/ 47625 h 1149350"/>
              <a:gd name="connsiteX10" fmla="*/ 733425 w 2032000"/>
              <a:gd name="connsiteY10" fmla="*/ 31750 h 1149350"/>
              <a:gd name="connsiteX11" fmla="*/ 777875 w 2032000"/>
              <a:gd name="connsiteY11" fmla="*/ 34925 h 1149350"/>
              <a:gd name="connsiteX12" fmla="*/ 812800 w 2032000"/>
              <a:gd name="connsiteY12" fmla="*/ 196850 h 1149350"/>
              <a:gd name="connsiteX13" fmla="*/ 854075 w 2032000"/>
              <a:gd name="connsiteY13" fmla="*/ 206375 h 1149350"/>
              <a:gd name="connsiteX14" fmla="*/ 854075 w 2032000"/>
              <a:gd name="connsiteY14" fmla="*/ 263525 h 1149350"/>
              <a:gd name="connsiteX15" fmla="*/ 965200 w 2032000"/>
              <a:gd name="connsiteY15" fmla="*/ 342900 h 1149350"/>
              <a:gd name="connsiteX16" fmla="*/ 1085850 w 2032000"/>
              <a:gd name="connsiteY16" fmla="*/ 409575 h 1149350"/>
              <a:gd name="connsiteX17" fmla="*/ 1152525 w 2032000"/>
              <a:gd name="connsiteY17" fmla="*/ 314325 h 1149350"/>
              <a:gd name="connsiteX18" fmla="*/ 1184275 w 2032000"/>
              <a:gd name="connsiteY18" fmla="*/ 225425 h 1149350"/>
              <a:gd name="connsiteX19" fmla="*/ 1196975 w 2032000"/>
              <a:gd name="connsiteY19" fmla="*/ 117475 h 1149350"/>
              <a:gd name="connsiteX20" fmla="*/ 1371600 w 2032000"/>
              <a:gd name="connsiteY20" fmla="*/ 117475 h 1149350"/>
              <a:gd name="connsiteX21" fmla="*/ 1384300 w 2032000"/>
              <a:gd name="connsiteY21" fmla="*/ 200025 h 1149350"/>
              <a:gd name="connsiteX22" fmla="*/ 1479550 w 2032000"/>
              <a:gd name="connsiteY22" fmla="*/ 203200 h 1149350"/>
              <a:gd name="connsiteX23" fmla="*/ 1485900 w 2032000"/>
              <a:gd name="connsiteY23" fmla="*/ 165100 h 1149350"/>
              <a:gd name="connsiteX24" fmla="*/ 1539875 w 2032000"/>
              <a:gd name="connsiteY24" fmla="*/ 168275 h 1149350"/>
              <a:gd name="connsiteX25" fmla="*/ 1555750 w 2032000"/>
              <a:gd name="connsiteY25" fmla="*/ 114300 h 1149350"/>
              <a:gd name="connsiteX26" fmla="*/ 1616075 w 2032000"/>
              <a:gd name="connsiteY26" fmla="*/ 114300 h 1149350"/>
              <a:gd name="connsiteX27" fmla="*/ 1603375 w 2032000"/>
              <a:gd name="connsiteY27" fmla="*/ 149225 h 1149350"/>
              <a:gd name="connsiteX28" fmla="*/ 1495425 w 2032000"/>
              <a:gd name="connsiteY28" fmla="*/ 263525 h 1149350"/>
              <a:gd name="connsiteX29" fmla="*/ 1476375 w 2032000"/>
              <a:gd name="connsiteY29" fmla="*/ 307975 h 1149350"/>
              <a:gd name="connsiteX30" fmla="*/ 1457325 w 2032000"/>
              <a:gd name="connsiteY30" fmla="*/ 361950 h 1149350"/>
              <a:gd name="connsiteX31" fmla="*/ 1460500 w 2032000"/>
              <a:gd name="connsiteY31" fmla="*/ 415925 h 1149350"/>
              <a:gd name="connsiteX32" fmla="*/ 1495425 w 2032000"/>
              <a:gd name="connsiteY32" fmla="*/ 508000 h 1149350"/>
              <a:gd name="connsiteX33" fmla="*/ 1616075 w 2032000"/>
              <a:gd name="connsiteY33" fmla="*/ 625475 h 1149350"/>
              <a:gd name="connsiteX34" fmla="*/ 1755775 w 2032000"/>
              <a:gd name="connsiteY34" fmla="*/ 739775 h 1149350"/>
              <a:gd name="connsiteX35" fmla="*/ 2032000 w 2032000"/>
              <a:gd name="connsiteY35" fmla="*/ 955675 h 1149350"/>
              <a:gd name="connsiteX36" fmla="*/ 1882775 w 2032000"/>
              <a:gd name="connsiteY36" fmla="*/ 1149350 h 1149350"/>
              <a:gd name="connsiteX37" fmla="*/ 1546225 w 2032000"/>
              <a:gd name="connsiteY37" fmla="*/ 879475 h 1149350"/>
              <a:gd name="connsiteX38" fmla="*/ 1209675 w 2032000"/>
              <a:gd name="connsiteY38" fmla="*/ 612775 h 1149350"/>
              <a:gd name="connsiteX39" fmla="*/ 939800 w 2032000"/>
              <a:gd name="connsiteY39" fmla="*/ 523875 h 1149350"/>
              <a:gd name="connsiteX40" fmla="*/ 850900 w 2032000"/>
              <a:gd name="connsiteY40" fmla="*/ 577850 h 1149350"/>
              <a:gd name="connsiteX41" fmla="*/ 784225 w 2032000"/>
              <a:gd name="connsiteY41" fmla="*/ 603250 h 1149350"/>
              <a:gd name="connsiteX42" fmla="*/ 698500 w 2032000"/>
              <a:gd name="connsiteY42" fmla="*/ 631825 h 1149350"/>
              <a:gd name="connsiteX43" fmla="*/ 638175 w 2032000"/>
              <a:gd name="connsiteY43" fmla="*/ 638175 h 1149350"/>
              <a:gd name="connsiteX44" fmla="*/ 536575 w 2032000"/>
              <a:gd name="connsiteY44" fmla="*/ 641350 h 1149350"/>
              <a:gd name="connsiteX45" fmla="*/ 447675 w 2032000"/>
              <a:gd name="connsiteY45" fmla="*/ 622300 h 1149350"/>
              <a:gd name="connsiteX46" fmla="*/ 336550 w 2032000"/>
              <a:gd name="connsiteY46" fmla="*/ 584200 h 1149350"/>
              <a:gd name="connsiteX47" fmla="*/ 257175 w 2032000"/>
              <a:gd name="connsiteY47" fmla="*/ 533400 h 1149350"/>
              <a:gd name="connsiteX48" fmla="*/ 168275 w 2032000"/>
              <a:gd name="connsiteY48" fmla="*/ 482600 h 1149350"/>
              <a:gd name="connsiteX49" fmla="*/ 92075 w 2032000"/>
              <a:gd name="connsiteY49" fmla="*/ 377825 h 1149350"/>
              <a:gd name="connsiteX50" fmla="*/ 73025 w 2032000"/>
              <a:gd name="connsiteY50" fmla="*/ 292100 h 1149350"/>
              <a:gd name="connsiteX0" fmla="*/ 0 w 2032000"/>
              <a:gd name="connsiteY0" fmla="*/ 250825 h 1149350"/>
              <a:gd name="connsiteX1" fmla="*/ 0 w 2032000"/>
              <a:gd name="connsiteY1" fmla="*/ 250825 h 1149350"/>
              <a:gd name="connsiteX2" fmla="*/ 28575 w 2032000"/>
              <a:gd name="connsiteY2" fmla="*/ 263525 h 1149350"/>
              <a:gd name="connsiteX3" fmla="*/ 50800 w 2032000"/>
              <a:gd name="connsiteY3" fmla="*/ 276225 h 1149350"/>
              <a:gd name="connsiteX4" fmla="*/ 139700 w 2032000"/>
              <a:gd name="connsiteY4" fmla="*/ 307975 h 1149350"/>
              <a:gd name="connsiteX5" fmla="*/ 409575 w 2032000"/>
              <a:gd name="connsiteY5" fmla="*/ 371475 h 1149350"/>
              <a:gd name="connsiteX6" fmla="*/ 415925 w 2032000"/>
              <a:gd name="connsiteY6" fmla="*/ 187325 h 1149350"/>
              <a:gd name="connsiteX7" fmla="*/ 422275 w 2032000"/>
              <a:gd name="connsiteY7" fmla="*/ 155575 h 1149350"/>
              <a:gd name="connsiteX8" fmla="*/ 466725 w 2032000"/>
              <a:gd name="connsiteY8" fmla="*/ 0 h 1149350"/>
              <a:gd name="connsiteX9" fmla="*/ 565150 w 2032000"/>
              <a:gd name="connsiteY9" fmla="*/ 47625 h 1149350"/>
              <a:gd name="connsiteX10" fmla="*/ 733425 w 2032000"/>
              <a:gd name="connsiteY10" fmla="*/ 31750 h 1149350"/>
              <a:gd name="connsiteX11" fmla="*/ 777875 w 2032000"/>
              <a:gd name="connsiteY11" fmla="*/ 34925 h 1149350"/>
              <a:gd name="connsiteX12" fmla="*/ 812800 w 2032000"/>
              <a:gd name="connsiteY12" fmla="*/ 196850 h 1149350"/>
              <a:gd name="connsiteX13" fmla="*/ 854075 w 2032000"/>
              <a:gd name="connsiteY13" fmla="*/ 206375 h 1149350"/>
              <a:gd name="connsiteX14" fmla="*/ 854075 w 2032000"/>
              <a:gd name="connsiteY14" fmla="*/ 263525 h 1149350"/>
              <a:gd name="connsiteX15" fmla="*/ 965200 w 2032000"/>
              <a:gd name="connsiteY15" fmla="*/ 342900 h 1149350"/>
              <a:gd name="connsiteX16" fmla="*/ 1085850 w 2032000"/>
              <a:gd name="connsiteY16" fmla="*/ 409575 h 1149350"/>
              <a:gd name="connsiteX17" fmla="*/ 1152525 w 2032000"/>
              <a:gd name="connsiteY17" fmla="*/ 314325 h 1149350"/>
              <a:gd name="connsiteX18" fmla="*/ 1184275 w 2032000"/>
              <a:gd name="connsiteY18" fmla="*/ 225425 h 1149350"/>
              <a:gd name="connsiteX19" fmla="*/ 1196975 w 2032000"/>
              <a:gd name="connsiteY19" fmla="*/ 117475 h 1149350"/>
              <a:gd name="connsiteX20" fmla="*/ 1371600 w 2032000"/>
              <a:gd name="connsiteY20" fmla="*/ 117475 h 1149350"/>
              <a:gd name="connsiteX21" fmla="*/ 1384300 w 2032000"/>
              <a:gd name="connsiteY21" fmla="*/ 200025 h 1149350"/>
              <a:gd name="connsiteX22" fmla="*/ 1479550 w 2032000"/>
              <a:gd name="connsiteY22" fmla="*/ 203200 h 1149350"/>
              <a:gd name="connsiteX23" fmla="*/ 1485900 w 2032000"/>
              <a:gd name="connsiteY23" fmla="*/ 165100 h 1149350"/>
              <a:gd name="connsiteX24" fmla="*/ 1539875 w 2032000"/>
              <a:gd name="connsiteY24" fmla="*/ 168275 h 1149350"/>
              <a:gd name="connsiteX25" fmla="*/ 1555750 w 2032000"/>
              <a:gd name="connsiteY25" fmla="*/ 114300 h 1149350"/>
              <a:gd name="connsiteX26" fmla="*/ 1616075 w 2032000"/>
              <a:gd name="connsiteY26" fmla="*/ 114300 h 1149350"/>
              <a:gd name="connsiteX27" fmla="*/ 1603375 w 2032000"/>
              <a:gd name="connsiteY27" fmla="*/ 149225 h 1149350"/>
              <a:gd name="connsiteX28" fmla="*/ 1495425 w 2032000"/>
              <a:gd name="connsiteY28" fmla="*/ 263525 h 1149350"/>
              <a:gd name="connsiteX29" fmla="*/ 1476375 w 2032000"/>
              <a:gd name="connsiteY29" fmla="*/ 307975 h 1149350"/>
              <a:gd name="connsiteX30" fmla="*/ 1457325 w 2032000"/>
              <a:gd name="connsiteY30" fmla="*/ 361950 h 1149350"/>
              <a:gd name="connsiteX31" fmla="*/ 1460500 w 2032000"/>
              <a:gd name="connsiteY31" fmla="*/ 415925 h 1149350"/>
              <a:gd name="connsiteX32" fmla="*/ 1495425 w 2032000"/>
              <a:gd name="connsiteY32" fmla="*/ 508000 h 1149350"/>
              <a:gd name="connsiteX33" fmla="*/ 1616075 w 2032000"/>
              <a:gd name="connsiteY33" fmla="*/ 625475 h 1149350"/>
              <a:gd name="connsiteX34" fmla="*/ 1755775 w 2032000"/>
              <a:gd name="connsiteY34" fmla="*/ 739775 h 1149350"/>
              <a:gd name="connsiteX35" fmla="*/ 2032000 w 2032000"/>
              <a:gd name="connsiteY35" fmla="*/ 955675 h 1149350"/>
              <a:gd name="connsiteX36" fmla="*/ 1882775 w 2032000"/>
              <a:gd name="connsiteY36" fmla="*/ 1149350 h 1149350"/>
              <a:gd name="connsiteX37" fmla="*/ 1546225 w 2032000"/>
              <a:gd name="connsiteY37" fmla="*/ 879475 h 1149350"/>
              <a:gd name="connsiteX38" fmla="*/ 1209675 w 2032000"/>
              <a:gd name="connsiteY38" fmla="*/ 612775 h 1149350"/>
              <a:gd name="connsiteX39" fmla="*/ 939800 w 2032000"/>
              <a:gd name="connsiteY39" fmla="*/ 523875 h 1149350"/>
              <a:gd name="connsiteX40" fmla="*/ 850900 w 2032000"/>
              <a:gd name="connsiteY40" fmla="*/ 577850 h 1149350"/>
              <a:gd name="connsiteX41" fmla="*/ 784225 w 2032000"/>
              <a:gd name="connsiteY41" fmla="*/ 603250 h 1149350"/>
              <a:gd name="connsiteX42" fmla="*/ 698500 w 2032000"/>
              <a:gd name="connsiteY42" fmla="*/ 631825 h 1149350"/>
              <a:gd name="connsiteX43" fmla="*/ 638175 w 2032000"/>
              <a:gd name="connsiteY43" fmla="*/ 638175 h 1149350"/>
              <a:gd name="connsiteX44" fmla="*/ 536575 w 2032000"/>
              <a:gd name="connsiteY44" fmla="*/ 641350 h 1149350"/>
              <a:gd name="connsiteX45" fmla="*/ 447675 w 2032000"/>
              <a:gd name="connsiteY45" fmla="*/ 622300 h 1149350"/>
              <a:gd name="connsiteX46" fmla="*/ 336550 w 2032000"/>
              <a:gd name="connsiteY46" fmla="*/ 584200 h 1149350"/>
              <a:gd name="connsiteX47" fmla="*/ 257175 w 2032000"/>
              <a:gd name="connsiteY47" fmla="*/ 533400 h 1149350"/>
              <a:gd name="connsiteX48" fmla="*/ 168275 w 2032000"/>
              <a:gd name="connsiteY48" fmla="*/ 482600 h 1149350"/>
              <a:gd name="connsiteX49" fmla="*/ 92075 w 2032000"/>
              <a:gd name="connsiteY49" fmla="*/ 377825 h 1149350"/>
              <a:gd name="connsiteX0" fmla="*/ 0 w 2032000"/>
              <a:gd name="connsiteY0" fmla="*/ 250825 h 1149350"/>
              <a:gd name="connsiteX1" fmla="*/ 0 w 2032000"/>
              <a:gd name="connsiteY1" fmla="*/ 250825 h 1149350"/>
              <a:gd name="connsiteX2" fmla="*/ 28575 w 2032000"/>
              <a:gd name="connsiteY2" fmla="*/ 263525 h 1149350"/>
              <a:gd name="connsiteX3" fmla="*/ 50800 w 2032000"/>
              <a:gd name="connsiteY3" fmla="*/ 276225 h 1149350"/>
              <a:gd name="connsiteX4" fmla="*/ 139700 w 2032000"/>
              <a:gd name="connsiteY4" fmla="*/ 307975 h 1149350"/>
              <a:gd name="connsiteX5" fmla="*/ 409575 w 2032000"/>
              <a:gd name="connsiteY5" fmla="*/ 371475 h 1149350"/>
              <a:gd name="connsiteX6" fmla="*/ 415925 w 2032000"/>
              <a:gd name="connsiteY6" fmla="*/ 187325 h 1149350"/>
              <a:gd name="connsiteX7" fmla="*/ 422275 w 2032000"/>
              <a:gd name="connsiteY7" fmla="*/ 155575 h 1149350"/>
              <a:gd name="connsiteX8" fmla="*/ 466725 w 2032000"/>
              <a:gd name="connsiteY8" fmla="*/ 0 h 1149350"/>
              <a:gd name="connsiteX9" fmla="*/ 565150 w 2032000"/>
              <a:gd name="connsiteY9" fmla="*/ 47625 h 1149350"/>
              <a:gd name="connsiteX10" fmla="*/ 733425 w 2032000"/>
              <a:gd name="connsiteY10" fmla="*/ 31750 h 1149350"/>
              <a:gd name="connsiteX11" fmla="*/ 777875 w 2032000"/>
              <a:gd name="connsiteY11" fmla="*/ 34925 h 1149350"/>
              <a:gd name="connsiteX12" fmla="*/ 812800 w 2032000"/>
              <a:gd name="connsiteY12" fmla="*/ 196850 h 1149350"/>
              <a:gd name="connsiteX13" fmla="*/ 854075 w 2032000"/>
              <a:gd name="connsiteY13" fmla="*/ 206375 h 1149350"/>
              <a:gd name="connsiteX14" fmla="*/ 854075 w 2032000"/>
              <a:gd name="connsiteY14" fmla="*/ 263525 h 1149350"/>
              <a:gd name="connsiteX15" fmla="*/ 965200 w 2032000"/>
              <a:gd name="connsiteY15" fmla="*/ 342900 h 1149350"/>
              <a:gd name="connsiteX16" fmla="*/ 1085850 w 2032000"/>
              <a:gd name="connsiteY16" fmla="*/ 409575 h 1149350"/>
              <a:gd name="connsiteX17" fmla="*/ 1152525 w 2032000"/>
              <a:gd name="connsiteY17" fmla="*/ 314325 h 1149350"/>
              <a:gd name="connsiteX18" fmla="*/ 1184275 w 2032000"/>
              <a:gd name="connsiteY18" fmla="*/ 225425 h 1149350"/>
              <a:gd name="connsiteX19" fmla="*/ 1196975 w 2032000"/>
              <a:gd name="connsiteY19" fmla="*/ 117475 h 1149350"/>
              <a:gd name="connsiteX20" fmla="*/ 1371600 w 2032000"/>
              <a:gd name="connsiteY20" fmla="*/ 117475 h 1149350"/>
              <a:gd name="connsiteX21" fmla="*/ 1384300 w 2032000"/>
              <a:gd name="connsiteY21" fmla="*/ 200025 h 1149350"/>
              <a:gd name="connsiteX22" fmla="*/ 1479550 w 2032000"/>
              <a:gd name="connsiteY22" fmla="*/ 203200 h 1149350"/>
              <a:gd name="connsiteX23" fmla="*/ 1485900 w 2032000"/>
              <a:gd name="connsiteY23" fmla="*/ 165100 h 1149350"/>
              <a:gd name="connsiteX24" fmla="*/ 1539875 w 2032000"/>
              <a:gd name="connsiteY24" fmla="*/ 168275 h 1149350"/>
              <a:gd name="connsiteX25" fmla="*/ 1555750 w 2032000"/>
              <a:gd name="connsiteY25" fmla="*/ 114300 h 1149350"/>
              <a:gd name="connsiteX26" fmla="*/ 1616075 w 2032000"/>
              <a:gd name="connsiteY26" fmla="*/ 114300 h 1149350"/>
              <a:gd name="connsiteX27" fmla="*/ 1603375 w 2032000"/>
              <a:gd name="connsiteY27" fmla="*/ 149225 h 1149350"/>
              <a:gd name="connsiteX28" fmla="*/ 1495425 w 2032000"/>
              <a:gd name="connsiteY28" fmla="*/ 263525 h 1149350"/>
              <a:gd name="connsiteX29" fmla="*/ 1476375 w 2032000"/>
              <a:gd name="connsiteY29" fmla="*/ 307975 h 1149350"/>
              <a:gd name="connsiteX30" fmla="*/ 1457325 w 2032000"/>
              <a:gd name="connsiteY30" fmla="*/ 361950 h 1149350"/>
              <a:gd name="connsiteX31" fmla="*/ 1460500 w 2032000"/>
              <a:gd name="connsiteY31" fmla="*/ 415925 h 1149350"/>
              <a:gd name="connsiteX32" fmla="*/ 1495425 w 2032000"/>
              <a:gd name="connsiteY32" fmla="*/ 508000 h 1149350"/>
              <a:gd name="connsiteX33" fmla="*/ 1616075 w 2032000"/>
              <a:gd name="connsiteY33" fmla="*/ 625475 h 1149350"/>
              <a:gd name="connsiteX34" fmla="*/ 1755775 w 2032000"/>
              <a:gd name="connsiteY34" fmla="*/ 739775 h 1149350"/>
              <a:gd name="connsiteX35" fmla="*/ 2032000 w 2032000"/>
              <a:gd name="connsiteY35" fmla="*/ 955675 h 1149350"/>
              <a:gd name="connsiteX36" fmla="*/ 1882775 w 2032000"/>
              <a:gd name="connsiteY36" fmla="*/ 1149350 h 1149350"/>
              <a:gd name="connsiteX37" fmla="*/ 1546225 w 2032000"/>
              <a:gd name="connsiteY37" fmla="*/ 879475 h 1149350"/>
              <a:gd name="connsiteX38" fmla="*/ 1209675 w 2032000"/>
              <a:gd name="connsiteY38" fmla="*/ 612775 h 1149350"/>
              <a:gd name="connsiteX39" fmla="*/ 939800 w 2032000"/>
              <a:gd name="connsiteY39" fmla="*/ 523875 h 1149350"/>
              <a:gd name="connsiteX40" fmla="*/ 850900 w 2032000"/>
              <a:gd name="connsiteY40" fmla="*/ 577850 h 1149350"/>
              <a:gd name="connsiteX41" fmla="*/ 784225 w 2032000"/>
              <a:gd name="connsiteY41" fmla="*/ 603250 h 1149350"/>
              <a:gd name="connsiteX42" fmla="*/ 698500 w 2032000"/>
              <a:gd name="connsiteY42" fmla="*/ 631825 h 1149350"/>
              <a:gd name="connsiteX43" fmla="*/ 638175 w 2032000"/>
              <a:gd name="connsiteY43" fmla="*/ 638175 h 1149350"/>
              <a:gd name="connsiteX44" fmla="*/ 536575 w 2032000"/>
              <a:gd name="connsiteY44" fmla="*/ 641350 h 1149350"/>
              <a:gd name="connsiteX45" fmla="*/ 447675 w 2032000"/>
              <a:gd name="connsiteY45" fmla="*/ 622300 h 1149350"/>
              <a:gd name="connsiteX46" fmla="*/ 336550 w 2032000"/>
              <a:gd name="connsiteY46" fmla="*/ 584200 h 1149350"/>
              <a:gd name="connsiteX47" fmla="*/ 257175 w 2032000"/>
              <a:gd name="connsiteY47" fmla="*/ 533400 h 1149350"/>
              <a:gd name="connsiteX48" fmla="*/ 168275 w 2032000"/>
              <a:gd name="connsiteY48" fmla="*/ 482600 h 1149350"/>
              <a:gd name="connsiteX49" fmla="*/ 3969 w 2032000"/>
              <a:gd name="connsiteY49" fmla="*/ 254000 h 1149350"/>
              <a:gd name="connsiteX0" fmla="*/ 0 w 2032000"/>
              <a:gd name="connsiteY0" fmla="*/ 250825 h 1149350"/>
              <a:gd name="connsiteX1" fmla="*/ 0 w 2032000"/>
              <a:gd name="connsiteY1" fmla="*/ 250825 h 1149350"/>
              <a:gd name="connsiteX2" fmla="*/ 28575 w 2032000"/>
              <a:gd name="connsiteY2" fmla="*/ 263525 h 1149350"/>
              <a:gd name="connsiteX3" fmla="*/ 50800 w 2032000"/>
              <a:gd name="connsiteY3" fmla="*/ 276225 h 1149350"/>
              <a:gd name="connsiteX4" fmla="*/ 139700 w 2032000"/>
              <a:gd name="connsiteY4" fmla="*/ 307975 h 1149350"/>
              <a:gd name="connsiteX5" fmla="*/ 409575 w 2032000"/>
              <a:gd name="connsiteY5" fmla="*/ 371475 h 1149350"/>
              <a:gd name="connsiteX6" fmla="*/ 415925 w 2032000"/>
              <a:gd name="connsiteY6" fmla="*/ 187325 h 1149350"/>
              <a:gd name="connsiteX7" fmla="*/ 422275 w 2032000"/>
              <a:gd name="connsiteY7" fmla="*/ 155575 h 1149350"/>
              <a:gd name="connsiteX8" fmla="*/ 466725 w 2032000"/>
              <a:gd name="connsiteY8" fmla="*/ 0 h 1149350"/>
              <a:gd name="connsiteX9" fmla="*/ 565150 w 2032000"/>
              <a:gd name="connsiteY9" fmla="*/ 47625 h 1149350"/>
              <a:gd name="connsiteX10" fmla="*/ 733425 w 2032000"/>
              <a:gd name="connsiteY10" fmla="*/ 31750 h 1149350"/>
              <a:gd name="connsiteX11" fmla="*/ 777875 w 2032000"/>
              <a:gd name="connsiteY11" fmla="*/ 34925 h 1149350"/>
              <a:gd name="connsiteX12" fmla="*/ 812800 w 2032000"/>
              <a:gd name="connsiteY12" fmla="*/ 196850 h 1149350"/>
              <a:gd name="connsiteX13" fmla="*/ 854075 w 2032000"/>
              <a:gd name="connsiteY13" fmla="*/ 206375 h 1149350"/>
              <a:gd name="connsiteX14" fmla="*/ 854075 w 2032000"/>
              <a:gd name="connsiteY14" fmla="*/ 263525 h 1149350"/>
              <a:gd name="connsiteX15" fmla="*/ 965200 w 2032000"/>
              <a:gd name="connsiteY15" fmla="*/ 342900 h 1149350"/>
              <a:gd name="connsiteX16" fmla="*/ 1085850 w 2032000"/>
              <a:gd name="connsiteY16" fmla="*/ 409575 h 1149350"/>
              <a:gd name="connsiteX17" fmla="*/ 1152525 w 2032000"/>
              <a:gd name="connsiteY17" fmla="*/ 314325 h 1149350"/>
              <a:gd name="connsiteX18" fmla="*/ 1184275 w 2032000"/>
              <a:gd name="connsiteY18" fmla="*/ 225425 h 1149350"/>
              <a:gd name="connsiteX19" fmla="*/ 1196975 w 2032000"/>
              <a:gd name="connsiteY19" fmla="*/ 117475 h 1149350"/>
              <a:gd name="connsiteX20" fmla="*/ 1371600 w 2032000"/>
              <a:gd name="connsiteY20" fmla="*/ 117475 h 1149350"/>
              <a:gd name="connsiteX21" fmla="*/ 1384300 w 2032000"/>
              <a:gd name="connsiteY21" fmla="*/ 200025 h 1149350"/>
              <a:gd name="connsiteX22" fmla="*/ 1479550 w 2032000"/>
              <a:gd name="connsiteY22" fmla="*/ 203200 h 1149350"/>
              <a:gd name="connsiteX23" fmla="*/ 1485900 w 2032000"/>
              <a:gd name="connsiteY23" fmla="*/ 165100 h 1149350"/>
              <a:gd name="connsiteX24" fmla="*/ 1539875 w 2032000"/>
              <a:gd name="connsiteY24" fmla="*/ 168275 h 1149350"/>
              <a:gd name="connsiteX25" fmla="*/ 1555750 w 2032000"/>
              <a:gd name="connsiteY25" fmla="*/ 114300 h 1149350"/>
              <a:gd name="connsiteX26" fmla="*/ 1616075 w 2032000"/>
              <a:gd name="connsiteY26" fmla="*/ 114300 h 1149350"/>
              <a:gd name="connsiteX27" fmla="*/ 1603375 w 2032000"/>
              <a:gd name="connsiteY27" fmla="*/ 149225 h 1149350"/>
              <a:gd name="connsiteX28" fmla="*/ 1495425 w 2032000"/>
              <a:gd name="connsiteY28" fmla="*/ 263525 h 1149350"/>
              <a:gd name="connsiteX29" fmla="*/ 1476375 w 2032000"/>
              <a:gd name="connsiteY29" fmla="*/ 307975 h 1149350"/>
              <a:gd name="connsiteX30" fmla="*/ 1457325 w 2032000"/>
              <a:gd name="connsiteY30" fmla="*/ 361950 h 1149350"/>
              <a:gd name="connsiteX31" fmla="*/ 1460500 w 2032000"/>
              <a:gd name="connsiteY31" fmla="*/ 415925 h 1149350"/>
              <a:gd name="connsiteX32" fmla="*/ 1495425 w 2032000"/>
              <a:gd name="connsiteY32" fmla="*/ 508000 h 1149350"/>
              <a:gd name="connsiteX33" fmla="*/ 1616075 w 2032000"/>
              <a:gd name="connsiteY33" fmla="*/ 625475 h 1149350"/>
              <a:gd name="connsiteX34" fmla="*/ 1755775 w 2032000"/>
              <a:gd name="connsiteY34" fmla="*/ 739775 h 1149350"/>
              <a:gd name="connsiteX35" fmla="*/ 2032000 w 2032000"/>
              <a:gd name="connsiteY35" fmla="*/ 955675 h 1149350"/>
              <a:gd name="connsiteX36" fmla="*/ 1882775 w 2032000"/>
              <a:gd name="connsiteY36" fmla="*/ 1149350 h 1149350"/>
              <a:gd name="connsiteX37" fmla="*/ 1546225 w 2032000"/>
              <a:gd name="connsiteY37" fmla="*/ 879475 h 1149350"/>
              <a:gd name="connsiteX38" fmla="*/ 1209675 w 2032000"/>
              <a:gd name="connsiteY38" fmla="*/ 612775 h 1149350"/>
              <a:gd name="connsiteX39" fmla="*/ 939800 w 2032000"/>
              <a:gd name="connsiteY39" fmla="*/ 523875 h 1149350"/>
              <a:gd name="connsiteX40" fmla="*/ 850900 w 2032000"/>
              <a:gd name="connsiteY40" fmla="*/ 577850 h 1149350"/>
              <a:gd name="connsiteX41" fmla="*/ 784225 w 2032000"/>
              <a:gd name="connsiteY41" fmla="*/ 603250 h 1149350"/>
              <a:gd name="connsiteX42" fmla="*/ 698500 w 2032000"/>
              <a:gd name="connsiteY42" fmla="*/ 631825 h 1149350"/>
              <a:gd name="connsiteX43" fmla="*/ 638175 w 2032000"/>
              <a:gd name="connsiteY43" fmla="*/ 638175 h 1149350"/>
              <a:gd name="connsiteX44" fmla="*/ 536575 w 2032000"/>
              <a:gd name="connsiteY44" fmla="*/ 641350 h 1149350"/>
              <a:gd name="connsiteX45" fmla="*/ 447675 w 2032000"/>
              <a:gd name="connsiteY45" fmla="*/ 622300 h 1149350"/>
              <a:gd name="connsiteX46" fmla="*/ 336550 w 2032000"/>
              <a:gd name="connsiteY46" fmla="*/ 584200 h 1149350"/>
              <a:gd name="connsiteX47" fmla="*/ 257175 w 2032000"/>
              <a:gd name="connsiteY47" fmla="*/ 533400 h 1149350"/>
              <a:gd name="connsiteX48" fmla="*/ 168275 w 2032000"/>
              <a:gd name="connsiteY48" fmla="*/ 482600 h 1149350"/>
              <a:gd name="connsiteX49" fmla="*/ 3969 w 2032000"/>
              <a:gd name="connsiteY49" fmla="*/ 254000 h 1149350"/>
              <a:gd name="connsiteX50" fmla="*/ 56356 w 2032000"/>
              <a:gd name="connsiteY50" fmla="*/ 325438 h 1149350"/>
              <a:gd name="connsiteX0" fmla="*/ 0 w 2032000"/>
              <a:gd name="connsiteY0" fmla="*/ 250825 h 1149350"/>
              <a:gd name="connsiteX1" fmla="*/ 0 w 2032000"/>
              <a:gd name="connsiteY1" fmla="*/ 250825 h 1149350"/>
              <a:gd name="connsiteX2" fmla="*/ 28575 w 2032000"/>
              <a:gd name="connsiteY2" fmla="*/ 263525 h 1149350"/>
              <a:gd name="connsiteX3" fmla="*/ 50800 w 2032000"/>
              <a:gd name="connsiteY3" fmla="*/ 276225 h 1149350"/>
              <a:gd name="connsiteX4" fmla="*/ 139700 w 2032000"/>
              <a:gd name="connsiteY4" fmla="*/ 307975 h 1149350"/>
              <a:gd name="connsiteX5" fmla="*/ 409575 w 2032000"/>
              <a:gd name="connsiteY5" fmla="*/ 371475 h 1149350"/>
              <a:gd name="connsiteX6" fmla="*/ 415925 w 2032000"/>
              <a:gd name="connsiteY6" fmla="*/ 187325 h 1149350"/>
              <a:gd name="connsiteX7" fmla="*/ 422275 w 2032000"/>
              <a:gd name="connsiteY7" fmla="*/ 155575 h 1149350"/>
              <a:gd name="connsiteX8" fmla="*/ 466725 w 2032000"/>
              <a:gd name="connsiteY8" fmla="*/ 0 h 1149350"/>
              <a:gd name="connsiteX9" fmla="*/ 565150 w 2032000"/>
              <a:gd name="connsiteY9" fmla="*/ 47625 h 1149350"/>
              <a:gd name="connsiteX10" fmla="*/ 733425 w 2032000"/>
              <a:gd name="connsiteY10" fmla="*/ 31750 h 1149350"/>
              <a:gd name="connsiteX11" fmla="*/ 777875 w 2032000"/>
              <a:gd name="connsiteY11" fmla="*/ 34925 h 1149350"/>
              <a:gd name="connsiteX12" fmla="*/ 812800 w 2032000"/>
              <a:gd name="connsiteY12" fmla="*/ 196850 h 1149350"/>
              <a:gd name="connsiteX13" fmla="*/ 854075 w 2032000"/>
              <a:gd name="connsiteY13" fmla="*/ 206375 h 1149350"/>
              <a:gd name="connsiteX14" fmla="*/ 854075 w 2032000"/>
              <a:gd name="connsiteY14" fmla="*/ 263525 h 1149350"/>
              <a:gd name="connsiteX15" fmla="*/ 965200 w 2032000"/>
              <a:gd name="connsiteY15" fmla="*/ 342900 h 1149350"/>
              <a:gd name="connsiteX16" fmla="*/ 1085850 w 2032000"/>
              <a:gd name="connsiteY16" fmla="*/ 409575 h 1149350"/>
              <a:gd name="connsiteX17" fmla="*/ 1152525 w 2032000"/>
              <a:gd name="connsiteY17" fmla="*/ 314325 h 1149350"/>
              <a:gd name="connsiteX18" fmla="*/ 1184275 w 2032000"/>
              <a:gd name="connsiteY18" fmla="*/ 225425 h 1149350"/>
              <a:gd name="connsiteX19" fmla="*/ 1196975 w 2032000"/>
              <a:gd name="connsiteY19" fmla="*/ 117475 h 1149350"/>
              <a:gd name="connsiteX20" fmla="*/ 1371600 w 2032000"/>
              <a:gd name="connsiteY20" fmla="*/ 117475 h 1149350"/>
              <a:gd name="connsiteX21" fmla="*/ 1384300 w 2032000"/>
              <a:gd name="connsiteY21" fmla="*/ 200025 h 1149350"/>
              <a:gd name="connsiteX22" fmla="*/ 1479550 w 2032000"/>
              <a:gd name="connsiteY22" fmla="*/ 203200 h 1149350"/>
              <a:gd name="connsiteX23" fmla="*/ 1485900 w 2032000"/>
              <a:gd name="connsiteY23" fmla="*/ 165100 h 1149350"/>
              <a:gd name="connsiteX24" fmla="*/ 1539875 w 2032000"/>
              <a:gd name="connsiteY24" fmla="*/ 168275 h 1149350"/>
              <a:gd name="connsiteX25" fmla="*/ 1555750 w 2032000"/>
              <a:gd name="connsiteY25" fmla="*/ 114300 h 1149350"/>
              <a:gd name="connsiteX26" fmla="*/ 1616075 w 2032000"/>
              <a:gd name="connsiteY26" fmla="*/ 114300 h 1149350"/>
              <a:gd name="connsiteX27" fmla="*/ 1603375 w 2032000"/>
              <a:gd name="connsiteY27" fmla="*/ 149225 h 1149350"/>
              <a:gd name="connsiteX28" fmla="*/ 1495425 w 2032000"/>
              <a:gd name="connsiteY28" fmla="*/ 263525 h 1149350"/>
              <a:gd name="connsiteX29" fmla="*/ 1476375 w 2032000"/>
              <a:gd name="connsiteY29" fmla="*/ 307975 h 1149350"/>
              <a:gd name="connsiteX30" fmla="*/ 1457325 w 2032000"/>
              <a:gd name="connsiteY30" fmla="*/ 361950 h 1149350"/>
              <a:gd name="connsiteX31" fmla="*/ 1460500 w 2032000"/>
              <a:gd name="connsiteY31" fmla="*/ 415925 h 1149350"/>
              <a:gd name="connsiteX32" fmla="*/ 1495425 w 2032000"/>
              <a:gd name="connsiteY32" fmla="*/ 508000 h 1149350"/>
              <a:gd name="connsiteX33" fmla="*/ 1616075 w 2032000"/>
              <a:gd name="connsiteY33" fmla="*/ 625475 h 1149350"/>
              <a:gd name="connsiteX34" fmla="*/ 1755775 w 2032000"/>
              <a:gd name="connsiteY34" fmla="*/ 739775 h 1149350"/>
              <a:gd name="connsiteX35" fmla="*/ 2032000 w 2032000"/>
              <a:gd name="connsiteY35" fmla="*/ 955675 h 1149350"/>
              <a:gd name="connsiteX36" fmla="*/ 1882775 w 2032000"/>
              <a:gd name="connsiteY36" fmla="*/ 1149350 h 1149350"/>
              <a:gd name="connsiteX37" fmla="*/ 1546225 w 2032000"/>
              <a:gd name="connsiteY37" fmla="*/ 879475 h 1149350"/>
              <a:gd name="connsiteX38" fmla="*/ 1209675 w 2032000"/>
              <a:gd name="connsiteY38" fmla="*/ 612775 h 1149350"/>
              <a:gd name="connsiteX39" fmla="*/ 939800 w 2032000"/>
              <a:gd name="connsiteY39" fmla="*/ 523875 h 1149350"/>
              <a:gd name="connsiteX40" fmla="*/ 850900 w 2032000"/>
              <a:gd name="connsiteY40" fmla="*/ 577850 h 1149350"/>
              <a:gd name="connsiteX41" fmla="*/ 784225 w 2032000"/>
              <a:gd name="connsiteY41" fmla="*/ 603250 h 1149350"/>
              <a:gd name="connsiteX42" fmla="*/ 698500 w 2032000"/>
              <a:gd name="connsiteY42" fmla="*/ 631825 h 1149350"/>
              <a:gd name="connsiteX43" fmla="*/ 638175 w 2032000"/>
              <a:gd name="connsiteY43" fmla="*/ 638175 h 1149350"/>
              <a:gd name="connsiteX44" fmla="*/ 536575 w 2032000"/>
              <a:gd name="connsiteY44" fmla="*/ 641350 h 1149350"/>
              <a:gd name="connsiteX45" fmla="*/ 447675 w 2032000"/>
              <a:gd name="connsiteY45" fmla="*/ 622300 h 1149350"/>
              <a:gd name="connsiteX46" fmla="*/ 336550 w 2032000"/>
              <a:gd name="connsiteY46" fmla="*/ 584200 h 1149350"/>
              <a:gd name="connsiteX47" fmla="*/ 257175 w 2032000"/>
              <a:gd name="connsiteY47" fmla="*/ 533400 h 1149350"/>
              <a:gd name="connsiteX48" fmla="*/ 168275 w 2032000"/>
              <a:gd name="connsiteY48" fmla="*/ 482600 h 1149350"/>
              <a:gd name="connsiteX49" fmla="*/ 3969 w 2032000"/>
              <a:gd name="connsiteY49" fmla="*/ 254000 h 1149350"/>
              <a:gd name="connsiteX50" fmla="*/ 73025 w 2032000"/>
              <a:gd name="connsiteY50" fmla="*/ 361156 h 1149350"/>
              <a:gd name="connsiteX0" fmla="*/ 0 w 2032000"/>
              <a:gd name="connsiteY0" fmla="*/ 250825 h 1149350"/>
              <a:gd name="connsiteX1" fmla="*/ 0 w 2032000"/>
              <a:gd name="connsiteY1" fmla="*/ 250825 h 1149350"/>
              <a:gd name="connsiteX2" fmla="*/ 28575 w 2032000"/>
              <a:gd name="connsiteY2" fmla="*/ 263525 h 1149350"/>
              <a:gd name="connsiteX3" fmla="*/ 50800 w 2032000"/>
              <a:gd name="connsiteY3" fmla="*/ 276225 h 1149350"/>
              <a:gd name="connsiteX4" fmla="*/ 139700 w 2032000"/>
              <a:gd name="connsiteY4" fmla="*/ 307975 h 1149350"/>
              <a:gd name="connsiteX5" fmla="*/ 409575 w 2032000"/>
              <a:gd name="connsiteY5" fmla="*/ 371475 h 1149350"/>
              <a:gd name="connsiteX6" fmla="*/ 415925 w 2032000"/>
              <a:gd name="connsiteY6" fmla="*/ 187325 h 1149350"/>
              <a:gd name="connsiteX7" fmla="*/ 422275 w 2032000"/>
              <a:gd name="connsiteY7" fmla="*/ 155575 h 1149350"/>
              <a:gd name="connsiteX8" fmla="*/ 466725 w 2032000"/>
              <a:gd name="connsiteY8" fmla="*/ 0 h 1149350"/>
              <a:gd name="connsiteX9" fmla="*/ 565150 w 2032000"/>
              <a:gd name="connsiteY9" fmla="*/ 47625 h 1149350"/>
              <a:gd name="connsiteX10" fmla="*/ 733425 w 2032000"/>
              <a:gd name="connsiteY10" fmla="*/ 31750 h 1149350"/>
              <a:gd name="connsiteX11" fmla="*/ 777875 w 2032000"/>
              <a:gd name="connsiteY11" fmla="*/ 34925 h 1149350"/>
              <a:gd name="connsiteX12" fmla="*/ 812800 w 2032000"/>
              <a:gd name="connsiteY12" fmla="*/ 196850 h 1149350"/>
              <a:gd name="connsiteX13" fmla="*/ 854075 w 2032000"/>
              <a:gd name="connsiteY13" fmla="*/ 206375 h 1149350"/>
              <a:gd name="connsiteX14" fmla="*/ 854075 w 2032000"/>
              <a:gd name="connsiteY14" fmla="*/ 263525 h 1149350"/>
              <a:gd name="connsiteX15" fmla="*/ 965200 w 2032000"/>
              <a:gd name="connsiteY15" fmla="*/ 342900 h 1149350"/>
              <a:gd name="connsiteX16" fmla="*/ 1085850 w 2032000"/>
              <a:gd name="connsiteY16" fmla="*/ 409575 h 1149350"/>
              <a:gd name="connsiteX17" fmla="*/ 1152525 w 2032000"/>
              <a:gd name="connsiteY17" fmla="*/ 314325 h 1149350"/>
              <a:gd name="connsiteX18" fmla="*/ 1184275 w 2032000"/>
              <a:gd name="connsiteY18" fmla="*/ 225425 h 1149350"/>
              <a:gd name="connsiteX19" fmla="*/ 1196975 w 2032000"/>
              <a:gd name="connsiteY19" fmla="*/ 117475 h 1149350"/>
              <a:gd name="connsiteX20" fmla="*/ 1371600 w 2032000"/>
              <a:gd name="connsiteY20" fmla="*/ 117475 h 1149350"/>
              <a:gd name="connsiteX21" fmla="*/ 1384300 w 2032000"/>
              <a:gd name="connsiteY21" fmla="*/ 200025 h 1149350"/>
              <a:gd name="connsiteX22" fmla="*/ 1479550 w 2032000"/>
              <a:gd name="connsiteY22" fmla="*/ 203200 h 1149350"/>
              <a:gd name="connsiteX23" fmla="*/ 1485900 w 2032000"/>
              <a:gd name="connsiteY23" fmla="*/ 165100 h 1149350"/>
              <a:gd name="connsiteX24" fmla="*/ 1539875 w 2032000"/>
              <a:gd name="connsiteY24" fmla="*/ 168275 h 1149350"/>
              <a:gd name="connsiteX25" fmla="*/ 1555750 w 2032000"/>
              <a:gd name="connsiteY25" fmla="*/ 114300 h 1149350"/>
              <a:gd name="connsiteX26" fmla="*/ 1616075 w 2032000"/>
              <a:gd name="connsiteY26" fmla="*/ 114300 h 1149350"/>
              <a:gd name="connsiteX27" fmla="*/ 1603375 w 2032000"/>
              <a:gd name="connsiteY27" fmla="*/ 149225 h 1149350"/>
              <a:gd name="connsiteX28" fmla="*/ 1495425 w 2032000"/>
              <a:gd name="connsiteY28" fmla="*/ 263525 h 1149350"/>
              <a:gd name="connsiteX29" fmla="*/ 1476375 w 2032000"/>
              <a:gd name="connsiteY29" fmla="*/ 307975 h 1149350"/>
              <a:gd name="connsiteX30" fmla="*/ 1457325 w 2032000"/>
              <a:gd name="connsiteY30" fmla="*/ 361950 h 1149350"/>
              <a:gd name="connsiteX31" fmla="*/ 1460500 w 2032000"/>
              <a:gd name="connsiteY31" fmla="*/ 415925 h 1149350"/>
              <a:gd name="connsiteX32" fmla="*/ 1495425 w 2032000"/>
              <a:gd name="connsiteY32" fmla="*/ 508000 h 1149350"/>
              <a:gd name="connsiteX33" fmla="*/ 1616075 w 2032000"/>
              <a:gd name="connsiteY33" fmla="*/ 625475 h 1149350"/>
              <a:gd name="connsiteX34" fmla="*/ 1755775 w 2032000"/>
              <a:gd name="connsiteY34" fmla="*/ 739775 h 1149350"/>
              <a:gd name="connsiteX35" fmla="*/ 2032000 w 2032000"/>
              <a:gd name="connsiteY35" fmla="*/ 955675 h 1149350"/>
              <a:gd name="connsiteX36" fmla="*/ 1882775 w 2032000"/>
              <a:gd name="connsiteY36" fmla="*/ 1149350 h 1149350"/>
              <a:gd name="connsiteX37" fmla="*/ 1546225 w 2032000"/>
              <a:gd name="connsiteY37" fmla="*/ 879475 h 1149350"/>
              <a:gd name="connsiteX38" fmla="*/ 1209675 w 2032000"/>
              <a:gd name="connsiteY38" fmla="*/ 612775 h 1149350"/>
              <a:gd name="connsiteX39" fmla="*/ 939800 w 2032000"/>
              <a:gd name="connsiteY39" fmla="*/ 523875 h 1149350"/>
              <a:gd name="connsiteX40" fmla="*/ 850900 w 2032000"/>
              <a:gd name="connsiteY40" fmla="*/ 577850 h 1149350"/>
              <a:gd name="connsiteX41" fmla="*/ 784225 w 2032000"/>
              <a:gd name="connsiteY41" fmla="*/ 603250 h 1149350"/>
              <a:gd name="connsiteX42" fmla="*/ 698500 w 2032000"/>
              <a:gd name="connsiteY42" fmla="*/ 631825 h 1149350"/>
              <a:gd name="connsiteX43" fmla="*/ 638175 w 2032000"/>
              <a:gd name="connsiteY43" fmla="*/ 638175 h 1149350"/>
              <a:gd name="connsiteX44" fmla="*/ 536575 w 2032000"/>
              <a:gd name="connsiteY44" fmla="*/ 641350 h 1149350"/>
              <a:gd name="connsiteX45" fmla="*/ 447675 w 2032000"/>
              <a:gd name="connsiteY45" fmla="*/ 622300 h 1149350"/>
              <a:gd name="connsiteX46" fmla="*/ 336550 w 2032000"/>
              <a:gd name="connsiteY46" fmla="*/ 584200 h 1149350"/>
              <a:gd name="connsiteX47" fmla="*/ 257175 w 2032000"/>
              <a:gd name="connsiteY47" fmla="*/ 533400 h 1149350"/>
              <a:gd name="connsiteX48" fmla="*/ 168275 w 2032000"/>
              <a:gd name="connsiteY48" fmla="*/ 482600 h 1149350"/>
              <a:gd name="connsiteX49" fmla="*/ 20638 w 2032000"/>
              <a:gd name="connsiteY49" fmla="*/ 280193 h 1149350"/>
              <a:gd name="connsiteX50" fmla="*/ 73025 w 2032000"/>
              <a:gd name="connsiteY50" fmla="*/ 361156 h 1149350"/>
              <a:gd name="connsiteX0" fmla="*/ 0 w 2032000"/>
              <a:gd name="connsiteY0" fmla="*/ 250825 h 1149350"/>
              <a:gd name="connsiteX1" fmla="*/ 0 w 2032000"/>
              <a:gd name="connsiteY1" fmla="*/ 250825 h 1149350"/>
              <a:gd name="connsiteX2" fmla="*/ 28575 w 2032000"/>
              <a:gd name="connsiteY2" fmla="*/ 263525 h 1149350"/>
              <a:gd name="connsiteX3" fmla="*/ 50800 w 2032000"/>
              <a:gd name="connsiteY3" fmla="*/ 276225 h 1149350"/>
              <a:gd name="connsiteX4" fmla="*/ 139700 w 2032000"/>
              <a:gd name="connsiteY4" fmla="*/ 307975 h 1149350"/>
              <a:gd name="connsiteX5" fmla="*/ 390525 w 2032000"/>
              <a:gd name="connsiteY5" fmla="*/ 368300 h 1149350"/>
              <a:gd name="connsiteX6" fmla="*/ 415925 w 2032000"/>
              <a:gd name="connsiteY6" fmla="*/ 187325 h 1149350"/>
              <a:gd name="connsiteX7" fmla="*/ 422275 w 2032000"/>
              <a:gd name="connsiteY7" fmla="*/ 155575 h 1149350"/>
              <a:gd name="connsiteX8" fmla="*/ 466725 w 2032000"/>
              <a:gd name="connsiteY8" fmla="*/ 0 h 1149350"/>
              <a:gd name="connsiteX9" fmla="*/ 565150 w 2032000"/>
              <a:gd name="connsiteY9" fmla="*/ 47625 h 1149350"/>
              <a:gd name="connsiteX10" fmla="*/ 733425 w 2032000"/>
              <a:gd name="connsiteY10" fmla="*/ 31750 h 1149350"/>
              <a:gd name="connsiteX11" fmla="*/ 777875 w 2032000"/>
              <a:gd name="connsiteY11" fmla="*/ 34925 h 1149350"/>
              <a:gd name="connsiteX12" fmla="*/ 812800 w 2032000"/>
              <a:gd name="connsiteY12" fmla="*/ 196850 h 1149350"/>
              <a:gd name="connsiteX13" fmla="*/ 854075 w 2032000"/>
              <a:gd name="connsiteY13" fmla="*/ 206375 h 1149350"/>
              <a:gd name="connsiteX14" fmla="*/ 854075 w 2032000"/>
              <a:gd name="connsiteY14" fmla="*/ 263525 h 1149350"/>
              <a:gd name="connsiteX15" fmla="*/ 965200 w 2032000"/>
              <a:gd name="connsiteY15" fmla="*/ 342900 h 1149350"/>
              <a:gd name="connsiteX16" fmla="*/ 1085850 w 2032000"/>
              <a:gd name="connsiteY16" fmla="*/ 409575 h 1149350"/>
              <a:gd name="connsiteX17" fmla="*/ 1152525 w 2032000"/>
              <a:gd name="connsiteY17" fmla="*/ 314325 h 1149350"/>
              <a:gd name="connsiteX18" fmla="*/ 1184275 w 2032000"/>
              <a:gd name="connsiteY18" fmla="*/ 225425 h 1149350"/>
              <a:gd name="connsiteX19" fmla="*/ 1196975 w 2032000"/>
              <a:gd name="connsiteY19" fmla="*/ 117475 h 1149350"/>
              <a:gd name="connsiteX20" fmla="*/ 1371600 w 2032000"/>
              <a:gd name="connsiteY20" fmla="*/ 117475 h 1149350"/>
              <a:gd name="connsiteX21" fmla="*/ 1384300 w 2032000"/>
              <a:gd name="connsiteY21" fmla="*/ 200025 h 1149350"/>
              <a:gd name="connsiteX22" fmla="*/ 1479550 w 2032000"/>
              <a:gd name="connsiteY22" fmla="*/ 203200 h 1149350"/>
              <a:gd name="connsiteX23" fmla="*/ 1485900 w 2032000"/>
              <a:gd name="connsiteY23" fmla="*/ 165100 h 1149350"/>
              <a:gd name="connsiteX24" fmla="*/ 1539875 w 2032000"/>
              <a:gd name="connsiteY24" fmla="*/ 168275 h 1149350"/>
              <a:gd name="connsiteX25" fmla="*/ 1555750 w 2032000"/>
              <a:gd name="connsiteY25" fmla="*/ 114300 h 1149350"/>
              <a:gd name="connsiteX26" fmla="*/ 1616075 w 2032000"/>
              <a:gd name="connsiteY26" fmla="*/ 114300 h 1149350"/>
              <a:gd name="connsiteX27" fmla="*/ 1603375 w 2032000"/>
              <a:gd name="connsiteY27" fmla="*/ 149225 h 1149350"/>
              <a:gd name="connsiteX28" fmla="*/ 1495425 w 2032000"/>
              <a:gd name="connsiteY28" fmla="*/ 263525 h 1149350"/>
              <a:gd name="connsiteX29" fmla="*/ 1476375 w 2032000"/>
              <a:gd name="connsiteY29" fmla="*/ 307975 h 1149350"/>
              <a:gd name="connsiteX30" fmla="*/ 1457325 w 2032000"/>
              <a:gd name="connsiteY30" fmla="*/ 361950 h 1149350"/>
              <a:gd name="connsiteX31" fmla="*/ 1460500 w 2032000"/>
              <a:gd name="connsiteY31" fmla="*/ 415925 h 1149350"/>
              <a:gd name="connsiteX32" fmla="*/ 1495425 w 2032000"/>
              <a:gd name="connsiteY32" fmla="*/ 508000 h 1149350"/>
              <a:gd name="connsiteX33" fmla="*/ 1616075 w 2032000"/>
              <a:gd name="connsiteY33" fmla="*/ 625475 h 1149350"/>
              <a:gd name="connsiteX34" fmla="*/ 1755775 w 2032000"/>
              <a:gd name="connsiteY34" fmla="*/ 739775 h 1149350"/>
              <a:gd name="connsiteX35" fmla="*/ 2032000 w 2032000"/>
              <a:gd name="connsiteY35" fmla="*/ 955675 h 1149350"/>
              <a:gd name="connsiteX36" fmla="*/ 1882775 w 2032000"/>
              <a:gd name="connsiteY36" fmla="*/ 1149350 h 1149350"/>
              <a:gd name="connsiteX37" fmla="*/ 1546225 w 2032000"/>
              <a:gd name="connsiteY37" fmla="*/ 879475 h 1149350"/>
              <a:gd name="connsiteX38" fmla="*/ 1209675 w 2032000"/>
              <a:gd name="connsiteY38" fmla="*/ 612775 h 1149350"/>
              <a:gd name="connsiteX39" fmla="*/ 939800 w 2032000"/>
              <a:gd name="connsiteY39" fmla="*/ 523875 h 1149350"/>
              <a:gd name="connsiteX40" fmla="*/ 850900 w 2032000"/>
              <a:gd name="connsiteY40" fmla="*/ 577850 h 1149350"/>
              <a:gd name="connsiteX41" fmla="*/ 784225 w 2032000"/>
              <a:gd name="connsiteY41" fmla="*/ 603250 h 1149350"/>
              <a:gd name="connsiteX42" fmla="*/ 698500 w 2032000"/>
              <a:gd name="connsiteY42" fmla="*/ 631825 h 1149350"/>
              <a:gd name="connsiteX43" fmla="*/ 638175 w 2032000"/>
              <a:gd name="connsiteY43" fmla="*/ 638175 h 1149350"/>
              <a:gd name="connsiteX44" fmla="*/ 536575 w 2032000"/>
              <a:gd name="connsiteY44" fmla="*/ 641350 h 1149350"/>
              <a:gd name="connsiteX45" fmla="*/ 447675 w 2032000"/>
              <a:gd name="connsiteY45" fmla="*/ 622300 h 1149350"/>
              <a:gd name="connsiteX46" fmla="*/ 336550 w 2032000"/>
              <a:gd name="connsiteY46" fmla="*/ 584200 h 1149350"/>
              <a:gd name="connsiteX47" fmla="*/ 257175 w 2032000"/>
              <a:gd name="connsiteY47" fmla="*/ 533400 h 1149350"/>
              <a:gd name="connsiteX48" fmla="*/ 168275 w 2032000"/>
              <a:gd name="connsiteY48" fmla="*/ 482600 h 1149350"/>
              <a:gd name="connsiteX49" fmla="*/ 20638 w 2032000"/>
              <a:gd name="connsiteY49" fmla="*/ 280193 h 1149350"/>
              <a:gd name="connsiteX50" fmla="*/ 73025 w 2032000"/>
              <a:gd name="connsiteY50" fmla="*/ 361156 h 1149350"/>
              <a:gd name="connsiteX0" fmla="*/ 0 w 2032000"/>
              <a:gd name="connsiteY0" fmla="*/ 250825 h 1149350"/>
              <a:gd name="connsiteX1" fmla="*/ 0 w 2032000"/>
              <a:gd name="connsiteY1" fmla="*/ 250825 h 1149350"/>
              <a:gd name="connsiteX2" fmla="*/ 28575 w 2032000"/>
              <a:gd name="connsiteY2" fmla="*/ 263525 h 1149350"/>
              <a:gd name="connsiteX3" fmla="*/ 50800 w 2032000"/>
              <a:gd name="connsiteY3" fmla="*/ 276225 h 1149350"/>
              <a:gd name="connsiteX4" fmla="*/ 139700 w 2032000"/>
              <a:gd name="connsiteY4" fmla="*/ 307975 h 1149350"/>
              <a:gd name="connsiteX5" fmla="*/ 390525 w 2032000"/>
              <a:gd name="connsiteY5" fmla="*/ 368300 h 1149350"/>
              <a:gd name="connsiteX6" fmla="*/ 415925 w 2032000"/>
              <a:gd name="connsiteY6" fmla="*/ 187325 h 1149350"/>
              <a:gd name="connsiteX7" fmla="*/ 422275 w 2032000"/>
              <a:gd name="connsiteY7" fmla="*/ 155575 h 1149350"/>
              <a:gd name="connsiteX8" fmla="*/ 466725 w 2032000"/>
              <a:gd name="connsiteY8" fmla="*/ 0 h 1149350"/>
              <a:gd name="connsiteX9" fmla="*/ 565150 w 2032000"/>
              <a:gd name="connsiteY9" fmla="*/ 47625 h 1149350"/>
              <a:gd name="connsiteX10" fmla="*/ 733425 w 2032000"/>
              <a:gd name="connsiteY10" fmla="*/ 31750 h 1149350"/>
              <a:gd name="connsiteX11" fmla="*/ 777875 w 2032000"/>
              <a:gd name="connsiteY11" fmla="*/ 34925 h 1149350"/>
              <a:gd name="connsiteX12" fmla="*/ 812800 w 2032000"/>
              <a:gd name="connsiteY12" fmla="*/ 196850 h 1149350"/>
              <a:gd name="connsiteX13" fmla="*/ 854075 w 2032000"/>
              <a:gd name="connsiteY13" fmla="*/ 206375 h 1149350"/>
              <a:gd name="connsiteX14" fmla="*/ 854075 w 2032000"/>
              <a:gd name="connsiteY14" fmla="*/ 263525 h 1149350"/>
              <a:gd name="connsiteX15" fmla="*/ 965200 w 2032000"/>
              <a:gd name="connsiteY15" fmla="*/ 342900 h 1149350"/>
              <a:gd name="connsiteX16" fmla="*/ 1085850 w 2032000"/>
              <a:gd name="connsiteY16" fmla="*/ 409575 h 1149350"/>
              <a:gd name="connsiteX17" fmla="*/ 1152525 w 2032000"/>
              <a:gd name="connsiteY17" fmla="*/ 314325 h 1149350"/>
              <a:gd name="connsiteX18" fmla="*/ 1184275 w 2032000"/>
              <a:gd name="connsiteY18" fmla="*/ 225425 h 1149350"/>
              <a:gd name="connsiteX19" fmla="*/ 1196975 w 2032000"/>
              <a:gd name="connsiteY19" fmla="*/ 117475 h 1149350"/>
              <a:gd name="connsiteX20" fmla="*/ 1371600 w 2032000"/>
              <a:gd name="connsiteY20" fmla="*/ 117475 h 1149350"/>
              <a:gd name="connsiteX21" fmla="*/ 1384300 w 2032000"/>
              <a:gd name="connsiteY21" fmla="*/ 200025 h 1149350"/>
              <a:gd name="connsiteX22" fmla="*/ 1479550 w 2032000"/>
              <a:gd name="connsiteY22" fmla="*/ 203200 h 1149350"/>
              <a:gd name="connsiteX23" fmla="*/ 1485900 w 2032000"/>
              <a:gd name="connsiteY23" fmla="*/ 165100 h 1149350"/>
              <a:gd name="connsiteX24" fmla="*/ 1539875 w 2032000"/>
              <a:gd name="connsiteY24" fmla="*/ 168275 h 1149350"/>
              <a:gd name="connsiteX25" fmla="*/ 1555750 w 2032000"/>
              <a:gd name="connsiteY25" fmla="*/ 114300 h 1149350"/>
              <a:gd name="connsiteX26" fmla="*/ 1616075 w 2032000"/>
              <a:gd name="connsiteY26" fmla="*/ 114300 h 1149350"/>
              <a:gd name="connsiteX27" fmla="*/ 1603375 w 2032000"/>
              <a:gd name="connsiteY27" fmla="*/ 149225 h 1149350"/>
              <a:gd name="connsiteX28" fmla="*/ 1495425 w 2032000"/>
              <a:gd name="connsiteY28" fmla="*/ 263525 h 1149350"/>
              <a:gd name="connsiteX29" fmla="*/ 1476375 w 2032000"/>
              <a:gd name="connsiteY29" fmla="*/ 307975 h 1149350"/>
              <a:gd name="connsiteX30" fmla="*/ 1457325 w 2032000"/>
              <a:gd name="connsiteY30" fmla="*/ 361950 h 1149350"/>
              <a:gd name="connsiteX31" fmla="*/ 1460500 w 2032000"/>
              <a:gd name="connsiteY31" fmla="*/ 415925 h 1149350"/>
              <a:gd name="connsiteX32" fmla="*/ 1495425 w 2032000"/>
              <a:gd name="connsiteY32" fmla="*/ 508000 h 1149350"/>
              <a:gd name="connsiteX33" fmla="*/ 1616075 w 2032000"/>
              <a:gd name="connsiteY33" fmla="*/ 625475 h 1149350"/>
              <a:gd name="connsiteX34" fmla="*/ 1755775 w 2032000"/>
              <a:gd name="connsiteY34" fmla="*/ 739775 h 1149350"/>
              <a:gd name="connsiteX35" fmla="*/ 2032000 w 2032000"/>
              <a:gd name="connsiteY35" fmla="*/ 955675 h 1149350"/>
              <a:gd name="connsiteX36" fmla="*/ 1882775 w 2032000"/>
              <a:gd name="connsiteY36" fmla="*/ 1149350 h 1149350"/>
              <a:gd name="connsiteX37" fmla="*/ 1546225 w 2032000"/>
              <a:gd name="connsiteY37" fmla="*/ 879475 h 1149350"/>
              <a:gd name="connsiteX38" fmla="*/ 1209675 w 2032000"/>
              <a:gd name="connsiteY38" fmla="*/ 612775 h 1149350"/>
              <a:gd name="connsiteX39" fmla="*/ 939800 w 2032000"/>
              <a:gd name="connsiteY39" fmla="*/ 523875 h 1149350"/>
              <a:gd name="connsiteX40" fmla="*/ 850900 w 2032000"/>
              <a:gd name="connsiteY40" fmla="*/ 577850 h 1149350"/>
              <a:gd name="connsiteX41" fmla="*/ 784225 w 2032000"/>
              <a:gd name="connsiteY41" fmla="*/ 603250 h 1149350"/>
              <a:gd name="connsiteX42" fmla="*/ 698500 w 2032000"/>
              <a:gd name="connsiteY42" fmla="*/ 631825 h 1149350"/>
              <a:gd name="connsiteX43" fmla="*/ 638175 w 2032000"/>
              <a:gd name="connsiteY43" fmla="*/ 638175 h 1149350"/>
              <a:gd name="connsiteX44" fmla="*/ 536575 w 2032000"/>
              <a:gd name="connsiteY44" fmla="*/ 641350 h 1149350"/>
              <a:gd name="connsiteX45" fmla="*/ 447675 w 2032000"/>
              <a:gd name="connsiteY45" fmla="*/ 622300 h 1149350"/>
              <a:gd name="connsiteX46" fmla="*/ 336550 w 2032000"/>
              <a:gd name="connsiteY46" fmla="*/ 584200 h 1149350"/>
              <a:gd name="connsiteX47" fmla="*/ 257175 w 2032000"/>
              <a:gd name="connsiteY47" fmla="*/ 533400 h 1149350"/>
              <a:gd name="connsiteX48" fmla="*/ 168275 w 2032000"/>
              <a:gd name="connsiteY48" fmla="*/ 482600 h 1149350"/>
              <a:gd name="connsiteX49" fmla="*/ 20638 w 2032000"/>
              <a:gd name="connsiteY49" fmla="*/ 280193 h 1149350"/>
              <a:gd name="connsiteX50" fmla="*/ 73025 w 2032000"/>
              <a:gd name="connsiteY50" fmla="*/ 361156 h 1149350"/>
              <a:gd name="connsiteX0" fmla="*/ 0 w 2032000"/>
              <a:gd name="connsiteY0" fmla="*/ 250825 h 1149350"/>
              <a:gd name="connsiteX1" fmla="*/ 0 w 2032000"/>
              <a:gd name="connsiteY1" fmla="*/ 250825 h 1149350"/>
              <a:gd name="connsiteX2" fmla="*/ 28575 w 2032000"/>
              <a:gd name="connsiteY2" fmla="*/ 263525 h 1149350"/>
              <a:gd name="connsiteX3" fmla="*/ 50800 w 2032000"/>
              <a:gd name="connsiteY3" fmla="*/ 276225 h 1149350"/>
              <a:gd name="connsiteX4" fmla="*/ 139700 w 2032000"/>
              <a:gd name="connsiteY4" fmla="*/ 307975 h 1149350"/>
              <a:gd name="connsiteX5" fmla="*/ 390525 w 2032000"/>
              <a:gd name="connsiteY5" fmla="*/ 368300 h 1149350"/>
              <a:gd name="connsiteX6" fmla="*/ 415925 w 2032000"/>
              <a:gd name="connsiteY6" fmla="*/ 206375 h 1149350"/>
              <a:gd name="connsiteX7" fmla="*/ 422275 w 2032000"/>
              <a:gd name="connsiteY7" fmla="*/ 155575 h 1149350"/>
              <a:gd name="connsiteX8" fmla="*/ 466725 w 2032000"/>
              <a:gd name="connsiteY8" fmla="*/ 0 h 1149350"/>
              <a:gd name="connsiteX9" fmla="*/ 565150 w 2032000"/>
              <a:gd name="connsiteY9" fmla="*/ 47625 h 1149350"/>
              <a:gd name="connsiteX10" fmla="*/ 733425 w 2032000"/>
              <a:gd name="connsiteY10" fmla="*/ 31750 h 1149350"/>
              <a:gd name="connsiteX11" fmla="*/ 777875 w 2032000"/>
              <a:gd name="connsiteY11" fmla="*/ 34925 h 1149350"/>
              <a:gd name="connsiteX12" fmla="*/ 812800 w 2032000"/>
              <a:gd name="connsiteY12" fmla="*/ 196850 h 1149350"/>
              <a:gd name="connsiteX13" fmla="*/ 854075 w 2032000"/>
              <a:gd name="connsiteY13" fmla="*/ 206375 h 1149350"/>
              <a:gd name="connsiteX14" fmla="*/ 854075 w 2032000"/>
              <a:gd name="connsiteY14" fmla="*/ 263525 h 1149350"/>
              <a:gd name="connsiteX15" fmla="*/ 965200 w 2032000"/>
              <a:gd name="connsiteY15" fmla="*/ 342900 h 1149350"/>
              <a:gd name="connsiteX16" fmla="*/ 1085850 w 2032000"/>
              <a:gd name="connsiteY16" fmla="*/ 409575 h 1149350"/>
              <a:gd name="connsiteX17" fmla="*/ 1152525 w 2032000"/>
              <a:gd name="connsiteY17" fmla="*/ 314325 h 1149350"/>
              <a:gd name="connsiteX18" fmla="*/ 1184275 w 2032000"/>
              <a:gd name="connsiteY18" fmla="*/ 225425 h 1149350"/>
              <a:gd name="connsiteX19" fmla="*/ 1196975 w 2032000"/>
              <a:gd name="connsiteY19" fmla="*/ 117475 h 1149350"/>
              <a:gd name="connsiteX20" fmla="*/ 1371600 w 2032000"/>
              <a:gd name="connsiteY20" fmla="*/ 117475 h 1149350"/>
              <a:gd name="connsiteX21" fmla="*/ 1384300 w 2032000"/>
              <a:gd name="connsiteY21" fmla="*/ 200025 h 1149350"/>
              <a:gd name="connsiteX22" fmla="*/ 1479550 w 2032000"/>
              <a:gd name="connsiteY22" fmla="*/ 203200 h 1149350"/>
              <a:gd name="connsiteX23" fmla="*/ 1485900 w 2032000"/>
              <a:gd name="connsiteY23" fmla="*/ 165100 h 1149350"/>
              <a:gd name="connsiteX24" fmla="*/ 1539875 w 2032000"/>
              <a:gd name="connsiteY24" fmla="*/ 168275 h 1149350"/>
              <a:gd name="connsiteX25" fmla="*/ 1555750 w 2032000"/>
              <a:gd name="connsiteY25" fmla="*/ 114300 h 1149350"/>
              <a:gd name="connsiteX26" fmla="*/ 1616075 w 2032000"/>
              <a:gd name="connsiteY26" fmla="*/ 114300 h 1149350"/>
              <a:gd name="connsiteX27" fmla="*/ 1603375 w 2032000"/>
              <a:gd name="connsiteY27" fmla="*/ 149225 h 1149350"/>
              <a:gd name="connsiteX28" fmla="*/ 1495425 w 2032000"/>
              <a:gd name="connsiteY28" fmla="*/ 263525 h 1149350"/>
              <a:gd name="connsiteX29" fmla="*/ 1476375 w 2032000"/>
              <a:gd name="connsiteY29" fmla="*/ 307975 h 1149350"/>
              <a:gd name="connsiteX30" fmla="*/ 1457325 w 2032000"/>
              <a:gd name="connsiteY30" fmla="*/ 361950 h 1149350"/>
              <a:gd name="connsiteX31" fmla="*/ 1460500 w 2032000"/>
              <a:gd name="connsiteY31" fmla="*/ 415925 h 1149350"/>
              <a:gd name="connsiteX32" fmla="*/ 1495425 w 2032000"/>
              <a:gd name="connsiteY32" fmla="*/ 508000 h 1149350"/>
              <a:gd name="connsiteX33" fmla="*/ 1616075 w 2032000"/>
              <a:gd name="connsiteY33" fmla="*/ 625475 h 1149350"/>
              <a:gd name="connsiteX34" fmla="*/ 1755775 w 2032000"/>
              <a:gd name="connsiteY34" fmla="*/ 739775 h 1149350"/>
              <a:gd name="connsiteX35" fmla="*/ 2032000 w 2032000"/>
              <a:gd name="connsiteY35" fmla="*/ 955675 h 1149350"/>
              <a:gd name="connsiteX36" fmla="*/ 1882775 w 2032000"/>
              <a:gd name="connsiteY36" fmla="*/ 1149350 h 1149350"/>
              <a:gd name="connsiteX37" fmla="*/ 1546225 w 2032000"/>
              <a:gd name="connsiteY37" fmla="*/ 879475 h 1149350"/>
              <a:gd name="connsiteX38" fmla="*/ 1209675 w 2032000"/>
              <a:gd name="connsiteY38" fmla="*/ 612775 h 1149350"/>
              <a:gd name="connsiteX39" fmla="*/ 939800 w 2032000"/>
              <a:gd name="connsiteY39" fmla="*/ 523875 h 1149350"/>
              <a:gd name="connsiteX40" fmla="*/ 850900 w 2032000"/>
              <a:gd name="connsiteY40" fmla="*/ 577850 h 1149350"/>
              <a:gd name="connsiteX41" fmla="*/ 784225 w 2032000"/>
              <a:gd name="connsiteY41" fmla="*/ 603250 h 1149350"/>
              <a:gd name="connsiteX42" fmla="*/ 698500 w 2032000"/>
              <a:gd name="connsiteY42" fmla="*/ 631825 h 1149350"/>
              <a:gd name="connsiteX43" fmla="*/ 638175 w 2032000"/>
              <a:gd name="connsiteY43" fmla="*/ 638175 h 1149350"/>
              <a:gd name="connsiteX44" fmla="*/ 536575 w 2032000"/>
              <a:gd name="connsiteY44" fmla="*/ 641350 h 1149350"/>
              <a:gd name="connsiteX45" fmla="*/ 447675 w 2032000"/>
              <a:gd name="connsiteY45" fmla="*/ 622300 h 1149350"/>
              <a:gd name="connsiteX46" fmla="*/ 336550 w 2032000"/>
              <a:gd name="connsiteY46" fmla="*/ 584200 h 1149350"/>
              <a:gd name="connsiteX47" fmla="*/ 257175 w 2032000"/>
              <a:gd name="connsiteY47" fmla="*/ 533400 h 1149350"/>
              <a:gd name="connsiteX48" fmla="*/ 168275 w 2032000"/>
              <a:gd name="connsiteY48" fmla="*/ 482600 h 1149350"/>
              <a:gd name="connsiteX49" fmla="*/ 20638 w 2032000"/>
              <a:gd name="connsiteY49" fmla="*/ 280193 h 1149350"/>
              <a:gd name="connsiteX50" fmla="*/ 73025 w 2032000"/>
              <a:gd name="connsiteY50" fmla="*/ 361156 h 1149350"/>
              <a:gd name="connsiteX0" fmla="*/ 0 w 2032000"/>
              <a:gd name="connsiteY0" fmla="*/ 250825 h 1149350"/>
              <a:gd name="connsiteX1" fmla="*/ 0 w 2032000"/>
              <a:gd name="connsiteY1" fmla="*/ 250825 h 1149350"/>
              <a:gd name="connsiteX2" fmla="*/ 28575 w 2032000"/>
              <a:gd name="connsiteY2" fmla="*/ 263525 h 1149350"/>
              <a:gd name="connsiteX3" fmla="*/ 50800 w 2032000"/>
              <a:gd name="connsiteY3" fmla="*/ 276225 h 1149350"/>
              <a:gd name="connsiteX4" fmla="*/ 139700 w 2032000"/>
              <a:gd name="connsiteY4" fmla="*/ 307975 h 1149350"/>
              <a:gd name="connsiteX5" fmla="*/ 390525 w 2032000"/>
              <a:gd name="connsiteY5" fmla="*/ 368300 h 1149350"/>
              <a:gd name="connsiteX6" fmla="*/ 415925 w 2032000"/>
              <a:gd name="connsiteY6" fmla="*/ 206375 h 1149350"/>
              <a:gd name="connsiteX7" fmla="*/ 422275 w 2032000"/>
              <a:gd name="connsiteY7" fmla="*/ 152400 h 1149350"/>
              <a:gd name="connsiteX8" fmla="*/ 466725 w 2032000"/>
              <a:gd name="connsiteY8" fmla="*/ 0 h 1149350"/>
              <a:gd name="connsiteX9" fmla="*/ 565150 w 2032000"/>
              <a:gd name="connsiteY9" fmla="*/ 47625 h 1149350"/>
              <a:gd name="connsiteX10" fmla="*/ 733425 w 2032000"/>
              <a:gd name="connsiteY10" fmla="*/ 31750 h 1149350"/>
              <a:gd name="connsiteX11" fmla="*/ 777875 w 2032000"/>
              <a:gd name="connsiteY11" fmla="*/ 34925 h 1149350"/>
              <a:gd name="connsiteX12" fmla="*/ 812800 w 2032000"/>
              <a:gd name="connsiteY12" fmla="*/ 196850 h 1149350"/>
              <a:gd name="connsiteX13" fmla="*/ 854075 w 2032000"/>
              <a:gd name="connsiteY13" fmla="*/ 206375 h 1149350"/>
              <a:gd name="connsiteX14" fmla="*/ 854075 w 2032000"/>
              <a:gd name="connsiteY14" fmla="*/ 263525 h 1149350"/>
              <a:gd name="connsiteX15" fmla="*/ 965200 w 2032000"/>
              <a:gd name="connsiteY15" fmla="*/ 342900 h 1149350"/>
              <a:gd name="connsiteX16" fmla="*/ 1085850 w 2032000"/>
              <a:gd name="connsiteY16" fmla="*/ 409575 h 1149350"/>
              <a:gd name="connsiteX17" fmla="*/ 1152525 w 2032000"/>
              <a:gd name="connsiteY17" fmla="*/ 314325 h 1149350"/>
              <a:gd name="connsiteX18" fmla="*/ 1184275 w 2032000"/>
              <a:gd name="connsiteY18" fmla="*/ 225425 h 1149350"/>
              <a:gd name="connsiteX19" fmla="*/ 1196975 w 2032000"/>
              <a:gd name="connsiteY19" fmla="*/ 117475 h 1149350"/>
              <a:gd name="connsiteX20" fmla="*/ 1371600 w 2032000"/>
              <a:gd name="connsiteY20" fmla="*/ 117475 h 1149350"/>
              <a:gd name="connsiteX21" fmla="*/ 1384300 w 2032000"/>
              <a:gd name="connsiteY21" fmla="*/ 200025 h 1149350"/>
              <a:gd name="connsiteX22" fmla="*/ 1479550 w 2032000"/>
              <a:gd name="connsiteY22" fmla="*/ 203200 h 1149350"/>
              <a:gd name="connsiteX23" fmla="*/ 1485900 w 2032000"/>
              <a:gd name="connsiteY23" fmla="*/ 165100 h 1149350"/>
              <a:gd name="connsiteX24" fmla="*/ 1539875 w 2032000"/>
              <a:gd name="connsiteY24" fmla="*/ 168275 h 1149350"/>
              <a:gd name="connsiteX25" fmla="*/ 1555750 w 2032000"/>
              <a:gd name="connsiteY25" fmla="*/ 114300 h 1149350"/>
              <a:gd name="connsiteX26" fmla="*/ 1616075 w 2032000"/>
              <a:gd name="connsiteY26" fmla="*/ 114300 h 1149350"/>
              <a:gd name="connsiteX27" fmla="*/ 1603375 w 2032000"/>
              <a:gd name="connsiteY27" fmla="*/ 149225 h 1149350"/>
              <a:gd name="connsiteX28" fmla="*/ 1495425 w 2032000"/>
              <a:gd name="connsiteY28" fmla="*/ 263525 h 1149350"/>
              <a:gd name="connsiteX29" fmla="*/ 1476375 w 2032000"/>
              <a:gd name="connsiteY29" fmla="*/ 307975 h 1149350"/>
              <a:gd name="connsiteX30" fmla="*/ 1457325 w 2032000"/>
              <a:gd name="connsiteY30" fmla="*/ 361950 h 1149350"/>
              <a:gd name="connsiteX31" fmla="*/ 1460500 w 2032000"/>
              <a:gd name="connsiteY31" fmla="*/ 415925 h 1149350"/>
              <a:gd name="connsiteX32" fmla="*/ 1495425 w 2032000"/>
              <a:gd name="connsiteY32" fmla="*/ 508000 h 1149350"/>
              <a:gd name="connsiteX33" fmla="*/ 1616075 w 2032000"/>
              <a:gd name="connsiteY33" fmla="*/ 625475 h 1149350"/>
              <a:gd name="connsiteX34" fmla="*/ 1755775 w 2032000"/>
              <a:gd name="connsiteY34" fmla="*/ 739775 h 1149350"/>
              <a:gd name="connsiteX35" fmla="*/ 2032000 w 2032000"/>
              <a:gd name="connsiteY35" fmla="*/ 955675 h 1149350"/>
              <a:gd name="connsiteX36" fmla="*/ 1882775 w 2032000"/>
              <a:gd name="connsiteY36" fmla="*/ 1149350 h 1149350"/>
              <a:gd name="connsiteX37" fmla="*/ 1546225 w 2032000"/>
              <a:gd name="connsiteY37" fmla="*/ 879475 h 1149350"/>
              <a:gd name="connsiteX38" fmla="*/ 1209675 w 2032000"/>
              <a:gd name="connsiteY38" fmla="*/ 612775 h 1149350"/>
              <a:gd name="connsiteX39" fmla="*/ 939800 w 2032000"/>
              <a:gd name="connsiteY39" fmla="*/ 523875 h 1149350"/>
              <a:gd name="connsiteX40" fmla="*/ 850900 w 2032000"/>
              <a:gd name="connsiteY40" fmla="*/ 577850 h 1149350"/>
              <a:gd name="connsiteX41" fmla="*/ 784225 w 2032000"/>
              <a:gd name="connsiteY41" fmla="*/ 603250 h 1149350"/>
              <a:gd name="connsiteX42" fmla="*/ 698500 w 2032000"/>
              <a:gd name="connsiteY42" fmla="*/ 631825 h 1149350"/>
              <a:gd name="connsiteX43" fmla="*/ 638175 w 2032000"/>
              <a:gd name="connsiteY43" fmla="*/ 638175 h 1149350"/>
              <a:gd name="connsiteX44" fmla="*/ 536575 w 2032000"/>
              <a:gd name="connsiteY44" fmla="*/ 641350 h 1149350"/>
              <a:gd name="connsiteX45" fmla="*/ 447675 w 2032000"/>
              <a:gd name="connsiteY45" fmla="*/ 622300 h 1149350"/>
              <a:gd name="connsiteX46" fmla="*/ 336550 w 2032000"/>
              <a:gd name="connsiteY46" fmla="*/ 584200 h 1149350"/>
              <a:gd name="connsiteX47" fmla="*/ 257175 w 2032000"/>
              <a:gd name="connsiteY47" fmla="*/ 533400 h 1149350"/>
              <a:gd name="connsiteX48" fmla="*/ 168275 w 2032000"/>
              <a:gd name="connsiteY48" fmla="*/ 482600 h 1149350"/>
              <a:gd name="connsiteX49" fmla="*/ 20638 w 2032000"/>
              <a:gd name="connsiteY49" fmla="*/ 280193 h 1149350"/>
              <a:gd name="connsiteX50" fmla="*/ 73025 w 2032000"/>
              <a:gd name="connsiteY50" fmla="*/ 361156 h 1149350"/>
              <a:gd name="connsiteX0" fmla="*/ 0 w 2032000"/>
              <a:gd name="connsiteY0" fmla="*/ 257175 h 1155700"/>
              <a:gd name="connsiteX1" fmla="*/ 0 w 2032000"/>
              <a:gd name="connsiteY1" fmla="*/ 257175 h 1155700"/>
              <a:gd name="connsiteX2" fmla="*/ 28575 w 2032000"/>
              <a:gd name="connsiteY2" fmla="*/ 269875 h 1155700"/>
              <a:gd name="connsiteX3" fmla="*/ 50800 w 2032000"/>
              <a:gd name="connsiteY3" fmla="*/ 282575 h 1155700"/>
              <a:gd name="connsiteX4" fmla="*/ 139700 w 2032000"/>
              <a:gd name="connsiteY4" fmla="*/ 314325 h 1155700"/>
              <a:gd name="connsiteX5" fmla="*/ 390525 w 2032000"/>
              <a:gd name="connsiteY5" fmla="*/ 374650 h 1155700"/>
              <a:gd name="connsiteX6" fmla="*/ 415925 w 2032000"/>
              <a:gd name="connsiteY6" fmla="*/ 212725 h 1155700"/>
              <a:gd name="connsiteX7" fmla="*/ 422275 w 2032000"/>
              <a:gd name="connsiteY7" fmla="*/ 158750 h 1155700"/>
              <a:gd name="connsiteX8" fmla="*/ 469900 w 2032000"/>
              <a:gd name="connsiteY8" fmla="*/ 0 h 1155700"/>
              <a:gd name="connsiteX9" fmla="*/ 565150 w 2032000"/>
              <a:gd name="connsiteY9" fmla="*/ 53975 h 1155700"/>
              <a:gd name="connsiteX10" fmla="*/ 733425 w 2032000"/>
              <a:gd name="connsiteY10" fmla="*/ 38100 h 1155700"/>
              <a:gd name="connsiteX11" fmla="*/ 777875 w 2032000"/>
              <a:gd name="connsiteY11" fmla="*/ 41275 h 1155700"/>
              <a:gd name="connsiteX12" fmla="*/ 812800 w 2032000"/>
              <a:gd name="connsiteY12" fmla="*/ 203200 h 1155700"/>
              <a:gd name="connsiteX13" fmla="*/ 854075 w 2032000"/>
              <a:gd name="connsiteY13" fmla="*/ 212725 h 1155700"/>
              <a:gd name="connsiteX14" fmla="*/ 854075 w 2032000"/>
              <a:gd name="connsiteY14" fmla="*/ 269875 h 1155700"/>
              <a:gd name="connsiteX15" fmla="*/ 965200 w 2032000"/>
              <a:gd name="connsiteY15" fmla="*/ 349250 h 1155700"/>
              <a:gd name="connsiteX16" fmla="*/ 1085850 w 2032000"/>
              <a:gd name="connsiteY16" fmla="*/ 415925 h 1155700"/>
              <a:gd name="connsiteX17" fmla="*/ 1152525 w 2032000"/>
              <a:gd name="connsiteY17" fmla="*/ 320675 h 1155700"/>
              <a:gd name="connsiteX18" fmla="*/ 1184275 w 2032000"/>
              <a:gd name="connsiteY18" fmla="*/ 231775 h 1155700"/>
              <a:gd name="connsiteX19" fmla="*/ 1196975 w 2032000"/>
              <a:gd name="connsiteY19" fmla="*/ 123825 h 1155700"/>
              <a:gd name="connsiteX20" fmla="*/ 1371600 w 2032000"/>
              <a:gd name="connsiteY20" fmla="*/ 123825 h 1155700"/>
              <a:gd name="connsiteX21" fmla="*/ 1384300 w 2032000"/>
              <a:gd name="connsiteY21" fmla="*/ 206375 h 1155700"/>
              <a:gd name="connsiteX22" fmla="*/ 1479550 w 2032000"/>
              <a:gd name="connsiteY22" fmla="*/ 209550 h 1155700"/>
              <a:gd name="connsiteX23" fmla="*/ 1485900 w 2032000"/>
              <a:gd name="connsiteY23" fmla="*/ 171450 h 1155700"/>
              <a:gd name="connsiteX24" fmla="*/ 1539875 w 2032000"/>
              <a:gd name="connsiteY24" fmla="*/ 174625 h 1155700"/>
              <a:gd name="connsiteX25" fmla="*/ 1555750 w 2032000"/>
              <a:gd name="connsiteY25" fmla="*/ 120650 h 1155700"/>
              <a:gd name="connsiteX26" fmla="*/ 1616075 w 2032000"/>
              <a:gd name="connsiteY26" fmla="*/ 120650 h 1155700"/>
              <a:gd name="connsiteX27" fmla="*/ 1603375 w 2032000"/>
              <a:gd name="connsiteY27" fmla="*/ 155575 h 1155700"/>
              <a:gd name="connsiteX28" fmla="*/ 1495425 w 2032000"/>
              <a:gd name="connsiteY28" fmla="*/ 269875 h 1155700"/>
              <a:gd name="connsiteX29" fmla="*/ 1476375 w 2032000"/>
              <a:gd name="connsiteY29" fmla="*/ 314325 h 1155700"/>
              <a:gd name="connsiteX30" fmla="*/ 1457325 w 2032000"/>
              <a:gd name="connsiteY30" fmla="*/ 368300 h 1155700"/>
              <a:gd name="connsiteX31" fmla="*/ 1460500 w 2032000"/>
              <a:gd name="connsiteY31" fmla="*/ 422275 h 1155700"/>
              <a:gd name="connsiteX32" fmla="*/ 1495425 w 2032000"/>
              <a:gd name="connsiteY32" fmla="*/ 514350 h 1155700"/>
              <a:gd name="connsiteX33" fmla="*/ 1616075 w 2032000"/>
              <a:gd name="connsiteY33" fmla="*/ 631825 h 1155700"/>
              <a:gd name="connsiteX34" fmla="*/ 1755775 w 2032000"/>
              <a:gd name="connsiteY34" fmla="*/ 746125 h 1155700"/>
              <a:gd name="connsiteX35" fmla="*/ 2032000 w 2032000"/>
              <a:gd name="connsiteY35" fmla="*/ 962025 h 1155700"/>
              <a:gd name="connsiteX36" fmla="*/ 1882775 w 2032000"/>
              <a:gd name="connsiteY36" fmla="*/ 1155700 h 1155700"/>
              <a:gd name="connsiteX37" fmla="*/ 1546225 w 2032000"/>
              <a:gd name="connsiteY37" fmla="*/ 885825 h 1155700"/>
              <a:gd name="connsiteX38" fmla="*/ 1209675 w 2032000"/>
              <a:gd name="connsiteY38" fmla="*/ 619125 h 1155700"/>
              <a:gd name="connsiteX39" fmla="*/ 939800 w 2032000"/>
              <a:gd name="connsiteY39" fmla="*/ 530225 h 1155700"/>
              <a:gd name="connsiteX40" fmla="*/ 850900 w 2032000"/>
              <a:gd name="connsiteY40" fmla="*/ 584200 h 1155700"/>
              <a:gd name="connsiteX41" fmla="*/ 784225 w 2032000"/>
              <a:gd name="connsiteY41" fmla="*/ 609600 h 1155700"/>
              <a:gd name="connsiteX42" fmla="*/ 698500 w 2032000"/>
              <a:gd name="connsiteY42" fmla="*/ 638175 h 1155700"/>
              <a:gd name="connsiteX43" fmla="*/ 638175 w 2032000"/>
              <a:gd name="connsiteY43" fmla="*/ 644525 h 1155700"/>
              <a:gd name="connsiteX44" fmla="*/ 536575 w 2032000"/>
              <a:gd name="connsiteY44" fmla="*/ 647700 h 1155700"/>
              <a:gd name="connsiteX45" fmla="*/ 447675 w 2032000"/>
              <a:gd name="connsiteY45" fmla="*/ 628650 h 1155700"/>
              <a:gd name="connsiteX46" fmla="*/ 336550 w 2032000"/>
              <a:gd name="connsiteY46" fmla="*/ 590550 h 1155700"/>
              <a:gd name="connsiteX47" fmla="*/ 257175 w 2032000"/>
              <a:gd name="connsiteY47" fmla="*/ 539750 h 1155700"/>
              <a:gd name="connsiteX48" fmla="*/ 168275 w 2032000"/>
              <a:gd name="connsiteY48" fmla="*/ 488950 h 1155700"/>
              <a:gd name="connsiteX49" fmla="*/ 20638 w 2032000"/>
              <a:gd name="connsiteY49" fmla="*/ 286543 h 1155700"/>
              <a:gd name="connsiteX50" fmla="*/ 73025 w 2032000"/>
              <a:gd name="connsiteY50" fmla="*/ 367506 h 1155700"/>
              <a:gd name="connsiteX0" fmla="*/ 0 w 2032000"/>
              <a:gd name="connsiteY0" fmla="*/ 257175 h 1155700"/>
              <a:gd name="connsiteX1" fmla="*/ 0 w 2032000"/>
              <a:gd name="connsiteY1" fmla="*/ 257175 h 1155700"/>
              <a:gd name="connsiteX2" fmla="*/ 28575 w 2032000"/>
              <a:gd name="connsiteY2" fmla="*/ 269875 h 1155700"/>
              <a:gd name="connsiteX3" fmla="*/ 50800 w 2032000"/>
              <a:gd name="connsiteY3" fmla="*/ 282575 h 1155700"/>
              <a:gd name="connsiteX4" fmla="*/ 139700 w 2032000"/>
              <a:gd name="connsiteY4" fmla="*/ 314325 h 1155700"/>
              <a:gd name="connsiteX5" fmla="*/ 390525 w 2032000"/>
              <a:gd name="connsiteY5" fmla="*/ 381000 h 1155700"/>
              <a:gd name="connsiteX6" fmla="*/ 415925 w 2032000"/>
              <a:gd name="connsiteY6" fmla="*/ 212725 h 1155700"/>
              <a:gd name="connsiteX7" fmla="*/ 422275 w 2032000"/>
              <a:gd name="connsiteY7" fmla="*/ 158750 h 1155700"/>
              <a:gd name="connsiteX8" fmla="*/ 469900 w 2032000"/>
              <a:gd name="connsiteY8" fmla="*/ 0 h 1155700"/>
              <a:gd name="connsiteX9" fmla="*/ 565150 w 2032000"/>
              <a:gd name="connsiteY9" fmla="*/ 53975 h 1155700"/>
              <a:gd name="connsiteX10" fmla="*/ 733425 w 2032000"/>
              <a:gd name="connsiteY10" fmla="*/ 38100 h 1155700"/>
              <a:gd name="connsiteX11" fmla="*/ 777875 w 2032000"/>
              <a:gd name="connsiteY11" fmla="*/ 41275 h 1155700"/>
              <a:gd name="connsiteX12" fmla="*/ 812800 w 2032000"/>
              <a:gd name="connsiteY12" fmla="*/ 203200 h 1155700"/>
              <a:gd name="connsiteX13" fmla="*/ 854075 w 2032000"/>
              <a:gd name="connsiteY13" fmla="*/ 212725 h 1155700"/>
              <a:gd name="connsiteX14" fmla="*/ 854075 w 2032000"/>
              <a:gd name="connsiteY14" fmla="*/ 269875 h 1155700"/>
              <a:gd name="connsiteX15" fmla="*/ 965200 w 2032000"/>
              <a:gd name="connsiteY15" fmla="*/ 349250 h 1155700"/>
              <a:gd name="connsiteX16" fmla="*/ 1085850 w 2032000"/>
              <a:gd name="connsiteY16" fmla="*/ 415925 h 1155700"/>
              <a:gd name="connsiteX17" fmla="*/ 1152525 w 2032000"/>
              <a:gd name="connsiteY17" fmla="*/ 320675 h 1155700"/>
              <a:gd name="connsiteX18" fmla="*/ 1184275 w 2032000"/>
              <a:gd name="connsiteY18" fmla="*/ 231775 h 1155700"/>
              <a:gd name="connsiteX19" fmla="*/ 1196975 w 2032000"/>
              <a:gd name="connsiteY19" fmla="*/ 123825 h 1155700"/>
              <a:gd name="connsiteX20" fmla="*/ 1371600 w 2032000"/>
              <a:gd name="connsiteY20" fmla="*/ 123825 h 1155700"/>
              <a:gd name="connsiteX21" fmla="*/ 1384300 w 2032000"/>
              <a:gd name="connsiteY21" fmla="*/ 206375 h 1155700"/>
              <a:gd name="connsiteX22" fmla="*/ 1479550 w 2032000"/>
              <a:gd name="connsiteY22" fmla="*/ 209550 h 1155700"/>
              <a:gd name="connsiteX23" fmla="*/ 1485900 w 2032000"/>
              <a:gd name="connsiteY23" fmla="*/ 171450 h 1155700"/>
              <a:gd name="connsiteX24" fmla="*/ 1539875 w 2032000"/>
              <a:gd name="connsiteY24" fmla="*/ 174625 h 1155700"/>
              <a:gd name="connsiteX25" fmla="*/ 1555750 w 2032000"/>
              <a:gd name="connsiteY25" fmla="*/ 120650 h 1155700"/>
              <a:gd name="connsiteX26" fmla="*/ 1616075 w 2032000"/>
              <a:gd name="connsiteY26" fmla="*/ 120650 h 1155700"/>
              <a:gd name="connsiteX27" fmla="*/ 1603375 w 2032000"/>
              <a:gd name="connsiteY27" fmla="*/ 155575 h 1155700"/>
              <a:gd name="connsiteX28" fmla="*/ 1495425 w 2032000"/>
              <a:gd name="connsiteY28" fmla="*/ 269875 h 1155700"/>
              <a:gd name="connsiteX29" fmla="*/ 1476375 w 2032000"/>
              <a:gd name="connsiteY29" fmla="*/ 314325 h 1155700"/>
              <a:gd name="connsiteX30" fmla="*/ 1457325 w 2032000"/>
              <a:gd name="connsiteY30" fmla="*/ 368300 h 1155700"/>
              <a:gd name="connsiteX31" fmla="*/ 1460500 w 2032000"/>
              <a:gd name="connsiteY31" fmla="*/ 422275 h 1155700"/>
              <a:gd name="connsiteX32" fmla="*/ 1495425 w 2032000"/>
              <a:gd name="connsiteY32" fmla="*/ 514350 h 1155700"/>
              <a:gd name="connsiteX33" fmla="*/ 1616075 w 2032000"/>
              <a:gd name="connsiteY33" fmla="*/ 631825 h 1155700"/>
              <a:gd name="connsiteX34" fmla="*/ 1755775 w 2032000"/>
              <a:gd name="connsiteY34" fmla="*/ 746125 h 1155700"/>
              <a:gd name="connsiteX35" fmla="*/ 2032000 w 2032000"/>
              <a:gd name="connsiteY35" fmla="*/ 962025 h 1155700"/>
              <a:gd name="connsiteX36" fmla="*/ 1882775 w 2032000"/>
              <a:gd name="connsiteY36" fmla="*/ 1155700 h 1155700"/>
              <a:gd name="connsiteX37" fmla="*/ 1546225 w 2032000"/>
              <a:gd name="connsiteY37" fmla="*/ 885825 h 1155700"/>
              <a:gd name="connsiteX38" fmla="*/ 1209675 w 2032000"/>
              <a:gd name="connsiteY38" fmla="*/ 619125 h 1155700"/>
              <a:gd name="connsiteX39" fmla="*/ 939800 w 2032000"/>
              <a:gd name="connsiteY39" fmla="*/ 530225 h 1155700"/>
              <a:gd name="connsiteX40" fmla="*/ 850900 w 2032000"/>
              <a:gd name="connsiteY40" fmla="*/ 584200 h 1155700"/>
              <a:gd name="connsiteX41" fmla="*/ 784225 w 2032000"/>
              <a:gd name="connsiteY41" fmla="*/ 609600 h 1155700"/>
              <a:gd name="connsiteX42" fmla="*/ 698500 w 2032000"/>
              <a:gd name="connsiteY42" fmla="*/ 638175 h 1155700"/>
              <a:gd name="connsiteX43" fmla="*/ 638175 w 2032000"/>
              <a:gd name="connsiteY43" fmla="*/ 644525 h 1155700"/>
              <a:gd name="connsiteX44" fmla="*/ 536575 w 2032000"/>
              <a:gd name="connsiteY44" fmla="*/ 647700 h 1155700"/>
              <a:gd name="connsiteX45" fmla="*/ 447675 w 2032000"/>
              <a:gd name="connsiteY45" fmla="*/ 628650 h 1155700"/>
              <a:gd name="connsiteX46" fmla="*/ 336550 w 2032000"/>
              <a:gd name="connsiteY46" fmla="*/ 590550 h 1155700"/>
              <a:gd name="connsiteX47" fmla="*/ 257175 w 2032000"/>
              <a:gd name="connsiteY47" fmla="*/ 539750 h 1155700"/>
              <a:gd name="connsiteX48" fmla="*/ 168275 w 2032000"/>
              <a:gd name="connsiteY48" fmla="*/ 488950 h 1155700"/>
              <a:gd name="connsiteX49" fmla="*/ 20638 w 2032000"/>
              <a:gd name="connsiteY49" fmla="*/ 286543 h 1155700"/>
              <a:gd name="connsiteX50" fmla="*/ 73025 w 2032000"/>
              <a:gd name="connsiteY50" fmla="*/ 367506 h 1155700"/>
              <a:gd name="connsiteX0" fmla="*/ 0 w 2032000"/>
              <a:gd name="connsiteY0" fmla="*/ 257175 h 1155700"/>
              <a:gd name="connsiteX1" fmla="*/ 0 w 2032000"/>
              <a:gd name="connsiteY1" fmla="*/ 257175 h 1155700"/>
              <a:gd name="connsiteX2" fmla="*/ 28575 w 2032000"/>
              <a:gd name="connsiteY2" fmla="*/ 269875 h 1155700"/>
              <a:gd name="connsiteX3" fmla="*/ 50800 w 2032000"/>
              <a:gd name="connsiteY3" fmla="*/ 282575 h 1155700"/>
              <a:gd name="connsiteX4" fmla="*/ 174625 w 2032000"/>
              <a:gd name="connsiteY4" fmla="*/ 330200 h 1155700"/>
              <a:gd name="connsiteX5" fmla="*/ 390525 w 2032000"/>
              <a:gd name="connsiteY5" fmla="*/ 381000 h 1155700"/>
              <a:gd name="connsiteX6" fmla="*/ 415925 w 2032000"/>
              <a:gd name="connsiteY6" fmla="*/ 212725 h 1155700"/>
              <a:gd name="connsiteX7" fmla="*/ 422275 w 2032000"/>
              <a:gd name="connsiteY7" fmla="*/ 158750 h 1155700"/>
              <a:gd name="connsiteX8" fmla="*/ 469900 w 2032000"/>
              <a:gd name="connsiteY8" fmla="*/ 0 h 1155700"/>
              <a:gd name="connsiteX9" fmla="*/ 565150 w 2032000"/>
              <a:gd name="connsiteY9" fmla="*/ 53975 h 1155700"/>
              <a:gd name="connsiteX10" fmla="*/ 733425 w 2032000"/>
              <a:gd name="connsiteY10" fmla="*/ 38100 h 1155700"/>
              <a:gd name="connsiteX11" fmla="*/ 777875 w 2032000"/>
              <a:gd name="connsiteY11" fmla="*/ 41275 h 1155700"/>
              <a:gd name="connsiteX12" fmla="*/ 812800 w 2032000"/>
              <a:gd name="connsiteY12" fmla="*/ 203200 h 1155700"/>
              <a:gd name="connsiteX13" fmla="*/ 854075 w 2032000"/>
              <a:gd name="connsiteY13" fmla="*/ 212725 h 1155700"/>
              <a:gd name="connsiteX14" fmla="*/ 854075 w 2032000"/>
              <a:gd name="connsiteY14" fmla="*/ 269875 h 1155700"/>
              <a:gd name="connsiteX15" fmla="*/ 965200 w 2032000"/>
              <a:gd name="connsiteY15" fmla="*/ 349250 h 1155700"/>
              <a:gd name="connsiteX16" fmla="*/ 1085850 w 2032000"/>
              <a:gd name="connsiteY16" fmla="*/ 415925 h 1155700"/>
              <a:gd name="connsiteX17" fmla="*/ 1152525 w 2032000"/>
              <a:gd name="connsiteY17" fmla="*/ 320675 h 1155700"/>
              <a:gd name="connsiteX18" fmla="*/ 1184275 w 2032000"/>
              <a:gd name="connsiteY18" fmla="*/ 231775 h 1155700"/>
              <a:gd name="connsiteX19" fmla="*/ 1196975 w 2032000"/>
              <a:gd name="connsiteY19" fmla="*/ 123825 h 1155700"/>
              <a:gd name="connsiteX20" fmla="*/ 1371600 w 2032000"/>
              <a:gd name="connsiteY20" fmla="*/ 123825 h 1155700"/>
              <a:gd name="connsiteX21" fmla="*/ 1384300 w 2032000"/>
              <a:gd name="connsiteY21" fmla="*/ 206375 h 1155700"/>
              <a:gd name="connsiteX22" fmla="*/ 1479550 w 2032000"/>
              <a:gd name="connsiteY22" fmla="*/ 209550 h 1155700"/>
              <a:gd name="connsiteX23" fmla="*/ 1485900 w 2032000"/>
              <a:gd name="connsiteY23" fmla="*/ 171450 h 1155700"/>
              <a:gd name="connsiteX24" fmla="*/ 1539875 w 2032000"/>
              <a:gd name="connsiteY24" fmla="*/ 174625 h 1155700"/>
              <a:gd name="connsiteX25" fmla="*/ 1555750 w 2032000"/>
              <a:gd name="connsiteY25" fmla="*/ 120650 h 1155700"/>
              <a:gd name="connsiteX26" fmla="*/ 1616075 w 2032000"/>
              <a:gd name="connsiteY26" fmla="*/ 120650 h 1155700"/>
              <a:gd name="connsiteX27" fmla="*/ 1603375 w 2032000"/>
              <a:gd name="connsiteY27" fmla="*/ 155575 h 1155700"/>
              <a:gd name="connsiteX28" fmla="*/ 1495425 w 2032000"/>
              <a:gd name="connsiteY28" fmla="*/ 269875 h 1155700"/>
              <a:gd name="connsiteX29" fmla="*/ 1476375 w 2032000"/>
              <a:gd name="connsiteY29" fmla="*/ 314325 h 1155700"/>
              <a:gd name="connsiteX30" fmla="*/ 1457325 w 2032000"/>
              <a:gd name="connsiteY30" fmla="*/ 368300 h 1155700"/>
              <a:gd name="connsiteX31" fmla="*/ 1460500 w 2032000"/>
              <a:gd name="connsiteY31" fmla="*/ 422275 h 1155700"/>
              <a:gd name="connsiteX32" fmla="*/ 1495425 w 2032000"/>
              <a:gd name="connsiteY32" fmla="*/ 514350 h 1155700"/>
              <a:gd name="connsiteX33" fmla="*/ 1616075 w 2032000"/>
              <a:gd name="connsiteY33" fmla="*/ 631825 h 1155700"/>
              <a:gd name="connsiteX34" fmla="*/ 1755775 w 2032000"/>
              <a:gd name="connsiteY34" fmla="*/ 746125 h 1155700"/>
              <a:gd name="connsiteX35" fmla="*/ 2032000 w 2032000"/>
              <a:gd name="connsiteY35" fmla="*/ 962025 h 1155700"/>
              <a:gd name="connsiteX36" fmla="*/ 1882775 w 2032000"/>
              <a:gd name="connsiteY36" fmla="*/ 1155700 h 1155700"/>
              <a:gd name="connsiteX37" fmla="*/ 1546225 w 2032000"/>
              <a:gd name="connsiteY37" fmla="*/ 885825 h 1155700"/>
              <a:gd name="connsiteX38" fmla="*/ 1209675 w 2032000"/>
              <a:gd name="connsiteY38" fmla="*/ 619125 h 1155700"/>
              <a:gd name="connsiteX39" fmla="*/ 939800 w 2032000"/>
              <a:gd name="connsiteY39" fmla="*/ 530225 h 1155700"/>
              <a:gd name="connsiteX40" fmla="*/ 850900 w 2032000"/>
              <a:gd name="connsiteY40" fmla="*/ 584200 h 1155700"/>
              <a:gd name="connsiteX41" fmla="*/ 784225 w 2032000"/>
              <a:gd name="connsiteY41" fmla="*/ 609600 h 1155700"/>
              <a:gd name="connsiteX42" fmla="*/ 698500 w 2032000"/>
              <a:gd name="connsiteY42" fmla="*/ 638175 h 1155700"/>
              <a:gd name="connsiteX43" fmla="*/ 638175 w 2032000"/>
              <a:gd name="connsiteY43" fmla="*/ 644525 h 1155700"/>
              <a:gd name="connsiteX44" fmla="*/ 536575 w 2032000"/>
              <a:gd name="connsiteY44" fmla="*/ 647700 h 1155700"/>
              <a:gd name="connsiteX45" fmla="*/ 447675 w 2032000"/>
              <a:gd name="connsiteY45" fmla="*/ 628650 h 1155700"/>
              <a:gd name="connsiteX46" fmla="*/ 336550 w 2032000"/>
              <a:gd name="connsiteY46" fmla="*/ 590550 h 1155700"/>
              <a:gd name="connsiteX47" fmla="*/ 257175 w 2032000"/>
              <a:gd name="connsiteY47" fmla="*/ 539750 h 1155700"/>
              <a:gd name="connsiteX48" fmla="*/ 168275 w 2032000"/>
              <a:gd name="connsiteY48" fmla="*/ 488950 h 1155700"/>
              <a:gd name="connsiteX49" fmla="*/ 20638 w 2032000"/>
              <a:gd name="connsiteY49" fmla="*/ 286543 h 1155700"/>
              <a:gd name="connsiteX50" fmla="*/ 73025 w 2032000"/>
              <a:gd name="connsiteY50" fmla="*/ 367506 h 1155700"/>
              <a:gd name="connsiteX0" fmla="*/ 0 w 2032000"/>
              <a:gd name="connsiteY0" fmla="*/ 257175 h 1155700"/>
              <a:gd name="connsiteX1" fmla="*/ 0 w 2032000"/>
              <a:gd name="connsiteY1" fmla="*/ 257175 h 1155700"/>
              <a:gd name="connsiteX2" fmla="*/ 28575 w 2032000"/>
              <a:gd name="connsiteY2" fmla="*/ 269875 h 1155700"/>
              <a:gd name="connsiteX3" fmla="*/ 50800 w 2032000"/>
              <a:gd name="connsiteY3" fmla="*/ 282575 h 1155700"/>
              <a:gd name="connsiteX4" fmla="*/ 174625 w 2032000"/>
              <a:gd name="connsiteY4" fmla="*/ 330200 h 1155700"/>
              <a:gd name="connsiteX5" fmla="*/ 390525 w 2032000"/>
              <a:gd name="connsiteY5" fmla="*/ 381000 h 1155700"/>
              <a:gd name="connsiteX6" fmla="*/ 415925 w 2032000"/>
              <a:gd name="connsiteY6" fmla="*/ 212725 h 1155700"/>
              <a:gd name="connsiteX7" fmla="*/ 434975 w 2032000"/>
              <a:gd name="connsiteY7" fmla="*/ 155575 h 1155700"/>
              <a:gd name="connsiteX8" fmla="*/ 469900 w 2032000"/>
              <a:gd name="connsiteY8" fmla="*/ 0 h 1155700"/>
              <a:gd name="connsiteX9" fmla="*/ 565150 w 2032000"/>
              <a:gd name="connsiteY9" fmla="*/ 53975 h 1155700"/>
              <a:gd name="connsiteX10" fmla="*/ 733425 w 2032000"/>
              <a:gd name="connsiteY10" fmla="*/ 38100 h 1155700"/>
              <a:gd name="connsiteX11" fmla="*/ 777875 w 2032000"/>
              <a:gd name="connsiteY11" fmla="*/ 41275 h 1155700"/>
              <a:gd name="connsiteX12" fmla="*/ 812800 w 2032000"/>
              <a:gd name="connsiteY12" fmla="*/ 203200 h 1155700"/>
              <a:gd name="connsiteX13" fmla="*/ 854075 w 2032000"/>
              <a:gd name="connsiteY13" fmla="*/ 212725 h 1155700"/>
              <a:gd name="connsiteX14" fmla="*/ 854075 w 2032000"/>
              <a:gd name="connsiteY14" fmla="*/ 269875 h 1155700"/>
              <a:gd name="connsiteX15" fmla="*/ 965200 w 2032000"/>
              <a:gd name="connsiteY15" fmla="*/ 349250 h 1155700"/>
              <a:gd name="connsiteX16" fmla="*/ 1085850 w 2032000"/>
              <a:gd name="connsiteY16" fmla="*/ 415925 h 1155700"/>
              <a:gd name="connsiteX17" fmla="*/ 1152525 w 2032000"/>
              <a:gd name="connsiteY17" fmla="*/ 320675 h 1155700"/>
              <a:gd name="connsiteX18" fmla="*/ 1184275 w 2032000"/>
              <a:gd name="connsiteY18" fmla="*/ 231775 h 1155700"/>
              <a:gd name="connsiteX19" fmla="*/ 1196975 w 2032000"/>
              <a:gd name="connsiteY19" fmla="*/ 123825 h 1155700"/>
              <a:gd name="connsiteX20" fmla="*/ 1371600 w 2032000"/>
              <a:gd name="connsiteY20" fmla="*/ 123825 h 1155700"/>
              <a:gd name="connsiteX21" fmla="*/ 1384300 w 2032000"/>
              <a:gd name="connsiteY21" fmla="*/ 206375 h 1155700"/>
              <a:gd name="connsiteX22" fmla="*/ 1479550 w 2032000"/>
              <a:gd name="connsiteY22" fmla="*/ 209550 h 1155700"/>
              <a:gd name="connsiteX23" fmla="*/ 1485900 w 2032000"/>
              <a:gd name="connsiteY23" fmla="*/ 171450 h 1155700"/>
              <a:gd name="connsiteX24" fmla="*/ 1539875 w 2032000"/>
              <a:gd name="connsiteY24" fmla="*/ 174625 h 1155700"/>
              <a:gd name="connsiteX25" fmla="*/ 1555750 w 2032000"/>
              <a:gd name="connsiteY25" fmla="*/ 120650 h 1155700"/>
              <a:gd name="connsiteX26" fmla="*/ 1616075 w 2032000"/>
              <a:gd name="connsiteY26" fmla="*/ 120650 h 1155700"/>
              <a:gd name="connsiteX27" fmla="*/ 1603375 w 2032000"/>
              <a:gd name="connsiteY27" fmla="*/ 155575 h 1155700"/>
              <a:gd name="connsiteX28" fmla="*/ 1495425 w 2032000"/>
              <a:gd name="connsiteY28" fmla="*/ 269875 h 1155700"/>
              <a:gd name="connsiteX29" fmla="*/ 1476375 w 2032000"/>
              <a:gd name="connsiteY29" fmla="*/ 314325 h 1155700"/>
              <a:gd name="connsiteX30" fmla="*/ 1457325 w 2032000"/>
              <a:gd name="connsiteY30" fmla="*/ 368300 h 1155700"/>
              <a:gd name="connsiteX31" fmla="*/ 1460500 w 2032000"/>
              <a:gd name="connsiteY31" fmla="*/ 422275 h 1155700"/>
              <a:gd name="connsiteX32" fmla="*/ 1495425 w 2032000"/>
              <a:gd name="connsiteY32" fmla="*/ 514350 h 1155700"/>
              <a:gd name="connsiteX33" fmla="*/ 1616075 w 2032000"/>
              <a:gd name="connsiteY33" fmla="*/ 631825 h 1155700"/>
              <a:gd name="connsiteX34" fmla="*/ 1755775 w 2032000"/>
              <a:gd name="connsiteY34" fmla="*/ 746125 h 1155700"/>
              <a:gd name="connsiteX35" fmla="*/ 2032000 w 2032000"/>
              <a:gd name="connsiteY35" fmla="*/ 962025 h 1155700"/>
              <a:gd name="connsiteX36" fmla="*/ 1882775 w 2032000"/>
              <a:gd name="connsiteY36" fmla="*/ 1155700 h 1155700"/>
              <a:gd name="connsiteX37" fmla="*/ 1546225 w 2032000"/>
              <a:gd name="connsiteY37" fmla="*/ 885825 h 1155700"/>
              <a:gd name="connsiteX38" fmla="*/ 1209675 w 2032000"/>
              <a:gd name="connsiteY38" fmla="*/ 619125 h 1155700"/>
              <a:gd name="connsiteX39" fmla="*/ 939800 w 2032000"/>
              <a:gd name="connsiteY39" fmla="*/ 530225 h 1155700"/>
              <a:gd name="connsiteX40" fmla="*/ 850900 w 2032000"/>
              <a:gd name="connsiteY40" fmla="*/ 584200 h 1155700"/>
              <a:gd name="connsiteX41" fmla="*/ 784225 w 2032000"/>
              <a:gd name="connsiteY41" fmla="*/ 609600 h 1155700"/>
              <a:gd name="connsiteX42" fmla="*/ 698500 w 2032000"/>
              <a:gd name="connsiteY42" fmla="*/ 638175 h 1155700"/>
              <a:gd name="connsiteX43" fmla="*/ 638175 w 2032000"/>
              <a:gd name="connsiteY43" fmla="*/ 644525 h 1155700"/>
              <a:gd name="connsiteX44" fmla="*/ 536575 w 2032000"/>
              <a:gd name="connsiteY44" fmla="*/ 647700 h 1155700"/>
              <a:gd name="connsiteX45" fmla="*/ 447675 w 2032000"/>
              <a:gd name="connsiteY45" fmla="*/ 628650 h 1155700"/>
              <a:gd name="connsiteX46" fmla="*/ 336550 w 2032000"/>
              <a:gd name="connsiteY46" fmla="*/ 590550 h 1155700"/>
              <a:gd name="connsiteX47" fmla="*/ 257175 w 2032000"/>
              <a:gd name="connsiteY47" fmla="*/ 539750 h 1155700"/>
              <a:gd name="connsiteX48" fmla="*/ 168275 w 2032000"/>
              <a:gd name="connsiteY48" fmla="*/ 488950 h 1155700"/>
              <a:gd name="connsiteX49" fmla="*/ 20638 w 2032000"/>
              <a:gd name="connsiteY49" fmla="*/ 286543 h 1155700"/>
              <a:gd name="connsiteX50" fmla="*/ 73025 w 2032000"/>
              <a:gd name="connsiteY50" fmla="*/ 367506 h 1155700"/>
              <a:gd name="connsiteX0" fmla="*/ 0 w 2032000"/>
              <a:gd name="connsiteY0" fmla="*/ 257175 h 1155700"/>
              <a:gd name="connsiteX1" fmla="*/ 0 w 2032000"/>
              <a:gd name="connsiteY1" fmla="*/ 257175 h 1155700"/>
              <a:gd name="connsiteX2" fmla="*/ 28575 w 2032000"/>
              <a:gd name="connsiteY2" fmla="*/ 269875 h 1155700"/>
              <a:gd name="connsiteX3" fmla="*/ 50800 w 2032000"/>
              <a:gd name="connsiteY3" fmla="*/ 282575 h 1155700"/>
              <a:gd name="connsiteX4" fmla="*/ 174625 w 2032000"/>
              <a:gd name="connsiteY4" fmla="*/ 330200 h 1155700"/>
              <a:gd name="connsiteX5" fmla="*/ 390525 w 2032000"/>
              <a:gd name="connsiteY5" fmla="*/ 381000 h 1155700"/>
              <a:gd name="connsiteX6" fmla="*/ 422275 w 2032000"/>
              <a:gd name="connsiteY6" fmla="*/ 234950 h 1155700"/>
              <a:gd name="connsiteX7" fmla="*/ 434975 w 2032000"/>
              <a:gd name="connsiteY7" fmla="*/ 155575 h 1155700"/>
              <a:gd name="connsiteX8" fmla="*/ 469900 w 2032000"/>
              <a:gd name="connsiteY8" fmla="*/ 0 h 1155700"/>
              <a:gd name="connsiteX9" fmla="*/ 565150 w 2032000"/>
              <a:gd name="connsiteY9" fmla="*/ 53975 h 1155700"/>
              <a:gd name="connsiteX10" fmla="*/ 733425 w 2032000"/>
              <a:gd name="connsiteY10" fmla="*/ 38100 h 1155700"/>
              <a:gd name="connsiteX11" fmla="*/ 777875 w 2032000"/>
              <a:gd name="connsiteY11" fmla="*/ 41275 h 1155700"/>
              <a:gd name="connsiteX12" fmla="*/ 812800 w 2032000"/>
              <a:gd name="connsiteY12" fmla="*/ 203200 h 1155700"/>
              <a:gd name="connsiteX13" fmla="*/ 854075 w 2032000"/>
              <a:gd name="connsiteY13" fmla="*/ 212725 h 1155700"/>
              <a:gd name="connsiteX14" fmla="*/ 854075 w 2032000"/>
              <a:gd name="connsiteY14" fmla="*/ 269875 h 1155700"/>
              <a:gd name="connsiteX15" fmla="*/ 965200 w 2032000"/>
              <a:gd name="connsiteY15" fmla="*/ 349250 h 1155700"/>
              <a:gd name="connsiteX16" fmla="*/ 1085850 w 2032000"/>
              <a:gd name="connsiteY16" fmla="*/ 415925 h 1155700"/>
              <a:gd name="connsiteX17" fmla="*/ 1152525 w 2032000"/>
              <a:gd name="connsiteY17" fmla="*/ 320675 h 1155700"/>
              <a:gd name="connsiteX18" fmla="*/ 1184275 w 2032000"/>
              <a:gd name="connsiteY18" fmla="*/ 231775 h 1155700"/>
              <a:gd name="connsiteX19" fmla="*/ 1196975 w 2032000"/>
              <a:gd name="connsiteY19" fmla="*/ 123825 h 1155700"/>
              <a:gd name="connsiteX20" fmla="*/ 1371600 w 2032000"/>
              <a:gd name="connsiteY20" fmla="*/ 123825 h 1155700"/>
              <a:gd name="connsiteX21" fmla="*/ 1384300 w 2032000"/>
              <a:gd name="connsiteY21" fmla="*/ 206375 h 1155700"/>
              <a:gd name="connsiteX22" fmla="*/ 1479550 w 2032000"/>
              <a:gd name="connsiteY22" fmla="*/ 209550 h 1155700"/>
              <a:gd name="connsiteX23" fmla="*/ 1485900 w 2032000"/>
              <a:gd name="connsiteY23" fmla="*/ 171450 h 1155700"/>
              <a:gd name="connsiteX24" fmla="*/ 1539875 w 2032000"/>
              <a:gd name="connsiteY24" fmla="*/ 174625 h 1155700"/>
              <a:gd name="connsiteX25" fmla="*/ 1555750 w 2032000"/>
              <a:gd name="connsiteY25" fmla="*/ 120650 h 1155700"/>
              <a:gd name="connsiteX26" fmla="*/ 1616075 w 2032000"/>
              <a:gd name="connsiteY26" fmla="*/ 120650 h 1155700"/>
              <a:gd name="connsiteX27" fmla="*/ 1603375 w 2032000"/>
              <a:gd name="connsiteY27" fmla="*/ 155575 h 1155700"/>
              <a:gd name="connsiteX28" fmla="*/ 1495425 w 2032000"/>
              <a:gd name="connsiteY28" fmla="*/ 269875 h 1155700"/>
              <a:gd name="connsiteX29" fmla="*/ 1476375 w 2032000"/>
              <a:gd name="connsiteY29" fmla="*/ 314325 h 1155700"/>
              <a:gd name="connsiteX30" fmla="*/ 1457325 w 2032000"/>
              <a:gd name="connsiteY30" fmla="*/ 368300 h 1155700"/>
              <a:gd name="connsiteX31" fmla="*/ 1460500 w 2032000"/>
              <a:gd name="connsiteY31" fmla="*/ 422275 h 1155700"/>
              <a:gd name="connsiteX32" fmla="*/ 1495425 w 2032000"/>
              <a:gd name="connsiteY32" fmla="*/ 514350 h 1155700"/>
              <a:gd name="connsiteX33" fmla="*/ 1616075 w 2032000"/>
              <a:gd name="connsiteY33" fmla="*/ 631825 h 1155700"/>
              <a:gd name="connsiteX34" fmla="*/ 1755775 w 2032000"/>
              <a:gd name="connsiteY34" fmla="*/ 746125 h 1155700"/>
              <a:gd name="connsiteX35" fmla="*/ 2032000 w 2032000"/>
              <a:gd name="connsiteY35" fmla="*/ 962025 h 1155700"/>
              <a:gd name="connsiteX36" fmla="*/ 1882775 w 2032000"/>
              <a:gd name="connsiteY36" fmla="*/ 1155700 h 1155700"/>
              <a:gd name="connsiteX37" fmla="*/ 1546225 w 2032000"/>
              <a:gd name="connsiteY37" fmla="*/ 885825 h 1155700"/>
              <a:gd name="connsiteX38" fmla="*/ 1209675 w 2032000"/>
              <a:gd name="connsiteY38" fmla="*/ 619125 h 1155700"/>
              <a:gd name="connsiteX39" fmla="*/ 939800 w 2032000"/>
              <a:gd name="connsiteY39" fmla="*/ 530225 h 1155700"/>
              <a:gd name="connsiteX40" fmla="*/ 850900 w 2032000"/>
              <a:gd name="connsiteY40" fmla="*/ 584200 h 1155700"/>
              <a:gd name="connsiteX41" fmla="*/ 784225 w 2032000"/>
              <a:gd name="connsiteY41" fmla="*/ 609600 h 1155700"/>
              <a:gd name="connsiteX42" fmla="*/ 698500 w 2032000"/>
              <a:gd name="connsiteY42" fmla="*/ 638175 h 1155700"/>
              <a:gd name="connsiteX43" fmla="*/ 638175 w 2032000"/>
              <a:gd name="connsiteY43" fmla="*/ 644525 h 1155700"/>
              <a:gd name="connsiteX44" fmla="*/ 536575 w 2032000"/>
              <a:gd name="connsiteY44" fmla="*/ 647700 h 1155700"/>
              <a:gd name="connsiteX45" fmla="*/ 447675 w 2032000"/>
              <a:gd name="connsiteY45" fmla="*/ 628650 h 1155700"/>
              <a:gd name="connsiteX46" fmla="*/ 336550 w 2032000"/>
              <a:gd name="connsiteY46" fmla="*/ 590550 h 1155700"/>
              <a:gd name="connsiteX47" fmla="*/ 257175 w 2032000"/>
              <a:gd name="connsiteY47" fmla="*/ 539750 h 1155700"/>
              <a:gd name="connsiteX48" fmla="*/ 168275 w 2032000"/>
              <a:gd name="connsiteY48" fmla="*/ 488950 h 1155700"/>
              <a:gd name="connsiteX49" fmla="*/ 20638 w 2032000"/>
              <a:gd name="connsiteY49" fmla="*/ 286543 h 1155700"/>
              <a:gd name="connsiteX50" fmla="*/ 73025 w 2032000"/>
              <a:gd name="connsiteY50" fmla="*/ 367506 h 1155700"/>
              <a:gd name="connsiteX0" fmla="*/ 0 w 2032000"/>
              <a:gd name="connsiteY0" fmla="*/ 257175 h 1155700"/>
              <a:gd name="connsiteX1" fmla="*/ 0 w 2032000"/>
              <a:gd name="connsiteY1" fmla="*/ 257175 h 1155700"/>
              <a:gd name="connsiteX2" fmla="*/ 28575 w 2032000"/>
              <a:gd name="connsiteY2" fmla="*/ 269875 h 1155700"/>
              <a:gd name="connsiteX3" fmla="*/ 50800 w 2032000"/>
              <a:gd name="connsiteY3" fmla="*/ 282575 h 1155700"/>
              <a:gd name="connsiteX4" fmla="*/ 174625 w 2032000"/>
              <a:gd name="connsiteY4" fmla="*/ 330200 h 1155700"/>
              <a:gd name="connsiteX5" fmla="*/ 390525 w 2032000"/>
              <a:gd name="connsiteY5" fmla="*/ 381000 h 1155700"/>
              <a:gd name="connsiteX6" fmla="*/ 422275 w 2032000"/>
              <a:gd name="connsiteY6" fmla="*/ 234950 h 1155700"/>
              <a:gd name="connsiteX7" fmla="*/ 434975 w 2032000"/>
              <a:gd name="connsiteY7" fmla="*/ 155575 h 1155700"/>
              <a:gd name="connsiteX8" fmla="*/ 469900 w 2032000"/>
              <a:gd name="connsiteY8" fmla="*/ 0 h 1155700"/>
              <a:gd name="connsiteX9" fmla="*/ 565150 w 2032000"/>
              <a:gd name="connsiteY9" fmla="*/ 53975 h 1155700"/>
              <a:gd name="connsiteX10" fmla="*/ 733425 w 2032000"/>
              <a:gd name="connsiteY10" fmla="*/ 38100 h 1155700"/>
              <a:gd name="connsiteX11" fmla="*/ 777875 w 2032000"/>
              <a:gd name="connsiteY11" fmla="*/ 41275 h 1155700"/>
              <a:gd name="connsiteX12" fmla="*/ 812800 w 2032000"/>
              <a:gd name="connsiteY12" fmla="*/ 203200 h 1155700"/>
              <a:gd name="connsiteX13" fmla="*/ 854075 w 2032000"/>
              <a:gd name="connsiteY13" fmla="*/ 212725 h 1155700"/>
              <a:gd name="connsiteX14" fmla="*/ 854075 w 2032000"/>
              <a:gd name="connsiteY14" fmla="*/ 269875 h 1155700"/>
              <a:gd name="connsiteX15" fmla="*/ 965200 w 2032000"/>
              <a:gd name="connsiteY15" fmla="*/ 349250 h 1155700"/>
              <a:gd name="connsiteX16" fmla="*/ 1085850 w 2032000"/>
              <a:gd name="connsiteY16" fmla="*/ 415925 h 1155700"/>
              <a:gd name="connsiteX17" fmla="*/ 1152525 w 2032000"/>
              <a:gd name="connsiteY17" fmla="*/ 320675 h 1155700"/>
              <a:gd name="connsiteX18" fmla="*/ 1184275 w 2032000"/>
              <a:gd name="connsiteY18" fmla="*/ 231775 h 1155700"/>
              <a:gd name="connsiteX19" fmla="*/ 1196975 w 2032000"/>
              <a:gd name="connsiteY19" fmla="*/ 123825 h 1155700"/>
              <a:gd name="connsiteX20" fmla="*/ 1371600 w 2032000"/>
              <a:gd name="connsiteY20" fmla="*/ 123825 h 1155700"/>
              <a:gd name="connsiteX21" fmla="*/ 1384300 w 2032000"/>
              <a:gd name="connsiteY21" fmla="*/ 206375 h 1155700"/>
              <a:gd name="connsiteX22" fmla="*/ 1479550 w 2032000"/>
              <a:gd name="connsiteY22" fmla="*/ 209550 h 1155700"/>
              <a:gd name="connsiteX23" fmla="*/ 1514475 w 2032000"/>
              <a:gd name="connsiteY23" fmla="*/ 190500 h 1155700"/>
              <a:gd name="connsiteX24" fmla="*/ 1539875 w 2032000"/>
              <a:gd name="connsiteY24" fmla="*/ 174625 h 1155700"/>
              <a:gd name="connsiteX25" fmla="*/ 1555750 w 2032000"/>
              <a:gd name="connsiteY25" fmla="*/ 120650 h 1155700"/>
              <a:gd name="connsiteX26" fmla="*/ 1616075 w 2032000"/>
              <a:gd name="connsiteY26" fmla="*/ 120650 h 1155700"/>
              <a:gd name="connsiteX27" fmla="*/ 1603375 w 2032000"/>
              <a:gd name="connsiteY27" fmla="*/ 155575 h 1155700"/>
              <a:gd name="connsiteX28" fmla="*/ 1495425 w 2032000"/>
              <a:gd name="connsiteY28" fmla="*/ 269875 h 1155700"/>
              <a:gd name="connsiteX29" fmla="*/ 1476375 w 2032000"/>
              <a:gd name="connsiteY29" fmla="*/ 314325 h 1155700"/>
              <a:gd name="connsiteX30" fmla="*/ 1457325 w 2032000"/>
              <a:gd name="connsiteY30" fmla="*/ 368300 h 1155700"/>
              <a:gd name="connsiteX31" fmla="*/ 1460500 w 2032000"/>
              <a:gd name="connsiteY31" fmla="*/ 422275 h 1155700"/>
              <a:gd name="connsiteX32" fmla="*/ 1495425 w 2032000"/>
              <a:gd name="connsiteY32" fmla="*/ 514350 h 1155700"/>
              <a:gd name="connsiteX33" fmla="*/ 1616075 w 2032000"/>
              <a:gd name="connsiteY33" fmla="*/ 631825 h 1155700"/>
              <a:gd name="connsiteX34" fmla="*/ 1755775 w 2032000"/>
              <a:gd name="connsiteY34" fmla="*/ 746125 h 1155700"/>
              <a:gd name="connsiteX35" fmla="*/ 2032000 w 2032000"/>
              <a:gd name="connsiteY35" fmla="*/ 962025 h 1155700"/>
              <a:gd name="connsiteX36" fmla="*/ 1882775 w 2032000"/>
              <a:gd name="connsiteY36" fmla="*/ 1155700 h 1155700"/>
              <a:gd name="connsiteX37" fmla="*/ 1546225 w 2032000"/>
              <a:gd name="connsiteY37" fmla="*/ 885825 h 1155700"/>
              <a:gd name="connsiteX38" fmla="*/ 1209675 w 2032000"/>
              <a:gd name="connsiteY38" fmla="*/ 619125 h 1155700"/>
              <a:gd name="connsiteX39" fmla="*/ 939800 w 2032000"/>
              <a:gd name="connsiteY39" fmla="*/ 530225 h 1155700"/>
              <a:gd name="connsiteX40" fmla="*/ 850900 w 2032000"/>
              <a:gd name="connsiteY40" fmla="*/ 584200 h 1155700"/>
              <a:gd name="connsiteX41" fmla="*/ 784225 w 2032000"/>
              <a:gd name="connsiteY41" fmla="*/ 609600 h 1155700"/>
              <a:gd name="connsiteX42" fmla="*/ 698500 w 2032000"/>
              <a:gd name="connsiteY42" fmla="*/ 638175 h 1155700"/>
              <a:gd name="connsiteX43" fmla="*/ 638175 w 2032000"/>
              <a:gd name="connsiteY43" fmla="*/ 644525 h 1155700"/>
              <a:gd name="connsiteX44" fmla="*/ 536575 w 2032000"/>
              <a:gd name="connsiteY44" fmla="*/ 647700 h 1155700"/>
              <a:gd name="connsiteX45" fmla="*/ 447675 w 2032000"/>
              <a:gd name="connsiteY45" fmla="*/ 628650 h 1155700"/>
              <a:gd name="connsiteX46" fmla="*/ 336550 w 2032000"/>
              <a:gd name="connsiteY46" fmla="*/ 590550 h 1155700"/>
              <a:gd name="connsiteX47" fmla="*/ 257175 w 2032000"/>
              <a:gd name="connsiteY47" fmla="*/ 539750 h 1155700"/>
              <a:gd name="connsiteX48" fmla="*/ 168275 w 2032000"/>
              <a:gd name="connsiteY48" fmla="*/ 488950 h 1155700"/>
              <a:gd name="connsiteX49" fmla="*/ 20638 w 2032000"/>
              <a:gd name="connsiteY49" fmla="*/ 286543 h 1155700"/>
              <a:gd name="connsiteX50" fmla="*/ 73025 w 2032000"/>
              <a:gd name="connsiteY50" fmla="*/ 367506 h 1155700"/>
              <a:gd name="connsiteX0" fmla="*/ 0 w 2032000"/>
              <a:gd name="connsiteY0" fmla="*/ 257175 h 1155700"/>
              <a:gd name="connsiteX1" fmla="*/ 0 w 2032000"/>
              <a:gd name="connsiteY1" fmla="*/ 257175 h 1155700"/>
              <a:gd name="connsiteX2" fmla="*/ 28575 w 2032000"/>
              <a:gd name="connsiteY2" fmla="*/ 269875 h 1155700"/>
              <a:gd name="connsiteX3" fmla="*/ 50800 w 2032000"/>
              <a:gd name="connsiteY3" fmla="*/ 282575 h 1155700"/>
              <a:gd name="connsiteX4" fmla="*/ 174625 w 2032000"/>
              <a:gd name="connsiteY4" fmla="*/ 330200 h 1155700"/>
              <a:gd name="connsiteX5" fmla="*/ 390525 w 2032000"/>
              <a:gd name="connsiteY5" fmla="*/ 381000 h 1155700"/>
              <a:gd name="connsiteX6" fmla="*/ 422275 w 2032000"/>
              <a:gd name="connsiteY6" fmla="*/ 234950 h 1155700"/>
              <a:gd name="connsiteX7" fmla="*/ 434975 w 2032000"/>
              <a:gd name="connsiteY7" fmla="*/ 155575 h 1155700"/>
              <a:gd name="connsiteX8" fmla="*/ 469900 w 2032000"/>
              <a:gd name="connsiteY8" fmla="*/ 0 h 1155700"/>
              <a:gd name="connsiteX9" fmla="*/ 565150 w 2032000"/>
              <a:gd name="connsiteY9" fmla="*/ 53975 h 1155700"/>
              <a:gd name="connsiteX10" fmla="*/ 733425 w 2032000"/>
              <a:gd name="connsiteY10" fmla="*/ 38100 h 1155700"/>
              <a:gd name="connsiteX11" fmla="*/ 777875 w 2032000"/>
              <a:gd name="connsiteY11" fmla="*/ 41275 h 1155700"/>
              <a:gd name="connsiteX12" fmla="*/ 812800 w 2032000"/>
              <a:gd name="connsiteY12" fmla="*/ 203200 h 1155700"/>
              <a:gd name="connsiteX13" fmla="*/ 854075 w 2032000"/>
              <a:gd name="connsiteY13" fmla="*/ 212725 h 1155700"/>
              <a:gd name="connsiteX14" fmla="*/ 854075 w 2032000"/>
              <a:gd name="connsiteY14" fmla="*/ 269875 h 1155700"/>
              <a:gd name="connsiteX15" fmla="*/ 965200 w 2032000"/>
              <a:gd name="connsiteY15" fmla="*/ 349250 h 1155700"/>
              <a:gd name="connsiteX16" fmla="*/ 1085850 w 2032000"/>
              <a:gd name="connsiteY16" fmla="*/ 415925 h 1155700"/>
              <a:gd name="connsiteX17" fmla="*/ 1152525 w 2032000"/>
              <a:gd name="connsiteY17" fmla="*/ 320675 h 1155700"/>
              <a:gd name="connsiteX18" fmla="*/ 1184275 w 2032000"/>
              <a:gd name="connsiteY18" fmla="*/ 231775 h 1155700"/>
              <a:gd name="connsiteX19" fmla="*/ 1196975 w 2032000"/>
              <a:gd name="connsiteY19" fmla="*/ 123825 h 1155700"/>
              <a:gd name="connsiteX20" fmla="*/ 1371600 w 2032000"/>
              <a:gd name="connsiteY20" fmla="*/ 123825 h 1155700"/>
              <a:gd name="connsiteX21" fmla="*/ 1384300 w 2032000"/>
              <a:gd name="connsiteY21" fmla="*/ 206375 h 1155700"/>
              <a:gd name="connsiteX22" fmla="*/ 1479550 w 2032000"/>
              <a:gd name="connsiteY22" fmla="*/ 209550 h 1155700"/>
              <a:gd name="connsiteX23" fmla="*/ 1514475 w 2032000"/>
              <a:gd name="connsiteY23" fmla="*/ 190500 h 1155700"/>
              <a:gd name="connsiteX24" fmla="*/ 1539875 w 2032000"/>
              <a:gd name="connsiteY24" fmla="*/ 174625 h 1155700"/>
              <a:gd name="connsiteX25" fmla="*/ 1552575 w 2032000"/>
              <a:gd name="connsiteY25" fmla="*/ 85725 h 1155700"/>
              <a:gd name="connsiteX26" fmla="*/ 1616075 w 2032000"/>
              <a:gd name="connsiteY26" fmla="*/ 120650 h 1155700"/>
              <a:gd name="connsiteX27" fmla="*/ 1603375 w 2032000"/>
              <a:gd name="connsiteY27" fmla="*/ 155575 h 1155700"/>
              <a:gd name="connsiteX28" fmla="*/ 1495425 w 2032000"/>
              <a:gd name="connsiteY28" fmla="*/ 269875 h 1155700"/>
              <a:gd name="connsiteX29" fmla="*/ 1476375 w 2032000"/>
              <a:gd name="connsiteY29" fmla="*/ 314325 h 1155700"/>
              <a:gd name="connsiteX30" fmla="*/ 1457325 w 2032000"/>
              <a:gd name="connsiteY30" fmla="*/ 368300 h 1155700"/>
              <a:gd name="connsiteX31" fmla="*/ 1460500 w 2032000"/>
              <a:gd name="connsiteY31" fmla="*/ 422275 h 1155700"/>
              <a:gd name="connsiteX32" fmla="*/ 1495425 w 2032000"/>
              <a:gd name="connsiteY32" fmla="*/ 514350 h 1155700"/>
              <a:gd name="connsiteX33" fmla="*/ 1616075 w 2032000"/>
              <a:gd name="connsiteY33" fmla="*/ 631825 h 1155700"/>
              <a:gd name="connsiteX34" fmla="*/ 1755775 w 2032000"/>
              <a:gd name="connsiteY34" fmla="*/ 746125 h 1155700"/>
              <a:gd name="connsiteX35" fmla="*/ 2032000 w 2032000"/>
              <a:gd name="connsiteY35" fmla="*/ 962025 h 1155700"/>
              <a:gd name="connsiteX36" fmla="*/ 1882775 w 2032000"/>
              <a:gd name="connsiteY36" fmla="*/ 1155700 h 1155700"/>
              <a:gd name="connsiteX37" fmla="*/ 1546225 w 2032000"/>
              <a:gd name="connsiteY37" fmla="*/ 885825 h 1155700"/>
              <a:gd name="connsiteX38" fmla="*/ 1209675 w 2032000"/>
              <a:gd name="connsiteY38" fmla="*/ 619125 h 1155700"/>
              <a:gd name="connsiteX39" fmla="*/ 939800 w 2032000"/>
              <a:gd name="connsiteY39" fmla="*/ 530225 h 1155700"/>
              <a:gd name="connsiteX40" fmla="*/ 850900 w 2032000"/>
              <a:gd name="connsiteY40" fmla="*/ 584200 h 1155700"/>
              <a:gd name="connsiteX41" fmla="*/ 784225 w 2032000"/>
              <a:gd name="connsiteY41" fmla="*/ 609600 h 1155700"/>
              <a:gd name="connsiteX42" fmla="*/ 698500 w 2032000"/>
              <a:gd name="connsiteY42" fmla="*/ 638175 h 1155700"/>
              <a:gd name="connsiteX43" fmla="*/ 638175 w 2032000"/>
              <a:gd name="connsiteY43" fmla="*/ 644525 h 1155700"/>
              <a:gd name="connsiteX44" fmla="*/ 536575 w 2032000"/>
              <a:gd name="connsiteY44" fmla="*/ 647700 h 1155700"/>
              <a:gd name="connsiteX45" fmla="*/ 447675 w 2032000"/>
              <a:gd name="connsiteY45" fmla="*/ 628650 h 1155700"/>
              <a:gd name="connsiteX46" fmla="*/ 336550 w 2032000"/>
              <a:gd name="connsiteY46" fmla="*/ 590550 h 1155700"/>
              <a:gd name="connsiteX47" fmla="*/ 257175 w 2032000"/>
              <a:gd name="connsiteY47" fmla="*/ 539750 h 1155700"/>
              <a:gd name="connsiteX48" fmla="*/ 168275 w 2032000"/>
              <a:gd name="connsiteY48" fmla="*/ 488950 h 1155700"/>
              <a:gd name="connsiteX49" fmla="*/ 20638 w 2032000"/>
              <a:gd name="connsiteY49" fmla="*/ 286543 h 1155700"/>
              <a:gd name="connsiteX50" fmla="*/ 73025 w 2032000"/>
              <a:gd name="connsiteY50" fmla="*/ 367506 h 1155700"/>
              <a:gd name="connsiteX0" fmla="*/ 0 w 2032000"/>
              <a:gd name="connsiteY0" fmla="*/ 257175 h 1155700"/>
              <a:gd name="connsiteX1" fmla="*/ 0 w 2032000"/>
              <a:gd name="connsiteY1" fmla="*/ 257175 h 1155700"/>
              <a:gd name="connsiteX2" fmla="*/ 28575 w 2032000"/>
              <a:gd name="connsiteY2" fmla="*/ 269875 h 1155700"/>
              <a:gd name="connsiteX3" fmla="*/ 50800 w 2032000"/>
              <a:gd name="connsiteY3" fmla="*/ 282575 h 1155700"/>
              <a:gd name="connsiteX4" fmla="*/ 174625 w 2032000"/>
              <a:gd name="connsiteY4" fmla="*/ 330200 h 1155700"/>
              <a:gd name="connsiteX5" fmla="*/ 390525 w 2032000"/>
              <a:gd name="connsiteY5" fmla="*/ 381000 h 1155700"/>
              <a:gd name="connsiteX6" fmla="*/ 422275 w 2032000"/>
              <a:gd name="connsiteY6" fmla="*/ 234950 h 1155700"/>
              <a:gd name="connsiteX7" fmla="*/ 434975 w 2032000"/>
              <a:gd name="connsiteY7" fmla="*/ 155575 h 1155700"/>
              <a:gd name="connsiteX8" fmla="*/ 469900 w 2032000"/>
              <a:gd name="connsiteY8" fmla="*/ 0 h 1155700"/>
              <a:gd name="connsiteX9" fmla="*/ 565150 w 2032000"/>
              <a:gd name="connsiteY9" fmla="*/ 53975 h 1155700"/>
              <a:gd name="connsiteX10" fmla="*/ 733425 w 2032000"/>
              <a:gd name="connsiteY10" fmla="*/ 38100 h 1155700"/>
              <a:gd name="connsiteX11" fmla="*/ 777875 w 2032000"/>
              <a:gd name="connsiteY11" fmla="*/ 41275 h 1155700"/>
              <a:gd name="connsiteX12" fmla="*/ 812800 w 2032000"/>
              <a:gd name="connsiteY12" fmla="*/ 203200 h 1155700"/>
              <a:gd name="connsiteX13" fmla="*/ 854075 w 2032000"/>
              <a:gd name="connsiteY13" fmla="*/ 212725 h 1155700"/>
              <a:gd name="connsiteX14" fmla="*/ 854075 w 2032000"/>
              <a:gd name="connsiteY14" fmla="*/ 269875 h 1155700"/>
              <a:gd name="connsiteX15" fmla="*/ 965200 w 2032000"/>
              <a:gd name="connsiteY15" fmla="*/ 349250 h 1155700"/>
              <a:gd name="connsiteX16" fmla="*/ 1085850 w 2032000"/>
              <a:gd name="connsiteY16" fmla="*/ 415925 h 1155700"/>
              <a:gd name="connsiteX17" fmla="*/ 1152525 w 2032000"/>
              <a:gd name="connsiteY17" fmla="*/ 320675 h 1155700"/>
              <a:gd name="connsiteX18" fmla="*/ 1184275 w 2032000"/>
              <a:gd name="connsiteY18" fmla="*/ 231775 h 1155700"/>
              <a:gd name="connsiteX19" fmla="*/ 1196975 w 2032000"/>
              <a:gd name="connsiteY19" fmla="*/ 123825 h 1155700"/>
              <a:gd name="connsiteX20" fmla="*/ 1371600 w 2032000"/>
              <a:gd name="connsiteY20" fmla="*/ 123825 h 1155700"/>
              <a:gd name="connsiteX21" fmla="*/ 1384300 w 2032000"/>
              <a:gd name="connsiteY21" fmla="*/ 206375 h 1155700"/>
              <a:gd name="connsiteX22" fmla="*/ 1479550 w 2032000"/>
              <a:gd name="connsiteY22" fmla="*/ 209550 h 1155700"/>
              <a:gd name="connsiteX23" fmla="*/ 1514475 w 2032000"/>
              <a:gd name="connsiteY23" fmla="*/ 190500 h 1155700"/>
              <a:gd name="connsiteX24" fmla="*/ 1539875 w 2032000"/>
              <a:gd name="connsiteY24" fmla="*/ 174625 h 1155700"/>
              <a:gd name="connsiteX25" fmla="*/ 1552575 w 2032000"/>
              <a:gd name="connsiteY25" fmla="*/ 85725 h 1155700"/>
              <a:gd name="connsiteX26" fmla="*/ 1616075 w 2032000"/>
              <a:gd name="connsiteY26" fmla="*/ 120650 h 1155700"/>
              <a:gd name="connsiteX27" fmla="*/ 1603375 w 2032000"/>
              <a:gd name="connsiteY27" fmla="*/ 155575 h 1155700"/>
              <a:gd name="connsiteX28" fmla="*/ 1495425 w 2032000"/>
              <a:gd name="connsiteY28" fmla="*/ 269875 h 1155700"/>
              <a:gd name="connsiteX29" fmla="*/ 1476375 w 2032000"/>
              <a:gd name="connsiteY29" fmla="*/ 314325 h 1155700"/>
              <a:gd name="connsiteX30" fmla="*/ 1457325 w 2032000"/>
              <a:gd name="connsiteY30" fmla="*/ 368300 h 1155700"/>
              <a:gd name="connsiteX31" fmla="*/ 1460500 w 2032000"/>
              <a:gd name="connsiteY31" fmla="*/ 422275 h 1155700"/>
              <a:gd name="connsiteX32" fmla="*/ 1495425 w 2032000"/>
              <a:gd name="connsiteY32" fmla="*/ 514350 h 1155700"/>
              <a:gd name="connsiteX33" fmla="*/ 1616075 w 2032000"/>
              <a:gd name="connsiteY33" fmla="*/ 631825 h 1155700"/>
              <a:gd name="connsiteX34" fmla="*/ 1755775 w 2032000"/>
              <a:gd name="connsiteY34" fmla="*/ 746125 h 1155700"/>
              <a:gd name="connsiteX35" fmla="*/ 2032000 w 2032000"/>
              <a:gd name="connsiteY35" fmla="*/ 962025 h 1155700"/>
              <a:gd name="connsiteX36" fmla="*/ 1882775 w 2032000"/>
              <a:gd name="connsiteY36" fmla="*/ 1155700 h 1155700"/>
              <a:gd name="connsiteX37" fmla="*/ 1546225 w 2032000"/>
              <a:gd name="connsiteY37" fmla="*/ 885825 h 1155700"/>
              <a:gd name="connsiteX38" fmla="*/ 1209675 w 2032000"/>
              <a:gd name="connsiteY38" fmla="*/ 619125 h 1155700"/>
              <a:gd name="connsiteX39" fmla="*/ 939800 w 2032000"/>
              <a:gd name="connsiteY39" fmla="*/ 530225 h 1155700"/>
              <a:gd name="connsiteX40" fmla="*/ 850900 w 2032000"/>
              <a:gd name="connsiteY40" fmla="*/ 584200 h 1155700"/>
              <a:gd name="connsiteX41" fmla="*/ 784225 w 2032000"/>
              <a:gd name="connsiteY41" fmla="*/ 609600 h 1155700"/>
              <a:gd name="connsiteX42" fmla="*/ 698500 w 2032000"/>
              <a:gd name="connsiteY42" fmla="*/ 638175 h 1155700"/>
              <a:gd name="connsiteX43" fmla="*/ 638175 w 2032000"/>
              <a:gd name="connsiteY43" fmla="*/ 644525 h 1155700"/>
              <a:gd name="connsiteX44" fmla="*/ 536575 w 2032000"/>
              <a:gd name="connsiteY44" fmla="*/ 647700 h 1155700"/>
              <a:gd name="connsiteX45" fmla="*/ 447675 w 2032000"/>
              <a:gd name="connsiteY45" fmla="*/ 628650 h 1155700"/>
              <a:gd name="connsiteX46" fmla="*/ 336550 w 2032000"/>
              <a:gd name="connsiteY46" fmla="*/ 590550 h 1155700"/>
              <a:gd name="connsiteX47" fmla="*/ 257175 w 2032000"/>
              <a:gd name="connsiteY47" fmla="*/ 539750 h 1155700"/>
              <a:gd name="connsiteX48" fmla="*/ 168275 w 2032000"/>
              <a:gd name="connsiteY48" fmla="*/ 488950 h 1155700"/>
              <a:gd name="connsiteX49" fmla="*/ 20638 w 2032000"/>
              <a:gd name="connsiteY49" fmla="*/ 286543 h 1155700"/>
              <a:gd name="connsiteX50" fmla="*/ 73025 w 2032000"/>
              <a:gd name="connsiteY50" fmla="*/ 367506 h 1155700"/>
              <a:gd name="connsiteX0" fmla="*/ 0 w 2032000"/>
              <a:gd name="connsiteY0" fmla="*/ 257175 h 1155700"/>
              <a:gd name="connsiteX1" fmla="*/ 0 w 2032000"/>
              <a:gd name="connsiteY1" fmla="*/ 257175 h 1155700"/>
              <a:gd name="connsiteX2" fmla="*/ 28575 w 2032000"/>
              <a:gd name="connsiteY2" fmla="*/ 269875 h 1155700"/>
              <a:gd name="connsiteX3" fmla="*/ 50800 w 2032000"/>
              <a:gd name="connsiteY3" fmla="*/ 282575 h 1155700"/>
              <a:gd name="connsiteX4" fmla="*/ 174625 w 2032000"/>
              <a:gd name="connsiteY4" fmla="*/ 330200 h 1155700"/>
              <a:gd name="connsiteX5" fmla="*/ 390525 w 2032000"/>
              <a:gd name="connsiteY5" fmla="*/ 381000 h 1155700"/>
              <a:gd name="connsiteX6" fmla="*/ 422275 w 2032000"/>
              <a:gd name="connsiteY6" fmla="*/ 234950 h 1155700"/>
              <a:gd name="connsiteX7" fmla="*/ 469900 w 2032000"/>
              <a:gd name="connsiteY7" fmla="*/ 0 h 1155700"/>
              <a:gd name="connsiteX8" fmla="*/ 565150 w 2032000"/>
              <a:gd name="connsiteY8" fmla="*/ 53975 h 1155700"/>
              <a:gd name="connsiteX9" fmla="*/ 733425 w 2032000"/>
              <a:gd name="connsiteY9" fmla="*/ 38100 h 1155700"/>
              <a:gd name="connsiteX10" fmla="*/ 777875 w 2032000"/>
              <a:gd name="connsiteY10" fmla="*/ 41275 h 1155700"/>
              <a:gd name="connsiteX11" fmla="*/ 812800 w 2032000"/>
              <a:gd name="connsiteY11" fmla="*/ 203200 h 1155700"/>
              <a:gd name="connsiteX12" fmla="*/ 854075 w 2032000"/>
              <a:gd name="connsiteY12" fmla="*/ 212725 h 1155700"/>
              <a:gd name="connsiteX13" fmla="*/ 854075 w 2032000"/>
              <a:gd name="connsiteY13" fmla="*/ 269875 h 1155700"/>
              <a:gd name="connsiteX14" fmla="*/ 965200 w 2032000"/>
              <a:gd name="connsiteY14" fmla="*/ 349250 h 1155700"/>
              <a:gd name="connsiteX15" fmla="*/ 1085850 w 2032000"/>
              <a:gd name="connsiteY15" fmla="*/ 415925 h 1155700"/>
              <a:gd name="connsiteX16" fmla="*/ 1152525 w 2032000"/>
              <a:gd name="connsiteY16" fmla="*/ 320675 h 1155700"/>
              <a:gd name="connsiteX17" fmla="*/ 1184275 w 2032000"/>
              <a:gd name="connsiteY17" fmla="*/ 231775 h 1155700"/>
              <a:gd name="connsiteX18" fmla="*/ 1196975 w 2032000"/>
              <a:gd name="connsiteY18" fmla="*/ 123825 h 1155700"/>
              <a:gd name="connsiteX19" fmla="*/ 1371600 w 2032000"/>
              <a:gd name="connsiteY19" fmla="*/ 123825 h 1155700"/>
              <a:gd name="connsiteX20" fmla="*/ 1384300 w 2032000"/>
              <a:gd name="connsiteY20" fmla="*/ 206375 h 1155700"/>
              <a:gd name="connsiteX21" fmla="*/ 1479550 w 2032000"/>
              <a:gd name="connsiteY21" fmla="*/ 209550 h 1155700"/>
              <a:gd name="connsiteX22" fmla="*/ 1514475 w 2032000"/>
              <a:gd name="connsiteY22" fmla="*/ 190500 h 1155700"/>
              <a:gd name="connsiteX23" fmla="*/ 1539875 w 2032000"/>
              <a:gd name="connsiteY23" fmla="*/ 174625 h 1155700"/>
              <a:gd name="connsiteX24" fmla="*/ 1552575 w 2032000"/>
              <a:gd name="connsiteY24" fmla="*/ 85725 h 1155700"/>
              <a:gd name="connsiteX25" fmla="*/ 1616075 w 2032000"/>
              <a:gd name="connsiteY25" fmla="*/ 120650 h 1155700"/>
              <a:gd name="connsiteX26" fmla="*/ 1603375 w 2032000"/>
              <a:gd name="connsiteY26" fmla="*/ 155575 h 1155700"/>
              <a:gd name="connsiteX27" fmla="*/ 1495425 w 2032000"/>
              <a:gd name="connsiteY27" fmla="*/ 269875 h 1155700"/>
              <a:gd name="connsiteX28" fmla="*/ 1476375 w 2032000"/>
              <a:gd name="connsiteY28" fmla="*/ 314325 h 1155700"/>
              <a:gd name="connsiteX29" fmla="*/ 1457325 w 2032000"/>
              <a:gd name="connsiteY29" fmla="*/ 368300 h 1155700"/>
              <a:gd name="connsiteX30" fmla="*/ 1460500 w 2032000"/>
              <a:gd name="connsiteY30" fmla="*/ 422275 h 1155700"/>
              <a:gd name="connsiteX31" fmla="*/ 1495425 w 2032000"/>
              <a:gd name="connsiteY31" fmla="*/ 514350 h 1155700"/>
              <a:gd name="connsiteX32" fmla="*/ 1616075 w 2032000"/>
              <a:gd name="connsiteY32" fmla="*/ 631825 h 1155700"/>
              <a:gd name="connsiteX33" fmla="*/ 1755775 w 2032000"/>
              <a:gd name="connsiteY33" fmla="*/ 746125 h 1155700"/>
              <a:gd name="connsiteX34" fmla="*/ 2032000 w 2032000"/>
              <a:gd name="connsiteY34" fmla="*/ 962025 h 1155700"/>
              <a:gd name="connsiteX35" fmla="*/ 1882775 w 2032000"/>
              <a:gd name="connsiteY35" fmla="*/ 1155700 h 1155700"/>
              <a:gd name="connsiteX36" fmla="*/ 1546225 w 2032000"/>
              <a:gd name="connsiteY36" fmla="*/ 885825 h 1155700"/>
              <a:gd name="connsiteX37" fmla="*/ 1209675 w 2032000"/>
              <a:gd name="connsiteY37" fmla="*/ 619125 h 1155700"/>
              <a:gd name="connsiteX38" fmla="*/ 939800 w 2032000"/>
              <a:gd name="connsiteY38" fmla="*/ 530225 h 1155700"/>
              <a:gd name="connsiteX39" fmla="*/ 850900 w 2032000"/>
              <a:gd name="connsiteY39" fmla="*/ 584200 h 1155700"/>
              <a:gd name="connsiteX40" fmla="*/ 784225 w 2032000"/>
              <a:gd name="connsiteY40" fmla="*/ 609600 h 1155700"/>
              <a:gd name="connsiteX41" fmla="*/ 698500 w 2032000"/>
              <a:gd name="connsiteY41" fmla="*/ 638175 h 1155700"/>
              <a:gd name="connsiteX42" fmla="*/ 638175 w 2032000"/>
              <a:gd name="connsiteY42" fmla="*/ 644525 h 1155700"/>
              <a:gd name="connsiteX43" fmla="*/ 536575 w 2032000"/>
              <a:gd name="connsiteY43" fmla="*/ 647700 h 1155700"/>
              <a:gd name="connsiteX44" fmla="*/ 447675 w 2032000"/>
              <a:gd name="connsiteY44" fmla="*/ 628650 h 1155700"/>
              <a:gd name="connsiteX45" fmla="*/ 336550 w 2032000"/>
              <a:gd name="connsiteY45" fmla="*/ 590550 h 1155700"/>
              <a:gd name="connsiteX46" fmla="*/ 257175 w 2032000"/>
              <a:gd name="connsiteY46" fmla="*/ 539750 h 1155700"/>
              <a:gd name="connsiteX47" fmla="*/ 168275 w 2032000"/>
              <a:gd name="connsiteY47" fmla="*/ 488950 h 1155700"/>
              <a:gd name="connsiteX48" fmla="*/ 20638 w 2032000"/>
              <a:gd name="connsiteY48" fmla="*/ 286543 h 1155700"/>
              <a:gd name="connsiteX49" fmla="*/ 73025 w 2032000"/>
              <a:gd name="connsiteY49" fmla="*/ 367506 h 1155700"/>
              <a:gd name="connsiteX0" fmla="*/ 0 w 2032000"/>
              <a:gd name="connsiteY0" fmla="*/ 257175 h 1155700"/>
              <a:gd name="connsiteX1" fmla="*/ 0 w 2032000"/>
              <a:gd name="connsiteY1" fmla="*/ 257175 h 1155700"/>
              <a:gd name="connsiteX2" fmla="*/ 28575 w 2032000"/>
              <a:gd name="connsiteY2" fmla="*/ 269875 h 1155700"/>
              <a:gd name="connsiteX3" fmla="*/ 50800 w 2032000"/>
              <a:gd name="connsiteY3" fmla="*/ 282575 h 1155700"/>
              <a:gd name="connsiteX4" fmla="*/ 174625 w 2032000"/>
              <a:gd name="connsiteY4" fmla="*/ 330200 h 1155700"/>
              <a:gd name="connsiteX5" fmla="*/ 390525 w 2032000"/>
              <a:gd name="connsiteY5" fmla="*/ 381000 h 1155700"/>
              <a:gd name="connsiteX6" fmla="*/ 469900 w 2032000"/>
              <a:gd name="connsiteY6" fmla="*/ 0 h 1155700"/>
              <a:gd name="connsiteX7" fmla="*/ 565150 w 2032000"/>
              <a:gd name="connsiteY7" fmla="*/ 53975 h 1155700"/>
              <a:gd name="connsiteX8" fmla="*/ 733425 w 2032000"/>
              <a:gd name="connsiteY8" fmla="*/ 38100 h 1155700"/>
              <a:gd name="connsiteX9" fmla="*/ 777875 w 2032000"/>
              <a:gd name="connsiteY9" fmla="*/ 41275 h 1155700"/>
              <a:gd name="connsiteX10" fmla="*/ 812800 w 2032000"/>
              <a:gd name="connsiteY10" fmla="*/ 203200 h 1155700"/>
              <a:gd name="connsiteX11" fmla="*/ 854075 w 2032000"/>
              <a:gd name="connsiteY11" fmla="*/ 212725 h 1155700"/>
              <a:gd name="connsiteX12" fmla="*/ 854075 w 2032000"/>
              <a:gd name="connsiteY12" fmla="*/ 269875 h 1155700"/>
              <a:gd name="connsiteX13" fmla="*/ 965200 w 2032000"/>
              <a:gd name="connsiteY13" fmla="*/ 349250 h 1155700"/>
              <a:gd name="connsiteX14" fmla="*/ 1085850 w 2032000"/>
              <a:gd name="connsiteY14" fmla="*/ 415925 h 1155700"/>
              <a:gd name="connsiteX15" fmla="*/ 1152525 w 2032000"/>
              <a:gd name="connsiteY15" fmla="*/ 320675 h 1155700"/>
              <a:gd name="connsiteX16" fmla="*/ 1184275 w 2032000"/>
              <a:gd name="connsiteY16" fmla="*/ 231775 h 1155700"/>
              <a:gd name="connsiteX17" fmla="*/ 1196975 w 2032000"/>
              <a:gd name="connsiteY17" fmla="*/ 123825 h 1155700"/>
              <a:gd name="connsiteX18" fmla="*/ 1371600 w 2032000"/>
              <a:gd name="connsiteY18" fmla="*/ 123825 h 1155700"/>
              <a:gd name="connsiteX19" fmla="*/ 1384300 w 2032000"/>
              <a:gd name="connsiteY19" fmla="*/ 206375 h 1155700"/>
              <a:gd name="connsiteX20" fmla="*/ 1479550 w 2032000"/>
              <a:gd name="connsiteY20" fmla="*/ 209550 h 1155700"/>
              <a:gd name="connsiteX21" fmla="*/ 1514475 w 2032000"/>
              <a:gd name="connsiteY21" fmla="*/ 190500 h 1155700"/>
              <a:gd name="connsiteX22" fmla="*/ 1539875 w 2032000"/>
              <a:gd name="connsiteY22" fmla="*/ 174625 h 1155700"/>
              <a:gd name="connsiteX23" fmla="*/ 1552575 w 2032000"/>
              <a:gd name="connsiteY23" fmla="*/ 85725 h 1155700"/>
              <a:gd name="connsiteX24" fmla="*/ 1616075 w 2032000"/>
              <a:gd name="connsiteY24" fmla="*/ 120650 h 1155700"/>
              <a:gd name="connsiteX25" fmla="*/ 1603375 w 2032000"/>
              <a:gd name="connsiteY25" fmla="*/ 155575 h 1155700"/>
              <a:gd name="connsiteX26" fmla="*/ 1495425 w 2032000"/>
              <a:gd name="connsiteY26" fmla="*/ 269875 h 1155700"/>
              <a:gd name="connsiteX27" fmla="*/ 1476375 w 2032000"/>
              <a:gd name="connsiteY27" fmla="*/ 314325 h 1155700"/>
              <a:gd name="connsiteX28" fmla="*/ 1457325 w 2032000"/>
              <a:gd name="connsiteY28" fmla="*/ 368300 h 1155700"/>
              <a:gd name="connsiteX29" fmla="*/ 1460500 w 2032000"/>
              <a:gd name="connsiteY29" fmla="*/ 422275 h 1155700"/>
              <a:gd name="connsiteX30" fmla="*/ 1495425 w 2032000"/>
              <a:gd name="connsiteY30" fmla="*/ 514350 h 1155700"/>
              <a:gd name="connsiteX31" fmla="*/ 1616075 w 2032000"/>
              <a:gd name="connsiteY31" fmla="*/ 631825 h 1155700"/>
              <a:gd name="connsiteX32" fmla="*/ 1755775 w 2032000"/>
              <a:gd name="connsiteY32" fmla="*/ 746125 h 1155700"/>
              <a:gd name="connsiteX33" fmla="*/ 2032000 w 2032000"/>
              <a:gd name="connsiteY33" fmla="*/ 962025 h 1155700"/>
              <a:gd name="connsiteX34" fmla="*/ 1882775 w 2032000"/>
              <a:gd name="connsiteY34" fmla="*/ 1155700 h 1155700"/>
              <a:gd name="connsiteX35" fmla="*/ 1546225 w 2032000"/>
              <a:gd name="connsiteY35" fmla="*/ 885825 h 1155700"/>
              <a:gd name="connsiteX36" fmla="*/ 1209675 w 2032000"/>
              <a:gd name="connsiteY36" fmla="*/ 619125 h 1155700"/>
              <a:gd name="connsiteX37" fmla="*/ 939800 w 2032000"/>
              <a:gd name="connsiteY37" fmla="*/ 530225 h 1155700"/>
              <a:gd name="connsiteX38" fmla="*/ 850900 w 2032000"/>
              <a:gd name="connsiteY38" fmla="*/ 584200 h 1155700"/>
              <a:gd name="connsiteX39" fmla="*/ 784225 w 2032000"/>
              <a:gd name="connsiteY39" fmla="*/ 609600 h 1155700"/>
              <a:gd name="connsiteX40" fmla="*/ 698500 w 2032000"/>
              <a:gd name="connsiteY40" fmla="*/ 638175 h 1155700"/>
              <a:gd name="connsiteX41" fmla="*/ 638175 w 2032000"/>
              <a:gd name="connsiteY41" fmla="*/ 644525 h 1155700"/>
              <a:gd name="connsiteX42" fmla="*/ 536575 w 2032000"/>
              <a:gd name="connsiteY42" fmla="*/ 647700 h 1155700"/>
              <a:gd name="connsiteX43" fmla="*/ 447675 w 2032000"/>
              <a:gd name="connsiteY43" fmla="*/ 628650 h 1155700"/>
              <a:gd name="connsiteX44" fmla="*/ 336550 w 2032000"/>
              <a:gd name="connsiteY44" fmla="*/ 590550 h 1155700"/>
              <a:gd name="connsiteX45" fmla="*/ 257175 w 2032000"/>
              <a:gd name="connsiteY45" fmla="*/ 539750 h 1155700"/>
              <a:gd name="connsiteX46" fmla="*/ 168275 w 2032000"/>
              <a:gd name="connsiteY46" fmla="*/ 488950 h 1155700"/>
              <a:gd name="connsiteX47" fmla="*/ 20638 w 2032000"/>
              <a:gd name="connsiteY47" fmla="*/ 286543 h 1155700"/>
              <a:gd name="connsiteX48" fmla="*/ 73025 w 2032000"/>
              <a:gd name="connsiteY48" fmla="*/ 367506 h 1155700"/>
              <a:gd name="connsiteX0" fmla="*/ 0 w 2032000"/>
              <a:gd name="connsiteY0" fmla="*/ 257175 h 1155700"/>
              <a:gd name="connsiteX1" fmla="*/ 0 w 2032000"/>
              <a:gd name="connsiteY1" fmla="*/ 257175 h 1155700"/>
              <a:gd name="connsiteX2" fmla="*/ 28575 w 2032000"/>
              <a:gd name="connsiteY2" fmla="*/ 269875 h 1155700"/>
              <a:gd name="connsiteX3" fmla="*/ 50800 w 2032000"/>
              <a:gd name="connsiteY3" fmla="*/ 282575 h 1155700"/>
              <a:gd name="connsiteX4" fmla="*/ 174625 w 2032000"/>
              <a:gd name="connsiteY4" fmla="*/ 330200 h 1155700"/>
              <a:gd name="connsiteX5" fmla="*/ 350034 w 2032000"/>
              <a:gd name="connsiteY5" fmla="*/ 386784 h 1155700"/>
              <a:gd name="connsiteX6" fmla="*/ 469900 w 2032000"/>
              <a:gd name="connsiteY6" fmla="*/ 0 h 1155700"/>
              <a:gd name="connsiteX7" fmla="*/ 565150 w 2032000"/>
              <a:gd name="connsiteY7" fmla="*/ 53975 h 1155700"/>
              <a:gd name="connsiteX8" fmla="*/ 733425 w 2032000"/>
              <a:gd name="connsiteY8" fmla="*/ 38100 h 1155700"/>
              <a:gd name="connsiteX9" fmla="*/ 777875 w 2032000"/>
              <a:gd name="connsiteY9" fmla="*/ 41275 h 1155700"/>
              <a:gd name="connsiteX10" fmla="*/ 812800 w 2032000"/>
              <a:gd name="connsiteY10" fmla="*/ 203200 h 1155700"/>
              <a:gd name="connsiteX11" fmla="*/ 854075 w 2032000"/>
              <a:gd name="connsiteY11" fmla="*/ 212725 h 1155700"/>
              <a:gd name="connsiteX12" fmla="*/ 854075 w 2032000"/>
              <a:gd name="connsiteY12" fmla="*/ 269875 h 1155700"/>
              <a:gd name="connsiteX13" fmla="*/ 965200 w 2032000"/>
              <a:gd name="connsiteY13" fmla="*/ 349250 h 1155700"/>
              <a:gd name="connsiteX14" fmla="*/ 1085850 w 2032000"/>
              <a:gd name="connsiteY14" fmla="*/ 415925 h 1155700"/>
              <a:gd name="connsiteX15" fmla="*/ 1152525 w 2032000"/>
              <a:gd name="connsiteY15" fmla="*/ 320675 h 1155700"/>
              <a:gd name="connsiteX16" fmla="*/ 1184275 w 2032000"/>
              <a:gd name="connsiteY16" fmla="*/ 231775 h 1155700"/>
              <a:gd name="connsiteX17" fmla="*/ 1196975 w 2032000"/>
              <a:gd name="connsiteY17" fmla="*/ 123825 h 1155700"/>
              <a:gd name="connsiteX18" fmla="*/ 1371600 w 2032000"/>
              <a:gd name="connsiteY18" fmla="*/ 123825 h 1155700"/>
              <a:gd name="connsiteX19" fmla="*/ 1384300 w 2032000"/>
              <a:gd name="connsiteY19" fmla="*/ 206375 h 1155700"/>
              <a:gd name="connsiteX20" fmla="*/ 1479550 w 2032000"/>
              <a:gd name="connsiteY20" fmla="*/ 209550 h 1155700"/>
              <a:gd name="connsiteX21" fmla="*/ 1514475 w 2032000"/>
              <a:gd name="connsiteY21" fmla="*/ 190500 h 1155700"/>
              <a:gd name="connsiteX22" fmla="*/ 1539875 w 2032000"/>
              <a:gd name="connsiteY22" fmla="*/ 174625 h 1155700"/>
              <a:gd name="connsiteX23" fmla="*/ 1552575 w 2032000"/>
              <a:gd name="connsiteY23" fmla="*/ 85725 h 1155700"/>
              <a:gd name="connsiteX24" fmla="*/ 1616075 w 2032000"/>
              <a:gd name="connsiteY24" fmla="*/ 120650 h 1155700"/>
              <a:gd name="connsiteX25" fmla="*/ 1603375 w 2032000"/>
              <a:gd name="connsiteY25" fmla="*/ 155575 h 1155700"/>
              <a:gd name="connsiteX26" fmla="*/ 1495425 w 2032000"/>
              <a:gd name="connsiteY26" fmla="*/ 269875 h 1155700"/>
              <a:gd name="connsiteX27" fmla="*/ 1476375 w 2032000"/>
              <a:gd name="connsiteY27" fmla="*/ 314325 h 1155700"/>
              <a:gd name="connsiteX28" fmla="*/ 1457325 w 2032000"/>
              <a:gd name="connsiteY28" fmla="*/ 368300 h 1155700"/>
              <a:gd name="connsiteX29" fmla="*/ 1460500 w 2032000"/>
              <a:gd name="connsiteY29" fmla="*/ 422275 h 1155700"/>
              <a:gd name="connsiteX30" fmla="*/ 1495425 w 2032000"/>
              <a:gd name="connsiteY30" fmla="*/ 514350 h 1155700"/>
              <a:gd name="connsiteX31" fmla="*/ 1616075 w 2032000"/>
              <a:gd name="connsiteY31" fmla="*/ 631825 h 1155700"/>
              <a:gd name="connsiteX32" fmla="*/ 1755775 w 2032000"/>
              <a:gd name="connsiteY32" fmla="*/ 746125 h 1155700"/>
              <a:gd name="connsiteX33" fmla="*/ 2032000 w 2032000"/>
              <a:gd name="connsiteY33" fmla="*/ 962025 h 1155700"/>
              <a:gd name="connsiteX34" fmla="*/ 1882775 w 2032000"/>
              <a:gd name="connsiteY34" fmla="*/ 1155700 h 1155700"/>
              <a:gd name="connsiteX35" fmla="*/ 1546225 w 2032000"/>
              <a:gd name="connsiteY35" fmla="*/ 885825 h 1155700"/>
              <a:gd name="connsiteX36" fmla="*/ 1209675 w 2032000"/>
              <a:gd name="connsiteY36" fmla="*/ 619125 h 1155700"/>
              <a:gd name="connsiteX37" fmla="*/ 939800 w 2032000"/>
              <a:gd name="connsiteY37" fmla="*/ 530225 h 1155700"/>
              <a:gd name="connsiteX38" fmla="*/ 850900 w 2032000"/>
              <a:gd name="connsiteY38" fmla="*/ 584200 h 1155700"/>
              <a:gd name="connsiteX39" fmla="*/ 784225 w 2032000"/>
              <a:gd name="connsiteY39" fmla="*/ 609600 h 1155700"/>
              <a:gd name="connsiteX40" fmla="*/ 698500 w 2032000"/>
              <a:gd name="connsiteY40" fmla="*/ 638175 h 1155700"/>
              <a:gd name="connsiteX41" fmla="*/ 638175 w 2032000"/>
              <a:gd name="connsiteY41" fmla="*/ 644525 h 1155700"/>
              <a:gd name="connsiteX42" fmla="*/ 536575 w 2032000"/>
              <a:gd name="connsiteY42" fmla="*/ 647700 h 1155700"/>
              <a:gd name="connsiteX43" fmla="*/ 447675 w 2032000"/>
              <a:gd name="connsiteY43" fmla="*/ 628650 h 1155700"/>
              <a:gd name="connsiteX44" fmla="*/ 336550 w 2032000"/>
              <a:gd name="connsiteY44" fmla="*/ 590550 h 1155700"/>
              <a:gd name="connsiteX45" fmla="*/ 257175 w 2032000"/>
              <a:gd name="connsiteY45" fmla="*/ 539750 h 1155700"/>
              <a:gd name="connsiteX46" fmla="*/ 168275 w 2032000"/>
              <a:gd name="connsiteY46" fmla="*/ 488950 h 1155700"/>
              <a:gd name="connsiteX47" fmla="*/ 20638 w 2032000"/>
              <a:gd name="connsiteY47" fmla="*/ 286543 h 1155700"/>
              <a:gd name="connsiteX48" fmla="*/ 73025 w 2032000"/>
              <a:gd name="connsiteY48" fmla="*/ 367506 h 1155700"/>
              <a:gd name="connsiteX0" fmla="*/ 0 w 2032000"/>
              <a:gd name="connsiteY0" fmla="*/ 257175 h 1155700"/>
              <a:gd name="connsiteX1" fmla="*/ 0 w 2032000"/>
              <a:gd name="connsiteY1" fmla="*/ 257175 h 1155700"/>
              <a:gd name="connsiteX2" fmla="*/ 28575 w 2032000"/>
              <a:gd name="connsiteY2" fmla="*/ 269875 h 1155700"/>
              <a:gd name="connsiteX3" fmla="*/ 50800 w 2032000"/>
              <a:gd name="connsiteY3" fmla="*/ 282575 h 1155700"/>
              <a:gd name="connsiteX4" fmla="*/ 168841 w 2032000"/>
              <a:gd name="connsiteY4" fmla="*/ 353338 h 1155700"/>
              <a:gd name="connsiteX5" fmla="*/ 350034 w 2032000"/>
              <a:gd name="connsiteY5" fmla="*/ 386784 h 1155700"/>
              <a:gd name="connsiteX6" fmla="*/ 469900 w 2032000"/>
              <a:gd name="connsiteY6" fmla="*/ 0 h 1155700"/>
              <a:gd name="connsiteX7" fmla="*/ 565150 w 2032000"/>
              <a:gd name="connsiteY7" fmla="*/ 53975 h 1155700"/>
              <a:gd name="connsiteX8" fmla="*/ 733425 w 2032000"/>
              <a:gd name="connsiteY8" fmla="*/ 38100 h 1155700"/>
              <a:gd name="connsiteX9" fmla="*/ 777875 w 2032000"/>
              <a:gd name="connsiteY9" fmla="*/ 41275 h 1155700"/>
              <a:gd name="connsiteX10" fmla="*/ 812800 w 2032000"/>
              <a:gd name="connsiteY10" fmla="*/ 203200 h 1155700"/>
              <a:gd name="connsiteX11" fmla="*/ 854075 w 2032000"/>
              <a:gd name="connsiteY11" fmla="*/ 212725 h 1155700"/>
              <a:gd name="connsiteX12" fmla="*/ 854075 w 2032000"/>
              <a:gd name="connsiteY12" fmla="*/ 269875 h 1155700"/>
              <a:gd name="connsiteX13" fmla="*/ 965200 w 2032000"/>
              <a:gd name="connsiteY13" fmla="*/ 349250 h 1155700"/>
              <a:gd name="connsiteX14" fmla="*/ 1085850 w 2032000"/>
              <a:gd name="connsiteY14" fmla="*/ 415925 h 1155700"/>
              <a:gd name="connsiteX15" fmla="*/ 1152525 w 2032000"/>
              <a:gd name="connsiteY15" fmla="*/ 320675 h 1155700"/>
              <a:gd name="connsiteX16" fmla="*/ 1184275 w 2032000"/>
              <a:gd name="connsiteY16" fmla="*/ 231775 h 1155700"/>
              <a:gd name="connsiteX17" fmla="*/ 1196975 w 2032000"/>
              <a:gd name="connsiteY17" fmla="*/ 123825 h 1155700"/>
              <a:gd name="connsiteX18" fmla="*/ 1371600 w 2032000"/>
              <a:gd name="connsiteY18" fmla="*/ 123825 h 1155700"/>
              <a:gd name="connsiteX19" fmla="*/ 1384300 w 2032000"/>
              <a:gd name="connsiteY19" fmla="*/ 206375 h 1155700"/>
              <a:gd name="connsiteX20" fmla="*/ 1479550 w 2032000"/>
              <a:gd name="connsiteY20" fmla="*/ 209550 h 1155700"/>
              <a:gd name="connsiteX21" fmla="*/ 1514475 w 2032000"/>
              <a:gd name="connsiteY21" fmla="*/ 190500 h 1155700"/>
              <a:gd name="connsiteX22" fmla="*/ 1539875 w 2032000"/>
              <a:gd name="connsiteY22" fmla="*/ 174625 h 1155700"/>
              <a:gd name="connsiteX23" fmla="*/ 1552575 w 2032000"/>
              <a:gd name="connsiteY23" fmla="*/ 85725 h 1155700"/>
              <a:gd name="connsiteX24" fmla="*/ 1616075 w 2032000"/>
              <a:gd name="connsiteY24" fmla="*/ 120650 h 1155700"/>
              <a:gd name="connsiteX25" fmla="*/ 1603375 w 2032000"/>
              <a:gd name="connsiteY25" fmla="*/ 155575 h 1155700"/>
              <a:gd name="connsiteX26" fmla="*/ 1495425 w 2032000"/>
              <a:gd name="connsiteY26" fmla="*/ 269875 h 1155700"/>
              <a:gd name="connsiteX27" fmla="*/ 1476375 w 2032000"/>
              <a:gd name="connsiteY27" fmla="*/ 314325 h 1155700"/>
              <a:gd name="connsiteX28" fmla="*/ 1457325 w 2032000"/>
              <a:gd name="connsiteY28" fmla="*/ 368300 h 1155700"/>
              <a:gd name="connsiteX29" fmla="*/ 1460500 w 2032000"/>
              <a:gd name="connsiteY29" fmla="*/ 422275 h 1155700"/>
              <a:gd name="connsiteX30" fmla="*/ 1495425 w 2032000"/>
              <a:gd name="connsiteY30" fmla="*/ 514350 h 1155700"/>
              <a:gd name="connsiteX31" fmla="*/ 1616075 w 2032000"/>
              <a:gd name="connsiteY31" fmla="*/ 631825 h 1155700"/>
              <a:gd name="connsiteX32" fmla="*/ 1755775 w 2032000"/>
              <a:gd name="connsiteY32" fmla="*/ 746125 h 1155700"/>
              <a:gd name="connsiteX33" fmla="*/ 2032000 w 2032000"/>
              <a:gd name="connsiteY33" fmla="*/ 962025 h 1155700"/>
              <a:gd name="connsiteX34" fmla="*/ 1882775 w 2032000"/>
              <a:gd name="connsiteY34" fmla="*/ 1155700 h 1155700"/>
              <a:gd name="connsiteX35" fmla="*/ 1546225 w 2032000"/>
              <a:gd name="connsiteY35" fmla="*/ 885825 h 1155700"/>
              <a:gd name="connsiteX36" fmla="*/ 1209675 w 2032000"/>
              <a:gd name="connsiteY36" fmla="*/ 619125 h 1155700"/>
              <a:gd name="connsiteX37" fmla="*/ 939800 w 2032000"/>
              <a:gd name="connsiteY37" fmla="*/ 530225 h 1155700"/>
              <a:gd name="connsiteX38" fmla="*/ 850900 w 2032000"/>
              <a:gd name="connsiteY38" fmla="*/ 584200 h 1155700"/>
              <a:gd name="connsiteX39" fmla="*/ 784225 w 2032000"/>
              <a:gd name="connsiteY39" fmla="*/ 609600 h 1155700"/>
              <a:gd name="connsiteX40" fmla="*/ 698500 w 2032000"/>
              <a:gd name="connsiteY40" fmla="*/ 638175 h 1155700"/>
              <a:gd name="connsiteX41" fmla="*/ 638175 w 2032000"/>
              <a:gd name="connsiteY41" fmla="*/ 644525 h 1155700"/>
              <a:gd name="connsiteX42" fmla="*/ 536575 w 2032000"/>
              <a:gd name="connsiteY42" fmla="*/ 647700 h 1155700"/>
              <a:gd name="connsiteX43" fmla="*/ 447675 w 2032000"/>
              <a:gd name="connsiteY43" fmla="*/ 628650 h 1155700"/>
              <a:gd name="connsiteX44" fmla="*/ 336550 w 2032000"/>
              <a:gd name="connsiteY44" fmla="*/ 590550 h 1155700"/>
              <a:gd name="connsiteX45" fmla="*/ 257175 w 2032000"/>
              <a:gd name="connsiteY45" fmla="*/ 539750 h 1155700"/>
              <a:gd name="connsiteX46" fmla="*/ 168275 w 2032000"/>
              <a:gd name="connsiteY46" fmla="*/ 488950 h 1155700"/>
              <a:gd name="connsiteX47" fmla="*/ 20638 w 2032000"/>
              <a:gd name="connsiteY47" fmla="*/ 286543 h 1155700"/>
              <a:gd name="connsiteX48" fmla="*/ 73025 w 2032000"/>
              <a:gd name="connsiteY48" fmla="*/ 367506 h 1155700"/>
              <a:gd name="connsiteX0" fmla="*/ 0 w 2032000"/>
              <a:gd name="connsiteY0" fmla="*/ 257175 h 1155700"/>
              <a:gd name="connsiteX1" fmla="*/ 0 w 2032000"/>
              <a:gd name="connsiteY1" fmla="*/ 257175 h 1155700"/>
              <a:gd name="connsiteX2" fmla="*/ 28575 w 2032000"/>
              <a:gd name="connsiteY2" fmla="*/ 269875 h 1155700"/>
              <a:gd name="connsiteX3" fmla="*/ 168841 w 2032000"/>
              <a:gd name="connsiteY3" fmla="*/ 353338 h 1155700"/>
              <a:gd name="connsiteX4" fmla="*/ 350034 w 2032000"/>
              <a:gd name="connsiteY4" fmla="*/ 386784 h 1155700"/>
              <a:gd name="connsiteX5" fmla="*/ 469900 w 2032000"/>
              <a:gd name="connsiteY5" fmla="*/ 0 h 1155700"/>
              <a:gd name="connsiteX6" fmla="*/ 565150 w 2032000"/>
              <a:gd name="connsiteY6" fmla="*/ 53975 h 1155700"/>
              <a:gd name="connsiteX7" fmla="*/ 733425 w 2032000"/>
              <a:gd name="connsiteY7" fmla="*/ 38100 h 1155700"/>
              <a:gd name="connsiteX8" fmla="*/ 777875 w 2032000"/>
              <a:gd name="connsiteY8" fmla="*/ 41275 h 1155700"/>
              <a:gd name="connsiteX9" fmla="*/ 812800 w 2032000"/>
              <a:gd name="connsiteY9" fmla="*/ 203200 h 1155700"/>
              <a:gd name="connsiteX10" fmla="*/ 854075 w 2032000"/>
              <a:gd name="connsiteY10" fmla="*/ 212725 h 1155700"/>
              <a:gd name="connsiteX11" fmla="*/ 854075 w 2032000"/>
              <a:gd name="connsiteY11" fmla="*/ 269875 h 1155700"/>
              <a:gd name="connsiteX12" fmla="*/ 965200 w 2032000"/>
              <a:gd name="connsiteY12" fmla="*/ 349250 h 1155700"/>
              <a:gd name="connsiteX13" fmla="*/ 1085850 w 2032000"/>
              <a:gd name="connsiteY13" fmla="*/ 415925 h 1155700"/>
              <a:gd name="connsiteX14" fmla="*/ 1152525 w 2032000"/>
              <a:gd name="connsiteY14" fmla="*/ 320675 h 1155700"/>
              <a:gd name="connsiteX15" fmla="*/ 1184275 w 2032000"/>
              <a:gd name="connsiteY15" fmla="*/ 231775 h 1155700"/>
              <a:gd name="connsiteX16" fmla="*/ 1196975 w 2032000"/>
              <a:gd name="connsiteY16" fmla="*/ 123825 h 1155700"/>
              <a:gd name="connsiteX17" fmla="*/ 1371600 w 2032000"/>
              <a:gd name="connsiteY17" fmla="*/ 123825 h 1155700"/>
              <a:gd name="connsiteX18" fmla="*/ 1384300 w 2032000"/>
              <a:gd name="connsiteY18" fmla="*/ 206375 h 1155700"/>
              <a:gd name="connsiteX19" fmla="*/ 1479550 w 2032000"/>
              <a:gd name="connsiteY19" fmla="*/ 209550 h 1155700"/>
              <a:gd name="connsiteX20" fmla="*/ 1514475 w 2032000"/>
              <a:gd name="connsiteY20" fmla="*/ 190500 h 1155700"/>
              <a:gd name="connsiteX21" fmla="*/ 1539875 w 2032000"/>
              <a:gd name="connsiteY21" fmla="*/ 174625 h 1155700"/>
              <a:gd name="connsiteX22" fmla="*/ 1552575 w 2032000"/>
              <a:gd name="connsiteY22" fmla="*/ 85725 h 1155700"/>
              <a:gd name="connsiteX23" fmla="*/ 1616075 w 2032000"/>
              <a:gd name="connsiteY23" fmla="*/ 120650 h 1155700"/>
              <a:gd name="connsiteX24" fmla="*/ 1603375 w 2032000"/>
              <a:gd name="connsiteY24" fmla="*/ 155575 h 1155700"/>
              <a:gd name="connsiteX25" fmla="*/ 1495425 w 2032000"/>
              <a:gd name="connsiteY25" fmla="*/ 269875 h 1155700"/>
              <a:gd name="connsiteX26" fmla="*/ 1476375 w 2032000"/>
              <a:gd name="connsiteY26" fmla="*/ 314325 h 1155700"/>
              <a:gd name="connsiteX27" fmla="*/ 1457325 w 2032000"/>
              <a:gd name="connsiteY27" fmla="*/ 368300 h 1155700"/>
              <a:gd name="connsiteX28" fmla="*/ 1460500 w 2032000"/>
              <a:gd name="connsiteY28" fmla="*/ 422275 h 1155700"/>
              <a:gd name="connsiteX29" fmla="*/ 1495425 w 2032000"/>
              <a:gd name="connsiteY29" fmla="*/ 514350 h 1155700"/>
              <a:gd name="connsiteX30" fmla="*/ 1616075 w 2032000"/>
              <a:gd name="connsiteY30" fmla="*/ 631825 h 1155700"/>
              <a:gd name="connsiteX31" fmla="*/ 1755775 w 2032000"/>
              <a:gd name="connsiteY31" fmla="*/ 746125 h 1155700"/>
              <a:gd name="connsiteX32" fmla="*/ 2032000 w 2032000"/>
              <a:gd name="connsiteY32" fmla="*/ 962025 h 1155700"/>
              <a:gd name="connsiteX33" fmla="*/ 1882775 w 2032000"/>
              <a:gd name="connsiteY33" fmla="*/ 1155700 h 1155700"/>
              <a:gd name="connsiteX34" fmla="*/ 1546225 w 2032000"/>
              <a:gd name="connsiteY34" fmla="*/ 885825 h 1155700"/>
              <a:gd name="connsiteX35" fmla="*/ 1209675 w 2032000"/>
              <a:gd name="connsiteY35" fmla="*/ 619125 h 1155700"/>
              <a:gd name="connsiteX36" fmla="*/ 939800 w 2032000"/>
              <a:gd name="connsiteY36" fmla="*/ 530225 h 1155700"/>
              <a:gd name="connsiteX37" fmla="*/ 850900 w 2032000"/>
              <a:gd name="connsiteY37" fmla="*/ 584200 h 1155700"/>
              <a:gd name="connsiteX38" fmla="*/ 784225 w 2032000"/>
              <a:gd name="connsiteY38" fmla="*/ 609600 h 1155700"/>
              <a:gd name="connsiteX39" fmla="*/ 698500 w 2032000"/>
              <a:gd name="connsiteY39" fmla="*/ 638175 h 1155700"/>
              <a:gd name="connsiteX40" fmla="*/ 638175 w 2032000"/>
              <a:gd name="connsiteY40" fmla="*/ 644525 h 1155700"/>
              <a:gd name="connsiteX41" fmla="*/ 536575 w 2032000"/>
              <a:gd name="connsiteY41" fmla="*/ 647700 h 1155700"/>
              <a:gd name="connsiteX42" fmla="*/ 447675 w 2032000"/>
              <a:gd name="connsiteY42" fmla="*/ 628650 h 1155700"/>
              <a:gd name="connsiteX43" fmla="*/ 336550 w 2032000"/>
              <a:gd name="connsiteY43" fmla="*/ 590550 h 1155700"/>
              <a:gd name="connsiteX44" fmla="*/ 257175 w 2032000"/>
              <a:gd name="connsiteY44" fmla="*/ 539750 h 1155700"/>
              <a:gd name="connsiteX45" fmla="*/ 168275 w 2032000"/>
              <a:gd name="connsiteY45" fmla="*/ 488950 h 1155700"/>
              <a:gd name="connsiteX46" fmla="*/ 20638 w 2032000"/>
              <a:gd name="connsiteY46" fmla="*/ 286543 h 1155700"/>
              <a:gd name="connsiteX47" fmla="*/ 73025 w 2032000"/>
              <a:gd name="connsiteY47" fmla="*/ 367506 h 1155700"/>
              <a:gd name="connsiteX0" fmla="*/ 0 w 2032000"/>
              <a:gd name="connsiteY0" fmla="*/ 257175 h 1155700"/>
              <a:gd name="connsiteX1" fmla="*/ 0 w 2032000"/>
              <a:gd name="connsiteY1" fmla="*/ 257175 h 1155700"/>
              <a:gd name="connsiteX2" fmla="*/ 168841 w 2032000"/>
              <a:gd name="connsiteY2" fmla="*/ 353338 h 1155700"/>
              <a:gd name="connsiteX3" fmla="*/ 350034 w 2032000"/>
              <a:gd name="connsiteY3" fmla="*/ 386784 h 1155700"/>
              <a:gd name="connsiteX4" fmla="*/ 469900 w 2032000"/>
              <a:gd name="connsiteY4" fmla="*/ 0 h 1155700"/>
              <a:gd name="connsiteX5" fmla="*/ 565150 w 2032000"/>
              <a:gd name="connsiteY5" fmla="*/ 53975 h 1155700"/>
              <a:gd name="connsiteX6" fmla="*/ 733425 w 2032000"/>
              <a:gd name="connsiteY6" fmla="*/ 38100 h 1155700"/>
              <a:gd name="connsiteX7" fmla="*/ 777875 w 2032000"/>
              <a:gd name="connsiteY7" fmla="*/ 41275 h 1155700"/>
              <a:gd name="connsiteX8" fmla="*/ 812800 w 2032000"/>
              <a:gd name="connsiteY8" fmla="*/ 203200 h 1155700"/>
              <a:gd name="connsiteX9" fmla="*/ 854075 w 2032000"/>
              <a:gd name="connsiteY9" fmla="*/ 212725 h 1155700"/>
              <a:gd name="connsiteX10" fmla="*/ 854075 w 2032000"/>
              <a:gd name="connsiteY10" fmla="*/ 269875 h 1155700"/>
              <a:gd name="connsiteX11" fmla="*/ 965200 w 2032000"/>
              <a:gd name="connsiteY11" fmla="*/ 349250 h 1155700"/>
              <a:gd name="connsiteX12" fmla="*/ 1085850 w 2032000"/>
              <a:gd name="connsiteY12" fmla="*/ 415925 h 1155700"/>
              <a:gd name="connsiteX13" fmla="*/ 1152525 w 2032000"/>
              <a:gd name="connsiteY13" fmla="*/ 320675 h 1155700"/>
              <a:gd name="connsiteX14" fmla="*/ 1184275 w 2032000"/>
              <a:gd name="connsiteY14" fmla="*/ 231775 h 1155700"/>
              <a:gd name="connsiteX15" fmla="*/ 1196975 w 2032000"/>
              <a:gd name="connsiteY15" fmla="*/ 123825 h 1155700"/>
              <a:gd name="connsiteX16" fmla="*/ 1371600 w 2032000"/>
              <a:gd name="connsiteY16" fmla="*/ 123825 h 1155700"/>
              <a:gd name="connsiteX17" fmla="*/ 1384300 w 2032000"/>
              <a:gd name="connsiteY17" fmla="*/ 206375 h 1155700"/>
              <a:gd name="connsiteX18" fmla="*/ 1479550 w 2032000"/>
              <a:gd name="connsiteY18" fmla="*/ 209550 h 1155700"/>
              <a:gd name="connsiteX19" fmla="*/ 1514475 w 2032000"/>
              <a:gd name="connsiteY19" fmla="*/ 190500 h 1155700"/>
              <a:gd name="connsiteX20" fmla="*/ 1539875 w 2032000"/>
              <a:gd name="connsiteY20" fmla="*/ 174625 h 1155700"/>
              <a:gd name="connsiteX21" fmla="*/ 1552575 w 2032000"/>
              <a:gd name="connsiteY21" fmla="*/ 85725 h 1155700"/>
              <a:gd name="connsiteX22" fmla="*/ 1616075 w 2032000"/>
              <a:gd name="connsiteY22" fmla="*/ 120650 h 1155700"/>
              <a:gd name="connsiteX23" fmla="*/ 1603375 w 2032000"/>
              <a:gd name="connsiteY23" fmla="*/ 155575 h 1155700"/>
              <a:gd name="connsiteX24" fmla="*/ 1495425 w 2032000"/>
              <a:gd name="connsiteY24" fmla="*/ 269875 h 1155700"/>
              <a:gd name="connsiteX25" fmla="*/ 1476375 w 2032000"/>
              <a:gd name="connsiteY25" fmla="*/ 314325 h 1155700"/>
              <a:gd name="connsiteX26" fmla="*/ 1457325 w 2032000"/>
              <a:gd name="connsiteY26" fmla="*/ 368300 h 1155700"/>
              <a:gd name="connsiteX27" fmla="*/ 1460500 w 2032000"/>
              <a:gd name="connsiteY27" fmla="*/ 422275 h 1155700"/>
              <a:gd name="connsiteX28" fmla="*/ 1495425 w 2032000"/>
              <a:gd name="connsiteY28" fmla="*/ 514350 h 1155700"/>
              <a:gd name="connsiteX29" fmla="*/ 1616075 w 2032000"/>
              <a:gd name="connsiteY29" fmla="*/ 631825 h 1155700"/>
              <a:gd name="connsiteX30" fmla="*/ 1755775 w 2032000"/>
              <a:gd name="connsiteY30" fmla="*/ 746125 h 1155700"/>
              <a:gd name="connsiteX31" fmla="*/ 2032000 w 2032000"/>
              <a:gd name="connsiteY31" fmla="*/ 962025 h 1155700"/>
              <a:gd name="connsiteX32" fmla="*/ 1882775 w 2032000"/>
              <a:gd name="connsiteY32" fmla="*/ 1155700 h 1155700"/>
              <a:gd name="connsiteX33" fmla="*/ 1546225 w 2032000"/>
              <a:gd name="connsiteY33" fmla="*/ 885825 h 1155700"/>
              <a:gd name="connsiteX34" fmla="*/ 1209675 w 2032000"/>
              <a:gd name="connsiteY34" fmla="*/ 619125 h 1155700"/>
              <a:gd name="connsiteX35" fmla="*/ 939800 w 2032000"/>
              <a:gd name="connsiteY35" fmla="*/ 530225 h 1155700"/>
              <a:gd name="connsiteX36" fmla="*/ 850900 w 2032000"/>
              <a:gd name="connsiteY36" fmla="*/ 584200 h 1155700"/>
              <a:gd name="connsiteX37" fmla="*/ 784225 w 2032000"/>
              <a:gd name="connsiteY37" fmla="*/ 609600 h 1155700"/>
              <a:gd name="connsiteX38" fmla="*/ 698500 w 2032000"/>
              <a:gd name="connsiteY38" fmla="*/ 638175 h 1155700"/>
              <a:gd name="connsiteX39" fmla="*/ 638175 w 2032000"/>
              <a:gd name="connsiteY39" fmla="*/ 644525 h 1155700"/>
              <a:gd name="connsiteX40" fmla="*/ 536575 w 2032000"/>
              <a:gd name="connsiteY40" fmla="*/ 647700 h 1155700"/>
              <a:gd name="connsiteX41" fmla="*/ 447675 w 2032000"/>
              <a:gd name="connsiteY41" fmla="*/ 628650 h 1155700"/>
              <a:gd name="connsiteX42" fmla="*/ 336550 w 2032000"/>
              <a:gd name="connsiteY42" fmla="*/ 590550 h 1155700"/>
              <a:gd name="connsiteX43" fmla="*/ 257175 w 2032000"/>
              <a:gd name="connsiteY43" fmla="*/ 539750 h 1155700"/>
              <a:gd name="connsiteX44" fmla="*/ 168275 w 2032000"/>
              <a:gd name="connsiteY44" fmla="*/ 488950 h 1155700"/>
              <a:gd name="connsiteX45" fmla="*/ 20638 w 2032000"/>
              <a:gd name="connsiteY45" fmla="*/ 286543 h 1155700"/>
              <a:gd name="connsiteX46" fmla="*/ 73025 w 2032000"/>
              <a:gd name="connsiteY46" fmla="*/ 367506 h 1155700"/>
              <a:gd name="connsiteX0" fmla="*/ 0 w 2032000"/>
              <a:gd name="connsiteY0" fmla="*/ 257175 h 1155700"/>
              <a:gd name="connsiteX1" fmla="*/ 46998 w 2032000"/>
              <a:gd name="connsiteY1" fmla="*/ 315019 h 1155700"/>
              <a:gd name="connsiteX2" fmla="*/ 168841 w 2032000"/>
              <a:gd name="connsiteY2" fmla="*/ 353338 h 1155700"/>
              <a:gd name="connsiteX3" fmla="*/ 350034 w 2032000"/>
              <a:gd name="connsiteY3" fmla="*/ 386784 h 1155700"/>
              <a:gd name="connsiteX4" fmla="*/ 469900 w 2032000"/>
              <a:gd name="connsiteY4" fmla="*/ 0 h 1155700"/>
              <a:gd name="connsiteX5" fmla="*/ 565150 w 2032000"/>
              <a:gd name="connsiteY5" fmla="*/ 53975 h 1155700"/>
              <a:gd name="connsiteX6" fmla="*/ 733425 w 2032000"/>
              <a:gd name="connsiteY6" fmla="*/ 38100 h 1155700"/>
              <a:gd name="connsiteX7" fmla="*/ 777875 w 2032000"/>
              <a:gd name="connsiteY7" fmla="*/ 41275 h 1155700"/>
              <a:gd name="connsiteX8" fmla="*/ 812800 w 2032000"/>
              <a:gd name="connsiteY8" fmla="*/ 203200 h 1155700"/>
              <a:gd name="connsiteX9" fmla="*/ 854075 w 2032000"/>
              <a:gd name="connsiteY9" fmla="*/ 212725 h 1155700"/>
              <a:gd name="connsiteX10" fmla="*/ 854075 w 2032000"/>
              <a:gd name="connsiteY10" fmla="*/ 269875 h 1155700"/>
              <a:gd name="connsiteX11" fmla="*/ 965200 w 2032000"/>
              <a:gd name="connsiteY11" fmla="*/ 349250 h 1155700"/>
              <a:gd name="connsiteX12" fmla="*/ 1085850 w 2032000"/>
              <a:gd name="connsiteY12" fmla="*/ 415925 h 1155700"/>
              <a:gd name="connsiteX13" fmla="*/ 1152525 w 2032000"/>
              <a:gd name="connsiteY13" fmla="*/ 320675 h 1155700"/>
              <a:gd name="connsiteX14" fmla="*/ 1184275 w 2032000"/>
              <a:gd name="connsiteY14" fmla="*/ 231775 h 1155700"/>
              <a:gd name="connsiteX15" fmla="*/ 1196975 w 2032000"/>
              <a:gd name="connsiteY15" fmla="*/ 123825 h 1155700"/>
              <a:gd name="connsiteX16" fmla="*/ 1371600 w 2032000"/>
              <a:gd name="connsiteY16" fmla="*/ 123825 h 1155700"/>
              <a:gd name="connsiteX17" fmla="*/ 1384300 w 2032000"/>
              <a:gd name="connsiteY17" fmla="*/ 206375 h 1155700"/>
              <a:gd name="connsiteX18" fmla="*/ 1479550 w 2032000"/>
              <a:gd name="connsiteY18" fmla="*/ 209550 h 1155700"/>
              <a:gd name="connsiteX19" fmla="*/ 1514475 w 2032000"/>
              <a:gd name="connsiteY19" fmla="*/ 190500 h 1155700"/>
              <a:gd name="connsiteX20" fmla="*/ 1539875 w 2032000"/>
              <a:gd name="connsiteY20" fmla="*/ 174625 h 1155700"/>
              <a:gd name="connsiteX21" fmla="*/ 1552575 w 2032000"/>
              <a:gd name="connsiteY21" fmla="*/ 85725 h 1155700"/>
              <a:gd name="connsiteX22" fmla="*/ 1616075 w 2032000"/>
              <a:gd name="connsiteY22" fmla="*/ 120650 h 1155700"/>
              <a:gd name="connsiteX23" fmla="*/ 1603375 w 2032000"/>
              <a:gd name="connsiteY23" fmla="*/ 155575 h 1155700"/>
              <a:gd name="connsiteX24" fmla="*/ 1495425 w 2032000"/>
              <a:gd name="connsiteY24" fmla="*/ 269875 h 1155700"/>
              <a:gd name="connsiteX25" fmla="*/ 1476375 w 2032000"/>
              <a:gd name="connsiteY25" fmla="*/ 314325 h 1155700"/>
              <a:gd name="connsiteX26" fmla="*/ 1457325 w 2032000"/>
              <a:gd name="connsiteY26" fmla="*/ 368300 h 1155700"/>
              <a:gd name="connsiteX27" fmla="*/ 1460500 w 2032000"/>
              <a:gd name="connsiteY27" fmla="*/ 422275 h 1155700"/>
              <a:gd name="connsiteX28" fmla="*/ 1495425 w 2032000"/>
              <a:gd name="connsiteY28" fmla="*/ 514350 h 1155700"/>
              <a:gd name="connsiteX29" fmla="*/ 1616075 w 2032000"/>
              <a:gd name="connsiteY29" fmla="*/ 631825 h 1155700"/>
              <a:gd name="connsiteX30" fmla="*/ 1755775 w 2032000"/>
              <a:gd name="connsiteY30" fmla="*/ 746125 h 1155700"/>
              <a:gd name="connsiteX31" fmla="*/ 2032000 w 2032000"/>
              <a:gd name="connsiteY31" fmla="*/ 962025 h 1155700"/>
              <a:gd name="connsiteX32" fmla="*/ 1882775 w 2032000"/>
              <a:gd name="connsiteY32" fmla="*/ 1155700 h 1155700"/>
              <a:gd name="connsiteX33" fmla="*/ 1546225 w 2032000"/>
              <a:gd name="connsiteY33" fmla="*/ 885825 h 1155700"/>
              <a:gd name="connsiteX34" fmla="*/ 1209675 w 2032000"/>
              <a:gd name="connsiteY34" fmla="*/ 619125 h 1155700"/>
              <a:gd name="connsiteX35" fmla="*/ 939800 w 2032000"/>
              <a:gd name="connsiteY35" fmla="*/ 530225 h 1155700"/>
              <a:gd name="connsiteX36" fmla="*/ 850900 w 2032000"/>
              <a:gd name="connsiteY36" fmla="*/ 584200 h 1155700"/>
              <a:gd name="connsiteX37" fmla="*/ 784225 w 2032000"/>
              <a:gd name="connsiteY37" fmla="*/ 609600 h 1155700"/>
              <a:gd name="connsiteX38" fmla="*/ 698500 w 2032000"/>
              <a:gd name="connsiteY38" fmla="*/ 638175 h 1155700"/>
              <a:gd name="connsiteX39" fmla="*/ 638175 w 2032000"/>
              <a:gd name="connsiteY39" fmla="*/ 644525 h 1155700"/>
              <a:gd name="connsiteX40" fmla="*/ 536575 w 2032000"/>
              <a:gd name="connsiteY40" fmla="*/ 647700 h 1155700"/>
              <a:gd name="connsiteX41" fmla="*/ 447675 w 2032000"/>
              <a:gd name="connsiteY41" fmla="*/ 628650 h 1155700"/>
              <a:gd name="connsiteX42" fmla="*/ 336550 w 2032000"/>
              <a:gd name="connsiteY42" fmla="*/ 590550 h 1155700"/>
              <a:gd name="connsiteX43" fmla="*/ 257175 w 2032000"/>
              <a:gd name="connsiteY43" fmla="*/ 539750 h 1155700"/>
              <a:gd name="connsiteX44" fmla="*/ 168275 w 2032000"/>
              <a:gd name="connsiteY44" fmla="*/ 488950 h 1155700"/>
              <a:gd name="connsiteX45" fmla="*/ 20638 w 2032000"/>
              <a:gd name="connsiteY45" fmla="*/ 286543 h 1155700"/>
              <a:gd name="connsiteX46" fmla="*/ 73025 w 2032000"/>
              <a:gd name="connsiteY46" fmla="*/ 367506 h 1155700"/>
              <a:gd name="connsiteX0" fmla="*/ 0 w 2032000"/>
              <a:gd name="connsiteY0" fmla="*/ 257175 h 1155700"/>
              <a:gd name="connsiteX1" fmla="*/ 46998 w 2032000"/>
              <a:gd name="connsiteY1" fmla="*/ 315019 h 1155700"/>
              <a:gd name="connsiteX2" fmla="*/ 168841 w 2032000"/>
              <a:gd name="connsiteY2" fmla="*/ 353338 h 1155700"/>
              <a:gd name="connsiteX3" fmla="*/ 350034 w 2032000"/>
              <a:gd name="connsiteY3" fmla="*/ 386784 h 1155700"/>
              <a:gd name="connsiteX4" fmla="*/ 469900 w 2032000"/>
              <a:gd name="connsiteY4" fmla="*/ 0 h 1155700"/>
              <a:gd name="connsiteX5" fmla="*/ 565150 w 2032000"/>
              <a:gd name="connsiteY5" fmla="*/ 53975 h 1155700"/>
              <a:gd name="connsiteX6" fmla="*/ 733425 w 2032000"/>
              <a:gd name="connsiteY6" fmla="*/ 38100 h 1155700"/>
              <a:gd name="connsiteX7" fmla="*/ 777875 w 2032000"/>
              <a:gd name="connsiteY7" fmla="*/ 41275 h 1155700"/>
              <a:gd name="connsiteX8" fmla="*/ 812800 w 2032000"/>
              <a:gd name="connsiteY8" fmla="*/ 203200 h 1155700"/>
              <a:gd name="connsiteX9" fmla="*/ 854075 w 2032000"/>
              <a:gd name="connsiteY9" fmla="*/ 212725 h 1155700"/>
              <a:gd name="connsiteX10" fmla="*/ 854075 w 2032000"/>
              <a:gd name="connsiteY10" fmla="*/ 269875 h 1155700"/>
              <a:gd name="connsiteX11" fmla="*/ 965200 w 2032000"/>
              <a:gd name="connsiteY11" fmla="*/ 349250 h 1155700"/>
              <a:gd name="connsiteX12" fmla="*/ 1085850 w 2032000"/>
              <a:gd name="connsiteY12" fmla="*/ 415925 h 1155700"/>
              <a:gd name="connsiteX13" fmla="*/ 1152525 w 2032000"/>
              <a:gd name="connsiteY13" fmla="*/ 320675 h 1155700"/>
              <a:gd name="connsiteX14" fmla="*/ 1184275 w 2032000"/>
              <a:gd name="connsiteY14" fmla="*/ 231775 h 1155700"/>
              <a:gd name="connsiteX15" fmla="*/ 1196975 w 2032000"/>
              <a:gd name="connsiteY15" fmla="*/ 123825 h 1155700"/>
              <a:gd name="connsiteX16" fmla="*/ 1371600 w 2032000"/>
              <a:gd name="connsiteY16" fmla="*/ 123825 h 1155700"/>
              <a:gd name="connsiteX17" fmla="*/ 1384300 w 2032000"/>
              <a:gd name="connsiteY17" fmla="*/ 206375 h 1155700"/>
              <a:gd name="connsiteX18" fmla="*/ 1479550 w 2032000"/>
              <a:gd name="connsiteY18" fmla="*/ 209550 h 1155700"/>
              <a:gd name="connsiteX19" fmla="*/ 1514475 w 2032000"/>
              <a:gd name="connsiteY19" fmla="*/ 190500 h 1155700"/>
              <a:gd name="connsiteX20" fmla="*/ 1539875 w 2032000"/>
              <a:gd name="connsiteY20" fmla="*/ 174625 h 1155700"/>
              <a:gd name="connsiteX21" fmla="*/ 1552575 w 2032000"/>
              <a:gd name="connsiteY21" fmla="*/ 85725 h 1155700"/>
              <a:gd name="connsiteX22" fmla="*/ 1616075 w 2032000"/>
              <a:gd name="connsiteY22" fmla="*/ 120650 h 1155700"/>
              <a:gd name="connsiteX23" fmla="*/ 1603375 w 2032000"/>
              <a:gd name="connsiteY23" fmla="*/ 155575 h 1155700"/>
              <a:gd name="connsiteX24" fmla="*/ 1495425 w 2032000"/>
              <a:gd name="connsiteY24" fmla="*/ 269875 h 1155700"/>
              <a:gd name="connsiteX25" fmla="*/ 1476375 w 2032000"/>
              <a:gd name="connsiteY25" fmla="*/ 314325 h 1155700"/>
              <a:gd name="connsiteX26" fmla="*/ 1457325 w 2032000"/>
              <a:gd name="connsiteY26" fmla="*/ 368300 h 1155700"/>
              <a:gd name="connsiteX27" fmla="*/ 1460500 w 2032000"/>
              <a:gd name="connsiteY27" fmla="*/ 422275 h 1155700"/>
              <a:gd name="connsiteX28" fmla="*/ 1495425 w 2032000"/>
              <a:gd name="connsiteY28" fmla="*/ 514350 h 1155700"/>
              <a:gd name="connsiteX29" fmla="*/ 1616075 w 2032000"/>
              <a:gd name="connsiteY29" fmla="*/ 631825 h 1155700"/>
              <a:gd name="connsiteX30" fmla="*/ 1755775 w 2032000"/>
              <a:gd name="connsiteY30" fmla="*/ 746125 h 1155700"/>
              <a:gd name="connsiteX31" fmla="*/ 2032000 w 2032000"/>
              <a:gd name="connsiteY31" fmla="*/ 962025 h 1155700"/>
              <a:gd name="connsiteX32" fmla="*/ 1882775 w 2032000"/>
              <a:gd name="connsiteY32" fmla="*/ 1155700 h 1155700"/>
              <a:gd name="connsiteX33" fmla="*/ 1546225 w 2032000"/>
              <a:gd name="connsiteY33" fmla="*/ 885825 h 1155700"/>
              <a:gd name="connsiteX34" fmla="*/ 1209675 w 2032000"/>
              <a:gd name="connsiteY34" fmla="*/ 619125 h 1155700"/>
              <a:gd name="connsiteX35" fmla="*/ 939800 w 2032000"/>
              <a:gd name="connsiteY35" fmla="*/ 530225 h 1155700"/>
              <a:gd name="connsiteX36" fmla="*/ 850900 w 2032000"/>
              <a:gd name="connsiteY36" fmla="*/ 584200 h 1155700"/>
              <a:gd name="connsiteX37" fmla="*/ 784225 w 2032000"/>
              <a:gd name="connsiteY37" fmla="*/ 609600 h 1155700"/>
              <a:gd name="connsiteX38" fmla="*/ 698500 w 2032000"/>
              <a:gd name="connsiteY38" fmla="*/ 638175 h 1155700"/>
              <a:gd name="connsiteX39" fmla="*/ 638175 w 2032000"/>
              <a:gd name="connsiteY39" fmla="*/ 644525 h 1155700"/>
              <a:gd name="connsiteX40" fmla="*/ 536575 w 2032000"/>
              <a:gd name="connsiteY40" fmla="*/ 647700 h 1155700"/>
              <a:gd name="connsiteX41" fmla="*/ 447675 w 2032000"/>
              <a:gd name="connsiteY41" fmla="*/ 628650 h 1155700"/>
              <a:gd name="connsiteX42" fmla="*/ 336550 w 2032000"/>
              <a:gd name="connsiteY42" fmla="*/ 590550 h 1155700"/>
              <a:gd name="connsiteX43" fmla="*/ 257175 w 2032000"/>
              <a:gd name="connsiteY43" fmla="*/ 539750 h 1155700"/>
              <a:gd name="connsiteX44" fmla="*/ 168275 w 2032000"/>
              <a:gd name="connsiteY44" fmla="*/ 488950 h 1155700"/>
              <a:gd name="connsiteX45" fmla="*/ 73025 w 2032000"/>
              <a:gd name="connsiteY45" fmla="*/ 367506 h 1155700"/>
              <a:gd name="connsiteX0" fmla="*/ 21692 w 1985002"/>
              <a:gd name="connsiteY0" fmla="*/ 363826 h 1155700"/>
              <a:gd name="connsiteX1" fmla="*/ 0 w 1985002"/>
              <a:gd name="connsiteY1" fmla="*/ 315019 h 1155700"/>
              <a:gd name="connsiteX2" fmla="*/ 121843 w 1985002"/>
              <a:gd name="connsiteY2" fmla="*/ 353338 h 1155700"/>
              <a:gd name="connsiteX3" fmla="*/ 303036 w 1985002"/>
              <a:gd name="connsiteY3" fmla="*/ 386784 h 1155700"/>
              <a:gd name="connsiteX4" fmla="*/ 422902 w 1985002"/>
              <a:gd name="connsiteY4" fmla="*/ 0 h 1155700"/>
              <a:gd name="connsiteX5" fmla="*/ 518152 w 1985002"/>
              <a:gd name="connsiteY5" fmla="*/ 53975 h 1155700"/>
              <a:gd name="connsiteX6" fmla="*/ 686427 w 1985002"/>
              <a:gd name="connsiteY6" fmla="*/ 38100 h 1155700"/>
              <a:gd name="connsiteX7" fmla="*/ 730877 w 1985002"/>
              <a:gd name="connsiteY7" fmla="*/ 41275 h 1155700"/>
              <a:gd name="connsiteX8" fmla="*/ 765802 w 1985002"/>
              <a:gd name="connsiteY8" fmla="*/ 203200 h 1155700"/>
              <a:gd name="connsiteX9" fmla="*/ 807077 w 1985002"/>
              <a:gd name="connsiteY9" fmla="*/ 212725 h 1155700"/>
              <a:gd name="connsiteX10" fmla="*/ 807077 w 1985002"/>
              <a:gd name="connsiteY10" fmla="*/ 269875 h 1155700"/>
              <a:gd name="connsiteX11" fmla="*/ 918202 w 1985002"/>
              <a:gd name="connsiteY11" fmla="*/ 349250 h 1155700"/>
              <a:gd name="connsiteX12" fmla="*/ 1038852 w 1985002"/>
              <a:gd name="connsiteY12" fmla="*/ 415925 h 1155700"/>
              <a:gd name="connsiteX13" fmla="*/ 1105527 w 1985002"/>
              <a:gd name="connsiteY13" fmla="*/ 320675 h 1155700"/>
              <a:gd name="connsiteX14" fmla="*/ 1137277 w 1985002"/>
              <a:gd name="connsiteY14" fmla="*/ 231775 h 1155700"/>
              <a:gd name="connsiteX15" fmla="*/ 1149977 w 1985002"/>
              <a:gd name="connsiteY15" fmla="*/ 123825 h 1155700"/>
              <a:gd name="connsiteX16" fmla="*/ 1324602 w 1985002"/>
              <a:gd name="connsiteY16" fmla="*/ 123825 h 1155700"/>
              <a:gd name="connsiteX17" fmla="*/ 1337302 w 1985002"/>
              <a:gd name="connsiteY17" fmla="*/ 206375 h 1155700"/>
              <a:gd name="connsiteX18" fmla="*/ 1432552 w 1985002"/>
              <a:gd name="connsiteY18" fmla="*/ 209550 h 1155700"/>
              <a:gd name="connsiteX19" fmla="*/ 1467477 w 1985002"/>
              <a:gd name="connsiteY19" fmla="*/ 190500 h 1155700"/>
              <a:gd name="connsiteX20" fmla="*/ 1492877 w 1985002"/>
              <a:gd name="connsiteY20" fmla="*/ 174625 h 1155700"/>
              <a:gd name="connsiteX21" fmla="*/ 1505577 w 1985002"/>
              <a:gd name="connsiteY21" fmla="*/ 85725 h 1155700"/>
              <a:gd name="connsiteX22" fmla="*/ 1569077 w 1985002"/>
              <a:gd name="connsiteY22" fmla="*/ 120650 h 1155700"/>
              <a:gd name="connsiteX23" fmla="*/ 1556377 w 1985002"/>
              <a:gd name="connsiteY23" fmla="*/ 155575 h 1155700"/>
              <a:gd name="connsiteX24" fmla="*/ 1448427 w 1985002"/>
              <a:gd name="connsiteY24" fmla="*/ 269875 h 1155700"/>
              <a:gd name="connsiteX25" fmla="*/ 1429377 w 1985002"/>
              <a:gd name="connsiteY25" fmla="*/ 314325 h 1155700"/>
              <a:gd name="connsiteX26" fmla="*/ 1410327 w 1985002"/>
              <a:gd name="connsiteY26" fmla="*/ 368300 h 1155700"/>
              <a:gd name="connsiteX27" fmla="*/ 1413502 w 1985002"/>
              <a:gd name="connsiteY27" fmla="*/ 422275 h 1155700"/>
              <a:gd name="connsiteX28" fmla="*/ 1448427 w 1985002"/>
              <a:gd name="connsiteY28" fmla="*/ 514350 h 1155700"/>
              <a:gd name="connsiteX29" fmla="*/ 1569077 w 1985002"/>
              <a:gd name="connsiteY29" fmla="*/ 631825 h 1155700"/>
              <a:gd name="connsiteX30" fmla="*/ 1708777 w 1985002"/>
              <a:gd name="connsiteY30" fmla="*/ 746125 h 1155700"/>
              <a:gd name="connsiteX31" fmla="*/ 1985002 w 1985002"/>
              <a:gd name="connsiteY31" fmla="*/ 962025 h 1155700"/>
              <a:gd name="connsiteX32" fmla="*/ 1835777 w 1985002"/>
              <a:gd name="connsiteY32" fmla="*/ 1155700 h 1155700"/>
              <a:gd name="connsiteX33" fmla="*/ 1499227 w 1985002"/>
              <a:gd name="connsiteY33" fmla="*/ 885825 h 1155700"/>
              <a:gd name="connsiteX34" fmla="*/ 1162677 w 1985002"/>
              <a:gd name="connsiteY34" fmla="*/ 619125 h 1155700"/>
              <a:gd name="connsiteX35" fmla="*/ 892802 w 1985002"/>
              <a:gd name="connsiteY35" fmla="*/ 530225 h 1155700"/>
              <a:gd name="connsiteX36" fmla="*/ 803902 w 1985002"/>
              <a:gd name="connsiteY36" fmla="*/ 584200 h 1155700"/>
              <a:gd name="connsiteX37" fmla="*/ 737227 w 1985002"/>
              <a:gd name="connsiteY37" fmla="*/ 609600 h 1155700"/>
              <a:gd name="connsiteX38" fmla="*/ 651502 w 1985002"/>
              <a:gd name="connsiteY38" fmla="*/ 638175 h 1155700"/>
              <a:gd name="connsiteX39" fmla="*/ 591177 w 1985002"/>
              <a:gd name="connsiteY39" fmla="*/ 644525 h 1155700"/>
              <a:gd name="connsiteX40" fmla="*/ 489577 w 1985002"/>
              <a:gd name="connsiteY40" fmla="*/ 647700 h 1155700"/>
              <a:gd name="connsiteX41" fmla="*/ 400677 w 1985002"/>
              <a:gd name="connsiteY41" fmla="*/ 628650 h 1155700"/>
              <a:gd name="connsiteX42" fmla="*/ 289552 w 1985002"/>
              <a:gd name="connsiteY42" fmla="*/ 590550 h 1155700"/>
              <a:gd name="connsiteX43" fmla="*/ 210177 w 1985002"/>
              <a:gd name="connsiteY43" fmla="*/ 539750 h 1155700"/>
              <a:gd name="connsiteX44" fmla="*/ 121277 w 1985002"/>
              <a:gd name="connsiteY44" fmla="*/ 488950 h 1155700"/>
              <a:gd name="connsiteX45" fmla="*/ 26027 w 1985002"/>
              <a:gd name="connsiteY45" fmla="*/ 367506 h 1155700"/>
              <a:gd name="connsiteX0" fmla="*/ 56037 w 2019347"/>
              <a:gd name="connsiteY0" fmla="*/ 363826 h 1155700"/>
              <a:gd name="connsiteX1" fmla="*/ 0 w 2019347"/>
              <a:gd name="connsiteY1" fmla="*/ 305981 h 1155700"/>
              <a:gd name="connsiteX2" fmla="*/ 156188 w 2019347"/>
              <a:gd name="connsiteY2" fmla="*/ 353338 h 1155700"/>
              <a:gd name="connsiteX3" fmla="*/ 337381 w 2019347"/>
              <a:gd name="connsiteY3" fmla="*/ 386784 h 1155700"/>
              <a:gd name="connsiteX4" fmla="*/ 457247 w 2019347"/>
              <a:gd name="connsiteY4" fmla="*/ 0 h 1155700"/>
              <a:gd name="connsiteX5" fmla="*/ 552497 w 2019347"/>
              <a:gd name="connsiteY5" fmla="*/ 53975 h 1155700"/>
              <a:gd name="connsiteX6" fmla="*/ 720772 w 2019347"/>
              <a:gd name="connsiteY6" fmla="*/ 38100 h 1155700"/>
              <a:gd name="connsiteX7" fmla="*/ 765222 w 2019347"/>
              <a:gd name="connsiteY7" fmla="*/ 41275 h 1155700"/>
              <a:gd name="connsiteX8" fmla="*/ 800147 w 2019347"/>
              <a:gd name="connsiteY8" fmla="*/ 203200 h 1155700"/>
              <a:gd name="connsiteX9" fmla="*/ 841422 w 2019347"/>
              <a:gd name="connsiteY9" fmla="*/ 212725 h 1155700"/>
              <a:gd name="connsiteX10" fmla="*/ 841422 w 2019347"/>
              <a:gd name="connsiteY10" fmla="*/ 269875 h 1155700"/>
              <a:gd name="connsiteX11" fmla="*/ 952547 w 2019347"/>
              <a:gd name="connsiteY11" fmla="*/ 349250 h 1155700"/>
              <a:gd name="connsiteX12" fmla="*/ 1073197 w 2019347"/>
              <a:gd name="connsiteY12" fmla="*/ 415925 h 1155700"/>
              <a:gd name="connsiteX13" fmla="*/ 1139872 w 2019347"/>
              <a:gd name="connsiteY13" fmla="*/ 320675 h 1155700"/>
              <a:gd name="connsiteX14" fmla="*/ 1171622 w 2019347"/>
              <a:gd name="connsiteY14" fmla="*/ 231775 h 1155700"/>
              <a:gd name="connsiteX15" fmla="*/ 1184322 w 2019347"/>
              <a:gd name="connsiteY15" fmla="*/ 123825 h 1155700"/>
              <a:gd name="connsiteX16" fmla="*/ 1358947 w 2019347"/>
              <a:gd name="connsiteY16" fmla="*/ 123825 h 1155700"/>
              <a:gd name="connsiteX17" fmla="*/ 1371647 w 2019347"/>
              <a:gd name="connsiteY17" fmla="*/ 206375 h 1155700"/>
              <a:gd name="connsiteX18" fmla="*/ 1466897 w 2019347"/>
              <a:gd name="connsiteY18" fmla="*/ 209550 h 1155700"/>
              <a:gd name="connsiteX19" fmla="*/ 1501822 w 2019347"/>
              <a:gd name="connsiteY19" fmla="*/ 190500 h 1155700"/>
              <a:gd name="connsiteX20" fmla="*/ 1527222 w 2019347"/>
              <a:gd name="connsiteY20" fmla="*/ 174625 h 1155700"/>
              <a:gd name="connsiteX21" fmla="*/ 1539922 w 2019347"/>
              <a:gd name="connsiteY21" fmla="*/ 85725 h 1155700"/>
              <a:gd name="connsiteX22" fmla="*/ 1603422 w 2019347"/>
              <a:gd name="connsiteY22" fmla="*/ 120650 h 1155700"/>
              <a:gd name="connsiteX23" fmla="*/ 1590722 w 2019347"/>
              <a:gd name="connsiteY23" fmla="*/ 155575 h 1155700"/>
              <a:gd name="connsiteX24" fmla="*/ 1482772 w 2019347"/>
              <a:gd name="connsiteY24" fmla="*/ 269875 h 1155700"/>
              <a:gd name="connsiteX25" fmla="*/ 1463722 w 2019347"/>
              <a:gd name="connsiteY25" fmla="*/ 314325 h 1155700"/>
              <a:gd name="connsiteX26" fmla="*/ 1444672 w 2019347"/>
              <a:gd name="connsiteY26" fmla="*/ 368300 h 1155700"/>
              <a:gd name="connsiteX27" fmla="*/ 1447847 w 2019347"/>
              <a:gd name="connsiteY27" fmla="*/ 422275 h 1155700"/>
              <a:gd name="connsiteX28" fmla="*/ 1482772 w 2019347"/>
              <a:gd name="connsiteY28" fmla="*/ 514350 h 1155700"/>
              <a:gd name="connsiteX29" fmla="*/ 1603422 w 2019347"/>
              <a:gd name="connsiteY29" fmla="*/ 631825 h 1155700"/>
              <a:gd name="connsiteX30" fmla="*/ 1743122 w 2019347"/>
              <a:gd name="connsiteY30" fmla="*/ 746125 h 1155700"/>
              <a:gd name="connsiteX31" fmla="*/ 2019347 w 2019347"/>
              <a:gd name="connsiteY31" fmla="*/ 962025 h 1155700"/>
              <a:gd name="connsiteX32" fmla="*/ 1870122 w 2019347"/>
              <a:gd name="connsiteY32" fmla="*/ 1155700 h 1155700"/>
              <a:gd name="connsiteX33" fmla="*/ 1533572 w 2019347"/>
              <a:gd name="connsiteY33" fmla="*/ 885825 h 1155700"/>
              <a:gd name="connsiteX34" fmla="*/ 1197022 w 2019347"/>
              <a:gd name="connsiteY34" fmla="*/ 619125 h 1155700"/>
              <a:gd name="connsiteX35" fmla="*/ 927147 w 2019347"/>
              <a:gd name="connsiteY35" fmla="*/ 530225 h 1155700"/>
              <a:gd name="connsiteX36" fmla="*/ 838247 w 2019347"/>
              <a:gd name="connsiteY36" fmla="*/ 584200 h 1155700"/>
              <a:gd name="connsiteX37" fmla="*/ 771572 w 2019347"/>
              <a:gd name="connsiteY37" fmla="*/ 609600 h 1155700"/>
              <a:gd name="connsiteX38" fmla="*/ 685847 w 2019347"/>
              <a:gd name="connsiteY38" fmla="*/ 638175 h 1155700"/>
              <a:gd name="connsiteX39" fmla="*/ 625522 w 2019347"/>
              <a:gd name="connsiteY39" fmla="*/ 644525 h 1155700"/>
              <a:gd name="connsiteX40" fmla="*/ 523922 w 2019347"/>
              <a:gd name="connsiteY40" fmla="*/ 647700 h 1155700"/>
              <a:gd name="connsiteX41" fmla="*/ 435022 w 2019347"/>
              <a:gd name="connsiteY41" fmla="*/ 628650 h 1155700"/>
              <a:gd name="connsiteX42" fmla="*/ 323897 w 2019347"/>
              <a:gd name="connsiteY42" fmla="*/ 590550 h 1155700"/>
              <a:gd name="connsiteX43" fmla="*/ 244522 w 2019347"/>
              <a:gd name="connsiteY43" fmla="*/ 539750 h 1155700"/>
              <a:gd name="connsiteX44" fmla="*/ 155622 w 2019347"/>
              <a:gd name="connsiteY44" fmla="*/ 488950 h 1155700"/>
              <a:gd name="connsiteX45" fmla="*/ 60372 w 2019347"/>
              <a:gd name="connsiteY45" fmla="*/ 367506 h 1155700"/>
              <a:gd name="connsiteX0" fmla="*/ 56037 w 2019347"/>
              <a:gd name="connsiteY0" fmla="*/ 363826 h 1155700"/>
              <a:gd name="connsiteX1" fmla="*/ 0 w 2019347"/>
              <a:gd name="connsiteY1" fmla="*/ 305981 h 1155700"/>
              <a:gd name="connsiteX2" fmla="*/ 156188 w 2019347"/>
              <a:gd name="connsiteY2" fmla="*/ 353338 h 1155700"/>
              <a:gd name="connsiteX3" fmla="*/ 337381 w 2019347"/>
              <a:gd name="connsiteY3" fmla="*/ 386784 h 1155700"/>
              <a:gd name="connsiteX4" fmla="*/ 457247 w 2019347"/>
              <a:gd name="connsiteY4" fmla="*/ 0 h 1155700"/>
              <a:gd name="connsiteX5" fmla="*/ 552497 w 2019347"/>
              <a:gd name="connsiteY5" fmla="*/ 53975 h 1155700"/>
              <a:gd name="connsiteX6" fmla="*/ 720772 w 2019347"/>
              <a:gd name="connsiteY6" fmla="*/ 38100 h 1155700"/>
              <a:gd name="connsiteX7" fmla="*/ 765222 w 2019347"/>
              <a:gd name="connsiteY7" fmla="*/ 41275 h 1155700"/>
              <a:gd name="connsiteX8" fmla="*/ 800147 w 2019347"/>
              <a:gd name="connsiteY8" fmla="*/ 203200 h 1155700"/>
              <a:gd name="connsiteX9" fmla="*/ 841422 w 2019347"/>
              <a:gd name="connsiteY9" fmla="*/ 212725 h 1155700"/>
              <a:gd name="connsiteX10" fmla="*/ 841422 w 2019347"/>
              <a:gd name="connsiteY10" fmla="*/ 269875 h 1155700"/>
              <a:gd name="connsiteX11" fmla="*/ 952547 w 2019347"/>
              <a:gd name="connsiteY11" fmla="*/ 349250 h 1155700"/>
              <a:gd name="connsiteX12" fmla="*/ 1073197 w 2019347"/>
              <a:gd name="connsiteY12" fmla="*/ 415925 h 1155700"/>
              <a:gd name="connsiteX13" fmla="*/ 1139872 w 2019347"/>
              <a:gd name="connsiteY13" fmla="*/ 320675 h 1155700"/>
              <a:gd name="connsiteX14" fmla="*/ 1171622 w 2019347"/>
              <a:gd name="connsiteY14" fmla="*/ 231775 h 1155700"/>
              <a:gd name="connsiteX15" fmla="*/ 1184322 w 2019347"/>
              <a:gd name="connsiteY15" fmla="*/ 123825 h 1155700"/>
              <a:gd name="connsiteX16" fmla="*/ 1358947 w 2019347"/>
              <a:gd name="connsiteY16" fmla="*/ 123825 h 1155700"/>
              <a:gd name="connsiteX17" fmla="*/ 1371647 w 2019347"/>
              <a:gd name="connsiteY17" fmla="*/ 206375 h 1155700"/>
              <a:gd name="connsiteX18" fmla="*/ 1466897 w 2019347"/>
              <a:gd name="connsiteY18" fmla="*/ 209550 h 1155700"/>
              <a:gd name="connsiteX19" fmla="*/ 1501822 w 2019347"/>
              <a:gd name="connsiteY19" fmla="*/ 190500 h 1155700"/>
              <a:gd name="connsiteX20" fmla="*/ 1527222 w 2019347"/>
              <a:gd name="connsiteY20" fmla="*/ 174625 h 1155700"/>
              <a:gd name="connsiteX21" fmla="*/ 1539922 w 2019347"/>
              <a:gd name="connsiteY21" fmla="*/ 85725 h 1155700"/>
              <a:gd name="connsiteX22" fmla="*/ 1603422 w 2019347"/>
              <a:gd name="connsiteY22" fmla="*/ 120650 h 1155700"/>
              <a:gd name="connsiteX23" fmla="*/ 1590722 w 2019347"/>
              <a:gd name="connsiteY23" fmla="*/ 155575 h 1155700"/>
              <a:gd name="connsiteX24" fmla="*/ 1482772 w 2019347"/>
              <a:gd name="connsiteY24" fmla="*/ 269875 h 1155700"/>
              <a:gd name="connsiteX25" fmla="*/ 1463722 w 2019347"/>
              <a:gd name="connsiteY25" fmla="*/ 314325 h 1155700"/>
              <a:gd name="connsiteX26" fmla="*/ 1444672 w 2019347"/>
              <a:gd name="connsiteY26" fmla="*/ 368300 h 1155700"/>
              <a:gd name="connsiteX27" fmla="*/ 1447847 w 2019347"/>
              <a:gd name="connsiteY27" fmla="*/ 422275 h 1155700"/>
              <a:gd name="connsiteX28" fmla="*/ 1482772 w 2019347"/>
              <a:gd name="connsiteY28" fmla="*/ 514350 h 1155700"/>
              <a:gd name="connsiteX29" fmla="*/ 1603422 w 2019347"/>
              <a:gd name="connsiteY29" fmla="*/ 631825 h 1155700"/>
              <a:gd name="connsiteX30" fmla="*/ 1743122 w 2019347"/>
              <a:gd name="connsiteY30" fmla="*/ 746125 h 1155700"/>
              <a:gd name="connsiteX31" fmla="*/ 2019347 w 2019347"/>
              <a:gd name="connsiteY31" fmla="*/ 962025 h 1155700"/>
              <a:gd name="connsiteX32" fmla="*/ 1870122 w 2019347"/>
              <a:gd name="connsiteY32" fmla="*/ 1155700 h 1155700"/>
              <a:gd name="connsiteX33" fmla="*/ 1533572 w 2019347"/>
              <a:gd name="connsiteY33" fmla="*/ 885825 h 1155700"/>
              <a:gd name="connsiteX34" fmla="*/ 1197022 w 2019347"/>
              <a:gd name="connsiteY34" fmla="*/ 619125 h 1155700"/>
              <a:gd name="connsiteX35" fmla="*/ 927147 w 2019347"/>
              <a:gd name="connsiteY35" fmla="*/ 530225 h 1155700"/>
              <a:gd name="connsiteX36" fmla="*/ 838247 w 2019347"/>
              <a:gd name="connsiteY36" fmla="*/ 584200 h 1155700"/>
              <a:gd name="connsiteX37" fmla="*/ 771572 w 2019347"/>
              <a:gd name="connsiteY37" fmla="*/ 609600 h 1155700"/>
              <a:gd name="connsiteX38" fmla="*/ 685847 w 2019347"/>
              <a:gd name="connsiteY38" fmla="*/ 638175 h 1155700"/>
              <a:gd name="connsiteX39" fmla="*/ 625522 w 2019347"/>
              <a:gd name="connsiteY39" fmla="*/ 644525 h 1155700"/>
              <a:gd name="connsiteX40" fmla="*/ 523922 w 2019347"/>
              <a:gd name="connsiteY40" fmla="*/ 647700 h 1155700"/>
              <a:gd name="connsiteX41" fmla="*/ 435022 w 2019347"/>
              <a:gd name="connsiteY41" fmla="*/ 628650 h 1155700"/>
              <a:gd name="connsiteX42" fmla="*/ 323897 w 2019347"/>
              <a:gd name="connsiteY42" fmla="*/ 590550 h 1155700"/>
              <a:gd name="connsiteX43" fmla="*/ 244522 w 2019347"/>
              <a:gd name="connsiteY43" fmla="*/ 539750 h 1155700"/>
              <a:gd name="connsiteX44" fmla="*/ 155622 w 2019347"/>
              <a:gd name="connsiteY44" fmla="*/ 488950 h 1155700"/>
              <a:gd name="connsiteX45" fmla="*/ 49527 w 2019347"/>
              <a:gd name="connsiteY45" fmla="*/ 391005 h 1155700"/>
              <a:gd name="connsiteX0" fmla="*/ 0 w 2019347"/>
              <a:gd name="connsiteY0" fmla="*/ 305981 h 1155700"/>
              <a:gd name="connsiteX1" fmla="*/ 156188 w 2019347"/>
              <a:gd name="connsiteY1" fmla="*/ 353338 h 1155700"/>
              <a:gd name="connsiteX2" fmla="*/ 337381 w 2019347"/>
              <a:gd name="connsiteY2" fmla="*/ 386784 h 1155700"/>
              <a:gd name="connsiteX3" fmla="*/ 457247 w 2019347"/>
              <a:gd name="connsiteY3" fmla="*/ 0 h 1155700"/>
              <a:gd name="connsiteX4" fmla="*/ 552497 w 2019347"/>
              <a:gd name="connsiteY4" fmla="*/ 53975 h 1155700"/>
              <a:gd name="connsiteX5" fmla="*/ 720772 w 2019347"/>
              <a:gd name="connsiteY5" fmla="*/ 38100 h 1155700"/>
              <a:gd name="connsiteX6" fmla="*/ 765222 w 2019347"/>
              <a:gd name="connsiteY6" fmla="*/ 41275 h 1155700"/>
              <a:gd name="connsiteX7" fmla="*/ 800147 w 2019347"/>
              <a:gd name="connsiteY7" fmla="*/ 203200 h 1155700"/>
              <a:gd name="connsiteX8" fmla="*/ 841422 w 2019347"/>
              <a:gd name="connsiteY8" fmla="*/ 212725 h 1155700"/>
              <a:gd name="connsiteX9" fmla="*/ 841422 w 2019347"/>
              <a:gd name="connsiteY9" fmla="*/ 269875 h 1155700"/>
              <a:gd name="connsiteX10" fmla="*/ 952547 w 2019347"/>
              <a:gd name="connsiteY10" fmla="*/ 349250 h 1155700"/>
              <a:gd name="connsiteX11" fmla="*/ 1073197 w 2019347"/>
              <a:gd name="connsiteY11" fmla="*/ 415925 h 1155700"/>
              <a:gd name="connsiteX12" fmla="*/ 1139872 w 2019347"/>
              <a:gd name="connsiteY12" fmla="*/ 320675 h 1155700"/>
              <a:gd name="connsiteX13" fmla="*/ 1171622 w 2019347"/>
              <a:gd name="connsiteY13" fmla="*/ 231775 h 1155700"/>
              <a:gd name="connsiteX14" fmla="*/ 1184322 w 2019347"/>
              <a:gd name="connsiteY14" fmla="*/ 123825 h 1155700"/>
              <a:gd name="connsiteX15" fmla="*/ 1358947 w 2019347"/>
              <a:gd name="connsiteY15" fmla="*/ 123825 h 1155700"/>
              <a:gd name="connsiteX16" fmla="*/ 1371647 w 2019347"/>
              <a:gd name="connsiteY16" fmla="*/ 206375 h 1155700"/>
              <a:gd name="connsiteX17" fmla="*/ 1466897 w 2019347"/>
              <a:gd name="connsiteY17" fmla="*/ 209550 h 1155700"/>
              <a:gd name="connsiteX18" fmla="*/ 1501822 w 2019347"/>
              <a:gd name="connsiteY18" fmla="*/ 190500 h 1155700"/>
              <a:gd name="connsiteX19" fmla="*/ 1527222 w 2019347"/>
              <a:gd name="connsiteY19" fmla="*/ 174625 h 1155700"/>
              <a:gd name="connsiteX20" fmla="*/ 1539922 w 2019347"/>
              <a:gd name="connsiteY20" fmla="*/ 85725 h 1155700"/>
              <a:gd name="connsiteX21" fmla="*/ 1603422 w 2019347"/>
              <a:gd name="connsiteY21" fmla="*/ 120650 h 1155700"/>
              <a:gd name="connsiteX22" fmla="*/ 1590722 w 2019347"/>
              <a:gd name="connsiteY22" fmla="*/ 155575 h 1155700"/>
              <a:gd name="connsiteX23" fmla="*/ 1482772 w 2019347"/>
              <a:gd name="connsiteY23" fmla="*/ 269875 h 1155700"/>
              <a:gd name="connsiteX24" fmla="*/ 1463722 w 2019347"/>
              <a:gd name="connsiteY24" fmla="*/ 314325 h 1155700"/>
              <a:gd name="connsiteX25" fmla="*/ 1444672 w 2019347"/>
              <a:gd name="connsiteY25" fmla="*/ 368300 h 1155700"/>
              <a:gd name="connsiteX26" fmla="*/ 1447847 w 2019347"/>
              <a:gd name="connsiteY26" fmla="*/ 422275 h 1155700"/>
              <a:gd name="connsiteX27" fmla="*/ 1482772 w 2019347"/>
              <a:gd name="connsiteY27" fmla="*/ 514350 h 1155700"/>
              <a:gd name="connsiteX28" fmla="*/ 1603422 w 2019347"/>
              <a:gd name="connsiteY28" fmla="*/ 631825 h 1155700"/>
              <a:gd name="connsiteX29" fmla="*/ 1743122 w 2019347"/>
              <a:gd name="connsiteY29" fmla="*/ 746125 h 1155700"/>
              <a:gd name="connsiteX30" fmla="*/ 2019347 w 2019347"/>
              <a:gd name="connsiteY30" fmla="*/ 962025 h 1155700"/>
              <a:gd name="connsiteX31" fmla="*/ 1870122 w 2019347"/>
              <a:gd name="connsiteY31" fmla="*/ 1155700 h 1155700"/>
              <a:gd name="connsiteX32" fmla="*/ 1533572 w 2019347"/>
              <a:gd name="connsiteY32" fmla="*/ 885825 h 1155700"/>
              <a:gd name="connsiteX33" fmla="*/ 1197022 w 2019347"/>
              <a:gd name="connsiteY33" fmla="*/ 619125 h 1155700"/>
              <a:gd name="connsiteX34" fmla="*/ 927147 w 2019347"/>
              <a:gd name="connsiteY34" fmla="*/ 530225 h 1155700"/>
              <a:gd name="connsiteX35" fmla="*/ 838247 w 2019347"/>
              <a:gd name="connsiteY35" fmla="*/ 584200 h 1155700"/>
              <a:gd name="connsiteX36" fmla="*/ 771572 w 2019347"/>
              <a:gd name="connsiteY36" fmla="*/ 609600 h 1155700"/>
              <a:gd name="connsiteX37" fmla="*/ 685847 w 2019347"/>
              <a:gd name="connsiteY37" fmla="*/ 638175 h 1155700"/>
              <a:gd name="connsiteX38" fmla="*/ 625522 w 2019347"/>
              <a:gd name="connsiteY38" fmla="*/ 644525 h 1155700"/>
              <a:gd name="connsiteX39" fmla="*/ 523922 w 2019347"/>
              <a:gd name="connsiteY39" fmla="*/ 647700 h 1155700"/>
              <a:gd name="connsiteX40" fmla="*/ 435022 w 2019347"/>
              <a:gd name="connsiteY40" fmla="*/ 628650 h 1155700"/>
              <a:gd name="connsiteX41" fmla="*/ 323897 w 2019347"/>
              <a:gd name="connsiteY41" fmla="*/ 590550 h 1155700"/>
              <a:gd name="connsiteX42" fmla="*/ 244522 w 2019347"/>
              <a:gd name="connsiteY42" fmla="*/ 539750 h 1155700"/>
              <a:gd name="connsiteX43" fmla="*/ 155622 w 2019347"/>
              <a:gd name="connsiteY43" fmla="*/ 488950 h 1155700"/>
              <a:gd name="connsiteX44" fmla="*/ 49527 w 2019347"/>
              <a:gd name="connsiteY44" fmla="*/ 391005 h 1155700"/>
              <a:gd name="connsiteX0" fmla="*/ 0 w 2019347"/>
              <a:gd name="connsiteY0" fmla="*/ 305981 h 1155700"/>
              <a:gd name="connsiteX1" fmla="*/ 156188 w 2019347"/>
              <a:gd name="connsiteY1" fmla="*/ 353338 h 1155700"/>
              <a:gd name="connsiteX2" fmla="*/ 337381 w 2019347"/>
              <a:gd name="connsiteY2" fmla="*/ 386784 h 1155700"/>
              <a:gd name="connsiteX3" fmla="*/ 457247 w 2019347"/>
              <a:gd name="connsiteY3" fmla="*/ 0 h 1155700"/>
              <a:gd name="connsiteX4" fmla="*/ 552497 w 2019347"/>
              <a:gd name="connsiteY4" fmla="*/ 53975 h 1155700"/>
              <a:gd name="connsiteX5" fmla="*/ 720772 w 2019347"/>
              <a:gd name="connsiteY5" fmla="*/ 38100 h 1155700"/>
              <a:gd name="connsiteX6" fmla="*/ 765222 w 2019347"/>
              <a:gd name="connsiteY6" fmla="*/ 41275 h 1155700"/>
              <a:gd name="connsiteX7" fmla="*/ 800147 w 2019347"/>
              <a:gd name="connsiteY7" fmla="*/ 203200 h 1155700"/>
              <a:gd name="connsiteX8" fmla="*/ 841422 w 2019347"/>
              <a:gd name="connsiteY8" fmla="*/ 212725 h 1155700"/>
              <a:gd name="connsiteX9" fmla="*/ 841422 w 2019347"/>
              <a:gd name="connsiteY9" fmla="*/ 269875 h 1155700"/>
              <a:gd name="connsiteX10" fmla="*/ 952547 w 2019347"/>
              <a:gd name="connsiteY10" fmla="*/ 349250 h 1155700"/>
              <a:gd name="connsiteX11" fmla="*/ 1073197 w 2019347"/>
              <a:gd name="connsiteY11" fmla="*/ 415925 h 1155700"/>
              <a:gd name="connsiteX12" fmla="*/ 1139872 w 2019347"/>
              <a:gd name="connsiteY12" fmla="*/ 320675 h 1155700"/>
              <a:gd name="connsiteX13" fmla="*/ 1171622 w 2019347"/>
              <a:gd name="connsiteY13" fmla="*/ 231775 h 1155700"/>
              <a:gd name="connsiteX14" fmla="*/ 1184322 w 2019347"/>
              <a:gd name="connsiteY14" fmla="*/ 123825 h 1155700"/>
              <a:gd name="connsiteX15" fmla="*/ 1358947 w 2019347"/>
              <a:gd name="connsiteY15" fmla="*/ 123825 h 1155700"/>
              <a:gd name="connsiteX16" fmla="*/ 1371647 w 2019347"/>
              <a:gd name="connsiteY16" fmla="*/ 206375 h 1155700"/>
              <a:gd name="connsiteX17" fmla="*/ 1466897 w 2019347"/>
              <a:gd name="connsiteY17" fmla="*/ 209550 h 1155700"/>
              <a:gd name="connsiteX18" fmla="*/ 1501822 w 2019347"/>
              <a:gd name="connsiteY18" fmla="*/ 190500 h 1155700"/>
              <a:gd name="connsiteX19" fmla="*/ 1527222 w 2019347"/>
              <a:gd name="connsiteY19" fmla="*/ 174625 h 1155700"/>
              <a:gd name="connsiteX20" fmla="*/ 1539922 w 2019347"/>
              <a:gd name="connsiteY20" fmla="*/ 85725 h 1155700"/>
              <a:gd name="connsiteX21" fmla="*/ 1603422 w 2019347"/>
              <a:gd name="connsiteY21" fmla="*/ 120650 h 1155700"/>
              <a:gd name="connsiteX22" fmla="*/ 1590722 w 2019347"/>
              <a:gd name="connsiteY22" fmla="*/ 155575 h 1155700"/>
              <a:gd name="connsiteX23" fmla="*/ 1482772 w 2019347"/>
              <a:gd name="connsiteY23" fmla="*/ 269875 h 1155700"/>
              <a:gd name="connsiteX24" fmla="*/ 1463722 w 2019347"/>
              <a:gd name="connsiteY24" fmla="*/ 314325 h 1155700"/>
              <a:gd name="connsiteX25" fmla="*/ 1444672 w 2019347"/>
              <a:gd name="connsiteY25" fmla="*/ 368300 h 1155700"/>
              <a:gd name="connsiteX26" fmla="*/ 1447847 w 2019347"/>
              <a:gd name="connsiteY26" fmla="*/ 422275 h 1155700"/>
              <a:gd name="connsiteX27" fmla="*/ 1482772 w 2019347"/>
              <a:gd name="connsiteY27" fmla="*/ 514350 h 1155700"/>
              <a:gd name="connsiteX28" fmla="*/ 1603422 w 2019347"/>
              <a:gd name="connsiteY28" fmla="*/ 631825 h 1155700"/>
              <a:gd name="connsiteX29" fmla="*/ 1743122 w 2019347"/>
              <a:gd name="connsiteY29" fmla="*/ 746125 h 1155700"/>
              <a:gd name="connsiteX30" fmla="*/ 2019347 w 2019347"/>
              <a:gd name="connsiteY30" fmla="*/ 962025 h 1155700"/>
              <a:gd name="connsiteX31" fmla="*/ 1870122 w 2019347"/>
              <a:gd name="connsiteY31" fmla="*/ 1155700 h 1155700"/>
              <a:gd name="connsiteX32" fmla="*/ 1533572 w 2019347"/>
              <a:gd name="connsiteY32" fmla="*/ 885825 h 1155700"/>
              <a:gd name="connsiteX33" fmla="*/ 1197022 w 2019347"/>
              <a:gd name="connsiteY33" fmla="*/ 619125 h 1155700"/>
              <a:gd name="connsiteX34" fmla="*/ 927147 w 2019347"/>
              <a:gd name="connsiteY34" fmla="*/ 530225 h 1155700"/>
              <a:gd name="connsiteX35" fmla="*/ 838247 w 2019347"/>
              <a:gd name="connsiteY35" fmla="*/ 584200 h 1155700"/>
              <a:gd name="connsiteX36" fmla="*/ 771572 w 2019347"/>
              <a:gd name="connsiteY36" fmla="*/ 609600 h 1155700"/>
              <a:gd name="connsiteX37" fmla="*/ 685847 w 2019347"/>
              <a:gd name="connsiteY37" fmla="*/ 638175 h 1155700"/>
              <a:gd name="connsiteX38" fmla="*/ 625522 w 2019347"/>
              <a:gd name="connsiteY38" fmla="*/ 644525 h 1155700"/>
              <a:gd name="connsiteX39" fmla="*/ 523922 w 2019347"/>
              <a:gd name="connsiteY39" fmla="*/ 647700 h 1155700"/>
              <a:gd name="connsiteX40" fmla="*/ 435022 w 2019347"/>
              <a:gd name="connsiteY40" fmla="*/ 628650 h 1155700"/>
              <a:gd name="connsiteX41" fmla="*/ 323897 w 2019347"/>
              <a:gd name="connsiteY41" fmla="*/ 590550 h 1155700"/>
              <a:gd name="connsiteX42" fmla="*/ 244522 w 2019347"/>
              <a:gd name="connsiteY42" fmla="*/ 539750 h 1155700"/>
              <a:gd name="connsiteX43" fmla="*/ 155622 w 2019347"/>
              <a:gd name="connsiteY43" fmla="*/ 488950 h 1155700"/>
              <a:gd name="connsiteX44" fmla="*/ 49527 w 2019347"/>
              <a:gd name="connsiteY44" fmla="*/ 391005 h 1155700"/>
              <a:gd name="connsiteX0" fmla="*/ 0 w 2019347"/>
              <a:gd name="connsiteY0" fmla="*/ 305981 h 1155700"/>
              <a:gd name="connsiteX1" fmla="*/ 156188 w 2019347"/>
              <a:gd name="connsiteY1" fmla="*/ 353338 h 1155700"/>
              <a:gd name="connsiteX2" fmla="*/ 337381 w 2019347"/>
              <a:gd name="connsiteY2" fmla="*/ 386784 h 1155700"/>
              <a:gd name="connsiteX3" fmla="*/ 457247 w 2019347"/>
              <a:gd name="connsiteY3" fmla="*/ 0 h 1155700"/>
              <a:gd name="connsiteX4" fmla="*/ 552497 w 2019347"/>
              <a:gd name="connsiteY4" fmla="*/ 53975 h 1155700"/>
              <a:gd name="connsiteX5" fmla="*/ 720772 w 2019347"/>
              <a:gd name="connsiteY5" fmla="*/ 38100 h 1155700"/>
              <a:gd name="connsiteX6" fmla="*/ 765222 w 2019347"/>
              <a:gd name="connsiteY6" fmla="*/ 41275 h 1155700"/>
              <a:gd name="connsiteX7" fmla="*/ 800147 w 2019347"/>
              <a:gd name="connsiteY7" fmla="*/ 203200 h 1155700"/>
              <a:gd name="connsiteX8" fmla="*/ 841422 w 2019347"/>
              <a:gd name="connsiteY8" fmla="*/ 212725 h 1155700"/>
              <a:gd name="connsiteX9" fmla="*/ 841422 w 2019347"/>
              <a:gd name="connsiteY9" fmla="*/ 269875 h 1155700"/>
              <a:gd name="connsiteX10" fmla="*/ 952547 w 2019347"/>
              <a:gd name="connsiteY10" fmla="*/ 349250 h 1155700"/>
              <a:gd name="connsiteX11" fmla="*/ 1073197 w 2019347"/>
              <a:gd name="connsiteY11" fmla="*/ 415925 h 1155700"/>
              <a:gd name="connsiteX12" fmla="*/ 1139872 w 2019347"/>
              <a:gd name="connsiteY12" fmla="*/ 320675 h 1155700"/>
              <a:gd name="connsiteX13" fmla="*/ 1171622 w 2019347"/>
              <a:gd name="connsiteY13" fmla="*/ 231775 h 1155700"/>
              <a:gd name="connsiteX14" fmla="*/ 1184322 w 2019347"/>
              <a:gd name="connsiteY14" fmla="*/ 123825 h 1155700"/>
              <a:gd name="connsiteX15" fmla="*/ 1358947 w 2019347"/>
              <a:gd name="connsiteY15" fmla="*/ 123825 h 1155700"/>
              <a:gd name="connsiteX16" fmla="*/ 1371647 w 2019347"/>
              <a:gd name="connsiteY16" fmla="*/ 206375 h 1155700"/>
              <a:gd name="connsiteX17" fmla="*/ 1466897 w 2019347"/>
              <a:gd name="connsiteY17" fmla="*/ 209550 h 1155700"/>
              <a:gd name="connsiteX18" fmla="*/ 1501822 w 2019347"/>
              <a:gd name="connsiteY18" fmla="*/ 190500 h 1155700"/>
              <a:gd name="connsiteX19" fmla="*/ 1527222 w 2019347"/>
              <a:gd name="connsiteY19" fmla="*/ 174625 h 1155700"/>
              <a:gd name="connsiteX20" fmla="*/ 1539922 w 2019347"/>
              <a:gd name="connsiteY20" fmla="*/ 85725 h 1155700"/>
              <a:gd name="connsiteX21" fmla="*/ 1603422 w 2019347"/>
              <a:gd name="connsiteY21" fmla="*/ 120650 h 1155700"/>
              <a:gd name="connsiteX22" fmla="*/ 1590722 w 2019347"/>
              <a:gd name="connsiteY22" fmla="*/ 155575 h 1155700"/>
              <a:gd name="connsiteX23" fmla="*/ 1482772 w 2019347"/>
              <a:gd name="connsiteY23" fmla="*/ 269875 h 1155700"/>
              <a:gd name="connsiteX24" fmla="*/ 1463722 w 2019347"/>
              <a:gd name="connsiteY24" fmla="*/ 314325 h 1155700"/>
              <a:gd name="connsiteX25" fmla="*/ 1444672 w 2019347"/>
              <a:gd name="connsiteY25" fmla="*/ 368300 h 1155700"/>
              <a:gd name="connsiteX26" fmla="*/ 1447847 w 2019347"/>
              <a:gd name="connsiteY26" fmla="*/ 422275 h 1155700"/>
              <a:gd name="connsiteX27" fmla="*/ 1482772 w 2019347"/>
              <a:gd name="connsiteY27" fmla="*/ 514350 h 1155700"/>
              <a:gd name="connsiteX28" fmla="*/ 1603422 w 2019347"/>
              <a:gd name="connsiteY28" fmla="*/ 631825 h 1155700"/>
              <a:gd name="connsiteX29" fmla="*/ 1743122 w 2019347"/>
              <a:gd name="connsiteY29" fmla="*/ 746125 h 1155700"/>
              <a:gd name="connsiteX30" fmla="*/ 2019347 w 2019347"/>
              <a:gd name="connsiteY30" fmla="*/ 962025 h 1155700"/>
              <a:gd name="connsiteX31" fmla="*/ 1870122 w 2019347"/>
              <a:gd name="connsiteY31" fmla="*/ 1155700 h 1155700"/>
              <a:gd name="connsiteX32" fmla="*/ 1533572 w 2019347"/>
              <a:gd name="connsiteY32" fmla="*/ 885825 h 1155700"/>
              <a:gd name="connsiteX33" fmla="*/ 1197022 w 2019347"/>
              <a:gd name="connsiteY33" fmla="*/ 619125 h 1155700"/>
              <a:gd name="connsiteX34" fmla="*/ 927147 w 2019347"/>
              <a:gd name="connsiteY34" fmla="*/ 530225 h 1155700"/>
              <a:gd name="connsiteX35" fmla="*/ 838247 w 2019347"/>
              <a:gd name="connsiteY35" fmla="*/ 584200 h 1155700"/>
              <a:gd name="connsiteX36" fmla="*/ 771572 w 2019347"/>
              <a:gd name="connsiteY36" fmla="*/ 609600 h 1155700"/>
              <a:gd name="connsiteX37" fmla="*/ 685847 w 2019347"/>
              <a:gd name="connsiteY37" fmla="*/ 638175 h 1155700"/>
              <a:gd name="connsiteX38" fmla="*/ 625522 w 2019347"/>
              <a:gd name="connsiteY38" fmla="*/ 644525 h 1155700"/>
              <a:gd name="connsiteX39" fmla="*/ 523922 w 2019347"/>
              <a:gd name="connsiteY39" fmla="*/ 647700 h 1155700"/>
              <a:gd name="connsiteX40" fmla="*/ 435022 w 2019347"/>
              <a:gd name="connsiteY40" fmla="*/ 628650 h 1155700"/>
              <a:gd name="connsiteX41" fmla="*/ 323897 w 2019347"/>
              <a:gd name="connsiteY41" fmla="*/ 590550 h 1155700"/>
              <a:gd name="connsiteX42" fmla="*/ 244522 w 2019347"/>
              <a:gd name="connsiteY42" fmla="*/ 539750 h 1155700"/>
              <a:gd name="connsiteX43" fmla="*/ 155622 w 2019347"/>
              <a:gd name="connsiteY43" fmla="*/ 488950 h 1155700"/>
              <a:gd name="connsiteX44" fmla="*/ 49527 w 2019347"/>
              <a:gd name="connsiteY44" fmla="*/ 391005 h 1155700"/>
              <a:gd name="connsiteX0" fmla="*/ 0 w 2019347"/>
              <a:gd name="connsiteY0" fmla="*/ 310801 h 1160520"/>
              <a:gd name="connsiteX1" fmla="*/ 156188 w 2019347"/>
              <a:gd name="connsiteY1" fmla="*/ 358158 h 1160520"/>
              <a:gd name="connsiteX2" fmla="*/ 337381 w 2019347"/>
              <a:gd name="connsiteY2" fmla="*/ 391604 h 1160520"/>
              <a:gd name="connsiteX3" fmla="*/ 457247 w 2019347"/>
              <a:gd name="connsiteY3" fmla="*/ 0 h 1160520"/>
              <a:gd name="connsiteX4" fmla="*/ 552497 w 2019347"/>
              <a:gd name="connsiteY4" fmla="*/ 58795 h 1160520"/>
              <a:gd name="connsiteX5" fmla="*/ 720772 w 2019347"/>
              <a:gd name="connsiteY5" fmla="*/ 42920 h 1160520"/>
              <a:gd name="connsiteX6" fmla="*/ 765222 w 2019347"/>
              <a:gd name="connsiteY6" fmla="*/ 46095 h 1160520"/>
              <a:gd name="connsiteX7" fmla="*/ 800147 w 2019347"/>
              <a:gd name="connsiteY7" fmla="*/ 208020 h 1160520"/>
              <a:gd name="connsiteX8" fmla="*/ 841422 w 2019347"/>
              <a:gd name="connsiteY8" fmla="*/ 217545 h 1160520"/>
              <a:gd name="connsiteX9" fmla="*/ 841422 w 2019347"/>
              <a:gd name="connsiteY9" fmla="*/ 274695 h 1160520"/>
              <a:gd name="connsiteX10" fmla="*/ 952547 w 2019347"/>
              <a:gd name="connsiteY10" fmla="*/ 354070 h 1160520"/>
              <a:gd name="connsiteX11" fmla="*/ 1073197 w 2019347"/>
              <a:gd name="connsiteY11" fmla="*/ 420745 h 1160520"/>
              <a:gd name="connsiteX12" fmla="*/ 1139872 w 2019347"/>
              <a:gd name="connsiteY12" fmla="*/ 325495 h 1160520"/>
              <a:gd name="connsiteX13" fmla="*/ 1171622 w 2019347"/>
              <a:gd name="connsiteY13" fmla="*/ 236595 h 1160520"/>
              <a:gd name="connsiteX14" fmla="*/ 1184322 w 2019347"/>
              <a:gd name="connsiteY14" fmla="*/ 128645 h 1160520"/>
              <a:gd name="connsiteX15" fmla="*/ 1358947 w 2019347"/>
              <a:gd name="connsiteY15" fmla="*/ 128645 h 1160520"/>
              <a:gd name="connsiteX16" fmla="*/ 1371647 w 2019347"/>
              <a:gd name="connsiteY16" fmla="*/ 211195 h 1160520"/>
              <a:gd name="connsiteX17" fmla="*/ 1466897 w 2019347"/>
              <a:gd name="connsiteY17" fmla="*/ 214370 h 1160520"/>
              <a:gd name="connsiteX18" fmla="*/ 1501822 w 2019347"/>
              <a:gd name="connsiteY18" fmla="*/ 195320 h 1160520"/>
              <a:gd name="connsiteX19" fmla="*/ 1527222 w 2019347"/>
              <a:gd name="connsiteY19" fmla="*/ 179445 h 1160520"/>
              <a:gd name="connsiteX20" fmla="*/ 1539922 w 2019347"/>
              <a:gd name="connsiteY20" fmla="*/ 90545 h 1160520"/>
              <a:gd name="connsiteX21" fmla="*/ 1603422 w 2019347"/>
              <a:gd name="connsiteY21" fmla="*/ 125470 h 1160520"/>
              <a:gd name="connsiteX22" fmla="*/ 1590722 w 2019347"/>
              <a:gd name="connsiteY22" fmla="*/ 160395 h 1160520"/>
              <a:gd name="connsiteX23" fmla="*/ 1482772 w 2019347"/>
              <a:gd name="connsiteY23" fmla="*/ 274695 h 1160520"/>
              <a:gd name="connsiteX24" fmla="*/ 1463722 w 2019347"/>
              <a:gd name="connsiteY24" fmla="*/ 319145 h 1160520"/>
              <a:gd name="connsiteX25" fmla="*/ 1444672 w 2019347"/>
              <a:gd name="connsiteY25" fmla="*/ 373120 h 1160520"/>
              <a:gd name="connsiteX26" fmla="*/ 1447847 w 2019347"/>
              <a:gd name="connsiteY26" fmla="*/ 427095 h 1160520"/>
              <a:gd name="connsiteX27" fmla="*/ 1482772 w 2019347"/>
              <a:gd name="connsiteY27" fmla="*/ 519170 h 1160520"/>
              <a:gd name="connsiteX28" fmla="*/ 1603422 w 2019347"/>
              <a:gd name="connsiteY28" fmla="*/ 636645 h 1160520"/>
              <a:gd name="connsiteX29" fmla="*/ 1743122 w 2019347"/>
              <a:gd name="connsiteY29" fmla="*/ 750945 h 1160520"/>
              <a:gd name="connsiteX30" fmla="*/ 2019347 w 2019347"/>
              <a:gd name="connsiteY30" fmla="*/ 966845 h 1160520"/>
              <a:gd name="connsiteX31" fmla="*/ 1870122 w 2019347"/>
              <a:gd name="connsiteY31" fmla="*/ 1160520 h 1160520"/>
              <a:gd name="connsiteX32" fmla="*/ 1533572 w 2019347"/>
              <a:gd name="connsiteY32" fmla="*/ 890645 h 1160520"/>
              <a:gd name="connsiteX33" fmla="*/ 1197022 w 2019347"/>
              <a:gd name="connsiteY33" fmla="*/ 623945 h 1160520"/>
              <a:gd name="connsiteX34" fmla="*/ 927147 w 2019347"/>
              <a:gd name="connsiteY34" fmla="*/ 535045 h 1160520"/>
              <a:gd name="connsiteX35" fmla="*/ 838247 w 2019347"/>
              <a:gd name="connsiteY35" fmla="*/ 589020 h 1160520"/>
              <a:gd name="connsiteX36" fmla="*/ 771572 w 2019347"/>
              <a:gd name="connsiteY36" fmla="*/ 614420 h 1160520"/>
              <a:gd name="connsiteX37" fmla="*/ 685847 w 2019347"/>
              <a:gd name="connsiteY37" fmla="*/ 642995 h 1160520"/>
              <a:gd name="connsiteX38" fmla="*/ 625522 w 2019347"/>
              <a:gd name="connsiteY38" fmla="*/ 649345 h 1160520"/>
              <a:gd name="connsiteX39" fmla="*/ 523922 w 2019347"/>
              <a:gd name="connsiteY39" fmla="*/ 652520 h 1160520"/>
              <a:gd name="connsiteX40" fmla="*/ 435022 w 2019347"/>
              <a:gd name="connsiteY40" fmla="*/ 633470 h 1160520"/>
              <a:gd name="connsiteX41" fmla="*/ 323897 w 2019347"/>
              <a:gd name="connsiteY41" fmla="*/ 595370 h 1160520"/>
              <a:gd name="connsiteX42" fmla="*/ 244522 w 2019347"/>
              <a:gd name="connsiteY42" fmla="*/ 544570 h 1160520"/>
              <a:gd name="connsiteX43" fmla="*/ 155622 w 2019347"/>
              <a:gd name="connsiteY43" fmla="*/ 493770 h 1160520"/>
              <a:gd name="connsiteX44" fmla="*/ 49527 w 2019347"/>
              <a:gd name="connsiteY44" fmla="*/ 395825 h 1160520"/>
              <a:gd name="connsiteX0" fmla="*/ 0 w 2019347"/>
              <a:gd name="connsiteY0" fmla="*/ 310801 h 1160520"/>
              <a:gd name="connsiteX1" fmla="*/ 156188 w 2019347"/>
              <a:gd name="connsiteY1" fmla="*/ 358158 h 1160520"/>
              <a:gd name="connsiteX2" fmla="*/ 337381 w 2019347"/>
              <a:gd name="connsiteY2" fmla="*/ 410885 h 1160520"/>
              <a:gd name="connsiteX3" fmla="*/ 457247 w 2019347"/>
              <a:gd name="connsiteY3" fmla="*/ 0 h 1160520"/>
              <a:gd name="connsiteX4" fmla="*/ 552497 w 2019347"/>
              <a:gd name="connsiteY4" fmla="*/ 58795 h 1160520"/>
              <a:gd name="connsiteX5" fmla="*/ 720772 w 2019347"/>
              <a:gd name="connsiteY5" fmla="*/ 42920 h 1160520"/>
              <a:gd name="connsiteX6" fmla="*/ 765222 w 2019347"/>
              <a:gd name="connsiteY6" fmla="*/ 46095 h 1160520"/>
              <a:gd name="connsiteX7" fmla="*/ 800147 w 2019347"/>
              <a:gd name="connsiteY7" fmla="*/ 208020 h 1160520"/>
              <a:gd name="connsiteX8" fmla="*/ 841422 w 2019347"/>
              <a:gd name="connsiteY8" fmla="*/ 217545 h 1160520"/>
              <a:gd name="connsiteX9" fmla="*/ 841422 w 2019347"/>
              <a:gd name="connsiteY9" fmla="*/ 274695 h 1160520"/>
              <a:gd name="connsiteX10" fmla="*/ 952547 w 2019347"/>
              <a:gd name="connsiteY10" fmla="*/ 354070 h 1160520"/>
              <a:gd name="connsiteX11" fmla="*/ 1073197 w 2019347"/>
              <a:gd name="connsiteY11" fmla="*/ 420745 h 1160520"/>
              <a:gd name="connsiteX12" fmla="*/ 1139872 w 2019347"/>
              <a:gd name="connsiteY12" fmla="*/ 325495 h 1160520"/>
              <a:gd name="connsiteX13" fmla="*/ 1171622 w 2019347"/>
              <a:gd name="connsiteY13" fmla="*/ 236595 h 1160520"/>
              <a:gd name="connsiteX14" fmla="*/ 1184322 w 2019347"/>
              <a:gd name="connsiteY14" fmla="*/ 128645 h 1160520"/>
              <a:gd name="connsiteX15" fmla="*/ 1358947 w 2019347"/>
              <a:gd name="connsiteY15" fmla="*/ 128645 h 1160520"/>
              <a:gd name="connsiteX16" fmla="*/ 1371647 w 2019347"/>
              <a:gd name="connsiteY16" fmla="*/ 211195 h 1160520"/>
              <a:gd name="connsiteX17" fmla="*/ 1466897 w 2019347"/>
              <a:gd name="connsiteY17" fmla="*/ 214370 h 1160520"/>
              <a:gd name="connsiteX18" fmla="*/ 1501822 w 2019347"/>
              <a:gd name="connsiteY18" fmla="*/ 195320 h 1160520"/>
              <a:gd name="connsiteX19" fmla="*/ 1527222 w 2019347"/>
              <a:gd name="connsiteY19" fmla="*/ 179445 h 1160520"/>
              <a:gd name="connsiteX20" fmla="*/ 1539922 w 2019347"/>
              <a:gd name="connsiteY20" fmla="*/ 90545 h 1160520"/>
              <a:gd name="connsiteX21" fmla="*/ 1603422 w 2019347"/>
              <a:gd name="connsiteY21" fmla="*/ 125470 h 1160520"/>
              <a:gd name="connsiteX22" fmla="*/ 1590722 w 2019347"/>
              <a:gd name="connsiteY22" fmla="*/ 160395 h 1160520"/>
              <a:gd name="connsiteX23" fmla="*/ 1482772 w 2019347"/>
              <a:gd name="connsiteY23" fmla="*/ 274695 h 1160520"/>
              <a:gd name="connsiteX24" fmla="*/ 1463722 w 2019347"/>
              <a:gd name="connsiteY24" fmla="*/ 319145 h 1160520"/>
              <a:gd name="connsiteX25" fmla="*/ 1444672 w 2019347"/>
              <a:gd name="connsiteY25" fmla="*/ 373120 h 1160520"/>
              <a:gd name="connsiteX26" fmla="*/ 1447847 w 2019347"/>
              <a:gd name="connsiteY26" fmla="*/ 427095 h 1160520"/>
              <a:gd name="connsiteX27" fmla="*/ 1482772 w 2019347"/>
              <a:gd name="connsiteY27" fmla="*/ 519170 h 1160520"/>
              <a:gd name="connsiteX28" fmla="*/ 1603422 w 2019347"/>
              <a:gd name="connsiteY28" fmla="*/ 636645 h 1160520"/>
              <a:gd name="connsiteX29" fmla="*/ 1743122 w 2019347"/>
              <a:gd name="connsiteY29" fmla="*/ 750945 h 1160520"/>
              <a:gd name="connsiteX30" fmla="*/ 2019347 w 2019347"/>
              <a:gd name="connsiteY30" fmla="*/ 966845 h 1160520"/>
              <a:gd name="connsiteX31" fmla="*/ 1870122 w 2019347"/>
              <a:gd name="connsiteY31" fmla="*/ 1160520 h 1160520"/>
              <a:gd name="connsiteX32" fmla="*/ 1533572 w 2019347"/>
              <a:gd name="connsiteY32" fmla="*/ 890645 h 1160520"/>
              <a:gd name="connsiteX33" fmla="*/ 1197022 w 2019347"/>
              <a:gd name="connsiteY33" fmla="*/ 623945 h 1160520"/>
              <a:gd name="connsiteX34" fmla="*/ 927147 w 2019347"/>
              <a:gd name="connsiteY34" fmla="*/ 535045 h 1160520"/>
              <a:gd name="connsiteX35" fmla="*/ 838247 w 2019347"/>
              <a:gd name="connsiteY35" fmla="*/ 589020 h 1160520"/>
              <a:gd name="connsiteX36" fmla="*/ 771572 w 2019347"/>
              <a:gd name="connsiteY36" fmla="*/ 614420 h 1160520"/>
              <a:gd name="connsiteX37" fmla="*/ 685847 w 2019347"/>
              <a:gd name="connsiteY37" fmla="*/ 642995 h 1160520"/>
              <a:gd name="connsiteX38" fmla="*/ 625522 w 2019347"/>
              <a:gd name="connsiteY38" fmla="*/ 649345 h 1160520"/>
              <a:gd name="connsiteX39" fmla="*/ 523922 w 2019347"/>
              <a:gd name="connsiteY39" fmla="*/ 652520 h 1160520"/>
              <a:gd name="connsiteX40" fmla="*/ 435022 w 2019347"/>
              <a:gd name="connsiteY40" fmla="*/ 633470 h 1160520"/>
              <a:gd name="connsiteX41" fmla="*/ 323897 w 2019347"/>
              <a:gd name="connsiteY41" fmla="*/ 595370 h 1160520"/>
              <a:gd name="connsiteX42" fmla="*/ 244522 w 2019347"/>
              <a:gd name="connsiteY42" fmla="*/ 544570 h 1160520"/>
              <a:gd name="connsiteX43" fmla="*/ 155622 w 2019347"/>
              <a:gd name="connsiteY43" fmla="*/ 493770 h 1160520"/>
              <a:gd name="connsiteX44" fmla="*/ 49527 w 2019347"/>
              <a:gd name="connsiteY44" fmla="*/ 395825 h 1160520"/>
              <a:gd name="connsiteX0" fmla="*/ 0 w 2019347"/>
              <a:gd name="connsiteY0" fmla="*/ 310801 h 1160520"/>
              <a:gd name="connsiteX1" fmla="*/ 156188 w 2019347"/>
              <a:gd name="connsiteY1" fmla="*/ 358158 h 1160520"/>
              <a:gd name="connsiteX2" fmla="*/ 337381 w 2019347"/>
              <a:gd name="connsiteY2" fmla="*/ 410885 h 1160520"/>
              <a:gd name="connsiteX3" fmla="*/ 457247 w 2019347"/>
              <a:gd name="connsiteY3" fmla="*/ 0 h 1160520"/>
              <a:gd name="connsiteX4" fmla="*/ 552497 w 2019347"/>
              <a:gd name="connsiteY4" fmla="*/ 58795 h 1160520"/>
              <a:gd name="connsiteX5" fmla="*/ 720772 w 2019347"/>
              <a:gd name="connsiteY5" fmla="*/ 42920 h 1160520"/>
              <a:gd name="connsiteX6" fmla="*/ 765222 w 2019347"/>
              <a:gd name="connsiteY6" fmla="*/ 46095 h 1160520"/>
              <a:gd name="connsiteX7" fmla="*/ 800147 w 2019347"/>
              <a:gd name="connsiteY7" fmla="*/ 208020 h 1160520"/>
              <a:gd name="connsiteX8" fmla="*/ 841422 w 2019347"/>
              <a:gd name="connsiteY8" fmla="*/ 217545 h 1160520"/>
              <a:gd name="connsiteX9" fmla="*/ 841422 w 2019347"/>
              <a:gd name="connsiteY9" fmla="*/ 274695 h 1160520"/>
              <a:gd name="connsiteX10" fmla="*/ 952547 w 2019347"/>
              <a:gd name="connsiteY10" fmla="*/ 354070 h 1160520"/>
              <a:gd name="connsiteX11" fmla="*/ 1073197 w 2019347"/>
              <a:gd name="connsiteY11" fmla="*/ 420745 h 1160520"/>
              <a:gd name="connsiteX12" fmla="*/ 1139872 w 2019347"/>
              <a:gd name="connsiteY12" fmla="*/ 325495 h 1160520"/>
              <a:gd name="connsiteX13" fmla="*/ 1171622 w 2019347"/>
              <a:gd name="connsiteY13" fmla="*/ 236595 h 1160520"/>
              <a:gd name="connsiteX14" fmla="*/ 1184322 w 2019347"/>
              <a:gd name="connsiteY14" fmla="*/ 128645 h 1160520"/>
              <a:gd name="connsiteX15" fmla="*/ 1358947 w 2019347"/>
              <a:gd name="connsiteY15" fmla="*/ 128645 h 1160520"/>
              <a:gd name="connsiteX16" fmla="*/ 1371647 w 2019347"/>
              <a:gd name="connsiteY16" fmla="*/ 211195 h 1160520"/>
              <a:gd name="connsiteX17" fmla="*/ 1466897 w 2019347"/>
              <a:gd name="connsiteY17" fmla="*/ 214370 h 1160520"/>
              <a:gd name="connsiteX18" fmla="*/ 1501822 w 2019347"/>
              <a:gd name="connsiteY18" fmla="*/ 195320 h 1160520"/>
              <a:gd name="connsiteX19" fmla="*/ 1527222 w 2019347"/>
              <a:gd name="connsiteY19" fmla="*/ 179445 h 1160520"/>
              <a:gd name="connsiteX20" fmla="*/ 1539922 w 2019347"/>
              <a:gd name="connsiteY20" fmla="*/ 90545 h 1160520"/>
              <a:gd name="connsiteX21" fmla="*/ 1603422 w 2019347"/>
              <a:gd name="connsiteY21" fmla="*/ 125470 h 1160520"/>
              <a:gd name="connsiteX22" fmla="*/ 1590722 w 2019347"/>
              <a:gd name="connsiteY22" fmla="*/ 160395 h 1160520"/>
              <a:gd name="connsiteX23" fmla="*/ 1482772 w 2019347"/>
              <a:gd name="connsiteY23" fmla="*/ 274695 h 1160520"/>
              <a:gd name="connsiteX24" fmla="*/ 1463722 w 2019347"/>
              <a:gd name="connsiteY24" fmla="*/ 319145 h 1160520"/>
              <a:gd name="connsiteX25" fmla="*/ 1444672 w 2019347"/>
              <a:gd name="connsiteY25" fmla="*/ 373120 h 1160520"/>
              <a:gd name="connsiteX26" fmla="*/ 1447847 w 2019347"/>
              <a:gd name="connsiteY26" fmla="*/ 427095 h 1160520"/>
              <a:gd name="connsiteX27" fmla="*/ 1482772 w 2019347"/>
              <a:gd name="connsiteY27" fmla="*/ 519170 h 1160520"/>
              <a:gd name="connsiteX28" fmla="*/ 1603422 w 2019347"/>
              <a:gd name="connsiteY28" fmla="*/ 636645 h 1160520"/>
              <a:gd name="connsiteX29" fmla="*/ 1743122 w 2019347"/>
              <a:gd name="connsiteY29" fmla="*/ 750945 h 1160520"/>
              <a:gd name="connsiteX30" fmla="*/ 2019347 w 2019347"/>
              <a:gd name="connsiteY30" fmla="*/ 966845 h 1160520"/>
              <a:gd name="connsiteX31" fmla="*/ 1870122 w 2019347"/>
              <a:gd name="connsiteY31" fmla="*/ 1160520 h 1160520"/>
              <a:gd name="connsiteX32" fmla="*/ 1533572 w 2019347"/>
              <a:gd name="connsiteY32" fmla="*/ 890645 h 1160520"/>
              <a:gd name="connsiteX33" fmla="*/ 1197022 w 2019347"/>
              <a:gd name="connsiteY33" fmla="*/ 623945 h 1160520"/>
              <a:gd name="connsiteX34" fmla="*/ 927147 w 2019347"/>
              <a:gd name="connsiteY34" fmla="*/ 535045 h 1160520"/>
              <a:gd name="connsiteX35" fmla="*/ 838247 w 2019347"/>
              <a:gd name="connsiteY35" fmla="*/ 589020 h 1160520"/>
              <a:gd name="connsiteX36" fmla="*/ 771572 w 2019347"/>
              <a:gd name="connsiteY36" fmla="*/ 614420 h 1160520"/>
              <a:gd name="connsiteX37" fmla="*/ 685847 w 2019347"/>
              <a:gd name="connsiteY37" fmla="*/ 642995 h 1160520"/>
              <a:gd name="connsiteX38" fmla="*/ 625522 w 2019347"/>
              <a:gd name="connsiteY38" fmla="*/ 649345 h 1160520"/>
              <a:gd name="connsiteX39" fmla="*/ 523922 w 2019347"/>
              <a:gd name="connsiteY39" fmla="*/ 652520 h 1160520"/>
              <a:gd name="connsiteX40" fmla="*/ 435022 w 2019347"/>
              <a:gd name="connsiteY40" fmla="*/ 633470 h 1160520"/>
              <a:gd name="connsiteX41" fmla="*/ 323897 w 2019347"/>
              <a:gd name="connsiteY41" fmla="*/ 595370 h 1160520"/>
              <a:gd name="connsiteX42" fmla="*/ 244522 w 2019347"/>
              <a:gd name="connsiteY42" fmla="*/ 544570 h 1160520"/>
              <a:gd name="connsiteX43" fmla="*/ 155622 w 2019347"/>
              <a:gd name="connsiteY43" fmla="*/ 493770 h 1160520"/>
              <a:gd name="connsiteX44" fmla="*/ 49527 w 2019347"/>
              <a:gd name="connsiteY44" fmla="*/ 395825 h 1160520"/>
              <a:gd name="connsiteX0" fmla="*/ 0 w 2019347"/>
              <a:gd name="connsiteY0" fmla="*/ 310801 h 1160520"/>
              <a:gd name="connsiteX1" fmla="*/ 156188 w 2019347"/>
              <a:gd name="connsiteY1" fmla="*/ 358158 h 1160520"/>
              <a:gd name="connsiteX2" fmla="*/ 337381 w 2019347"/>
              <a:gd name="connsiteY2" fmla="*/ 410885 h 1160520"/>
              <a:gd name="connsiteX3" fmla="*/ 457247 w 2019347"/>
              <a:gd name="connsiteY3" fmla="*/ 0 h 1160520"/>
              <a:gd name="connsiteX4" fmla="*/ 552497 w 2019347"/>
              <a:gd name="connsiteY4" fmla="*/ 58795 h 1160520"/>
              <a:gd name="connsiteX5" fmla="*/ 720772 w 2019347"/>
              <a:gd name="connsiteY5" fmla="*/ 42920 h 1160520"/>
              <a:gd name="connsiteX6" fmla="*/ 765222 w 2019347"/>
              <a:gd name="connsiteY6" fmla="*/ 46095 h 1160520"/>
              <a:gd name="connsiteX7" fmla="*/ 800147 w 2019347"/>
              <a:gd name="connsiteY7" fmla="*/ 208020 h 1160520"/>
              <a:gd name="connsiteX8" fmla="*/ 841422 w 2019347"/>
              <a:gd name="connsiteY8" fmla="*/ 217545 h 1160520"/>
              <a:gd name="connsiteX9" fmla="*/ 841422 w 2019347"/>
              <a:gd name="connsiteY9" fmla="*/ 274695 h 1160520"/>
              <a:gd name="connsiteX10" fmla="*/ 952547 w 2019347"/>
              <a:gd name="connsiteY10" fmla="*/ 354070 h 1160520"/>
              <a:gd name="connsiteX11" fmla="*/ 1073197 w 2019347"/>
              <a:gd name="connsiteY11" fmla="*/ 420745 h 1160520"/>
              <a:gd name="connsiteX12" fmla="*/ 1139872 w 2019347"/>
              <a:gd name="connsiteY12" fmla="*/ 325495 h 1160520"/>
              <a:gd name="connsiteX13" fmla="*/ 1171622 w 2019347"/>
              <a:gd name="connsiteY13" fmla="*/ 236595 h 1160520"/>
              <a:gd name="connsiteX14" fmla="*/ 1184322 w 2019347"/>
              <a:gd name="connsiteY14" fmla="*/ 128645 h 1160520"/>
              <a:gd name="connsiteX15" fmla="*/ 1358947 w 2019347"/>
              <a:gd name="connsiteY15" fmla="*/ 128645 h 1160520"/>
              <a:gd name="connsiteX16" fmla="*/ 1371647 w 2019347"/>
              <a:gd name="connsiteY16" fmla="*/ 211195 h 1160520"/>
              <a:gd name="connsiteX17" fmla="*/ 1466897 w 2019347"/>
              <a:gd name="connsiteY17" fmla="*/ 214370 h 1160520"/>
              <a:gd name="connsiteX18" fmla="*/ 1501822 w 2019347"/>
              <a:gd name="connsiteY18" fmla="*/ 195320 h 1160520"/>
              <a:gd name="connsiteX19" fmla="*/ 1527222 w 2019347"/>
              <a:gd name="connsiteY19" fmla="*/ 179445 h 1160520"/>
              <a:gd name="connsiteX20" fmla="*/ 1539922 w 2019347"/>
              <a:gd name="connsiteY20" fmla="*/ 90545 h 1160520"/>
              <a:gd name="connsiteX21" fmla="*/ 1603422 w 2019347"/>
              <a:gd name="connsiteY21" fmla="*/ 125470 h 1160520"/>
              <a:gd name="connsiteX22" fmla="*/ 1590722 w 2019347"/>
              <a:gd name="connsiteY22" fmla="*/ 160395 h 1160520"/>
              <a:gd name="connsiteX23" fmla="*/ 1482772 w 2019347"/>
              <a:gd name="connsiteY23" fmla="*/ 274695 h 1160520"/>
              <a:gd name="connsiteX24" fmla="*/ 1463722 w 2019347"/>
              <a:gd name="connsiteY24" fmla="*/ 319145 h 1160520"/>
              <a:gd name="connsiteX25" fmla="*/ 1444672 w 2019347"/>
              <a:gd name="connsiteY25" fmla="*/ 373120 h 1160520"/>
              <a:gd name="connsiteX26" fmla="*/ 1447847 w 2019347"/>
              <a:gd name="connsiteY26" fmla="*/ 427095 h 1160520"/>
              <a:gd name="connsiteX27" fmla="*/ 1482772 w 2019347"/>
              <a:gd name="connsiteY27" fmla="*/ 519170 h 1160520"/>
              <a:gd name="connsiteX28" fmla="*/ 1603422 w 2019347"/>
              <a:gd name="connsiteY28" fmla="*/ 636645 h 1160520"/>
              <a:gd name="connsiteX29" fmla="*/ 1743122 w 2019347"/>
              <a:gd name="connsiteY29" fmla="*/ 750945 h 1160520"/>
              <a:gd name="connsiteX30" fmla="*/ 2019347 w 2019347"/>
              <a:gd name="connsiteY30" fmla="*/ 966845 h 1160520"/>
              <a:gd name="connsiteX31" fmla="*/ 1870122 w 2019347"/>
              <a:gd name="connsiteY31" fmla="*/ 1160520 h 1160520"/>
              <a:gd name="connsiteX32" fmla="*/ 1533572 w 2019347"/>
              <a:gd name="connsiteY32" fmla="*/ 890645 h 1160520"/>
              <a:gd name="connsiteX33" fmla="*/ 1197022 w 2019347"/>
              <a:gd name="connsiteY33" fmla="*/ 623945 h 1160520"/>
              <a:gd name="connsiteX34" fmla="*/ 927147 w 2019347"/>
              <a:gd name="connsiteY34" fmla="*/ 535045 h 1160520"/>
              <a:gd name="connsiteX35" fmla="*/ 838247 w 2019347"/>
              <a:gd name="connsiteY35" fmla="*/ 589020 h 1160520"/>
              <a:gd name="connsiteX36" fmla="*/ 771572 w 2019347"/>
              <a:gd name="connsiteY36" fmla="*/ 614420 h 1160520"/>
              <a:gd name="connsiteX37" fmla="*/ 685847 w 2019347"/>
              <a:gd name="connsiteY37" fmla="*/ 642995 h 1160520"/>
              <a:gd name="connsiteX38" fmla="*/ 625522 w 2019347"/>
              <a:gd name="connsiteY38" fmla="*/ 649345 h 1160520"/>
              <a:gd name="connsiteX39" fmla="*/ 523922 w 2019347"/>
              <a:gd name="connsiteY39" fmla="*/ 652520 h 1160520"/>
              <a:gd name="connsiteX40" fmla="*/ 435022 w 2019347"/>
              <a:gd name="connsiteY40" fmla="*/ 633470 h 1160520"/>
              <a:gd name="connsiteX41" fmla="*/ 323897 w 2019347"/>
              <a:gd name="connsiteY41" fmla="*/ 595370 h 1160520"/>
              <a:gd name="connsiteX42" fmla="*/ 244522 w 2019347"/>
              <a:gd name="connsiteY42" fmla="*/ 544570 h 1160520"/>
              <a:gd name="connsiteX43" fmla="*/ 131521 w 2019347"/>
              <a:gd name="connsiteY43" fmla="*/ 472078 h 1160520"/>
              <a:gd name="connsiteX44" fmla="*/ 49527 w 2019347"/>
              <a:gd name="connsiteY44" fmla="*/ 395825 h 1160520"/>
              <a:gd name="connsiteX0" fmla="*/ 0 w 2019347"/>
              <a:gd name="connsiteY0" fmla="*/ 310801 h 1160520"/>
              <a:gd name="connsiteX1" fmla="*/ 156188 w 2019347"/>
              <a:gd name="connsiteY1" fmla="*/ 358158 h 1160520"/>
              <a:gd name="connsiteX2" fmla="*/ 337381 w 2019347"/>
              <a:gd name="connsiteY2" fmla="*/ 410885 h 1160520"/>
              <a:gd name="connsiteX3" fmla="*/ 457247 w 2019347"/>
              <a:gd name="connsiteY3" fmla="*/ 0 h 1160520"/>
              <a:gd name="connsiteX4" fmla="*/ 552497 w 2019347"/>
              <a:gd name="connsiteY4" fmla="*/ 58795 h 1160520"/>
              <a:gd name="connsiteX5" fmla="*/ 720772 w 2019347"/>
              <a:gd name="connsiteY5" fmla="*/ 42920 h 1160520"/>
              <a:gd name="connsiteX6" fmla="*/ 765222 w 2019347"/>
              <a:gd name="connsiteY6" fmla="*/ 46095 h 1160520"/>
              <a:gd name="connsiteX7" fmla="*/ 800147 w 2019347"/>
              <a:gd name="connsiteY7" fmla="*/ 208020 h 1160520"/>
              <a:gd name="connsiteX8" fmla="*/ 841422 w 2019347"/>
              <a:gd name="connsiteY8" fmla="*/ 217545 h 1160520"/>
              <a:gd name="connsiteX9" fmla="*/ 841422 w 2019347"/>
              <a:gd name="connsiteY9" fmla="*/ 274695 h 1160520"/>
              <a:gd name="connsiteX10" fmla="*/ 952547 w 2019347"/>
              <a:gd name="connsiteY10" fmla="*/ 354070 h 1160520"/>
              <a:gd name="connsiteX11" fmla="*/ 1073197 w 2019347"/>
              <a:gd name="connsiteY11" fmla="*/ 420745 h 1160520"/>
              <a:gd name="connsiteX12" fmla="*/ 1139872 w 2019347"/>
              <a:gd name="connsiteY12" fmla="*/ 325495 h 1160520"/>
              <a:gd name="connsiteX13" fmla="*/ 1171622 w 2019347"/>
              <a:gd name="connsiteY13" fmla="*/ 236595 h 1160520"/>
              <a:gd name="connsiteX14" fmla="*/ 1184322 w 2019347"/>
              <a:gd name="connsiteY14" fmla="*/ 128645 h 1160520"/>
              <a:gd name="connsiteX15" fmla="*/ 1358947 w 2019347"/>
              <a:gd name="connsiteY15" fmla="*/ 128645 h 1160520"/>
              <a:gd name="connsiteX16" fmla="*/ 1371647 w 2019347"/>
              <a:gd name="connsiteY16" fmla="*/ 211195 h 1160520"/>
              <a:gd name="connsiteX17" fmla="*/ 1466897 w 2019347"/>
              <a:gd name="connsiteY17" fmla="*/ 214370 h 1160520"/>
              <a:gd name="connsiteX18" fmla="*/ 1501822 w 2019347"/>
              <a:gd name="connsiteY18" fmla="*/ 195320 h 1160520"/>
              <a:gd name="connsiteX19" fmla="*/ 1527222 w 2019347"/>
              <a:gd name="connsiteY19" fmla="*/ 179445 h 1160520"/>
              <a:gd name="connsiteX20" fmla="*/ 1539922 w 2019347"/>
              <a:gd name="connsiteY20" fmla="*/ 90545 h 1160520"/>
              <a:gd name="connsiteX21" fmla="*/ 1603422 w 2019347"/>
              <a:gd name="connsiteY21" fmla="*/ 125470 h 1160520"/>
              <a:gd name="connsiteX22" fmla="*/ 1590722 w 2019347"/>
              <a:gd name="connsiteY22" fmla="*/ 160395 h 1160520"/>
              <a:gd name="connsiteX23" fmla="*/ 1482772 w 2019347"/>
              <a:gd name="connsiteY23" fmla="*/ 274695 h 1160520"/>
              <a:gd name="connsiteX24" fmla="*/ 1463722 w 2019347"/>
              <a:gd name="connsiteY24" fmla="*/ 319145 h 1160520"/>
              <a:gd name="connsiteX25" fmla="*/ 1444672 w 2019347"/>
              <a:gd name="connsiteY25" fmla="*/ 373120 h 1160520"/>
              <a:gd name="connsiteX26" fmla="*/ 1447847 w 2019347"/>
              <a:gd name="connsiteY26" fmla="*/ 427095 h 1160520"/>
              <a:gd name="connsiteX27" fmla="*/ 1482772 w 2019347"/>
              <a:gd name="connsiteY27" fmla="*/ 519170 h 1160520"/>
              <a:gd name="connsiteX28" fmla="*/ 1603422 w 2019347"/>
              <a:gd name="connsiteY28" fmla="*/ 636645 h 1160520"/>
              <a:gd name="connsiteX29" fmla="*/ 1743122 w 2019347"/>
              <a:gd name="connsiteY29" fmla="*/ 750945 h 1160520"/>
              <a:gd name="connsiteX30" fmla="*/ 2019347 w 2019347"/>
              <a:gd name="connsiteY30" fmla="*/ 966845 h 1160520"/>
              <a:gd name="connsiteX31" fmla="*/ 1870122 w 2019347"/>
              <a:gd name="connsiteY31" fmla="*/ 1160520 h 1160520"/>
              <a:gd name="connsiteX32" fmla="*/ 1533572 w 2019347"/>
              <a:gd name="connsiteY32" fmla="*/ 890645 h 1160520"/>
              <a:gd name="connsiteX33" fmla="*/ 1197022 w 2019347"/>
              <a:gd name="connsiteY33" fmla="*/ 623945 h 1160520"/>
              <a:gd name="connsiteX34" fmla="*/ 927147 w 2019347"/>
              <a:gd name="connsiteY34" fmla="*/ 535045 h 1160520"/>
              <a:gd name="connsiteX35" fmla="*/ 838247 w 2019347"/>
              <a:gd name="connsiteY35" fmla="*/ 589020 h 1160520"/>
              <a:gd name="connsiteX36" fmla="*/ 771572 w 2019347"/>
              <a:gd name="connsiteY36" fmla="*/ 614420 h 1160520"/>
              <a:gd name="connsiteX37" fmla="*/ 685847 w 2019347"/>
              <a:gd name="connsiteY37" fmla="*/ 642995 h 1160520"/>
              <a:gd name="connsiteX38" fmla="*/ 625522 w 2019347"/>
              <a:gd name="connsiteY38" fmla="*/ 649345 h 1160520"/>
              <a:gd name="connsiteX39" fmla="*/ 523922 w 2019347"/>
              <a:gd name="connsiteY39" fmla="*/ 652520 h 1160520"/>
              <a:gd name="connsiteX40" fmla="*/ 435022 w 2019347"/>
              <a:gd name="connsiteY40" fmla="*/ 633470 h 1160520"/>
              <a:gd name="connsiteX41" fmla="*/ 323897 w 2019347"/>
              <a:gd name="connsiteY41" fmla="*/ 595370 h 1160520"/>
              <a:gd name="connsiteX42" fmla="*/ 244522 w 2019347"/>
              <a:gd name="connsiteY42" fmla="*/ 544570 h 1160520"/>
              <a:gd name="connsiteX43" fmla="*/ 131521 w 2019347"/>
              <a:gd name="connsiteY43" fmla="*/ 472078 h 1160520"/>
              <a:gd name="connsiteX44" fmla="*/ 15784 w 2019347"/>
              <a:gd name="connsiteY44" fmla="*/ 376544 h 1160520"/>
              <a:gd name="connsiteX0" fmla="*/ 0 w 2019347"/>
              <a:gd name="connsiteY0" fmla="*/ 310801 h 1160520"/>
              <a:gd name="connsiteX1" fmla="*/ 156188 w 2019347"/>
              <a:gd name="connsiteY1" fmla="*/ 358158 h 1160520"/>
              <a:gd name="connsiteX2" fmla="*/ 337381 w 2019347"/>
              <a:gd name="connsiteY2" fmla="*/ 410885 h 1160520"/>
              <a:gd name="connsiteX3" fmla="*/ 457247 w 2019347"/>
              <a:gd name="connsiteY3" fmla="*/ 0 h 1160520"/>
              <a:gd name="connsiteX4" fmla="*/ 552497 w 2019347"/>
              <a:gd name="connsiteY4" fmla="*/ 58795 h 1160520"/>
              <a:gd name="connsiteX5" fmla="*/ 720772 w 2019347"/>
              <a:gd name="connsiteY5" fmla="*/ 42920 h 1160520"/>
              <a:gd name="connsiteX6" fmla="*/ 765222 w 2019347"/>
              <a:gd name="connsiteY6" fmla="*/ 46095 h 1160520"/>
              <a:gd name="connsiteX7" fmla="*/ 800147 w 2019347"/>
              <a:gd name="connsiteY7" fmla="*/ 208020 h 1160520"/>
              <a:gd name="connsiteX8" fmla="*/ 841422 w 2019347"/>
              <a:gd name="connsiteY8" fmla="*/ 217545 h 1160520"/>
              <a:gd name="connsiteX9" fmla="*/ 841422 w 2019347"/>
              <a:gd name="connsiteY9" fmla="*/ 274695 h 1160520"/>
              <a:gd name="connsiteX10" fmla="*/ 952547 w 2019347"/>
              <a:gd name="connsiteY10" fmla="*/ 354070 h 1160520"/>
              <a:gd name="connsiteX11" fmla="*/ 1073197 w 2019347"/>
              <a:gd name="connsiteY11" fmla="*/ 420745 h 1160520"/>
              <a:gd name="connsiteX12" fmla="*/ 1139872 w 2019347"/>
              <a:gd name="connsiteY12" fmla="*/ 325495 h 1160520"/>
              <a:gd name="connsiteX13" fmla="*/ 1171622 w 2019347"/>
              <a:gd name="connsiteY13" fmla="*/ 236595 h 1160520"/>
              <a:gd name="connsiteX14" fmla="*/ 1184322 w 2019347"/>
              <a:gd name="connsiteY14" fmla="*/ 128645 h 1160520"/>
              <a:gd name="connsiteX15" fmla="*/ 1358947 w 2019347"/>
              <a:gd name="connsiteY15" fmla="*/ 128645 h 1160520"/>
              <a:gd name="connsiteX16" fmla="*/ 1371647 w 2019347"/>
              <a:gd name="connsiteY16" fmla="*/ 211195 h 1160520"/>
              <a:gd name="connsiteX17" fmla="*/ 1466897 w 2019347"/>
              <a:gd name="connsiteY17" fmla="*/ 214370 h 1160520"/>
              <a:gd name="connsiteX18" fmla="*/ 1501822 w 2019347"/>
              <a:gd name="connsiteY18" fmla="*/ 195320 h 1160520"/>
              <a:gd name="connsiteX19" fmla="*/ 1527222 w 2019347"/>
              <a:gd name="connsiteY19" fmla="*/ 179445 h 1160520"/>
              <a:gd name="connsiteX20" fmla="*/ 1539922 w 2019347"/>
              <a:gd name="connsiteY20" fmla="*/ 90545 h 1160520"/>
              <a:gd name="connsiteX21" fmla="*/ 1603422 w 2019347"/>
              <a:gd name="connsiteY21" fmla="*/ 125470 h 1160520"/>
              <a:gd name="connsiteX22" fmla="*/ 1590722 w 2019347"/>
              <a:gd name="connsiteY22" fmla="*/ 160395 h 1160520"/>
              <a:gd name="connsiteX23" fmla="*/ 1482772 w 2019347"/>
              <a:gd name="connsiteY23" fmla="*/ 274695 h 1160520"/>
              <a:gd name="connsiteX24" fmla="*/ 1463722 w 2019347"/>
              <a:gd name="connsiteY24" fmla="*/ 319145 h 1160520"/>
              <a:gd name="connsiteX25" fmla="*/ 1444672 w 2019347"/>
              <a:gd name="connsiteY25" fmla="*/ 373120 h 1160520"/>
              <a:gd name="connsiteX26" fmla="*/ 1447847 w 2019347"/>
              <a:gd name="connsiteY26" fmla="*/ 427095 h 1160520"/>
              <a:gd name="connsiteX27" fmla="*/ 1482772 w 2019347"/>
              <a:gd name="connsiteY27" fmla="*/ 519170 h 1160520"/>
              <a:gd name="connsiteX28" fmla="*/ 1603422 w 2019347"/>
              <a:gd name="connsiteY28" fmla="*/ 636645 h 1160520"/>
              <a:gd name="connsiteX29" fmla="*/ 1743122 w 2019347"/>
              <a:gd name="connsiteY29" fmla="*/ 750945 h 1160520"/>
              <a:gd name="connsiteX30" fmla="*/ 2019347 w 2019347"/>
              <a:gd name="connsiteY30" fmla="*/ 966845 h 1160520"/>
              <a:gd name="connsiteX31" fmla="*/ 1870122 w 2019347"/>
              <a:gd name="connsiteY31" fmla="*/ 1160520 h 1160520"/>
              <a:gd name="connsiteX32" fmla="*/ 1533572 w 2019347"/>
              <a:gd name="connsiteY32" fmla="*/ 890645 h 1160520"/>
              <a:gd name="connsiteX33" fmla="*/ 1197022 w 2019347"/>
              <a:gd name="connsiteY33" fmla="*/ 623945 h 1160520"/>
              <a:gd name="connsiteX34" fmla="*/ 927147 w 2019347"/>
              <a:gd name="connsiteY34" fmla="*/ 535045 h 1160520"/>
              <a:gd name="connsiteX35" fmla="*/ 838247 w 2019347"/>
              <a:gd name="connsiteY35" fmla="*/ 589020 h 1160520"/>
              <a:gd name="connsiteX36" fmla="*/ 771572 w 2019347"/>
              <a:gd name="connsiteY36" fmla="*/ 614420 h 1160520"/>
              <a:gd name="connsiteX37" fmla="*/ 685847 w 2019347"/>
              <a:gd name="connsiteY37" fmla="*/ 642995 h 1160520"/>
              <a:gd name="connsiteX38" fmla="*/ 625522 w 2019347"/>
              <a:gd name="connsiteY38" fmla="*/ 649345 h 1160520"/>
              <a:gd name="connsiteX39" fmla="*/ 523922 w 2019347"/>
              <a:gd name="connsiteY39" fmla="*/ 652520 h 1160520"/>
              <a:gd name="connsiteX40" fmla="*/ 435022 w 2019347"/>
              <a:gd name="connsiteY40" fmla="*/ 633470 h 1160520"/>
              <a:gd name="connsiteX41" fmla="*/ 323897 w 2019347"/>
              <a:gd name="connsiteY41" fmla="*/ 595370 h 1160520"/>
              <a:gd name="connsiteX42" fmla="*/ 244522 w 2019347"/>
              <a:gd name="connsiteY42" fmla="*/ 544570 h 1160520"/>
              <a:gd name="connsiteX43" fmla="*/ 131521 w 2019347"/>
              <a:gd name="connsiteY43" fmla="*/ 472078 h 1160520"/>
              <a:gd name="connsiteX44" fmla="*/ 15784 w 2019347"/>
              <a:gd name="connsiteY44" fmla="*/ 376544 h 1160520"/>
              <a:gd name="connsiteX0" fmla="*/ 0 w 2019347"/>
              <a:gd name="connsiteY0" fmla="*/ 310801 h 1160520"/>
              <a:gd name="connsiteX1" fmla="*/ 156188 w 2019347"/>
              <a:gd name="connsiteY1" fmla="*/ 358158 h 1160520"/>
              <a:gd name="connsiteX2" fmla="*/ 337381 w 2019347"/>
              <a:gd name="connsiteY2" fmla="*/ 410885 h 1160520"/>
              <a:gd name="connsiteX3" fmla="*/ 457247 w 2019347"/>
              <a:gd name="connsiteY3" fmla="*/ 0 h 1160520"/>
              <a:gd name="connsiteX4" fmla="*/ 552497 w 2019347"/>
              <a:gd name="connsiteY4" fmla="*/ 58795 h 1160520"/>
              <a:gd name="connsiteX5" fmla="*/ 720772 w 2019347"/>
              <a:gd name="connsiteY5" fmla="*/ 42920 h 1160520"/>
              <a:gd name="connsiteX6" fmla="*/ 765222 w 2019347"/>
              <a:gd name="connsiteY6" fmla="*/ 46095 h 1160520"/>
              <a:gd name="connsiteX7" fmla="*/ 800147 w 2019347"/>
              <a:gd name="connsiteY7" fmla="*/ 208020 h 1160520"/>
              <a:gd name="connsiteX8" fmla="*/ 841422 w 2019347"/>
              <a:gd name="connsiteY8" fmla="*/ 217545 h 1160520"/>
              <a:gd name="connsiteX9" fmla="*/ 841422 w 2019347"/>
              <a:gd name="connsiteY9" fmla="*/ 274695 h 1160520"/>
              <a:gd name="connsiteX10" fmla="*/ 952547 w 2019347"/>
              <a:gd name="connsiteY10" fmla="*/ 354070 h 1160520"/>
              <a:gd name="connsiteX11" fmla="*/ 1073197 w 2019347"/>
              <a:gd name="connsiteY11" fmla="*/ 420745 h 1160520"/>
              <a:gd name="connsiteX12" fmla="*/ 1139872 w 2019347"/>
              <a:gd name="connsiteY12" fmla="*/ 325495 h 1160520"/>
              <a:gd name="connsiteX13" fmla="*/ 1171622 w 2019347"/>
              <a:gd name="connsiteY13" fmla="*/ 236595 h 1160520"/>
              <a:gd name="connsiteX14" fmla="*/ 1184322 w 2019347"/>
              <a:gd name="connsiteY14" fmla="*/ 128645 h 1160520"/>
              <a:gd name="connsiteX15" fmla="*/ 1358947 w 2019347"/>
              <a:gd name="connsiteY15" fmla="*/ 128645 h 1160520"/>
              <a:gd name="connsiteX16" fmla="*/ 1371647 w 2019347"/>
              <a:gd name="connsiteY16" fmla="*/ 211195 h 1160520"/>
              <a:gd name="connsiteX17" fmla="*/ 1466897 w 2019347"/>
              <a:gd name="connsiteY17" fmla="*/ 214370 h 1160520"/>
              <a:gd name="connsiteX18" fmla="*/ 1501822 w 2019347"/>
              <a:gd name="connsiteY18" fmla="*/ 195320 h 1160520"/>
              <a:gd name="connsiteX19" fmla="*/ 1527222 w 2019347"/>
              <a:gd name="connsiteY19" fmla="*/ 179445 h 1160520"/>
              <a:gd name="connsiteX20" fmla="*/ 1539922 w 2019347"/>
              <a:gd name="connsiteY20" fmla="*/ 90545 h 1160520"/>
              <a:gd name="connsiteX21" fmla="*/ 1603422 w 2019347"/>
              <a:gd name="connsiteY21" fmla="*/ 125470 h 1160520"/>
              <a:gd name="connsiteX22" fmla="*/ 1590722 w 2019347"/>
              <a:gd name="connsiteY22" fmla="*/ 160395 h 1160520"/>
              <a:gd name="connsiteX23" fmla="*/ 1482772 w 2019347"/>
              <a:gd name="connsiteY23" fmla="*/ 274695 h 1160520"/>
              <a:gd name="connsiteX24" fmla="*/ 1463722 w 2019347"/>
              <a:gd name="connsiteY24" fmla="*/ 319145 h 1160520"/>
              <a:gd name="connsiteX25" fmla="*/ 1444672 w 2019347"/>
              <a:gd name="connsiteY25" fmla="*/ 373120 h 1160520"/>
              <a:gd name="connsiteX26" fmla="*/ 1447847 w 2019347"/>
              <a:gd name="connsiteY26" fmla="*/ 427095 h 1160520"/>
              <a:gd name="connsiteX27" fmla="*/ 1482772 w 2019347"/>
              <a:gd name="connsiteY27" fmla="*/ 519170 h 1160520"/>
              <a:gd name="connsiteX28" fmla="*/ 1603422 w 2019347"/>
              <a:gd name="connsiteY28" fmla="*/ 636645 h 1160520"/>
              <a:gd name="connsiteX29" fmla="*/ 1743122 w 2019347"/>
              <a:gd name="connsiteY29" fmla="*/ 750945 h 1160520"/>
              <a:gd name="connsiteX30" fmla="*/ 2019347 w 2019347"/>
              <a:gd name="connsiteY30" fmla="*/ 966845 h 1160520"/>
              <a:gd name="connsiteX31" fmla="*/ 1870122 w 2019347"/>
              <a:gd name="connsiteY31" fmla="*/ 1160520 h 1160520"/>
              <a:gd name="connsiteX32" fmla="*/ 1533572 w 2019347"/>
              <a:gd name="connsiteY32" fmla="*/ 890645 h 1160520"/>
              <a:gd name="connsiteX33" fmla="*/ 1197022 w 2019347"/>
              <a:gd name="connsiteY33" fmla="*/ 623945 h 1160520"/>
              <a:gd name="connsiteX34" fmla="*/ 927147 w 2019347"/>
              <a:gd name="connsiteY34" fmla="*/ 535045 h 1160520"/>
              <a:gd name="connsiteX35" fmla="*/ 838247 w 2019347"/>
              <a:gd name="connsiteY35" fmla="*/ 589020 h 1160520"/>
              <a:gd name="connsiteX36" fmla="*/ 771572 w 2019347"/>
              <a:gd name="connsiteY36" fmla="*/ 614420 h 1160520"/>
              <a:gd name="connsiteX37" fmla="*/ 685847 w 2019347"/>
              <a:gd name="connsiteY37" fmla="*/ 642995 h 1160520"/>
              <a:gd name="connsiteX38" fmla="*/ 625522 w 2019347"/>
              <a:gd name="connsiteY38" fmla="*/ 649345 h 1160520"/>
              <a:gd name="connsiteX39" fmla="*/ 523922 w 2019347"/>
              <a:gd name="connsiteY39" fmla="*/ 652520 h 1160520"/>
              <a:gd name="connsiteX40" fmla="*/ 435022 w 2019347"/>
              <a:gd name="connsiteY40" fmla="*/ 633470 h 1160520"/>
              <a:gd name="connsiteX41" fmla="*/ 323897 w 2019347"/>
              <a:gd name="connsiteY41" fmla="*/ 595370 h 1160520"/>
              <a:gd name="connsiteX42" fmla="*/ 244522 w 2019347"/>
              <a:gd name="connsiteY42" fmla="*/ 544570 h 1160520"/>
              <a:gd name="connsiteX43" fmla="*/ 131521 w 2019347"/>
              <a:gd name="connsiteY43" fmla="*/ 472078 h 1160520"/>
              <a:gd name="connsiteX44" fmla="*/ 23015 w 2019347"/>
              <a:gd name="connsiteY44" fmla="*/ 374134 h 116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019347" h="1160520">
                <a:moveTo>
                  <a:pt x="0" y="310801"/>
                </a:moveTo>
                <a:cubicBezTo>
                  <a:pt x="28140" y="326828"/>
                  <a:pt x="99958" y="341477"/>
                  <a:pt x="156188" y="358158"/>
                </a:cubicBezTo>
                <a:cubicBezTo>
                  <a:pt x="212418" y="374839"/>
                  <a:pt x="218848" y="393952"/>
                  <a:pt x="337381" y="410885"/>
                </a:cubicBezTo>
                <a:lnTo>
                  <a:pt x="457247" y="0"/>
                </a:lnTo>
                <a:lnTo>
                  <a:pt x="552497" y="58795"/>
                </a:lnTo>
                <a:lnTo>
                  <a:pt x="720772" y="42920"/>
                </a:lnTo>
                <a:lnTo>
                  <a:pt x="765222" y="46095"/>
                </a:lnTo>
                <a:lnTo>
                  <a:pt x="800147" y="208020"/>
                </a:lnTo>
                <a:lnTo>
                  <a:pt x="841422" y="217545"/>
                </a:lnTo>
                <a:lnTo>
                  <a:pt x="841422" y="274695"/>
                </a:lnTo>
                <a:lnTo>
                  <a:pt x="952547" y="354070"/>
                </a:lnTo>
                <a:lnTo>
                  <a:pt x="1073197" y="420745"/>
                </a:lnTo>
                <a:lnTo>
                  <a:pt x="1139872" y="325495"/>
                </a:lnTo>
                <a:lnTo>
                  <a:pt x="1171622" y="236595"/>
                </a:lnTo>
                <a:lnTo>
                  <a:pt x="1184322" y="128645"/>
                </a:lnTo>
                <a:lnTo>
                  <a:pt x="1358947" y="128645"/>
                </a:lnTo>
                <a:lnTo>
                  <a:pt x="1371647" y="211195"/>
                </a:lnTo>
                <a:lnTo>
                  <a:pt x="1466897" y="214370"/>
                </a:lnTo>
                <a:lnTo>
                  <a:pt x="1501822" y="195320"/>
                </a:lnTo>
                <a:lnTo>
                  <a:pt x="1527222" y="179445"/>
                </a:lnTo>
                <a:cubicBezTo>
                  <a:pt x="1531455" y="149812"/>
                  <a:pt x="1551564" y="136053"/>
                  <a:pt x="1539922" y="90545"/>
                </a:cubicBezTo>
                <a:lnTo>
                  <a:pt x="1603422" y="125470"/>
                </a:lnTo>
                <a:lnTo>
                  <a:pt x="1590722" y="160395"/>
                </a:lnTo>
                <a:lnTo>
                  <a:pt x="1482772" y="274695"/>
                </a:lnTo>
                <a:lnTo>
                  <a:pt x="1463722" y="319145"/>
                </a:lnTo>
                <a:lnTo>
                  <a:pt x="1444672" y="373120"/>
                </a:lnTo>
                <a:lnTo>
                  <a:pt x="1447847" y="427095"/>
                </a:lnTo>
                <a:lnTo>
                  <a:pt x="1482772" y="519170"/>
                </a:lnTo>
                <a:lnTo>
                  <a:pt x="1603422" y="636645"/>
                </a:lnTo>
                <a:lnTo>
                  <a:pt x="1743122" y="750945"/>
                </a:lnTo>
                <a:lnTo>
                  <a:pt x="2019347" y="966845"/>
                </a:lnTo>
                <a:lnTo>
                  <a:pt x="1870122" y="1160520"/>
                </a:lnTo>
                <a:lnTo>
                  <a:pt x="1533572" y="890645"/>
                </a:lnTo>
                <a:lnTo>
                  <a:pt x="1197022" y="623945"/>
                </a:lnTo>
                <a:lnTo>
                  <a:pt x="927147" y="535045"/>
                </a:lnTo>
                <a:lnTo>
                  <a:pt x="838247" y="589020"/>
                </a:lnTo>
                <a:lnTo>
                  <a:pt x="771572" y="614420"/>
                </a:lnTo>
                <a:lnTo>
                  <a:pt x="685847" y="642995"/>
                </a:lnTo>
                <a:lnTo>
                  <a:pt x="625522" y="649345"/>
                </a:lnTo>
                <a:lnTo>
                  <a:pt x="523922" y="652520"/>
                </a:lnTo>
                <a:lnTo>
                  <a:pt x="435022" y="633470"/>
                </a:lnTo>
                <a:lnTo>
                  <a:pt x="323897" y="595370"/>
                </a:lnTo>
                <a:lnTo>
                  <a:pt x="244522" y="544570"/>
                </a:lnTo>
                <a:lnTo>
                  <a:pt x="131521" y="472078"/>
                </a:lnTo>
                <a:cubicBezTo>
                  <a:pt x="96156" y="439430"/>
                  <a:pt x="12587" y="312785"/>
                  <a:pt x="23015" y="374134"/>
                </a:cubicBezTo>
              </a:path>
            </a:pathLst>
          </a:custGeom>
          <a:noFill/>
          <a:ln w="476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フリーフォーム 125"/>
          <p:cNvSpPr>
            <a:spLocks noChangeAspect="1"/>
          </p:cNvSpPr>
          <p:nvPr/>
        </p:nvSpPr>
        <p:spPr>
          <a:xfrm>
            <a:off x="468501" y="5515513"/>
            <a:ext cx="1462183" cy="1288007"/>
          </a:xfrm>
          <a:custGeom>
            <a:avLst/>
            <a:gdLst>
              <a:gd name="connsiteX0" fmla="*/ 406400 w 1098550"/>
              <a:gd name="connsiteY0" fmla="*/ 6350 h 965200"/>
              <a:gd name="connsiteX1" fmla="*/ 0 w 1098550"/>
              <a:gd name="connsiteY1" fmla="*/ 571500 h 965200"/>
              <a:gd name="connsiteX2" fmla="*/ 514350 w 1098550"/>
              <a:gd name="connsiteY2" fmla="*/ 920750 h 965200"/>
              <a:gd name="connsiteX3" fmla="*/ 800100 w 1098550"/>
              <a:gd name="connsiteY3" fmla="*/ 965200 h 965200"/>
              <a:gd name="connsiteX4" fmla="*/ 1098550 w 1098550"/>
              <a:gd name="connsiteY4" fmla="*/ 546100 h 965200"/>
              <a:gd name="connsiteX5" fmla="*/ 723900 w 1098550"/>
              <a:gd name="connsiteY5" fmla="*/ 285750 h 965200"/>
              <a:gd name="connsiteX6" fmla="*/ 666750 w 1098550"/>
              <a:gd name="connsiteY6" fmla="*/ 374650 h 965200"/>
              <a:gd name="connsiteX7" fmla="*/ 527050 w 1098550"/>
              <a:gd name="connsiteY7" fmla="*/ 279400 h 965200"/>
              <a:gd name="connsiteX8" fmla="*/ 736600 w 1098550"/>
              <a:gd name="connsiteY8" fmla="*/ 0 h 965200"/>
              <a:gd name="connsiteX9" fmla="*/ 406400 w 1098550"/>
              <a:gd name="connsiteY9" fmla="*/ 6350 h 965200"/>
              <a:gd name="connsiteX0" fmla="*/ 406400 w 1079500"/>
              <a:gd name="connsiteY0" fmla="*/ 6350 h 965200"/>
              <a:gd name="connsiteX1" fmla="*/ 0 w 1079500"/>
              <a:gd name="connsiteY1" fmla="*/ 571500 h 965200"/>
              <a:gd name="connsiteX2" fmla="*/ 514350 w 1079500"/>
              <a:gd name="connsiteY2" fmla="*/ 920750 h 965200"/>
              <a:gd name="connsiteX3" fmla="*/ 800100 w 1079500"/>
              <a:gd name="connsiteY3" fmla="*/ 965200 h 965200"/>
              <a:gd name="connsiteX4" fmla="*/ 1079500 w 1079500"/>
              <a:gd name="connsiteY4" fmla="*/ 531812 h 965200"/>
              <a:gd name="connsiteX5" fmla="*/ 723900 w 1079500"/>
              <a:gd name="connsiteY5" fmla="*/ 285750 h 965200"/>
              <a:gd name="connsiteX6" fmla="*/ 666750 w 1079500"/>
              <a:gd name="connsiteY6" fmla="*/ 374650 h 965200"/>
              <a:gd name="connsiteX7" fmla="*/ 527050 w 1079500"/>
              <a:gd name="connsiteY7" fmla="*/ 279400 h 965200"/>
              <a:gd name="connsiteX8" fmla="*/ 736600 w 1079500"/>
              <a:gd name="connsiteY8" fmla="*/ 0 h 965200"/>
              <a:gd name="connsiteX9" fmla="*/ 406400 w 1079500"/>
              <a:gd name="connsiteY9" fmla="*/ 6350 h 965200"/>
              <a:gd name="connsiteX0" fmla="*/ 406400 w 1079500"/>
              <a:gd name="connsiteY0" fmla="*/ 6350 h 941387"/>
              <a:gd name="connsiteX1" fmla="*/ 0 w 1079500"/>
              <a:gd name="connsiteY1" fmla="*/ 571500 h 941387"/>
              <a:gd name="connsiteX2" fmla="*/ 514350 w 1079500"/>
              <a:gd name="connsiteY2" fmla="*/ 920750 h 941387"/>
              <a:gd name="connsiteX3" fmla="*/ 800100 w 1079500"/>
              <a:gd name="connsiteY3" fmla="*/ 941387 h 941387"/>
              <a:gd name="connsiteX4" fmla="*/ 1079500 w 1079500"/>
              <a:gd name="connsiteY4" fmla="*/ 531812 h 941387"/>
              <a:gd name="connsiteX5" fmla="*/ 723900 w 1079500"/>
              <a:gd name="connsiteY5" fmla="*/ 285750 h 941387"/>
              <a:gd name="connsiteX6" fmla="*/ 666750 w 1079500"/>
              <a:gd name="connsiteY6" fmla="*/ 374650 h 941387"/>
              <a:gd name="connsiteX7" fmla="*/ 527050 w 1079500"/>
              <a:gd name="connsiteY7" fmla="*/ 279400 h 941387"/>
              <a:gd name="connsiteX8" fmla="*/ 736600 w 1079500"/>
              <a:gd name="connsiteY8" fmla="*/ 0 h 941387"/>
              <a:gd name="connsiteX9" fmla="*/ 406400 w 1079500"/>
              <a:gd name="connsiteY9" fmla="*/ 6350 h 941387"/>
              <a:gd name="connsiteX0" fmla="*/ 406400 w 1079500"/>
              <a:gd name="connsiteY0" fmla="*/ 6350 h 950912"/>
              <a:gd name="connsiteX1" fmla="*/ 0 w 1079500"/>
              <a:gd name="connsiteY1" fmla="*/ 571500 h 950912"/>
              <a:gd name="connsiteX2" fmla="*/ 514350 w 1079500"/>
              <a:gd name="connsiteY2" fmla="*/ 920750 h 950912"/>
              <a:gd name="connsiteX3" fmla="*/ 800100 w 1079500"/>
              <a:gd name="connsiteY3" fmla="*/ 950912 h 950912"/>
              <a:gd name="connsiteX4" fmla="*/ 1079500 w 1079500"/>
              <a:gd name="connsiteY4" fmla="*/ 531812 h 950912"/>
              <a:gd name="connsiteX5" fmla="*/ 723900 w 1079500"/>
              <a:gd name="connsiteY5" fmla="*/ 285750 h 950912"/>
              <a:gd name="connsiteX6" fmla="*/ 666750 w 1079500"/>
              <a:gd name="connsiteY6" fmla="*/ 374650 h 950912"/>
              <a:gd name="connsiteX7" fmla="*/ 527050 w 1079500"/>
              <a:gd name="connsiteY7" fmla="*/ 279400 h 950912"/>
              <a:gd name="connsiteX8" fmla="*/ 736600 w 1079500"/>
              <a:gd name="connsiteY8" fmla="*/ 0 h 950912"/>
              <a:gd name="connsiteX9" fmla="*/ 406400 w 1079500"/>
              <a:gd name="connsiteY9" fmla="*/ 6350 h 95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500" h="950912">
                <a:moveTo>
                  <a:pt x="406400" y="6350"/>
                </a:moveTo>
                <a:lnTo>
                  <a:pt x="0" y="571500"/>
                </a:lnTo>
                <a:lnTo>
                  <a:pt x="514350" y="920750"/>
                </a:lnTo>
                <a:lnTo>
                  <a:pt x="800100" y="950912"/>
                </a:lnTo>
                <a:lnTo>
                  <a:pt x="1079500" y="531812"/>
                </a:lnTo>
                <a:lnTo>
                  <a:pt x="723900" y="285750"/>
                </a:lnTo>
                <a:lnTo>
                  <a:pt x="666750" y="374650"/>
                </a:lnTo>
                <a:lnTo>
                  <a:pt x="527050" y="279400"/>
                </a:lnTo>
                <a:lnTo>
                  <a:pt x="736600" y="0"/>
                </a:lnTo>
                <a:lnTo>
                  <a:pt x="406400" y="6350"/>
                </a:lnTo>
                <a:close/>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テキスト ボックス 20"/>
          <p:cNvSpPr txBox="1"/>
          <p:nvPr/>
        </p:nvSpPr>
        <p:spPr>
          <a:xfrm>
            <a:off x="1031559" y="6227975"/>
            <a:ext cx="746094" cy="289272"/>
          </a:xfrm>
          <a:prstGeom prst="rect">
            <a:avLst/>
          </a:prstGeom>
          <a:pattFill prst="pct60">
            <a:fgClr>
              <a:schemeClr val="bg1">
                <a:lumMod val="95000"/>
              </a:schemeClr>
            </a:fgClr>
            <a:bgClr>
              <a:schemeClr val="bg1">
                <a:lumMod val="85000"/>
              </a:schemeClr>
            </a:bgClr>
          </a:pattFill>
          <a:ln w="19050">
            <a:solidFill>
              <a:prstClr val="black"/>
            </a:solidFill>
          </a:ln>
        </p:spPr>
        <p:txBody>
          <a:bodyPr rot="0" spcFirstLastPara="0" vert="horz" wrap="square" numCol="1" spcCol="0" rtlCol="0" fromWordArt="0" anchor="ctr" anchorCtr="0" forceAA="0" compatLnSpc="1">
            <a:prstTxWarp prst="textNoShape">
              <a:avLst/>
            </a:prstTxWarp>
            <a:noAutofit/>
          </a:bodyPr>
          <a:lstStyle/>
          <a:p>
            <a:pPr algn="ctr">
              <a:spcAft>
                <a:spcPts val="0"/>
              </a:spcAft>
            </a:pPr>
            <a:r>
              <a:rPr lang="ja-JP" altLang="en-US" sz="1100" b="1" kern="100" dirty="0">
                <a:latin typeface="游明朝" panose="02020400000000000000" pitchFamily="18" charset="-128"/>
                <a:ea typeface="ＭＳ ゴシック" panose="020B0609070205080204" pitchFamily="49" charset="-128"/>
                <a:cs typeface="Times New Roman" panose="02020603050405020304" pitchFamily="18" charset="0"/>
              </a:rPr>
              <a:t>④</a:t>
            </a:r>
            <a:r>
              <a:rPr lang="en-US" altLang="ja-JP" sz="1100" b="1" kern="100" dirty="0" smtClean="0">
                <a:latin typeface="游明朝" panose="02020400000000000000" pitchFamily="18" charset="-128"/>
                <a:ea typeface="ＭＳ ゴシック" panose="020B0609070205080204" pitchFamily="49" charset="-128"/>
                <a:cs typeface="Times New Roman" panose="02020603050405020304" pitchFamily="18" charset="0"/>
              </a:rPr>
              <a:t>GW※</a:t>
            </a:r>
            <a:endParaRPr 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30" name="正方形/長方形 129"/>
          <p:cNvSpPr/>
          <p:nvPr/>
        </p:nvSpPr>
        <p:spPr>
          <a:xfrm>
            <a:off x="1132938" y="8454690"/>
            <a:ext cx="185209" cy="388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正方形/長方形 130"/>
          <p:cNvSpPr/>
          <p:nvPr/>
        </p:nvSpPr>
        <p:spPr>
          <a:xfrm>
            <a:off x="247400" y="7801214"/>
            <a:ext cx="765714" cy="982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正方形/長方形 131"/>
          <p:cNvSpPr/>
          <p:nvPr/>
        </p:nvSpPr>
        <p:spPr>
          <a:xfrm>
            <a:off x="2314963" y="7077010"/>
            <a:ext cx="531165" cy="593227"/>
          </a:xfrm>
          <a:prstGeom prst="rect">
            <a:avLst/>
          </a:prstGeom>
          <a:no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3" name="直線コネクタ 132"/>
          <p:cNvCxnSpPr/>
          <p:nvPr/>
        </p:nvCxnSpPr>
        <p:spPr>
          <a:xfrm>
            <a:off x="2694619" y="7261125"/>
            <a:ext cx="1908000" cy="3580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フリーフォーム 133"/>
          <p:cNvSpPr/>
          <p:nvPr/>
        </p:nvSpPr>
        <p:spPr>
          <a:xfrm>
            <a:off x="2470683" y="6206055"/>
            <a:ext cx="2038350" cy="1376362"/>
          </a:xfrm>
          <a:custGeom>
            <a:avLst/>
            <a:gdLst>
              <a:gd name="connsiteX0" fmla="*/ 0 w 2038350"/>
              <a:gd name="connsiteY0" fmla="*/ 0 h 1376362"/>
              <a:gd name="connsiteX1" fmla="*/ 0 w 2038350"/>
              <a:gd name="connsiteY1" fmla="*/ 0 h 1376362"/>
              <a:gd name="connsiteX2" fmla="*/ 47625 w 2038350"/>
              <a:gd name="connsiteY2" fmla="*/ 14287 h 1376362"/>
              <a:gd name="connsiteX3" fmla="*/ 61913 w 2038350"/>
              <a:gd name="connsiteY3" fmla="*/ 23812 h 1376362"/>
              <a:gd name="connsiteX4" fmla="*/ 85725 w 2038350"/>
              <a:gd name="connsiteY4" fmla="*/ 28575 h 1376362"/>
              <a:gd name="connsiteX5" fmla="*/ 1328738 w 2038350"/>
              <a:gd name="connsiteY5" fmla="*/ 385762 h 1376362"/>
              <a:gd name="connsiteX6" fmla="*/ 1390650 w 2038350"/>
              <a:gd name="connsiteY6" fmla="*/ 376237 h 1376362"/>
              <a:gd name="connsiteX7" fmla="*/ 1609725 w 2038350"/>
              <a:gd name="connsiteY7" fmla="*/ 147637 h 1376362"/>
              <a:gd name="connsiteX8" fmla="*/ 2028825 w 2038350"/>
              <a:gd name="connsiteY8" fmla="*/ 485775 h 1376362"/>
              <a:gd name="connsiteX9" fmla="*/ 2038350 w 2038350"/>
              <a:gd name="connsiteY9" fmla="*/ 528637 h 1376362"/>
              <a:gd name="connsiteX10" fmla="*/ 1604963 w 2038350"/>
              <a:gd name="connsiteY10" fmla="*/ 1004887 h 1376362"/>
              <a:gd name="connsiteX11" fmla="*/ 1457325 w 2038350"/>
              <a:gd name="connsiteY11" fmla="*/ 962025 h 1376362"/>
              <a:gd name="connsiteX12" fmla="*/ 1443038 w 2038350"/>
              <a:gd name="connsiteY12" fmla="*/ 1085850 h 1376362"/>
              <a:gd name="connsiteX13" fmla="*/ 1371600 w 2038350"/>
              <a:gd name="connsiteY13" fmla="*/ 1133475 h 1376362"/>
              <a:gd name="connsiteX14" fmla="*/ 1323975 w 2038350"/>
              <a:gd name="connsiteY14" fmla="*/ 1095375 h 1376362"/>
              <a:gd name="connsiteX15" fmla="*/ 1300163 w 2038350"/>
              <a:gd name="connsiteY15" fmla="*/ 1000125 h 1376362"/>
              <a:gd name="connsiteX16" fmla="*/ 971550 w 2038350"/>
              <a:gd name="connsiteY16" fmla="*/ 1004887 h 1376362"/>
              <a:gd name="connsiteX17" fmla="*/ 966788 w 2038350"/>
              <a:gd name="connsiteY17" fmla="*/ 1100137 h 1376362"/>
              <a:gd name="connsiteX18" fmla="*/ 942975 w 2038350"/>
              <a:gd name="connsiteY18" fmla="*/ 1257300 h 1376362"/>
              <a:gd name="connsiteX19" fmla="*/ 876300 w 2038350"/>
              <a:gd name="connsiteY19" fmla="*/ 1376362 h 1376362"/>
              <a:gd name="connsiteX20" fmla="*/ 657225 w 2038350"/>
              <a:gd name="connsiteY20" fmla="*/ 1228725 h 1376362"/>
              <a:gd name="connsiteX21" fmla="*/ 638175 w 2038350"/>
              <a:gd name="connsiteY21" fmla="*/ 1128712 h 1376362"/>
              <a:gd name="connsiteX22" fmla="*/ 571500 w 2038350"/>
              <a:gd name="connsiteY22" fmla="*/ 1100137 h 1376362"/>
              <a:gd name="connsiteX23" fmla="*/ 523875 w 2038350"/>
              <a:gd name="connsiteY23" fmla="*/ 904875 h 1376362"/>
              <a:gd name="connsiteX24" fmla="*/ 328613 w 2038350"/>
              <a:gd name="connsiteY24" fmla="*/ 900112 h 1376362"/>
              <a:gd name="connsiteX25" fmla="*/ 219075 w 2038350"/>
              <a:gd name="connsiteY25" fmla="*/ 909637 h 1376362"/>
              <a:gd name="connsiteX26" fmla="*/ 100013 w 2038350"/>
              <a:gd name="connsiteY26" fmla="*/ 847725 h 1376362"/>
              <a:gd name="connsiteX27" fmla="*/ 80963 w 2038350"/>
              <a:gd name="connsiteY27" fmla="*/ 752475 h 1376362"/>
              <a:gd name="connsiteX28" fmla="*/ 23813 w 2038350"/>
              <a:gd name="connsiteY28" fmla="*/ 714375 h 1376362"/>
              <a:gd name="connsiteX29" fmla="*/ 14288 w 2038350"/>
              <a:gd name="connsiteY29" fmla="*/ 695325 h 1376362"/>
              <a:gd name="connsiteX30" fmla="*/ 80963 w 2038350"/>
              <a:gd name="connsiteY30" fmla="*/ 652462 h 1376362"/>
              <a:gd name="connsiteX31" fmla="*/ 85725 w 2038350"/>
              <a:gd name="connsiteY31" fmla="*/ 590550 h 1376362"/>
              <a:gd name="connsiteX32" fmla="*/ 180975 w 2038350"/>
              <a:gd name="connsiteY32" fmla="*/ 581025 h 1376362"/>
              <a:gd name="connsiteX33" fmla="*/ 219075 w 2038350"/>
              <a:gd name="connsiteY33" fmla="*/ 538162 h 1376362"/>
              <a:gd name="connsiteX34" fmla="*/ 328613 w 2038350"/>
              <a:gd name="connsiteY34" fmla="*/ 566737 h 1376362"/>
              <a:gd name="connsiteX35" fmla="*/ 361950 w 2038350"/>
              <a:gd name="connsiteY35" fmla="*/ 419100 h 1376362"/>
              <a:gd name="connsiteX36" fmla="*/ 314325 w 2038350"/>
              <a:gd name="connsiteY36" fmla="*/ 381000 h 1376362"/>
              <a:gd name="connsiteX37" fmla="*/ 323850 w 2038350"/>
              <a:gd name="connsiteY37" fmla="*/ 338137 h 1376362"/>
              <a:gd name="connsiteX38" fmla="*/ 323850 w 2038350"/>
              <a:gd name="connsiteY38" fmla="*/ 338137 h 1376362"/>
              <a:gd name="connsiteX39" fmla="*/ 409575 w 2038350"/>
              <a:gd name="connsiteY39" fmla="*/ 347662 h 1376362"/>
              <a:gd name="connsiteX40" fmla="*/ 481013 w 2038350"/>
              <a:gd name="connsiteY40" fmla="*/ 200025 h 1376362"/>
              <a:gd name="connsiteX41" fmla="*/ 481013 w 2038350"/>
              <a:gd name="connsiteY41" fmla="*/ 180975 h 1376362"/>
              <a:gd name="connsiteX42" fmla="*/ 133350 w 2038350"/>
              <a:gd name="connsiteY42" fmla="*/ 114300 h 1376362"/>
              <a:gd name="connsiteX43" fmla="*/ 42863 w 2038350"/>
              <a:gd name="connsiteY43" fmla="*/ 128587 h 1376362"/>
              <a:gd name="connsiteX44" fmla="*/ 0 w 2038350"/>
              <a:gd name="connsiteY44" fmla="*/ 0 h 137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038350" h="1376362">
                <a:moveTo>
                  <a:pt x="0" y="0"/>
                </a:moveTo>
                <a:lnTo>
                  <a:pt x="0" y="0"/>
                </a:lnTo>
                <a:cubicBezTo>
                  <a:pt x="15875" y="4762"/>
                  <a:pt x="32156" y="8337"/>
                  <a:pt x="47625" y="14287"/>
                </a:cubicBezTo>
                <a:cubicBezTo>
                  <a:pt x="52967" y="16342"/>
                  <a:pt x="56554" y="21802"/>
                  <a:pt x="61913" y="23812"/>
                </a:cubicBezTo>
                <a:cubicBezTo>
                  <a:pt x="69492" y="26654"/>
                  <a:pt x="85725" y="28575"/>
                  <a:pt x="85725" y="28575"/>
                </a:cubicBezTo>
                <a:lnTo>
                  <a:pt x="1328738" y="385762"/>
                </a:lnTo>
                <a:lnTo>
                  <a:pt x="1390650" y="376237"/>
                </a:lnTo>
                <a:lnTo>
                  <a:pt x="1609725" y="147637"/>
                </a:lnTo>
                <a:lnTo>
                  <a:pt x="2028825" y="485775"/>
                </a:lnTo>
                <a:lnTo>
                  <a:pt x="2038350" y="528637"/>
                </a:lnTo>
                <a:lnTo>
                  <a:pt x="1604963" y="1004887"/>
                </a:lnTo>
                <a:lnTo>
                  <a:pt x="1457325" y="962025"/>
                </a:lnTo>
                <a:lnTo>
                  <a:pt x="1443038" y="1085850"/>
                </a:lnTo>
                <a:lnTo>
                  <a:pt x="1371600" y="1133475"/>
                </a:lnTo>
                <a:lnTo>
                  <a:pt x="1323975" y="1095375"/>
                </a:lnTo>
                <a:lnTo>
                  <a:pt x="1300163" y="1000125"/>
                </a:lnTo>
                <a:lnTo>
                  <a:pt x="971550" y="1004887"/>
                </a:lnTo>
                <a:lnTo>
                  <a:pt x="966788" y="1100137"/>
                </a:lnTo>
                <a:lnTo>
                  <a:pt x="942975" y="1257300"/>
                </a:lnTo>
                <a:lnTo>
                  <a:pt x="876300" y="1376362"/>
                </a:lnTo>
                <a:lnTo>
                  <a:pt x="657225" y="1228725"/>
                </a:lnTo>
                <a:lnTo>
                  <a:pt x="638175" y="1128712"/>
                </a:lnTo>
                <a:lnTo>
                  <a:pt x="571500" y="1100137"/>
                </a:lnTo>
                <a:lnTo>
                  <a:pt x="523875" y="904875"/>
                </a:lnTo>
                <a:lnTo>
                  <a:pt x="328613" y="900112"/>
                </a:lnTo>
                <a:lnTo>
                  <a:pt x="219075" y="909637"/>
                </a:lnTo>
                <a:lnTo>
                  <a:pt x="100013" y="847725"/>
                </a:lnTo>
                <a:lnTo>
                  <a:pt x="80963" y="752475"/>
                </a:lnTo>
                <a:lnTo>
                  <a:pt x="23813" y="714375"/>
                </a:lnTo>
                <a:lnTo>
                  <a:pt x="14288" y="695325"/>
                </a:lnTo>
                <a:lnTo>
                  <a:pt x="80963" y="652462"/>
                </a:lnTo>
                <a:lnTo>
                  <a:pt x="85725" y="590550"/>
                </a:lnTo>
                <a:lnTo>
                  <a:pt x="180975" y="581025"/>
                </a:lnTo>
                <a:lnTo>
                  <a:pt x="219075" y="538162"/>
                </a:lnTo>
                <a:lnTo>
                  <a:pt x="328613" y="566737"/>
                </a:lnTo>
                <a:lnTo>
                  <a:pt x="361950" y="419100"/>
                </a:lnTo>
                <a:lnTo>
                  <a:pt x="314325" y="381000"/>
                </a:lnTo>
                <a:lnTo>
                  <a:pt x="323850" y="338137"/>
                </a:lnTo>
                <a:lnTo>
                  <a:pt x="323850" y="338137"/>
                </a:lnTo>
                <a:lnTo>
                  <a:pt x="409575" y="347662"/>
                </a:lnTo>
                <a:lnTo>
                  <a:pt x="481013" y="200025"/>
                </a:lnTo>
                <a:lnTo>
                  <a:pt x="481013" y="180975"/>
                </a:lnTo>
                <a:lnTo>
                  <a:pt x="133350" y="114300"/>
                </a:lnTo>
                <a:lnTo>
                  <a:pt x="42863" y="128587"/>
                </a:lnTo>
                <a:lnTo>
                  <a:pt x="0" y="0"/>
                </a:lnTo>
                <a:close/>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正方形/長方形 136"/>
          <p:cNvSpPr/>
          <p:nvPr/>
        </p:nvSpPr>
        <p:spPr>
          <a:xfrm>
            <a:off x="4671146" y="7926916"/>
            <a:ext cx="1635391" cy="804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テキスト ボックス 22"/>
          <p:cNvSpPr txBox="1"/>
          <p:nvPr/>
        </p:nvSpPr>
        <p:spPr>
          <a:xfrm>
            <a:off x="4799402" y="8164858"/>
            <a:ext cx="1543072" cy="579664"/>
          </a:xfrm>
          <a:prstGeom prst="rect">
            <a:avLst/>
          </a:prstGeom>
          <a:pattFill prst="pct60">
            <a:fgClr>
              <a:schemeClr val="bg1">
                <a:lumMod val="95000"/>
              </a:schemeClr>
            </a:fgClr>
            <a:bgClr>
              <a:schemeClr val="bg1">
                <a:lumMod val="85000"/>
              </a:schemeClr>
            </a:bgClr>
          </a:pattFill>
          <a:ln w="19050">
            <a:solidFill>
              <a:prstClr val="black"/>
            </a:solidFill>
            <a:prstDash val="solid"/>
          </a:ln>
        </p:spPr>
        <p:txBody>
          <a:bodyPr rot="0" spcFirstLastPara="0" vert="horz" wrap="square" numCol="1" spcCol="0" rtlCol="0" fromWordArt="0" anchor="ctr" anchorCtr="0" forceAA="0" compatLnSpc="1">
            <a:prstTxWarp prst="textNoShape">
              <a:avLst/>
            </a:prstTxWarp>
          </a:bodyPr>
          <a:lstStyle/>
          <a:p>
            <a:pPr algn="ctr">
              <a:spcAft>
                <a:spcPts val="0"/>
              </a:spcAft>
            </a:pPr>
            <a:r>
              <a:rPr lang="ja-JP" altLang="en-US" sz="1200" b="1" kern="100" dirty="0" smtClean="0">
                <a:latin typeface="游明朝" panose="02020400000000000000" pitchFamily="18" charset="-128"/>
                <a:ea typeface="ＭＳ ゴシック" panose="020B0609070205080204" pitchFamily="49" charset="-128"/>
                <a:cs typeface="Times New Roman" panose="02020603050405020304" pitchFamily="18" charset="0"/>
              </a:rPr>
              <a:t>②</a:t>
            </a:r>
            <a:r>
              <a:rPr lang="en-US" sz="1200" b="1"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PW</a:t>
            </a:r>
            <a:r>
              <a:rPr lang="en-US" altLang="ja-JP" sz="1200" b="1"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a:t>
            </a:r>
            <a:r>
              <a:rPr lang="ja-JP" sz="1200" b="1"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南東</a:t>
            </a:r>
            <a:r>
              <a:rPr lang="ja-JP" sz="1200" b="1" kern="100" dirty="0">
                <a:effectLst/>
                <a:latin typeface="游明朝" panose="02020400000000000000" pitchFamily="18" charset="-128"/>
                <a:ea typeface="ＭＳ ゴシック" panose="020B0609070205080204" pitchFamily="49" charset="-128"/>
                <a:cs typeface="Times New Roman" panose="02020603050405020304" pitchFamily="18" charset="0"/>
              </a:rPr>
              <a:t>工区</a:t>
            </a:r>
            <a:r>
              <a:rPr lang="ja-JP" sz="1100" b="1" kern="100" dirty="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en-US" altLang="ja-JP" sz="1100" b="1" kern="100" dirty="0" smtClean="0">
              <a:effectLst/>
              <a:latin typeface="游明朝" panose="02020400000000000000" pitchFamily="18" charset="-128"/>
              <a:ea typeface="ＭＳ ゴシック" panose="020B0609070205080204" pitchFamily="49" charset="-128"/>
              <a:cs typeface="Times New Roman" panose="02020603050405020304" pitchFamily="18" charset="0"/>
            </a:endParaRPr>
          </a:p>
          <a:p>
            <a:pPr algn="ctr">
              <a:spcAft>
                <a:spcPts val="0"/>
              </a:spcAft>
            </a:pPr>
            <a:r>
              <a:rPr lang="ja-JP" altLang="en-US" sz="1100" b="1"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a:t>
            </a:r>
            <a:r>
              <a:rPr lang="ja-JP" sz="1100" b="1"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リング</a:t>
            </a:r>
            <a:r>
              <a:rPr lang="ja-JP" sz="1100" b="1" kern="100" dirty="0">
                <a:effectLst/>
                <a:latin typeface="游明朝" panose="02020400000000000000" pitchFamily="18" charset="-128"/>
                <a:ea typeface="ＭＳ ゴシック" panose="020B0609070205080204" pitchFamily="49" charset="-128"/>
                <a:cs typeface="Times New Roman" panose="02020603050405020304" pitchFamily="18" charset="0"/>
              </a:rPr>
              <a:t>南含む</a:t>
            </a:r>
            <a:r>
              <a:rPr lang="ja-JP" sz="1100" b="1"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a:t>
            </a:r>
            <a:endParaRPr 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143" name="直線コネクタ 142"/>
          <p:cNvCxnSpPr/>
          <p:nvPr/>
        </p:nvCxnSpPr>
        <p:spPr>
          <a:xfrm>
            <a:off x="4177360" y="8222562"/>
            <a:ext cx="635254" cy="19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flipV="1">
            <a:off x="3975208" y="5983435"/>
            <a:ext cx="870833" cy="7695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直線コネクタ 146"/>
          <p:cNvCxnSpPr/>
          <p:nvPr/>
        </p:nvCxnSpPr>
        <p:spPr>
          <a:xfrm flipH="1">
            <a:off x="3517199" y="7851552"/>
            <a:ext cx="41313" cy="513422"/>
          </a:xfrm>
          <a:prstGeom prst="line">
            <a:avLst/>
          </a:prstGeom>
          <a:ln w="1905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sp>
        <p:nvSpPr>
          <p:cNvPr id="148" name="テキスト ボックス 20"/>
          <p:cNvSpPr txBox="1"/>
          <p:nvPr/>
        </p:nvSpPr>
        <p:spPr>
          <a:xfrm>
            <a:off x="2783341" y="8379193"/>
            <a:ext cx="1080000" cy="316224"/>
          </a:xfrm>
          <a:prstGeom prst="rect">
            <a:avLst/>
          </a:prstGeom>
          <a:solidFill>
            <a:schemeClr val="bg1"/>
          </a:solidFill>
          <a:ln w="19050">
            <a:solidFill>
              <a:prstClr val="black"/>
            </a:solidFill>
          </a:ln>
        </p:spPr>
        <p:txBody>
          <a:bodyPr rot="0" spcFirstLastPara="0" vert="horz" wrap="square" numCol="1" spcCol="0" rtlCol="0" fromWordArt="0" anchor="ctr" anchorCtr="0" forceAA="0" compatLnSpc="1">
            <a:prstTxWarp prst="textNoShape">
              <a:avLst/>
            </a:prstTxWarp>
            <a:noAutofit/>
          </a:bodyPr>
          <a:lstStyle/>
          <a:p>
            <a:pPr algn="ctr">
              <a:spcAft>
                <a:spcPts val="0"/>
              </a:spcAft>
            </a:pPr>
            <a:r>
              <a:rPr lang="ja-JP" altLang="en-US" sz="1100" b="1" kern="100" dirty="0">
                <a:latin typeface="游明朝" panose="02020400000000000000" pitchFamily="18" charset="-128"/>
                <a:ea typeface="ＭＳ ゴシック" panose="020B0609070205080204" pitchFamily="49" charset="-128"/>
                <a:cs typeface="Times New Roman" panose="02020603050405020304" pitchFamily="18" charset="0"/>
              </a:rPr>
              <a:t>⑦</a:t>
            </a:r>
            <a:r>
              <a:rPr lang="ja-JP" altLang="en-US" sz="1100" b="1" kern="100" dirty="0" smtClean="0">
                <a:latin typeface="游明朝" panose="02020400000000000000" pitchFamily="18" charset="-128"/>
                <a:ea typeface="ＭＳ ゴシック" panose="020B0609070205080204" pitchFamily="49" charset="-128"/>
                <a:cs typeface="Times New Roman" panose="02020603050405020304" pitchFamily="18" charset="0"/>
              </a:rPr>
              <a:t>迎賓館</a:t>
            </a:r>
            <a:endParaRPr lang="en-US" altLang="ja-JP" sz="1100" b="1" kern="100" dirty="0" smtClean="0">
              <a:latin typeface="游明朝" panose="02020400000000000000" pitchFamily="18" charset="-128"/>
              <a:ea typeface="ＭＳ ゴシック" panose="020B0609070205080204" pitchFamily="49" charset="-128"/>
              <a:cs typeface="Times New Roman" panose="02020603050405020304" pitchFamily="18" charset="0"/>
            </a:endParaRPr>
          </a:p>
          <a:p>
            <a:pPr algn="ctr">
              <a:spcAft>
                <a:spcPts val="0"/>
              </a:spcAft>
            </a:pPr>
            <a:r>
              <a:rPr lang="ja-JP" altLang="en-US" sz="900" b="1"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（再公告済）</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149" name="直線コネクタ 148"/>
          <p:cNvCxnSpPr/>
          <p:nvPr/>
        </p:nvCxnSpPr>
        <p:spPr>
          <a:xfrm flipH="1">
            <a:off x="3036002" y="7789932"/>
            <a:ext cx="294674" cy="267346"/>
          </a:xfrm>
          <a:prstGeom prst="line">
            <a:avLst/>
          </a:prstGeom>
          <a:ln w="1905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sp>
        <p:nvSpPr>
          <p:cNvPr id="152" name="正方形/長方形 151"/>
          <p:cNvSpPr/>
          <p:nvPr/>
        </p:nvSpPr>
        <p:spPr>
          <a:xfrm>
            <a:off x="263885" y="6806822"/>
            <a:ext cx="1042322" cy="599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フリーフォーム 155"/>
          <p:cNvSpPr/>
          <p:nvPr/>
        </p:nvSpPr>
        <p:spPr>
          <a:xfrm>
            <a:off x="1301445" y="7027289"/>
            <a:ext cx="185738" cy="11906"/>
          </a:xfrm>
          <a:custGeom>
            <a:avLst/>
            <a:gdLst>
              <a:gd name="connsiteX0" fmla="*/ 0 w 185738"/>
              <a:gd name="connsiteY0" fmla="*/ 11906 h 11906"/>
              <a:gd name="connsiteX1" fmla="*/ 185738 w 185738"/>
              <a:gd name="connsiteY1" fmla="*/ 0 h 11906"/>
            </a:gdLst>
            <a:ahLst/>
            <a:cxnLst>
              <a:cxn ang="0">
                <a:pos x="connsiteX0" y="connsiteY0"/>
              </a:cxn>
              <a:cxn ang="0">
                <a:pos x="connsiteX1" y="connsiteY1"/>
              </a:cxn>
            </a:cxnLst>
            <a:rect l="l" t="t" r="r" b="b"/>
            <a:pathLst>
              <a:path w="185738" h="11906">
                <a:moveTo>
                  <a:pt x="0" y="11906"/>
                </a:moveTo>
                <a:lnTo>
                  <a:pt x="185738"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フリーフォーム 157"/>
          <p:cNvSpPr/>
          <p:nvPr/>
        </p:nvSpPr>
        <p:spPr>
          <a:xfrm>
            <a:off x="1582818" y="6986028"/>
            <a:ext cx="381000" cy="35719"/>
          </a:xfrm>
          <a:custGeom>
            <a:avLst/>
            <a:gdLst>
              <a:gd name="connsiteX0" fmla="*/ 381000 w 381000"/>
              <a:gd name="connsiteY0" fmla="*/ 0 h 35719"/>
              <a:gd name="connsiteX1" fmla="*/ 0 w 381000"/>
              <a:gd name="connsiteY1" fmla="*/ 35719 h 35719"/>
            </a:gdLst>
            <a:ahLst/>
            <a:cxnLst>
              <a:cxn ang="0">
                <a:pos x="connsiteX0" y="connsiteY0"/>
              </a:cxn>
              <a:cxn ang="0">
                <a:pos x="connsiteX1" y="connsiteY1"/>
              </a:cxn>
            </a:cxnLst>
            <a:rect l="l" t="t" r="r" b="b"/>
            <a:pathLst>
              <a:path w="381000" h="35719">
                <a:moveTo>
                  <a:pt x="381000" y="0"/>
                </a:moveTo>
                <a:lnTo>
                  <a:pt x="0" y="35719"/>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正方形/長方形 159"/>
          <p:cNvSpPr/>
          <p:nvPr/>
        </p:nvSpPr>
        <p:spPr>
          <a:xfrm>
            <a:off x="4879322" y="6078308"/>
            <a:ext cx="1368000" cy="1800000"/>
          </a:xfrm>
          <a:prstGeom prst="rect">
            <a:avLst/>
          </a:prstGeom>
          <a:no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2" name="テキスト ボックス 20"/>
          <p:cNvSpPr txBox="1"/>
          <p:nvPr/>
        </p:nvSpPr>
        <p:spPr>
          <a:xfrm>
            <a:off x="4611114" y="7561621"/>
            <a:ext cx="883458" cy="288972"/>
          </a:xfrm>
          <a:prstGeom prst="rect">
            <a:avLst/>
          </a:prstGeom>
          <a:solidFill>
            <a:schemeClr val="bg1"/>
          </a:solidFill>
          <a:ln w="19050">
            <a:solidFill>
              <a:prstClr val="black"/>
            </a:solidFill>
          </a:ln>
        </p:spPr>
        <p:txBody>
          <a:bodyPr rot="0" spcFirstLastPara="0" vert="horz" wrap="square" numCol="1" spcCol="0" rtlCol="0" fromWordArt="0" anchor="ctr" anchorCtr="0" forceAA="0" compatLnSpc="1">
            <a:prstTxWarp prst="textNoShape">
              <a:avLst/>
            </a:prstTxWarp>
            <a:noAutofit/>
          </a:bodyPr>
          <a:lstStyle/>
          <a:p>
            <a:pPr algn="ctr">
              <a:spcAft>
                <a:spcPts val="0"/>
              </a:spcAft>
            </a:pPr>
            <a:r>
              <a:rPr lang="ja-JP" altLang="en-US" sz="1100" b="1" kern="100" dirty="0">
                <a:latin typeface="游明朝" panose="02020400000000000000" pitchFamily="18" charset="-128"/>
                <a:ea typeface="ＭＳ ゴシック" panose="020B0609070205080204" pitchFamily="49" charset="-128"/>
                <a:cs typeface="Times New Roman" panose="02020603050405020304" pitchFamily="18" charset="0"/>
              </a:rPr>
              <a:t>⑧</a:t>
            </a:r>
            <a:r>
              <a:rPr lang="ja-JP" altLang="en-US" sz="1100" b="1" kern="100" dirty="0" smtClean="0">
                <a:latin typeface="游明朝" panose="02020400000000000000" pitchFamily="18" charset="-128"/>
                <a:ea typeface="ＭＳ ゴシック" panose="020B0609070205080204" pitchFamily="49" charset="-128"/>
                <a:cs typeface="Times New Roman" panose="02020603050405020304" pitchFamily="18" charset="0"/>
              </a:rPr>
              <a:t>テーマ館</a:t>
            </a:r>
            <a:endParaRPr 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23" name="フリーフォーム 222"/>
          <p:cNvSpPr/>
          <p:nvPr/>
        </p:nvSpPr>
        <p:spPr>
          <a:xfrm>
            <a:off x="5013814" y="6882033"/>
            <a:ext cx="314325" cy="623887"/>
          </a:xfrm>
          <a:custGeom>
            <a:avLst/>
            <a:gdLst>
              <a:gd name="connsiteX0" fmla="*/ 0 w 314325"/>
              <a:gd name="connsiteY0" fmla="*/ 0 h 623887"/>
              <a:gd name="connsiteX1" fmla="*/ 0 w 314325"/>
              <a:gd name="connsiteY1" fmla="*/ 623887 h 623887"/>
              <a:gd name="connsiteX2" fmla="*/ 300037 w 314325"/>
              <a:gd name="connsiteY2" fmla="*/ 514350 h 623887"/>
              <a:gd name="connsiteX3" fmla="*/ 314325 w 314325"/>
              <a:gd name="connsiteY3" fmla="*/ 90487 h 623887"/>
              <a:gd name="connsiteX4" fmla="*/ 0 w 314325"/>
              <a:gd name="connsiteY4" fmla="*/ 0 h 62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623887">
                <a:moveTo>
                  <a:pt x="0" y="0"/>
                </a:moveTo>
                <a:lnTo>
                  <a:pt x="0" y="623887"/>
                </a:lnTo>
                <a:lnTo>
                  <a:pt x="300037" y="514350"/>
                </a:lnTo>
                <a:lnTo>
                  <a:pt x="314325" y="90487"/>
                </a:lnTo>
                <a:lnTo>
                  <a:pt x="0" y="0"/>
                </a:ln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4" name="フリーフォーム 223"/>
          <p:cNvSpPr/>
          <p:nvPr/>
        </p:nvSpPr>
        <p:spPr>
          <a:xfrm>
            <a:off x="5018576" y="7191595"/>
            <a:ext cx="304800" cy="14288"/>
          </a:xfrm>
          <a:custGeom>
            <a:avLst/>
            <a:gdLst>
              <a:gd name="connsiteX0" fmla="*/ 0 w 304800"/>
              <a:gd name="connsiteY0" fmla="*/ 14288 h 14288"/>
              <a:gd name="connsiteX1" fmla="*/ 304800 w 304800"/>
              <a:gd name="connsiteY1" fmla="*/ 0 h 14288"/>
            </a:gdLst>
            <a:ahLst/>
            <a:cxnLst>
              <a:cxn ang="0">
                <a:pos x="connsiteX0" y="connsiteY0"/>
              </a:cxn>
              <a:cxn ang="0">
                <a:pos x="connsiteX1" y="connsiteY1"/>
              </a:cxn>
            </a:cxnLst>
            <a:rect l="l" t="t" r="r" b="b"/>
            <a:pathLst>
              <a:path w="304800" h="14288">
                <a:moveTo>
                  <a:pt x="0" y="14288"/>
                </a:moveTo>
                <a:lnTo>
                  <a:pt x="30480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5" name="フリーフォーム 224"/>
          <p:cNvSpPr/>
          <p:nvPr/>
        </p:nvSpPr>
        <p:spPr>
          <a:xfrm>
            <a:off x="5723426" y="6420070"/>
            <a:ext cx="457200" cy="577850"/>
          </a:xfrm>
          <a:custGeom>
            <a:avLst/>
            <a:gdLst>
              <a:gd name="connsiteX0" fmla="*/ 0 w 457200"/>
              <a:gd name="connsiteY0" fmla="*/ 514350 h 577850"/>
              <a:gd name="connsiteX1" fmla="*/ 19050 w 457200"/>
              <a:gd name="connsiteY1" fmla="*/ 44450 h 577850"/>
              <a:gd name="connsiteX2" fmla="*/ 457200 w 457200"/>
              <a:gd name="connsiteY2" fmla="*/ 0 h 577850"/>
              <a:gd name="connsiteX3" fmla="*/ 273050 w 457200"/>
              <a:gd name="connsiteY3" fmla="*/ 577850 h 577850"/>
              <a:gd name="connsiteX4" fmla="*/ 0 w 457200"/>
              <a:gd name="connsiteY4" fmla="*/ 514350 h 577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577850">
                <a:moveTo>
                  <a:pt x="0" y="514350"/>
                </a:moveTo>
                <a:lnTo>
                  <a:pt x="19050" y="44450"/>
                </a:lnTo>
                <a:lnTo>
                  <a:pt x="457200" y="0"/>
                </a:lnTo>
                <a:lnTo>
                  <a:pt x="273050" y="577850"/>
                </a:lnTo>
                <a:lnTo>
                  <a:pt x="0" y="51435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6" name="フリーフォーム 225"/>
          <p:cNvSpPr/>
          <p:nvPr/>
        </p:nvSpPr>
        <p:spPr>
          <a:xfrm>
            <a:off x="5729776" y="6699470"/>
            <a:ext cx="361950" cy="6350"/>
          </a:xfrm>
          <a:custGeom>
            <a:avLst/>
            <a:gdLst>
              <a:gd name="connsiteX0" fmla="*/ 0 w 361950"/>
              <a:gd name="connsiteY0" fmla="*/ 6350 h 6350"/>
              <a:gd name="connsiteX1" fmla="*/ 361950 w 361950"/>
              <a:gd name="connsiteY1" fmla="*/ 0 h 6350"/>
            </a:gdLst>
            <a:ahLst/>
            <a:cxnLst>
              <a:cxn ang="0">
                <a:pos x="connsiteX0" y="connsiteY0"/>
              </a:cxn>
              <a:cxn ang="0">
                <a:pos x="connsiteX1" y="connsiteY1"/>
              </a:cxn>
            </a:cxnLst>
            <a:rect l="l" t="t" r="r" b="b"/>
            <a:pathLst>
              <a:path w="361950" h="6350">
                <a:moveTo>
                  <a:pt x="0" y="6350"/>
                </a:moveTo>
                <a:lnTo>
                  <a:pt x="36195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7" name="フリーフォーム 226"/>
          <p:cNvSpPr/>
          <p:nvPr/>
        </p:nvSpPr>
        <p:spPr>
          <a:xfrm>
            <a:off x="5418626" y="7052525"/>
            <a:ext cx="533400" cy="640080"/>
          </a:xfrm>
          <a:custGeom>
            <a:avLst/>
            <a:gdLst>
              <a:gd name="connsiteX0" fmla="*/ 281940 w 533400"/>
              <a:gd name="connsiteY0" fmla="*/ 0 h 640080"/>
              <a:gd name="connsiteX1" fmla="*/ 0 w 533400"/>
              <a:gd name="connsiteY1" fmla="*/ 426720 h 640080"/>
              <a:gd name="connsiteX2" fmla="*/ 297180 w 533400"/>
              <a:gd name="connsiteY2" fmla="*/ 640080 h 640080"/>
              <a:gd name="connsiteX3" fmla="*/ 533400 w 533400"/>
              <a:gd name="connsiteY3" fmla="*/ 91440 h 640080"/>
              <a:gd name="connsiteX4" fmla="*/ 281940 w 533400"/>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640080">
                <a:moveTo>
                  <a:pt x="281940" y="0"/>
                </a:moveTo>
                <a:lnTo>
                  <a:pt x="0" y="426720"/>
                </a:lnTo>
                <a:lnTo>
                  <a:pt x="297180" y="640080"/>
                </a:lnTo>
                <a:lnTo>
                  <a:pt x="533400" y="91440"/>
                </a:lnTo>
                <a:lnTo>
                  <a:pt x="281940"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8" name="フリーフォーム 227"/>
          <p:cNvSpPr/>
          <p:nvPr/>
        </p:nvSpPr>
        <p:spPr>
          <a:xfrm>
            <a:off x="5563406" y="7273510"/>
            <a:ext cx="274320" cy="144780"/>
          </a:xfrm>
          <a:custGeom>
            <a:avLst/>
            <a:gdLst>
              <a:gd name="connsiteX0" fmla="*/ 0 w 274320"/>
              <a:gd name="connsiteY0" fmla="*/ 0 h 144780"/>
              <a:gd name="connsiteX1" fmla="*/ 274320 w 274320"/>
              <a:gd name="connsiteY1" fmla="*/ 144780 h 144780"/>
            </a:gdLst>
            <a:ahLst/>
            <a:cxnLst>
              <a:cxn ang="0">
                <a:pos x="connsiteX0" y="connsiteY0"/>
              </a:cxn>
              <a:cxn ang="0">
                <a:pos x="connsiteX1" y="connsiteY1"/>
              </a:cxn>
            </a:cxnLst>
            <a:rect l="l" t="t" r="r" b="b"/>
            <a:pathLst>
              <a:path w="274320" h="144780">
                <a:moveTo>
                  <a:pt x="0" y="0"/>
                </a:moveTo>
                <a:lnTo>
                  <a:pt x="274320" y="14478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9" name="テキスト ボックス 228"/>
          <p:cNvSpPr txBox="1"/>
          <p:nvPr/>
        </p:nvSpPr>
        <p:spPr>
          <a:xfrm>
            <a:off x="4949417" y="6947435"/>
            <a:ext cx="570565" cy="200055"/>
          </a:xfrm>
          <a:prstGeom prst="rect">
            <a:avLst/>
          </a:prstGeom>
          <a:noFill/>
        </p:spPr>
        <p:txBody>
          <a:bodyPr wrap="square" rtlCol="0">
            <a:spAutoFit/>
          </a:bodyPr>
          <a:lstStyle/>
          <a:p>
            <a:r>
              <a:rPr lang="ja-JP" altLang="en-US" sz="700" b="1" dirty="0">
                <a:latin typeface="ＭＳ ゴシック" panose="020B0609070205080204" pitchFamily="49" charset="-128"/>
                <a:ea typeface="ＭＳ ゴシック" panose="020B0609070205080204" pitchFamily="49" charset="-128"/>
              </a:rPr>
              <a:t>河森</a:t>
            </a:r>
            <a:r>
              <a:rPr lang="ja-JP" altLang="en-US" sz="700" b="1" dirty="0" smtClean="0">
                <a:latin typeface="ＭＳ ゴシック" panose="020B0609070205080204" pitchFamily="49" charset="-128"/>
                <a:ea typeface="ＭＳ ゴシック" panose="020B0609070205080204" pitchFamily="49" charset="-128"/>
              </a:rPr>
              <a:t>館</a:t>
            </a:r>
            <a:endParaRPr kumimoji="1" lang="ja-JP" altLang="en-US" sz="700" b="1" dirty="0">
              <a:latin typeface="ＭＳ ゴシック" panose="020B0609070205080204" pitchFamily="49" charset="-128"/>
              <a:ea typeface="ＭＳ ゴシック" panose="020B0609070205080204" pitchFamily="49" charset="-128"/>
            </a:endParaRPr>
          </a:p>
        </p:txBody>
      </p:sp>
      <p:sp>
        <p:nvSpPr>
          <p:cNvPr id="230" name="テキスト ボックス 229"/>
          <p:cNvSpPr txBox="1"/>
          <p:nvPr/>
        </p:nvSpPr>
        <p:spPr>
          <a:xfrm>
            <a:off x="4938238" y="7219574"/>
            <a:ext cx="570565" cy="200055"/>
          </a:xfrm>
          <a:prstGeom prst="rect">
            <a:avLst/>
          </a:prstGeom>
          <a:noFill/>
        </p:spPr>
        <p:txBody>
          <a:bodyPr wrap="square" rtlCol="0">
            <a:spAutoFit/>
          </a:bodyPr>
          <a:lstStyle/>
          <a:p>
            <a:r>
              <a:rPr lang="ja-JP" altLang="en-US" sz="700" b="1" dirty="0">
                <a:latin typeface="ＭＳ ゴシック" panose="020B0609070205080204" pitchFamily="49" charset="-128"/>
                <a:ea typeface="ＭＳ ゴシック" panose="020B0609070205080204" pitchFamily="49" charset="-128"/>
              </a:rPr>
              <a:t>福岡</a:t>
            </a:r>
            <a:r>
              <a:rPr lang="ja-JP" altLang="en-US" sz="700" b="1" dirty="0" smtClean="0">
                <a:latin typeface="ＭＳ ゴシック" panose="020B0609070205080204" pitchFamily="49" charset="-128"/>
                <a:ea typeface="ＭＳ ゴシック" panose="020B0609070205080204" pitchFamily="49" charset="-128"/>
              </a:rPr>
              <a:t>館</a:t>
            </a:r>
            <a:endParaRPr kumimoji="1" lang="ja-JP" altLang="en-US" sz="700" b="1" dirty="0">
              <a:latin typeface="ＭＳ ゴシック" panose="020B0609070205080204" pitchFamily="49" charset="-128"/>
              <a:ea typeface="ＭＳ ゴシック" panose="020B0609070205080204" pitchFamily="49" charset="-128"/>
            </a:endParaRPr>
          </a:p>
        </p:txBody>
      </p:sp>
      <p:sp>
        <p:nvSpPr>
          <p:cNvPr id="231" name="テキスト ボックス 230"/>
          <p:cNvSpPr txBox="1"/>
          <p:nvPr/>
        </p:nvSpPr>
        <p:spPr>
          <a:xfrm>
            <a:off x="5536044" y="7115473"/>
            <a:ext cx="570565" cy="200055"/>
          </a:xfrm>
          <a:prstGeom prst="rect">
            <a:avLst/>
          </a:prstGeom>
          <a:noFill/>
        </p:spPr>
        <p:txBody>
          <a:bodyPr wrap="square" rtlCol="0">
            <a:spAutoFit/>
          </a:bodyPr>
          <a:lstStyle/>
          <a:p>
            <a:r>
              <a:rPr lang="ja-JP" altLang="en-US" sz="700" b="1" dirty="0">
                <a:latin typeface="ＭＳ ゴシック" panose="020B0609070205080204" pitchFamily="49" charset="-128"/>
                <a:ea typeface="ＭＳ ゴシック" panose="020B0609070205080204" pitchFamily="49" charset="-128"/>
              </a:rPr>
              <a:t>中島</a:t>
            </a:r>
            <a:r>
              <a:rPr lang="ja-JP" altLang="en-US" sz="700" b="1" dirty="0" smtClean="0">
                <a:latin typeface="ＭＳ ゴシック" panose="020B0609070205080204" pitchFamily="49" charset="-128"/>
                <a:ea typeface="ＭＳ ゴシック" panose="020B0609070205080204" pitchFamily="49" charset="-128"/>
              </a:rPr>
              <a:t>館</a:t>
            </a:r>
            <a:endParaRPr kumimoji="1" lang="ja-JP" altLang="en-US" sz="700" b="1" dirty="0">
              <a:latin typeface="ＭＳ ゴシック" panose="020B0609070205080204" pitchFamily="49" charset="-128"/>
              <a:ea typeface="ＭＳ ゴシック" panose="020B0609070205080204" pitchFamily="49" charset="-128"/>
            </a:endParaRPr>
          </a:p>
        </p:txBody>
      </p:sp>
      <p:sp>
        <p:nvSpPr>
          <p:cNvPr id="232" name="テキスト ボックス 231"/>
          <p:cNvSpPr txBox="1"/>
          <p:nvPr/>
        </p:nvSpPr>
        <p:spPr>
          <a:xfrm>
            <a:off x="5668281" y="6721412"/>
            <a:ext cx="570565" cy="200055"/>
          </a:xfrm>
          <a:prstGeom prst="rect">
            <a:avLst/>
          </a:prstGeom>
          <a:noFill/>
        </p:spPr>
        <p:txBody>
          <a:bodyPr wrap="square" rtlCol="0">
            <a:spAutoFit/>
          </a:bodyPr>
          <a:lstStyle/>
          <a:p>
            <a:r>
              <a:rPr lang="ja-JP" altLang="en-US" sz="700" b="1" dirty="0">
                <a:latin typeface="ＭＳ ゴシック" panose="020B0609070205080204" pitchFamily="49" charset="-128"/>
                <a:ea typeface="ＭＳ ゴシック" panose="020B0609070205080204" pitchFamily="49" charset="-128"/>
              </a:rPr>
              <a:t>石黒</a:t>
            </a:r>
            <a:r>
              <a:rPr lang="ja-JP" altLang="en-US" sz="700" b="1" dirty="0" smtClean="0">
                <a:latin typeface="ＭＳ ゴシック" panose="020B0609070205080204" pitchFamily="49" charset="-128"/>
                <a:ea typeface="ＭＳ ゴシック" panose="020B0609070205080204" pitchFamily="49" charset="-128"/>
              </a:rPr>
              <a:t>館</a:t>
            </a:r>
            <a:endParaRPr kumimoji="1" lang="ja-JP" altLang="en-US" sz="700" b="1" dirty="0">
              <a:latin typeface="ＭＳ ゴシック" panose="020B0609070205080204" pitchFamily="49" charset="-128"/>
              <a:ea typeface="ＭＳ ゴシック" panose="020B0609070205080204" pitchFamily="49" charset="-128"/>
            </a:endParaRPr>
          </a:p>
        </p:txBody>
      </p:sp>
      <p:sp>
        <p:nvSpPr>
          <p:cNvPr id="233" name="フリーフォーム 232"/>
          <p:cNvSpPr/>
          <p:nvPr/>
        </p:nvSpPr>
        <p:spPr>
          <a:xfrm>
            <a:off x="5430801" y="7277652"/>
            <a:ext cx="390525" cy="396875"/>
          </a:xfrm>
          <a:custGeom>
            <a:avLst/>
            <a:gdLst>
              <a:gd name="connsiteX0" fmla="*/ 146050 w 400050"/>
              <a:gd name="connsiteY0" fmla="*/ 0 h 406400"/>
              <a:gd name="connsiteX1" fmla="*/ 0 w 400050"/>
              <a:gd name="connsiteY1" fmla="*/ 209550 h 406400"/>
              <a:gd name="connsiteX2" fmla="*/ 57150 w 400050"/>
              <a:gd name="connsiteY2" fmla="*/ 241300 h 406400"/>
              <a:gd name="connsiteX3" fmla="*/ 298450 w 400050"/>
              <a:gd name="connsiteY3" fmla="*/ 406400 h 406400"/>
              <a:gd name="connsiteX4" fmla="*/ 400050 w 400050"/>
              <a:gd name="connsiteY4" fmla="*/ 152400 h 406400"/>
              <a:gd name="connsiteX5" fmla="*/ 146050 w 400050"/>
              <a:gd name="connsiteY5" fmla="*/ 0 h 406400"/>
              <a:gd name="connsiteX0" fmla="*/ 146050 w 400050"/>
              <a:gd name="connsiteY0" fmla="*/ 0 h 400050"/>
              <a:gd name="connsiteX1" fmla="*/ 0 w 400050"/>
              <a:gd name="connsiteY1" fmla="*/ 203200 h 400050"/>
              <a:gd name="connsiteX2" fmla="*/ 57150 w 400050"/>
              <a:gd name="connsiteY2" fmla="*/ 234950 h 400050"/>
              <a:gd name="connsiteX3" fmla="*/ 298450 w 400050"/>
              <a:gd name="connsiteY3" fmla="*/ 400050 h 400050"/>
              <a:gd name="connsiteX4" fmla="*/ 400050 w 400050"/>
              <a:gd name="connsiteY4" fmla="*/ 146050 h 400050"/>
              <a:gd name="connsiteX5" fmla="*/ 146050 w 400050"/>
              <a:gd name="connsiteY5" fmla="*/ 0 h 400050"/>
              <a:gd name="connsiteX0" fmla="*/ 146050 w 400050"/>
              <a:gd name="connsiteY0" fmla="*/ 0 h 400050"/>
              <a:gd name="connsiteX1" fmla="*/ 0 w 400050"/>
              <a:gd name="connsiteY1" fmla="*/ 203200 h 400050"/>
              <a:gd name="connsiteX2" fmla="*/ 57150 w 400050"/>
              <a:gd name="connsiteY2" fmla="*/ 234950 h 400050"/>
              <a:gd name="connsiteX3" fmla="*/ 298450 w 400050"/>
              <a:gd name="connsiteY3" fmla="*/ 400050 h 400050"/>
              <a:gd name="connsiteX4" fmla="*/ 400050 w 400050"/>
              <a:gd name="connsiteY4" fmla="*/ 146050 h 400050"/>
              <a:gd name="connsiteX5" fmla="*/ 146050 w 400050"/>
              <a:gd name="connsiteY5" fmla="*/ 0 h 400050"/>
              <a:gd name="connsiteX0" fmla="*/ 146050 w 400050"/>
              <a:gd name="connsiteY0" fmla="*/ 0 h 400050"/>
              <a:gd name="connsiteX1" fmla="*/ 0 w 400050"/>
              <a:gd name="connsiteY1" fmla="*/ 203200 h 400050"/>
              <a:gd name="connsiteX2" fmla="*/ 298450 w 400050"/>
              <a:gd name="connsiteY2" fmla="*/ 400050 h 400050"/>
              <a:gd name="connsiteX3" fmla="*/ 400050 w 400050"/>
              <a:gd name="connsiteY3" fmla="*/ 146050 h 400050"/>
              <a:gd name="connsiteX4" fmla="*/ 146050 w 400050"/>
              <a:gd name="connsiteY4" fmla="*/ 0 h 400050"/>
              <a:gd name="connsiteX0" fmla="*/ 127000 w 381000"/>
              <a:gd name="connsiteY0" fmla="*/ 0 h 400050"/>
              <a:gd name="connsiteX1" fmla="*/ 0 w 381000"/>
              <a:gd name="connsiteY1" fmla="*/ 203200 h 400050"/>
              <a:gd name="connsiteX2" fmla="*/ 279400 w 381000"/>
              <a:gd name="connsiteY2" fmla="*/ 400050 h 400050"/>
              <a:gd name="connsiteX3" fmla="*/ 381000 w 381000"/>
              <a:gd name="connsiteY3" fmla="*/ 146050 h 400050"/>
              <a:gd name="connsiteX4" fmla="*/ 127000 w 381000"/>
              <a:gd name="connsiteY4" fmla="*/ 0 h 400050"/>
              <a:gd name="connsiteX0" fmla="*/ 127000 w 381000"/>
              <a:gd name="connsiteY0" fmla="*/ 0 h 396875"/>
              <a:gd name="connsiteX1" fmla="*/ 0 w 381000"/>
              <a:gd name="connsiteY1" fmla="*/ 203200 h 396875"/>
              <a:gd name="connsiteX2" fmla="*/ 273050 w 381000"/>
              <a:gd name="connsiteY2" fmla="*/ 396875 h 396875"/>
              <a:gd name="connsiteX3" fmla="*/ 381000 w 381000"/>
              <a:gd name="connsiteY3" fmla="*/ 146050 h 396875"/>
              <a:gd name="connsiteX4" fmla="*/ 127000 w 381000"/>
              <a:gd name="connsiteY4" fmla="*/ 0 h 396875"/>
              <a:gd name="connsiteX0" fmla="*/ 127000 w 381000"/>
              <a:gd name="connsiteY0" fmla="*/ 0 h 396875"/>
              <a:gd name="connsiteX1" fmla="*/ 0 w 381000"/>
              <a:gd name="connsiteY1" fmla="*/ 203200 h 396875"/>
              <a:gd name="connsiteX2" fmla="*/ 273050 w 381000"/>
              <a:gd name="connsiteY2" fmla="*/ 396875 h 396875"/>
              <a:gd name="connsiteX3" fmla="*/ 381000 w 381000"/>
              <a:gd name="connsiteY3" fmla="*/ 136525 h 396875"/>
              <a:gd name="connsiteX4" fmla="*/ 127000 w 381000"/>
              <a:gd name="connsiteY4" fmla="*/ 0 h 396875"/>
              <a:gd name="connsiteX0" fmla="*/ 142875 w 396875"/>
              <a:gd name="connsiteY0" fmla="*/ 0 h 396875"/>
              <a:gd name="connsiteX1" fmla="*/ 0 w 396875"/>
              <a:gd name="connsiteY1" fmla="*/ 200025 h 396875"/>
              <a:gd name="connsiteX2" fmla="*/ 288925 w 396875"/>
              <a:gd name="connsiteY2" fmla="*/ 396875 h 396875"/>
              <a:gd name="connsiteX3" fmla="*/ 396875 w 396875"/>
              <a:gd name="connsiteY3" fmla="*/ 136525 h 396875"/>
              <a:gd name="connsiteX4" fmla="*/ 142875 w 396875"/>
              <a:gd name="connsiteY4" fmla="*/ 0 h 396875"/>
              <a:gd name="connsiteX0" fmla="*/ 136525 w 390525"/>
              <a:gd name="connsiteY0" fmla="*/ 0 h 396875"/>
              <a:gd name="connsiteX1" fmla="*/ 0 w 390525"/>
              <a:gd name="connsiteY1" fmla="*/ 200025 h 396875"/>
              <a:gd name="connsiteX2" fmla="*/ 282575 w 390525"/>
              <a:gd name="connsiteY2" fmla="*/ 396875 h 396875"/>
              <a:gd name="connsiteX3" fmla="*/ 390525 w 390525"/>
              <a:gd name="connsiteY3" fmla="*/ 136525 h 396875"/>
              <a:gd name="connsiteX4" fmla="*/ 136525 w 390525"/>
              <a:gd name="connsiteY4" fmla="*/ 0 h 396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396875">
                <a:moveTo>
                  <a:pt x="136525" y="0"/>
                </a:moveTo>
                <a:lnTo>
                  <a:pt x="0" y="200025"/>
                </a:lnTo>
                <a:lnTo>
                  <a:pt x="282575" y="396875"/>
                </a:lnTo>
                <a:lnTo>
                  <a:pt x="390525" y="136525"/>
                </a:lnTo>
                <a:lnTo>
                  <a:pt x="136525" y="0"/>
                </a:lnTo>
                <a:close/>
              </a:path>
            </a:pathLst>
          </a:custGeom>
          <a:pattFill prst="dkUpDiag">
            <a:fgClr>
              <a:schemeClr val="bg1">
                <a:lumMod val="9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4" name="テキスト ボックス 233"/>
          <p:cNvSpPr txBox="1"/>
          <p:nvPr/>
        </p:nvSpPr>
        <p:spPr>
          <a:xfrm>
            <a:off x="5412426" y="7363765"/>
            <a:ext cx="570565" cy="200055"/>
          </a:xfrm>
          <a:prstGeom prst="rect">
            <a:avLst/>
          </a:prstGeom>
          <a:noFill/>
        </p:spPr>
        <p:txBody>
          <a:bodyPr wrap="square" rtlCol="0">
            <a:spAutoFit/>
          </a:bodyPr>
          <a:lstStyle/>
          <a:p>
            <a:r>
              <a:rPr lang="ja-JP" altLang="en-US" sz="700" b="1" dirty="0">
                <a:latin typeface="ＭＳ ゴシック" panose="020B0609070205080204" pitchFamily="49" charset="-128"/>
                <a:ea typeface="ＭＳ ゴシック" panose="020B0609070205080204" pitchFamily="49" charset="-128"/>
              </a:rPr>
              <a:t>落合</a:t>
            </a:r>
            <a:r>
              <a:rPr lang="ja-JP" altLang="en-US" sz="700" b="1" dirty="0" smtClean="0">
                <a:latin typeface="ＭＳ ゴシック" panose="020B0609070205080204" pitchFamily="49" charset="-128"/>
                <a:ea typeface="ＭＳ ゴシック" panose="020B0609070205080204" pitchFamily="49" charset="-128"/>
              </a:rPr>
              <a:t>館</a:t>
            </a:r>
            <a:endParaRPr kumimoji="1" lang="ja-JP" altLang="en-US" sz="700" b="1" dirty="0">
              <a:latin typeface="ＭＳ ゴシック" panose="020B0609070205080204" pitchFamily="49" charset="-128"/>
              <a:ea typeface="ＭＳ ゴシック" panose="020B0609070205080204" pitchFamily="49" charset="-128"/>
            </a:endParaRPr>
          </a:p>
        </p:txBody>
      </p:sp>
      <p:sp>
        <p:nvSpPr>
          <p:cNvPr id="235" name="フリーフォーム 234"/>
          <p:cNvSpPr/>
          <p:nvPr/>
        </p:nvSpPr>
        <p:spPr>
          <a:xfrm>
            <a:off x="5744541" y="6431689"/>
            <a:ext cx="422275" cy="269875"/>
          </a:xfrm>
          <a:custGeom>
            <a:avLst/>
            <a:gdLst>
              <a:gd name="connsiteX0" fmla="*/ 0 w 400050"/>
              <a:gd name="connsiteY0" fmla="*/ 25400 h 254000"/>
              <a:gd name="connsiteX1" fmla="*/ 0 w 400050"/>
              <a:gd name="connsiteY1" fmla="*/ 254000 h 254000"/>
              <a:gd name="connsiteX2" fmla="*/ 323850 w 400050"/>
              <a:gd name="connsiteY2" fmla="*/ 247650 h 254000"/>
              <a:gd name="connsiteX3" fmla="*/ 400050 w 400050"/>
              <a:gd name="connsiteY3" fmla="*/ 0 h 254000"/>
              <a:gd name="connsiteX4" fmla="*/ 0 w 400050"/>
              <a:gd name="connsiteY4" fmla="*/ 25400 h 254000"/>
              <a:gd name="connsiteX0" fmla="*/ 12700 w 412750"/>
              <a:gd name="connsiteY0" fmla="*/ 25400 h 266700"/>
              <a:gd name="connsiteX1" fmla="*/ 0 w 412750"/>
              <a:gd name="connsiteY1" fmla="*/ 266700 h 266700"/>
              <a:gd name="connsiteX2" fmla="*/ 336550 w 412750"/>
              <a:gd name="connsiteY2" fmla="*/ 247650 h 266700"/>
              <a:gd name="connsiteX3" fmla="*/ 412750 w 412750"/>
              <a:gd name="connsiteY3" fmla="*/ 0 h 266700"/>
              <a:gd name="connsiteX4" fmla="*/ 12700 w 412750"/>
              <a:gd name="connsiteY4" fmla="*/ 25400 h 266700"/>
              <a:gd name="connsiteX0" fmla="*/ 12700 w 412750"/>
              <a:gd name="connsiteY0" fmla="*/ 25400 h 266700"/>
              <a:gd name="connsiteX1" fmla="*/ 0 w 412750"/>
              <a:gd name="connsiteY1" fmla="*/ 266700 h 266700"/>
              <a:gd name="connsiteX2" fmla="*/ 342900 w 412750"/>
              <a:gd name="connsiteY2" fmla="*/ 247650 h 266700"/>
              <a:gd name="connsiteX3" fmla="*/ 412750 w 412750"/>
              <a:gd name="connsiteY3" fmla="*/ 0 h 266700"/>
              <a:gd name="connsiteX4" fmla="*/ 12700 w 412750"/>
              <a:gd name="connsiteY4" fmla="*/ 25400 h 266700"/>
              <a:gd name="connsiteX0" fmla="*/ 22225 w 412750"/>
              <a:gd name="connsiteY0" fmla="*/ 25400 h 266700"/>
              <a:gd name="connsiteX1" fmla="*/ 0 w 412750"/>
              <a:gd name="connsiteY1" fmla="*/ 266700 h 266700"/>
              <a:gd name="connsiteX2" fmla="*/ 342900 w 412750"/>
              <a:gd name="connsiteY2" fmla="*/ 247650 h 266700"/>
              <a:gd name="connsiteX3" fmla="*/ 412750 w 412750"/>
              <a:gd name="connsiteY3" fmla="*/ 0 h 266700"/>
              <a:gd name="connsiteX4" fmla="*/ 22225 w 412750"/>
              <a:gd name="connsiteY4" fmla="*/ 25400 h 266700"/>
              <a:gd name="connsiteX0" fmla="*/ 22225 w 428625"/>
              <a:gd name="connsiteY0" fmla="*/ 34925 h 276225"/>
              <a:gd name="connsiteX1" fmla="*/ 0 w 428625"/>
              <a:gd name="connsiteY1" fmla="*/ 276225 h 276225"/>
              <a:gd name="connsiteX2" fmla="*/ 342900 w 428625"/>
              <a:gd name="connsiteY2" fmla="*/ 257175 h 276225"/>
              <a:gd name="connsiteX3" fmla="*/ 428625 w 428625"/>
              <a:gd name="connsiteY3" fmla="*/ 0 h 276225"/>
              <a:gd name="connsiteX4" fmla="*/ 22225 w 428625"/>
              <a:gd name="connsiteY4" fmla="*/ 34925 h 276225"/>
              <a:gd name="connsiteX0" fmla="*/ 15875 w 428625"/>
              <a:gd name="connsiteY0" fmla="*/ 41275 h 276225"/>
              <a:gd name="connsiteX1" fmla="*/ 0 w 428625"/>
              <a:gd name="connsiteY1" fmla="*/ 276225 h 276225"/>
              <a:gd name="connsiteX2" fmla="*/ 342900 w 428625"/>
              <a:gd name="connsiteY2" fmla="*/ 257175 h 276225"/>
              <a:gd name="connsiteX3" fmla="*/ 428625 w 428625"/>
              <a:gd name="connsiteY3" fmla="*/ 0 h 276225"/>
              <a:gd name="connsiteX4" fmla="*/ 15875 w 428625"/>
              <a:gd name="connsiteY4" fmla="*/ 41275 h 276225"/>
              <a:gd name="connsiteX0" fmla="*/ 15875 w 428625"/>
              <a:gd name="connsiteY0" fmla="*/ 41275 h 269875"/>
              <a:gd name="connsiteX1" fmla="*/ 0 w 428625"/>
              <a:gd name="connsiteY1" fmla="*/ 269875 h 269875"/>
              <a:gd name="connsiteX2" fmla="*/ 342900 w 428625"/>
              <a:gd name="connsiteY2" fmla="*/ 257175 h 269875"/>
              <a:gd name="connsiteX3" fmla="*/ 428625 w 428625"/>
              <a:gd name="connsiteY3" fmla="*/ 0 h 269875"/>
              <a:gd name="connsiteX4" fmla="*/ 15875 w 428625"/>
              <a:gd name="connsiteY4" fmla="*/ 41275 h 269875"/>
              <a:gd name="connsiteX0" fmla="*/ 0 w 412750"/>
              <a:gd name="connsiteY0" fmla="*/ 41275 h 266700"/>
              <a:gd name="connsiteX1" fmla="*/ 0 w 412750"/>
              <a:gd name="connsiteY1" fmla="*/ 266700 h 266700"/>
              <a:gd name="connsiteX2" fmla="*/ 327025 w 412750"/>
              <a:gd name="connsiteY2" fmla="*/ 257175 h 266700"/>
              <a:gd name="connsiteX3" fmla="*/ 412750 w 412750"/>
              <a:gd name="connsiteY3" fmla="*/ 0 h 266700"/>
              <a:gd name="connsiteX4" fmla="*/ 0 w 412750"/>
              <a:gd name="connsiteY4" fmla="*/ 41275 h 266700"/>
              <a:gd name="connsiteX0" fmla="*/ 9525 w 422275"/>
              <a:gd name="connsiteY0" fmla="*/ 41275 h 279400"/>
              <a:gd name="connsiteX1" fmla="*/ 0 w 422275"/>
              <a:gd name="connsiteY1" fmla="*/ 279400 h 279400"/>
              <a:gd name="connsiteX2" fmla="*/ 336550 w 422275"/>
              <a:gd name="connsiteY2" fmla="*/ 257175 h 279400"/>
              <a:gd name="connsiteX3" fmla="*/ 422275 w 422275"/>
              <a:gd name="connsiteY3" fmla="*/ 0 h 279400"/>
              <a:gd name="connsiteX4" fmla="*/ 9525 w 422275"/>
              <a:gd name="connsiteY4" fmla="*/ 41275 h 279400"/>
              <a:gd name="connsiteX0" fmla="*/ 9525 w 422275"/>
              <a:gd name="connsiteY0" fmla="*/ 41275 h 269875"/>
              <a:gd name="connsiteX1" fmla="*/ 0 w 422275"/>
              <a:gd name="connsiteY1" fmla="*/ 269875 h 269875"/>
              <a:gd name="connsiteX2" fmla="*/ 336550 w 422275"/>
              <a:gd name="connsiteY2" fmla="*/ 257175 h 269875"/>
              <a:gd name="connsiteX3" fmla="*/ 422275 w 422275"/>
              <a:gd name="connsiteY3" fmla="*/ 0 h 269875"/>
              <a:gd name="connsiteX4" fmla="*/ 9525 w 422275"/>
              <a:gd name="connsiteY4" fmla="*/ 41275 h 269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275" h="269875">
                <a:moveTo>
                  <a:pt x="9525" y="41275"/>
                </a:moveTo>
                <a:lnTo>
                  <a:pt x="0" y="269875"/>
                </a:lnTo>
                <a:lnTo>
                  <a:pt x="336550" y="257175"/>
                </a:lnTo>
                <a:lnTo>
                  <a:pt x="422275" y="0"/>
                </a:lnTo>
                <a:lnTo>
                  <a:pt x="9525" y="41275"/>
                </a:lnTo>
                <a:close/>
              </a:path>
            </a:pathLst>
          </a:custGeom>
          <a:pattFill prst="dkUpDiag">
            <a:fgClr>
              <a:schemeClr val="bg1">
                <a:lumMod val="9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テキスト ボックス 235"/>
          <p:cNvSpPr txBox="1"/>
          <p:nvPr/>
        </p:nvSpPr>
        <p:spPr>
          <a:xfrm>
            <a:off x="5713901" y="6481889"/>
            <a:ext cx="570565" cy="200055"/>
          </a:xfrm>
          <a:prstGeom prst="rect">
            <a:avLst/>
          </a:prstGeom>
          <a:noFill/>
        </p:spPr>
        <p:txBody>
          <a:bodyPr wrap="square" rtlCol="0">
            <a:spAutoFit/>
          </a:bodyPr>
          <a:lstStyle/>
          <a:p>
            <a:r>
              <a:rPr lang="ja-JP" altLang="en-US" sz="700" b="1" dirty="0">
                <a:latin typeface="ＭＳ ゴシック" panose="020B0609070205080204" pitchFamily="49" charset="-128"/>
                <a:ea typeface="ＭＳ ゴシック" panose="020B0609070205080204" pitchFamily="49" charset="-128"/>
              </a:rPr>
              <a:t>宮田</a:t>
            </a:r>
            <a:r>
              <a:rPr lang="ja-JP" altLang="en-US" sz="700" b="1" dirty="0" smtClean="0">
                <a:latin typeface="ＭＳ ゴシック" panose="020B0609070205080204" pitchFamily="49" charset="-128"/>
                <a:ea typeface="ＭＳ ゴシック" panose="020B0609070205080204" pitchFamily="49" charset="-128"/>
              </a:rPr>
              <a:t>館</a:t>
            </a:r>
            <a:endParaRPr kumimoji="1" lang="ja-JP" altLang="en-US" sz="700" b="1" dirty="0">
              <a:latin typeface="ＭＳ ゴシック" panose="020B0609070205080204" pitchFamily="49" charset="-128"/>
              <a:ea typeface="ＭＳ ゴシック" panose="020B0609070205080204" pitchFamily="49" charset="-128"/>
            </a:endParaRPr>
          </a:p>
        </p:txBody>
      </p:sp>
      <p:sp>
        <p:nvSpPr>
          <p:cNvPr id="237" name="正方形/長方形 236"/>
          <p:cNvSpPr/>
          <p:nvPr/>
        </p:nvSpPr>
        <p:spPr>
          <a:xfrm>
            <a:off x="5944019" y="7494354"/>
            <a:ext cx="216000" cy="72000"/>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8" name="テキスト ボックス 237"/>
          <p:cNvSpPr txBox="1"/>
          <p:nvPr/>
        </p:nvSpPr>
        <p:spPr>
          <a:xfrm>
            <a:off x="5890720" y="7364494"/>
            <a:ext cx="335502" cy="92333"/>
          </a:xfrm>
          <a:prstGeom prst="rect">
            <a:avLst/>
          </a:prstGeom>
          <a:solidFill>
            <a:schemeClr val="bg1"/>
          </a:solidFill>
          <a:ln>
            <a:noFill/>
          </a:ln>
        </p:spPr>
        <p:txBody>
          <a:bodyPr wrap="square" lIns="0" tIns="0" rIns="0" bIns="0" rtlCol="0">
            <a:spAutoFit/>
          </a:bodyPr>
          <a:lstStyle/>
          <a:p>
            <a:pPr algn="ctr"/>
            <a:r>
              <a:rPr kumimoji="1" lang="ja-JP" altLang="en-US" sz="600" dirty="0" smtClean="0"/>
              <a:t>再公告済</a:t>
            </a:r>
            <a:endParaRPr kumimoji="1" lang="en-US" altLang="ja-JP" sz="600" dirty="0" smtClean="0"/>
          </a:p>
        </p:txBody>
      </p:sp>
      <p:sp>
        <p:nvSpPr>
          <p:cNvPr id="239" name="フリーフォーム 238"/>
          <p:cNvSpPr/>
          <p:nvPr/>
        </p:nvSpPr>
        <p:spPr>
          <a:xfrm>
            <a:off x="360327" y="5423453"/>
            <a:ext cx="1181100" cy="2105025"/>
          </a:xfrm>
          <a:custGeom>
            <a:avLst/>
            <a:gdLst>
              <a:gd name="connsiteX0" fmla="*/ 619125 w 1181100"/>
              <a:gd name="connsiteY0" fmla="*/ 0 h 2105025"/>
              <a:gd name="connsiteX1" fmla="*/ 0 w 1181100"/>
              <a:gd name="connsiteY1" fmla="*/ 876300 h 2105025"/>
              <a:gd name="connsiteX2" fmla="*/ 809625 w 1181100"/>
              <a:gd name="connsiteY2" fmla="*/ 1419225 h 2105025"/>
              <a:gd name="connsiteX3" fmla="*/ 1181100 w 1181100"/>
              <a:gd name="connsiteY3" fmla="*/ 1447800 h 2105025"/>
              <a:gd name="connsiteX4" fmla="*/ 714375 w 1181100"/>
              <a:gd name="connsiteY4" fmla="*/ 2105025 h 2105025"/>
              <a:gd name="connsiteX5" fmla="*/ 733425 w 1181100"/>
              <a:gd name="connsiteY5" fmla="*/ 2105025 h 210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1100" h="2105025">
                <a:moveTo>
                  <a:pt x="619125" y="0"/>
                </a:moveTo>
                <a:lnTo>
                  <a:pt x="0" y="876300"/>
                </a:lnTo>
                <a:lnTo>
                  <a:pt x="809625" y="1419225"/>
                </a:lnTo>
                <a:lnTo>
                  <a:pt x="1181100" y="1447800"/>
                </a:lnTo>
                <a:lnTo>
                  <a:pt x="714375" y="2105025"/>
                </a:lnTo>
                <a:lnTo>
                  <a:pt x="733425" y="2105025"/>
                </a:lnTo>
              </a:path>
            </a:pathLst>
          </a:custGeom>
          <a:noFill/>
          <a:ln>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テキスト ボックス 24"/>
          <p:cNvSpPr txBox="1"/>
          <p:nvPr/>
        </p:nvSpPr>
        <p:spPr>
          <a:xfrm>
            <a:off x="354566" y="7541768"/>
            <a:ext cx="1316305" cy="609912"/>
          </a:xfrm>
          <a:prstGeom prst="rect">
            <a:avLst/>
          </a:prstGeom>
          <a:pattFill prst="pct60">
            <a:fgClr>
              <a:schemeClr val="bg1">
                <a:lumMod val="95000"/>
              </a:schemeClr>
            </a:fgClr>
            <a:bgClr>
              <a:schemeClr val="bg1">
                <a:lumMod val="85000"/>
              </a:schemeClr>
            </a:bgClr>
          </a:pattFill>
          <a:ln w="19050">
            <a:solidFill>
              <a:schemeClr val="tx1"/>
            </a:solidFill>
          </a:ln>
        </p:spPr>
        <p:txBody>
          <a:bodyPr rot="0" spcFirstLastPara="0" vert="horz" wrap="square" numCol="1" spcCol="0" rtlCol="0" fromWordArt="0" anchor="ctr" anchorCtr="0" forceAA="0" compatLnSpc="1">
            <a:prstTxWarp prst="textNoShape">
              <a:avLst/>
            </a:prstTxWarp>
          </a:bodyPr>
          <a:lstStyle/>
          <a:p>
            <a:pPr algn="ctr">
              <a:spcAft>
                <a:spcPts val="0"/>
              </a:spcAft>
            </a:pPr>
            <a:r>
              <a:rPr lang="ja-JP" altLang="en-US" sz="1200" b="1"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①</a:t>
            </a:r>
            <a:r>
              <a:rPr lang="en-US" sz="1200" b="1"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PW</a:t>
            </a:r>
            <a:r>
              <a:rPr lang="en-US" altLang="ja-JP" sz="1200" b="1"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a:t>
            </a:r>
            <a:r>
              <a:rPr lang="ja-JP" sz="1200" b="1"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西区</a:t>
            </a:r>
            <a:endParaRPr lang="en-US" altLang="ja-JP" sz="1200" b="1" kern="100" dirty="0" smtClean="0">
              <a:effectLst/>
              <a:latin typeface="游明朝" panose="02020400000000000000" pitchFamily="18" charset="-128"/>
              <a:ea typeface="ＭＳ ゴシック" panose="020B0609070205080204" pitchFamily="49" charset="-128"/>
              <a:cs typeface="Times New Roman" panose="02020603050405020304" pitchFamily="18" charset="0"/>
            </a:endParaRPr>
          </a:p>
          <a:p>
            <a:pPr algn="ctr">
              <a:spcAft>
                <a:spcPts val="0"/>
              </a:spcAft>
            </a:pPr>
            <a:r>
              <a:rPr lang="ja-JP" altLang="en-US" sz="1100" b="1"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a:t>
            </a:r>
            <a:r>
              <a:rPr lang="ja-JP" sz="1100" b="1"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リング</a:t>
            </a:r>
            <a:r>
              <a:rPr lang="ja-JP" sz="1100" b="1" kern="100" dirty="0">
                <a:effectLst/>
                <a:latin typeface="游明朝" panose="02020400000000000000" pitchFamily="18" charset="-128"/>
                <a:ea typeface="ＭＳ ゴシック" panose="020B0609070205080204" pitchFamily="49" charset="-128"/>
                <a:cs typeface="Times New Roman" panose="02020603050405020304" pitchFamily="18" charset="0"/>
              </a:rPr>
              <a:t>西含む</a:t>
            </a:r>
            <a:r>
              <a:rPr lang="ja-JP" sz="1100" b="1"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a:t>
            </a:r>
            <a:endParaRPr 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241" name="直線コネクタ 240"/>
          <p:cNvCxnSpPr/>
          <p:nvPr/>
        </p:nvCxnSpPr>
        <p:spPr>
          <a:xfrm>
            <a:off x="1324597" y="8165816"/>
            <a:ext cx="121804" cy="213377"/>
          </a:xfrm>
          <a:prstGeom prst="line">
            <a:avLst/>
          </a:prstGeom>
          <a:ln w="254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2" name="フリーフォーム 241"/>
          <p:cNvSpPr/>
          <p:nvPr/>
        </p:nvSpPr>
        <p:spPr>
          <a:xfrm>
            <a:off x="1603340" y="7328453"/>
            <a:ext cx="3087687" cy="1485900"/>
          </a:xfrm>
          <a:custGeom>
            <a:avLst/>
            <a:gdLst>
              <a:gd name="connsiteX0" fmla="*/ 0 w 3092450"/>
              <a:gd name="connsiteY0" fmla="*/ 1339850 h 1485900"/>
              <a:gd name="connsiteX1" fmla="*/ 25400 w 3092450"/>
              <a:gd name="connsiteY1" fmla="*/ 1390650 h 1485900"/>
              <a:gd name="connsiteX2" fmla="*/ 2743200 w 3092450"/>
              <a:gd name="connsiteY2" fmla="*/ 1485900 h 1485900"/>
              <a:gd name="connsiteX3" fmla="*/ 3092450 w 3092450"/>
              <a:gd name="connsiteY3" fmla="*/ 1028700 h 1485900"/>
              <a:gd name="connsiteX4" fmla="*/ 2374900 w 3092450"/>
              <a:gd name="connsiteY4" fmla="*/ 476250 h 1485900"/>
              <a:gd name="connsiteX5" fmla="*/ 2311400 w 3092450"/>
              <a:gd name="connsiteY5" fmla="*/ 361950 h 1485900"/>
              <a:gd name="connsiteX6" fmla="*/ 2305050 w 3092450"/>
              <a:gd name="connsiteY6" fmla="*/ 241300 h 1485900"/>
              <a:gd name="connsiteX7" fmla="*/ 2489200 w 3092450"/>
              <a:gd name="connsiteY7" fmla="*/ 0 h 1485900"/>
              <a:gd name="connsiteX0" fmla="*/ 0 w 3087687"/>
              <a:gd name="connsiteY0" fmla="*/ 1363662 h 1485900"/>
              <a:gd name="connsiteX1" fmla="*/ 20637 w 3087687"/>
              <a:gd name="connsiteY1" fmla="*/ 1390650 h 1485900"/>
              <a:gd name="connsiteX2" fmla="*/ 2738437 w 3087687"/>
              <a:gd name="connsiteY2" fmla="*/ 1485900 h 1485900"/>
              <a:gd name="connsiteX3" fmla="*/ 3087687 w 3087687"/>
              <a:gd name="connsiteY3" fmla="*/ 1028700 h 1485900"/>
              <a:gd name="connsiteX4" fmla="*/ 2370137 w 3087687"/>
              <a:gd name="connsiteY4" fmla="*/ 476250 h 1485900"/>
              <a:gd name="connsiteX5" fmla="*/ 2306637 w 3087687"/>
              <a:gd name="connsiteY5" fmla="*/ 361950 h 1485900"/>
              <a:gd name="connsiteX6" fmla="*/ 2300287 w 3087687"/>
              <a:gd name="connsiteY6" fmla="*/ 241300 h 1485900"/>
              <a:gd name="connsiteX7" fmla="*/ 2484437 w 3087687"/>
              <a:gd name="connsiteY7" fmla="*/ 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7687" h="1485900">
                <a:moveTo>
                  <a:pt x="0" y="1363662"/>
                </a:moveTo>
                <a:lnTo>
                  <a:pt x="20637" y="1390650"/>
                </a:lnTo>
                <a:lnTo>
                  <a:pt x="2738437" y="1485900"/>
                </a:lnTo>
                <a:lnTo>
                  <a:pt x="3087687" y="1028700"/>
                </a:lnTo>
                <a:lnTo>
                  <a:pt x="2370137" y="476250"/>
                </a:lnTo>
                <a:lnTo>
                  <a:pt x="2306637" y="361950"/>
                </a:lnTo>
                <a:lnTo>
                  <a:pt x="2300287" y="241300"/>
                </a:lnTo>
                <a:lnTo>
                  <a:pt x="2484437" y="0"/>
                </a:lnTo>
              </a:path>
            </a:pathLst>
          </a:custGeom>
          <a:noFill/>
          <a:ln>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フリーフォーム 242"/>
          <p:cNvSpPr/>
          <p:nvPr/>
        </p:nvSpPr>
        <p:spPr>
          <a:xfrm>
            <a:off x="4075077" y="6293403"/>
            <a:ext cx="514350" cy="1047750"/>
          </a:xfrm>
          <a:custGeom>
            <a:avLst/>
            <a:gdLst>
              <a:gd name="connsiteX0" fmla="*/ 0 w 514350"/>
              <a:gd name="connsiteY0" fmla="*/ 1047750 h 1047750"/>
              <a:gd name="connsiteX1" fmla="*/ 514350 w 514350"/>
              <a:gd name="connsiteY1" fmla="*/ 431800 h 1047750"/>
              <a:gd name="connsiteX2" fmla="*/ 12700 w 514350"/>
              <a:gd name="connsiteY2" fmla="*/ 0 h 1047750"/>
            </a:gdLst>
            <a:ahLst/>
            <a:cxnLst>
              <a:cxn ang="0">
                <a:pos x="connsiteX0" y="connsiteY0"/>
              </a:cxn>
              <a:cxn ang="0">
                <a:pos x="connsiteX1" y="connsiteY1"/>
              </a:cxn>
              <a:cxn ang="0">
                <a:pos x="connsiteX2" y="connsiteY2"/>
              </a:cxn>
            </a:cxnLst>
            <a:rect l="l" t="t" r="r" b="b"/>
            <a:pathLst>
              <a:path w="514350" h="1047750">
                <a:moveTo>
                  <a:pt x="0" y="1047750"/>
                </a:moveTo>
                <a:lnTo>
                  <a:pt x="514350" y="431800"/>
                </a:lnTo>
                <a:lnTo>
                  <a:pt x="12700" y="0"/>
                </a:lnTo>
              </a:path>
            </a:pathLst>
          </a:custGeom>
          <a:noFill/>
          <a:ln>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フリーフォーム 243"/>
          <p:cNvSpPr/>
          <p:nvPr/>
        </p:nvSpPr>
        <p:spPr>
          <a:xfrm>
            <a:off x="2125627" y="5448853"/>
            <a:ext cx="1955800" cy="1098550"/>
          </a:xfrm>
          <a:custGeom>
            <a:avLst/>
            <a:gdLst>
              <a:gd name="connsiteX0" fmla="*/ 1955800 w 1955800"/>
              <a:gd name="connsiteY0" fmla="*/ 825500 h 1098550"/>
              <a:gd name="connsiteX1" fmla="*/ 1695450 w 1955800"/>
              <a:gd name="connsiteY1" fmla="*/ 1098550 h 1098550"/>
              <a:gd name="connsiteX2" fmla="*/ 1587500 w 1955800"/>
              <a:gd name="connsiteY2" fmla="*/ 1092200 h 1098550"/>
              <a:gd name="connsiteX3" fmla="*/ 0 w 1955800"/>
              <a:gd name="connsiteY3" fmla="*/ 615950 h 1098550"/>
              <a:gd name="connsiteX4" fmla="*/ 412750 w 1955800"/>
              <a:gd name="connsiteY4" fmla="*/ 0 h 1098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800" h="1098550">
                <a:moveTo>
                  <a:pt x="1955800" y="825500"/>
                </a:moveTo>
                <a:lnTo>
                  <a:pt x="1695450" y="1098550"/>
                </a:lnTo>
                <a:lnTo>
                  <a:pt x="1587500" y="1092200"/>
                </a:lnTo>
                <a:lnTo>
                  <a:pt x="0" y="615950"/>
                </a:lnTo>
                <a:lnTo>
                  <a:pt x="412750" y="0"/>
                </a:lnTo>
              </a:path>
            </a:pathLst>
          </a:custGeom>
          <a:noFill/>
          <a:ln>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正方形/長方形 244"/>
          <p:cNvSpPr/>
          <p:nvPr/>
        </p:nvSpPr>
        <p:spPr>
          <a:xfrm>
            <a:off x="3273431" y="5557169"/>
            <a:ext cx="1076165" cy="4492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正方形/長方形 245"/>
          <p:cNvSpPr/>
          <p:nvPr/>
        </p:nvSpPr>
        <p:spPr>
          <a:xfrm rot="18047277">
            <a:off x="3196652" y="5699134"/>
            <a:ext cx="798031" cy="4492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フリーフォーム 246"/>
          <p:cNvSpPr/>
          <p:nvPr/>
        </p:nvSpPr>
        <p:spPr>
          <a:xfrm>
            <a:off x="5057444" y="6213594"/>
            <a:ext cx="540017" cy="642938"/>
          </a:xfrm>
          <a:custGeom>
            <a:avLst/>
            <a:gdLst>
              <a:gd name="connsiteX0" fmla="*/ 200025 w 542925"/>
              <a:gd name="connsiteY0" fmla="*/ 0 h 642938"/>
              <a:gd name="connsiteX1" fmla="*/ 0 w 542925"/>
              <a:gd name="connsiteY1" fmla="*/ 528638 h 642938"/>
              <a:gd name="connsiteX2" fmla="*/ 304800 w 542925"/>
              <a:gd name="connsiteY2" fmla="*/ 642938 h 642938"/>
              <a:gd name="connsiteX3" fmla="*/ 542925 w 542925"/>
              <a:gd name="connsiteY3" fmla="*/ 252413 h 642938"/>
              <a:gd name="connsiteX4" fmla="*/ 200025 w 542925"/>
              <a:gd name="connsiteY4" fmla="*/ 0 h 64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642938">
                <a:moveTo>
                  <a:pt x="200025" y="0"/>
                </a:moveTo>
                <a:lnTo>
                  <a:pt x="0" y="528638"/>
                </a:lnTo>
                <a:lnTo>
                  <a:pt x="304800" y="642938"/>
                </a:lnTo>
                <a:lnTo>
                  <a:pt x="542925" y="252413"/>
                </a:lnTo>
                <a:lnTo>
                  <a:pt x="200025"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8" name="フリーフォーム 247"/>
          <p:cNvSpPr/>
          <p:nvPr/>
        </p:nvSpPr>
        <p:spPr>
          <a:xfrm>
            <a:off x="5253610" y="6308940"/>
            <a:ext cx="200025" cy="385763"/>
          </a:xfrm>
          <a:custGeom>
            <a:avLst/>
            <a:gdLst>
              <a:gd name="connsiteX0" fmla="*/ 128588 w 200025"/>
              <a:gd name="connsiteY0" fmla="*/ 0 h 385763"/>
              <a:gd name="connsiteX1" fmla="*/ 0 w 200025"/>
              <a:gd name="connsiteY1" fmla="*/ 309563 h 385763"/>
              <a:gd name="connsiteX2" fmla="*/ 200025 w 200025"/>
              <a:gd name="connsiteY2" fmla="*/ 385763 h 385763"/>
            </a:gdLst>
            <a:ahLst/>
            <a:cxnLst>
              <a:cxn ang="0">
                <a:pos x="connsiteX0" y="connsiteY0"/>
              </a:cxn>
              <a:cxn ang="0">
                <a:pos x="connsiteX1" y="connsiteY1"/>
              </a:cxn>
              <a:cxn ang="0">
                <a:pos x="connsiteX2" y="connsiteY2"/>
              </a:cxn>
            </a:cxnLst>
            <a:rect l="l" t="t" r="r" b="b"/>
            <a:pathLst>
              <a:path w="200025" h="385763">
                <a:moveTo>
                  <a:pt x="128588" y="0"/>
                </a:moveTo>
                <a:lnTo>
                  <a:pt x="0" y="309563"/>
                </a:lnTo>
                <a:lnTo>
                  <a:pt x="200025" y="38576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9" name="フリーフォーム 248"/>
          <p:cNvSpPr/>
          <p:nvPr/>
        </p:nvSpPr>
        <p:spPr>
          <a:xfrm>
            <a:off x="5059247" y="6210183"/>
            <a:ext cx="397669" cy="642937"/>
          </a:xfrm>
          <a:custGeom>
            <a:avLst/>
            <a:gdLst>
              <a:gd name="connsiteX0" fmla="*/ 200025 w 397669"/>
              <a:gd name="connsiteY0" fmla="*/ 0 h 642937"/>
              <a:gd name="connsiteX1" fmla="*/ 0 w 397669"/>
              <a:gd name="connsiteY1" fmla="*/ 535781 h 642937"/>
              <a:gd name="connsiteX2" fmla="*/ 304800 w 397669"/>
              <a:gd name="connsiteY2" fmla="*/ 642937 h 642937"/>
              <a:gd name="connsiteX3" fmla="*/ 397669 w 397669"/>
              <a:gd name="connsiteY3" fmla="*/ 490537 h 642937"/>
              <a:gd name="connsiteX4" fmla="*/ 197644 w 397669"/>
              <a:gd name="connsiteY4" fmla="*/ 404812 h 642937"/>
              <a:gd name="connsiteX5" fmla="*/ 323850 w 397669"/>
              <a:gd name="connsiteY5" fmla="*/ 100012 h 642937"/>
              <a:gd name="connsiteX6" fmla="*/ 200025 w 397669"/>
              <a:gd name="connsiteY6" fmla="*/ 0 h 64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669" h="642937">
                <a:moveTo>
                  <a:pt x="200025" y="0"/>
                </a:moveTo>
                <a:lnTo>
                  <a:pt x="0" y="535781"/>
                </a:lnTo>
                <a:lnTo>
                  <a:pt x="304800" y="642937"/>
                </a:lnTo>
                <a:lnTo>
                  <a:pt x="397669" y="490537"/>
                </a:lnTo>
                <a:lnTo>
                  <a:pt x="197644" y="404812"/>
                </a:lnTo>
                <a:lnTo>
                  <a:pt x="323850" y="100012"/>
                </a:lnTo>
                <a:lnTo>
                  <a:pt x="200025" y="0"/>
                </a:lnTo>
                <a:close/>
              </a:path>
            </a:pathLst>
          </a:custGeom>
          <a:pattFill prst="dkUpDiag">
            <a:fgClr>
              <a:schemeClr val="bg1">
                <a:lumMod val="95000"/>
              </a:schemeClr>
            </a:fgClr>
            <a:bgClr>
              <a:schemeClr val="bg1">
                <a:lumMod val="75000"/>
              </a:schemeClr>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テキスト ボックス 249"/>
          <p:cNvSpPr txBox="1"/>
          <p:nvPr/>
        </p:nvSpPr>
        <p:spPr>
          <a:xfrm rot="1348735">
            <a:off x="5018856" y="6624487"/>
            <a:ext cx="570565" cy="200055"/>
          </a:xfrm>
          <a:prstGeom prst="rect">
            <a:avLst/>
          </a:prstGeom>
          <a:noFill/>
        </p:spPr>
        <p:txBody>
          <a:bodyPr wrap="square" rtlCol="0">
            <a:spAutoFit/>
          </a:bodyPr>
          <a:lstStyle/>
          <a:p>
            <a:r>
              <a:rPr lang="ja-JP" altLang="en-US" sz="700" b="1" dirty="0">
                <a:latin typeface="ＭＳ ゴシック" panose="020B0609070205080204" pitchFamily="49" charset="-128"/>
                <a:ea typeface="ＭＳ ゴシック" panose="020B0609070205080204" pitchFamily="49" charset="-128"/>
              </a:rPr>
              <a:t>小山</a:t>
            </a:r>
            <a:r>
              <a:rPr lang="ja-JP" altLang="en-US" sz="700" b="1" dirty="0" smtClean="0">
                <a:latin typeface="ＭＳ ゴシック" panose="020B0609070205080204" pitchFamily="49" charset="-128"/>
                <a:ea typeface="ＭＳ ゴシック" panose="020B0609070205080204" pitchFamily="49" charset="-128"/>
              </a:rPr>
              <a:t>館</a:t>
            </a:r>
            <a:endParaRPr kumimoji="1" lang="ja-JP" altLang="en-US" sz="700" b="1" dirty="0">
              <a:latin typeface="ＭＳ ゴシック" panose="020B0609070205080204" pitchFamily="49" charset="-128"/>
              <a:ea typeface="ＭＳ ゴシック" panose="020B0609070205080204" pitchFamily="49" charset="-128"/>
            </a:endParaRPr>
          </a:p>
        </p:txBody>
      </p:sp>
      <p:sp>
        <p:nvSpPr>
          <p:cNvPr id="251" name="正方形/長方形 250"/>
          <p:cNvSpPr/>
          <p:nvPr/>
        </p:nvSpPr>
        <p:spPr>
          <a:xfrm>
            <a:off x="5836190" y="9002951"/>
            <a:ext cx="216000" cy="72000"/>
          </a:xfrm>
          <a:prstGeom prst="rect">
            <a:avLst/>
          </a:prstGeom>
          <a:pattFill prst="pct60">
            <a:fgClr>
              <a:schemeClr val="bg1">
                <a:lumMod val="95000"/>
              </a:schemeClr>
            </a:fgClr>
            <a:bgClr>
              <a:schemeClr val="bg1">
                <a:lumMod val="85000"/>
              </a:schemeClr>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attFill prst="ltUpDiag">
                <a:fgClr>
                  <a:schemeClr val="bg1">
                    <a:lumMod val="95000"/>
                  </a:schemeClr>
                </a:fgClr>
                <a:bgClr>
                  <a:schemeClr val="bg1">
                    <a:lumMod val="85000"/>
                  </a:schemeClr>
                </a:bgClr>
              </a:pattFill>
            </a:endParaRPr>
          </a:p>
        </p:txBody>
      </p:sp>
      <p:sp>
        <p:nvSpPr>
          <p:cNvPr id="252" name="テキスト ボックス 251"/>
          <p:cNvSpPr txBox="1"/>
          <p:nvPr/>
        </p:nvSpPr>
        <p:spPr>
          <a:xfrm>
            <a:off x="5756224" y="8855691"/>
            <a:ext cx="335502" cy="107722"/>
          </a:xfrm>
          <a:prstGeom prst="rect">
            <a:avLst/>
          </a:prstGeom>
          <a:solidFill>
            <a:schemeClr val="bg1"/>
          </a:solidFill>
          <a:ln>
            <a:noFill/>
          </a:ln>
        </p:spPr>
        <p:txBody>
          <a:bodyPr wrap="square" lIns="0" tIns="0" rIns="0" bIns="0" rtlCol="0">
            <a:spAutoFit/>
          </a:bodyPr>
          <a:lstStyle/>
          <a:p>
            <a:pPr algn="ctr"/>
            <a:r>
              <a:rPr lang="ja-JP" altLang="en-US" sz="700" dirty="0"/>
              <a:t>契約</a:t>
            </a:r>
            <a:r>
              <a:rPr kumimoji="1" lang="ja-JP" altLang="en-US" sz="700" dirty="0" smtClean="0"/>
              <a:t>済</a:t>
            </a:r>
            <a:endParaRPr kumimoji="1" lang="en-US" altLang="ja-JP" sz="700" dirty="0" smtClean="0"/>
          </a:p>
        </p:txBody>
      </p:sp>
      <p:sp>
        <p:nvSpPr>
          <p:cNvPr id="253" name="正方形/長方形 252"/>
          <p:cNvSpPr/>
          <p:nvPr/>
        </p:nvSpPr>
        <p:spPr>
          <a:xfrm>
            <a:off x="1947574" y="8029825"/>
            <a:ext cx="1042322" cy="3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4" name="直線コネクタ 253"/>
          <p:cNvCxnSpPr>
            <a:endCxn id="259" idx="0"/>
          </p:cNvCxnSpPr>
          <p:nvPr/>
        </p:nvCxnSpPr>
        <p:spPr>
          <a:xfrm flipH="1">
            <a:off x="1774963" y="7599827"/>
            <a:ext cx="1905254" cy="803417"/>
          </a:xfrm>
          <a:prstGeom prst="line">
            <a:avLst/>
          </a:prstGeom>
          <a:ln w="1905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sp>
        <p:nvSpPr>
          <p:cNvPr id="255" name="テキスト ボックス 20"/>
          <p:cNvSpPr txBox="1"/>
          <p:nvPr/>
        </p:nvSpPr>
        <p:spPr>
          <a:xfrm>
            <a:off x="2414685" y="8048876"/>
            <a:ext cx="1080000" cy="288000"/>
          </a:xfrm>
          <a:prstGeom prst="rect">
            <a:avLst/>
          </a:prstGeom>
          <a:pattFill prst="pct60">
            <a:fgClr>
              <a:schemeClr val="bg1">
                <a:lumMod val="95000"/>
              </a:schemeClr>
            </a:fgClr>
            <a:bgClr>
              <a:schemeClr val="bg1">
                <a:lumMod val="85000"/>
              </a:schemeClr>
            </a:bgClr>
          </a:pattFill>
          <a:ln w="19050">
            <a:solidFill>
              <a:prstClr val="black"/>
            </a:solidFill>
          </a:ln>
        </p:spPr>
        <p:txBody>
          <a:bodyPr rot="0" spcFirstLastPara="0" vert="horz" wrap="square" numCol="1" spcCol="0" rtlCol="0" fromWordArt="0" anchor="ctr" anchorCtr="0" forceAA="0" compatLnSpc="1">
            <a:prstTxWarp prst="textNoShape">
              <a:avLst/>
            </a:prstTxWarp>
            <a:noAutofit/>
          </a:bodyPr>
          <a:lstStyle/>
          <a:p>
            <a:pPr algn="ctr">
              <a:spcAft>
                <a:spcPts val="0"/>
              </a:spcAft>
            </a:pPr>
            <a:r>
              <a:rPr lang="ja-JP" altLang="en-US" sz="1100" b="1" kern="100" dirty="0">
                <a:latin typeface="游明朝" panose="02020400000000000000" pitchFamily="18" charset="-128"/>
                <a:ea typeface="ＭＳ ゴシック" panose="020B0609070205080204" pitchFamily="49" charset="-128"/>
                <a:cs typeface="Times New Roman" panose="02020603050405020304" pitchFamily="18" charset="0"/>
              </a:rPr>
              <a:t>⑤</a:t>
            </a:r>
            <a:r>
              <a:rPr lang="ja-JP" altLang="en-US" sz="1100" b="1" kern="100" dirty="0" smtClean="0">
                <a:latin typeface="游明朝" panose="02020400000000000000" pitchFamily="18" charset="-128"/>
                <a:ea typeface="ＭＳ ゴシック" panose="020B0609070205080204" pitchFamily="49" charset="-128"/>
                <a:cs typeface="Times New Roman" panose="02020603050405020304" pitchFamily="18" charset="0"/>
              </a:rPr>
              <a:t>小催事場</a:t>
            </a:r>
            <a:endParaRPr 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256" name="直線コネクタ 255"/>
          <p:cNvCxnSpPr/>
          <p:nvPr/>
        </p:nvCxnSpPr>
        <p:spPr>
          <a:xfrm>
            <a:off x="4027054" y="7756275"/>
            <a:ext cx="654734" cy="299362"/>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
        <p:nvSpPr>
          <p:cNvPr id="257" name="テキスト ボックス 256"/>
          <p:cNvSpPr txBox="1"/>
          <p:nvPr/>
        </p:nvSpPr>
        <p:spPr>
          <a:xfrm>
            <a:off x="5758829" y="7592179"/>
            <a:ext cx="478501" cy="92333"/>
          </a:xfrm>
          <a:prstGeom prst="rect">
            <a:avLst/>
          </a:prstGeom>
          <a:solidFill>
            <a:schemeClr val="bg1"/>
          </a:solidFill>
          <a:ln>
            <a:noFill/>
          </a:ln>
        </p:spPr>
        <p:txBody>
          <a:bodyPr wrap="square" lIns="0" tIns="0" rIns="0" bIns="0" rtlCol="0">
            <a:spAutoFit/>
          </a:bodyPr>
          <a:lstStyle/>
          <a:p>
            <a:pPr algn="ctr"/>
            <a:r>
              <a:rPr kumimoji="1" lang="ja-JP" altLang="en-US" sz="600" dirty="0" smtClean="0"/>
              <a:t>再公告検討中</a:t>
            </a:r>
            <a:endParaRPr kumimoji="1" lang="en-US" altLang="ja-JP" sz="600" dirty="0" smtClean="0"/>
          </a:p>
        </p:txBody>
      </p:sp>
      <p:sp>
        <p:nvSpPr>
          <p:cNvPr id="258" name="正方形/長方形 257"/>
          <p:cNvSpPr/>
          <p:nvPr/>
        </p:nvSpPr>
        <p:spPr>
          <a:xfrm>
            <a:off x="5952115" y="7723775"/>
            <a:ext cx="216000" cy="72000"/>
          </a:xfrm>
          <a:prstGeom prst="rect">
            <a:avLst/>
          </a:prstGeom>
          <a:pattFill prst="dkUpDiag">
            <a:fgClr>
              <a:schemeClr val="bg1">
                <a:lumMod val="95000"/>
              </a:schemeClr>
            </a:fgClr>
            <a:bgClr>
              <a:schemeClr val="bg1">
                <a:lumMod val="75000"/>
              </a:schemeClr>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 name="テキスト ボックス 20"/>
          <p:cNvSpPr txBox="1"/>
          <p:nvPr/>
        </p:nvSpPr>
        <p:spPr>
          <a:xfrm>
            <a:off x="1234963" y="8403244"/>
            <a:ext cx="1080000" cy="410262"/>
          </a:xfrm>
          <a:prstGeom prst="rect">
            <a:avLst/>
          </a:prstGeom>
          <a:solidFill>
            <a:schemeClr val="bg1"/>
          </a:solidFill>
          <a:ln w="19050">
            <a:solidFill>
              <a:prstClr val="black"/>
            </a:solidFill>
          </a:ln>
        </p:spPr>
        <p:txBody>
          <a:bodyPr rot="0" spcFirstLastPara="0" vert="horz" wrap="square" numCol="1" spcCol="0" rtlCol="0" fromWordArt="0" anchor="ctr" anchorCtr="0" forceAA="0" compatLnSpc="1">
            <a:prstTxWarp prst="textNoShape">
              <a:avLst/>
            </a:prstTxWarp>
            <a:noAutofit/>
          </a:bodyPr>
          <a:lstStyle/>
          <a:p>
            <a:pPr algn="ctr">
              <a:spcAft>
                <a:spcPts val="0"/>
              </a:spcAft>
            </a:pPr>
            <a:r>
              <a:rPr lang="ja-JP" altLang="en-US" sz="1100" b="1" kern="100" dirty="0">
                <a:latin typeface="游明朝" panose="02020400000000000000" pitchFamily="18" charset="-128"/>
                <a:ea typeface="ＭＳ ゴシック" panose="020B0609070205080204" pitchFamily="49" charset="-128"/>
                <a:cs typeface="Times New Roman" panose="02020603050405020304" pitchFamily="18" charset="0"/>
              </a:rPr>
              <a:t>⑥</a:t>
            </a:r>
            <a:r>
              <a:rPr lang="ja-JP" altLang="en-US" sz="1100" b="1" kern="100" dirty="0" smtClean="0">
                <a:latin typeface="游明朝" panose="02020400000000000000" pitchFamily="18" charset="-128"/>
                <a:ea typeface="ＭＳ ゴシック" panose="020B0609070205080204" pitchFamily="49" charset="-128"/>
                <a:cs typeface="Times New Roman" panose="02020603050405020304" pitchFamily="18" charset="0"/>
              </a:rPr>
              <a:t>大催事場</a:t>
            </a:r>
            <a:endParaRPr lang="en-US" altLang="ja-JP" sz="1100" b="1" kern="100" dirty="0" smtClean="0">
              <a:latin typeface="游明朝" panose="02020400000000000000" pitchFamily="18" charset="-128"/>
              <a:ea typeface="ＭＳ ゴシック" panose="020B0609070205080204" pitchFamily="49" charset="-128"/>
              <a:cs typeface="Times New Roman" panose="02020603050405020304" pitchFamily="18" charset="0"/>
            </a:endParaRPr>
          </a:p>
          <a:p>
            <a:pPr algn="ctr">
              <a:spcAft>
                <a:spcPts val="0"/>
              </a:spcAft>
            </a:pPr>
            <a:r>
              <a:rPr lang="ja-JP" altLang="en-US" sz="900" b="1"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（再公告済）</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60" name="フリーフォーム 259"/>
          <p:cNvSpPr/>
          <p:nvPr/>
        </p:nvSpPr>
        <p:spPr>
          <a:xfrm>
            <a:off x="5268550" y="6328586"/>
            <a:ext cx="313373" cy="355283"/>
          </a:xfrm>
          <a:custGeom>
            <a:avLst/>
            <a:gdLst>
              <a:gd name="connsiteX0" fmla="*/ 114300 w 289560"/>
              <a:gd name="connsiteY0" fmla="*/ 0 h 350520"/>
              <a:gd name="connsiteX1" fmla="*/ 0 w 289560"/>
              <a:gd name="connsiteY1" fmla="*/ 289560 h 350520"/>
              <a:gd name="connsiteX2" fmla="*/ 160020 w 289560"/>
              <a:gd name="connsiteY2" fmla="*/ 350520 h 350520"/>
              <a:gd name="connsiteX3" fmla="*/ 289560 w 289560"/>
              <a:gd name="connsiteY3" fmla="*/ 137160 h 350520"/>
              <a:gd name="connsiteX4" fmla="*/ 114300 w 289560"/>
              <a:gd name="connsiteY4" fmla="*/ 0 h 350520"/>
              <a:gd name="connsiteX0" fmla="*/ 114300 w 289560"/>
              <a:gd name="connsiteY0" fmla="*/ 0 h 355283"/>
              <a:gd name="connsiteX1" fmla="*/ 0 w 289560"/>
              <a:gd name="connsiteY1" fmla="*/ 289560 h 355283"/>
              <a:gd name="connsiteX2" fmla="*/ 174307 w 289560"/>
              <a:gd name="connsiteY2" fmla="*/ 355283 h 355283"/>
              <a:gd name="connsiteX3" fmla="*/ 289560 w 289560"/>
              <a:gd name="connsiteY3" fmla="*/ 137160 h 355283"/>
              <a:gd name="connsiteX4" fmla="*/ 114300 w 289560"/>
              <a:gd name="connsiteY4" fmla="*/ 0 h 355283"/>
              <a:gd name="connsiteX0" fmla="*/ 114300 w 289560"/>
              <a:gd name="connsiteY0" fmla="*/ 0 h 355283"/>
              <a:gd name="connsiteX1" fmla="*/ 0 w 289560"/>
              <a:gd name="connsiteY1" fmla="*/ 275272 h 355283"/>
              <a:gd name="connsiteX2" fmla="*/ 174307 w 289560"/>
              <a:gd name="connsiteY2" fmla="*/ 355283 h 355283"/>
              <a:gd name="connsiteX3" fmla="*/ 289560 w 289560"/>
              <a:gd name="connsiteY3" fmla="*/ 137160 h 355283"/>
              <a:gd name="connsiteX4" fmla="*/ 114300 w 289560"/>
              <a:gd name="connsiteY4" fmla="*/ 0 h 355283"/>
              <a:gd name="connsiteX0" fmla="*/ 114300 w 299085"/>
              <a:gd name="connsiteY0" fmla="*/ 0 h 355283"/>
              <a:gd name="connsiteX1" fmla="*/ 0 w 299085"/>
              <a:gd name="connsiteY1" fmla="*/ 275272 h 355283"/>
              <a:gd name="connsiteX2" fmla="*/ 174307 w 299085"/>
              <a:gd name="connsiteY2" fmla="*/ 355283 h 355283"/>
              <a:gd name="connsiteX3" fmla="*/ 299085 w 299085"/>
              <a:gd name="connsiteY3" fmla="*/ 137160 h 355283"/>
              <a:gd name="connsiteX4" fmla="*/ 114300 w 299085"/>
              <a:gd name="connsiteY4" fmla="*/ 0 h 355283"/>
              <a:gd name="connsiteX0" fmla="*/ 128588 w 313373"/>
              <a:gd name="connsiteY0" fmla="*/ 0 h 355283"/>
              <a:gd name="connsiteX1" fmla="*/ 0 w 313373"/>
              <a:gd name="connsiteY1" fmla="*/ 289560 h 355283"/>
              <a:gd name="connsiteX2" fmla="*/ 188595 w 313373"/>
              <a:gd name="connsiteY2" fmla="*/ 355283 h 355283"/>
              <a:gd name="connsiteX3" fmla="*/ 313373 w 313373"/>
              <a:gd name="connsiteY3" fmla="*/ 137160 h 355283"/>
              <a:gd name="connsiteX4" fmla="*/ 128588 w 313373"/>
              <a:gd name="connsiteY4" fmla="*/ 0 h 355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373" h="355283">
                <a:moveTo>
                  <a:pt x="128588" y="0"/>
                </a:moveTo>
                <a:lnTo>
                  <a:pt x="0" y="289560"/>
                </a:lnTo>
                <a:lnTo>
                  <a:pt x="188595" y="355283"/>
                </a:lnTo>
                <a:lnTo>
                  <a:pt x="313373" y="137160"/>
                </a:lnTo>
                <a:lnTo>
                  <a:pt x="128588" y="0"/>
                </a:lnTo>
                <a:close/>
              </a:path>
            </a:pathLst>
          </a:custGeom>
          <a:pattFill prst="dkUpDiag">
            <a:fgClr>
              <a:schemeClr val="bg1">
                <a:lumMod val="9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1" name="テキスト ボックス 260"/>
          <p:cNvSpPr txBox="1"/>
          <p:nvPr/>
        </p:nvSpPr>
        <p:spPr>
          <a:xfrm rot="1620345">
            <a:off x="5249953" y="6403467"/>
            <a:ext cx="502826" cy="307777"/>
          </a:xfrm>
          <a:prstGeom prst="rect">
            <a:avLst/>
          </a:prstGeom>
          <a:noFill/>
        </p:spPr>
        <p:txBody>
          <a:bodyPr wrap="square" rtlCol="0">
            <a:spAutoFit/>
          </a:bodyPr>
          <a:lstStyle/>
          <a:p>
            <a:r>
              <a:rPr lang="ja-JP" altLang="en-US" sz="700" b="1" dirty="0" smtClean="0">
                <a:latin typeface="ＭＳ ゴシック" panose="020B0609070205080204" pitchFamily="49" charset="-128"/>
                <a:ea typeface="ＭＳ ゴシック" panose="020B0609070205080204" pitchFamily="49" charset="-128"/>
              </a:rPr>
              <a:t>河瀬</a:t>
            </a:r>
            <a:endParaRPr lang="en-US" altLang="ja-JP" sz="700" b="1" dirty="0" smtClean="0">
              <a:latin typeface="ＭＳ ゴシック" panose="020B0609070205080204" pitchFamily="49" charset="-128"/>
              <a:ea typeface="ＭＳ ゴシック" panose="020B0609070205080204" pitchFamily="49" charset="-128"/>
            </a:endParaRPr>
          </a:p>
          <a:p>
            <a:r>
              <a:rPr lang="ja-JP" altLang="en-US" sz="700" b="1" dirty="0" smtClean="0">
                <a:latin typeface="ＭＳ ゴシック" panose="020B0609070205080204" pitchFamily="49" charset="-128"/>
                <a:ea typeface="ＭＳ ゴシック" panose="020B0609070205080204" pitchFamily="49" charset="-128"/>
              </a:rPr>
              <a:t>館</a:t>
            </a:r>
            <a:endParaRPr kumimoji="1" lang="ja-JP" altLang="en-US" sz="700" b="1" dirty="0">
              <a:latin typeface="ＭＳ ゴシック" panose="020B0609070205080204" pitchFamily="49" charset="-128"/>
              <a:ea typeface="ＭＳ ゴシック" panose="020B0609070205080204" pitchFamily="49" charset="-128"/>
            </a:endParaRPr>
          </a:p>
        </p:txBody>
      </p:sp>
      <p:sp>
        <p:nvSpPr>
          <p:cNvPr id="262" name="楕円 261"/>
          <p:cNvSpPr/>
          <p:nvPr/>
        </p:nvSpPr>
        <p:spPr>
          <a:xfrm>
            <a:off x="2602767" y="6820005"/>
            <a:ext cx="216000" cy="216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3" name="直線コネクタ 262"/>
          <p:cNvCxnSpPr/>
          <p:nvPr/>
        </p:nvCxnSpPr>
        <p:spPr>
          <a:xfrm flipV="1">
            <a:off x="2754461" y="6215275"/>
            <a:ext cx="522801" cy="6242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4" name="テキスト ボックス 20"/>
          <p:cNvSpPr txBox="1"/>
          <p:nvPr/>
        </p:nvSpPr>
        <p:spPr>
          <a:xfrm>
            <a:off x="2992331" y="5922818"/>
            <a:ext cx="1032041" cy="288972"/>
          </a:xfrm>
          <a:prstGeom prst="rect">
            <a:avLst/>
          </a:prstGeom>
          <a:solidFill>
            <a:schemeClr val="bg1"/>
          </a:solidFill>
          <a:ln w="19050">
            <a:solidFill>
              <a:prstClr val="black"/>
            </a:solidFill>
          </a:ln>
        </p:spPr>
        <p:txBody>
          <a:bodyPr rot="0" spcFirstLastPara="0" vert="horz" wrap="square" numCol="1" spcCol="0" rtlCol="0" fromWordArt="0" anchor="ctr" anchorCtr="0" forceAA="0" compatLnSpc="1">
            <a:prstTxWarp prst="textNoShape">
              <a:avLst/>
            </a:prstTxWarp>
            <a:noAutofit/>
          </a:bodyPr>
          <a:lstStyle/>
          <a:p>
            <a:pPr algn="ctr">
              <a:spcAft>
                <a:spcPts val="0"/>
              </a:spcAft>
            </a:pPr>
            <a:r>
              <a:rPr lang="ja-JP" altLang="en-US" sz="1100" b="1" kern="100" dirty="0" smtClean="0">
                <a:latin typeface="游明朝" panose="02020400000000000000" pitchFamily="18" charset="-128"/>
                <a:ea typeface="ＭＳ ゴシック" panose="020B0609070205080204" pitchFamily="49" charset="-128"/>
                <a:cs typeface="Times New Roman" panose="02020603050405020304" pitchFamily="18" charset="0"/>
              </a:rPr>
              <a:t>静</a:t>
            </a:r>
            <a:r>
              <a:rPr lang="ja-JP" altLang="en-US" sz="1100" b="1" kern="100" dirty="0">
                <a:latin typeface="游明朝" panose="02020400000000000000" pitchFamily="18" charset="-128"/>
                <a:ea typeface="ＭＳ ゴシック" panose="020B0609070205080204" pitchFamily="49" charset="-128"/>
                <a:cs typeface="Times New Roman" panose="02020603050405020304" pitchFamily="18" charset="0"/>
              </a:rPr>
              <a:t>けさ</a:t>
            </a:r>
            <a:r>
              <a:rPr lang="ja-JP" altLang="en-US" sz="1100" b="1" kern="100" dirty="0" smtClean="0">
                <a:latin typeface="游明朝" panose="02020400000000000000" pitchFamily="18" charset="-128"/>
                <a:ea typeface="ＭＳ ゴシック" panose="020B0609070205080204" pitchFamily="49" charset="-128"/>
                <a:cs typeface="Times New Roman" panose="02020603050405020304" pitchFamily="18" charset="0"/>
              </a:rPr>
              <a:t>の森</a:t>
            </a:r>
            <a:endParaRPr 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65" name="テキスト ボックス 264"/>
          <p:cNvSpPr txBox="1"/>
          <p:nvPr/>
        </p:nvSpPr>
        <p:spPr>
          <a:xfrm>
            <a:off x="213573" y="9197837"/>
            <a:ext cx="4431791" cy="153888"/>
          </a:xfrm>
          <a:prstGeom prst="rect">
            <a:avLst/>
          </a:prstGeom>
          <a:solidFill>
            <a:schemeClr val="bg1"/>
          </a:solidFill>
          <a:ln>
            <a:noFill/>
          </a:ln>
        </p:spPr>
        <p:txBody>
          <a:bodyPr wrap="square" lIns="0" tIns="0" rIns="0" bIns="0" rtlCol="0">
            <a:spAutoFit/>
          </a:bodyPr>
          <a:lstStyle/>
          <a:p>
            <a:r>
              <a:rPr lang="en-US" altLang="ja-JP" sz="1000" dirty="0" smtClean="0"/>
              <a:t>※PW</a:t>
            </a:r>
            <a:r>
              <a:rPr lang="ja-JP" altLang="en-US" sz="1000" dirty="0" smtClean="0"/>
              <a:t>：パビリオンワールド</a:t>
            </a:r>
            <a:r>
              <a:rPr lang="ja-JP" altLang="en-US" sz="1000" dirty="0"/>
              <a:t>　</a:t>
            </a:r>
            <a:r>
              <a:rPr lang="ja-JP" altLang="en-US" sz="1000" dirty="0" smtClean="0"/>
              <a:t>　　</a:t>
            </a:r>
            <a:r>
              <a:rPr kumimoji="1" lang="en-US" altLang="ja-JP" sz="1000" dirty="0" smtClean="0"/>
              <a:t>GW</a:t>
            </a:r>
            <a:r>
              <a:rPr kumimoji="1" lang="ja-JP" altLang="en-US" sz="1000" dirty="0" smtClean="0"/>
              <a:t>：グリーンワールド</a:t>
            </a:r>
            <a:endParaRPr kumimoji="1" lang="en-US" altLang="ja-JP" sz="1000" dirty="0" smtClean="0"/>
          </a:p>
        </p:txBody>
      </p:sp>
      <p:sp>
        <p:nvSpPr>
          <p:cNvPr id="267" name="テキスト ボックス 266"/>
          <p:cNvSpPr txBox="1"/>
          <p:nvPr/>
        </p:nvSpPr>
        <p:spPr>
          <a:xfrm>
            <a:off x="30207" y="2583071"/>
            <a:ext cx="6623883" cy="2346796"/>
          </a:xfrm>
          <a:prstGeom prst="rect">
            <a:avLst/>
          </a:prstGeom>
          <a:noFill/>
          <a:ln>
            <a:noFill/>
          </a:ln>
        </p:spPr>
        <p:txBody>
          <a:bodyPr wrap="square" lIns="126000" tIns="0" rIns="126000" bIns="0" rtlCol="0">
            <a:spAutoFit/>
          </a:bodyPr>
          <a:lstStyle/>
          <a:p>
            <a:pPr marL="126682" indent="-126682">
              <a:lnSpc>
                <a:spcPts val="1600"/>
              </a:lnSpc>
            </a:pPr>
            <a:r>
              <a:rPr lang="en-US" altLang="ja-JP" sz="126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60" b="1" dirty="0" smtClean="0">
                <a:latin typeface="Meiryo UI" panose="020B0604030504040204" pitchFamily="50" charset="-128"/>
                <a:ea typeface="Meiryo UI" panose="020B0604030504040204" pitchFamily="50" charset="-128"/>
                <a:cs typeface="Meiryo UI" panose="020B0604030504040204" pitchFamily="50" charset="-128"/>
              </a:rPr>
              <a:t>会場整備の状況</a:t>
            </a:r>
            <a:r>
              <a:rPr lang="en-US" altLang="ja-JP" sz="1260" b="1" dirty="0" smtClean="0">
                <a:latin typeface="Meiryo UI" panose="020B0604030504040204" pitchFamily="50" charset="-128"/>
                <a:ea typeface="Meiryo UI" panose="020B0604030504040204" pitchFamily="50" charset="-128"/>
                <a:cs typeface="Meiryo UI" panose="020B0604030504040204" pitchFamily="50" charset="-128"/>
              </a:rPr>
              <a:t>】</a:t>
            </a:r>
          </a:p>
          <a:p>
            <a:pPr marL="126682" indent="-126682">
              <a:lnSpc>
                <a:spcPts val="1600"/>
              </a:lnSpc>
            </a:pPr>
            <a:r>
              <a:rPr lang="ja-JP" altLang="en-US" sz="1260" b="1" dirty="0">
                <a:latin typeface="Meiryo UI" panose="020B0604030504040204" pitchFamily="50" charset="-128"/>
                <a:ea typeface="Meiryo UI" panose="020B0604030504040204" pitchFamily="50" charset="-128"/>
                <a:cs typeface="Meiryo UI" panose="020B0604030504040204" pitchFamily="50" charset="-128"/>
              </a:rPr>
              <a:t>〇</a:t>
            </a:r>
            <a:r>
              <a:rPr lang="ja-JP" altLang="en-US" sz="1260" b="1" dirty="0" smtClean="0">
                <a:latin typeface="Meiryo UI" panose="020B0604030504040204" pitchFamily="50" charset="-128"/>
                <a:ea typeface="Meiryo UI" panose="020B0604030504040204" pitchFamily="50" charset="-128"/>
                <a:cs typeface="Meiryo UI" panose="020B0604030504040204" pitchFamily="50" charset="-128"/>
              </a:rPr>
              <a:t>会場内基盤整備工事（土木工事）</a:t>
            </a:r>
            <a:endParaRPr lang="en-US" altLang="ja-JP" sz="1260" b="1" dirty="0" smtClean="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ja-JP" altLang="en-US" sz="126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6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　工事（</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工区）に着手</a:t>
            </a:r>
            <a:endParaRPr lang="en-US" altLang="ja-JP" sz="1260" dirty="0" smtClean="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700"/>
              </a:lnSpc>
            </a:pPr>
            <a:endParaRPr lang="en-US" altLang="ja-JP" sz="1260" b="1" dirty="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ja-JP" altLang="en-US" sz="1260" b="1" dirty="0" smtClean="0">
                <a:latin typeface="Meiryo UI" panose="020B0604030504040204" pitchFamily="50" charset="-128"/>
                <a:ea typeface="Meiryo UI" panose="020B0604030504040204" pitchFamily="50" charset="-128"/>
                <a:cs typeface="Meiryo UI" panose="020B0604030504040204" pitchFamily="50" charset="-128"/>
              </a:rPr>
              <a:t>〇施設整備工事（建築工事（設計・施工一括発注方式）等）</a:t>
            </a:r>
            <a:endParaRPr lang="en-US" altLang="ja-JP" sz="1260" b="1" dirty="0" smtClean="0">
              <a:latin typeface="Meiryo UI" panose="020B0604030504040204" pitchFamily="50" charset="-128"/>
              <a:ea typeface="Meiryo UI" panose="020B0604030504040204" pitchFamily="50" charset="-128"/>
              <a:cs typeface="Meiryo UI" panose="020B0604030504040204" pitchFamily="50" charset="-128"/>
            </a:endParaRPr>
          </a:p>
          <a:p>
            <a:pPr marL="88900">
              <a:lnSpc>
                <a:spcPts val="1600"/>
              </a:lnSpc>
            </a:pP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・大屋根を含むパビリオンワールドの３つの工区（図：①～③）、西ゲート施設等のグリーンワールド</a:t>
            </a:r>
            <a:endParaRPr lang="en-US" altLang="ja-JP" sz="1260" dirty="0" smtClean="0">
              <a:latin typeface="Meiryo UI" panose="020B0604030504040204" pitchFamily="50" charset="-128"/>
              <a:ea typeface="Meiryo UI" panose="020B0604030504040204" pitchFamily="50" charset="-128"/>
              <a:cs typeface="Meiryo UI" panose="020B0604030504040204" pitchFamily="50" charset="-128"/>
            </a:endParaRPr>
          </a:p>
          <a:p>
            <a:pPr marL="88900">
              <a:lnSpc>
                <a:spcPts val="1600"/>
              </a:lnSpc>
            </a:pPr>
            <a:r>
              <a:rPr lang="en-US" altLang="ja-JP" sz="126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工区（図：④）については契約済み。現在、</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実施</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設計を実施中。</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2023</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年度工事着手予定</a:t>
            </a:r>
            <a:endParaRPr lang="en-US" altLang="ja-JP" sz="1260" dirty="0" smtClean="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　・「小催事場」（図：⑤）については、</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月に再公告を実施し、</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に契約済み</a:t>
            </a:r>
            <a:endParaRPr lang="en-US" altLang="ja-JP" sz="1260" dirty="0" smtClean="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　・「大催事場」（図：⑥）、「迎賓館」（図：⑦）については、</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月に再公告済み</a:t>
            </a:r>
            <a:endParaRPr lang="en-US" altLang="ja-JP" sz="1260" dirty="0" smtClean="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　・「テーマ館」８件（図：⑧）のうち、２件は</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2023</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月に再公告済み、４件は再公告に向け</a:t>
            </a:r>
            <a:endParaRPr lang="en-US" altLang="ja-JP" sz="1260" dirty="0" smtClean="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en-US" altLang="ja-JP" sz="126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検討中。残りの２件については調整中</a:t>
            </a:r>
            <a:endParaRPr lang="en-US" altLang="ja-JP" sz="1260" dirty="0" smtClean="0">
              <a:latin typeface="Meiryo UI" panose="020B0604030504040204" pitchFamily="50" charset="-128"/>
              <a:ea typeface="Meiryo UI" panose="020B0604030504040204" pitchFamily="50" charset="-128"/>
              <a:cs typeface="Meiryo UI" panose="020B0604030504040204" pitchFamily="50" charset="-128"/>
            </a:endParaRPr>
          </a:p>
          <a:p>
            <a:pPr marL="126682" indent="-126682">
              <a:lnSpc>
                <a:spcPts val="1600"/>
              </a:lnSpc>
            </a:pP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正方形/長方形 115"/>
          <p:cNvSpPr/>
          <p:nvPr/>
        </p:nvSpPr>
        <p:spPr>
          <a:xfrm>
            <a:off x="6667803" y="3478497"/>
            <a:ext cx="6229359" cy="674031"/>
          </a:xfrm>
          <a:prstGeom prst="rect">
            <a:avLst/>
          </a:prstGeom>
        </p:spPr>
        <p:txBody>
          <a:bodyPr wrap="square">
            <a:spAutoFit/>
          </a:bodyPr>
          <a:lstStyle/>
          <a:p>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ピーク時の運行間隔を</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分</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45</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秒から</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分</a:t>
            </a:r>
            <a:r>
              <a:rPr lang="en-US" altLang="ja-JP" sz="126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秒に短縮するために必要な車両１０編成を留め置く留置線の整備や、（</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仮称）夢洲駅</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に改札機や券売機の増設等を大阪メトロが実施。万博に向けた一時的な整備であり</a:t>
            </a:r>
            <a:r>
              <a:rPr lang="ja-JP" altLang="en-US" sz="126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60" dirty="0" smtClean="0">
                <a:latin typeface="Meiryo UI" panose="020B0604030504040204" pitchFamily="50" charset="-128"/>
                <a:ea typeface="Meiryo UI" panose="020B0604030504040204" pitchFamily="50" charset="-128"/>
                <a:cs typeface="Meiryo UI" panose="020B0604030504040204" pitchFamily="50" charset="-128"/>
              </a:rPr>
              <a:t>府市が費用を負担</a:t>
            </a:r>
            <a:endParaRPr lang="en-US" altLang="ja-JP" sz="126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8" name="正方形/長方形 117"/>
          <p:cNvSpPr/>
          <p:nvPr/>
        </p:nvSpPr>
        <p:spPr>
          <a:xfrm>
            <a:off x="6592575" y="6430825"/>
            <a:ext cx="6577711" cy="674031"/>
          </a:xfrm>
          <a:prstGeom prst="rect">
            <a:avLst/>
          </a:prstGeom>
        </p:spPr>
        <p:txBody>
          <a:bodyPr wrap="square">
            <a:spAutoFit/>
          </a:bodyPr>
          <a:lstStyle/>
          <a:p>
            <a:pPr marL="246063" indent="-246063"/>
            <a:r>
              <a:rPr lang="ja-JP" altLang="en-US" sz="1260" b="1" dirty="0" smtClean="0">
                <a:latin typeface="Meiryo UI" panose="020B0604030504040204" pitchFamily="50" charset="-128"/>
                <a:ea typeface="Meiryo UI" panose="020B0604030504040204" pitchFamily="50" charset="-128"/>
              </a:rPr>
              <a:t>〇</a:t>
            </a:r>
            <a:r>
              <a:rPr lang="en-US" altLang="ja-JP" sz="1260" b="1" dirty="0" smtClean="0">
                <a:latin typeface="Meiryo UI" panose="020B0604030504040204" pitchFamily="50" charset="-128"/>
                <a:ea typeface="Meiryo UI" panose="020B0604030504040204" pitchFamily="50" charset="-128"/>
              </a:rPr>
              <a:t>2023</a:t>
            </a:r>
            <a:r>
              <a:rPr lang="ja-JP" altLang="en-US" sz="1260" b="1" dirty="0" smtClean="0">
                <a:latin typeface="Meiryo UI" panose="020B0604030504040204" pitchFamily="50" charset="-128"/>
                <a:ea typeface="Meiryo UI" panose="020B0604030504040204" pitchFamily="50" charset="-128"/>
              </a:rPr>
              <a:t>年度以降の取組み</a:t>
            </a:r>
            <a:endParaRPr lang="en-US" altLang="ja-JP" sz="1260" b="1" dirty="0" smtClean="0">
              <a:latin typeface="Meiryo UI" panose="020B0604030504040204" pitchFamily="50" charset="-128"/>
              <a:ea typeface="Meiryo UI" panose="020B0604030504040204" pitchFamily="50" charset="-128"/>
            </a:endParaRPr>
          </a:p>
          <a:p>
            <a:pPr marL="246063" indent="-246063"/>
            <a:r>
              <a:rPr lang="en-US" altLang="ja-JP" sz="1260" b="1" dirty="0" smtClean="0">
                <a:latin typeface="Meiryo UI" panose="020B0604030504040204" pitchFamily="50" charset="-128"/>
                <a:ea typeface="Meiryo UI" panose="020B0604030504040204" pitchFamily="50" charset="-128"/>
              </a:rPr>
              <a:t>  </a:t>
            </a:r>
            <a:r>
              <a:rPr lang="ja-JP" altLang="en-US" sz="1260" dirty="0" smtClean="0">
                <a:latin typeface="Meiryo UI" panose="020B0604030504040204" pitchFamily="50" charset="-128"/>
                <a:ea typeface="Meiryo UI" panose="020B0604030504040204" pitchFamily="50" charset="-128"/>
              </a:rPr>
              <a:t>・</a:t>
            </a:r>
            <a:r>
              <a:rPr lang="en-US" altLang="ja-JP" sz="1260" dirty="0" smtClean="0">
                <a:latin typeface="Meiryo UI" panose="020B0604030504040204" pitchFamily="50" charset="-128"/>
                <a:ea typeface="Meiryo UI" panose="020B0604030504040204" pitchFamily="50" charset="-128"/>
              </a:rPr>
              <a:t>2023</a:t>
            </a:r>
            <a:r>
              <a:rPr lang="ja-JP" altLang="en-US" sz="1260" dirty="0" smtClean="0">
                <a:latin typeface="Meiryo UI" panose="020B0604030504040204" pitchFamily="50" charset="-128"/>
                <a:ea typeface="Meiryo UI" panose="020B0604030504040204" pitchFamily="50" charset="-128"/>
              </a:rPr>
              <a:t>年度</a:t>
            </a:r>
            <a:r>
              <a:rPr lang="ja-JP" altLang="en-US" sz="1260" dirty="0">
                <a:latin typeface="Meiryo UI" panose="020B0604030504040204" pitchFamily="50" charset="-128"/>
                <a:ea typeface="Meiryo UI" panose="020B0604030504040204" pitchFamily="50" charset="-128"/>
              </a:rPr>
              <a:t>　</a:t>
            </a:r>
            <a:r>
              <a:rPr lang="ja-JP" altLang="en-US" sz="1260" dirty="0" smtClean="0">
                <a:latin typeface="Meiryo UI" panose="020B0604030504040204" pitchFamily="50" charset="-128"/>
                <a:ea typeface="Meiryo UI" panose="020B0604030504040204" pitchFamily="50" charset="-128"/>
              </a:rPr>
              <a:t>推進会議において働きかけ</a:t>
            </a:r>
            <a:r>
              <a:rPr lang="ja-JP" altLang="en-US" sz="1260" dirty="0">
                <a:latin typeface="Meiryo UI" panose="020B0604030504040204" pitchFamily="50" charset="-128"/>
                <a:ea typeface="Meiryo UI" panose="020B0604030504040204" pitchFamily="50" charset="-128"/>
              </a:rPr>
              <a:t>ＴＤＭの対象・メニューの整理、関係者への</a:t>
            </a:r>
            <a:r>
              <a:rPr lang="ja-JP" altLang="en-US" sz="1260" dirty="0" smtClean="0">
                <a:latin typeface="Meiryo UI" panose="020B0604030504040204" pitchFamily="50" charset="-128"/>
                <a:ea typeface="Meiryo UI" panose="020B0604030504040204" pitchFamily="50" charset="-128"/>
              </a:rPr>
              <a:t>協力</a:t>
            </a:r>
            <a:r>
              <a:rPr lang="ja-JP" altLang="en-US" sz="1260" dirty="0">
                <a:latin typeface="Meiryo UI" panose="020B0604030504040204" pitchFamily="50" charset="-128"/>
                <a:ea typeface="Meiryo UI" panose="020B0604030504040204" pitchFamily="50" charset="-128"/>
              </a:rPr>
              <a:t>要請</a:t>
            </a:r>
            <a:endParaRPr lang="en-US" altLang="ja-JP" sz="1260" dirty="0" smtClean="0">
              <a:latin typeface="Meiryo UI" panose="020B0604030504040204" pitchFamily="50" charset="-128"/>
              <a:ea typeface="Meiryo UI" panose="020B0604030504040204" pitchFamily="50" charset="-128"/>
            </a:endParaRPr>
          </a:p>
          <a:p>
            <a:pPr marL="246063" indent="-246063"/>
            <a:r>
              <a:rPr lang="ja-JP" altLang="en-US" sz="1260" dirty="0">
                <a:latin typeface="Meiryo UI" panose="020B0604030504040204" pitchFamily="50" charset="-128"/>
                <a:ea typeface="Meiryo UI" panose="020B0604030504040204" pitchFamily="50" charset="-128"/>
              </a:rPr>
              <a:t>　</a:t>
            </a:r>
            <a:r>
              <a:rPr lang="ja-JP" altLang="en-US" sz="1260" dirty="0" smtClean="0">
                <a:latin typeface="Meiryo UI" panose="020B0604030504040204" pitchFamily="50" charset="-128"/>
                <a:ea typeface="Meiryo UI" panose="020B0604030504040204" pitchFamily="50" charset="-128"/>
              </a:rPr>
              <a:t>・</a:t>
            </a:r>
            <a:r>
              <a:rPr lang="en-US" altLang="ja-JP" sz="1260" dirty="0" smtClean="0">
                <a:latin typeface="Meiryo UI" panose="020B0604030504040204" pitchFamily="50" charset="-128"/>
                <a:ea typeface="Meiryo UI" panose="020B0604030504040204" pitchFamily="50" charset="-128"/>
              </a:rPr>
              <a:t>2024</a:t>
            </a:r>
            <a:r>
              <a:rPr lang="ja-JP" altLang="en-US" sz="1260" dirty="0" smtClean="0">
                <a:latin typeface="Meiryo UI" panose="020B0604030504040204" pitchFamily="50" charset="-128"/>
                <a:ea typeface="Meiryo UI" panose="020B0604030504040204" pitchFamily="50" charset="-128"/>
              </a:rPr>
              <a:t>年度</a:t>
            </a:r>
            <a:r>
              <a:rPr lang="ja-JP" altLang="en-US" sz="1260" dirty="0">
                <a:latin typeface="Meiryo UI" panose="020B0604030504040204" pitchFamily="50" charset="-128"/>
                <a:ea typeface="Meiryo UI" panose="020B0604030504040204" pitchFamily="50" charset="-128"/>
              </a:rPr>
              <a:t>　</a:t>
            </a:r>
            <a:r>
              <a:rPr lang="ja-JP" altLang="en-US" sz="1260" dirty="0" smtClean="0">
                <a:latin typeface="Meiryo UI" panose="020B0604030504040204" pitchFamily="50" charset="-128"/>
                <a:ea typeface="Meiryo UI" panose="020B0604030504040204" pitchFamily="50" charset="-128"/>
              </a:rPr>
              <a:t>働きかけ</a:t>
            </a:r>
            <a:r>
              <a:rPr lang="en-US" altLang="ja-JP" sz="1260" dirty="0" smtClean="0">
                <a:latin typeface="Meiryo UI" panose="020B0604030504040204" pitchFamily="50" charset="-128"/>
                <a:ea typeface="Meiryo UI" panose="020B0604030504040204" pitchFamily="50" charset="-128"/>
              </a:rPr>
              <a:t>TDM</a:t>
            </a:r>
            <a:r>
              <a:rPr lang="ja-JP" altLang="en-US" sz="1260" dirty="0" smtClean="0">
                <a:latin typeface="Meiryo UI" panose="020B0604030504040204" pitchFamily="50" charset="-128"/>
                <a:ea typeface="Meiryo UI" panose="020B0604030504040204" pitchFamily="50" charset="-128"/>
              </a:rPr>
              <a:t>に</a:t>
            </a:r>
            <a:r>
              <a:rPr lang="ja-JP" altLang="en-US" sz="1260" dirty="0">
                <a:latin typeface="Meiryo UI" panose="020B0604030504040204" pitchFamily="50" charset="-128"/>
                <a:ea typeface="Meiryo UI" panose="020B0604030504040204" pitchFamily="50" charset="-128"/>
              </a:rPr>
              <a:t>かかる周知・広報、</a:t>
            </a:r>
            <a:r>
              <a:rPr lang="ja-JP" altLang="en-US" sz="1260" dirty="0" smtClean="0">
                <a:latin typeface="Meiryo UI" panose="020B0604030504040204" pitchFamily="50" charset="-128"/>
                <a:ea typeface="Meiryo UI" panose="020B0604030504040204" pitchFamily="50" charset="-128"/>
              </a:rPr>
              <a:t>働きかけ</a:t>
            </a:r>
            <a:r>
              <a:rPr lang="en-US" altLang="ja-JP" sz="1260" dirty="0" smtClean="0">
                <a:latin typeface="Meiryo UI" panose="020B0604030504040204" pitchFamily="50" charset="-128"/>
                <a:ea typeface="Meiryo UI" panose="020B0604030504040204" pitchFamily="50" charset="-128"/>
              </a:rPr>
              <a:t>TDM</a:t>
            </a:r>
            <a:r>
              <a:rPr lang="ja-JP" altLang="en-US" sz="1260" dirty="0" smtClean="0">
                <a:latin typeface="Meiryo UI" panose="020B0604030504040204" pitchFamily="50" charset="-128"/>
                <a:ea typeface="Meiryo UI" panose="020B0604030504040204" pitchFamily="50" charset="-128"/>
              </a:rPr>
              <a:t>の</a:t>
            </a:r>
            <a:r>
              <a:rPr lang="ja-JP" altLang="en-US" sz="1260" dirty="0">
                <a:latin typeface="Meiryo UI" panose="020B0604030504040204" pitchFamily="50" charset="-128"/>
                <a:ea typeface="Meiryo UI" panose="020B0604030504040204" pitchFamily="50" charset="-128"/>
              </a:rPr>
              <a:t>試行</a:t>
            </a:r>
          </a:p>
        </p:txBody>
      </p:sp>
      <p:sp>
        <p:nvSpPr>
          <p:cNvPr id="121" name="正方形/長方形 120"/>
          <p:cNvSpPr/>
          <p:nvPr/>
        </p:nvSpPr>
        <p:spPr>
          <a:xfrm>
            <a:off x="6596393" y="5417080"/>
            <a:ext cx="6490485" cy="1255728"/>
          </a:xfrm>
          <a:prstGeom prst="rect">
            <a:avLst/>
          </a:prstGeom>
        </p:spPr>
        <p:txBody>
          <a:bodyPr wrap="square">
            <a:spAutoFit/>
          </a:bodyPr>
          <a:lstStyle/>
          <a:p>
            <a:pPr marL="246063" indent="-246063"/>
            <a:r>
              <a:rPr lang="ja-JP" altLang="en-US" sz="1260" b="1" dirty="0">
                <a:solidFill>
                  <a:prstClr val="black"/>
                </a:solidFill>
                <a:latin typeface="Meiryo UI" panose="020B0604030504040204" pitchFamily="50" charset="-128"/>
                <a:ea typeface="Meiryo UI" panose="020B0604030504040204" pitchFamily="50" charset="-128"/>
              </a:rPr>
              <a:t>〇</a:t>
            </a:r>
            <a:r>
              <a:rPr lang="en-US" altLang="ja-JP" sz="1260" b="1" dirty="0" smtClean="0">
                <a:solidFill>
                  <a:prstClr val="black"/>
                </a:solidFill>
                <a:latin typeface="Meiryo UI" panose="020B0604030504040204" pitchFamily="50" charset="-128"/>
                <a:ea typeface="Meiryo UI" panose="020B0604030504040204" pitchFamily="50" charset="-128"/>
              </a:rPr>
              <a:t>2025</a:t>
            </a:r>
            <a:r>
              <a:rPr lang="ja-JP" altLang="en-US" sz="1260" b="1" dirty="0" smtClean="0">
                <a:solidFill>
                  <a:prstClr val="black"/>
                </a:solidFill>
                <a:latin typeface="Meiryo UI" panose="020B0604030504040204" pitchFamily="50" charset="-128"/>
                <a:ea typeface="Meiryo UI" panose="020B0604030504040204" pitchFamily="50" charset="-128"/>
              </a:rPr>
              <a:t>年</a:t>
            </a:r>
            <a:r>
              <a:rPr lang="ja-JP" altLang="en-US" sz="1260" b="1" dirty="0">
                <a:solidFill>
                  <a:prstClr val="black"/>
                </a:solidFill>
                <a:latin typeface="Meiryo UI" panose="020B0604030504040204" pitchFamily="50" charset="-128"/>
                <a:ea typeface="Meiryo UI" panose="020B0604030504040204" pitchFamily="50" charset="-128"/>
              </a:rPr>
              <a:t>大阪・関西万博 交通円滑化推進</a:t>
            </a:r>
            <a:r>
              <a:rPr lang="ja-JP" altLang="en-US" sz="1260" b="1" dirty="0" smtClean="0">
                <a:solidFill>
                  <a:prstClr val="black"/>
                </a:solidFill>
                <a:latin typeface="Meiryo UI" panose="020B0604030504040204" pitchFamily="50" charset="-128"/>
                <a:ea typeface="Meiryo UI" panose="020B0604030504040204" pitchFamily="50" charset="-128"/>
              </a:rPr>
              <a:t>会議</a:t>
            </a:r>
            <a:endParaRPr lang="en-US" altLang="ja-JP" sz="1260" b="1" dirty="0" smtClean="0">
              <a:solidFill>
                <a:prstClr val="black"/>
              </a:solidFill>
              <a:latin typeface="Meiryo UI" panose="020B0604030504040204" pitchFamily="50" charset="-128"/>
              <a:ea typeface="Meiryo UI" panose="020B0604030504040204" pitchFamily="50" charset="-128"/>
            </a:endParaRPr>
          </a:p>
          <a:p>
            <a:pPr marL="88900" indent="-88900"/>
            <a:r>
              <a:rPr lang="ja-JP" altLang="en-US" sz="1260" dirty="0">
                <a:solidFill>
                  <a:prstClr val="black"/>
                </a:solidFill>
                <a:latin typeface="Meiryo UI" panose="020B0604030504040204" pitchFamily="50" charset="-128"/>
                <a:ea typeface="Meiryo UI" panose="020B0604030504040204" pitchFamily="50" charset="-128"/>
              </a:rPr>
              <a:t>　</a:t>
            </a:r>
            <a:r>
              <a:rPr lang="ja-JP" altLang="en-US" sz="1260" dirty="0" smtClean="0">
                <a:solidFill>
                  <a:prstClr val="black"/>
                </a:solidFill>
                <a:latin typeface="Meiryo UI" panose="020B0604030504040204" pitchFamily="50" charset="-128"/>
                <a:ea typeface="Meiryo UI" panose="020B0604030504040204" pitchFamily="50" charset="-128"/>
              </a:rPr>
              <a:t>・</a:t>
            </a:r>
            <a:r>
              <a:rPr lang="en-US" altLang="ja-JP" sz="1260" dirty="0" smtClean="0">
                <a:solidFill>
                  <a:prstClr val="black"/>
                </a:solidFill>
                <a:latin typeface="Meiryo UI" panose="020B0604030504040204" pitchFamily="50" charset="-128"/>
                <a:ea typeface="Meiryo UI" panose="020B0604030504040204" pitchFamily="50" charset="-128"/>
              </a:rPr>
              <a:t>2022</a:t>
            </a:r>
            <a:r>
              <a:rPr lang="ja-JP" altLang="en-US" sz="1260" dirty="0" smtClean="0">
                <a:solidFill>
                  <a:prstClr val="black"/>
                </a:solidFill>
                <a:latin typeface="Meiryo UI" panose="020B0604030504040204" pitchFamily="50" charset="-128"/>
                <a:ea typeface="Meiryo UI" panose="020B0604030504040204" pitchFamily="50" charset="-128"/>
              </a:rPr>
              <a:t>年</a:t>
            </a:r>
            <a:r>
              <a:rPr lang="en-US" altLang="ja-JP" sz="1260" dirty="0">
                <a:solidFill>
                  <a:prstClr val="black"/>
                </a:solidFill>
                <a:latin typeface="Meiryo UI" panose="020B0604030504040204" pitchFamily="50" charset="-128"/>
                <a:ea typeface="Meiryo UI" panose="020B0604030504040204" pitchFamily="50" charset="-128"/>
              </a:rPr>
              <a:t>12</a:t>
            </a:r>
            <a:r>
              <a:rPr lang="ja-JP" altLang="en-US" sz="1260" dirty="0" smtClean="0">
                <a:solidFill>
                  <a:prstClr val="black"/>
                </a:solidFill>
                <a:latin typeface="Meiryo UI" panose="020B0604030504040204" pitchFamily="50" charset="-128"/>
                <a:ea typeface="Meiryo UI" panose="020B0604030504040204" pitchFamily="50" charset="-128"/>
              </a:rPr>
              <a:t>月、府市、博覧会協会、経済界等を含む関係機関により会議を設置</a:t>
            </a:r>
            <a:endParaRPr lang="en-US" altLang="ja-JP" sz="1260" dirty="0">
              <a:solidFill>
                <a:prstClr val="black"/>
              </a:solidFill>
              <a:latin typeface="Meiryo UI" panose="020B0604030504040204" pitchFamily="50" charset="-128"/>
              <a:ea typeface="Meiryo UI" panose="020B0604030504040204" pitchFamily="50" charset="-128"/>
            </a:endParaRPr>
          </a:p>
          <a:p>
            <a:pPr marL="88900" indent="-88900"/>
            <a:r>
              <a:rPr lang="ja-JP" altLang="en-US" sz="1260" dirty="0" smtClean="0">
                <a:solidFill>
                  <a:prstClr val="black"/>
                </a:solidFill>
                <a:latin typeface="Meiryo UI" panose="020B0604030504040204" pitchFamily="50" charset="-128"/>
                <a:ea typeface="Meiryo UI" panose="020B0604030504040204" pitchFamily="50" charset="-128"/>
              </a:rPr>
              <a:t>　・在宅</a:t>
            </a:r>
            <a:r>
              <a:rPr lang="ja-JP" altLang="en-US" sz="1260" dirty="0">
                <a:solidFill>
                  <a:prstClr val="black"/>
                </a:solidFill>
                <a:latin typeface="Meiryo UI" panose="020B0604030504040204" pitchFamily="50" charset="-128"/>
                <a:ea typeface="Meiryo UI" panose="020B0604030504040204" pitchFamily="50" charset="-128"/>
              </a:rPr>
              <a:t>勤務や時差出勤、混雑予測箇所の迂回など</a:t>
            </a:r>
            <a:r>
              <a:rPr lang="ja-JP" altLang="en-US" sz="1260" dirty="0" smtClean="0">
                <a:solidFill>
                  <a:prstClr val="black"/>
                </a:solidFill>
                <a:latin typeface="Meiryo UI" panose="020B0604030504040204" pitchFamily="50" charset="-128"/>
                <a:ea typeface="Meiryo UI" panose="020B0604030504040204" pitchFamily="50" charset="-128"/>
              </a:rPr>
              <a:t>、住民</a:t>
            </a:r>
            <a:r>
              <a:rPr lang="ja-JP" altLang="en-US" sz="1260" dirty="0">
                <a:solidFill>
                  <a:prstClr val="black"/>
                </a:solidFill>
                <a:latin typeface="Meiryo UI" panose="020B0604030504040204" pitchFamily="50" charset="-128"/>
                <a:ea typeface="Meiryo UI" panose="020B0604030504040204" pitchFamily="50" charset="-128"/>
              </a:rPr>
              <a:t>や企業等の交通にあたっての行動</a:t>
            </a:r>
            <a:r>
              <a:rPr lang="ja-JP" altLang="en-US" sz="1260" dirty="0" smtClean="0">
                <a:solidFill>
                  <a:prstClr val="black"/>
                </a:solidFill>
                <a:latin typeface="Meiryo UI" panose="020B0604030504040204" pitchFamily="50" charset="-128"/>
                <a:ea typeface="Meiryo UI" panose="020B0604030504040204" pitchFamily="50" charset="-128"/>
              </a:rPr>
              <a:t>変</a:t>
            </a:r>
            <a:endParaRPr lang="en-US" altLang="ja-JP" sz="1260" dirty="0" smtClean="0">
              <a:solidFill>
                <a:prstClr val="black"/>
              </a:solidFill>
              <a:latin typeface="Meiryo UI" panose="020B0604030504040204" pitchFamily="50" charset="-128"/>
              <a:ea typeface="Meiryo UI" panose="020B0604030504040204" pitchFamily="50" charset="-128"/>
            </a:endParaRPr>
          </a:p>
          <a:p>
            <a:pPr marL="177800" indent="-177800"/>
            <a:r>
              <a:rPr lang="en-US" altLang="ja-JP" sz="1260" dirty="0">
                <a:solidFill>
                  <a:prstClr val="black"/>
                </a:solidFill>
                <a:latin typeface="Meiryo UI" panose="020B0604030504040204" pitchFamily="50" charset="-128"/>
                <a:ea typeface="Meiryo UI" panose="020B0604030504040204" pitchFamily="50" charset="-128"/>
              </a:rPr>
              <a:t> </a:t>
            </a:r>
            <a:r>
              <a:rPr lang="en-US" altLang="ja-JP" sz="1260" dirty="0" smtClean="0">
                <a:solidFill>
                  <a:prstClr val="black"/>
                </a:solidFill>
                <a:latin typeface="Meiryo UI" panose="020B0604030504040204" pitchFamily="50" charset="-128"/>
                <a:ea typeface="Meiryo UI" panose="020B0604030504040204" pitchFamily="50" charset="-128"/>
              </a:rPr>
              <a:t>  </a:t>
            </a:r>
            <a:r>
              <a:rPr lang="ja-JP" altLang="en-US" sz="1260" dirty="0" smtClean="0">
                <a:solidFill>
                  <a:prstClr val="black"/>
                </a:solidFill>
                <a:latin typeface="Meiryo UI" panose="020B0604030504040204" pitchFamily="50" charset="-128"/>
                <a:ea typeface="Meiryo UI" panose="020B0604030504040204" pitchFamily="50" charset="-128"/>
              </a:rPr>
              <a:t>容</a:t>
            </a:r>
            <a:r>
              <a:rPr lang="ja-JP" altLang="en-US" sz="1260" dirty="0">
                <a:solidFill>
                  <a:prstClr val="black"/>
                </a:solidFill>
                <a:latin typeface="Meiryo UI" panose="020B0604030504040204" pitchFamily="50" charset="-128"/>
                <a:ea typeface="Meiryo UI" panose="020B0604030504040204" pitchFamily="50" charset="-128"/>
              </a:rPr>
              <a:t>を促す</a:t>
            </a:r>
            <a:r>
              <a:rPr lang="ja-JP" altLang="en-US" sz="1260" dirty="0" smtClean="0">
                <a:solidFill>
                  <a:prstClr val="black"/>
                </a:solidFill>
                <a:latin typeface="Meiryo UI" panose="020B0604030504040204" pitchFamily="50" charset="-128"/>
                <a:ea typeface="Meiryo UI" panose="020B0604030504040204" pitchFamily="50" charset="-128"/>
              </a:rPr>
              <a:t>取組みを</a:t>
            </a:r>
            <a:r>
              <a:rPr lang="ja-JP" altLang="en-US" sz="1260" dirty="0">
                <a:solidFill>
                  <a:prstClr val="black"/>
                </a:solidFill>
                <a:latin typeface="Meiryo UI" panose="020B0604030504040204" pitchFamily="50" charset="-128"/>
                <a:ea typeface="Meiryo UI" panose="020B0604030504040204" pitchFamily="50" charset="-128"/>
              </a:rPr>
              <a:t>関係者が一体となって検討・調整し、</a:t>
            </a:r>
            <a:r>
              <a:rPr lang="ja-JP" altLang="en-US" sz="1260" dirty="0" smtClean="0">
                <a:solidFill>
                  <a:prstClr val="black"/>
                </a:solidFill>
                <a:latin typeface="Meiryo UI" panose="020B0604030504040204" pitchFamily="50" charset="-128"/>
                <a:ea typeface="Meiryo UI" panose="020B0604030504040204" pitchFamily="50" charset="-128"/>
              </a:rPr>
              <a:t>広く協力</a:t>
            </a:r>
            <a:r>
              <a:rPr lang="ja-JP" altLang="en-US" sz="1260" dirty="0">
                <a:solidFill>
                  <a:prstClr val="black"/>
                </a:solidFill>
                <a:latin typeface="Meiryo UI" panose="020B0604030504040204" pitchFamily="50" charset="-128"/>
                <a:ea typeface="Meiryo UI" panose="020B0604030504040204" pitchFamily="50" charset="-128"/>
              </a:rPr>
              <a:t>を働きかけることで、円滑な</a:t>
            </a:r>
            <a:r>
              <a:rPr lang="ja-JP" altLang="en-US" sz="1260" dirty="0" smtClean="0">
                <a:solidFill>
                  <a:prstClr val="black"/>
                </a:solidFill>
                <a:latin typeface="Meiryo UI" panose="020B0604030504040204" pitchFamily="50" charset="-128"/>
                <a:ea typeface="Meiryo UI" panose="020B0604030504040204" pitchFamily="50" charset="-128"/>
              </a:rPr>
              <a:t>万博来場者</a:t>
            </a:r>
            <a:r>
              <a:rPr lang="ja-JP" altLang="en-US" sz="1260" dirty="0">
                <a:solidFill>
                  <a:prstClr val="black"/>
                </a:solidFill>
                <a:latin typeface="Meiryo UI" panose="020B0604030504040204" pitchFamily="50" charset="-128"/>
                <a:ea typeface="Meiryo UI" panose="020B0604030504040204" pitchFamily="50" charset="-128"/>
              </a:rPr>
              <a:t>輸送と都市活動の両立を</a:t>
            </a:r>
            <a:r>
              <a:rPr lang="ja-JP" altLang="en-US" sz="1260" dirty="0" smtClean="0">
                <a:solidFill>
                  <a:prstClr val="black"/>
                </a:solidFill>
                <a:latin typeface="Meiryo UI" panose="020B0604030504040204" pitchFamily="50" charset="-128"/>
                <a:ea typeface="Meiryo UI" panose="020B0604030504040204" pitchFamily="50" charset="-128"/>
              </a:rPr>
              <a:t>めざすことを目的</a:t>
            </a:r>
            <a:r>
              <a:rPr lang="ja-JP" altLang="en-US" sz="1260" dirty="0" smtClean="0">
                <a:latin typeface="Meiryo UI" panose="020B0604030504040204" pitchFamily="50" charset="-128"/>
                <a:ea typeface="Meiryo UI" panose="020B0604030504040204" pitchFamily="50" charset="-128"/>
              </a:rPr>
              <a:t>として、働きかけに関する協議・調整等を行う</a:t>
            </a:r>
          </a:p>
          <a:p>
            <a:pPr marL="88900" indent="-88900"/>
            <a:endParaRPr lang="ja-JP" altLang="en-US" sz="1260" dirty="0">
              <a:solidFill>
                <a:prstClr val="black"/>
              </a:solidFill>
              <a:latin typeface="Meiryo UI" panose="020B0604030504040204" pitchFamily="50" charset="-128"/>
              <a:ea typeface="Meiryo UI" panose="020B0604030504040204" pitchFamily="50" charset="-128"/>
            </a:endParaRPr>
          </a:p>
        </p:txBody>
      </p:sp>
      <p:sp>
        <p:nvSpPr>
          <p:cNvPr id="123" name="テキスト ボックス 122"/>
          <p:cNvSpPr txBox="1"/>
          <p:nvPr/>
        </p:nvSpPr>
        <p:spPr>
          <a:xfrm>
            <a:off x="6594867" y="5130917"/>
            <a:ext cx="5886768" cy="307777"/>
          </a:xfrm>
          <a:prstGeom prst="rect">
            <a:avLst/>
          </a:prstGeom>
          <a:noFill/>
          <a:ln>
            <a:noFill/>
          </a:ln>
        </p:spPr>
        <p:txBody>
          <a:bodyPr wrap="square" lIns="126000" tIns="0" rIns="126000" bIns="0" rtlCol="0">
            <a:spAutoFit/>
          </a:bodyPr>
          <a:lstStyle/>
          <a:p>
            <a:pPr marL="126682" indent="-126682"/>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TDM</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（交通需要マネジメント）とは、</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Transportation Demand Management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の略で、既存の交通システムの利用効率を最大化する目的で移動者側に行動変更を促す諸施策</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4" name="正方形/長方形 123"/>
          <p:cNvSpPr/>
          <p:nvPr/>
        </p:nvSpPr>
        <p:spPr>
          <a:xfrm>
            <a:off x="6634895" y="912168"/>
            <a:ext cx="6422568" cy="1963614"/>
          </a:xfrm>
          <a:prstGeom prst="rect">
            <a:avLst/>
          </a:prstGeom>
        </p:spPr>
        <p:txBody>
          <a:bodyPr wrap="square">
            <a:spAutoFit/>
          </a:bodyPr>
          <a:lstStyle/>
          <a:p>
            <a:pPr marL="246063" indent="-246063"/>
            <a:r>
              <a:rPr lang="ja-JP" altLang="en-US" sz="1260" b="1" dirty="0">
                <a:latin typeface="Meiryo UI" panose="020B0604030504040204" pitchFamily="50" charset="-128"/>
                <a:ea typeface="Meiryo UI" panose="020B0604030504040204" pitchFamily="50" charset="-128"/>
              </a:rPr>
              <a:t>〇</a:t>
            </a:r>
            <a:r>
              <a:rPr lang="en-US" altLang="ja-JP" sz="1260" b="1" dirty="0" smtClean="0">
                <a:latin typeface="Meiryo UI" panose="020B0604030504040204" pitchFamily="50" charset="-128"/>
                <a:ea typeface="Meiryo UI" panose="020B0604030504040204" pitchFamily="50" charset="-128"/>
              </a:rPr>
              <a:t>2025</a:t>
            </a:r>
            <a:r>
              <a:rPr lang="ja-JP" altLang="en-US" sz="1260" b="1" dirty="0" smtClean="0">
                <a:latin typeface="Meiryo UI" panose="020B0604030504040204" pitchFamily="50" charset="-128"/>
                <a:ea typeface="Meiryo UI" panose="020B0604030504040204" pitchFamily="50" charset="-128"/>
              </a:rPr>
              <a:t>年</a:t>
            </a:r>
            <a:r>
              <a:rPr lang="ja-JP" altLang="en-US" sz="1260" b="1" dirty="0">
                <a:latin typeface="Meiryo UI" panose="020B0604030504040204" pitchFamily="50" charset="-128"/>
                <a:ea typeface="Meiryo UI" panose="020B0604030504040204" pitchFamily="50" charset="-128"/>
              </a:rPr>
              <a:t>大阪・関西万博 </a:t>
            </a:r>
            <a:r>
              <a:rPr lang="ja-JP" altLang="en-US" sz="1260" b="1" dirty="0" smtClean="0">
                <a:latin typeface="Meiryo UI" panose="020B0604030504040204" pitchFamily="50" charset="-128"/>
                <a:ea typeface="Meiryo UI" panose="020B0604030504040204" pitchFamily="50" charset="-128"/>
              </a:rPr>
              <a:t>来場者輸送具体方針</a:t>
            </a:r>
            <a:endParaRPr lang="en-US" altLang="ja-JP" sz="1260" b="1" dirty="0">
              <a:latin typeface="Meiryo UI" panose="020B0604030504040204" pitchFamily="50" charset="-128"/>
              <a:ea typeface="Meiryo UI" panose="020B0604030504040204" pitchFamily="50" charset="-128"/>
            </a:endParaRPr>
          </a:p>
          <a:p>
            <a:pPr marL="177800" indent="-68263"/>
            <a:r>
              <a:rPr lang="ja-JP" altLang="en-US" sz="1260" dirty="0" smtClean="0">
                <a:latin typeface="Meiryo UI" panose="020B0604030504040204" pitchFamily="50" charset="-128"/>
                <a:ea typeface="Meiryo UI" panose="020B0604030504040204" pitchFamily="50" charset="-128"/>
              </a:rPr>
              <a:t>・</a:t>
            </a:r>
            <a:r>
              <a:rPr lang="en-US" altLang="ja-JP" sz="1260" dirty="0" smtClean="0">
                <a:latin typeface="Meiryo UI" panose="020B0604030504040204" pitchFamily="50" charset="-128"/>
                <a:ea typeface="Meiryo UI" panose="020B0604030504040204" pitchFamily="50" charset="-128"/>
              </a:rPr>
              <a:t>2022</a:t>
            </a:r>
            <a:r>
              <a:rPr lang="ja-JP" altLang="en-US" sz="1260" dirty="0" smtClean="0">
                <a:latin typeface="Meiryo UI" panose="020B0604030504040204" pitchFamily="50" charset="-128"/>
                <a:ea typeface="Meiryo UI" panose="020B0604030504040204" pitchFamily="50" charset="-128"/>
              </a:rPr>
              <a:t>年</a:t>
            </a:r>
            <a:r>
              <a:rPr lang="en-US" altLang="ja-JP" sz="1260" dirty="0" smtClean="0">
                <a:latin typeface="Meiryo UI" panose="020B0604030504040204" pitchFamily="50" charset="-128"/>
                <a:ea typeface="Meiryo UI" panose="020B0604030504040204" pitchFamily="50" charset="-128"/>
              </a:rPr>
              <a:t>10</a:t>
            </a:r>
            <a:r>
              <a:rPr lang="ja-JP" altLang="en-US" sz="1260" dirty="0" smtClean="0">
                <a:latin typeface="Meiryo UI" panose="020B0604030504040204" pitchFamily="50" charset="-128"/>
                <a:ea typeface="Meiryo UI" panose="020B0604030504040204" pitchFamily="50" charset="-128"/>
              </a:rPr>
              <a:t>月、</a:t>
            </a:r>
            <a:r>
              <a:rPr lang="en-US" altLang="zh-TW" sz="1260" dirty="0">
                <a:latin typeface="Meiryo UI" panose="020B0604030504040204" pitchFamily="50" charset="-128"/>
                <a:ea typeface="Meiryo UI" panose="020B0604030504040204" pitchFamily="50" charset="-128"/>
              </a:rPr>
              <a:t>2025</a:t>
            </a:r>
            <a:r>
              <a:rPr lang="zh-TW" altLang="en-US" sz="1260" dirty="0">
                <a:latin typeface="Meiryo UI" panose="020B0604030504040204" pitchFamily="50" charset="-128"/>
                <a:ea typeface="Meiryo UI" panose="020B0604030504040204" pitchFamily="50" charset="-128"/>
              </a:rPr>
              <a:t>年日本国際博覧会来場者輸送対策協議会</a:t>
            </a:r>
            <a:r>
              <a:rPr lang="ja-JP" altLang="en-US" sz="1260" dirty="0" smtClean="0">
                <a:latin typeface="Meiryo UI" panose="020B0604030504040204" pitchFamily="50" charset="-128"/>
                <a:ea typeface="Meiryo UI" panose="020B0604030504040204" pitchFamily="50" charset="-128"/>
              </a:rPr>
              <a:t>に</a:t>
            </a:r>
            <a:r>
              <a:rPr lang="ja-JP" altLang="en-US" sz="1260" dirty="0">
                <a:latin typeface="Meiryo UI" panose="020B0604030504040204" pitchFamily="50" charset="-128"/>
                <a:ea typeface="Meiryo UI" panose="020B0604030504040204" pitchFamily="50" charset="-128"/>
              </a:rPr>
              <a:t>おいて</a:t>
            </a:r>
            <a:r>
              <a:rPr lang="ja-JP" altLang="en-US" sz="1260" dirty="0" smtClean="0">
                <a:latin typeface="Meiryo UI" panose="020B0604030504040204" pitchFamily="50" charset="-128"/>
                <a:ea typeface="Meiryo UI" panose="020B0604030504040204" pitchFamily="50" charset="-128"/>
              </a:rPr>
              <a:t>、安全</a:t>
            </a:r>
            <a:r>
              <a:rPr lang="ja-JP" altLang="en-US" sz="1260" dirty="0">
                <a:latin typeface="Meiryo UI" panose="020B0604030504040204" pitchFamily="50" charset="-128"/>
                <a:ea typeface="Meiryo UI" panose="020B0604030504040204" pitchFamily="50" charset="-128"/>
              </a:rPr>
              <a:t>で円滑な移動の実現と大阪・関西圏の</a:t>
            </a:r>
            <a:r>
              <a:rPr lang="ja-JP" altLang="en-US" sz="1260" dirty="0" smtClean="0">
                <a:latin typeface="Meiryo UI" panose="020B0604030504040204" pitchFamily="50" charset="-128"/>
                <a:ea typeface="Meiryo UI" panose="020B0604030504040204" pitchFamily="50" charset="-128"/>
              </a:rPr>
              <a:t>社会経済活動を支える人流・物流への影響の最小化に向けて、「大阪・関西万博　来場者輸送具体方針</a:t>
            </a:r>
            <a:r>
              <a:rPr lang="en-US" altLang="ja-JP" sz="1260" dirty="0" smtClean="0">
                <a:latin typeface="Meiryo UI" panose="020B0604030504040204" pitchFamily="50" charset="-128"/>
                <a:ea typeface="Meiryo UI" panose="020B0604030504040204" pitchFamily="50" charset="-128"/>
              </a:rPr>
              <a:t>(</a:t>
            </a:r>
            <a:r>
              <a:rPr lang="ja-JP" altLang="en-US" sz="1260" dirty="0" smtClean="0">
                <a:latin typeface="Meiryo UI" panose="020B0604030504040204" pitchFamily="50" charset="-128"/>
                <a:ea typeface="Meiryo UI" panose="020B0604030504040204" pitchFamily="50" charset="-128"/>
              </a:rPr>
              <a:t>アクションプラン</a:t>
            </a:r>
            <a:r>
              <a:rPr lang="en-US" altLang="ja-JP" sz="1260" dirty="0">
                <a:latin typeface="Meiryo UI" panose="020B0604030504040204" pitchFamily="50" charset="-128"/>
                <a:ea typeface="Meiryo UI" panose="020B0604030504040204" pitchFamily="50" charset="-128"/>
              </a:rPr>
              <a:t>)</a:t>
            </a:r>
            <a:r>
              <a:rPr lang="ja-JP" altLang="en-US" sz="1260" dirty="0" smtClean="0">
                <a:latin typeface="Meiryo UI" panose="020B0604030504040204" pitchFamily="50" charset="-128"/>
                <a:ea typeface="Meiryo UI" panose="020B0604030504040204" pitchFamily="50" charset="-128"/>
              </a:rPr>
              <a:t>初版」を策定</a:t>
            </a:r>
            <a:endParaRPr lang="en-US" altLang="ja-JP" sz="1260" dirty="0" smtClean="0">
              <a:latin typeface="Meiryo UI" panose="020B0604030504040204" pitchFamily="50" charset="-128"/>
              <a:ea typeface="Meiryo UI" panose="020B0604030504040204" pitchFamily="50" charset="-128"/>
            </a:endParaRPr>
          </a:p>
          <a:p>
            <a:pPr marL="177800" indent="-68263"/>
            <a:r>
              <a:rPr lang="ja-JP" altLang="en-US" sz="1260" dirty="0">
                <a:latin typeface="Meiryo UI" panose="020B0604030504040204" pitchFamily="50" charset="-128"/>
                <a:ea typeface="Meiryo UI" panose="020B0604030504040204" pitchFamily="50" charset="-128"/>
              </a:rPr>
              <a:t>・</a:t>
            </a:r>
            <a:r>
              <a:rPr lang="ja-JP" altLang="en-US" sz="1260" dirty="0" smtClean="0">
                <a:latin typeface="Meiryo UI" panose="020B0604030504040204" pitchFamily="50" charset="-128"/>
                <a:ea typeface="Meiryo UI" panose="020B0604030504040204" pitchFamily="50" charset="-128"/>
              </a:rPr>
              <a:t>想定来場者約</a:t>
            </a:r>
            <a:r>
              <a:rPr lang="en-US" altLang="ja-JP" sz="1260" dirty="0" smtClean="0">
                <a:latin typeface="Meiryo UI" panose="020B0604030504040204" pitchFamily="50" charset="-128"/>
                <a:ea typeface="Meiryo UI" panose="020B0604030504040204" pitchFamily="50" charset="-128"/>
              </a:rPr>
              <a:t>2820</a:t>
            </a:r>
            <a:r>
              <a:rPr lang="ja-JP" altLang="en-US" sz="1260" dirty="0" smtClean="0">
                <a:latin typeface="Meiryo UI" panose="020B0604030504040204" pitchFamily="50" charset="-128"/>
                <a:ea typeface="Meiryo UI" panose="020B0604030504040204" pitchFamily="50" charset="-128"/>
              </a:rPr>
              <a:t>万人の輸送対策として、</a:t>
            </a:r>
            <a:endParaRPr lang="en-US" altLang="ja-JP" sz="100" dirty="0" smtClean="0">
              <a:latin typeface="Meiryo UI" panose="020B0604030504040204" pitchFamily="50" charset="-128"/>
              <a:ea typeface="Meiryo UI" panose="020B0604030504040204" pitchFamily="50" charset="-128"/>
            </a:endParaRPr>
          </a:p>
          <a:p>
            <a:pPr indent="266700"/>
            <a:endParaRPr lang="en-US" altLang="ja-JP" sz="200" dirty="0" smtClean="0">
              <a:latin typeface="Meiryo UI" panose="020B0604030504040204" pitchFamily="50" charset="-128"/>
              <a:ea typeface="Meiryo UI" panose="020B0604030504040204" pitchFamily="50" charset="-128"/>
            </a:endParaRPr>
          </a:p>
          <a:p>
            <a:pPr indent="266700"/>
            <a:r>
              <a:rPr lang="ja-JP" altLang="en-US" sz="1100" dirty="0" smtClean="0">
                <a:latin typeface="Meiryo UI" panose="020B0604030504040204" pitchFamily="50" charset="-128"/>
                <a:ea typeface="Meiryo UI" panose="020B0604030504040204" pitchFamily="50" charset="-128"/>
              </a:rPr>
              <a:t>・原則公共</a:t>
            </a:r>
            <a:r>
              <a:rPr lang="ja-JP" altLang="en-US" sz="1100" dirty="0">
                <a:latin typeface="Meiryo UI" panose="020B0604030504040204" pitchFamily="50" charset="-128"/>
                <a:ea typeface="Meiryo UI" panose="020B0604030504040204" pitchFamily="50" charset="-128"/>
              </a:rPr>
              <a:t>交通機関の利用を</a:t>
            </a:r>
            <a:r>
              <a:rPr lang="ja-JP" altLang="en-US" sz="1100" dirty="0" smtClean="0">
                <a:latin typeface="Meiryo UI" panose="020B0604030504040204" pitchFamily="50" charset="-128"/>
                <a:ea typeface="Meiryo UI" panose="020B0604030504040204" pitchFamily="50" charset="-128"/>
              </a:rPr>
              <a:t>呼びかけ</a:t>
            </a:r>
            <a:endParaRPr lang="en-US" altLang="ja-JP" sz="1100" dirty="0" smtClean="0">
              <a:latin typeface="Meiryo UI" panose="020B0604030504040204" pitchFamily="50" charset="-128"/>
              <a:ea typeface="Meiryo UI" panose="020B0604030504040204" pitchFamily="50" charset="-128"/>
            </a:endParaRPr>
          </a:p>
          <a:p>
            <a:pPr indent="266700"/>
            <a:r>
              <a:rPr lang="ja-JP" altLang="en-US" sz="1100" b="1" u="sng" dirty="0">
                <a:latin typeface="Meiryo UI" panose="020B0604030504040204" pitchFamily="50" charset="-128"/>
                <a:ea typeface="Meiryo UI" panose="020B0604030504040204" pitchFamily="50" charset="-128"/>
              </a:rPr>
              <a:t>・</a:t>
            </a:r>
            <a:r>
              <a:rPr lang="ja-JP" altLang="en-US" sz="1100" b="1" u="sng" dirty="0" smtClean="0">
                <a:latin typeface="Meiryo UI" panose="020B0604030504040204" pitchFamily="50" charset="-128"/>
                <a:ea typeface="Meiryo UI" panose="020B0604030504040204" pitchFamily="50" charset="-128"/>
              </a:rPr>
              <a:t>大阪メトロ中央線等におけるピーク時における鉄道</a:t>
            </a:r>
            <a:r>
              <a:rPr lang="ja-JP" altLang="en-US" sz="1100" b="1" u="sng" dirty="0">
                <a:latin typeface="Meiryo UI" panose="020B0604030504040204" pitchFamily="50" charset="-128"/>
                <a:ea typeface="Meiryo UI" panose="020B0604030504040204" pitchFamily="50" charset="-128"/>
              </a:rPr>
              <a:t>の運行本数</a:t>
            </a:r>
            <a:r>
              <a:rPr lang="ja-JP" altLang="en-US" sz="1100" b="1" u="sng" dirty="0" smtClean="0">
                <a:latin typeface="Meiryo UI" panose="020B0604030504040204" pitchFamily="50" charset="-128"/>
                <a:ea typeface="Meiryo UI" panose="020B0604030504040204" pitchFamily="50" charset="-128"/>
              </a:rPr>
              <a:t>を増便（①）</a:t>
            </a:r>
            <a:endParaRPr lang="en-US" altLang="ja-JP" sz="1100" b="1" u="sng" dirty="0">
              <a:latin typeface="Meiryo UI" panose="020B0604030504040204" pitchFamily="50" charset="-128"/>
              <a:ea typeface="Meiryo UI" panose="020B0604030504040204" pitchFamily="50" charset="-128"/>
            </a:endParaRPr>
          </a:p>
          <a:p>
            <a:pPr indent="266700"/>
            <a:r>
              <a:rPr lang="ja-JP" altLang="en-US" sz="1100" dirty="0" smtClean="0">
                <a:latin typeface="Meiryo UI" panose="020B0604030504040204" pitchFamily="50" charset="-128"/>
                <a:ea typeface="Meiryo UI" panose="020B0604030504040204" pitchFamily="50" charset="-128"/>
              </a:rPr>
              <a:t>・会期前半の入場券の料金割引等によるチケットコントロール</a:t>
            </a:r>
            <a:endParaRPr lang="en-US" altLang="ja-JP" sz="1100" dirty="0">
              <a:latin typeface="Meiryo UI" panose="020B0604030504040204" pitchFamily="50" charset="-128"/>
              <a:ea typeface="Meiryo UI" panose="020B0604030504040204" pitchFamily="50" charset="-128"/>
            </a:endParaRPr>
          </a:p>
          <a:p>
            <a:pPr indent="266700"/>
            <a:r>
              <a:rPr lang="ja-JP" altLang="en-US" sz="1100" dirty="0" smtClean="0">
                <a:latin typeface="Meiryo UI" panose="020B0604030504040204" pitchFamily="50" charset="-128"/>
                <a:ea typeface="Meiryo UI" panose="020B0604030504040204" pitchFamily="50" charset="-128"/>
              </a:rPr>
              <a:t>・会場への入場時間予約等による来場日および来場時間のピークを平準化</a:t>
            </a:r>
            <a:endParaRPr lang="en-US" altLang="ja-JP" sz="1100" dirty="0" smtClean="0">
              <a:latin typeface="Meiryo UI" panose="020B0604030504040204" pitchFamily="50" charset="-128"/>
              <a:ea typeface="Meiryo UI" panose="020B0604030504040204" pitchFamily="50" charset="-128"/>
            </a:endParaRPr>
          </a:p>
          <a:p>
            <a:pPr indent="266700"/>
            <a:r>
              <a:rPr lang="ja-JP" altLang="en-US" sz="1100" b="1" u="sng" dirty="0" smtClean="0">
                <a:latin typeface="Meiryo UI" panose="020B0604030504040204" pitchFamily="50" charset="-128"/>
                <a:ea typeface="Meiryo UI" panose="020B0604030504040204" pitchFamily="50" charset="-128"/>
              </a:rPr>
              <a:t>・住民や企業等の交通にあたっての行動変容を促す取組み（②）</a:t>
            </a:r>
            <a:r>
              <a:rPr lang="ja-JP" altLang="en-US" sz="1100" dirty="0" smtClean="0">
                <a:latin typeface="Meiryo UI" panose="020B0604030504040204" pitchFamily="50" charset="-128"/>
                <a:ea typeface="Meiryo UI" panose="020B0604030504040204" pitchFamily="50" charset="-128"/>
              </a:rPr>
              <a:t>　</a:t>
            </a:r>
            <a:r>
              <a:rPr lang="ja-JP" altLang="en-US" sz="1260" dirty="0" smtClean="0">
                <a:latin typeface="Meiryo UI" panose="020B0604030504040204" pitchFamily="50" charset="-128"/>
                <a:ea typeface="Meiryo UI" panose="020B0604030504040204" pitchFamily="50" charset="-128"/>
              </a:rPr>
              <a:t>          などを提示</a:t>
            </a:r>
            <a:endParaRPr lang="ja-JP" altLang="en-US" sz="1260" dirty="0">
              <a:latin typeface="Meiryo UI" panose="020B0604030504040204" pitchFamily="50" charset="-128"/>
              <a:ea typeface="Meiryo UI" panose="020B0604030504040204" pitchFamily="50" charset="-128"/>
            </a:endParaRPr>
          </a:p>
        </p:txBody>
      </p:sp>
      <p:sp>
        <p:nvSpPr>
          <p:cNvPr id="125" name="正方形/長方形 124"/>
          <p:cNvSpPr/>
          <p:nvPr/>
        </p:nvSpPr>
        <p:spPr>
          <a:xfrm>
            <a:off x="6628336" y="4104445"/>
            <a:ext cx="6306721" cy="480131"/>
          </a:xfrm>
          <a:prstGeom prst="rect">
            <a:avLst/>
          </a:prstGeom>
        </p:spPr>
        <p:txBody>
          <a:bodyPr wrap="square">
            <a:spAutoFit/>
          </a:bodyPr>
          <a:lstStyle/>
          <a:p>
            <a:pPr marL="246063" indent="-246063"/>
            <a:r>
              <a:rPr lang="ja-JP" altLang="en-US" sz="1260" b="1" dirty="0">
                <a:latin typeface="Meiryo UI" panose="020B0604030504040204" pitchFamily="50" charset="-128"/>
                <a:ea typeface="Meiryo UI" panose="020B0604030504040204" pitchFamily="50" charset="-128"/>
              </a:rPr>
              <a:t>〇</a:t>
            </a:r>
            <a:r>
              <a:rPr lang="en-US" altLang="ja-JP" sz="1260" b="1" dirty="0" smtClean="0">
                <a:latin typeface="Meiryo UI" panose="020B0604030504040204" pitchFamily="50" charset="-128"/>
                <a:ea typeface="Meiryo UI" panose="020B0604030504040204" pitchFamily="50" charset="-128"/>
              </a:rPr>
              <a:t>2023</a:t>
            </a:r>
            <a:r>
              <a:rPr lang="ja-JP" altLang="en-US" sz="1260" b="1" dirty="0" smtClean="0">
                <a:latin typeface="Meiryo UI" panose="020B0604030504040204" pitchFamily="50" charset="-128"/>
                <a:ea typeface="Meiryo UI" panose="020B0604030504040204" pitchFamily="50" charset="-128"/>
              </a:rPr>
              <a:t>年度の取組み</a:t>
            </a:r>
            <a:endParaRPr lang="en-US" altLang="ja-JP" sz="1260" b="1" dirty="0">
              <a:latin typeface="Meiryo UI" panose="020B0604030504040204" pitchFamily="50" charset="-128"/>
              <a:ea typeface="Meiryo UI" panose="020B0604030504040204" pitchFamily="50" charset="-128"/>
            </a:endParaRPr>
          </a:p>
          <a:p>
            <a:pPr marL="246063" indent="-246063"/>
            <a:r>
              <a:rPr lang="ja-JP" altLang="en-US" sz="1260" b="1" dirty="0" smtClean="0">
                <a:latin typeface="Meiryo UI" panose="020B0604030504040204" pitchFamily="50" charset="-128"/>
                <a:ea typeface="Meiryo UI" panose="020B0604030504040204" pitchFamily="50" charset="-128"/>
              </a:rPr>
              <a:t>　・</a:t>
            </a:r>
            <a:r>
              <a:rPr lang="ja-JP" altLang="en-US" sz="1260" dirty="0" smtClean="0">
                <a:latin typeface="Meiryo UI" panose="020B0604030504040204" pitchFamily="50" charset="-128"/>
                <a:ea typeface="Meiryo UI" panose="020B0604030504040204" pitchFamily="50" charset="-128"/>
              </a:rPr>
              <a:t>森之宮検車場内に</a:t>
            </a:r>
            <a:r>
              <a:rPr lang="ja-JP" altLang="en-US" sz="1260" dirty="0">
                <a:latin typeface="Meiryo UI" panose="020B0604030504040204" pitchFamily="50" charset="-128"/>
                <a:ea typeface="Meiryo UI" panose="020B0604030504040204" pitchFamily="50" charset="-128"/>
              </a:rPr>
              <a:t>おける留置線</a:t>
            </a:r>
            <a:r>
              <a:rPr lang="ja-JP" altLang="en-US" sz="1260" dirty="0" smtClean="0">
                <a:latin typeface="Meiryo UI" panose="020B0604030504040204" pitchFamily="50" charset="-128"/>
                <a:ea typeface="Meiryo UI" panose="020B0604030504040204" pitchFamily="50" charset="-128"/>
              </a:rPr>
              <a:t>の</a:t>
            </a:r>
            <a:r>
              <a:rPr lang="ja-JP" altLang="en-US" sz="1260" dirty="0">
                <a:latin typeface="Meiryo UI" panose="020B0604030504040204" pitchFamily="50" charset="-128"/>
                <a:ea typeface="Meiryo UI" panose="020B0604030504040204" pitchFamily="50" charset="-128"/>
              </a:rPr>
              <a:t>整備</a:t>
            </a:r>
            <a:r>
              <a:rPr lang="ja-JP" altLang="en-US" sz="1260" dirty="0" smtClean="0">
                <a:latin typeface="Meiryo UI" panose="020B0604030504040204" pitchFamily="50" charset="-128"/>
                <a:ea typeface="Meiryo UI" panose="020B0604030504040204" pitchFamily="50" charset="-128"/>
              </a:rPr>
              <a:t>と</a:t>
            </a:r>
            <a:r>
              <a:rPr lang="ja-JP" altLang="en-US" sz="1260" dirty="0">
                <a:latin typeface="Meiryo UI" panose="020B0604030504040204" pitchFamily="50" charset="-128"/>
                <a:ea typeface="Meiryo UI" panose="020B0604030504040204" pitchFamily="50" charset="-128"/>
              </a:rPr>
              <a:t>保守エリア移転工事、乗務所の</a:t>
            </a:r>
            <a:r>
              <a:rPr lang="ja-JP" altLang="en-US" sz="1260" dirty="0" smtClean="0">
                <a:latin typeface="Meiryo UI" panose="020B0604030504040204" pitchFamily="50" charset="-128"/>
                <a:ea typeface="Meiryo UI" panose="020B0604030504040204" pitchFamily="50" charset="-128"/>
              </a:rPr>
              <a:t>増設</a:t>
            </a:r>
            <a:endParaRPr lang="ja-JP" altLang="en-US" sz="1260" dirty="0">
              <a:latin typeface="Meiryo UI" panose="020B0604030504040204" pitchFamily="50" charset="-128"/>
              <a:ea typeface="Meiryo UI" panose="020B0604030504040204" pitchFamily="50" charset="-128"/>
            </a:endParaRPr>
          </a:p>
        </p:txBody>
      </p:sp>
      <p:sp>
        <p:nvSpPr>
          <p:cNvPr id="127" name="正方形/長方形 126"/>
          <p:cNvSpPr/>
          <p:nvPr/>
        </p:nvSpPr>
        <p:spPr>
          <a:xfrm>
            <a:off x="58961" y="1809976"/>
            <a:ext cx="6395245" cy="674031"/>
          </a:xfrm>
          <a:prstGeom prst="rect">
            <a:avLst/>
          </a:prstGeom>
        </p:spPr>
        <p:txBody>
          <a:bodyPr wrap="square">
            <a:spAutoFit/>
          </a:bodyPr>
          <a:lstStyle/>
          <a:p>
            <a:pPr marL="246063" indent="-246063"/>
            <a:r>
              <a:rPr lang="ja-JP" altLang="en-US" sz="1260" b="1" dirty="0">
                <a:latin typeface="Meiryo UI" panose="020B0604030504040204" pitchFamily="50" charset="-128"/>
                <a:ea typeface="Meiryo UI" panose="020B0604030504040204" pitchFamily="50" charset="-128"/>
              </a:rPr>
              <a:t>〇</a:t>
            </a:r>
            <a:r>
              <a:rPr lang="en-US" altLang="ja-JP" sz="1260" b="1" dirty="0" smtClean="0">
                <a:latin typeface="Meiryo UI" panose="020B0604030504040204" pitchFamily="50" charset="-128"/>
                <a:ea typeface="Meiryo UI" panose="020B0604030504040204" pitchFamily="50" charset="-128"/>
              </a:rPr>
              <a:t>2023</a:t>
            </a:r>
            <a:r>
              <a:rPr lang="ja-JP" altLang="en-US" sz="1260" b="1" dirty="0" smtClean="0">
                <a:latin typeface="Meiryo UI" panose="020B0604030504040204" pitchFamily="50" charset="-128"/>
                <a:ea typeface="Meiryo UI" panose="020B0604030504040204" pitchFamily="50" charset="-128"/>
              </a:rPr>
              <a:t>年度の取組み</a:t>
            </a:r>
            <a:endParaRPr lang="en-US" altLang="ja-JP" sz="1260" b="1" dirty="0" smtClean="0">
              <a:latin typeface="Meiryo UI" panose="020B0604030504040204" pitchFamily="50" charset="-128"/>
              <a:ea typeface="Meiryo UI" panose="020B0604030504040204" pitchFamily="50" charset="-128"/>
            </a:endParaRPr>
          </a:p>
          <a:p>
            <a:pPr marL="246063" indent="-246063"/>
            <a:r>
              <a:rPr lang="ja-JP" altLang="en-US" sz="1260" dirty="0">
                <a:latin typeface="Meiryo UI" panose="020B0604030504040204" pitchFamily="50" charset="-128"/>
                <a:ea typeface="Meiryo UI" panose="020B0604030504040204" pitchFamily="50" charset="-128"/>
              </a:rPr>
              <a:t>　・</a:t>
            </a:r>
            <a:r>
              <a:rPr lang="ja-JP" altLang="en-US" sz="1260" dirty="0" smtClean="0">
                <a:latin typeface="Meiryo UI" panose="020B0604030504040204" pitchFamily="50" charset="-128"/>
                <a:ea typeface="Meiryo UI" panose="020B0604030504040204" pitchFamily="50" charset="-128"/>
              </a:rPr>
              <a:t>会場基盤</a:t>
            </a:r>
            <a:r>
              <a:rPr lang="ja-JP" altLang="en-US" sz="1260" dirty="0">
                <a:latin typeface="Meiryo UI" panose="020B0604030504040204" pitchFamily="50" charset="-128"/>
                <a:ea typeface="Meiryo UI" panose="020B0604030504040204" pitchFamily="50" charset="-128"/>
              </a:rPr>
              <a:t>整備工事</a:t>
            </a:r>
            <a:r>
              <a:rPr lang="ja-JP" altLang="en-US" sz="1260" dirty="0" smtClean="0">
                <a:latin typeface="Meiryo UI" panose="020B0604030504040204" pitchFamily="50" charset="-128"/>
                <a:ea typeface="Meiryo UI" panose="020B0604030504040204" pitchFamily="50" charset="-128"/>
              </a:rPr>
              <a:t>を引き続き実施</a:t>
            </a:r>
            <a:r>
              <a:rPr lang="ja-JP" altLang="en-US" sz="1260" dirty="0">
                <a:latin typeface="Meiryo UI" panose="020B0604030504040204" pitchFamily="50" charset="-128"/>
                <a:ea typeface="Meiryo UI" panose="020B0604030504040204" pitchFamily="50" charset="-128"/>
              </a:rPr>
              <a:t>するとともに、施設整備工事として、</a:t>
            </a:r>
            <a:r>
              <a:rPr lang="ja-JP" altLang="en-US" sz="1260" dirty="0" smtClean="0">
                <a:latin typeface="Meiryo UI" panose="020B0604030504040204" pitchFamily="50" charset="-128"/>
                <a:ea typeface="Meiryo UI" panose="020B0604030504040204" pitchFamily="50" charset="-128"/>
              </a:rPr>
              <a:t>順次パビリオン</a:t>
            </a:r>
            <a:r>
              <a:rPr lang="ja-JP" altLang="en-US" sz="1260" dirty="0">
                <a:latin typeface="Meiryo UI" panose="020B0604030504040204" pitchFamily="50" charset="-128"/>
                <a:ea typeface="Meiryo UI" panose="020B0604030504040204" pitchFamily="50" charset="-128"/>
              </a:rPr>
              <a:t>や</a:t>
            </a:r>
            <a:r>
              <a:rPr lang="ja-JP" altLang="en-US" sz="1260" dirty="0" smtClean="0">
                <a:latin typeface="Meiryo UI" panose="020B0604030504040204" pitchFamily="50" charset="-128"/>
                <a:ea typeface="Meiryo UI" panose="020B0604030504040204" pitchFamily="50" charset="-128"/>
              </a:rPr>
              <a:t>催事</a:t>
            </a:r>
            <a:endParaRPr lang="en-US" altLang="ja-JP" sz="1260" dirty="0" smtClean="0">
              <a:latin typeface="Meiryo UI" panose="020B0604030504040204" pitchFamily="50" charset="-128"/>
              <a:ea typeface="Meiryo UI" panose="020B0604030504040204" pitchFamily="50" charset="-128"/>
            </a:endParaRPr>
          </a:p>
          <a:p>
            <a:pPr marL="246063" indent="-246063"/>
            <a:r>
              <a:rPr lang="ja-JP" altLang="en-US" sz="1260" dirty="0">
                <a:latin typeface="Meiryo UI" panose="020B0604030504040204" pitchFamily="50" charset="-128"/>
                <a:ea typeface="Meiryo UI" panose="020B0604030504040204" pitchFamily="50" charset="-128"/>
              </a:rPr>
              <a:t>　 </a:t>
            </a:r>
            <a:r>
              <a:rPr lang="ja-JP" altLang="en-US" sz="1260" dirty="0" smtClean="0">
                <a:latin typeface="Meiryo UI" panose="020B0604030504040204" pitchFamily="50" charset="-128"/>
                <a:ea typeface="Meiryo UI" panose="020B0604030504040204" pitchFamily="50" charset="-128"/>
              </a:rPr>
              <a:t>施設</a:t>
            </a:r>
            <a:r>
              <a:rPr lang="ja-JP" altLang="en-US" sz="1260" dirty="0">
                <a:latin typeface="Meiryo UI" panose="020B0604030504040204" pitchFamily="50" charset="-128"/>
                <a:ea typeface="Meiryo UI" panose="020B0604030504040204" pitchFamily="50" charset="-128"/>
              </a:rPr>
              <a:t>等の建築工事に着手予定</a:t>
            </a:r>
          </a:p>
        </p:txBody>
      </p:sp>
      <p:sp>
        <p:nvSpPr>
          <p:cNvPr id="128" name="テキスト ボックス 127">
            <a:extLst>
              <a:ext uri="{FF2B5EF4-FFF2-40B4-BE49-F238E27FC236}">
                <a16:creationId xmlns:a16="http://schemas.microsoft.com/office/drawing/2014/main" id="{B3901C99-733A-40D5-BB8E-A6725567F175}"/>
              </a:ext>
            </a:extLst>
          </p:cNvPr>
          <p:cNvSpPr txBox="1"/>
          <p:nvPr/>
        </p:nvSpPr>
        <p:spPr>
          <a:xfrm>
            <a:off x="6590859" y="8439616"/>
            <a:ext cx="6418059" cy="969496"/>
          </a:xfrm>
          <a:prstGeom prst="rect">
            <a:avLst/>
          </a:prstGeom>
          <a:noFill/>
          <a:ln>
            <a:noFill/>
          </a:ln>
        </p:spPr>
        <p:txBody>
          <a:bodyPr wrap="square" lIns="126000" tIns="0" rIns="126000" bIns="0" rtlCol="0">
            <a:spAutoFit/>
          </a:bodyPr>
          <a:lstStyle/>
          <a:p>
            <a:pPr marL="88900"/>
            <a:endParaRPr lang="en-US" altLang="ja-JP" sz="1260" kern="100" dirty="0" smtClean="0">
              <a:latin typeface="Meiryo UI" panose="020B0604030504040204" pitchFamily="50" charset="-128"/>
              <a:ea typeface="Meiryo UI" panose="020B0604030504040204" pitchFamily="50" charset="-128"/>
              <a:cs typeface="Courier New" panose="02070309020205020404" pitchFamily="49" charset="0"/>
            </a:endParaRPr>
          </a:p>
          <a:p>
            <a:r>
              <a:rPr lang="ja-JP" altLang="en-US" sz="1260" b="1" kern="100" dirty="0" smtClean="0">
                <a:latin typeface="Meiryo UI" panose="020B0604030504040204" pitchFamily="50" charset="-128"/>
                <a:ea typeface="Meiryo UI" panose="020B0604030504040204" pitchFamily="50" charset="-128"/>
                <a:cs typeface="Courier New" panose="02070309020205020404" pitchFamily="49" charset="0"/>
              </a:rPr>
              <a:t>〇持続可能な大阪・関西万博に向けた取組み</a:t>
            </a:r>
            <a:endParaRPr lang="en-US" altLang="ja-JP" sz="1260" b="1" kern="100" dirty="0" smtClean="0">
              <a:latin typeface="Meiryo UI" panose="020B0604030504040204" pitchFamily="50" charset="-128"/>
              <a:ea typeface="Meiryo UI" panose="020B0604030504040204" pitchFamily="50" charset="-128"/>
              <a:cs typeface="Courier New" panose="02070309020205020404" pitchFamily="49" charset="0"/>
            </a:endParaRPr>
          </a:p>
          <a:p>
            <a:pPr marL="88900"/>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a:t>
            </a:r>
            <a:r>
              <a:rPr lang="en-US" altLang="ja-JP" sz="1260" kern="100" dirty="0" smtClean="0">
                <a:latin typeface="Meiryo UI" panose="020B0604030504040204" pitchFamily="50" charset="-128"/>
                <a:ea typeface="Meiryo UI" panose="020B0604030504040204" pitchFamily="50" charset="-128"/>
                <a:cs typeface="Courier New" panose="02070309020205020404" pitchFamily="49" charset="0"/>
              </a:rPr>
              <a:t>2022</a:t>
            </a: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年</a:t>
            </a:r>
            <a:r>
              <a:rPr lang="en-US" altLang="ja-JP" sz="1260" kern="100" dirty="0" smtClean="0">
                <a:latin typeface="Meiryo UI" panose="020B0604030504040204" pitchFamily="50" charset="-128"/>
                <a:ea typeface="Meiryo UI" panose="020B0604030504040204" pitchFamily="50" charset="-128"/>
                <a:cs typeface="Courier New" panose="02070309020205020404" pitchFamily="49" charset="0"/>
              </a:rPr>
              <a:t>4</a:t>
            </a: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月に改訂された「</a:t>
            </a:r>
            <a:r>
              <a:rPr lang="en-US" altLang="ja-JP" sz="1260" kern="100" dirty="0" smtClean="0">
                <a:latin typeface="Meiryo UI" panose="020B0604030504040204" pitchFamily="50" charset="-128"/>
                <a:ea typeface="Meiryo UI" panose="020B0604030504040204" pitchFamily="50" charset="-128"/>
                <a:cs typeface="Courier New" panose="02070309020205020404" pitchFamily="49" charset="0"/>
              </a:rPr>
              <a:t>EXPO</a:t>
            </a: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　</a:t>
            </a:r>
            <a:r>
              <a:rPr lang="en-US" altLang="ja-JP" sz="1260" kern="100" dirty="0" smtClean="0">
                <a:latin typeface="Meiryo UI" panose="020B0604030504040204" pitchFamily="50" charset="-128"/>
                <a:ea typeface="Meiryo UI" panose="020B0604030504040204" pitchFamily="50" charset="-128"/>
                <a:cs typeface="Courier New" panose="02070309020205020404" pitchFamily="49" charset="0"/>
              </a:rPr>
              <a:t>2025</a:t>
            </a: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グリーンビジョン」</a:t>
            </a:r>
            <a:r>
              <a:rPr lang="ja-JP" altLang="en-US" sz="1260" kern="100" dirty="0">
                <a:latin typeface="Meiryo UI" panose="020B0604030504040204" pitchFamily="50" charset="-128"/>
                <a:ea typeface="Meiryo UI" panose="020B0604030504040204" pitchFamily="50" charset="-128"/>
                <a:cs typeface="Courier New" panose="02070309020205020404" pitchFamily="49" charset="0"/>
              </a:rPr>
              <a:t>に</a:t>
            </a: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ついて、</a:t>
            </a:r>
            <a:r>
              <a:rPr lang="zh-TW" altLang="en-US" sz="1260" kern="100" dirty="0" smtClean="0">
                <a:latin typeface="Meiryo UI" panose="020B0604030504040204" pitchFamily="50" charset="-128"/>
                <a:ea typeface="Meiryo UI" panose="020B0604030504040204" pitchFamily="50" charset="-128"/>
                <a:cs typeface="Courier New" panose="02070309020205020404" pitchFamily="49" charset="0"/>
              </a:rPr>
              <a:t>持続</a:t>
            </a:r>
            <a:r>
              <a:rPr lang="zh-TW" altLang="en-US" sz="1260" kern="100" dirty="0">
                <a:latin typeface="Meiryo UI" panose="020B0604030504040204" pitchFamily="50" charset="-128"/>
                <a:ea typeface="Meiryo UI" panose="020B0604030504040204" pitchFamily="50" charset="-128"/>
                <a:cs typeface="Courier New" panose="02070309020205020404" pitchFamily="49" charset="0"/>
              </a:rPr>
              <a:t>可能性有識者</a:t>
            </a:r>
            <a:r>
              <a:rPr lang="zh-TW" altLang="en-US" sz="1260" kern="100" dirty="0" smtClean="0">
                <a:latin typeface="Meiryo UI" panose="020B0604030504040204" pitchFamily="50" charset="-128"/>
                <a:ea typeface="Meiryo UI" panose="020B0604030504040204" pitchFamily="50" charset="-128"/>
                <a:cs typeface="Courier New" panose="02070309020205020404" pitchFamily="49" charset="0"/>
              </a:rPr>
              <a:t>委員</a:t>
            </a:r>
            <a:endParaRPr lang="en-US" altLang="zh-TW" sz="1260" kern="100" dirty="0" smtClean="0">
              <a:latin typeface="Meiryo UI" panose="020B0604030504040204" pitchFamily="50" charset="-128"/>
              <a:ea typeface="Meiryo UI" panose="020B0604030504040204" pitchFamily="50" charset="-128"/>
              <a:cs typeface="Courier New" panose="02070309020205020404" pitchFamily="49" charset="0"/>
            </a:endParaRPr>
          </a:p>
          <a:p>
            <a:pPr marL="88900"/>
            <a:r>
              <a:rPr lang="en-US" altLang="zh-TW" sz="1260" kern="100" dirty="0">
                <a:latin typeface="Meiryo UI" panose="020B0604030504040204" pitchFamily="50" charset="-128"/>
                <a:ea typeface="Meiryo UI" panose="020B0604030504040204" pitchFamily="50" charset="-128"/>
                <a:cs typeface="Courier New" panose="02070309020205020404" pitchFamily="49" charset="0"/>
              </a:rPr>
              <a:t> </a:t>
            </a:r>
            <a:r>
              <a:rPr lang="zh-TW" altLang="en-US" sz="1260" kern="100" dirty="0" smtClean="0">
                <a:latin typeface="Meiryo UI" panose="020B0604030504040204" pitchFamily="50" charset="-128"/>
                <a:ea typeface="Meiryo UI" panose="020B0604030504040204" pitchFamily="50" charset="-128"/>
                <a:cs typeface="Courier New" panose="02070309020205020404" pitchFamily="49" charset="0"/>
              </a:rPr>
              <a:t>会</a:t>
            </a: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で、万博全体</a:t>
            </a:r>
            <a:r>
              <a:rPr lang="ja-JP" altLang="en-US" sz="1260" kern="100" dirty="0">
                <a:latin typeface="Meiryo UI" panose="020B0604030504040204" pitchFamily="50" charset="-128"/>
                <a:ea typeface="Meiryo UI" panose="020B0604030504040204" pitchFamily="50" charset="-128"/>
                <a:cs typeface="Courier New" panose="02070309020205020404" pitchFamily="49" charset="0"/>
              </a:rPr>
              <a:t>に</a:t>
            </a: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おける脱炭素や資源循環についての具体的な数値目標の検討が進められて</a:t>
            </a:r>
            <a:endParaRPr lang="en-US" altLang="ja-JP" sz="1260" kern="100" dirty="0" smtClean="0">
              <a:latin typeface="Meiryo UI" panose="020B0604030504040204" pitchFamily="50" charset="-128"/>
              <a:ea typeface="Meiryo UI" panose="020B0604030504040204" pitchFamily="50" charset="-128"/>
              <a:cs typeface="Courier New" panose="02070309020205020404" pitchFamily="49" charset="0"/>
            </a:endParaRPr>
          </a:p>
          <a:p>
            <a:pPr marL="88900"/>
            <a:r>
              <a:rPr lang="en-US" altLang="ja-JP" sz="1260" kern="100" dirty="0">
                <a:latin typeface="Meiryo UI" panose="020B0604030504040204" pitchFamily="50" charset="-128"/>
                <a:ea typeface="Meiryo UI" panose="020B0604030504040204" pitchFamily="50" charset="-128"/>
                <a:cs typeface="Courier New" panose="02070309020205020404" pitchFamily="49" charset="0"/>
              </a:rPr>
              <a:t> </a:t>
            </a: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いる。今後、検討状況を踏まえ</a:t>
            </a:r>
            <a:r>
              <a:rPr lang="en-US" altLang="ja-JP" sz="1260" kern="100" dirty="0" smtClean="0">
                <a:latin typeface="Meiryo UI" panose="020B0604030504040204" pitchFamily="50" charset="-128"/>
                <a:ea typeface="Meiryo UI" panose="020B0604030504040204" pitchFamily="50" charset="-128"/>
                <a:cs typeface="Courier New" panose="02070309020205020404" pitchFamily="49" charset="0"/>
              </a:rPr>
              <a:t>2023</a:t>
            </a: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年</a:t>
            </a:r>
            <a:r>
              <a:rPr lang="en-US" altLang="ja-JP" sz="1260" kern="100" dirty="0" smtClean="0">
                <a:latin typeface="Meiryo UI" panose="020B0604030504040204" pitchFamily="50" charset="-128"/>
                <a:ea typeface="Meiryo UI" panose="020B0604030504040204" pitchFamily="50" charset="-128"/>
                <a:cs typeface="Courier New" panose="02070309020205020404" pitchFamily="49" charset="0"/>
              </a:rPr>
              <a:t>3</a:t>
            </a:r>
            <a:r>
              <a:rPr lang="ja-JP" altLang="en-US" sz="1260" kern="100" dirty="0" smtClean="0">
                <a:latin typeface="Meiryo UI" panose="020B0604030504040204" pitchFamily="50" charset="-128"/>
                <a:ea typeface="Meiryo UI" panose="020B0604030504040204" pitchFamily="50" charset="-128"/>
                <a:cs typeface="Courier New" panose="02070309020205020404" pitchFamily="49" charset="0"/>
              </a:rPr>
              <a:t>月を目途にグリーンビジョンを改訂予定</a:t>
            </a:r>
            <a:endParaRPr lang="en-US" altLang="ja-JP" sz="1260" kern="100" dirty="0" smtClean="0">
              <a:latin typeface="Meiryo UI" panose="020B0604030504040204" pitchFamily="50" charset="-128"/>
              <a:ea typeface="Meiryo UI" panose="020B0604030504040204" pitchFamily="50" charset="-128"/>
              <a:cs typeface="Courier New" panose="02070309020205020404" pitchFamily="49" charset="0"/>
            </a:endParaRPr>
          </a:p>
        </p:txBody>
      </p:sp>
      <p:sp>
        <p:nvSpPr>
          <p:cNvPr id="174" name="正方形/長方形 173"/>
          <p:cNvSpPr/>
          <p:nvPr/>
        </p:nvSpPr>
        <p:spPr>
          <a:xfrm>
            <a:off x="12800565" y="9329973"/>
            <a:ext cx="171476" cy="3516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rPr>
              <a:t>３</a:t>
            </a:r>
          </a:p>
        </p:txBody>
      </p:sp>
      <p:grpSp>
        <p:nvGrpSpPr>
          <p:cNvPr id="7" name="グループ化 6"/>
          <p:cNvGrpSpPr/>
          <p:nvPr/>
        </p:nvGrpSpPr>
        <p:grpSpPr>
          <a:xfrm>
            <a:off x="6679038" y="4458258"/>
            <a:ext cx="6241699" cy="630374"/>
            <a:chOff x="6679038" y="4458258"/>
            <a:chExt cx="6241699" cy="630374"/>
          </a:xfrm>
        </p:grpSpPr>
        <p:grpSp>
          <p:nvGrpSpPr>
            <p:cNvPr id="3" name="グループ化 2"/>
            <p:cNvGrpSpPr/>
            <p:nvPr/>
          </p:nvGrpSpPr>
          <p:grpSpPr>
            <a:xfrm>
              <a:off x="6679038" y="4458258"/>
              <a:ext cx="6241699" cy="630374"/>
              <a:chOff x="6705358" y="4205704"/>
              <a:chExt cx="6241699" cy="630374"/>
            </a:xfrm>
          </p:grpSpPr>
          <p:sp>
            <p:nvSpPr>
              <p:cNvPr id="103" name="角丸四角形 19">
                <a:extLst>
                  <a:ext uri="{FF2B5EF4-FFF2-40B4-BE49-F238E27FC236}">
                    <a16:creationId xmlns:a16="http://schemas.microsoft.com/office/drawing/2014/main" id="{30C3BCF6-8E97-4092-AB43-DC5BDC4C21A5}"/>
                  </a:ext>
                </a:extLst>
              </p:cNvPr>
              <p:cNvSpPr/>
              <p:nvPr/>
            </p:nvSpPr>
            <p:spPr>
              <a:xfrm>
                <a:off x="6705358" y="4391121"/>
                <a:ext cx="6241699" cy="444957"/>
              </a:xfrm>
              <a:prstGeom prst="roundRect">
                <a:avLst>
                  <a:gd name="adj" fmla="val 6248"/>
                </a:avLst>
              </a:prstGeom>
              <a:solidFill>
                <a:srgbClr val="0070C0"/>
              </a:solidFill>
              <a:ln w="15875">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r>
                  <a:rPr lang="ja-JP" altLang="en-US" sz="1300" b="1" dirty="0" smtClean="0">
                    <a:solidFill>
                      <a:schemeClr val="bg1"/>
                    </a:solidFill>
                  </a:rPr>
                  <a:t>②一般交通への働きかけ</a:t>
                </a:r>
                <a:r>
                  <a:rPr lang="en-US" altLang="ja-JP" sz="1300" b="1" dirty="0" smtClean="0">
                    <a:solidFill>
                      <a:schemeClr val="bg1"/>
                    </a:solidFill>
                  </a:rPr>
                  <a:t>TDM</a:t>
                </a:r>
              </a:p>
              <a:p>
                <a:r>
                  <a:rPr lang="ja-JP" altLang="en-US" sz="1300" b="1" dirty="0">
                    <a:solidFill>
                      <a:schemeClr val="bg1"/>
                    </a:solidFill>
                  </a:rPr>
                  <a:t>　　</a:t>
                </a:r>
                <a:r>
                  <a:rPr lang="en-US" altLang="ja-JP" sz="1300" b="1" dirty="0">
                    <a:solidFill>
                      <a:schemeClr val="bg1"/>
                    </a:solidFill>
                  </a:rPr>
                  <a:t>2023</a:t>
                </a:r>
                <a:r>
                  <a:rPr lang="ja-JP" altLang="en-US" sz="1300" b="1" dirty="0">
                    <a:solidFill>
                      <a:schemeClr val="bg1"/>
                    </a:solidFill>
                  </a:rPr>
                  <a:t>年度府当初予算額 　</a:t>
                </a:r>
                <a:r>
                  <a:rPr lang="en-US" altLang="ja-JP" sz="1300" b="1" dirty="0">
                    <a:solidFill>
                      <a:schemeClr val="bg1"/>
                    </a:solidFill>
                  </a:rPr>
                  <a:t>25</a:t>
                </a:r>
                <a:r>
                  <a:rPr lang="en-US" altLang="ja-JP" sz="1300" b="1" dirty="0" smtClean="0">
                    <a:solidFill>
                      <a:schemeClr val="bg1"/>
                    </a:solidFill>
                  </a:rPr>
                  <a:t>,000</a:t>
                </a:r>
                <a:r>
                  <a:rPr lang="ja-JP" altLang="en-US" sz="1300" b="1" dirty="0" smtClean="0">
                    <a:solidFill>
                      <a:schemeClr val="bg1"/>
                    </a:solidFill>
                  </a:rPr>
                  <a:t>千円</a:t>
                </a:r>
                <a:r>
                  <a:rPr lang="ja-JP" altLang="en-US" sz="1100" b="1" dirty="0" smtClean="0">
                    <a:solidFill>
                      <a:schemeClr val="bg1"/>
                    </a:solidFill>
                  </a:rPr>
                  <a:t>（</a:t>
                </a:r>
                <a:r>
                  <a:rPr lang="en-US" altLang="ja-JP" sz="1100" b="1" dirty="0" smtClean="0">
                    <a:solidFill>
                      <a:schemeClr val="bg1"/>
                    </a:solidFill>
                  </a:rPr>
                  <a:t>※</a:t>
                </a:r>
                <a:r>
                  <a:rPr lang="ja-JP" altLang="en-US" sz="1100" b="1" dirty="0" smtClean="0">
                    <a:solidFill>
                      <a:schemeClr val="bg1"/>
                    </a:solidFill>
                  </a:rPr>
                  <a:t>参考</a:t>
                </a:r>
                <a:r>
                  <a:rPr lang="ja-JP" altLang="en-US" sz="1100" b="1" dirty="0">
                    <a:solidFill>
                      <a:schemeClr val="bg1"/>
                    </a:solidFill>
                  </a:rPr>
                  <a:t>　局予算額　</a:t>
                </a:r>
                <a:r>
                  <a:rPr lang="en-US" altLang="ja-JP" sz="1100" b="1" dirty="0">
                    <a:solidFill>
                      <a:schemeClr val="bg1"/>
                    </a:solidFill>
                  </a:rPr>
                  <a:t>50</a:t>
                </a:r>
                <a:r>
                  <a:rPr lang="en-US" altLang="ja-JP" sz="1100" b="1" dirty="0" smtClean="0">
                    <a:solidFill>
                      <a:schemeClr val="bg1"/>
                    </a:solidFill>
                  </a:rPr>
                  <a:t>,000</a:t>
                </a:r>
                <a:r>
                  <a:rPr lang="ja-JP" altLang="en-US" sz="1100" b="1" dirty="0" smtClean="0">
                    <a:solidFill>
                      <a:schemeClr val="bg1"/>
                    </a:solidFill>
                  </a:rPr>
                  <a:t>千円</a:t>
                </a:r>
                <a:r>
                  <a:rPr lang="ja-JP" altLang="en-US" sz="1100" b="1" dirty="0">
                    <a:solidFill>
                      <a:schemeClr val="bg1"/>
                    </a:solidFill>
                  </a:rPr>
                  <a:t>）</a:t>
                </a:r>
                <a:endParaRPr lang="en-US" altLang="ja-JP" sz="1400" b="1" dirty="0">
                  <a:solidFill>
                    <a:srgbClr val="FF0000"/>
                  </a:solidFill>
                </a:endParaRPr>
              </a:p>
            </p:txBody>
          </p:sp>
          <p:sp>
            <p:nvSpPr>
              <p:cNvPr id="2" name="テキスト ボックス 1"/>
              <p:cNvSpPr txBox="1"/>
              <p:nvPr/>
            </p:nvSpPr>
            <p:spPr>
              <a:xfrm>
                <a:off x="8766398" y="4205704"/>
                <a:ext cx="567215" cy="253916"/>
              </a:xfrm>
              <a:prstGeom prst="rect">
                <a:avLst/>
              </a:prstGeom>
              <a:noFill/>
            </p:spPr>
            <p:txBody>
              <a:bodyPr wrap="square" rtlCol="0">
                <a:spAutoFit/>
              </a:bodyPr>
              <a:lstStyle/>
              <a:p>
                <a:r>
                  <a:rPr lang="ja-JP" altLang="en-US" sz="1050" b="1" dirty="0">
                    <a:solidFill>
                      <a:schemeClr val="bg1"/>
                    </a:solidFill>
                  </a:rPr>
                  <a:t>★</a:t>
                </a:r>
                <a:endParaRPr kumimoji="1" lang="ja-JP" altLang="en-US" sz="1050" b="1" dirty="0">
                  <a:solidFill>
                    <a:schemeClr val="bg1"/>
                  </a:solidFill>
                </a:endParaRPr>
              </a:p>
            </p:txBody>
          </p:sp>
        </p:grpSp>
        <p:sp>
          <p:nvSpPr>
            <p:cNvPr id="6" name="星 5 5"/>
            <p:cNvSpPr/>
            <p:nvPr/>
          </p:nvSpPr>
          <p:spPr>
            <a:xfrm>
              <a:off x="8870303" y="4669796"/>
              <a:ext cx="112119" cy="10868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6278466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6486569" y="8402794"/>
            <a:ext cx="5314292" cy="1308050"/>
          </a:xfrm>
          <a:prstGeom prst="rect">
            <a:avLst/>
          </a:prstGeom>
        </p:spPr>
        <p:txBody>
          <a:bodyPr wrap="square">
            <a:spAutoFit/>
          </a:bodyPr>
          <a:lstStyle/>
          <a:p>
            <a:pPr lvl="0">
              <a:lnSpc>
                <a:spcPts val="1600"/>
              </a:lnSpc>
            </a:pPr>
            <a:r>
              <a:rPr lang="ja-JP" altLang="en-US" sz="1200" dirty="0" smtClean="0">
                <a:solidFill>
                  <a:prstClr val="black"/>
                </a:solidFill>
                <a:latin typeface="Meiryo UI" panose="020B0604030504040204" pitchFamily="50" charset="-128"/>
                <a:ea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rPr>
              <a:t>2022</a:t>
            </a:r>
            <a:r>
              <a:rPr lang="ja-JP" altLang="en-US" sz="1200" dirty="0" smtClean="0">
                <a:solidFill>
                  <a:prstClr val="black"/>
                </a:solidFill>
                <a:latin typeface="Meiryo UI" panose="020B0604030504040204" pitchFamily="50" charset="-128"/>
                <a:ea typeface="Meiryo UI" panose="020B0604030504040204" pitchFamily="50" charset="-128"/>
              </a:rPr>
              <a:t>年</a:t>
            </a:r>
            <a:r>
              <a:rPr lang="en-US" altLang="ja-JP" sz="1200" dirty="0" smtClean="0">
                <a:solidFill>
                  <a:prstClr val="black"/>
                </a:solidFill>
                <a:latin typeface="Meiryo UI" panose="020B0604030504040204" pitchFamily="50" charset="-128"/>
                <a:ea typeface="Meiryo UI" panose="020B0604030504040204" pitchFamily="50" charset="-128"/>
              </a:rPr>
              <a:t>10</a:t>
            </a:r>
            <a:r>
              <a:rPr lang="ja-JP" altLang="en-US" sz="1200" dirty="0" smtClean="0">
                <a:solidFill>
                  <a:prstClr val="black"/>
                </a:solidFill>
                <a:latin typeface="Meiryo UI" panose="020B0604030504040204" pitchFamily="50" charset="-128"/>
                <a:ea typeface="Meiryo UI" panose="020B0604030504040204" pitchFamily="50" charset="-128"/>
              </a:rPr>
              <a:t>月</a:t>
            </a: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新規</a:t>
            </a:r>
            <a:r>
              <a:rPr lang="ja-JP" altLang="en-US" sz="1200" dirty="0">
                <a:solidFill>
                  <a:prstClr val="black"/>
                </a:solidFill>
                <a:latin typeface="Meiryo UI" panose="020B0604030504040204" pitchFamily="50" charset="-128"/>
                <a:ea typeface="Meiryo UI" panose="020B0604030504040204" pitchFamily="50" charset="-128"/>
              </a:rPr>
              <a:t>エリア「今昔街」</a:t>
            </a:r>
            <a:r>
              <a:rPr lang="ja-JP" altLang="en-US" sz="1200" dirty="0" smtClean="0">
                <a:solidFill>
                  <a:prstClr val="black"/>
                </a:solidFill>
                <a:latin typeface="Meiryo UI" panose="020B0604030504040204" pitchFamily="50" charset="-128"/>
                <a:ea typeface="Meiryo UI" panose="020B0604030504040204" pitchFamily="50" charset="-128"/>
              </a:rPr>
              <a:t>開設、ハロウィーンイベント</a:t>
            </a:r>
            <a:r>
              <a:rPr lang="ja-JP" altLang="en-US" sz="1200" dirty="0">
                <a:solidFill>
                  <a:prstClr val="black"/>
                </a:solidFill>
                <a:latin typeface="Meiryo UI" panose="020B0604030504040204" pitchFamily="50" charset="-128"/>
                <a:ea typeface="Meiryo UI" panose="020B0604030504040204" pitchFamily="50" charset="-128"/>
              </a:rPr>
              <a:t>を開催</a:t>
            </a:r>
            <a:endParaRPr lang="en-US" altLang="ja-JP" sz="1200" dirty="0">
              <a:solidFill>
                <a:prstClr val="black"/>
              </a:solidFill>
              <a:latin typeface="Meiryo UI" panose="020B0604030504040204" pitchFamily="50" charset="-128"/>
              <a:ea typeface="Meiryo UI" panose="020B0604030504040204" pitchFamily="50" charset="-128"/>
            </a:endParaRPr>
          </a:p>
          <a:p>
            <a:pPr lvl="0">
              <a:lnSpc>
                <a:spcPts val="1600"/>
              </a:lnSpc>
            </a:pPr>
            <a:r>
              <a:rPr lang="ja-JP" altLang="en-US" sz="1200" dirty="0" smtClean="0">
                <a:solidFill>
                  <a:prstClr val="black"/>
                </a:solidFill>
                <a:latin typeface="Meiryo UI" panose="020B0604030504040204" pitchFamily="50" charset="-128"/>
                <a:ea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rPr>
              <a:t>2023</a:t>
            </a:r>
            <a:r>
              <a:rPr lang="ja-JP" altLang="en-US" sz="1200" dirty="0">
                <a:solidFill>
                  <a:prstClr val="black"/>
                </a:solidFill>
                <a:latin typeface="Meiryo UI" panose="020B0604030504040204" pitchFamily="50" charset="-128"/>
                <a:ea typeface="Meiryo UI" panose="020B0604030504040204" pitchFamily="50" charset="-128"/>
              </a:rPr>
              <a:t>年</a:t>
            </a:r>
            <a:r>
              <a:rPr lang="en-US" altLang="ja-JP" sz="1200" dirty="0">
                <a:solidFill>
                  <a:prstClr val="black"/>
                </a:solidFill>
                <a:latin typeface="Meiryo UI" panose="020B0604030504040204" pitchFamily="50" charset="-128"/>
                <a:ea typeface="Meiryo UI" panose="020B0604030504040204" pitchFamily="50" charset="-128"/>
              </a:rPr>
              <a:t>2</a:t>
            </a:r>
            <a:r>
              <a:rPr lang="ja-JP" altLang="en-US" sz="1200" dirty="0" smtClean="0">
                <a:solidFill>
                  <a:prstClr val="black"/>
                </a:solidFill>
                <a:latin typeface="Meiryo UI" panose="020B0604030504040204" pitchFamily="50" charset="-128"/>
                <a:ea typeface="Meiryo UI" panose="020B0604030504040204" pitchFamily="50" charset="-128"/>
              </a:rPr>
              <a:t>月　　 本格</a:t>
            </a:r>
            <a:r>
              <a:rPr lang="ja-JP" altLang="en-US" sz="1200" dirty="0">
                <a:solidFill>
                  <a:prstClr val="black"/>
                </a:solidFill>
                <a:latin typeface="Meiryo UI" panose="020B0604030504040204" pitchFamily="50" charset="-128"/>
                <a:ea typeface="Meiryo UI" panose="020B0604030504040204" pitchFamily="50" charset="-128"/>
              </a:rPr>
              <a:t>オープン</a:t>
            </a:r>
            <a:r>
              <a:rPr lang="en-US" altLang="ja-JP" sz="1200" dirty="0">
                <a:solidFill>
                  <a:prstClr val="black"/>
                </a:solidFill>
                <a:latin typeface="Meiryo UI" panose="020B0604030504040204" pitchFamily="50" charset="-128"/>
                <a:ea typeface="Meiryo UI" panose="020B0604030504040204" pitchFamily="50" charset="-128"/>
              </a:rPr>
              <a:t>1</a:t>
            </a:r>
            <a:r>
              <a:rPr lang="ja-JP" altLang="en-US" sz="1200" dirty="0">
                <a:solidFill>
                  <a:prstClr val="black"/>
                </a:solidFill>
                <a:latin typeface="Meiryo UI" panose="020B0604030504040204" pitchFamily="50" charset="-128"/>
                <a:ea typeface="Meiryo UI" panose="020B0604030504040204" pitchFamily="50" charset="-128"/>
              </a:rPr>
              <a:t>周年イベントを</a:t>
            </a:r>
            <a:r>
              <a:rPr lang="ja-JP" altLang="en-US" sz="1200" dirty="0" smtClean="0">
                <a:solidFill>
                  <a:prstClr val="black"/>
                </a:solidFill>
                <a:latin typeface="Meiryo UI" panose="020B0604030504040204" pitchFamily="50" charset="-128"/>
                <a:ea typeface="Meiryo UI" panose="020B0604030504040204" pitchFamily="50" charset="-128"/>
              </a:rPr>
              <a:t>開催予定</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rPr>
              <a:t>2023</a:t>
            </a:r>
            <a:r>
              <a:rPr lang="ja-JP" altLang="en-US" sz="1200" dirty="0" smtClean="0">
                <a:solidFill>
                  <a:prstClr val="black"/>
                </a:solidFill>
                <a:latin typeface="Meiryo UI" panose="020B0604030504040204" pitchFamily="50" charset="-128"/>
                <a:ea typeface="Meiryo UI" panose="020B0604030504040204" pitchFamily="50" charset="-128"/>
              </a:rPr>
              <a:t>年</a:t>
            </a:r>
            <a:r>
              <a:rPr lang="en-US" altLang="ja-JP" sz="1200" dirty="0" smtClean="0">
                <a:solidFill>
                  <a:prstClr val="black"/>
                </a:solidFill>
                <a:latin typeface="Meiryo UI" panose="020B0604030504040204" pitchFamily="50" charset="-128"/>
                <a:ea typeface="Meiryo UI" panose="020B0604030504040204" pitchFamily="50" charset="-128"/>
              </a:rPr>
              <a:t>3</a:t>
            </a:r>
            <a:r>
              <a:rPr lang="ja-JP" altLang="en-US" sz="1200" dirty="0" smtClean="0">
                <a:solidFill>
                  <a:prstClr val="black"/>
                </a:solidFill>
                <a:latin typeface="Meiryo UI" panose="020B0604030504040204" pitchFamily="50" charset="-128"/>
                <a:ea typeface="Meiryo UI" panose="020B0604030504040204" pitchFamily="50" charset="-128"/>
              </a:rPr>
              <a:t>月</a:t>
            </a:r>
            <a:r>
              <a:rPr lang="ja-JP" altLang="en-US" sz="1050" dirty="0" smtClean="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新機能</a:t>
            </a:r>
            <a:r>
              <a:rPr lang="ja-JP" altLang="en-US" sz="1200" dirty="0">
                <a:solidFill>
                  <a:prstClr val="black"/>
                </a:solidFill>
                <a:latin typeface="Meiryo UI" panose="020B0604030504040204" pitchFamily="50" charset="-128"/>
                <a:ea typeface="Meiryo UI" panose="020B0604030504040204" pitchFamily="50" charset="-128"/>
              </a:rPr>
              <a:t>等</a:t>
            </a:r>
            <a:r>
              <a:rPr lang="ja-JP" altLang="en-US" sz="1200" dirty="0" smtClean="0">
                <a:solidFill>
                  <a:prstClr val="black"/>
                </a:solidFill>
                <a:latin typeface="Meiryo UI" panose="020B0604030504040204" pitchFamily="50" charset="-128"/>
                <a:ea typeface="Meiryo UI" panose="020B0604030504040204" pitchFamily="50" charset="-128"/>
              </a:rPr>
              <a:t>拡充予定</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デジタルアイテムの販売など</a:t>
            </a:r>
            <a:r>
              <a:rPr lang="ja-JP" altLang="en-US" sz="900" dirty="0" smtClean="0">
                <a:latin typeface="Meiryo UI" panose="020B0604030504040204" pitchFamily="50" charset="-128"/>
                <a:ea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endParaRPr>
          </a:p>
          <a:p>
            <a:endParaRPr lang="en-US" altLang="ja-JP" sz="900" b="1" dirty="0" smtClean="0"/>
          </a:p>
          <a:p>
            <a:r>
              <a:rPr lang="ja-JP" altLang="en-US" sz="900" b="1" dirty="0" smtClean="0"/>
              <a:t>　</a:t>
            </a:r>
            <a:r>
              <a:rPr lang="ja-JP" altLang="en-US" sz="900" dirty="0" smtClean="0"/>
              <a:t>関連予算　</a:t>
            </a:r>
            <a:r>
              <a:rPr lang="ja-JP" altLang="en-US" sz="900" dirty="0"/>
              <a:t>府民</a:t>
            </a:r>
            <a:r>
              <a:rPr lang="ja-JP" altLang="en-US" sz="900" dirty="0" smtClean="0"/>
              <a:t>文化部　　大阪府</a:t>
            </a:r>
            <a:r>
              <a:rPr lang="en-US" altLang="ja-JP" sz="900" dirty="0" smtClean="0"/>
              <a:t>20</a:t>
            </a:r>
            <a:r>
              <a:rPr lang="ja-JP" altLang="en-US" sz="900" dirty="0"/>
              <a:t>世紀美術コレクション魅力</a:t>
            </a:r>
            <a:r>
              <a:rPr lang="ja-JP" altLang="en-US" sz="900"/>
              <a:t>発信</a:t>
            </a:r>
            <a:r>
              <a:rPr lang="ja-JP" altLang="en-US" sz="900" smtClean="0"/>
              <a:t>事業費（</a:t>
            </a:r>
            <a:r>
              <a:rPr lang="ja-JP" altLang="en-US" sz="900" dirty="0"/>
              <a:t>仮称</a:t>
            </a:r>
            <a:r>
              <a:rPr lang="ja-JP" altLang="en-US" sz="900" dirty="0" smtClean="0"/>
              <a:t>）</a:t>
            </a:r>
            <a:r>
              <a:rPr lang="en-US" altLang="ja-JP" sz="900" dirty="0" smtClean="0"/>
              <a:t>16,000</a:t>
            </a:r>
            <a:r>
              <a:rPr lang="ja-JP" altLang="en-US" sz="900" dirty="0" smtClean="0"/>
              <a:t>千円</a:t>
            </a:r>
            <a:r>
              <a:rPr lang="en-US" altLang="ja-JP" sz="900" dirty="0" smtClean="0"/>
              <a:t/>
            </a:r>
            <a:br>
              <a:rPr lang="en-US" altLang="ja-JP" sz="900" dirty="0" smtClean="0"/>
            </a:br>
            <a:r>
              <a:rPr lang="ja-JP" altLang="en-US" sz="900" dirty="0" smtClean="0"/>
              <a:t>　　　　　　　　教育庁　　　　　</a:t>
            </a:r>
            <a:r>
              <a:rPr lang="en-US" altLang="ja-JP" sz="900" dirty="0" smtClean="0"/>
              <a:t>2025</a:t>
            </a:r>
            <a:r>
              <a:rPr lang="ja-JP" altLang="en-US" sz="900" dirty="0" smtClean="0"/>
              <a:t>日本国際博覧会実業系高校</a:t>
            </a:r>
            <a:r>
              <a:rPr lang="en-US" altLang="ja-JP" sz="900" dirty="0" smtClean="0"/>
              <a:t>PR</a:t>
            </a:r>
            <a:r>
              <a:rPr lang="ja-JP" altLang="en-US" sz="900" dirty="0" smtClean="0"/>
              <a:t>事業費（</a:t>
            </a:r>
            <a:r>
              <a:rPr lang="ja-JP" altLang="en-US" sz="900" dirty="0"/>
              <a:t>仮称</a:t>
            </a:r>
            <a:r>
              <a:rPr lang="ja-JP" altLang="en-US" sz="900" dirty="0" smtClean="0"/>
              <a:t>） </a:t>
            </a:r>
            <a:r>
              <a:rPr lang="en-US" altLang="ja-JP" sz="900" dirty="0" smtClean="0"/>
              <a:t>13,200</a:t>
            </a:r>
            <a:r>
              <a:rPr lang="ja-JP" altLang="en-US" sz="900" dirty="0" smtClean="0"/>
              <a:t>千円</a:t>
            </a:r>
            <a:endParaRPr lang="en-US" altLang="ja-JP" sz="900" dirty="0"/>
          </a:p>
          <a:p>
            <a:pPr lvl="0">
              <a:lnSpc>
                <a:spcPts val="1600"/>
              </a:lnSpc>
            </a:pP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116" name="L 字 115"/>
          <p:cNvSpPr/>
          <p:nvPr/>
        </p:nvSpPr>
        <p:spPr>
          <a:xfrm rot="5400000">
            <a:off x="-1293517" y="1940439"/>
            <a:ext cx="8999098" cy="6232877"/>
          </a:xfrm>
          <a:prstGeom prst="corner">
            <a:avLst>
              <a:gd name="adj1" fmla="val 114463"/>
              <a:gd name="adj2" fmla="val 100000"/>
            </a:avLst>
          </a:prstGeom>
          <a:noFill/>
          <a:ln w="19050">
            <a:solidFill>
              <a:srgbClr val="0070C0"/>
            </a:solidFill>
          </a:ln>
        </p:spPr>
        <p:style>
          <a:lnRef idx="2">
            <a:schemeClr val="accent6"/>
          </a:lnRef>
          <a:fillRef idx="1">
            <a:schemeClr val="lt1"/>
          </a:fillRef>
          <a:effectRef idx="0">
            <a:schemeClr val="accent6"/>
          </a:effectRef>
          <a:fontRef idx="minor">
            <a:schemeClr val="dk1"/>
          </a:fontRef>
        </p:style>
        <p:txBody>
          <a:bodyPr lIns="91429" tIns="45715" rIns="91429" bIns="45715" rtlCol="0" anchor="ctr"/>
          <a:lstStyle/>
          <a:p>
            <a:pPr algn="ctr"/>
            <a:endParaRPr lang="ja-JP" altLang="en-US" dirty="0">
              <a:solidFill>
                <a:schemeClr val="tx1"/>
              </a:solidFill>
            </a:endParaRPr>
          </a:p>
        </p:txBody>
      </p:sp>
      <p:sp>
        <p:nvSpPr>
          <p:cNvPr id="97" name="正方形/長方形 96"/>
          <p:cNvSpPr/>
          <p:nvPr/>
        </p:nvSpPr>
        <p:spPr>
          <a:xfrm>
            <a:off x="-3817" y="-18241"/>
            <a:ext cx="13068300" cy="37683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rPr>
              <a:t>「大阪ヘルスケアパビリオン </a:t>
            </a:r>
            <a:r>
              <a:rPr lang="en-US" altLang="ja-JP" sz="2000" b="1" dirty="0">
                <a:latin typeface="Meiryo UI" panose="020B0604030504040204" pitchFamily="50" charset="-128"/>
                <a:ea typeface="Meiryo UI" panose="020B0604030504040204" pitchFamily="50" charset="-128"/>
              </a:rPr>
              <a:t>Nest for Reborn</a:t>
            </a:r>
            <a:r>
              <a:rPr lang="ja-JP" altLang="en-US" sz="2000" b="1" dirty="0">
                <a:latin typeface="Meiryo UI" panose="020B0604030504040204" pitchFamily="50" charset="-128"/>
                <a:ea typeface="Meiryo UI" panose="020B0604030504040204" pitchFamily="50" charset="-128"/>
              </a:rPr>
              <a:t>」に関する取組み</a:t>
            </a:r>
          </a:p>
        </p:txBody>
      </p:sp>
      <p:sp>
        <p:nvSpPr>
          <p:cNvPr id="107" name="正方形/長方形 106">
            <a:extLst>
              <a:ext uri="{FF2B5EF4-FFF2-40B4-BE49-F238E27FC236}">
                <a16:creationId xmlns:a16="http://schemas.microsoft.com/office/drawing/2014/main" id="{4A74253E-C327-428A-8707-B38B1DDE9BC4}"/>
              </a:ext>
            </a:extLst>
          </p:cNvPr>
          <p:cNvSpPr/>
          <p:nvPr/>
        </p:nvSpPr>
        <p:spPr>
          <a:xfrm>
            <a:off x="11902453" y="17093"/>
            <a:ext cx="1080121" cy="293186"/>
          </a:xfrm>
          <a:prstGeom prst="rect">
            <a:avLst/>
          </a:prstGeom>
          <a:solidFill>
            <a:sysClr val="window" lastClr="FFFFFF"/>
          </a:solidFill>
          <a:ln w="38100" cap="flat" cmpd="sng" algn="ctr">
            <a:solidFill>
              <a:sysClr val="windowText" lastClr="000000"/>
            </a:solidFill>
            <a:prstDash val="solid"/>
          </a:ln>
          <a:effectLst/>
        </p:spPr>
        <p:txBody>
          <a:bodyPr rot="0" spcFirstLastPara="0" vert="horz" wrap="square" lIns="78400" tIns="39200" rIns="78400" bIns="39200" numCol="1" spcCol="0" rtlCol="0" fromWordArt="0" anchor="ctr" anchorCtr="0" forceAA="0" compatLnSpc="1">
            <a:prstTxWarp prst="textNoShape">
              <a:avLst/>
            </a:prstTxWarp>
            <a:noAutofit/>
          </a:bodyPr>
          <a:lstStyle/>
          <a:p>
            <a:pPr algn="ctr" defTabSz="783592">
              <a:defRPr/>
            </a:pPr>
            <a:r>
              <a:rPr lang="ja-JP" altLang="en-US" sz="1600" b="1" kern="100" dirty="0" smtClean="0">
                <a:solidFill>
                  <a:prstClr val="black"/>
                </a:solidFill>
                <a:latin typeface="Meiryo UI" panose="020B0604030504040204" pitchFamily="50" charset="-128"/>
                <a:ea typeface="Meiryo UI" panose="020B0604030504040204" pitchFamily="50" charset="-128"/>
                <a:cs typeface="Times New Roman"/>
              </a:rPr>
              <a:t>資料４</a:t>
            </a:r>
            <a:endParaRPr lang="en-US" altLang="ja-JP" sz="16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67" name="L 字 166"/>
          <p:cNvSpPr/>
          <p:nvPr/>
        </p:nvSpPr>
        <p:spPr>
          <a:xfrm rot="5400000">
            <a:off x="5227237" y="1741336"/>
            <a:ext cx="9004299" cy="6625885"/>
          </a:xfrm>
          <a:prstGeom prst="corner">
            <a:avLst>
              <a:gd name="adj1" fmla="val 114463"/>
              <a:gd name="adj2" fmla="val 100000"/>
            </a:avLst>
          </a:prstGeom>
          <a:noFill/>
          <a:ln w="19050">
            <a:solidFill>
              <a:srgbClr val="0070C0"/>
            </a:solidFill>
          </a:ln>
        </p:spPr>
        <p:style>
          <a:lnRef idx="2">
            <a:schemeClr val="accent6"/>
          </a:lnRef>
          <a:fillRef idx="1">
            <a:schemeClr val="lt1"/>
          </a:fillRef>
          <a:effectRef idx="0">
            <a:schemeClr val="accent6"/>
          </a:effectRef>
          <a:fontRef idx="minor">
            <a:schemeClr val="dk1"/>
          </a:fontRef>
        </p:style>
        <p:txBody>
          <a:bodyPr lIns="91429" tIns="45715" rIns="91429" bIns="45715" rtlCol="0" anchor="ctr"/>
          <a:lstStyle/>
          <a:p>
            <a:pPr algn="ctr"/>
            <a:endParaRPr lang="ja-JP" altLang="en-US" dirty="0">
              <a:solidFill>
                <a:schemeClr val="tx1"/>
              </a:solidFill>
            </a:endParaRPr>
          </a:p>
        </p:txBody>
      </p:sp>
      <p:sp>
        <p:nvSpPr>
          <p:cNvPr id="197" name="正方形/長方形 196"/>
          <p:cNvSpPr/>
          <p:nvPr/>
        </p:nvSpPr>
        <p:spPr>
          <a:xfrm>
            <a:off x="6343202" y="7898298"/>
            <a:ext cx="6652928" cy="502702"/>
          </a:xfrm>
          <a:prstGeom prst="rect">
            <a:avLst/>
          </a:prstGeom>
        </p:spPr>
        <p:txBody>
          <a:bodyPr wrap="square">
            <a:spAutoFit/>
          </a:bodyPr>
          <a:lstStyle/>
          <a:p>
            <a:pPr lvl="0">
              <a:lnSpc>
                <a:spcPts val="1600"/>
              </a:lnSpc>
            </a:pPr>
            <a:r>
              <a:rPr lang="ja-JP" altLang="en-US" sz="1260" dirty="0">
                <a:latin typeface="Meiryo UI" panose="020B0604030504040204" pitchFamily="50" charset="-128"/>
                <a:ea typeface="Meiryo UI" panose="020B0604030504040204" pitchFamily="50" charset="-128"/>
              </a:rPr>
              <a:t>　</a:t>
            </a:r>
            <a:r>
              <a:rPr lang="ja-JP" altLang="en-US" sz="1260" dirty="0" smtClean="0">
                <a:latin typeface="Meiryo UI" panose="020B0604030504040204" pitchFamily="50" charset="-128"/>
                <a:ea typeface="Meiryo UI" panose="020B0604030504040204" pitchFamily="50" charset="-128"/>
              </a:rPr>
              <a:t>「</a:t>
            </a:r>
            <a:r>
              <a:rPr lang="ja-JP" altLang="en-US" sz="1260" dirty="0">
                <a:latin typeface="Meiryo UI" panose="020B0604030504040204" pitchFamily="50" charset="-128"/>
                <a:ea typeface="Meiryo UI" panose="020B0604030504040204" pitchFamily="50" charset="-128"/>
              </a:rPr>
              <a:t>バーチャル大阪</a:t>
            </a:r>
            <a:r>
              <a:rPr lang="ja-JP" altLang="en-US" sz="1260" dirty="0" smtClean="0">
                <a:latin typeface="Meiryo UI" panose="020B0604030504040204" pitchFamily="50" charset="-128"/>
                <a:ea typeface="Meiryo UI" panose="020B0604030504040204" pitchFamily="50" charset="-128"/>
              </a:rPr>
              <a:t>」は</a:t>
            </a:r>
            <a:r>
              <a:rPr lang="ja-JP" altLang="en-US" sz="1260" dirty="0">
                <a:latin typeface="Meiryo UI" panose="020B0604030504040204" pitchFamily="50" charset="-128"/>
                <a:ea typeface="Meiryo UI" panose="020B0604030504040204" pitchFamily="50" charset="-128"/>
              </a:rPr>
              <a:t>、大阪の魅力発信と国内外の人々</a:t>
            </a:r>
            <a:r>
              <a:rPr lang="ja-JP" altLang="en-US" sz="1260" dirty="0" smtClean="0">
                <a:latin typeface="Meiryo UI" panose="020B0604030504040204" pitchFamily="50" charset="-128"/>
                <a:ea typeface="Meiryo UI" panose="020B0604030504040204" pitchFamily="50" charset="-128"/>
              </a:rPr>
              <a:t>の交流の場として</a:t>
            </a:r>
            <a:endParaRPr lang="en-US" altLang="ja-JP" sz="1260" dirty="0" smtClean="0">
              <a:latin typeface="Meiryo UI" panose="020B0604030504040204" pitchFamily="50" charset="-128"/>
              <a:ea typeface="Meiryo UI" panose="020B0604030504040204" pitchFamily="50" charset="-128"/>
            </a:endParaRPr>
          </a:p>
          <a:p>
            <a:pPr lvl="0">
              <a:lnSpc>
                <a:spcPts val="1600"/>
              </a:lnSpc>
            </a:pPr>
            <a:r>
              <a:rPr lang="ja-JP" altLang="en-US" sz="1260" dirty="0">
                <a:latin typeface="Meiryo UI" panose="020B0604030504040204" pitchFamily="50" charset="-128"/>
                <a:ea typeface="Meiryo UI" panose="020B0604030504040204" pitchFamily="50" charset="-128"/>
              </a:rPr>
              <a:t>　</a:t>
            </a:r>
            <a:r>
              <a:rPr lang="ja-JP" altLang="en-US" sz="1260" dirty="0" smtClean="0">
                <a:latin typeface="Meiryo UI" panose="020B0604030504040204" pitchFamily="50" charset="-128"/>
                <a:ea typeface="Meiryo UI" panose="020B0604030504040204" pitchFamily="50" charset="-128"/>
              </a:rPr>
              <a:t>構築</a:t>
            </a:r>
            <a:r>
              <a:rPr lang="ja-JP" altLang="en-US" sz="1260" dirty="0">
                <a:latin typeface="Meiryo UI" panose="020B0604030504040204" pitchFamily="50" charset="-128"/>
                <a:ea typeface="Meiryo UI" panose="020B0604030504040204" pitchFamily="50" charset="-128"/>
              </a:rPr>
              <a:t>したインターネット上の仮想空間</a:t>
            </a:r>
            <a:endParaRPr lang="en-US" altLang="ja-JP" sz="1260" dirty="0">
              <a:latin typeface="Meiryo UI" panose="020B0604030504040204" pitchFamily="50" charset="-128"/>
              <a:ea typeface="Meiryo UI" panose="020B0604030504040204" pitchFamily="50" charset="-128"/>
            </a:endParaRPr>
          </a:p>
        </p:txBody>
      </p:sp>
      <p:sp>
        <p:nvSpPr>
          <p:cNvPr id="213" name="正方形/長方形 212"/>
          <p:cNvSpPr/>
          <p:nvPr/>
        </p:nvSpPr>
        <p:spPr>
          <a:xfrm>
            <a:off x="11430694" y="8905056"/>
            <a:ext cx="1563421" cy="230832"/>
          </a:xfrm>
          <a:prstGeom prst="rect">
            <a:avLst/>
          </a:prstGeom>
        </p:spPr>
        <p:txBody>
          <a:bodyPr wrap="square">
            <a:spAutoFit/>
          </a:bodyPr>
          <a:lstStyle/>
          <a:p>
            <a:r>
              <a:rPr lang="ja-JP" altLang="en-US" sz="900" dirty="0" smtClean="0">
                <a:latin typeface="+mn-ea"/>
              </a:rPr>
              <a:t>バーチャル</a:t>
            </a:r>
            <a:r>
              <a:rPr lang="ja-JP" altLang="en-US" sz="900" dirty="0">
                <a:latin typeface="+mn-ea"/>
              </a:rPr>
              <a:t>大阪「今昔街」</a:t>
            </a:r>
            <a:r>
              <a:rPr lang="ja-JP" altLang="en-US" sz="900" dirty="0" smtClean="0">
                <a:latin typeface="+mn-ea"/>
              </a:rPr>
              <a:t>エリア</a:t>
            </a:r>
            <a:r>
              <a:rPr lang="ja-JP" altLang="en-US" sz="900" dirty="0">
                <a:latin typeface="+mn-ea"/>
              </a:rPr>
              <a:t>　</a:t>
            </a:r>
          </a:p>
        </p:txBody>
      </p:sp>
      <p:sp>
        <p:nvSpPr>
          <p:cNvPr id="71" name="正方形/長方形 70">
            <a:extLst>
              <a:ext uri="{FF2B5EF4-FFF2-40B4-BE49-F238E27FC236}">
                <a16:creationId xmlns:a16="http://schemas.microsoft.com/office/drawing/2014/main" id="{8855932D-CAD1-493F-AFD0-163600C75C5A}"/>
              </a:ext>
            </a:extLst>
          </p:cNvPr>
          <p:cNvSpPr/>
          <p:nvPr/>
        </p:nvSpPr>
        <p:spPr>
          <a:xfrm>
            <a:off x="6418640" y="7657124"/>
            <a:ext cx="6611570" cy="256336"/>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400" b="1" dirty="0">
                <a:solidFill>
                  <a:schemeClr val="bg1"/>
                </a:solidFill>
              </a:rPr>
              <a:t>　</a:t>
            </a:r>
            <a:r>
              <a:rPr lang="ja-JP" altLang="en-US" sz="1400" b="1" dirty="0" smtClean="0">
                <a:solidFill>
                  <a:schemeClr val="bg1"/>
                </a:solidFill>
              </a:rPr>
              <a:t>４</a:t>
            </a:r>
            <a:r>
              <a:rPr lang="en-US" altLang="ja-JP" sz="1400" b="1" dirty="0" smtClean="0">
                <a:solidFill>
                  <a:schemeClr val="bg1"/>
                </a:solidFill>
              </a:rPr>
              <a:t>.</a:t>
            </a:r>
            <a:r>
              <a:rPr lang="ja-JP" altLang="en-US" sz="1400" b="1" dirty="0" smtClean="0">
                <a:solidFill>
                  <a:schemeClr val="bg1"/>
                </a:solidFill>
              </a:rPr>
              <a:t> バーチャル大阪</a:t>
            </a:r>
            <a:endParaRPr lang="en-US" altLang="ja-JP" sz="1400" b="1" dirty="0" smtClean="0">
              <a:solidFill>
                <a:schemeClr val="bg1"/>
              </a:solidFill>
            </a:endParaRPr>
          </a:p>
        </p:txBody>
      </p:sp>
      <p:sp>
        <p:nvSpPr>
          <p:cNvPr id="65" name="正方形/長方形 64"/>
          <p:cNvSpPr/>
          <p:nvPr/>
        </p:nvSpPr>
        <p:spPr>
          <a:xfrm>
            <a:off x="12870854" y="9321566"/>
            <a:ext cx="171476" cy="3516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latin typeface="Meiryo UI" panose="020B0604030504040204" pitchFamily="50" charset="-128"/>
                <a:ea typeface="Meiryo UI" panose="020B0604030504040204" pitchFamily="50" charset="-128"/>
              </a:rPr>
              <a:t>４</a:t>
            </a:r>
            <a:endParaRPr lang="ja-JP" altLang="en-US" sz="1200" b="1" dirty="0">
              <a:solidFill>
                <a:schemeClr val="tx1"/>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0508" y="7993489"/>
            <a:ext cx="1700442" cy="954387"/>
          </a:xfrm>
          <a:prstGeom prst="rect">
            <a:avLst/>
          </a:prstGeom>
        </p:spPr>
      </p:pic>
      <p:sp>
        <p:nvSpPr>
          <p:cNvPr id="92" name="正方形/長方形 91"/>
          <p:cNvSpPr/>
          <p:nvPr/>
        </p:nvSpPr>
        <p:spPr>
          <a:xfrm>
            <a:off x="78929" y="457027"/>
            <a:ext cx="6259601" cy="227199"/>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200" b="1" dirty="0">
                <a:solidFill>
                  <a:schemeClr val="bg1"/>
                </a:solidFill>
              </a:rPr>
              <a:t>　</a:t>
            </a:r>
            <a:r>
              <a:rPr lang="en-US" altLang="ja-JP" sz="1260" b="1" dirty="0">
                <a:solidFill>
                  <a:schemeClr val="bg1"/>
                </a:solidFill>
              </a:rPr>
              <a:t>1.2023</a:t>
            </a:r>
            <a:r>
              <a:rPr lang="ja-JP" altLang="en-US" sz="1260" b="1" dirty="0">
                <a:solidFill>
                  <a:schemeClr val="bg1"/>
                </a:solidFill>
              </a:rPr>
              <a:t>年度当初予算額と概要</a:t>
            </a:r>
            <a:endParaRPr lang="en-US" altLang="ja-JP" sz="1260" b="1" dirty="0">
              <a:solidFill>
                <a:schemeClr val="bg1"/>
              </a:solidFill>
            </a:endParaRPr>
          </a:p>
        </p:txBody>
      </p:sp>
      <p:sp>
        <p:nvSpPr>
          <p:cNvPr id="94" name="角丸四角形 19">
            <a:extLst>
              <a:ext uri="{FF2B5EF4-FFF2-40B4-BE49-F238E27FC236}">
                <a16:creationId xmlns:a16="http://schemas.microsoft.com/office/drawing/2014/main" id="{30C3BCF6-8E97-4092-AB43-DC5BDC4C21A5}"/>
              </a:ext>
            </a:extLst>
          </p:cNvPr>
          <p:cNvSpPr/>
          <p:nvPr/>
        </p:nvSpPr>
        <p:spPr>
          <a:xfrm>
            <a:off x="152495" y="810317"/>
            <a:ext cx="6077413" cy="429638"/>
          </a:xfrm>
          <a:prstGeom prst="roundRect">
            <a:avLst>
              <a:gd name="adj" fmla="val 6248"/>
            </a:avLst>
          </a:prstGeom>
          <a:solidFill>
            <a:srgbClr val="0070C0"/>
          </a:solidFill>
          <a:ln w="1587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ja-JP" altLang="en-US" sz="1300" b="1" dirty="0" smtClean="0">
                <a:solidFill>
                  <a:schemeClr val="bg1"/>
                </a:solidFill>
                <a:latin typeface="Meiryo UI" panose="020B0604030504040204" pitchFamily="50" charset="-128"/>
                <a:ea typeface="Meiryo UI" panose="020B0604030504040204" pitchFamily="50" charset="-128"/>
              </a:rPr>
              <a:t> 地元</a:t>
            </a:r>
            <a:r>
              <a:rPr lang="ja-JP" altLang="en-US" sz="1300" b="1" dirty="0">
                <a:solidFill>
                  <a:schemeClr val="bg1"/>
                </a:solidFill>
                <a:latin typeface="Meiryo UI" panose="020B0604030504040204" pitchFamily="50" charset="-128"/>
                <a:ea typeface="Meiryo UI" panose="020B0604030504040204" pitchFamily="50" charset="-128"/>
              </a:rPr>
              <a:t>パビリオンの出展に向けた準備</a:t>
            </a:r>
            <a:endParaRPr lang="en-US" altLang="ja-JP" sz="1300" b="1" dirty="0">
              <a:solidFill>
                <a:schemeClr val="bg1"/>
              </a:solidFill>
              <a:latin typeface="Meiryo UI" panose="020B0604030504040204" pitchFamily="50" charset="-128"/>
              <a:ea typeface="Meiryo UI" panose="020B0604030504040204" pitchFamily="50" charset="-128"/>
            </a:endParaRPr>
          </a:p>
          <a:p>
            <a:r>
              <a:rPr lang="ja-JP" altLang="en-US" sz="1300" b="1" dirty="0">
                <a:solidFill>
                  <a:schemeClr val="bg1"/>
                </a:solidFill>
                <a:latin typeface="Meiryo UI" panose="020B0604030504040204" pitchFamily="50" charset="-128"/>
                <a:ea typeface="Meiryo UI" panose="020B0604030504040204" pitchFamily="50" charset="-128"/>
              </a:rPr>
              <a:t>　　</a:t>
            </a:r>
            <a:r>
              <a:rPr lang="ja-JP" altLang="en-US" sz="1300" b="1" dirty="0" smtClean="0">
                <a:solidFill>
                  <a:schemeClr val="bg1"/>
                </a:solidFill>
                <a:latin typeface="Meiryo UI" panose="020B0604030504040204" pitchFamily="50" charset="-128"/>
                <a:ea typeface="Meiryo UI" panose="020B0604030504040204" pitchFamily="50" charset="-128"/>
              </a:rPr>
              <a:t>　　　　　　　　　　　　　</a:t>
            </a:r>
            <a:r>
              <a:rPr lang="ja-JP" altLang="en-US" sz="1300" b="1" dirty="0">
                <a:solidFill>
                  <a:schemeClr val="bg1"/>
                </a:solidFill>
                <a:latin typeface="Meiryo UI" panose="020B0604030504040204" pitchFamily="50" charset="-128"/>
                <a:ea typeface="Meiryo UI" panose="020B0604030504040204" pitchFamily="50" charset="-128"/>
              </a:rPr>
              <a:t>　</a:t>
            </a:r>
            <a:r>
              <a:rPr lang="en-US" altLang="ja-JP" sz="1300" b="1" dirty="0">
                <a:solidFill>
                  <a:schemeClr val="bg1"/>
                </a:solidFill>
                <a:latin typeface="Meiryo UI" panose="020B0604030504040204" pitchFamily="50" charset="-128"/>
                <a:ea typeface="Meiryo UI" panose="020B0604030504040204" pitchFamily="50" charset="-128"/>
              </a:rPr>
              <a:t>1,133,759</a:t>
            </a:r>
            <a:r>
              <a:rPr lang="ja-JP" altLang="en-US" sz="1300" b="1" dirty="0" smtClean="0">
                <a:solidFill>
                  <a:schemeClr val="bg1"/>
                </a:solidFill>
                <a:latin typeface="Meiryo UI" panose="020B0604030504040204" pitchFamily="50" charset="-128"/>
                <a:ea typeface="Meiryo UI" panose="020B0604030504040204" pitchFamily="50" charset="-128"/>
              </a:rPr>
              <a:t>千円 </a:t>
            </a:r>
            <a:r>
              <a:rPr lang="ja-JP" altLang="en-US" sz="1100" b="1" dirty="0" smtClean="0">
                <a:solidFill>
                  <a:schemeClr val="bg1"/>
                </a:solidFill>
                <a:latin typeface="Meiryo UI" panose="020B0604030504040204" pitchFamily="50" charset="-128"/>
                <a:ea typeface="Meiryo UI" panose="020B0604030504040204" pitchFamily="50" charset="-128"/>
              </a:rPr>
              <a:t>（</a:t>
            </a:r>
            <a:r>
              <a:rPr lang="en-US" altLang="ja-JP" sz="1100" b="1" dirty="0">
                <a:solidFill>
                  <a:schemeClr val="bg1"/>
                </a:solidFill>
                <a:latin typeface="Meiryo UI" panose="020B0604030504040204" pitchFamily="50" charset="-128"/>
                <a:ea typeface="Meiryo UI" panose="020B0604030504040204" pitchFamily="50" charset="-128"/>
              </a:rPr>
              <a:t>※</a:t>
            </a:r>
            <a:r>
              <a:rPr lang="ja-JP" altLang="en-US" sz="1100" b="1" dirty="0">
                <a:solidFill>
                  <a:schemeClr val="bg1"/>
                </a:solidFill>
                <a:latin typeface="Meiryo UI" panose="020B0604030504040204" pitchFamily="50" charset="-128"/>
                <a:ea typeface="Meiryo UI" panose="020B0604030504040204" pitchFamily="50" charset="-128"/>
              </a:rPr>
              <a:t>参考　局予算額　</a:t>
            </a:r>
            <a:r>
              <a:rPr lang="en-US" altLang="ja-JP" sz="1100" b="1" smtClean="0">
                <a:solidFill>
                  <a:schemeClr val="bg1"/>
                </a:solidFill>
                <a:latin typeface="Meiryo UI" panose="020B0604030504040204" pitchFamily="50" charset="-128"/>
                <a:ea typeface="Meiryo UI" panose="020B0604030504040204" pitchFamily="50" charset="-128"/>
              </a:rPr>
              <a:t>2,567,518</a:t>
            </a:r>
            <a:r>
              <a:rPr lang="ja-JP" altLang="en-US" sz="1100" b="1" smtClean="0">
                <a:solidFill>
                  <a:schemeClr val="bg1"/>
                </a:solidFill>
                <a:latin typeface="Meiryo UI" panose="020B0604030504040204" pitchFamily="50" charset="-128"/>
                <a:ea typeface="Meiryo UI" panose="020B0604030504040204" pitchFamily="50" charset="-128"/>
              </a:rPr>
              <a:t>千円</a:t>
            </a:r>
            <a:r>
              <a:rPr lang="ja-JP" altLang="en-US" sz="1100" b="1" dirty="0">
                <a:solidFill>
                  <a:schemeClr val="bg1"/>
                </a:solidFill>
                <a:latin typeface="Meiryo UI" panose="020B0604030504040204" pitchFamily="50" charset="-128"/>
                <a:ea typeface="Meiryo UI" panose="020B0604030504040204" pitchFamily="50" charset="-128"/>
              </a:rPr>
              <a:t>）</a:t>
            </a:r>
            <a:endParaRPr lang="en-US" altLang="ja-JP" sz="1400" b="1" dirty="0">
              <a:solidFill>
                <a:srgbClr val="FF0000"/>
              </a:solidFill>
              <a:latin typeface="Meiryo UI" panose="020B0604030504040204" pitchFamily="50" charset="-128"/>
              <a:ea typeface="Meiryo UI" panose="020B0604030504040204" pitchFamily="50" charset="-128"/>
            </a:endParaRPr>
          </a:p>
        </p:txBody>
      </p:sp>
      <p:sp>
        <p:nvSpPr>
          <p:cNvPr id="95" name="正方形/長方形 94">
            <a:extLst>
              <a:ext uri="{FF2B5EF4-FFF2-40B4-BE49-F238E27FC236}">
                <a16:creationId xmlns:a16="http://schemas.microsoft.com/office/drawing/2014/main" id="{CE11F369-D03E-4D70-9938-B1ADAC73FB5A}"/>
              </a:ext>
            </a:extLst>
          </p:cNvPr>
          <p:cNvSpPr/>
          <p:nvPr/>
        </p:nvSpPr>
        <p:spPr>
          <a:xfrm>
            <a:off x="231474" y="1261153"/>
            <a:ext cx="6132444" cy="1714572"/>
          </a:xfrm>
          <a:prstGeom prst="rect">
            <a:avLst/>
          </a:prstGeom>
        </p:spPr>
        <p:txBody>
          <a:bodyPr wrap="square" lIns="72000" rIns="72000">
            <a:spAutoFit/>
          </a:bodyPr>
          <a:lstStyle/>
          <a:p>
            <a:pPr>
              <a:lnSpc>
                <a:spcPts val="1600"/>
              </a:lnSpc>
            </a:pPr>
            <a:r>
              <a:rPr lang="ja-JP" altLang="en-US" sz="1260" b="1" kern="100" dirty="0" smtClean="0">
                <a:latin typeface="Meiryo UI" panose="020B0604030504040204" pitchFamily="50" charset="-128"/>
                <a:ea typeface="Meiryo UI" panose="020B0604030504040204" pitchFamily="50" charset="-128"/>
                <a:cs typeface="Times New Roman" panose="02020603050405020304" pitchFamily="18" charset="0"/>
              </a:rPr>
              <a:t>（１） 総合</a:t>
            </a:r>
            <a:r>
              <a:rPr lang="ja-JP" altLang="en-US" sz="1260" b="1" kern="100" dirty="0">
                <a:latin typeface="Meiryo UI" panose="020B0604030504040204" pitchFamily="50" charset="-128"/>
                <a:ea typeface="Meiryo UI" panose="020B0604030504040204" pitchFamily="50" charset="-128"/>
                <a:cs typeface="Times New Roman" panose="02020603050405020304" pitchFamily="18" charset="0"/>
              </a:rPr>
              <a:t>調整業務　　</a:t>
            </a:r>
            <a:r>
              <a:rPr lang="ja-JP" altLang="en-US" sz="1260" b="1"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1260" b="1" kern="100" dirty="0" smtClean="0">
                <a:latin typeface="Meiryo UI" panose="020B0604030504040204" pitchFamily="50" charset="-128"/>
                <a:ea typeface="Meiryo UI" panose="020B0604030504040204" pitchFamily="50" charset="-128"/>
                <a:cs typeface="Times New Roman" panose="02020603050405020304" pitchFamily="18" charset="0"/>
              </a:rPr>
              <a:t>29,356</a:t>
            </a:r>
            <a:r>
              <a:rPr lang="ja-JP" altLang="en-US" sz="1260" b="1" kern="100" dirty="0">
                <a:latin typeface="Meiryo UI" panose="020B0604030504040204" pitchFamily="50" charset="-128"/>
                <a:ea typeface="Meiryo UI" panose="020B0604030504040204" pitchFamily="50" charset="-128"/>
                <a:cs typeface="Times New Roman" panose="02020603050405020304" pitchFamily="18" charset="0"/>
              </a:rPr>
              <a:t>千円 </a:t>
            </a:r>
            <a:endParaRPr lang="en-US" altLang="ja-JP" sz="1260" b="1"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nSpc>
                <a:spcPts val="1600"/>
              </a:lnSpc>
            </a:pPr>
            <a:r>
              <a:rPr lang="ja-JP" altLang="en-US" sz="126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260" kern="100" dirty="0">
                <a:latin typeface="Meiryo UI" panose="020B0604030504040204" pitchFamily="50" charset="-128"/>
                <a:ea typeface="Meiryo UI" panose="020B0604030504040204" pitchFamily="50" charset="-128"/>
                <a:cs typeface="Times New Roman" panose="02020603050405020304" pitchFamily="18" charset="0"/>
              </a:rPr>
              <a:t>事業全体の統括業務（各展示ゾーンの詳細内容に関する協賛企業等との調整など）</a:t>
            </a:r>
            <a:endParaRPr lang="en-US" altLang="ja-JP" sz="1260"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1600"/>
              </a:lnSpc>
            </a:pPr>
            <a:r>
              <a:rPr lang="ja-JP" altLang="en-US" sz="1260" b="1" kern="100" dirty="0" smtClean="0">
                <a:latin typeface="Meiryo UI" panose="020B0604030504040204" pitchFamily="50" charset="-128"/>
                <a:ea typeface="Meiryo UI" panose="020B0604030504040204" pitchFamily="50" charset="-128"/>
                <a:cs typeface="Times New Roman" panose="02020603050405020304" pitchFamily="18" charset="0"/>
              </a:rPr>
              <a:t>（２） 運営</a:t>
            </a:r>
            <a:r>
              <a:rPr lang="ja-JP" altLang="en-US" sz="1260" b="1" kern="100" dirty="0">
                <a:latin typeface="Meiryo UI" panose="020B0604030504040204" pitchFamily="50" charset="-128"/>
                <a:ea typeface="Meiryo UI" panose="020B0604030504040204" pitchFamily="50" charset="-128"/>
                <a:cs typeface="Times New Roman" panose="02020603050405020304" pitchFamily="18" charset="0"/>
              </a:rPr>
              <a:t>・行催事業務　</a:t>
            </a:r>
            <a:r>
              <a:rPr lang="en-US" altLang="ja-JP" sz="1260" b="1" kern="100" dirty="0" smtClean="0">
                <a:latin typeface="Meiryo UI" panose="020B0604030504040204" pitchFamily="50" charset="-128"/>
                <a:ea typeface="Meiryo UI" panose="020B0604030504040204" pitchFamily="50" charset="-128"/>
                <a:cs typeface="Times New Roman" panose="02020603050405020304" pitchFamily="18" charset="0"/>
              </a:rPr>
              <a:t>25,047</a:t>
            </a:r>
            <a:r>
              <a:rPr lang="ja-JP" altLang="en-US" sz="1260" b="1" kern="100" dirty="0">
                <a:latin typeface="Meiryo UI" panose="020B0604030504040204" pitchFamily="50" charset="-128"/>
                <a:ea typeface="Meiryo UI" panose="020B0604030504040204" pitchFamily="50" charset="-128"/>
                <a:cs typeface="Times New Roman" panose="02020603050405020304" pitchFamily="18" charset="0"/>
              </a:rPr>
              <a:t>千円 </a:t>
            </a:r>
            <a:endParaRPr lang="en-US" altLang="ja-JP" sz="1260" b="1"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nSpc>
                <a:spcPts val="1600"/>
              </a:lnSpc>
            </a:pPr>
            <a:r>
              <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260" kern="100" dirty="0">
                <a:latin typeface="Meiryo UI" panose="020B0604030504040204" pitchFamily="50" charset="-128"/>
                <a:ea typeface="Meiryo UI" panose="020B0604030504040204" pitchFamily="50" charset="-128"/>
                <a:cs typeface="Times New Roman" panose="02020603050405020304" pitchFamily="18" charset="0"/>
              </a:rPr>
              <a:t>スタッフ配置等の運営計画及び行催事企画（イベントプログラム）の策定</a:t>
            </a:r>
            <a:endParaRPr lang="en-US" altLang="ja-JP" sz="1260"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1600"/>
              </a:lnSpc>
            </a:pPr>
            <a:r>
              <a:rPr lang="ja-JP" altLang="en-US" sz="1260" b="1" kern="100" dirty="0" smtClean="0">
                <a:latin typeface="Meiryo UI" panose="020B0604030504040204" pitchFamily="50" charset="-128"/>
                <a:ea typeface="Meiryo UI" panose="020B0604030504040204" pitchFamily="50" charset="-128"/>
                <a:cs typeface="Times New Roman" panose="02020603050405020304" pitchFamily="18" charset="0"/>
              </a:rPr>
              <a:t>（３）建築</a:t>
            </a:r>
            <a:r>
              <a:rPr lang="ja-JP" altLang="en-US" sz="1260" b="1" kern="100" dirty="0">
                <a:latin typeface="Meiryo UI" panose="020B0604030504040204" pitchFamily="50" charset="-128"/>
                <a:ea typeface="Meiryo UI" panose="020B0604030504040204" pitchFamily="50" charset="-128"/>
                <a:cs typeface="Times New Roman" panose="02020603050405020304" pitchFamily="18" charset="0"/>
              </a:rPr>
              <a:t>工事等　　</a:t>
            </a:r>
            <a:r>
              <a:rPr lang="en-US" altLang="ja-JP" sz="1260" b="1" kern="100" dirty="0">
                <a:latin typeface="Meiryo UI" panose="020B0604030504040204" pitchFamily="50" charset="-128"/>
                <a:ea typeface="Meiryo UI" panose="020B0604030504040204" pitchFamily="50" charset="-128"/>
                <a:cs typeface="Times New Roman" panose="02020603050405020304" pitchFamily="18" charset="0"/>
              </a:rPr>
              <a:t>1,056,436</a:t>
            </a:r>
            <a:r>
              <a:rPr lang="ja-JP" altLang="en-US" sz="1260" b="1" kern="100" dirty="0">
                <a:latin typeface="Meiryo UI" panose="020B0604030504040204" pitchFamily="50" charset="-128"/>
                <a:ea typeface="Meiryo UI" panose="020B0604030504040204" pitchFamily="50" charset="-128"/>
                <a:cs typeface="Times New Roman" panose="02020603050405020304" pitchFamily="18" charset="0"/>
              </a:rPr>
              <a:t>千円 </a:t>
            </a:r>
            <a:endParaRPr lang="en-US" altLang="ja-JP" sz="1260" b="1"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nSpc>
                <a:spcPts val="1600"/>
              </a:lnSpc>
            </a:pPr>
            <a:r>
              <a:rPr lang="ja-JP" altLang="en-US" sz="126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260" kern="100" dirty="0">
                <a:latin typeface="Meiryo UI" panose="020B0604030504040204" pitchFamily="50" charset="-128"/>
                <a:ea typeface="Meiryo UI" panose="020B0604030504040204" pitchFamily="50" charset="-128"/>
                <a:cs typeface="Times New Roman" panose="02020603050405020304" pitchFamily="18" charset="0"/>
              </a:rPr>
              <a:t>建築工事、工事監理、</a:t>
            </a:r>
            <a:r>
              <a:rPr lang="en-US" altLang="ja-JP" sz="1260" kern="100" dirty="0">
                <a:latin typeface="Meiryo UI" panose="020B0604030504040204" pitchFamily="50" charset="-128"/>
                <a:ea typeface="Meiryo UI" panose="020B0604030504040204" pitchFamily="50" charset="-128"/>
                <a:cs typeface="Times New Roman" panose="02020603050405020304" pitchFamily="18" charset="0"/>
              </a:rPr>
              <a:t>CM</a:t>
            </a:r>
            <a:r>
              <a:rPr lang="ja-JP" altLang="en-US" sz="1260" kern="100" dirty="0">
                <a:latin typeface="Meiryo UI" panose="020B0604030504040204" pitchFamily="50" charset="-128"/>
                <a:ea typeface="Meiryo UI" panose="020B0604030504040204" pitchFamily="50" charset="-128"/>
                <a:cs typeface="Times New Roman" panose="02020603050405020304" pitchFamily="18" charset="0"/>
              </a:rPr>
              <a:t>業務等（建築工事・</a:t>
            </a:r>
            <a:r>
              <a:rPr lang="en-US" altLang="ja-JP" sz="1260" kern="100" dirty="0">
                <a:latin typeface="Meiryo UI" panose="020B0604030504040204" pitchFamily="50" charset="-128"/>
                <a:ea typeface="Meiryo UI" panose="020B0604030504040204" pitchFamily="50" charset="-128"/>
                <a:cs typeface="Times New Roman" panose="02020603050405020304" pitchFamily="18" charset="0"/>
              </a:rPr>
              <a:t>CM</a:t>
            </a:r>
            <a:r>
              <a:rPr lang="ja-JP" altLang="en-US" sz="1260" kern="100" dirty="0">
                <a:latin typeface="Meiryo UI" panose="020B0604030504040204" pitchFamily="50" charset="-128"/>
                <a:ea typeface="Meiryo UI" panose="020B0604030504040204" pitchFamily="50" charset="-128"/>
                <a:cs typeface="Times New Roman" panose="02020603050405020304" pitchFamily="18" charset="0"/>
              </a:rPr>
              <a:t>業務は債務負担行為の現年化）</a:t>
            </a:r>
            <a:endParaRPr lang="en-US" altLang="ja-JP" sz="1260" kern="100" dirty="0">
              <a:latin typeface="Meiryo UI" panose="020B0604030504040204" pitchFamily="50" charset="-128"/>
              <a:ea typeface="Meiryo UI" panose="020B0604030504040204" pitchFamily="50" charset="-128"/>
              <a:cs typeface="Times New Roman" panose="02020603050405020304" pitchFamily="18" charset="0"/>
            </a:endParaRPr>
          </a:p>
          <a:p>
            <a:pPr lvl="0">
              <a:lnSpc>
                <a:spcPts val="1600"/>
              </a:lnSpc>
            </a:pPr>
            <a:r>
              <a:rPr lang="ja-JP" altLang="en-US" sz="1260" b="1" kern="100" dirty="0" smtClean="0">
                <a:latin typeface="Meiryo UI" panose="020B0604030504040204" pitchFamily="50" charset="-128"/>
                <a:ea typeface="Meiryo UI" panose="020B0604030504040204" pitchFamily="50" charset="-128"/>
                <a:cs typeface="Times New Roman" panose="02020603050405020304" pitchFamily="18" charset="0"/>
              </a:rPr>
              <a:t>（４）事務費</a:t>
            </a:r>
            <a:r>
              <a:rPr lang="ja-JP" altLang="en-US" sz="1260" b="1"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60" b="1"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1260" b="1" kern="100" dirty="0" smtClean="0">
                <a:latin typeface="Meiryo UI" panose="020B0604030504040204" pitchFamily="50" charset="-128"/>
                <a:ea typeface="Meiryo UI" panose="020B0604030504040204" pitchFamily="50" charset="-128"/>
                <a:cs typeface="Times New Roman" panose="02020603050405020304" pitchFamily="18" charset="0"/>
              </a:rPr>
              <a:t>22,920</a:t>
            </a:r>
            <a:r>
              <a:rPr lang="ja-JP" altLang="en-US" sz="1260" b="1" kern="100" dirty="0">
                <a:latin typeface="Meiryo UI" panose="020B0604030504040204" pitchFamily="50" charset="-128"/>
                <a:ea typeface="Meiryo UI" panose="020B0604030504040204" pitchFamily="50" charset="-128"/>
                <a:cs typeface="Times New Roman" panose="02020603050405020304" pitchFamily="18" charset="0"/>
              </a:rPr>
              <a:t>千円 </a:t>
            </a:r>
            <a:endParaRPr lang="en-US" altLang="ja-JP" sz="1260" b="1"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nSpc>
                <a:spcPts val="1600"/>
              </a:lnSpc>
            </a:pPr>
            <a:r>
              <a:rPr lang="ja-JP" altLang="en-US" sz="1260" dirty="0">
                <a:latin typeface="Meiryo UI" panose="020B0604030504040204" pitchFamily="50" charset="-128"/>
                <a:ea typeface="Meiryo UI" panose="020B0604030504040204" pitchFamily="50" charset="-128"/>
              </a:rPr>
              <a:t>　</a:t>
            </a:r>
            <a:r>
              <a:rPr lang="ja-JP" altLang="en-US" sz="1260" dirty="0" smtClean="0">
                <a:latin typeface="Meiryo UI" panose="020B0604030504040204" pitchFamily="50" charset="-128"/>
                <a:ea typeface="Meiryo UI" panose="020B0604030504040204" pitchFamily="50" charset="-128"/>
              </a:rPr>
              <a:t>　・</a:t>
            </a:r>
            <a:r>
              <a:rPr lang="ja-JP" altLang="en-US" sz="1260" dirty="0">
                <a:latin typeface="Meiryo UI" panose="020B0604030504040204" pitchFamily="50" charset="-128"/>
                <a:ea typeface="Meiryo UI" panose="020B0604030504040204" pitchFamily="50" charset="-128"/>
              </a:rPr>
              <a:t>推進委員会及び一般社団法人事務費</a:t>
            </a:r>
            <a:endParaRPr lang="en-US" altLang="ja-JP" sz="1260" dirty="0">
              <a:latin typeface="Meiryo UI" panose="020B0604030504040204" pitchFamily="50" charset="-128"/>
              <a:ea typeface="Meiryo UI" panose="020B0604030504040204" pitchFamily="50" charset="-128"/>
            </a:endParaRPr>
          </a:p>
        </p:txBody>
      </p:sp>
      <p:sp>
        <p:nvSpPr>
          <p:cNvPr id="96" name="角丸四角形 19">
            <a:extLst>
              <a:ext uri="{FF2B5EF4-FFF2-40B4-BE49-F238E27FC236}">
                <a16:creationId xmlns:a16="http://schemas.microsoft.com/office/drawing/2014/main" id="{30C3BCF6-8E97-4092-AB43-DC5BDC4C21A5}"/>
              </a:ext>
            </a:extLst>
          </p:cNvPr>
          <p:cNvSpPr/>
          <p:nvPr/>
        </p:nvSpPr>
        <p:spPr>
          <a:xfrm>
            <a:off x="194166" y="7631116"/>
            <a:ext cx="6077413" cy="429638"/>
          </a:xfrm>
          <a:prstGeom prst="roundRect">
            <a:avLst>
              <a:gd name="adj" fmla="val 6248"/>
            </a:avLst>
          </a:prstGeom>
          <a:solidFill>
            <a:srgbClr val="0070C0"/>
          </a:solidFill>
          <a:ln w="15875">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r>
              <a:rPr lang="ja-JP" altLang="en-US" sz="1300" b="1" dirty="0" smtClean="0">
                <a:solidFill>
                  <a:schemeClr val="bg1"/>
                </a:solidFill>
                <a:latin typeface="Meiryo UI" panose="020B0604030504040204" pitchFamily="50" charset="-128"/>
                <a:ea typeface="Meiryo UI" panose="020B0604030504040204" pitchFamily="50" charset="-128"/>
              </a:rPr>
              <a:t> </a:t>
            </a:r>
            <a:r>
              <a:rPr lang="en-US" altLang="ja-JP" sz="1300" b="1" dirty="0" err="1" smtClean="0">
                <a:solidFill>
                  <a:schemeClr val="bg1"/>
                </a:solidFill>
                <a:latin typeface="Meiryo UI" panose="020B0604030504040204" pitchFamily="50" charset="-128"/>
                <a:ea typeface="Meiryo UI" panose="020B0604030504040204" pitchFamily="50" charset="-128"/>
              </a:rPr>
              <a:t>iPS</a:t>
            </a:r>
            <a:r>
              <a:rPr lang="ja-JP" altLang="en-US" sz="1300" b="1" dirty="0">
                <a:solidFill>
                  <a:schemeClr val="bg1"/>
                </a:solidFill>
                <a:latin typeface="Meiryo UI" panose="020B0604030504040204" pitchFamily="50" charset="-128"/>
                <a:ea typeface="Meiryo UI" panose="020B0604030504040204" pitchFamily="50" charset="-128"/>
              </a:rPr>
              <a:t>細胞による生きる心臓モデルの展示実現に向けた検討</a:t>
            </a:r>
            <a:endParaRPr lang="en-US" altLang="ja-JP" sz="1300" b="1" dirty="0">
              <a:solidFill>
                <a:schemeClr val="bg1"/>
              </a:solidFill>
              <a:latin typeface="Meiryo UI" panose="020B0604030504040204" pitchFamily="50" charset="-128"/>
              <a:ea typeface="Meiryo UI" panose="020B0604030504040204" pitchFamily="50" charset="-128"/>
            </a:endParaRPr>
          </a:p>
          <a:p>
            <a:r>
              <a:rPr lang="ja-JP" altLang="en-US" sz="1300" b="1" dirty="0">
                <a:solidFill>
                  <a:schemeClr val="bg1"/>
                </a:solidFill>
                <a:latin typeface="Meiryo UI" panose="020B0604030504040204" pitchFamily="50" charset="-128"/>
                <a:ea typeface="Meiryo UI" panose="020B0604030504040204" pitchFamily="50" charset="-128"/>
              </a:rPr>
              <a:t>　　</a:t>
            </a:r>
            <a:r>
              <a:rPr lang="en-US" altLang="ja-JP" sz="1300" b="1" dirty="0">
                <a:solidFill>
                  <a:schemeClr val="bg1"/>
                </a:solidFill>
                <a:latin typeface="Meiryo UI" panose="020B0604030504040204" pitchFamily="50" charset="-128"/>
                <a:ea typeface="Meiryo UI" panose="020B0604030504040204" pitchFamily="50" charset="-128"/>
              </a:rPr>
              <a:t>2023</a:t>
            </a:r>
            <a:r>
              <a:rPr lang="ja-JP" altLang="en-US" sz="1300" b="1" dirty="0">
                <a:solidFill>
                  <a:schemeClr val="bg1"/>
                </a:solidFill>
                <a:latin typeface="Meiryo UI" panose="020B0604030504040204" pitchFamily="50" charset="-128"/>
                <a:ea typeface="Meiryo UI" panose="020B0604030504040204" pitchFamily="50" charset="-128"/>
              </a:rPr>
              <a:t>年度府当初予算額 　</a:t>
            </a:r>
            <a:r>
              <a:rPr lang="en-US" altLang="ja-JP" sz="1300" b="1" dirty="0" smtClean="0">
                <a:solidFill>
                  <a:schemeClr val="bg1"/>
                </a:solidFill>
                <a:latin typeface="Meiryo UI" panose="020B0604030504040204" pitchFamily="50" charset="-128"/>
                <a:ea typeface="Meiryo UI" panose="020B0604030504040204" pitchFamily="50" charset="-128"/>
              </a:rPr>
              <a:t>7,528</a:t>
            </a:r>
            <a:r>
              <a:rPr lang="ja-JP" altLang="en-US" sz="1300" b="1" dirty="0" smtClean="0">
                <a:solidFill>
                  <a:schemeClr val="bg1"/>
                </a:solidFill>
                <a:latin typeface="Meiryo UI" panose="020B0604030504040204" pitchFamily="50" charset="-128"/>
                <a:ea typeface="Meiryo UI" panose="020B0604030504040204" pitchFamily="50" charset="-128"/>
              </a:rPr>
              <a:t>千円 </a:t>
            </a:r>
            <a:r>
              <a:rPr lang="ja-JP" altLang="en-US" sz="1100" b="1" dirty="0" smtClean="0">
                <a:solidFill>
                  <a:schemeClr val="bg1"/>
                </a:solidFill>
                <a:latin typeface="Meiryo UI" panose="020B0604030504040204" pitchFamily="50" charset="-128"/>
                <a:ea typeface="Meiryo UI" panose="020B0604030504040204" pitchFamily="50" charset="-128"/>
              </a:rPr>
              <a:t>（</a:t>
            </a:r>
            <a:r>
              <a:rPr lang="en-US" altLang="ja-JP" sz="1100" b="1" dirty="0">
                <a:solidFill>
                  <a:schemeClr val="bg1"/>
                </a:solidFill>
                <a:latin typeface="Meiryo UI" panose="020B0604030504040204" pitchFamily="50" charset="-128"/>
                <a:ea typeface="Meiryo UI" panose="020B0604030504040204" pitchFamily="50" charset="-128"/>
              </a:rPr>
              <a:t>※</a:t>
            </a:r>
            <a:r>
              <a:rPr lang="ja-JP" altLang="en-US" sz="1100" b="1" dirty="0">
                <a:solidFill>
                  <a:schemeClr val="bg1"/>
                </a:solidFill>
                <a:latin typeface="Meiryo UI" panose="020B0604030504040204" pitchFamily="50" charset="-128"/>
                <a:ea typeface="Meiryo UI" panose="020B0604030504040204" pitchFamily="50" charset="-128"/>
              </a:rPr>
              <a:t>参考　局予算額　</a:t>
            </a:r>
            <a:r>
              <a:rPr lang="en-US" altLang="ja-JP" sz="1100" b="1" dirty="0">
                <a:solidFill>
                  <a:schemeClr val="bg1"/>
                </a:solidFill>
                <a:latin typeface="Meiryo UI" panose="020B0604030504040204" pitchFamily="50" charset="-128"/>
                <a:ea typeface="Meiryo UI" panose="020B0604030504040204" pitchFamily="50" charset="-128"/>
              </a:rPr>
              <a:t>15,056</a:t>
            </a:r>
            <a:r>
              <a:rPr lang="ja-JP" altLang="en-US" sz="1100" b="1" dirty="0">
                <a:solidFill>
                  <a:schemeClr val="bg1"/>
                </a:solidFill>
                <a:latin typeface="Meiryo UI" panose="020B0604030504040204" pitchFamily="50" charset="-128"/>
                <a:ea typeface="Meiryo UI" panose="020B0604030504040204" pitchFamily="50" charset="-128"/>
              </a:rPr>
              <a:t>千円）</a:t>
            </a:r>
            <a:endParaRPr lang="en-US" altLang="ja-JP" sz="1400" b="1" dirty="0">
              <a:solidFill>
                <a:srgbClr val="FF0000"/>
              </a:solidFill>
              <a:latin typeface="Meiryo UI" panose="020B0604030504040204" pitchFamily="50" charset="-128"/>
              <a:ea typeface="Meiryo UI" panose="020B0604030504040204" pitchFamily="50" charset="-128"/>
            </a:endParaRPr>
          </a:p>
        </p:txBody>
      </p:sp>
      <p:sp>
        <p:nvSpPr>
          <p:cNvPr id="179" name="正方形/長方形 178"/>
          <p:cNvSpPr/>
          <p:nvPr/>
        </p:nvSpPr>
        <p:spPr>
          <a:xfrm>
            <a:off x="132158" y="2939425"/>
            <a:ext cx="2808246" cy="276999"/>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〇</a:t>
            </a:r>
            <a:r>
              <a:rPr lang="ja-JP" altLang="en-US" sz="1200" b="1" dirty="0" smtClean="0">
                <a:latin typeface="Meiryo UI" panose="020B0604030504040204" pitchFamily="50" charset="-128"/>
                <a:ea typeface="Meiryo UI" panose="020B0604030504040204" pitchFamily="50" charset="-128"/>
              </a:rPr>
              <a:t>直近の取組状況と今後の予定</a:t>
            </a:r>
            <a:endParaRPr lang="ja-JP" altLang="en-US" sz="1200" b="1" dirty="0">
              <a:latin typeface="Meiryo UI" panose="020B0604030504040204" pitchFamily="50" charset="-128"/>
              <a:ea typeface="Meiryo UI" panose="020B0604030504040204" pitchFamily="50" charset="-128"/>
            </a:endParaRPr>
          </a:p>
        </p:txBody>
      </p:sp>
      <p:sp>
        <p:nvSpPr>
          <p:cNvPr id="180" name="正方形/長方形 179"/>
          <p:cNvSpPr/>
          <p:nvPr/>
        </p:nvSpPr>
        <p:spPr>
          <a:xfrm>
            <a:off x="231474" y="3143054"/>
            <a:ext cx="6149093" cy="1631216"/>
          </a:xfrm>
          <a:prstGeom prst="rect">
            <a:avLst/>
          </a:prstGeom>
          <a:noFill/>
        </p:spPr>
        <p:txBody>
          <a:bodyPr wrap="square">
            <a:spAutoFit/>
          </a:bodyPr>
          <a:lstStyle/>
          <a:p>
            <a:pPr lvl="0">
              <a:lnSpc>
                <a:spcPts val="1500"/>
              </a:lnSpc>
            </a:pPr>
            <a:r>
              <a:rPr lang="ja-JP" altLang="en-US" sz="1200" dirty="0">
                <a:solidFill>
                  <a:prstClr val="black"/>
                </a:solidFill>
                <a:latin typeface="Meiryo UI" panose="020B0604030504040204" pitchFamily="50" charset="-128"/>
                <a:ea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rPr>
              <a:t>2022</a:t>
            </a:r>
            <a:r>
              <a:rPr lang="ja-JP" altLang="en-US" sz="1200" dirty="0">
                <a:solidFill>
                  <a:prstClr val="black"/>
                </a:solidFill>
                <a:latin typeface="Meiryo UI" panose="020B0604030504040204" pitchFamily="50" charset="-128"/>
                <a:ea typeface="Meiryo UI" panose="020B0604030504040204" pitchFamily="50" charset="-128"/>
              </a:rPr>
              <a:t>年</a:t>
            </a:r>
            <a:r>
              <a:rPr lang="en-US" altLang="ja-JP" sz="1200" dirty="0">
                <a:solidFill>
                  <a:prstClr val="black"/>
                </a:solidFill>
                <a:latin typeface="Meiryo UI" panose="020B0604030504040204" pitchFamily="50" charset="-128"/>
                <a:ea typeface="Meiryo UI" panose="020B0604030504040204" pitchFamily="50" charset="-128"/>
              </a:rPr>
              <a:t>10</a:t>
            </a:r>
            <a:r>
              <a:rPr lang="ja-JP" altLang="en-US" sz="1200" dirty="0" smtClean="0">
                <a:solidFill>
                  <a:prstClr val="black"/>
                </a:solidFill>
                <a:latin typeface="Meiryo UI" panose="020B0604030504040204" pitchFamily="50" charset="-128"/>
                <a:ea typeface="Meiryo UI" panose="020B0604030504040204" pitchFamily="50" charset="-128"/>
              </a:rPr>
              <a:t>月   出展参加をめざす</a:t>
            </a:r>
            <a:r>
              <a:rPr lang="ja-JP" altLang="en-US" sz="1200" dirty="0">
                <a:solidFill>
                  <a:prstClr val="black"/>
                </a:solidFill>
                <a:latin typeface="Meiryo UI" panose="020B0604030504040204" pitchFamily="50" charset="-128"/>
                <a:ea typeface="Meiryo UI" panose="020B0604030504040204" pitchFamily="50" charset="-128"/>
              </a:rPr>
              <a:t>中小企業・スタートアップの支援事業（</a:t>
            </a:r>
            <a:r>
              <a:rPr lang="ja-JP" altLang="en-US" sz="1200" dirty="0" smtClean="0">
                <a:solidFill>
                  <a:prstClr val="black"/>
                </a:solidFill>
                <a:latin typeface="Meiryo UI" panose="020B0604030504040204" pitchFamily="50" charset="-128"/>
                <a:ea typeface="Meiryo UI" panose="020B0604030504040204" pitchFamily="50" charset="-128"/>
              </a:rPr>
              <a:t>リボーンチャレンジ）</a:t>
            </a:r>
            <a:endParaRPr lang="en-US" altLang="ja-JP" sz="1200" dirty="0" smtClean="0">
              <a:solidFill>
                <a:prstClr val="black"/>
              </a:solidFill>
              <a:latin typeface="Meiryo UI" panose="020B0604030504040204" pitchFamily="50" charset="-128"/>
              <a:ea typeface="Meiryo UI" panose="020B0604030504040204" pitchFamily="50" charset="-128"/>
            </a:endParaRPr>
          </a:p>
          <a:p>
            <a:pPr lvl="0">
              <a:lnSpc>
                <a:spcPts val="1500"/>
              </a:lnSpc>
            </a:pPr>
            <a:r>
              <a:rPr lang="en-US" altLang="ja-JP" sz="1200" dirty="0">
                <a:solidFill>
                  <a:prstClr val="black"/>
                </a:solidFill>
                <a:latin typeface="Meiryo UI" panose="020B0604030504040204" pitchFamily="50" charset="-128"/>
                <a:ea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として</a:t>
            </a:r>
            <a:r>
              <a:rPr lang="en-US" altLang="ja-JP" sz="1200" dirty="0" smtClean="0">
                <a:solidFill>
                  <a:prstClr val="black"/>
                </a:solidFill>
                <a:latin typeface="Meiryo UI" panose="020B0604030504040204" pitchFamily="50" charset="-128"/>
                <a:ea typeface="Meiryo UI" panose="020B0604030504040204" pitchFamily="50" charset="-128"/>
              </a:rPr>
              <a:t>14</a:t>
            </a:r>
            <a:r>
              <a:rPr lang="ja-JP" altLang="en-US" sz="1200" dirty="0">
                <a:solidFill>
                  <a:prstClr val="black"/>
                </a:solidFill>
                <a:latin typeface="Meiryo UI" panose="020B0604030504040204" pitchFamily="50" charset="-128"/>
                <a:ea typeface="Meiryo UI" panose="020B0604030504040204" pitchFamily="50" charset="-128"/>
              </a:rPr>
              <a:t>の実施主体から提案のあった</a:t>
            </a:r>
            <a:r>
              <a:rPr lang="en-US" altLang="ja-JP" sz="1200" dirty="0">
                <a:solidFill>
                  <a:prstClr val="black"/>
                </a:solidFill>
                <a:latin typeface="Meiryo UI" panose="020B0604030504040204" pitchFamily="50" charset="-128"/>
                <a:ea typeface="Meiryo UI" panose="020B0604030504040204" pitchFamily="50" charset="-128"/>
              </a:rPr>
              <a:t>26</a:t>
            </a:r>
            <a:r>
              <a:rPr lang="ja-JP" altLang="en-US" sz="1200" dirty="0">
                <a:solidFill>
                  <a:prstClr val="black"/>
                </a:solidFill>
                <a:latin typeface="Meiryo UI" panose="020B0604030504040204" pitchFamily="50" charset="-128"/>
                <a:ea typeface="Meiryo UI" panose="020B0604030504040204" pitchFamily="50" charset="-128"/>
              </a:rPr>
              <a:t>の事業企画を認定</a:t>
            </a:r>
            <a:endParaRPr lang="en-US" altLang="ja-JP" sz="1200" dirty="0">
              <a:solidFill>
                <a:prstClr val="black"/>
              </a:solidFill>
              <a:latin typeface="Meiryo UI" panose="020B0604030504040204" pitchFamily="50" charset="-128"/>
              <a:ea typeface="Meiryo UI" panose="020B0604030504040204" pitchFamily="50" charset="-128"/>
            </a:endParaRPr>
          </a:p>
          <a:p>
            <a:pPr lvl="0">
              <a:lnSpc>
                <a:spcPts val="1500"/>
              </a:lnSpc>
            </a:pPr>
            <a:r>
              <a:rPr lang="ja-JP" altLang="en-US" sz="1200" dirty="0" smtClean="0">
                <a:solidFill>
                  <a:prstClr val="black"/>
                </a:solidFill>
                <a:latin typeface="Meiryo UI" panose="020B0604030504040204" pitchFamily="50" charset="-128"/>
                <a:ea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rPr>
              <a:t>2022</a:t>
            </a:r>
            <a:r>
              <a:rPr lang="ja-JP" altLang="en-US" sz="1200" dirty="0">
                <a:solidFill>
                  <a:prstClr val="black"/>
                </a:solidFill>
                <a:latin typeface="Meiryo UI" panose="020B0604030504040204" pitchFamily="50" charset="-128"/>
                <a:ea typeface="Meiryo UI" panose="020B0604030504040204" pitchFamily="50" charset="-128"/>
              </a:rPr>
              <a:t>年</a:t>
            </a:r>
            <a:r>
              <a:rPr lang="en-US" altLang="ja-JP" sz="1200" dirty="0">
                <a:solidFill>
                  <a:prstClr val="black"/>
                </a:solidFill>
                <a:latin typeface="Meiryo UI" panose="020B0604030504040204" pitchFamily="50" charset="-128"/>
                <a:ea typeface="Meiryo UI" panose="020B0604030504040204" pitchFamily="50" charset="-128"/>
              </a:rPr>
              <a:t>11</a:t>
            </a:r>
            <a:r>
              <a:rPr lang="ja-JP" altLang="en-US" sz="1200" dirty="0" smtClean="0">
                <a:solidFill>
                  <a:prstClr val="black"/>
                </a:solidFill>
                <a:latin typeface="Meiryo UI" panose="020B0604030504040204" pitchFamily="50" charset="-128"/>
                <a:ea typeface="Meiryo UI" panose="020B0604030504040204" pitchFamily="50" charset="-128"/>
              </a:rPr>
              <a:t>月   建設</a:t>
            </a:r>
            <a:r>
              <a:rPr lang="ja-JP" altLang="en-US" sz="1200" dirty="0">
                <a:solidFill>
                  <a:prstClr val="black"/>
                </a:solidFill>
                <a:latin typeface="Meiryo UI" panose="020B0604030504040204" pitchFamily="50" charset="-128"/>
                <a:ea typeface="Meiryo UI" panose="020B0604030504040204" pitchFamily="50" charset="-128"/>
              </a:rPr>
              <a:t>工事の施工事業者と工事請負契約を</a:t>
            </a:r>
            <a:r>
              <a:rPr lang="ja-JP" altLang="en-US" sz="1200" dirty="0" smtClean="0">
                <a:solidFill>
                  <a:prstClr val="black"/>
                </a:solidFill>
                <a:latin typeface="Meiryo UI" panose="020B0604030504040204" pitchFamily="50" charset="-128"/>
                <a:ea typeface="Meiryo UI" panose="020B0604030504040204" pitchFamily="50" charset="-128"/>
              </a:rPr>
              <a:t>締結</a:t>
            </a:r>
            <a:endParaRPr lang="en-US" altLang="ja-JP" sz="1200" dirty="0" smtClean="0">
              <a:solidFill>
                <a:prstClr val="black"/>
              </a:solidFill>
              <a:latin typeface="Meiryo UI" panose="020B0604030504040204" pitchFamily="50" charset="-128"/>
              <a:ea typeface="Meiryo UI" panose="020B0604030504040204" pitchFamily="50" charset="-128"/>
            </a:endParaRPr>
          </a:p>
          <a:p>
            <a:pPr lvl="0">
              <a:lnSpc>
                <a:spcPts val="1500"/>
              </a:lnSpc>
            </a:pPr>
            <a:r>
              <a:rPr lang="ja-JP" altLang="en-US" sz="1200" dirty="0">
                <a:solidFill>
                  <a:prstClr val="black"/>
                </a:solidFill>
                <a:latin typeface="Meiryo UI" panose="020B0604030504040204" pitchFamily="50" charset="-128"/>
                <a:ea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rPr>
              <a:t>2023</a:t>
            </a:r>
            <a:r>
              <a:rPr lang="ja-JP" altLang="en-US" sz="1200" dirty="0">
                <a:solidFill>
                  <a:prstClr val="black"/>
                </a:solidFill>
                <a:latin typeface="Meiryo UI" panose="020B0604030504040204" pitchFamily="50" charset="-128"/>
                <a:ea typeface="Meiryo UI" panose="020B0604030504040204" pitchFamily="50" charset="-128"/>
              </a:rPr>
              <a:t>年</a:t>
            </a:r>
            <a:r>
              <a:rPr lang="en-US" altLang="ja-JP" sz="1200" dirty="0">
                <a:solidFill>
                  <a:prstClr val="black"/>
                </a:solidFill>
                <a:latin typeface="Meiryo UI" panose="020B0604030504040204" pitchFamily="50" charset="-128"/>
                <a:ea typeface="Meiryo UI" panose="020B0604030504040204" pitchFamily="50" charset="-128"/>
              </a:rPr>
              <a:t>1</a:t>
            </a:r>
            <a:r>
              <a:rPr lang="ja-JP" altLang="en-US" sz="1200" dirty="0">
                <a:solidFill>
                  <a:prstClr val="black"/>
                </a:solidFill>
                <a:latin typeface="Meiryo UI" panose="020B0604030504040204" pitchFamily="50" charset="-128"/>
                <a:ea typeface="Meiryo UI" panose="020B0604030504040204" pitchFamily="50" charset="-128"/>
              </a:rPr>
              <a:t>月</a:t>
            </a: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出展参加をめざす</a:t>
            </a:r>
            <a:r>
              <a:rPr lang="ja-JP" altLang="en-US" sz="1200" dirty="0">
                <a:solidFill>
                  <a:prstClr val="black"/>
                </a:solidFill>
                <a:latin typeface="Meiryo UI" panose="020B0604030504040204" pitchFamily="50" charset="-128"/>
                <a:ea typeface="Meiryo UI" panose="020B0604030504040204" pitchFamily="50" charset="-128"/>
              </a:rPr>
              <a:t>中小企業・スタートアップの募集（第一弾）を開始 　　　　　　　　　</a:t>
            </a:r>
            <a:endParaRPr lang="en-US" altLang="ja-JP" sz="1200" dirty="0">
              <a:solidFill>
                <a:prstClr val="black"/>
              </a:solidFill>
              <a:latin typeface="Meiryo UI" panose="020B0604030504040204" pitchFamily="50" charset="-128"/>
              <a:ea typeface="Meiryo UI" panose="020B0604030504040204" pitchFamily="50" charset="-128"/>
            </a:endParaRPr>
          </a:p>
          <a:p>
            <a:pPr lvl="0">
              <a:lnSpc>
                <a:spcPts val="1500"/>
              </a:lnSpc>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rPr>
              <a:t>2023</a:t>
            </a:r>
            <a:r>
              <a:rPr lang="ja-JP" altLang="en-US" sz="1200" dirty="0">
                <a:solidFill>
                  <a:prstClr val="black"/>
                </a:solidFill>
                <a:latin typeface="Meiryo UI" panose="020B0604030504040204" pitchFamily="50" charset="-128"/>
                <a:ea typeface="Meiryo UI" panose="020B0604030504040204" pitchFamily="50" charset="-128"/>
              </a:rPr>
              <a:t>年夏頃</a:t>
            </a:r>
            <a:r>
              <a:rPr lang="ja-JP" altLang="en-US" sz="1200" dirty="0" smtClean="0">
                <a:solidFill>
                  <a:prstClr val="black"/>
                </a:solidFill>
                <a:latin typeface="Meiryo UI" panose="020B0604030504040204" pitchFamily="50" charset="-128"/>
                <a:ea typeface="Meiryo UI" panose="020B0604030504040204" pitchFamily="50" charset="-128"/>
              </a:rPr>
              <a:t>までにかけて、</a:t>
            </a:r>
            <a:r>
              <a:rPr lang="ja-JP" altLang="en-US" sz="1200" dirty="0">
                <a:solidFill>
                  <a:prstClr val="black"/>
                </a:solidFill>
                <a:latin typeface="Meiryo UI" panose="020B0604030504040204" pitchFamily="50" charset="-128"/>
                <a:ea typeface="Meiryo UI" panose="020B0604030504040204" pitchFamily="50" charset="-128"/>
              </a:rPr>
              <a:t>各実施主体において順次募集を開始</a:t>
            </a:r>
            <a:r>
              <a:rPr lang="ja-JP" altLang="en-US" sz="1200" dirty="0" smtClean="0">
                <a:solidFill>
                  <a:prstClr val="black"/>
                </a:solidFill>
                <a:latin typeface="Meiryo UI" panose="020B0604030504040204" pitchFamily="50" charset="-128"/>
                <a:ea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endParaRPr>
          </a:p>
          <a:p>
            <a:pPr lvl="0">
              <a:lnSpc>
                <a:spcPts val="1500"/>
              </a:lnSpc>
            </a:pPr>
            <a:r>
              <a:rPr lang="ja-JP" altLang="en-US" sz="1200" dirty="0" smtClean="0">
                <a:solidFill>
                  <a:prstClr val="black"/>
                </a:solidFill>
                <a:latin typeface="Meiryo UI" panose="020B0604030504040204" pitchFamily="50" charset="-128"/>
                <a:ea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rPr>
              <a:t>2023</a:t>
            </a:r>
            <a:r>
              <a:rPr lang="ja-JP" altLang="en-US" sz="1200" dirty="0" smtClean="0">
                <a:solidFill>
                  <a:prstClr val="black"/>
                </a:solidFill>
                <a:latin typeface="Meiryo UI" panose="020B0604030504040204" pitchFamily="50" charset="-128"/>
                <a:ea typeface="Meiryo UI" panose="020B0604030504040204" pitchFamily="50" charset="-128"/>
              </a:rPr>
              <a:t>年４月</a:t>
            </a:r>
            <a:r>
              <a:rPr lang="ja-JP" altLang="en-US" sz="1400" dirty="0" smtClean="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建築工事着工</a:t>
            </a:r>
            <a:endParaRPr lang="en-US" altLang="ja-JP" sz="1200" dirty="0">
              <a:solidFill>
                <a:prstClr val="black"/>
              </a:solidFill>
              <a:latin typeface="Meiryo UI" panose="020B0604030504040204" pitchFamily="50" charset="-128"/>
              <a:ea typeface="Meiryo UI" panose="020B0604030504040204" pitchFamily="50" charset="-128"/>
            </a:endParaRPr>
          </a:p>
          <a:p>
            <a:pPr lvl="0">
              <a:lnSpc>
                <a:spcPts val="1500"/>
              </a:lnSpc>
            </a:pPr>
            <a:r>
              <a:rPr lang="ja-JP" altLang="en-US" sz="1200" dirty="0" smtClean="0">
                <a:solidFill>
                  <a:prstClr val="black"/>
                </a:solidFill>
                <a:latin typeface="Meiryo UI" panose="020B0604030504040204" pitchFamily="50" charset="-128"/>
                <a:ea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rPr>
              <a:t>2023</a:t>
            </a:r>
            <a:r>
              <a:rPr lang="ja-JP" altLang="en-US" sz="1200" dirty="0">
                <a:solidFill>
                  <a:prstClr val="black"/>
                </a:solidFill>
                <a:latin typeface="Meiryo UI" panose="020B0604030504040204" pitchFamily="50" charset="-128"/>
                <a:ea typeface="Meiryo UI" panose="020B0604030504040204" pitchFamily="50" charset="-128"/>
              </a:rPr>
              <a:t>年春頃</a:t>
            </a: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ロゴマーク</a:t>
            </a:r>
            <a:r>
              <a:rPr lang="ja-JP" altLang="en-US" sz="1200" dirty="0">
                <a:solidFill>
                  <a:prstClr val="black"/>
                </a:solidFill>
                <a:latin typeface="Meiryo UI" panose="020B0604030504040204" pitchFamily="50" charset="-128"/>
                <a:ea typeface="Meiryo UI" panose="020B0604030504040204" pitchFamily="50" charset="-128"/>
              </a:rPr>
              <a:t>の</a:t>
            </a:r>
            <a:r>
              <a:rPr lang="ja-JP" altLang="en-US" sz="1200" dirty="0" smtClean="0">
                <a:solidFill>
                  <a:prstClr val="black"/>
                </a:solidFill>
                <a:latin typeface="Meiryo UI" panose="020B0604030504040204" pitchFamily="50" charset="-128"/>
                <a:ea typeface="Meiryo UI" panose="020B0604030504040204" pitchFamily="50" charset="-128"/>
              </a:rPr>
              <a:t>決定（</a:t>
            </a:r>
            <a:r>
              <a:rPr lang="en-US" altLang="ja-JP" sz="1200" dirty="0" smtClean="0">
                <a:solidFill>
                  <a:prstClr val="black"/>
                </a:solidFill>
                <a:latin typeface="Meiryo UI" panose="020B0604030504040204" pitchFamily="50" charset="-128"/>
                <a:ea typeface="Meiryo UI" panose="020B0604030504040204" pitchFamily="50" charset="-128"/>
              </a:rPr>
              <a:t>320</a:t>
            </a:r>
            <a:r>
              <a:rPr lang="ja-JP" altLang="en-US" sz="1200" dirty="0" smtClean="0">
                <a:solidFill>
                  <a:prstClr val="black"/>
                </a:solidFill>
                <a:latin typeface="Meiryo UI" panose="020B0604030504040204" pitchFamily="50" charset="-128"/>
                <a:ea typeface="Meiryo UI" panose="020B0604030504040204" pitchFamily="50" charset="-128"/>
              </a:rPr>
              <a:t>作品の応募があり、現在</a:t>
            </a:r>
            <a:r>
              <a:rPr lang="ja-JP" altLang="en-US" sz="1200" dirty="0">
                <a:solidFill>
                  <a:prstClr val="black"/>
                </a:solidFill>
                <a:latin typeface="Meiryo UI" panose="020B0604030504040204" pitchFamily="50" charset="-128"/>
                <a:ea typeface="Meiryo UI" panose="020B0604030504040204" pitchFamily="50" charset="-128"/>
              </a:rPr>
              <a:t>選考</a:t>
            </a:r>
            <a:r>
              <a:rPr lang="ja-JP" altLang="en-US" sz="1200" dirty="0" smtClean="0">
                <a:solidFill>
                  <a:prstClr val="black"/>
                </a:solidFill>
                <a:latin typeface="Meiryo UI" panose="020B0604030504040204" pitchFamily="50" charset="-128"/>
                <a:ea typeface="Meiryo UI" panose="020B0604030504040204" pitchFamily="50" charset="-128"/>
              </a:rPr>
              <a:t>中）</a:t>
            </a:r>
            <a:endParaRPr lang="en-US" altLang="ja-JP" sz="1200" dirty="0" smtClean="0">
              <a:solidFill>
                <a:prstClr val="black"/>
              </a:solidFill>
              <a:latin typeface="Meiryo UI" panose="020B0604030504040204" pitchFamily="50" charset="-128"/>
              <a:ea typeface="Meiryo UI" panose="020B0604030504040204" pitchFamily="50" charset="-128"/>
            </a:endParaRPr>
          </a:p>
          <a:p>
            <a:pPr lvl="0">
              <a:lnSpc>
                <a:spcPts val="1500"/>
              </a:lnSpc>
            </a:pPr>
            <a:r>
              <a:rPr lang="ja-JP" altLang="en-US" sz="1200" dirty="0" smtClean="0">
                <a:solidFill>
                  <a:prstClr val="black"/>
                </a:solidFill>
                <a:latin typeface="Meiryo UI" panose="020B0604030504040204" pitchFamily="50" charset="-128"/>
                <a:ea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rPr>
              <a:t>2023</a:t>
            </a:r>
            <a:r>
              <a:rPr lang="ja-JP" altLang="en-US" sz="1200" dirty="0" smtClean="0">
                <a:solidFill>
                  <a:prstClr val="black"/>
                </a:solidFill>
                <a:latin typeface="Meiryo UI" panose="020B0604030504040204" pitchFamily="50" charset="-128"/>
                <a:ea typeface="Meiryo UI" panose="020B0604030504040204" pitchFamily="50" charset="-128"/>
              </a:rPr>
              <a:t>年度中</a:t>
            </a: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運営</a:t>
            </a:r>
            <a:r>
              <a:rPr lang="ja-JP" altLang="en-US" sz="1200" dirty="0">
                <a:solidFill>
                  <a:prstClr val="black"/>
                </a:solidFill>
                <a:latin typeface="Meiryo UI" panose="020B0604030504040204" pitchFamily="50" charset="-128"/>
                <a:ea typeface="Meiryo UI" panose="020B0604030504040204" pitchFamily="50" charset="-128"/>
              </a:rPr>
              <a:t>計画及び行催事企画（イベントプログラム</a:t>
            </a:r>
            <a:r>
              <a:rPr lang="ja-JP" altLang="en-US" sz="1200" dirty="0" smtClean="0">
                <a:solidFill>
                  <a:prstClr val="black"/>
                </a:solidFill>
                <a:latin typeface="Meiryo UI" panose="020B0604030504040204" pitchFamily="50" charset="-128"/>
                <a:ea typeface="Meiryo UI" panose="020B0604030504040204" pitchFamily="50" charset="-128"/>
              </a:rPr>
              <a:t>）を策定</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182" name="正方形/長方形 181"/>
          <p:cNvSpPr/>
          <p:nvPr/>
        </p:nvSpPr>
        <p:spPr>
          <a:xfrm>
            <a:off x="1159771" y="6169264"/>
            <a:ext cx="2048959" cy="230832"/>
          </a:xfrm>
          <a:prstGeom prst="rect">
            <a:avLst/>
          </a:prstGeom>
        </p:spPr>
        <p:txBody>
          <a:bodyPr wrap="none">
            <a:spAutoFit/>
          </a:bodyPr>
          <a:lstStyle/>
          <a:p>
            <a:r>
              <a:rPr lang="ja-JP" altLang="en-US" sz="900" dirty="0">
                <a:latin typeface="+mn-ea"/>
              </a:rPr>
              <a:t>大阪ヘルスケアパビリオンの外観イメージ　</a:t>
            </a:r>
          </a:p>
        </p:txBody>
      </p:sp>
      <p:pic>
        <p:nvPicPr>
          <p:cNvPr id="183" name="図 182" descr="鳥, 雨, カーテン, 傘 が含まれている画像  自動的に生成された説明">
            <a:extLst>
              <a:ext uri="{FF2B5EF4-FFF2-40B4-BE49-F238E27FC236}">
                <a16:creationId xmlns:a16="http://schemas.microsoft.com/office/drawing/2014/main" id="{F92CD5F0-2C37-56D2-2675-41D8E957AF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278" y="4839664"/>
            <a:ext cx="2487520" cy="1370231"/>
          </a:xfrm>
          <a:prstGeom prst="rect">
            <a:avLst/>
          </a:prstGeom>
        </p:spPr>
      </p:pic>
      <p:pic>
        <p:nvPicPr>
          <p:cNvPr id="184" name="図 183"/>
          <p:cNvPicPr>
            <a:picLocks noChangeAspect="1"/>
          </p:cNvPicPr>
          <p:nvPr/>
        </p:nvPicPr>
        <p:blipFill>
          <a:blip r:embed="rId5"/>
          <a:stretch>
            <a:fillRect/>
          </a:stretch>
        </p:blipFill>
        <p:spPr>
          <a:xfrm>
            <a:off x="3647291" y="4739941"/>
            <a:ext cx="2185487" cy="1372961"/>
          </a:xfrm>
          <a:prstGeom prst="rect">
            <a:avLst/>
          </a:prstGeom>
        </p:spPr>
      </p:pic>
      <p:sp>
        <p:nvSpPr>
          <p:cNvPr id="78" name="正方形/長方形 77"/>
          <p:cNvSpPr/>
          <p:nvPr/>
        </p:nvSpPr>
        <p:spPr>
          <a:xfrm>
            <a:off x="104622" y="8913248"/>
            <a:ext cx="6306721" cy="480131"/>
          </a:xfrm>
          <a:prstGeom prst="rect">
            <a:avLst/>
          </a:prstGeom>
        </p:spPr>
        <p:txBody>
          <a:bodyPr wrap="square">
            <a:spAutoFit/>
          </a:bodyPr>
          <a:lstStyle/>
          <a:p>
            <a:pPr marL="246063" indent="-246063"/>
            <a:r>
              <a:rPr lang="ja-JP" altLang="en-US" sz="1260" b="1" dirty="0">
                <a:latin typeface="Meiryo UI" panose="020B0604030504040204" pitchFamily="50" charset="-128"/>
                <a:ea typeface="Meiryo UI" panose="020B0604030504040204" pitchFamily="50" charset="-128"/>
              </a:rPr>
              <a:t>〇</a:t>
            </a:r>
            <a:r>
              <a:rPr lang="en-US" altLang="ja-JP" sz="1260" b="1" dirty="0" smtClean="0">
                <a:latin typeface="Meiryo UI" panose="020B0604030504040204" pitchFamily="50" charset="-128"/>
                <a:ea typeface="Meiryo UI" panose="020B0604030504040204" pitchFamily="50" charset="-128"/>
              </a:rPr>
              <a:t>2023</a:t>
            </a:r>
            <a:r>
              <a:rPr lang="ja-JP" altLang="en-US" sz="1260" b="1" dirty="0" smtClean="0">
                <a:latin typeface="Meiryo UI" panose="020B0604030504040204" pitchFamily="50" charset="-128"/>
                <a:ea typeface="Meiryo UI" panose="020B0604030504040204" pitchFamily="50" charset="-128"/>
              </a:rPr>
              <a:t>年度の取組み</a:t>
            </a:r>
            <a:endParaRPr lang="en-US" altLang="ja-JP" sz="1260" b="1" dirty="0">
              <a:latin typeface="Meiryo UI" panose="020B0604030504040204" pitchFamily="50" charset="-128"/>
              <a:ea typeface="Meiryo UI" panose="020B0604030504040204" pitchFamily="50" charset="-128"/>
            </a:endParaRPr>
          </a:p>
          <a:p>
            <a:pPr marL="246063" indent="-246063"/>
            <a:r>
              <a:rPr lang="ja-JP" altLang="en-US" sz="1260" b="1" dirty="0">
                <a:latin typeface="Meiryo UI" panose="020B0604030504040204" pitchFamily="50" charset="-128"/>
                <a:ea typeface="Meiryo UI" panose="020B0604030504040204" pitchFamily="50" charset="-128"/>
              </a:rPr>
              <a:t>　</a:t>
            </a:r>
            <a:r>
              <a:rPr lang="ja-JP" altLang="en-US" sz="1260" dirty="0" smtClean="0">
                <a:latin typeface="Meiryo UI" panose="020B0604030504040204" pitchFamily="50" charset="-128"/>
                <a:ea typeface="Meiryo UI" panose="020B0604030504040204" pitchFamily="50" charset="-128"/>
              </a:rPr>
              <a:t>・</a:t>
            </a:r>
            <a:r>
              <a:rPr lang="en-US" altLang="ja-JP" sz="1260" dirty="0" err="1" smtClean="0">
                <a:latin typeface="Meiryo UI" panose="020B0604030504040204" pitchFamily="50" charset="-128"/>
                <a:ea typeface="Meiryo UI" panose="020B0604030504040204" pitchFamily="50" charset="-128"/>
              </a:rPr>
              <a:t>iPS</a:t>
            </a:r>
            <a:r>
              <a:rPr lang="ja-JP" altLang="en-US" sz="1260" dirty="0">
                <a:latin typeface="Meiryo UI" panose="020B0604030504040204" pitchFamily="50" charset="-128"/>
                <a:ea typeface="Meiryo UI" panose="020B0604030504040204" pitchFamily="50" charset="-128"/>
              </a:rPr>
              <a:t>細胞で作製した心筋シートを用いた心臓モデル</a:t>
            </a:r>
            <a:r>
              <a:rPr lang="ja-JP" altLang="en-US" sz="1260" dirty="0" smtClean="0">
                <a:latin typeface="Meiryo UI" panose="020B0604030504040204" pitchFamily="50" charset="-128"/>
                <a:ea typeface="Meiryo UI" panose="020B0604030504040204" pitchFamily="50" charset="-128"/>
              </a:rPr>
              <a:t>の展示に関する企画</a:t>
            </a:r>
            <a:r>
              <a:rPr lang="ja-JP" altLang="en-US" sz="1260" dirty="0">
                <a:latin typeface="Meiryo UI" panose="020B0604030504040204" pitchFamily="50" charset="-128"/>
                <a:ea typeface="Meiryo UI" panose="020B0604030504040204" pitchFamily="50" charset="-128"/>
              </a:rPr>
              <a:t>・</a:t>
            </a:r>
            <a:r>
              <a:rPr lang="ja-JP" altLang="en-US" sz="1260" dirty="0" smtClean="0">
                <a:latin typeface="Meiryo UI" panose="020B0604030504040204" pitchFamily="50" charset="-128"/>
                <a:ea typeface="Meiryo UI" panose="020B0604030504040204" pitchFamily="50" charset="-128"/>
              </a:rPr>
              <a:t>設計等を行う</a:t>
            </a:r>
            <a:endParaRPr lang="ja-JP" altLang="en-US" sz="1260" dirty="0">
              <a:latin typeface="Meiryo UI" panose="020B0604030504040204" pitchFamily="50" charset="-128"/>
              <a:ea typeface="Meiryo UI" panose="020B0604030504040204" pitchFamily="50" charset="-128"/>
            </a:endParaRPr>
          </a:p>
        </p:txBody>
      </p:sp>
      <p:sp>
        <p:nvSpPr>
          <p:cNvPr id="129" name="角丸四角形 23">
            <a:extLst>
              <a:ext uri="{FF2B5EF4-FFF2-40B4-BE49-F238E27FC236}">
                <a16:creationId xmlns:a16="http://schemas.microsoft.com/office/drawing/2014/main" id="{5BA39DB9-740B-4301-B4DA-4525D6AE681E}"/>
              </a:ext>
            </a:extLst>
          </p:cNvPr>
          <p:cNvSpPr/>
          <p:nvPr/>
        </p:nvSpPr>
        <p:spPr>
          <a:xfrm>
            <a:off x="1295658" y="6847070"/>
            <a:ext cx="4526359" cy="761842"/>
          </a:xfrm>
          <a:prstGeom prst="roundRect">
            <a:avLst>
              <a:gd name="adj" fmla="val 0"/>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r>
              <a:rPr lang="ja-JP" altLang="en-US" sz="900" dirty="0" smtClean="0">
                <a:solidFill>
                  <a:schemeClr val="tx1"/>
                </a:solidFill>
                <a:latin typeface="Meiryo UI" panose="020B0604030504040204" pitchFamily="50" charset="-128"/>
                <a:ea typeface="Meiryo UI" panose="020B0604030504040204" pitchFamily="50" charset="-128"/>
              </a:rPr>
              <a:t>・大阪</a:t>
            </a:r>
            <a:r>
              <a:rPr lang="ja-JP" altLang="en-US" sz="900" dirty="0">
                <a:solidFill>
                  <a:schemeClr val="tx1"/>
                </a:solidFill>
                <a:latin typeface="Meiryo UI" panose="020B0604030504040204" pitchFamily="50" charset="-128"/>
                <a:ea typeface="Meiryo UI" panose="020B0604030504040204" pitchFamily="50" charset="-128"/>
              </a:rPr>
              <a:t>パビリオン出展基本計画</a:t>
            </a:r>
            <a:r>
              <a:rPr lang="ja-JP" altLang="en-US" sz="900" dirty="0" smtClean="0">
                <a:solidFill>
                  <a:schemeClr val="tx1"/>
                </a:solidFill>
                <a:latin typeface="Meiryo UI" panose="020B0604030504040204" pitchFamily="50" charset="-128"/>
                <a:ea typeface="Meiryo UI" panose="020B0604030504040204" pitchFamily="50" charset="-128"/>
              </a:rPr>
              <a:t>より公費負担額は民間負担額を限度とすることを原則とする</a:t>
            </a:r>
            <a:endParaRPr lang="en-US" altLang="ja-JP" sz="900" dirty="0" smtClean="0">
              <a:solidFill>
                <a:schemeClr val="tx1"/>
              </a:solidFill>
              <a:latin typeface="Meiryo UI" panose="020B0604030504040204" pitchFamily="50" charset="-128"/>
              <a:ea typeface="Meiryo UI" panose="020B0604030504040204" pitchFamily="50" charset="-128"/>
            </a:endParaRPr>
          </a:p>
          <a:p>
            <a:r>
              <a:rPr lang="ja-JP" altLang="en-US" sz="900" dirty="0" smtClean="0">
                <a:solidFill>
                  <a:schemeClr val="tx1"/>
                </a:solidFill>
                <a:latin typeface="Meiryo UI" panose="020B0604030504040204" pitchFamily="50" charset="-128"/>
                <a:ea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rPr>
              <a:t>今後、</a:t>
            </a:r>
            <a:r>
              <a:rPr lang="ja-JP" altLang="en-US" sz="900" dirty="0" smtClean="0">
                <a:solidFill>
                  <a:schemeClr val="tx1"/>
                </a:solidFill>
                <a:latin typeface="Meiryo UI" panose="020B0604030504040204" pitchFamily="50" charset="-128"/>
                <a:ea typeface="Meiryo UI" panose="020B0604030504040204" pitchFamily="50" charset="-128"/>
              </a:rPr>
              <a:t>民間</a:t>
            </a:r>
            <a:r>
              <a:rPr lang="ja-JP" altLang="en-US" sz="900" dirty="0">
                <a:solidFill>
                  <a:schemeClr val="tx1"/>
                </a:solidFill>
                <a:latin typeface="Meiryo UI" panose="020B0604030504040204" pitchFamily="50" charset="-128"/>
                <a:ea typeface="Meiryo UI" panose="020B0604030504040204" pitchFamily="50" charset="-128"/>
              </a:rPr>
              <a:t>負担</a:t>
            </a:r>
            <a:r>
              <a:rPr lang="ja-JP" altLang="en-US" sz="900" dirty="0" smtClean="0">
                <a:solidFill>
                  <a:schemeClr val="tx1"/>
                </a:solidFill>
                <a:latin typeface="Meiryo UI" panose="020B0604030504040204" pitchFamily="50" charset="-128"/>
                <a:ea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rPr>
              <a:t>協賛・寄附）の集まり具合や展示</a:t>
            </a:r>
            <a:r>
              <a:rPr lang="ja-JP" altLang="en-US" sz="900" dirty="0" smtClean="0">
                <a:solidFill>
                  <a:schemeClr val="tx1"/>
                </a:solidFill>
                <a:latin typeface="Meiryo UI" panose="020B0604030504040204" pitchFamily="50" charset="-128"/>
                <a:ea typeface="Meiryo UI" panose="020B0604030504040204" pitchFamily="50" charset="-128"/>
              </a:rPr>
              <a:t>内容を精査</a:t>
            </a:r>
            <a:r>
              <a:rPr lang="ja-JP" altLang="en-US" sz="900" dirty="0">
                <a:solidFill>
                  <a:schemeClr val="tx1"/>
                </a:solidFill>
                <a:latin typeface="Meiryo UI" panose="020B0604030504040204" pitchFamily="50" charset="-128"/>
                <a:ea typeface="Meiryo UI" panose="020B0604030504040204" pitchFamily="50" charset="-128"/>
              </a:rPr>
              <a:t>して</a:t>
            </a:r>
            <a:r>
              <a:rPr lang="ja-JP" altLang="en-US" sz="900" dirty="0" smtClean="0">
                <a:solidFill>
                  <a:schemeClr val="tx1"/>
                </a:solidFill>
                <a:latin typeface="Meiryo UI" panose="020B0604030504040204" pitchFamily="50" charset="-128"/>
                <a:ea typeface="Meiryo UI" panose="020B0604030504040204" pitchFamily="50" charset="-128"/>
              </a:rPr>
              <a:t>いく</a:t>
            </a:r>
            <a:r>
              <a:rPr lang="ja-JP" altLang="en-US" sz="900" dirty="0">
                <a:solidFill>
                  <a:schemeClr val="tx1"/>
                </a:solidFill>
                <a:latin typeface="Meiryo UI" panose="020B0604030504040204" pitchFamily="50" charset="-128"/>
                <a:ea typeface="Meiryo UI" panose="020B0604030504040204" pitchFamily="50" charset="-128"/>
              </a:rPr>
              <a:t>なか</a:t>
            </a:r>
            <a:r>
              <a:rPr lang="ja-JP" altLang="en-US" sz="900" dirty="0" smtClean="0">
                <a:solidFill>
                  <a:schemeClr val="tx1"/>
                </a:solidFill>
                <a:latin typeface="Meiryo UI" panose="020B0604030504040204" pitchFamily="50" charset="-128"/>
                <a:ea typeface="Meiryo UI" panose="020B0604030504040204" pitchFamily="50" charset="-128"/>
              </a:rPr>
              <a:t>で確定</a:t>
            </a:r>
            <a:r>
              <a:rPr lang="ja-JP" altLang="en-US" sz="900" dirty="0">
                <a:solidFill>
                  <a:schemeClr val="tx1"/>
                </a:solidFill>
                <a:latin typeface="Meiryo UI" panose="020B0604030504040204" pitchFamily="50" charset="-128"/>
                <a:ea typeface="Meiryo UI" panose="020B0604030504040204" pitchFamily="50" charset="-128"/>
              </a:rPr>
              <a:t>して</a:t>
            </a:r>
            <a:r>
              <a:rPr lang="ja-JP" altLang="en-US" sz="900" dirty="0" smtClean="0">
                <a:solidFill>
                  <a:schemeClr val="tx1"/>
                </a:solidFill>
                <a:latin typeface="Meiryo UI" panose="020B0604030504040204" pitchFamily="50" charset="-128"/>
                <a:ea typeface="Meiryo UI" panose="020B0604030504040204" pitchFamily="50" charset="-128"/>
              </a:rPr>
              <a:t>いく</a:t>
            </a:r>
            <a:endParaRPr lang="ja-JP" altLang="en-US" sz="900" dirty="0">
              <a:solidFill>
                <a:schemeClr val="tx1"/>
              </a:solidFill>
              <a:latin typeface="Meiryo UI" panose="020B0604030504040204" pitchFamily="50" charset="-128"/>
              <a:ea typeface="Meiryo UI" panose="020B0604030504040204" pitchFamily="50" charset="-128"/>
            </a:endParaRPr>
          </a:p>
        </p:txBody>
      </p:sp>
      <p:sp>
        <p:nvSpPr>
          <p:cNvPr id="79" name="正方形/長方形 78"/>
          <p:cNvSpPr/>
          <p:nvPr/>
        </p:nvSpPr>
        <p:spPr>
          <a:xfrm>
            <a:off x="3437806" y="6155323"/>
            <a:ext cx="2611613" cy="207749"/>
          </a:xfrm>
          <a:prstGeom prst="rect">
            <a:avLst/>
          </a:prstGeom>
        </p:spPr>
        <p:txBody>
          <a:bodyPr wrap="none">
            <a:spAutoFit/>
          </a:bodyPr>
          <a:lstStyle/>
          <a:p>
            <a:pPr algn="ctr">
              <a:lnSpc>
                <a:spcPts val="900"/>
              </a:lnSpc>
            </a:pPr>
            <a:r>
              <a:rPr lang="ja-JP" altLang="en-US" sz="900" dirty="0" smtClean="0">
                <a:latin typeface="+mn-ea"/>
              </a:rPr>
              <a:t>展示・出展</a:t>
            </a:r>
            <a:r>
              <a:rPr lang="ja-JP" altLang="en-US" sz="900" dirty="0">
                <a:latin typeface="+mn-ea"/>
              </a:rPr>
              <a:t>ゾーン</a:t>
            </a:r>
            <a:r>
              <a:rPr lang="ja-JP" altLang="en-US" sz="800" dirty="0">
                <a:latin typeface="+mn-ea"/>
              </a:rPr>
              <a:t>（中小企業・</a:t>
            </a:r>
            <a:r>
              <a:rPr lang="ja-JP" altLang="en-US" sz="800" dirty="0" smtClean="0">
                <a:latin typeface="+mn-ea"/>
              </a:rPr>
              <a:t>スタートアップ）</a:t>
            </a:r>
            <a:r>
              <a:rPr lang="ja-JP" altLang="en-US" sz="900" dirty="0" smtClean="0">
                <a:latin typeface="+mn-ea"/>
              </a:rPr>
              <a:t>のイメージ</a:t>
            </a:r>
            <a:endParaRPr lang="ja-JP" altLang="en-US" sz="900" strike="sngStrike" dirty="0">
              <a:latin typeface="+mn-ea"/>
            </a:endParaRPr>
          </a:p>
        </p:txBody>
      </p:sp>
      <p:sp>
        <p:nvSpPr>
          <p:cNvPr id="82" name="正方形/長方形 81">
            <a:extLst>
              <a:ext uri="{FF2B5EF4-FFF2-40B4-BE49-F238E27FC236}">
                <a16:creationId xmlns:a16="http://schemas.microsoft.com/office/drawing/2014/main" id="{CE11F369-D03E-4D70-9938-B1ADAC73FB5A}"/>
              </a:ext>
            </a:extLst>
          </p:cNvPr>
          <p:cNvSpPr/>
          <p:nvPr/>
        </p:nvSpPr>
        <p:spPr>
          <a:xfrm>
            <a:off x="125438" y="8117408"/>
            <a:ext cx="6039376" cy="810478"/>
          </a:xfrm>
          <a:prstGeom prst="rect">
            <a:avLst/>
          </a:prstGeom>
        </p:spPr>
        <p:txBody>
          <a:bodyPr wrap="square" lIns="72000" rIns="72000">
            <a:spAutoFit/>
          </a:bodyPr>
          <a:lstStyle/>
          <a:p>
            <a:pPr>
              <a:lnSpc>
                <a:spcPts val="1400"/>
              </a:lnSpc>
            </a:pPr>
            <a:r>
              <a:rPr lang="ja-JP" altLang="en-US" sz="1260" b="1" dirty="0">
                <a:latin typeface="Meiryo UI" panose="020B0604030504040204" pitchFamily="50" charset="-128"/>
                <a:ea typeface="Meiryo UI" panose="020B0604030504040204" pitchFamily="50" charset="-128"/>
              </a:rPr>
              <a:t>〇</a:t>
            </a:r>
            <a:r>
              <a:rPr lang="ja-JP" altLang="en-US" sz="1260" b="1" dirty="0" smtClean="0">
                <a:latin typeface="Meiryo UI" panose="020B0604030504040204" pitchFamily="50" charset="-128"/>
                <a:ea typeface="Meiryo UI" panose="020B0604030504040204" pitchFamily="50" charset="-128"/>
              </a:rPr>
              <a:t>目的</a:t>
            </a:r>
            <a:endParaRPr lang="en-US" altLang="ja-JP" sz="1260" b="1" dirty="0" smtClean="0">
              <a:latin typeface="Meiryo UI" panose="020B0604030504040204" pitchFamily="50" charset="-128"/>
              <a:ea typeface="Meiryo UI" panose="020B0604030504040204" pitchFamily="50" charset="-128"/>
            </a:endParaRPr>
          </a:p>
          <a:p>
            <a:pPr marL="85725" indent="-85725">
              <a:lnSpc>
                <a:spcPts val="1400"/>
              </a:lnSpc>
            </a:pPr>
            <a:r>
              <a:rPr lang="ja-JP" altLang="en-US" sz="1260" dirty="0" smtClean="0">
                <a:latin typeface="Meiryo UI" panose="020B0604030504040204" pitchFamily="50" charset="-128"/>
                <a:ea typeface="Meiryo UI" panose="020B0604030504040204" pitchFamily="50" charset="-128"/>
              </a:rPr>
              <a:t>　・大阪・関西の強みの一つであるライフサイエンス分野における最先端の再生医療を国内外に　　</a:t>
            </a:r>
            <a:endParaRPr lang="en-US" altLang="ja-JP" sz="1260" dirty="0" smtClean="0">
              <a:latin typeface="Meiryo UI" panose="020B0604030504040204" pitchFamily="50" charset="-128"/>
              <a:ea typeface="Meiryo UI" panose="020B0604030504040204" pitchFamily="50" charset="-128"/>
            </a:endParaRPr>
          </a:p>
          <a:p>
            <a:pPr marL="85725" indent="-85725">
              <a:lnSpc>
                <a:spcPts val="1400"/>
              </a:lnSpc>
            </a:pPr>
            <a:r>
              <a:rPr lang="ja-JP" altLang="en-US" sz="1260" dirty="0">
                <a:latin typeface="Meiryo UI" panose="020B0604030504040204" pitchFamily="50" charset="-128"/>
                <a:ea typeface="Meiryo UI" panose="020B0604030504040204" pitchFamily="50" charset="-128"/>
              </a:rPr>
              <a:t>　 </a:t>
            </a:r>
            <a:r>
              <a:rPr lang="ja-JP" altLang="en-US" sz="1260" dirty="0" smtClean="0">
                <a:latin typeface="Meiryo UI" panose="020B0604030504040204" pitchFamily="50" charset="-128"/>
                <a:ea typeface="Meiryo UI" panose="020B0604030504040204" pitchFamily="50" charset="-128"/>
              </a:rPr>
              <a:t>発信</a:t>
            </a:r>
            <a:r>
              <a:rPr lang="ja-JP" altLang="en-US" sz="1260" dirty="0">
                <a:latin typeface="Meiryo UI" panose="020B0604030504040204" pitchFamily="50" charset="-128"/>
                <a:ea typeface="Meiryo UI" panose="020B0604030504040204" pitchFamily="50" charset="-128"/>
              </a:rPr>
              <a:t>。</a:t>
            </a:r>
            <a:r>
              <a:rPr lang="ja-JP" altLang="en-US" sz="1260" dirty="0" smtClean="0">
                <a:latin typeface="Meiryo UI" panose="020B0604030504040204" pitchFamily="50" charset="-128"/>
                <a:ea typeface="Meiryo UI" panose="020B0604030504040204" pitchFamily="50" charset="-128"/>
              </a:rPr>
              <a:t>未来</a:t>
            </a:r>
            <a:r>
              <a:rPr lang="ja-JP" altLang="en-US" sz="1260" dirty="0">
                <a:latin typeface="Meiryo UI" panose="020B0604030504040204" pitchFamily="50" charset="-128"/>
                <a:ea typeface="Meiryo UI" panose="020B0604030504040204" pitchFamily="50" charset="-128"/>
              </a:rPr>
              <a:t>の医療を子どもたちにも分かりやすく示すことで、将来への期待と、いのちの大切</a:t>
            </a:r>
            <a:r>
              <a:rPr lang="ja-JP" altLang="en-US" sz="1260" dirty="0" smtClean="0">
                <a:latin typeface="Meiryo UI" panose="020B0604030504040204" pitchFamily="50" charset="-128"/>
                <a:ea typeface="Meiryo UI" panose="020B0604030504040204" pitchFamily="50" charset="-128"/>
              </a:rPr>
              <a:t>さ</a:t>
            </a:r>
            <a:endParaRPr lang="en-US" altLang="ja-JP" sz="1260" dirty="0" smtClean="0">
              <a:latin typeface="Meiryo UI" panose="020B0604030504040204" pitchFamily="50" charset="-128"/>
              <a:ea typeface="Meiryo UI" panose="020B0604030504040204" pitchFamily="50" charset="-128"/>
            </a:endParaRPr>
          </a:p>
          <a:p>
            <a:pPr marL="85725" indent="-85725">
              <a:lnSpc>
                <a:spcPts val="1400"/>
              </a:lnSpc>
            </a:pPr>
            <a:r>
              <a:rPr lang="en-US" altLang="ja-JP" sz="1260" dirty="0">
                <a:latin typeface="Meiryo UI" panose="020B0604030504040204" pitchFamily="50" charset="-128"/>
                <a:ea typeface="Meiryo UI" panose="020B0604030504040204" pitchFamily="50" charset="-128"/>
              </a:rPr>
              <a:t> </a:t>
            </a:r>
            <a:r>
              <a:rPr lang="en-US" altLang="ja-JP" sz="1260" dirty="0" smtClean="0">
                <a:latin typeface="Meiryo UI" panose="020B0604030504040204" pitchFamily="50" charset="-128"/>
                <a:ea typeface="Meiryo UI" panose="020B0604030504040204" pitchFamily="50" charset="-128"/>
              </a:rPr>
              <a:t>  </a:t>
            </a:r>
            <a:r>
              <a:rPr lang="ja-JP" altLang="en-US" sz="1260" dirty="0" smtClean="0">
                <a:latin typeface="Meiryo UI" panose="020B0604030504040204" pitchFamily="50" charset="-128"/>
                <a:ea typeface="Meiryo UI" panose="020B0604030504040204" pitchFamily="50" charset="-128"/>
              </a:rPr>
              <a:t>を学んで</a:t>
            </a:r>
            <a:r>
              <a:rPr lang="ja-JP" altLang="en-US" sz="1260" dirty="0">
                <a:latin typeface="Meiryo UI" panose="020B0604030504040204" pitchFamily="50" charset="-128"/>
                <a:ea typeface="Meiryo UI" panose="020B0604030504040204" pitchFamily="50" charset="-128"/>
              </a:rPr>
              <a:t>もらうとともに、科学への関心を高め、次代の人材育成にも</a:t>
            </a:r>
            <a:r>
              <a:rPr lang="ja-JP" altLang="en-US" sz="1260" dirty="0" smtClean="0">
                <a:latin typeface="Meiryo UI" panose="020B0604030504040204" pitchFamily="50" charset="-128"/>
                <a:ea typeface="Meiryo UI" panose="020B0604030504040204" pitchFamily="50" charset="-128"/>
              </a:rPr>
              <a:t>つなげる</a:t>
            </a:r>
            <a:endParaRPr lang="ja-JP" altLang="en-US" sz="1260" dirty="0">
              <a:latin typeface="Meiryo UI" panose="020B0604030504040204" pitchFamily="50" charset="-128"/>
              <a:ea typeface="Meiryo UI" panose="020B0604030504040204" pitchFamily="50" charset="-128"/>
            </a:endParaRPr>
          </a:p>
        </p:txBody>
      </p:sp>
      <p:graphicFrame>
        <p:nvGraphicFramePr>
          <p:cNvPr id="73" name="表 72"/>
          <p:cNvGraphicFramePr>
            <a:graphicFrameLocks noGrp="1"/>
          </p:cNvGraphicFramePr>
          <p:nvPr>
            <p:extLst>
              <p:ext uri="{D42A27DB-BD31-4B8C-83A1-F6EECF244321}">
                <p14:modId xmlns:p14="http://schemas.microsoft.com/office/powerpoint/2010/main" val="196314623"/>
              </p:ext>
            </p:extLst>
          </p:nvPr>
        </p:nvGraphicFramePr>
        <p:xfrm>
          <a:off x="6615781" y="6384776"/>
          <a:ext cx="6167456" cy="1134601"/>
        </p:xfrm>
        <a:graphic>
          <a:graphicData uri="http://schemas.openxmlformats.org/drawingml/2006/table">
            <a:tbl>
              <a:tblPr firstRow="1" bandRow="1">
                <a:tableStyleId>{5940675A-B579-460E-94D1-54222C63F5DA}</a:tableStyleId>
              </a:tblPr>
              <a:tblGrid>
                <a:gridCol w="1001213">
                  <a:extLst>
                    <a:ext uri="{9D8B030D-6E8A-4147-A177-3AD203B41FA5}">
                      <a16:colId xmlns:a16="http://schemas.microsoft.com/office/drawing/2014/main" val="3655077781"/>
                    </a:ext>
                  </a:extLst>
                </a:gridCol>
                <a:gridCol w="1990964">
                  <a:extLst>
                    <a:ext uri="{9D8B030D-6E8A-4147-A177-3AD203B41FA5}">
                      <a16:colId xmlns:a16="http://schemas.microsoft.com/office/drawing/2014/main" val="2549704199"/>
                    </a:ext>
                  </a:extLst>
                </a:gridCol>
                <a:gridCol w="1990964">
                  <a:extLst>
                    <a:ext uri="{9D8B030D-6E8A-4147-A177-3AD203B41FA5}">
                      <a16:colId xmlns:a16="http://schemas.microsoft.com/office/drawing/2014/main" val="225604233"/>
                    </a:ext>
                  </a:extLst>
                </a:gridCol>
                <a:gridCol w="1184315">
                  <a:extLst>
                    <a:ext uri="{9D8B030D-6E8A-4147-A177-3AD203B41FA5}">
                      <a16:colId xmlns:a16="http://schemas.microsoft.com/office/drawing/2014/main" val="3566209481"/>
                    </a:ext>
                  </a:extLst>
                </a:gridCol>
              </a:tblGrid>
              <a:tr h="168429">
                <a:tc>
                  <a:txBody>
                    <a:bodyPr/>
                    <a:lstStyle/>
                    <a:p>
                      <a:pPr algn="ctr"/>
                      <a:r>
                        <a:rPr kumimoji="1" lang="ja-JP" altLang="en-US" sz="1000" dirty="0">
                          <a:latin typeface="BIZ UDPゴシック" panose="020B0400000000000000" pitchFamily="50" charset="-128"/>
                          <a:ea typeface="BIZ UDPゴシック" panose="020B0400000000000000" pitchFamily="50" charset="-128"/>
                        </a:rPr>
                        <a:t>年  度</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sz="1000" dirty="0">
                          <a:latin typeface="BIZ UDPゴシック" panose="020B0400000000000000" pitchFamily="50" charset="-128"/>
                          <a:ea typeface="BIZ UDPゴシック" panose="020B0400000000000000" pitchFamily="50" charset="-128"/>
                        </a:rPr>
                        <a:t>2023</a:t>
                      </a:r>
                      <a:endParaRPr kumimoji="1" lang="ja-JP" altLang="en-US" sz="1000" dirty="0">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sz="1000" dirty="0">
                          <a:latin typeface="BIZ UDPゴシック" panose="020B0400000000000000" pitchFamily="50" charset="-128"/>
                          <a:ea typeface="BIZ UDPゴシック" panose="020B0400000000000000" pitchFamily="50" charset="-128"/>
                        </a:rPr>
                        <a:t>2024</a:t>
                      </a:r>
                      <a:endParaRPr kumimoji="1" lang="ja-JP" altLang="en-US" sz="1000" dirty="0">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sz="1000" dirty="0">
                          <a:latin typeface="BIZ UDPゴシック" panose="020B0400000000000000" pitchFamily="50" charset="-128"/>
                          <a:ea typeface="BIZ UDPゴシック" panose="020B0400000000000000" pitchFamily="50" charset="-128"/>
                        </a:rPr>
                        <a:t>2025</a:t>
                      </a:r>
                      <a:endParaRPr kumimoji="1" lang="ja-JP" altLang="en-US" sz="1000" dirty="0">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65493176"/>
                  </a:ext>
                </a:extLst>
              </a:tr>
              <a:tr h="391887">
                <a:tc>
                  <a:txBody>
                    <a:bodyPr/>
                    <a:lstStyle/>
                    <a:p>
                      <a:pPr algn="ctr"/>
                      <a:r>
                        <a:rPr kumimoji="1" lang="ja-JP" altLang="en-US" sz="1000" dirty="0">
                          <a:latin typeface="BIZ UDPゴシック" panose="020B0400000000000000" pitchFamily="50" charset="-128"/>
                          <a:ea typeface="BIZ UDPゴシック" panose="020B0400000000000000" pitchFamily="50" charset="-128"/>
                        </a:rPr>
                        <a:t>全  体</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kumimoji="1" lang="ja-JP" altLang="en-US" sz="1050" dirty="0">
                        <a:latin typeface="BIZ UDPゴシック" panose="020B0400000000000000" pitchFamily="50" charset="-128"/>
                        <a:ea typeface="BIZ UDPゴシック" panose="020B0400000000000000" pitchFamily="50" charset="-128"/>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50" dirty="0">
                        <a:latin typeface="BIZ UDPゴシック" panose="020B0400000000000000" pitchFamily="50" charset="-128"/>
                        <a:ea typeface="BIZ UDPゴシック" panose="020B0400000000000000" pitchFamily="50" charset="-128"/>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50" dirty="0">
                        <a:latin typeface="BIZ UDPゴシック" panose="020B0400000000000000" pitchFamily="50" charset="-128"/>
                        <a:ea typeface="BIZ UDPゴシック" panose="020B0400000000000000" pitchFamily="50" charset="-128"/>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5891608"/>
                  </a:ext>
                </a:extLst>
              </a:tr>
              <a:tr h="574285">
                <a:tc>
                  <a:txBody>
                    <a:bodyPr/>
                    <a:lstStyle/>
                    <a:p>
                      <a:pPr algn="ctr"/>
                      <a:r>
                        <a:rPr kumimoji="1" lang="ja-JP" altLang="en-US" sz="1000" dirty="0">
                          <a:latin typeface="BIZ UDPゴシック" panose="020B0400000000000000" pitchFamily="50" charset="-128"/>
                          <a:ea typeface="BIZ UDPゴシック" panose="020B0400000000000000" pitchFamily="50" charset="-128"/>
                        </a:rPr>
                        <a:t>建  築</a:t>
                      </a:r>
                      <a:endParaRPr kumimoji="1" lang="en-US" altLang="ja-JP" sz="1000" dirty="0">
                        <a:latin typeface="BIZ UDPゴシック" panose="020B0400000000000000" pitchFamily="50" charset="-128"/>
                        <a:ea typeface="BIZ UDPゴシック" panose="020B0400000000000000" pitchFamily="50" charset="-128"/>
                      </a:endParaRPr>
                    </a:p>
                    <a:p>
                      <a:pPr algn="ctr"/>
                      <a:endParaRPr kumimoji="1" lang="en-US" altLang="ja-JP" sz="800" dirty="0">
                        <a:latin typeface="BIZ UDPゴシック" panose="020B0400000000000000" pitchFamily="50" charset="-128"/>
                        <a:ea typeface="BIZ UDPゴシック" panose="020B0400000000000000" pitchFamily="50" charset="-128"/>
                      </a:endParaRPr>
                    </a:p>
                    <a:p>
                      <a:pPr algn="ctr">
                        <a:lnSpc>
                          <a:spcPts val="1500"/>
                        </a:lnSpc>
                      </a:pPr>
                      <a:r>
                        <a:rPr kumimoji="1" lang="ja-JP" altLang="en-US" sz="1000" dirty="0">
                          <a:latin typeface="BIZ UDPゴシック" panose="020B0400000000000000" pitchFamily="50" charset="-128"/>
                          <a:ea typeface="BIZ UDPゴシック" panose="020B0400000000000000" pitchFamily="50" charset="-128"/>
                        </a:rPr>
                        <a:t>展  </a:t>
                      </a:r>
                      <a:r>
                        <a:rPr kumimoji="1" lang="ja-JP" altLang="en-US" sz="1000" dirty="0" smtClean="0">
                          <a:latin typeface="BIZ UDPゴシック" panose="020B0400000000000000" pitchFamily="50" charset="-128"/>
                          <a:ea typeface="BIZ UDPゴシック" panose="020B0400000000000000" pitchFamily="50" charset="-128"/>
                        </a:rPr>
                        <a:t>示</a:t>
                      </a:r>
                      <a:endParaRPr kumimoji="1" lang="en-US" altLang="ja-JP" sz="1000" dirty="0">
                        <a:latin typeface="BIZ UDPゴシック" panose="020B0400000000000000" pitchFamily="50" charset="-128"/>
                        <a:ea typeface="BIZ UDPゴシック" panose="020B0400000000000000"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kumimoji="1" lang="ja-JP" altLang="en-US" sz="1050" dirty="0">
                        <a:latin typeface="BIZ UDPゴシック" panose="020B0400000000000000" pitchFamily="50" charset="-128"/>
                        <a:ea typeface="BIZ UDPゴシック" panose="020B0400000000000000" pitchFamily="50" charset="-128"/>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50" dirty="0">
                        <a:latin typeface="BIZ UDPゴシック" panose="020B0400000000000000" pitchFamily="50" charset="-128"/>
                        <a:ea typeface="BIZ UDPゴシック" panose="020B0400000000000000" pitchFamily="50" charset="-128"/>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50" dirty="0">
                        <a:latin typeface="BIZ UDPゴシック" panose="020B0400000000000000" pitchFamily="50" charset="-128"/>
                        <a:ea typeface="BIZ UDPゴシック" panose="020B0400000000000000" pitchFamily="50" charset="-128"/>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2342595"/>
                  </a:ext>
                </a:extLst>
              </a:tr>
            </a:tbl>
          </a:graphicData>
        </a:graphic>
      </p:graphicFrame>
      <p:sp>
        <p:nvSpPr>
          <p:cNvPr id="77" name="ホームベース 76"/>
          <p:cNvSpPr/>
          <p:nvPr/>
        </p:nvSpPr>
        <p:spPr>
          <a:xfrm>
            <a:off x="7642153" y="6758185"/>
            <a:ext cx="1954718" cy="16308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900" b="1" dirty="0" smtClean="0">
                <a:latin typeface="Meiryo UI" panose="020B0604030504040204" pitchFamily="50" charset="-128"/>
                <a:ea typeface="Meiryo UI" panose="020B0604030504040204" pitchFamily="50" charset="-128"/>
              </a:rPr>
              <a:t>出展</a:t>
            </a:r>
            <a:r>
              <a:rPr kumimoji="1" lang="ja-JP" altLang="en-US" sz="900" b="1" dirty="0">
                <a:latin typeface="Meiryo UI" panose="020B0604030504040204" pitchFamily="50" charset="-128"/>
                <a:ea typeface="Meiryo UI" panose="020B0604030504040204" pitchFamily="50" charset="-128"/>
              </a:rPr>
              <a:t>内容の検討</a:t>
            </a:r>
          </a:p>
        </p:txBody>
      </p:sp>
      <p:sp>
        <p:nvSpPr>
          <p:cNvPr id="84" name="ホームベース 83"/>
          <p:cNvSpPr/>
          <p:nvPr/>
        </p:nvSpPr>
        <p:spPr>
          <a:xfrm>
            <a:off x="7636094" y="6995603"/>
            <a:ext cx="3290543" cy="140879"/>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latin typeface="Meiryo UI" panose="020B0604030504040204" pitchFamily="50" charset="-128"/>
                <a:ea typeface="Meiryo UI" panose="020B0604030504040204" pitchFamily="50" charset="-128"/>
              </a:rPr>
              <a:t>建　築　工　事</a:t>
            </a:r>
          </a:p>
        </p:txBody>
      </p:sp>
      <p:sp>
        <p:nvSpPr>
          <p:cNvPr id="86" name="角丸四角形 85"/>
          <p:cNvSpPr/>
          <p:nvPr/>
        </p:nvSpPr>
        <p:spPr>
          <a:xfrm>
            <a:off x="11648488" y="6598102"/>
            <a:ext cx="569563" cy="880185"/>
          </a:xfrm>
          <a:prstGeom prst="roundRect">
            <a:avLst>
              <a:gd name="adj" fmla="val 6115"/>
            </a:avLst>
          </a:prstGeom>
          <a:solidFill>
            <a:srgbClr val="00B050"/>
          </a:solidFill>
          <a:ln w="15875">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万　　博</a:t>
            </a:r>
          </a:p>
        </p:txBody>
      </p:sp>
      <p:sp>
        <p:nvSpPr>
          <p:cNvPr id="87" name="ホームベース 86"/>
          <p:cNvSpPr/>
          <p:nvPr/>
        </p:nvSpPr>
        <p:spPr>
          <a:xfrm>
            <a:off x="7633282" y="7171529"/>
            <a:ext cx="1979094" cy="13218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900" b="1" dirty="0">
                <a:latin typeface="Meiryo UI" panose="020B0604030504040204" pitchFamily="50" charset="-128"/>
                <a:ea typeface="Meiryo UI" panose="020B0604030504040204" pitchFamily="50" charset="-128"/>
              </a:rPr>
              <a:t>展示</a:t>
            </a:r>
            <a:r>
              <a:rPr kumimoji="1" lang="ja-JP" altLang="en-US" sz="900" b="1" dirty="0" smtClean="0">
                <a:latin typeface="Meiryo UI" panose="020B0604030504040204" pitchFamily="50" charset="-128"/>
                <a:ea typeface="Meiryo UI" panose="020B0604030504040204" pitchFamily="50" charset="-128"/>
              </a:rPr>
              <a:t>設計</a:t>
            </a:r>
            <a:endParaRPr kumimoji="1" lang="ja-JP" altLang="en-US" sz="900" b="1" dirty="0">
              <a:latin typeface="Meiryo UI" panose="020B0604030504040204" pitchFamily="50" charset="-128"/>
              <a:ea typeface="Meiryo UI" panose="020B0604030504040204" pitchFamily="50" charset="-128"/>
            </a:endParaRPr>
          </a:p>
        </p:txBody>
      </p:sp>
      <p:sp>
        <p:nvSpPr>
          <p:cNvPr id="91" name="ホームベース 90"/>
          <p:cNvSpPr/>
          <p:nvPr/>
        </p:nvSpPr>
        <p:spPr>
          <a:xfrm>
            <a:off x="7642153" y="6582326"/>
            <a:ext cx="1954718" cy="15446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latin typeface="Meiryo UI" panose="020B0604030504040204" pitchFamily="50" charset="-128"/>
                <a:ea typeface="Meiryo UI" panose="020B0604030504040204" pitchFamily="50" charset="-128"/>
              </a:rPr>
              <a:t>実施計画等策定</a:t>
            </a:r>
          </a:p>
        </p:txBody>
      </p:sp>
      <p:sp>
        <p:nvSpPr>
          <p:cNvPr id="93" name="ホームベース 92"/>
          <p:cNvSpPr/>
          <p:nvPr/>
        </p:nvSpPr>
        <p:spPr>
          <a:xfrm>
            <a:off x="9639260" y="6582325"/>
            <a:ext cx="2007299" cy="154461"/>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latin typeface="Meiryo UI" panose="020B0604030504040204" pitchFamily="50" charset="-128"/>
                <a:ea typeface="Meiryo UI" panose="020B0604030504040204" pitchFamily="50" charset="-128"/>
              </a:rPr>
              <a:t>運営準備</a:t>
            </a:r>
          </a:p>
        </p:txBody>
      </p:sp>
      <p:sp>
        <p:nvSpPr>
          <p:cNvPr id="98" name="正方形/長方形 97"/>
          <p:cNvSpPr/>
          <p:nvPr/>
        </p:nvSpPr>
        <p:spPr>
          <a:xfrm>
            <a:off x="6390134" y="455757"/>
            <a:ext cx="6661762" cy="224026"/>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400" b="1" dirty="0">
                <a:solidFill>
                  <a:schemeClr val="bg1"/>
                </a:solidFill>
              </a:rPr>
              <a:t>　</a:t>
            </a:r>
            <a:r>
              <a:rPr lang="ja-JP" altLang="en-US" sz="1260" b="1" dirty="0">
                <a:solidFill>
                  <a:schemeClr val="bg1"/>
                </a:solidFill>
              </a:rPr>
              <a:t>２</a:t>
            </a:r>
            <a:r>
              <a:rPr lang="en-US" altLang="ja-JP" sz="1260" b="1" dirty="0">
                <a:solidFill>
                  <a:schemeClr val="bg1"/>
                </a:solidFill>
              </a:rPr>
              <a:t>.</a:t>
            </a:r>
            <a:r>
              <a:rPr lang="ja-JP" altLang="en-US" sz="1260" b="1" dirty="0">
                <a:solidFill>
                  <a:schemeClr val="bg1"/>
                </a:solidFill>
              </a:rPr>
              <a:t>展示構成の検討状況</a:t>
            </a:r>
            <a:endParaRPr lang="en-US" altLang="ja-JP" sz="1260" b="1" dirty="0">
              <a:solidFill>
                <a:schemeClr val="bg1"/>
              </a:solidFill>
            </a:endParaRPr>
          </a:p>
        </p:txBody>
      </p:sp>
      <p:sp>
        <p:nvSpPr>
          <p:cNvPr id="99" name="正方形/長方形 98"/>
          <p:cNvSpPr/>
          <p:nvPr/>
        </p:nvSpPr>
        <p:spPr>
          <a:xfrm>
            <a:off x="6422819" y="6086807"/>
            <a:ext cx="6607391" cy="245718"/>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200" b="1" dirty="0">
                <a:solidFill>
                  <a:schemeClr val="bg1"/>
                </a:solidFill>
              </a:rPr>
              <a:t>　</a:t>
            </a:r>
            <a:r>
              <a:rPr lang="ja-JP" altLang="en-US" sz="1200" b="1" dirty="0" smtClean="0">
                <a:solidFill>
                  <a:schemeClr val="bg1"/>
                </a:solidFill>
              </a:rPr>
              <a:t>３</a:t>
            </a:r>
            <a:r>
              <a:rPr lang="en-US" altLang="ja-JP" sz="1200" b="1" dirty="0" smtClean="0">
                <a:solidFill>
                  <a:schemeClr val="bg1"/>
                </a:solidFill>
              </a:rPr>
              <a:t>.</a:t>
            </a:r>
            <a:r>
              <a:rPr lang="ja-JP" altLang="en-US" sz="1200" b="1" dirty="0">
                <a:latin typeface="+mn-ea"/>
              </a:rPr>
              <a:t>スケジュール</a:t>
            </a:r>
            <a:endParaRPr lang="en-US" altLang="ja-JP" sz="1200" dirty="0">
              <a:latin typeface="+mn-ea"/>
            </a:endParaRPr>
          </a:p>
        </p:txBody>
      </p:sp>
      <p:pic>
        <p:nvPicPr>
          <p:cNvPr id="100" name="図 99"/>
          <p:cNvPicPr>
            <a:picLocks noChangeAspect="1"/>
          </p:cNvPicPr>
          <p:nvPr/>
        </p:nvPicPr>
        <p:blipFill>
          <a:blip r:embed="rId6"/>
          <a:stretch>
            <a:fillRect/>
          </a:stretch>
        </p:blipFill>
        <p:spPr>
          <a:xfrm>
            <a:off x="7170705" y="2555822"/>
            <a:ext cx="5522261" cy="3519798"/>
          </a:xfrm>
          <a:prstGeom prst="rect">
            <a:avLst/>
          </a:prstGeom>
        </p:spPr>
      </p:pic>
      <p:sp>
        <p:nvSpPr>
          <p:cNvPr id="108" name="テキスト ボックス 107"/>
          <p:cNvSpPr txBox="1"/>
          <p:nvPr/>
        </p:nvSpPr>
        <p:spPr>
          <a:xfrm>
            <a:off x="7431705" y="2162897"/>
            <a:ext cx="1465330" cy="353943"/>
          </a:xfrm>
          <a:prstGeom prst="rect">
            <a:avLst/>
          </a:prstGeom>
          <a:noFill/>
        </p:spPr>
        <p:txBody>
          <a:bodyPr wrap="square" rtlCol="0">
            <a:spAutoFit/>
          </a:bodyPr>
          <a:lstStyle/>
          <a:p>
            <a:r>
              <a:rPr kumimoji="1" lang="ja-JP" altLang="en-US" sz="850" dirty="0"/>
              <a:t>生まれ変わった「ミライの</a:t>
            </a:r>
            <a:r>
              <a:rPr kumimoji="1" lang="ja-JP" altLang="en-US" sz="850" dirty="0" smtClean="0"/>
              <a:t>自分」</a:t>
            </a:r>
            <a:endParaRPr kumimoji="1" lang="en-US" altLang="ja-JP" sz="850" dirty="0" smtClean="0"/>
          </a:p>
          <a:p>
            <a:r>
              <a:rPr kumimoji="1" lang="ja-JP" altLang="en-US" sz="850" dirty="0" smtClean="0"/>
              <a:t>で</a:t>
            </a:r>
            <a:r>
              <a:rPr kumimoji="1" lang="ja-JP" altLang="en-US" sz="850" dirty="0"/>
              <a:t>ミライの都市へ参加</a:t>
            </a:r>
          </a:p>
        </p:txBody>
      </p:sp>
      <p:grpSp>
        <p:nvGrpSpPr>
          <p:cNvPr id="109" name="グループ化 108"/>
          <p:cNvGrpSpPr/>
          <p:nvPr/>
        </p:nvGrpSpPr>
        <p:grpSpPr>
          <a:xfrm>
            <a:off x="6536147" y="696144"/>
            <a:ext cx="6290957" cy="3663233"/>
            <a:chOff x="320929" y="4533386"/>
            <a:chExt cx="5930579" cy="3663233"/>
          </a:xfrm>
        </p:grpSpPr>
        <p:sp>
          <p:nvSpPr>
            <p:cNvPr id="110" name="正方形/長方形 109">
              <a:extLst>
                <a:ext uri="{FF2B5EF4-FFF2-40B4-BE49-F238E27FC236}">
                  <a16:creationId xmlns:a16="http://schemas.microsoft.com/office/drawing/2014/main" id="{8DA0174D-9728-3027-0E1A-F2AEF7C72990}"/>
                </a:ext>
              </a:extLst>
            </p:cNvPr>
            <p:cNvSpPr/>
            <p:nvPr/>
          </p:nvSpPr>
          <p:spPr>
            <a:xfrm>
              <a:off x="2071011" y="4568282"/>
              <a:ext cx="769536" cy="225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a:extLst>
                <a:ext uri="{FF2B5EF4-FFF2-40B4-BE49-F238E27FC236}">
                  <a16:creationId xmlns:a16="http://schemas.microsoft.com/office/drawing/2014/main" id="{8DA0174D-9728-3027-0E1A-F2AEF7C72990}"/>
                </a:ext>
              </a:extLst>
            </p:cNvPr>
            <p:cNvSpPr/>
            <p:nvPr/>
          </p:nvSpPr>
          <p:spPr>
            <a:xfrm>
              <a:off x="4321205" y="4554464"/>
              <a:ext cx="769536" cy="225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ホームベース 111"/>
            <p:cNvSpPr/>
            <p:nvPr/>
          </p:nvSpPr>
          <p:spPr>
            <a:xfrm>
              <a:off x="370824" y="4533386"/>
              <a:ext cx="5880684" cy="23729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200" b="1" dirty="0"/>
                <a:t>REBORN</a:t>
              </a:r>
              <a:r>
                <a:rPr kumimoji="1" lang="ja-JP" altLang="en-US" sz="1200" b="1" dirty="0"/>
                <a:t>を体験する</a:t>
              </a:r>
              <a:r>
                <a:rPr kumimoji="1" lang="ja-JP" altLang="en-US" sz="1200" b="1" dirty="0" smtClean="0"/>
                <a:t>展示</a:t>
              </a:r>
              <a:r>
                <a:rPr lang="ja-JP" altLang="en-US" sz="1200" b="1" dirty="0"/>
                <a:t>構成</a:t>
              </a:r>
              <a:endParaRPr kumimoji="1" lang="ja-JP" altLang="en-US" sz="1200" b="1" dirty="0"/>
            </a:p>
          </p:txBody>
        </p:sp>
        <p:sp>
          <p:nvSpPr>
            <p:cNvPr id="113" name="角丸四角形 112"/>
            <p:cNvSpPr/>
            <p:nvPr/>
          </p:nvSpPr>
          <p:spPr>
            <a:xfrm>
              <a:off x="2266460" y="4959719"/>
              <a:ext cx="1324470" cy="718724"/>
            </a:xfrm>
            <a:prstGeom prst="roundRect">
              <a:avLst>
                <a:gd name="adj" fmla="val 5827"/>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5" name="角丸四角形 114"/>
            <p:cNvSpPr/>
            <p:nvPr/>
          </p:nvSpPr>
          <p:spPr>
            <a:xfrm>
              <a:off x="734230" y="4929363"/>
              <a:ext cx="1334872" cy="252000"/>
            </a:xfrm>
            <a:prstGeom prst="roundRect">
              <a:avLst>
                <a:gd name="adj" fmla="val 82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800" b="1" dirty="0" smtClean="0">
                  <a:solidFill>
                    <a:schemeClr val="bg1"/>
                  </a:solidFill>
                  <a:latin typeface="+mj-lt"/>
                  <a:ea typeface="BIZ UDPゴシック" panose="020B0400000000000000" pitchFamily="50" charset="-128"/>
                </a:rPr>
                <a:t>   ①</a:t>
              </a:r>
              <a:r>
                <a:rPr kumimoji="1" lang="ja-JP" altLang="en-US" sz="800" b="1" dirty="0">
                  <a:solidFill>
                    <a:schemeClr val="bg1"/>
                  </a:solidFill>
                  <a:latin typeface="+mj-lt"/>
                  <a:ea typeface="BIZ UDPゴシック" panose="020B0400000000000000" pitchFamily="50" charset="-128"/>
                </a:rPr>
                <a:t>ミライへ</a:t>
              </a:r>
              <a:r>
                <a:rPr kumimoji="1" lang="ja-JP" altLang="en-US" sz="800" b="1" dirty="0" smtClean="0">
                  <a:solidFill>
                    <a:schemeClr val="bg1"/>
                  </a:solidFill>
                  <a:latin typeface="+mj-lt"/>
                  <a:ea typeface="BIZ UDPゴシック" panose="020B0400000000000000" pitchFamily="50" charset="-128"/>
                </a:rPr>
                <a:t>の</a:t>
              </a:r>
              <a:r>
                <a:rPr lang="ja-JP" altLang="en-US" sz="800" b="1" dirty="0" smtClean="0">
                  <a:solidFill>
                    <a:schemeClr val="bg1"/>
                  </a:solidFill>
                  <a:latin typeface="+mj-lt"/>
                  <a:ea typeface="BIZ UDPゴシック" panose="020B0400000000000000" pitchFamily="50" charset="-128"/>
                </a:rPr>
                <a:t>ゲート</a:t>
              </a:r>
              <a:endParaRPr lang="en-US" altLang="ja-JP" sz="600" b="1" dirty="0">
                <a:solidFill>
                  <a:schemeClr val="bg1"/>
                </a:solidFill>
                <a:latin typeface="+mj-lt"/>
                <a:ea typeface="BIZ UDPゴシック" panose="020B0400000000000000" pitchFamily="50" charset="-128"/>
              </a:endParaRPr>
            </a:p>
            <a:p>
              <a:pPr algn="ctr"/>
              <a:r>
                <a:rPr lang="ja-JP" altLang="en-US" sz="550" b="1" dirty="0">
                  <a:solidFill>
                    <a:schemeClr val="bg1"/>
                  </a:solidFill>
                  <a:latin typeface="+mj-lt"/>
                  <a:ea typeface="BIZ UDPゴシック" panose="020B0400000000000000" pitchFamily="50" charset="-128"/>
                </a:rPr>
                <a:t>（</a:t>
              </a:r>
              <a:r>
                <a:rPr lang="en-US" altLang="ja-JP" sz="550" b="1" dirty="0" smtClean="0">
                  <a:solidFill>
                    <a:schemeClr val="bg1"/>
                  </a:solidFill>
                  <a:latin typeface="+mj-lt"/>
                  <a:ea typeface="BIZ UDPゴシック" panose="020B0400000000000000" pitchFamily="50" charset="-128"/>
                </a:rPr>
                <a:t>PHR</a:t>
              </a:r>
              <a:r>
                <a:rPr lang="ja-JP" altLang="en-US" sz="550" b="1" dirty="0" smtClean="0">
                  <a:solidFill>
                    <a:schemeClr val="bg1"/>
                  </a:solidFill>
                  <a:latin typeface="+mj-lt"/>
                  <a:ea typeface="BIZ UDPゴシック" panose="020B0400000000000000" pitchFamily="50" charset="-128"/>
                </a:rPr>
                <a:t>ポッド／リフトライド／ミライ</a:t>
              </a:r>
              <a:r>
                <a:rPr lang="ja-JP" altLang="en-US" sz="550" b="1" dirty="0">
                  <a:solidFill>
                    <a:schemeClr val="bg1"/>
                  </a:solidFill>
                  <a:latin typeface="+mj-lt"/>
                  <a:ea typeface="BIZ UDPゴシック" panose="020B0400000000000000" pitchFamily="50" charset="-128"/>
                </a:rPr>
                <a:t>の</a:t>
              </a:r>
              <a:r>
                <a:rPr lang="ja-JP" altLang="en-US" sz="550" b="1" dirty="0" smtClean="0">
                  <a:solidFill>
                    <a:schemeClr val="bg1"/>
                  </a:solidFill>
                  <a:latin typeface="+mj-lt"/>
                  <a:ea typeface="BIZ UDPゴシック" panose="020B0400000000000000" pitchFamily="50" charset="-128"/>
                </a:rPr>
                <a:t>自分）</a:t>
              </a:r>
              <a:endParaRPr kumimoji="1" lang="ja-JP" altLang="en-US" sz="550" b="1" dirty="0">
                <a:solidFill>
                  <a:schemeClr val="bg1"/>
                </a:solidFill>
                <a:latin typeface="+mj-lt"/>
                <a:ea typeface="BIZ UDPゴシック" panose="020B0400000000000000" pitchFamily="50" charset="-128"/>
              </a:endParaRPr>
            </a:p>
          </p:txBody>
        </p:sp>
        <p:sp>
          <p:nvSpPr>
            <p:cNvPr id="117" name="角丸四角形 116"/>
            <p:cNvSpPr/>
            <p:nvPr/>
          </p:nvSpPr>
          <p:spPr>
            <a:xfrm>
              <a:off x="741145" y="4940715"/>
              <a:ext cx="1317417" cy="759779"/>
            </a:xfrm>
            <a:prstGeom prst="roundRect">
              <a:avLst>
                <a:gd name="adj" fmla="val 5827"/>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角丸四角形 117"/>
            <p:cNvSpPr/>
            <p:nvPr/>
          </p:nvSpPr>
          <p:spPr>
            <a:xfrm>
              <a:off x="2273808" y="4957398"/>
              <a:ext cx="1340164" cy="252000"/>
            </a:xfrm>
            <a:prstGeom prst="roundRect">
              <a:avLst>
                <a:gd name="adj" fmla="val 82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algn="ctr"/>
              <a:r>
                <a:rPr lang="ja-JP" altLang="en-US" sz="900" b="1" dirty="0">
                  <a:latin typeface="+mj-lt"/>
                  <a:ea typeface="BIZ UDPゴシック" panose="020B0400000000000000" pitchFamily="50" charset="-128"/>
                </a:rPr>
                <a:t>②</a:t>
              </a:r>
              <a:r>
                <a:rPr lang="ja-JP" altLang="en-US" sz="900" b="1" dirty="0" smtClean="0">
                  <a:latin typeface="+mj-lt"/>
                  <a:ea typeface="BIZ UDPゴシック" panose="020B0400000000000000" pitchFamily="50" charset="-128"/>
                </a:rPr>
                <a:t>ミライ</a:t>
              </a:r>
              <a:r>
                <a:rPr lang="ja-JP" altLang="en-US" sz="900" b="1" dirty="0">
                  <a:latin typeface="+mj-lt"/>
                  <a:ea typeface="BIZ UDPゴシック" panose="020B0400000000000000" pitchFamily="50" charset="-128"/>
                </a:rPr>
                <a:t>の</a:t>
              </a:r>
              <a:r>
                <a:rPr lang="ja-JP" altLang="en-US" sz="900" b="1" dirty="0" smtClean="0">
                  <a:latin typeface="+mj-lt"/>
                  <a:ea typeface="BIZ UDPゴシック" panose="020B0400000000000000" pitchFamily="50" charset="-128"/>
                </a:rPr>
                <a:t>フード</a:t>
              </a:r>
              <a:endParaRPr kumimoji="1" lang="ja-JP" altLang="en-US" sz="900" b="1" dirty="0">
                <a:latin typeface="+mj-lt"/>
                <a:ea typeface="BIZ UDPゴシック" panose="020B0400000000000000" pitchFamily="50" charset="-128"/>
              </a:endParaRPr>
            </a:p>
          </p:txBody>
        </p:sp>
        <p:sp>
          <p:nvSpPr>
            <p:cNvPr id="123" name="角丸四角形 122"/>
            <p:cNvSpPr/>
            <p:nvPr/>
          </p:nvSpPr>
          <p:spPr>
            <a:xfrm>
              <a:off x="3852405" y="5001435"/>
              <a:ext cx="1297991" cy="691308"/>
            </a:xfrm>
            <a:prstGeom prst="roundRect">
              <a:avLst>
                <a:gd name="adj" fmla="val 5827"/>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角丸四角形 123"/>
            <p:cNvSpPr/>
            <p:nvPr/>
          </p:nvSpPr>
          <p:spPr>
            <a:xfrm>
              <a:off x="3852405" y="4938838"/>
              <a:ext cx="1317369" cy="246107"/>
            </a:xfrm>
            <a:prstGeom prst="roundRect">
              <a:avLst>
                <a:gd name="adj" fmla="val 82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algn="ctr"/>
              <a:r>
                <a:rPr lang="ja-JP" altLang="en-US" sz="900" b="1" dirty="0">
                  <a:latin typeface="+mj-lt"/>
                  <a:ea typeface="BIZ UDPゴシック" panose="020B0400000000000000" pitchFamily="50" charset="-128"/>
                </a:rPr>
                <a:t>③</a:t>
              </a:r>
              <a:r>
                <a:rPr lang="ja-JP" altLang="en-US" sz="900" b="1" dirty="0" smtClean="0">
                  <a:latin typeface="+mj-lt"/>
                  <a:ea typeface="BIZ UDPゴシック" panose="020B0400000000000000" pitchFamily="50" charset="-128"/>
                </a:rPr>
                <a:t>ミライ</a:t>
              </a:r>
              <a:r>
                <a:rPr lang="ja-JP" altLang="en-US" sz="900" b="1" dirty="0">
                  <a:latin typeface="+mj-lt"/>
                  <a:ea typeface="BIZ UDPゴシック" panose="020B0400000000000000" pitchFamily="50" charset="-128"/>
                </a:rPr>
                <a:t>の</a:t>
              </a:r>
              <a:r>
                <a:rPr lang="ja-JP" altLang="en-US" sz="900" b="1" dirty="0" smtClean="0">
                  <a:latin typeface="+mj-lt"/>
                  <a:ea typeface="BIZ UDPゴシック" panose="020B0400000000000000" pitchFamily="50" charset="-128"/>
                </a:rPr>
                <a:t>ヘルスケア</a:t>
              </a:r>
              <a:endParaRPr kumimoji="1" lang="ja-JP" altLang="en-US" sz="900" b="1" dirty="0">
                <a:latin typeface="+mj-lt"/>
                <a:ea typeface="BIZ UDPゴシック" panose="020B0400000000000000" pitchFamily="50" charset="-128"/>
              </a:endParaRPr>
            </a:p>
          </p:txBody>
        </p:sp>
        <p:sp>
          <p:nvSpPr>
            <p:cNvPr id="134" name="角丸四角形 133"/>
            <p:cNvSpPr/>
            <p:nvPr/>
          </p:nvSpPr>
          <p:spPr>
            <a:xfrm>
              <a:off x="1201526" y="5808985"/>
              <a:ext cx="1307713" cy="625839"/>
            </a:xfrm>
            <a:prstGeom prst="roundRect">
              <a:avLst>
                <a:gd name="adj" fmla="val 5827"/>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角丸四角形 134"/>
            <p:cNvSpPr/>
            <p:nvPr/>
          </p:nvSpPr>
          <p:spPr>
            <a:xfrm>
              <a:off x="1202909" y="5752967"/>
              <a:ext cx="1326085" cy="240528"/>
            </a:xfrm>
            <a:prstGeom prst="roundRect">
              <a:avLst>
                <a:gd name="adj" fmla="val 82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algn="ctr"/>
              <a:r>
                <a:rPr lang="ja-JP" altLang="en-US" sz="900" b="1" dirty="0">
                  <a:latin typeface="+mj-lt"/>
                  <a:ea typeface="BIZ UDPゴシック" panose="020B0400000000000000" pitchFamily="50" charset="-128"/>
                </a:rPr>
                <a:t>④</a:t>
              </a:r>
              <a:r>
                <a:rPr lang="ja-JP" altLang="en-US" sz="900" b="1" dirty="0" smtClean="0">
                  <a:latin typeface="+mj-lt"/>
                  <a:ea typeface="BIZ UDPゴシック" panose="020B0400000000000000" pitchFamily="50" charset="-128"/>
                </a:rPr>
                <a:t>ミライ</a:t>
              </a:r>
              <a:r>
                <a:rPr lang="ja-JP" altLang="en-US" sz="900" b="1" dirty="0">
                  <a:latin typeface="+mj-lt"/>
                  <a:ea typeface="BIZ UDPゴシック" panose="020B0400000000000000" pitchFamily="50" charset="-128"/>
                </a:rPr>
                <a:t>の都市</a:t>
              </a:r>
              <a:endParaRPr kumimoji="1" lang="ja-JP" altLang="en-US" sz="900" b="1" dirty="0">
                <a:latin typeface="+mj-lt"/>
                <a:ea typeface="BIZ UDPゴシック" panose="020B0400000000000000" pitchFamily="50" charset="-128"/>
              </a:endParaRPr>
            </a:p>
          </p:txBody>
        </p:sp>
        <p:sp>
          <p:nvSpPr>
            <p:cNvPr id="136" name="テキスト ボックス 135"/>
            <p:cNvSpPr txBox="1"/>
            <p:nvPr/>
          </p:nvSpPr>
          <p:spPr>
            <a:xfrm>
              <a:off x="758808" y="5129022"/>
              <a:ext cx="1440000" cy="615553"/>
            </a:xfrm>
            <a:prstGeom prst="rect">
              <a:avLst/>
            </a:prstGeom>
            <a:noFill/>
          </p:spPr>
          <p:txBody>
            <a:bodyPr wrap="square" rtlCol="0">
              <a:spAutoFit/>
            </a:bodyPr>
            <a:lstStyle/>
            <a:p>
              <a:r>
                <a:rPr kumimoji="1" lang="ja-JP" altLang="en-US" sz="850" dirty="0"/>
                <a:t>ゲートでパーソナルデータ（</a:t>
              </a:r>
              <a:r>
                <a:rPr kumimoji="1" lang="en-US" altLang="ja-JP" sz="850" dirty="0"/>
                <a:t>PHR</a:t>
              </a:r>
              <a:r>
                <a:rPr kumimoji="1" lang="ja-JP" altLang="en-US" sz="850" dirty="0"/>
                <a:t>）を</a:t>
              </a:r>
              <a:r>
                <a:rPr kumimoji="1" lang="ja-JP" altLang="en-US" sz="850" dirty="0" smtClean="0"/>
                <a:t>取得。</a:t>
              </a:r>
              <a:r>
                <a:rPr lang="ja-JP" altLang="en-US" sz="850" dirty="0" smtClean="0"/>
                <a:t>その後、</a:t>
              </a:r>
              <a:endParaRPr lang="en-US" altLang="ja-JP" sz="850" dirty="0" smtClean="0"/>
            </a:p>
            <a:p>
              <a:r>
                <a:rPr lang="ja-JP" altLang="en-US" sz="850" dirty="0" smtClean="0"/>
                <a:t>リフトライド</a:t>
              </a:r>
              <a:r>
                <a:rPr lang="ja-JP" altLang="en-US" sz="850" dirty="0"/>
                <a:t>に乗り</a:t>
              </a:r>
              <a:r>
                <a:rPr lang="en-US" altLang="ja-JP" sz="850" dirty="0"/>
                <a:t>2</a:t>
              </a:r>
              <a:r>
                <a:rPr lang="ja-JP" altLang="en-US" sz="850" dirty="0"/>
                <a:t>階へ移動、</a:t>
              </a:r>
              <a:endParaRPr lang="en-US" altLang="ja-JP" sz="850" dirty="0"/>
            </a:p>
            <a:p>
              <a:r>
                <a:rPr kumimoji="1" lang="ja-JP" altLang="en-US" sz="850" dirty="0"/>
                <a:t>ミライの自分に出会う</a:t>
              </a:r>
            </a:p>
          </p:txBody>
        </p:sp>
        <p:sp>
          <p:nvSpPr>
            <p:cNvPr id="145" name="テキスト ボックス 144"/>
            <p:cNvSpPr txBox="1"/>
            <p:nvPr/>
          </p:nvSpPr>
          <p:spPr>
            <a:xfrm>
              <a:off x="2283686" y="5185152"/>
              <a:ext cx="1375085" cy="484748"/>
            </a:xfrm>
            <a:prstGeom prst="rect">
              <a:avLst/>
            </a:prstGeom>
            <a:noFill/>
          </p:spPr>
          <p:txBody>
            <a:bodyPr wrap="square" rtlCol="0">
              <a:spAutoFit/>
            </a:bodyPr>
            <a:lstStyle/>
            <a:p>
              <a:r>
                <a:rPr kumimoji="1" lang="ja-JP" altLang="en-US" sz="850" dirty="0"/>
                <a:t>パーソナルデータ（</a:t>
              </a:r>
              <a:r>
                <a:rPr kumimoji="1" lang="en-US" altLang="ja-JP" sz="850" dirty="0"/>
                <a:t>PHR</a:t>
              </a:r>
              <a:r>
                <a:rPr kumimoji="1" lang="ja-JP" altLang="en-US" sz="850" dirty="0"/>
                <a:t>）</a:t>
              </a:r>
              <a:endParaRPr kumimoji="1" lang="en-US" altLang="ja-JP" sz="850" dirty="0"/>
            </a:p>
            <a:p>
              <a:r>
                <a:rPr kumimoji="1" lang="ja-JP" altLang="en-US" sz="850" dirty="0"/>
                <a:t>をもとに、ミライのヘルスケアフードを提供</a:t>
              </a:r>
            </a:p>
          </p:txBody>
        </p:sp>
        <p:sp>
          <p:nvSpPr>
            <p:cNvPr id="146" name="テキスト ボックス 145"/>
            <p:cNvSpPr txBox="1"/>
            <p:nvPr/>
          </p:nvSpPr>
          <p:spPr>
            <a:xfrm>
              <a:off x="3798821" y="5219830"/>
              <a:ext cx="1439326" cy="353943"/>
            </a:xfrm>
            <a:prstGeom prst="rect">
              <a:avLst/>
            </a:prstGeom>
            <a:noFill/>
          </p:spPr>
          <p:txBody>
            <a:bodyPr wrap="square" rtlCol="0">
              <a:spAutoFit/>
            </a:bodyPr>
            <a:lstStyle/>
            <a:p>
              <a:r>
                <a:rPr kumimoji="1" lang="ja-JP" altLang="en-US" sz="850" dirty="0"/>
                <a:t>栄養・身体・心に関する様々なヘルスケアを実体験</a:t>
              </a:r>
            </a:p>
          </p:txBody>
        </p:sp>
        <p:sp>
          <p:nvSpPr>
            <p:cNvPr id="147" name="二等辺三角形 146"/>
            <p:cNvSpPr/>
            <p:nvPr/>
          </p:nvSpPr>
          <p:spPr>
            <a:xfrm rot="5400000">
              <a:off x="1938515" y="5293188"/>
              <a:ext cx="449002" cy="11635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二等辺三角形 148"/>
            <p:cNvSpPr/>
            <p:nvPr/>
          </p:nvSpPr>
          <p:spPr>
            <a:xfrm rot="5400000">
              <a:off x="3464563" y="5293188"/>
              <a:ext cx="449002" cy="11635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二等辺三角形 149"/>
            <p:cNvSpPr/>
            <p:nvPr/>
          </p:nvSpPr>
          <p:spPr>
            <a:xfrm rot="5400000">
              <a:off x="874817" y="6103310"/>
              <a:ext cx="449002" cy="11635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角丸四角形 150"/>
            <p:cNvSpPr/>
            <p:nvPr/>
          </p:nvSpPr>
          <p:spPr>
            <a:xfrm>
              <a:off x="2759440" y="5756742"/>
              <a:ext cx="1283754" cy="663134"/>
            </a:xfrm>
            <a:prstGeom prst="roundRect">
              <a:avLst>
                <a:gd name="adj" fmla="val 5827"/>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2" name="角丸四角形 151"/>
            <p:cNvSpPr/>
            <p:nvPr/>
          </p:nvSpPr>
          <p:spPr>
            <a:xfrm>
              <a:off x="4371631" y="5784297"/>
              <a:ext cx="1395382" cy="609300"/>
            </a:xfrm>
            <a:prstGeom prst="roundRect">
              <a:avLst>
                <a:gd name="adj" fmla="val 5827"/>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角丸四角形 152"/>
            <p:cNvSpPr/>
            <p:nvPr/>
          </p:nvSpPr>
          <p:spPr>
            <a:xfrm>
              <a:off x="4377275" y="5719250"/>
              <a:ext cx="1402193" cy="252000"/>
            </a:xfrm>
            <a:prstGeom prst="roundRect">
              <a:avLst>
                <a:gd name="adj" fmla="val 82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0" bIns="36000" rtlCol="0" anchor="ctr"/>
            <a:lstStyle/>
            <a:p>
              <a:pPr algn="ctr"/>
              <a:r>
                <a:rPr lang="ja-JP" altLang="en-US" sz="850" b="1" dirty="0">
                  <a:latin typeface="+mj-lt"/>
                  <a:ea typeface="BIZ UDPゴシック" panose="020B0400000000000000" pitchFamily="50" charset="-128"/>
                </a:rPr>
                <a:t>⑥</a:t>
              </a:r>
              <a:r>
                <a:rPr lang="ja-JP" altLang="en-US" sz="850" b="1" dirty="0" smtClean="0">
                  <a:latin typeface="+mj-lt"/>
                  <a:ea typeface="BIZ UDPゴシック" panose="020B0400000000000000" pitchFamily="50" charset="-128"/>
                </a:rPr>
                <a:t>ミライの大阪の食・文化</a:t>
              </a:r>
              <a:endParaRPr kumimoji="1" lang="ja-JP" altLang="en-US" sz="850" b="1" dirty="0">
                <a:latin typeface="+mj-lt"/>
                <a:ea typeface="BIZ UDPゴシック" panose="020B0400000000000000" pitchFamily="50" charset="-128"/>
              </a:endParaRPr>
            </a:p>
          </p:txBody>
        </p:sp>
        <p:sp>
          <p:nvSpPr>
            <p:cNvPr id="154" name="テキスト ボックス 153"/>
            <p:cNvSpPr txBox="1"/>
            <p:nvPr/>
          </p:nvSpPr>
          <p:spPr>
            <a:xfrm>
              <a:off x="4368060" y="5917974"/>
              <a:ext cx="1375085" cy="484748"/>
            </a:xfrm>
            <a:prstGeom prst="rect">
              <a:avLst/>
            </a:prstGeom>
            <a:noFill/>
          </p:spPr>
          <p:txBody>
            <a:bodyPr wrap="square" rtlCol="0">
              <a:spAutoFit/>
            </a:bodyPr>
            <a:lstStyle/>
            <a:p>
              <a:r>
                <a:rPr lang="ja-JP" altLang="en-US" sz="850" dirty="0" smtClean="0"/>
                <a:t>大阪産（もん）の活用など、大阪の豊かな食文化・新たな食文化を発信</a:t>
              </a:r>
              <a:endParaRPr kumimoji="1" lang="ja-JP" altLang="en-US" sz="850" dirty="0"/>
            </a:p>
          </p:txBody>
        </p:sp>
        <p:sp>
          <p:nvSpPr>
            <p:cNvPr id="155" name="二等辺三角形 154"/>
            <p:cNvSpPr/>
            <p:nvPr/>
          </p:nvSpPr>
          <p:spPr>
            <a:xfrm rot="5400000">
              <a:off x="3954257" y="6029659"/>
              <a:ext cx="449002" cy="11635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二等辺三角形 155"/>
            <p:cNvSpPr/>
            <p:nvPr/>
          </p:nvSpPr>
          <p:spPr>
            <a:xfrm rot="5400000">
              <a:off x="2429415" y="6060897"/>
              <a:ext cx="449002" cy="11635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角丸四角形 156"/>
            <p:cNvSpPr/>
            <p:nvPr/>
          </p:nvSpPr>
          <p:spPr>
            <a:xfrm>
              <a:off x="325614" y="7546530"/>
              <a:ext cx="1253167" cy="650089"/>
            </a:xfrm>
            <a:prstGeom prst="roundRect">
              <a:avLst>
                <a:gd name="adj" fmla="val 5827"/>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角丸四角形 157"/>
            <p:cNvSpPr/>
            <p:nvPr/>
          </p:nvSpPr>
          <p:spPr>
            <a:xfrm>
              <a:off x="320929" y="7532858"/>
              <a:ext cx="1265367" cy="226096"/>
            </a:xfrm>
            <a:prstGeom prst="roundRect">
              <a:avLst>
                <a:gd name="adj" fmla="val 825"/>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ja-JP" altLang="en-US" sz="800" b="1" dirty="0" smtClean="0">
                  <a:latin typeface="+mj-lt"/>
                  <a:ea typeface="BIZ UDPゴシック" panose="020B0400000000000000" pitchFamily="50" charset="-128"/>
                </a:rPr>
                <a:t>ミライのエンターテインメント</a:t>
              </a:r>
              <a:endParaRPr kumimoji="1" lang="ja-JP" altLang="en-US" sz="800" b="1" dirty="0">
                <a:latin typeface="+mj-lt"/>
                <a:ea typeface="BIZ UDPゴシック" panose="020B0400000000000000" pitchFamily="50" charset="-128"/>
              </a:endParaRPr>
            </a:p>
          </p:txBody>
        </p:sp>
        <p:sp>
          <p:nvSpPr>
            <p:cNvPr id="159" name="テキスト ボックス 158"/>
            <p:cNvSpPr txBox="1"/>
            <p:nvPr/>
          </p:nvSpPr>
          <p:spPr>
            <a:xfrm>
              <a:off x="406763" y="7760617"/>
              <a:ext cx="1071578" cy="392415"/>
            </a:xfrm>
            <a:prstGeom prst="rect">
              <a:avLst/>
            </a:prstGeom>
            <a:solidFill>
              <a:schemeClr val="bg1"/>
            </a:solidFill>
          </p:spPr>
          <p:txBody>
            <a:bodyPr wrap="square" lIns="36000" tIns="0" rIns="36000" bIns="0" rtlCol="0">
              <a:spAutoFit/>
            </a:bodyPr>
            <a:lstStyle/>
            <a:p>
              <a:r>
                <a:rPr lang="ja-JP" altLang="en-US" sz="850" dirty="0"/>
                <a:t>最先端技術を用いた</a:t>
              </a:r>
              <a:r>
                <a:rPr lang="en-US" altLang="ja-JP" sz="850" dirty="0" smtClean="0"/>
                <a:t>XR</a:t>
              </a:r>
            </a:p>
            <a:p>
              <a:r>
                <a:rPr lang="ja-JP" altLang="en-US" sz="850" dirty="0" smtClean="0"/>
                <a:t>シアター</a:t>
              </a:r>
              <a:r>
                <a:rPr lang="ja-JP" altLang="en-US" sz="850" dirty="0"/>
                <a:t>でミライの</a:t>
              </a:r>
              <a:r>
                <a:rPr lang="ja-JP" altLang="en-US" sz="850" dirty="0" smtClean="0"/>
                <a:t>エンター</a:t>
              </a:r>
              <a:endParaRPr lang="en-US" altLang="ja-JP" sz="850" dirty="0" smtClean="0"/>
            </a:p>
            <a:p>
              <a:r>
                <a:rPr lang="ja-JP" altLang="en-US" sz="850" dirty="0" smtClean="0"/>
                <a:t>テインメント</a:t>
              </a:r>
              <a:r>
                <a:rPr lang="ja-JP" altLang="en-US" sz="850" dirty="0"/>
                <a:t>体験を</a:t>
              </a:r>
              <a:r>
                <a:rPr lang="ja-JP" altLang="en-US" sz="850" dirty="0" smtClean="0"/>
                <a:t>提供</a:t>
              </a:r>
              <a:endParaRPr kumimoji="1" lang="ja-JP" altLang="en-US" sz="850" dirty="0"/>
            </a:p>
          </p:txBody>
        </p:sp>
      </p:grpSp>
      <p:sp>
        <p:nvSpPr>
          <p:cNvPr id="160" name="角丸四角形 159"/>
          <p:cNvSpPr/>
          <p:nvPr/>
        </p:nvSpPr>
        <p:spPr>
          <a:xfrm>
            <a:off x="6548342" y="4680626"/>
            <a:ext cx="1349037" cy="246455"/>
          </a:xfrm>
          <a:prstGeom prst="roundRect">
            <a:avLst>
              <a:gd name="adj" fmla="val 82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altLang="ja-JP" sz="800" b="1" dirty="0" err="1" smtClean="0">
                <a:latin typeface="+mj-lt"/>
                <a:ea typeface="BIZ UDPゴシック" panose="020B0400000000000000" pitchFamily="50" charset="-128"/>
              </a:rPr>
              <a:t>iPS</a:t>
            </a:r>
            <a:r>
              <a:rPr lang="ja-JP" altLang="en-US" sz="800" b="1" dirty="0" smtClean="0">
                <a:latin typeface="+mj-lt"/>
                <a:ea typeface="BIZ UDPゴシック" panose="020B0400000000000000" pitchFamily="50" charset="-128"/>
              </a:rPr>
              <a:t>細胞</a:t>
            </a:r>
            <a:r>
              <a:rPr lang="ja-JP" altLang="en-US" sz="800" b="1" dirty="0">
                <a:latin typeface="+mj-lt"/>
                <a:ea typeface="BIZ UDPゴシック" panose="020B0400000000000000" pitchFamily="50" charset="-128"/>
              </a:rPr>
              <a:t>に</a:t>
            </a:r>
            <a:r>
              <a:rPr lang="ja-JP" altLang="en-US" sz="800" b="1" dirty="0" smtClean="0">
                <a:latin typeface="+mj-lt"/>
                <a:ea typeface="BIZ UDPゴシック" panose="020B0400000000000000" pitchFamily="50" charset="-128"/>
              </a:rPr>
              <a:t>よる</a:t>
            </a:r>
            <a:endParaRPr lang="en-US" altLang="ja-JP" sz="800" b="1" dirty="0" smtClean="0">
              <a:latin typeface="+mj-lt"/>
              <a:ea typeface="BIZ UDPゴシック" panose="020B0400000000000000" pitchFamily="50" charset="-128"/>
            </a:endParaRPr>
          </a:p>
          <a:p>
            <a:pPr algn="ctr"/>
            <a:r>
              <a:rPr lang="ja-JP" altLang="en-US" sz="800" b="1" dirty="0" smtClean="0">
                <a:latin typeface="+mj-lt"/>
                <a:ea typeface="BIZ UDPゴシック" panose="020B0400000000000000" pitchFamily="50" charset="-128"/>
              </a:rPr>
              <a:t>生きる心臓モデル</a:t>
            </a:r>
            <a:endParaRPr kumimoji="1" lang="ja-JP" altLang="en-US" sz="800" b="1" dirty="0">
              <a:latin typeface="+mj-lt"/>
              <a:ea typeface="BIZ UDPゴシック" panose="020B0400000000000000" pitchFamily="50" charset="-128"/>
            </a:endParaRPr>
          </a:p>
        </p:txBody>
      </p:sp>
      <p:sp>
        <p:nvSpPr>
          <p:cNvPr id="161" name="テキスト ボックス 160"/>
          <p:cNvSpPr txBox="1"/>
          <p:nvPr/>
        </p:nvSpPr>
        <p:spPr>
          <a:xfrm>
            <a:off x="6637641" y="4931278"/>
            <a:ext cx="1215766" cy="500137"/>
          </a:xfrm>
          <a:prstGeom prst="rect">
            <a:avLst/>
          </a:prstGeom>
          <a:solidFill>
            <a:schemeClr val="bg1"/>
          </a:solidFill>
        </p:spPr>
        <p:txBody>
          <a:bodyPr wrap="square" lIns="0" tIns="0" rIns="0" bIns="0" rtlCol="0">
            <a:spAutoFit/>
          </a:bodyPr>
          <a:lstStyle/>
          <a:p>
            <a:r>
              <a:rPr lang="en-US" altLang="ja-JP" sz="850" dirty="0" err="1" smtClean="0"/>
              <a:t>iPS</a:t>
            </a:r>
            <a:r>
              <a:rPr lang="ja-JP" altLang="en-US" sz="850" dirty="0" smtClean="0"/>
              <a:t>で</a:t>
            </a:r>
            <a:r>
              <a:rPr lang="ja-JP" altLang="en-US" sz="850" dirty="0"/>
              <a:t>作製した心筋シート</a:t>
            </a:r>
          </a:p>
          <a:p>
            <a:r>
              <a:rPr lang="ja-JP" altLang="en-US" sz="850" dirty="0"/>
              <a:t>を用いた心臓展示をはじめ、</a:t>
            </a:r>
          </a:p>
          <a:p>
            <a:r>
              <a:rPr lang="ja-JP" altLang="en-US" sz="850" dirty="0"/>
              <a:t>再生</a:t>
            </a:r>
            <a:r>
              <a:rPr lang="ja-JP" altLang="en-US" sz="850" dirty="0" smtClean="0"/>
              <a:t>医療を情報発信</a:t>
            </a:r>
            <a:endParaRPr lang="en-US" altLang="ja-JP" sz="850" dirty="0" smtClean="0"/>
          </a:p>
          <a:p>
            <a:r>
              <a:rPr kumimoji="1" lang="ja-JP" altLang="en-US" sz="700" dirty="0" smtClean="0"/>
              <a:t>（アトリウムでの展示を検討中）</a:t>
            </a:r>
            <a:endParaRPr kumimoji="1" lang="ja-JP" altLang="en-US" sz="700" dirty="0"/>
          </a:p>
        </p:txBody>
      </p:sp>
      <p:sp>
        <p:nvSpPr>
          <p:cNvPr id="162" name="角丸四角形 161"/>
          <p:cNvSpPr/>
          <p:nvPr/>
        </p:nvSpPr>
        <p:spPr>
          <a:xfrm>
            <a:off x="6557449" y="4698154"/>
            <a:ext cx="1330922" cy="737458"/>
          </a:xfrm>
          <a:prstGeom prst="roundRect">
            <a:avLst>
              <a:gd name="adj" fmla="val 5827"/>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角丸四角形 163"/>
          <p:cNvSpPr/>
          <p:nvPr/>
        </p:nvSpPr>
        <p:spPr>
          <a:xfrm>
            <a:off x="9130365" y="1895840"/>
            <a:ext cx="1368343" cy="249245"/>
          </a:xfrm>
          <a:prstGeom prst="roundRect">
            <a:avLst>
              <a:gd name="adj" fmla="val 82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algn="ctr"/>
            <a:r>
              <a:rPr lang="ja-JP" altLang="en-US" sz="900" b="1" dirty="0" smtClean="0">
                <a:solidFill>
                  <a:schemeClr val="bg1"/>
                </a:solidFill>
                <a:latin typeface="+mj-lt"/>
                <a:ea typeface="BIZ UDPゴシック" panose="020B0400000000000000" pitchFamily="50" charset="-128"/>
              </a:rPr>
              <a:t>⑤展示・出展ゾーン</a:t>
            </a:r>
            <a:endParaRPr lang="en-US" altLang="ja-JP" sz="800" b="1" dirty="0" smtClean="0">
              <a:solidFill>
                <a:schemeClr val="bg1"/>
              </a:solidFill>
              <a:latin typeface="+mj-lt"/>
              <a:ea typeface="BIZ UDPゴシック" panose="020B0400000000000000" pitchFamily="50" charset="-128"/>
            </a:endParaRPr>
          </a:p>
          <a:p>
            <a:pPr algn="ctr"/>
            <a:r>
              <a:rPr kumimoji="1" lang="ja-JP" altLang="en-US" sz="800" b="1" dirty="0" smtClean="0">
                <a:solidFill>
                  <a:schemeClr val="bg1"/>
                </a:solidFill>
                <a:latin typeface="+mj-lt"/>
                <a:ea typeface="BIZ UDPゴシック" panose="020B0400000000000000" pitchFamily="50" charset="-128"/>
              </a:rPr>
              <a:t>（中小企業・スタートアップ）</a:t>
            </a:r>
            <a:endParaRPr kumimoji="1" lang="ja-JP" altLang="en-US" sz="800" b="1" dirty="0">
              <a:solidFill>
                <a:schemeClr val="bg1"/>
              </a:solidFill>
              <a:latin typeface="+mj-lt"/>
              <a:ea typeface="BIZ UDPゴシック" panose="020B0400000000000000" pitchFamily="50" charset="-128"/>
            </a:endParaRPr>
          </a:p>
        </p:txBody>
      </p:sp>
      <p:sp>
        <p:nvSpPr>
          <p:cNvPr id="168" name="テキスト ボックス 167"/>
          <p:cNvSpPr txBox="1"/>
          <p:nvPr/>
        </p:nvSpPr>
        <p:spPr>
          <a:xfrm>
            <a:off x="9113196" y="2126961"/>
            <a:ext cx="1454638" cy="484748"/>
          </a:xfrm>
          <a:prstGeom prst="rect">
            <a:avLst/>
          </a:prstGeom>
          <a:noFill/>
        </p:spPr>
        <p:txBody>
          <a:bodyPr wrap="square" rtlCol="0">
            <a:spAutoFit/>
          </a:bodyPr>
          <a:lstStyle/>
          <a:p>
            <a:r>
              <a:rPr lang="ja-JP" altLang="en-US" sz="850" dirty="0" smtClean="0"/>
              <a:t>優れた大阪の中小企業・</a:t>
            </a:r>
            <a:endParaRPr lang="en-US" altLang="ja-JP" sz="850" dirty="0" smtClean="0"/>
          </a:p>
          <a:p>
            <a:r>
              <a:rPr lang="ja-JP" altLang="en-US" sz="850" dirty="0" smtClean="0"/>
              <a:t>スタートアップの技術・サービス</a:t>
            </a:r>
            <a:endParaRPr lang="en-US" altLang="ja-JP" sz="850" dirty="0" smtClean="0"/>
          </a:p>
          <a:p>
            <a:r>
              <a:rPr lang="ja-JP" altLang="en-US" sz="850" dirty="0" smtClean="0"/>
              <a:t>を展示</a:t>
            </a:r>
            <a:endParaRPr kumimoji="1" lang="ja-JP" altLang="en-US" sz="850" dirty="0"/>
          </a:p>
        </p:txBody>
      </p:sp>
      <p:sp>
        <p:nvSpPr>
          <p:cNvPr id="171" name="角丸四角形 170"/>
          <p:cNvSpPr/>
          <p:nvPr/>
        </p:nvSpPr>
        <p:spPr>
          <a:xfrm>
            <a:off x="11525578" y="4672710"/>
            <a:ext cx="1197086" cy="175361"/>
          </a:xfrm>
          <a:prstGeom prst="roundRect">
            <a:avLst>
              <a:gd name="adj" fmla="val 82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700" b="1" dirty="0" smtClean="0">
                <a:solidFill>
                  <a:schemeClr val="bg1"/>
                </a:solidFill>
                <a:latin typeface="+mj-lt"/>
                <a:ea typeface="BIZ UDPゴシック" panose="020B0400000000000000" pitchFamily="50" charset="-128"/>
              </a:rPr>
              <a:t>①</a:t>
            </a:r>
            <a:r>
              <a:rPr kumimoji="1" lang="ja-JP" altLang="en-US" sz="700" b="1" dirty="0">
                <a:solidFill>
                  <a:schemeClr val="bg1"/>
                </a:solidFill>
                <a:latin typeface="+mj-lt"/>
                <a:ea typeface="BIZ UDPゴシック" panose="020B0400000000000000" pitchFamily="50" charset="-128"/>
              </a:rPr>
              <a:t>ミライへ</a:t>
            </a:r>
            <a:r>
              <a:rPr kumimoji="1" lang="ja-JP" altLang="en-US" sz="700" b="1" dirty="0" smtClean="0">
                <a:solidFill>
                  <a:schemeClr val="bg1"/>
                </a:solidFill>
                <a:latin typeface="+mj-lt"/>
                <a:ea typeface="BIZ UDPゴシック" panose="020B0400000000000000" pitchFamily="50" charset="-128"/>
              </a:rPr>
              <a:t>の</a:t>
            </a:r>
            <a:r>
              <a:rPr lang="ja-JP" altLang="en-US" sz="700" b="1" dirty="0" smtClean="0">
                <a:solidFill>
                  <a:schemeClr val="bg1"/>
                </a:solidFill>
                <a:latin typeface="+mj-lt"/>
                <a:ea typeface="BIZ UDPゴシック" panose="020B0400000000000000" pitchFamily="50" charset="-128"/>
              </a:rPr>
              <a:t>ゲート</a:t>
            </a:r>
            <a:endParaRPr lang="en-US" altLang="ja-JP" sz="500" b="1" dirty="0">
              <a:solidFill>
                <a:schemeClr val="bg1"/>
              </a:solidFill>
              <a:latin typeface="+mj-lt"/>
              <a:ea typeface="BIZ UDPゴシック" panose="020B0400000000000000" pitchFamily="50" charset="-128"/>
            </a:endParaRPr>
          </a:p>
          <a:p>
            <a:pPr algn="ctr"/>
            <a:r>
              <a:rPr lang="ja-JP" altLang="en-US" sz="500" b="1" dirty="0">
                <a:solidFill>
                  <a:schemeClr val="bg1"/>
                </a:solidFill>
                <a:latin typeface="+mj-lt"/>
                <a:ea typeface="BIZ UDPゴシック" panose="020B0400000000000000" pitchFamily="50" charset="-128"/>
              </a:rPr>
              <a:t>（</a:t>
            </a:r>
            <a:r>
              <a:rPr lang="en-US" altLang="ja-JP" sz="500" b="1" dirty="0" smtClean="0">
                <a:solidFill>
                  <a:schemeClr val="bg1"/>
                </a:solidFill>
                <a:latin typeface="+mj-lt"/>
                <a:ea typeface="BIZ UDPゴシック" panose="020B0400000000000000" pitchFamily="50" charset="-128"/>
              </a:rPr>
              <a:t>PHR</a:t>
            </a:r>
            <a:r>
              <a:rPr lang="ja-JP" altLang="en-US" sz="500" b="1" dirty="0" smtClean="0">
                <a:solidFill>
                  <a:schemeClr val="bg1"/>
                </a:solidFill>
                <a:latin typeface="+mj-lt"/>
                <a:ea typeface="BIZ UDPゴシック" panose="020B0400000000000000" pitchFamily="50" charset="-128"/>
              </a:rPr>
              <a:t>ポッド／リフトライド／ミライ</a:t>
            </a:r>
            <a:r>
              <a:rPr lang="ja-JP" altLang="en-US" sz="500" b="1" dirty="0">
                <a:solidFill>
                  <a:schemeClr val="bg1"/>
                </a:solidFill>
                <a:latin typeface="+mj-lt"/>
                <a:ea typeface="BIZ UDPゴシック" panose="020B0400000000000000" pitchFamily="50" charset="-128"/>
              </a:rPr>
              <a:t>の</a:t>
            </a:r>
            <a:r>
              <a:rPr lang="ja-JP" altLang="en-US" sz="500" b="1" dirty="0" smtClean="0">
                <a:solidFill>
                  <a:schemeClr val="bg1"/>
                </a:solidFill>
                <a:latin typeface="+mj-lt"/>
                <a:ea typeface="BIZ UDPゴシック" panose="020B0400000000000000" pitchFamily="50" charset="-128"/>
              </a:rPr>
              <a:t>自分）</a:t>
            </a:r>
            <a:endParaRPr kumimoji="1" lang="ja-JP" altLang="en-US" sz="500" b="1" dirty="0">
              <a:solidFill>
                <a:schemeClr val="bg1"/>
              </a:solidFill>
              <a:latin typeface="+mj-lt"/>
              <a:ea typeface="BIZ UDPゴシック" panose="020B0400000000000000" pitchFamily="50" charset="-128"/>
            </a:endParaRPr>
          </a:p>
        </p:txBody>
      </p:sp>
      <p:sp>
        <p:nvSpPr>
          <p:cNvPr id="175" name="角丸四角形 174"/>
          <p:cNvSpPr/>
          <p:nvPr/>
        </p:nvSpPr>
        <p:spPr>
          <a:xfrm>
            <a:off x="10624030" y="4529578"/>
            <a:ext cx="786672" cy="153970"/>
          </a:xfrm>
          <a:prstGeom prst="roundRect">
            <a:avLst>
              <a:gd name="adj" fmla="val 82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750" b="1" dirty="0">
                <a:latin typeface="+mj-lt"/>
                <a:ea typeface="BIZ UDPゴシック" panose="020B0400000000000000" pitchFamily="50" charset="-128"/>
              </a:rPr>
              <a:t>②</a:t>
            </a:r>
            <a:r>
              <a:rPr lang="ja-JP" altLang="en-US" sz="750" b="1" dirty="0" smtClean="0">
                <a:latin typeface="+mj-lt"/>
                <a:ea typeface="BIZ UDPゴシック" panose="020B0400000000000000" pitchFamily="50" charset="-128"/>
              </a:rPr>
              <a:t>ミライ</a:t>
            </a:r>
            <a:r>
              <a:rPr lang="ja-JP" altLang="en-US" sz="750" b="1" dirty="0">
                <a:latin typeface="+mj-lt"/>
                <a:ea typeface="BIZ UDPゴシック" panose="020B0400000000000000" pitchFamily="50" charset="-128"/>
              </a:rPr>
              <a:t>の</a:t>
            </a:r>
            <a:r>
              <a:rPr lang="ja-JP" altLang="en-US" sz="750" b="1" dirty="0" smtClean="0">
                <a:latin typeface="+mj-lt"/>
                <a:ea typeface="BIZ UDPゴシック" panose="020B0400000000000000" pitchFamily="50" charset="-128"/>
              </a:rPr>
              <a:t>フード</a:t>
            </a:r>
            <a:endParaRPr kumimoji="1" lang="ja-JP" altLang="en-US" sz="750" b="1" dirty="0">
              <a:latin typeface="+mj-lt"/>
              <a:ea typeface="BIZ UDPゴシック" panose="020B0400000000000000" pitchFamily="50" charset="-128"/>
            </a:endParaRPr>
          </a:p>
        </p:txBody>
      </p:sp>
      <p:sp>
        <p:nvSpPr>
          <p:cNvPr id="177" name="角丸四角形 176"/>
          <p:cNvSpPr/>
          <p:nvPr/>
        </p:nvSpPr>
        <p:spPr>
          <a:xfrm>
            <a:off x="11552714" y="3178990"/>
            <a:ext cx="961093" cy="164081"/>
          </a:xfrm>
          <a:prstGeom prst="roundRect">
            <a:avLst>
              <a:gd name="adj" fmla="val 82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750" b="1" dirty="0">
                <a:latin typeface="+mj-lt"/>
                <a:ea typeface="BIZ UDPゴシック" panose="020B0400000000000000" pitchFamily="50" charset="-128"/>
              </a:rPr>
              <a:t>③</a:t>
            </a:r>
            <a:r>
              <a:rPr lang="ja-JP" altLang="en-US" sz="750" b="1" dirty="0" smtClean="0">
                <a:latin typeface="+mj-lt"/>
                <a:ea typeface="BIZ UDPゴシック" panose="020B0400000000000000" pitchFamily="50" charset="-128"/>
              </a:rPr>
              <a:t>ミライ</a:t>
            </a:r>
            <a:r>
              <a:rPr lang="ja-JP" altLang="en-US" sz="750" b="1" dirty="0">
                <a:latin typeface="+mj-lt"/>
                <a:ea typeface="BIZ UDPゴシック" panose="020B0400000000000000" pitchFamily="50" charset="-128"/>
              </a:rPr>
              <a:t>の</a:t>
            </a:r>
            <a:r>
              <a:rPr lang="ja-JP" altLang="en-US" sz="750" b="1" dirty="0" smtClean="0">
                <a:latin typeface="+mj-lt"/>
                <a:ea typeface="BIZ UDPゴシック" panose="020B0400000000000000" pitchFamily="50" charset="-128"/>
              </a:rPr>
              <a:t>ヘルスケア</a:t>
            </a:r>
            <a:endParaRPr kumimoji="1" lang="ja-JP" altLang="en-US" sz="750" b="1" dirty="0">
              <a:latin typeface="+mj-lt"/>
              <a:ea typeface="BIZ UDPゴシック" panose="020B0400000000000000" pitchFamily="50" charset="-128"/>
            </a:endParaRPr>
          </a:p>
        </p:txBody>
      </p:sp>
      <p:sp>
        <p:nvSpPr>
          <p:cNvPr id="178" name="角丸四角形 177"/>
          <p:cNvSpPr/>
          <p:nvPr/>
        </p:nvSpPr>
        <p:spPr>
          <a:xfrm>
            <a:off x="9226810" y="4672710"/>
            <a:ext cx="1197086" cy="181021"/>
          </a:xfrm>
          <a:prstGeom prst="roundRect">
            <a:avLst>
              <a:gd name="adj" fmla="val 82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700" b="1" dirty="0" smtClean="0">
                <a:solidFill>
                  <a:schemeClr val="bg1"/>
                </a:solidFill>
                <a:latin typeface="+mj-lt"/>
                <a:ea typeface="BIZ UDPゴシック" panose="020B0400000000000000" pitchFamily="50" charset="-128"/>
              </a:rPr>
              <a:t>①</a:t>
            </a:r>
            <a:r>
              <a:rPr kumimoji="1" lang="ja-JP" altLang="en-US" sz="700" b="1" dirty="0">
                <a:solidFill>
                  <a:schemeClr val="bg1"/>
                </a:solidFill>
                <a:latin typeface="+mj-lt"/>
                <a:ea typeface="BIZ UDPゴシック" panose="020B0400000000000000" pitchFamily="50" charset="-128"/>
              </a:rPr>
              <a:t>ミライへ</a:t>
            </a:r>
            <a:r>
              <a:rPr kumimoji="1" lang="ja-JP" altLang="en-US" sz="700" b="1" dirty="0" smtClean="0">
                <a:solidFill>
                  <a:schemeClr val="bg1"/>
                </a:solidFill>
                <a:latin typeface="+mj-lt"/>
                <a:ea typeface="BIZ UDPゴシック" panose="020B0400000000000000" pitchFamily="50" charset="-128"/>
              </a:rPr>
              <a:t>の</a:t>
            </a:r>
            <a:r>
              <a:rPr lang="ja-JP" altLang="en-US" sz="700" b="1" dirty="0" smtClean="0">
                <a:solidFill>
                  <a:schemeClr val="bg1"/>
                </a:solidFill>
                <a:latin typeface="+mj-lt"/>
                <a:ea typeface="BIZ UDPゴシック" panose="020B0400000000000000" pitchFamily="50" charset="-128"/>
              </a:rPr>
              <a:t>ゲート</a:t>
            </a:r>
            <a:endParaRPr lang="en-US" altLang="ja-JP" sz="500" b="1" dirty="0">
              <a:solidFill>
                <a:schemeClr val="bg1"/>
              </a:solidFill>
              <a:latin typeface="+mj-lt"/>
              <a:ea typeface="BIZ UDPゴシック" panose="020B0400000000000000" pitchFamily="50" charset="-128"/>
            </a:endParaRPr>
          </a:p>
          <a:p>
            <a:pPr algn="ctr"/>
            <a:r>
              <a:rPr lang="ja-JP" altLang="en-US" sz="500" b="1" dirty="0">
                <a:solidFill>
                  <a:schemeClr val="bg1"/>
                </a:solidFill>
                <a:latin typeface="+mj-lt"/>
                <a:ea typeface="BIZ UDPゴシック" panose="020B0400000000000000" pitchFamily="50" charset="-128"/>
              </a:rPr>
              <a:t>（</a:t>
            </a:r>
            <a:r>
              <a:rPr lang="en-US" altLang="ja-JP" sz="500" b="1" dirty="0" smtClean="0">
                <a:solidFill>
                  <a:schemeClr val="bg1"/>
                </a:solidFill>
                <a:latin typeface="+mj-lt"/>
                <a:ea typeface="BIZ UDPゴシック" panose="020B0400000000000000" pitchFamily="50" charset="-128"/>
              </a:rPr>
              <a:t>PHR</a:t>
            </a:r>
            <a:r>
              <a:rPr lang="ja-JP" altLang="en-US" sz="500" b="1" dirty="0" smtClean="0">
                <a:solidFill>
                  <a:schemeClr val="bg1"/>
                </a:solidFill>
                <a:latin typeface="+mj-lt"/>
                <a:ea typeface="BIZ UDPゴシック" panose="020B0400000000000000" pitchFamily="50" charset="-128"/>
              </a:rPr>
              <a:t>ポッド／リフトライド／ミライ</a:t>
            </a:r>
            <a:r>
              <a:rPr lang="ja-JP" altLang="en-US" sz="500" b="1" dirty="0">
                <a:solidFill>
                  <a:schemeClr val="bg1"/>
                </a:solidFill>
                <a:latin typeface="+mj-lt"/>
                <a:ea typeface="BIZ UDPゴシック" panose="020B0400000000000000" pitchFamily="50" charset="-128"/>
              </a:rPr>
              <a:t>の</a:t>
            </a:r>
            <a:r>
              <a:rPr lang="ja-JP" altLang="en-US" sz="500" b="1" dirty="0" smtClean="0">
                <a:solidFill>
                  <a:schemeClr val="bg1"/>
                </a:solidFill>
                <a:latin typeface="+mj-lt"/>
                <a:ea typeface="BIZ UDPゴシック" panose="020B0400000000000000" pitchFamily="50" charset="-128"/>
              </a:rPr>
              <a:t>自分）</a:t>
            </a:r>
            <a:endParaRPr kumimoji="1" lang="ja-JP" altLang="en-US" sz="500" b="1" dirty="0">
              <a:solidFill>
                <a:schemeClr val="bg1"/>
              </a:solidFill>
              <a:latin typeface="+mj-lt"/>
              <a:ea typeface="BIZ UDPゴシック" panose="020B0400000000000000" pitchFamily="50" charset="-128"/>
            </a:endParaRPr>
          </a:p>
        </p:txBody>
      </p:sp>
      <p:sp>
        <p:nvSpPr>
          <p:cNvPr id="181" name="角丸四角形 180"/>
          <p:cNvSpPr/>
          <p:nvPr/>
        </p:nvSpPr>
        <p:spPr>
          <a:xfrm>
            <a:off x="9249178" y="3183230"/>
            <a:ext cx="753979" cy="159842"/>
          </a:xfrm>
          <a:prstGeom prst="roundRect">
            <a:avLst>
              <a:gd name="adj" fmla="val 82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750" b="1" dirty="0">
                <a:latin typeface="+mj-lt"/>
                <a:ea typeface="BIZ UDPゴシック" panose="020B0400000000000000" pitchFamily="50" charset="-128"/>
              </a:rPr>
              <a:t>④</a:t>
            </a:r>
            <a:r>
              <a:rPr lang="ja-JP" altLang="en-US" sz="750" b="1" dirty="0" smtClean="0">
                <a:latin typeface="+mj-lt"/>
                <a:ea typeface="BIZ UDPゴシック" panose="020B0400000000000000" pitchFamily="50" charset="-128"/>
              </a:rPr>
              <a:t>ミライ</a:t>
            </a:r>
            <a:r>
              <a:rPr lang="ja-JP" altLang="en-US" sz="750" b="1" dirty="0">
                <a:latin typeface="+mj-lt"/>
                <a:ea typeface="BIZ UDPゴシック" panose="020B0400000000000000" pitchFamily="50" charset="-128"/>
              </a:rPr>
              <a:t>の都市</a:t>
            </a:r>
            <a:endParaRPr kumimoji="1" lang="ja-JP" altLang="en-US" sz="750" b="1" dirty="0">
              <a:latin typeface="+mj-lt"/>
              <a:ea typeface="BIZ UDPゴシック" panose="020B0400000000000000" pitchFamily="50" charset="-128"/>
            </a:endParaRPr>
          </a:p>
        </p:txBody>
      </p:sp>
      <p:sp>
        <p:nvSpPr>
          <p:cNvPr id="185" name="角丸四角形 184"/>
          <p:cNvSpPr/>
          <p:nvPr/>
        </p:nvSpPr>
        <p:spPr>
          <a:xfrm>
            <a:off x="8595228" y="3434964"/>
            <a:ext cx="839714" cy="176884"/>
          </a:xfrm>
          <a:prstGeom prst="roundRect">
            <a:avLst>
              <a:gd name="adj" fmla="val 82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700" b="1" dirty="0" smtClean="0">
                <a:solidFill>
                  <a:schemeClr val="bg1"/>
                </a:solidFill>
                <a:latin typeface="+mj-lt"/>
                <a:ea typeface="BIZ UDPゴシック" panose="020B0400000000000000" pitchFamily="50" charset="-128"/>
              </a:rPr>
              <a:t>⑤展示・出展ゾーン</a:t>
            </a:r>
            <a:endParaRPr lang="en-US" altLang="ja-JP" sz="400" b="1" dirty="0" smtClean="0">
              <a:solidFill>
                <a:schemeClr val="bg1"/>
              </a:solidFill>
              <a:latin typeface="+mj-lt"/>
              <a:ea typeface="BIZ UDPゴシック" panose="020B0400000000000000" pitchFamily="50" charset="-128"/>
            </a:endParaRPr>
          </a:p>
          <a:p>
            <a:pPr algn="ctr"/>
            <a:r>
              <a:rPr kumimoji="1" lang="ja-JP" altLang="en-US" sz="500" b="1" dirty="0" smtClean="0">
                <a:solidFill>
                  <a:schemeClr val="bg1"/>
                </a:solidFill>
                <a:latin typeface="+mj-lt"/>
                <a:ea typeface="BIZ UDPゴシック" panose="020B0400000000000000" pitchFamily="50" charset="-128"/>
              </a:rPr>
              <a:t>（中小企業・スタートアップ）</a:t>
            </a:r>
            <a:endParaRPr kumimoji="1" lang="ja-JP" altLang="en-US" sz="500" b="1" dirty="0">
              <a:solidFill>
                <a:schemeClr val="bg1"/>
              </a:solidFill>
              <a:latin typeface="+mj-lt"/>
              <a:ea typeface="BIZ UDPゴシック" panose="020B0400000000000000" pitchFamily="50" charset="-128"/>
            </a:endParaRPr>
          </a:p>
        </p:txBody>
      </p:sp>
      <p:sp>
        <p:nvSpPr>
          <p:cNvPr id="186" name="角丸四角形 185"/>
          <p:cNvSpPr/>
          <p:nvPr/>
        </p:nvSpPr>
        <p:spPr>
          <a:xfrm>
            <a:off x="8090133" y="4535130"/>
            <a:ext cx="1085242" cy="152559"/>
          </a:xfrm>
          <a:prstGeom prst="roundRect">
            <a:avLst>
              <a:gd name="adj" fmla="val 82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750" b="1" dirty="0">
                <a:latin typeface="+mj-lt"/>
                <a:ea typeface="BIZ UDPゴシック" panose="020B0400000000000000" pitchFamily="50" charset="-128"/>
              </a:rPr>
              <a:t>⑥</a:t>
            </a:r>
            <a:r>
              <a:rPr lang="ja-JP" altLang="en-US" sz="750" b="1" dirty="0" smtClean="0">
                <a:latin typeface="+mj-lt"/>
                <a:ea typeface="BIZ UDPゴシック" panose="020B0400000000000000" pitchFamily="50" charset="-128"/>
              </a:rPr>
              <a:t>ミライの大阪の食・文化</a:t>
            </a:r>
            <a:endParaRPr kumimoji="1" lang="ja-JP" altLang="en-US" sz="750" b="1" dirty="0">
              <a:latin typeface="+mj-lt"/>
              <a:ea typeface="BIZ UDPゴシック" panose="020B0400000000000000" pitchFamily="50" charset="-128"/>
            </a:endParaRPr>
          </a:p>
        </p:txBody>
      </p:sp>
      <p:sp>
        <p:nvSpPr>
          <p:cNvPr id="187" name="角丸四角形 186"/>
          <p:cNvSpPr/>
          <p:nvPr/>
        </p:nvSpPr>
        <p:spPr>
          <a:xfrm>
            <a:off x="7781828" y="2887546"/>
            <a:ext cx="1232370" cy="147232"/>
          </a:xfrm>
          <a:prstGeom prst="roundRect">
            <a:avLst>
              <a:gd name="adj" fmla="val 825"/>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750" b="1" dirty="0" smtClean="0">
                <a:latin typeface="+mj-lt"/>
                <a:ea typeface="BIZ UDPゴシック" panose="020B0400000000000000" pitchFamily="50" charset="-128"/>
              </a:rPr>
              <a:t>ミライのエンターテインメント</a:t>
            </a:r>
            <a:endParaRPr kumimoji="1" lang="ja-JP" altLang="en-US" sz="750" b="1" dirty="0">
              <a:latin typeface="+mj-lt"/>
              <a:ea typeface="BIZ UDPゴシック" panose="020B0400000000000000" pitchFamily="50" charset="-128"/>
            </a:endParaRPr>
          </a:p>
        </p:txBody>
      </p:sp>
      <p:sp>
        <p:nvSpPr>
          <p:cNvPr id="188" name="正方形/長方形 187"/>
          <p:cNvSpPr/>
          <p:nvPr/>
        </p:nvSpPr>
        <p:spPr>
          <a:xfrm>
            <a:off x="6608151" y="1068517"/>
            <a:ext cx="520276" cy="14782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900" dirty="0"/>
              <a:t>1</a:t>
            </a:r>
            <a:r>
              <a:rPr lang="ja-JP" altLang="en-US" sz="900" dirty="0" smtClean="0"/>
              <a:t>階</a:t>
            </a:r>
            <a:r>
              <a:rPr lang="en-US" altLang="ja-JP" sz="900" dirty="0" smtClean="0"/>
              <a:t>/</a:t>
            </a:r>
            <a:r>
              <a:rPr lang="en-US" altLang="ja-JP" sz="900" dirty="0"/>
              <a:t>2</a:t>
            </a:r>
            <a:r>
              <a:rPr lang="ja-JP" altLang="en-US" sz="900" dirty="0" smtClean="0"/>
              <a:t>階</a:t>
            </a:r>
            <a:endParaRPr kumimoji="1" lang="ja-JP" altLang="en-US" sz="900" dirty="0"/>
          </a:p>
        </p:txBody>
      </p:sp>
      <p:sp>
        <p:nvSpPr>
          <p:cNvPr id="189" name="正方形/長方形 188"/>
          <p:cNvSpPr/>
          <p:nvPr/>
        </p:nvSpPr>
        <p:spPr>
          <a:xfrm>
            <a:off x="8463883" y="1091290"/>
            <a:ext cx="353790" cy="1417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900" dirty="0" smtClean="0"/>
              <a:t>２階</a:t>
            </a:r>
            <a:endParaRPr kumimoji="1" lang="ja-JP" altLang="en-US" sz="900" dirty="0"/>
          </a:p>
        </p:txBody>
      </p:sp>
      <p:sp>
        <p:nvSpPr>
          <p:cNvPr id="194" name="ホームベース 193"/>
          <p:cNvSpPr/>
          <p:nvPr/>
        </p:nvSpPr>
        <p:spPr>
          <a:xfrm>
            <a:off x="7633282" y="7347593"/>
            <a:ext cx="3868967" cy="136537"/>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900" b="1" dirty="0" smtClean="0">
                <a:latin typeface="Meiryo UI" panose="020B0604030504040204" pitchFamily="50" charset="-128"/>
                <a:ea typeface="Meiryo UI" panose="020B0604030504040204" pitchFamily="50" charset="-128"/>
              </a:rPr>
              <a:t>展示製作</a:t>
            </a:r>
            <a:r>
              <a:rPr kumimoji="1" lang="ja-JP" altLang="en-US" sz="900" b="1" dirty="0">
                <a:latin typeface="Meiryo UI" panose="020B0604030504040204" pitchFamily="50" charset="-128"/>
                <a:ea typeface="Meiryo UI" panose="020B0604030504040204" pitchFamily="50" charset="-128"/>
              </a:rPr>
              <a:t>　・　工事</a:t>
            </a:r>
          </a:p>
        </p:txBody>
      </p:sp>
      <p:sp>
        <p:nvSpPr>
          <p:cNvPr id="195" name="ホームベース 194"/>
          <p:cNvSpPr/>
          <p:nvPr/>
        </p:nvSpPr>
        <p:spPr>
          <a:xfrm>
            <a:off x="11130362" y="7166365"/>
            <a:ext cx="515576" cy="141467"/>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900" b="1" dirty="0" smtClean="0">
                <a:latin typeface="Meiryo UI" panose="020B0604030504040204" pitchFamily="50" charset="-128"/>
                <a:ea typeface="Meiryo UI" panose="020B0604030504040204" pitchFamily="50" charset="-128"/>
              </a:rPr>
              <a:t>展示搬入</a:t>
            </a:r>
            <a:endParaRPr kumimoji="1" lang="ja-JP" altLang="en-US" sz="900" b="1" dirty="0">
              <a:latin typeface="Meiryo UI" panose="020B0604030504040204" pitchFamily="50" charset="-128"/>
              <a:ea typeface="Meiryo UI" panose="020B0604030504040204" pitchFamily="50" charset="-128"/>
            </a:endParaRPr>
          </a:p>
        </p:txBody>
      </p:sp>
      <p:sp>
        <p:nvSpPr>
          <p:cNvPr id="196" name="正方形/長方形 195"/>
          <p:cNvSpPr/>
          <p:nvPr/>
        </p:nvSpPr>
        <p:spPr>
          <a:xfrm>
            <a:off x="10079668" y="1089255"/>
            <a:ext cx="353790" cy="1417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900" dirty="0" smtClean="0"/>
              <a:t>２階</a:t>
            </a:r>
            <a:endParaRPr kumimoji="1" lang="ja-JP" altLang="en-US" sz="900" dirty="0"/>
          </a:p>
        </p:txBody>
      </p:sp>
      <p:sp>
        <p:nvSpPr>
          <p:cNvPr id="199" name="正方形/長方形 198"/>
          <p:cNvSpPr/>
          <p:nvPr/>
        </p:nvSpPr>
        <p:spPr>
          <a:xfrm>
            <a:off x="7307586" y="1905525"/>
            <a:ext cx="353790" cy="1417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900" dirty="0" smtClean="0"/>
              <a:t>1</a:t>
            </a:r>
            <a:r>
              <a:rPr lang="ja-JP" altLang="en-US" sz="900" dirty="0" smtClean="0"/>
              <a:t>階</a:t>
            </a:r>
            <a:endParaRPr kumimoji="1" lang="ja-JP" altLang="en-US" sz="900" dirty="0"/>
          </a:p>
        </p:txBody>
      </p:sp>
      <p:sp>
        <p:nvSpPr>
          <p:cNvPr id="200" name="正方形/長方形 199"/>
          <p:cNvSpPr/>
          <p:nvPr/>
        </p:nvSpPr>
        <p:spPr>
          <a:xfrm>
            <a:off x="8945942" y="1894821"/>
            <a:ext cx="353790" cy="1417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900" dirty="0" smtClean="0"/>
              <a:t>1</a:t>
            </a:r>
            <a:r>
              <a:rPr lang="ja-JP" altLang="en-US" sz="900" dirty="0" smtClean="0"/>
              <a:t>階</a:t>
            </a:r>
            <a:endParaRPr kumimoji="1" lang="ja-JP" altLang="en-US" sz="900" dirty="0"/>
          </a:p>
        </p:txBody>
      </p:sp>
      <p:sp>
        <p:nvSpPr>
          <p:cNvPr id="201" name="正方形/長方形 200"/>
          <p:cNvSpPr/>
          <p:nvPr/>
        </p:nvSpPr>
        <p:spPr>
          <a:xfrm>
            <a:off x="10629903" y="1880053"/>
            <a:ext cx="353790" cy="1417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900" dirty="0"/>
              <a:t>1</a:t>
            </a:r>
            <a:r>
              <a:rPr lang="ja-JP" altLang="en-US" sz="900" dirty="0" smtClean="0"/>
              <a:t>階</a:t>
            </a:r>
            <a:endParaRPr kumimoji="1" lang="ja-JP" altLang="en-US" sz="900" dirty="0"/>
          </a:p>
        </p:txBody>
      </p:sp>
      <p:sp>
        <p:nvSpPr>
          <p:cNvPr id="202" name="二等辺三角形 201"/>
          <p:cNvSpPr/>
          <p:nvPr/>
        </p:nvSpPr>
        <p:spPr>
          <a:xfrm rot="5400000">
            <a:off x="6662083" y="1489864"/>
            <a:ext cx="449002" cy="12343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角丸四角形 204"/>
          <p:cNvSpPr/>
          <p:nvPr/>
        </p:nvSpPr>
        <p:spPr>
          <a:xfrm>
            <a:off x="6485156" y="1448507"/>
            <a:ext cx="296374" cy="201549"/>
          </a:xfrm>
          <a:prstGeom prst="roundRect">
            <a:avLst>
              <a:gd name="adj" fmla="val 82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00" b="1" dirty="0" smtClean="0">
                <a:solidFill>
                  <a:schemeClr val="bg1"/>
                </a:solidFill>
                <a:latin typeface="+mj-lt"/>
                <a:ea typeface="BIZ UDPゴシック" panose="020B0400000000000000" pitchFamily="50" charset="-128"/>
              </a:rPr>
              <a:t>入口</a:t>
            </a:r>
            <a:endParaRPr kumimoji="1" lang="ja-JP" altLang="en-US" sz="800" b="1" dirty="0">
              <a:solidFill>
                <a:schemeClr val="bg1"/>
              </a:solidFill>
              <a:latin typeface="+mj-lt"/>
              <a:ea typeface="BIZ UDPゴシック" panose="020B0400000000000000" pitchFamily="50" charset="-128"/>
            </a:endParaRPr>
          </a:p>
        </p:txBody>
      </p:sp>
      <p:sp>
        <p:nvSpPr>
          <p:cNvPr id="207" name="角丸四角形 206"/>
          <p:cNvSpPr/>
          <p:nvPr/>
        </p:nvSpPr>
        <p:spPr>
          <a:xfrm>
            <a:off x="12567891" y="2126605"/>
            <a:ext cx="296374" cy="201549"/>
          </a:xfrm>
          <a:prstGeom prst="roundRect">
            <a:avLst>
              <a:gd name="adj" fmla="val 82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ja-JP" altLang="en-US" sz="1000" b="1" dirty="0">
                <a:solidFill>
                  <a:schemeClr val="bg1"/>
                </a:solidFill>
                <a:latin typeface="+mj-lt"/>
                <a:ea typeface="BIZ UDPゴシック" panose="020B0400000000000000" pitchFamily="50" charset="-128"/>
              </a:rPr>
              <a:t>出</a:t>
            </a:r>
            <a:r>
              <a:rPr kumimoji="1" lang="ja-JP" altLang="en-US" sz="1000" b="1" dirty="0" smtClean="0">
                <a:solidFill>
                  <a:schemeClr val="bg1"/>
                </a:solidFill>
                <a:latin typeface="+mj-lt"/>
                <a:ea typeface="BIZ UDPゴシック" panose="020B0400000000000000" pitchFamily="50" charset="-128"/>
              </a:rPr>
              <a:t>口</a:t>
            </a:r>
            <a:endParaRPr kumimoji="1" lang="ja-JP" altLang="en-US" sz="800" b="1" dirty="0">
              <a:solidFill>
                <a:schemeClr val="bg1"/>
              </a:solidFill>
              <a:latin typeface="+mj-lt"/>
              <a:ea typeface="BIZ UDPゴシック" panose="020B0400000000000000" pitchFamily="50" charset="-128"/>
            </a:endParaRPr>
          </a:p>
        </p:txBody>
      </p:sp>
      <p:sp>
        <p:nvSpPr>
          <p:cNvPr id="208" name="二等辺三角形 207"/>
          <p:cNvSpPr/>
          <p:nvPr/>
        </p:nvSpPr>
        <p:spPr>
          <a:xfrm rot="5400000">
            <a:off x="12248381" y="2189933"/>
            <a:ext cx="449002" cy="12343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大かっこ 4"/>
          <p:cNvSpPr/>
          <p:nvPr/>
        </p:nvSpPr>
        <p:spPr>
          <a:xfrm>
            <a:off x="6548342" y="9146961"/>
            <a:ext cx="5095170" cy="329213"/>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03" name="角丸四角形 102"/>
          <p:cNvSpPr/>
          <p:nvPr/>
        </p:nvSpPr>
        <p:spPr>
          <a:xfrm>
            <a:off x="1279495" y="6554131"/>
            <a:ext cx="3367687" cy="224915"/>
          </a:xfrm>
          <a:prstGeom prst="roundRect">
            <a:avLst>
              <a:gd name="adj" fmla="val 82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ja-JP" altLang="en-US" sz="1050" b="1" dirty="0">
                <a:latin typeface="+mj-lt"/>
                <a:ea typeface="BIZ UDPゴシック" panose="020B0400000000000000" pitchFamily="50" charset="-128"/>
              </a:rPr>
              <a:t>民間負担も含めた総事業規模 </a:t>
            </a:r>
            <a:r>
              <a:rPr lang="ja-JP" altLang="en-US" sz="800" b="1" dirty="0">
                <a:latin typeface="+mj-lt"/>
                <a:ea typeface="BIZ UDPゴシック" panose="020B0400000000000000" pitchFamily="50" charset="-128"/>
              </a:rPr>
              <a:t>（</a:t>
            </a:r>
            <a:r>
              <a:rPr lang="en-US" altLang="ja-JP" sz="800" b="1" dirty="0">
                <a:latin typeface="+mj-lt"/>
                <a:ea typeface="BIZ UDPゴシック" panose="020B0400000000000000" pitchFamily="50" charset="-128"/>
              </a:rPr>
              <a:t>2023</a:t>
            </a:r>
            <a:r>
              <a:rPr lang="ja-JP" altLang="en-US" sz="800" b="1" dirty="0">
                <a:latin typeface="+mj-lt"/>
                <a:ea typeface="BIZ UDPゴシック" panose="020B0400000000000000" pitchFamily="50" charset="-128"/>
              </a:rPr>
              <a:t>年</a:t>
            </a:r>
            <a:r>
              <a:rPr lang="en-US" altLang="ja-JP" sz="800" b="1" dirty="0">
                <a:latin typeface="+mj-lt"/>
                <a:ea typeface="BIZ UDPゴシック" panose="020B0400000000000000" pitchFamily="50" charset="-128"/>
              </a:rPr>
              <a:t>1</a:t>
            </a:r>
            <a:r>
              <a:rPr lang="ja-JP" altLang="en-US" sz="800" b="1" dirty="0">
                <a:latin typeface="+mj-lt"/>
                <a:ea typeface="BIZ UDPゴシック" panose="020B0400000000000000" pitchFamily="50" charset="-128"/>
              </a:rPr>
              <a:t>月</a:t>
            </a:r>
            <a:r>
              <a:rPr lang="en-US" altLang="ja-JP" sz="800" b="1" dirty="0">
                <a:latin typeface="+mj-lt"/>
                <a:ea typeface="BIZ UDPゴシック" panose="020B0400000000000000" pitchFamily="50" charset="-128"/>
              </a:rPr>
              <a:t>31</a:t>
            </a:r>
            <a:r>
              <a:rPr lang="ja-JP" altLang="en-US" sz="800" b="1" dirty="0">
                <a:latin typeface="+mj-lt"/>
                <a:ea typeface="BIZ UDPゴシック" panose="020B0400000000000000" pitchFamily="50" charset="-128"/>
              </a:rPr>
              <a:t>日時点）</a:t>
            </a:r>
            <a:r>
              <a:rPr lang="ja-JP" altLang="en-US" sz="1050" b="1" dirty="0">
                <a:latin typeface="+mj-lt"/>
                <a:ea typeface="BIZ UDPゴシック" panose="020B0400000000000000" pitchFamily="50" charset="-128"/>
              </a:rPr>
              <a:t>　</a:t>
            </a:r>
          </a:p>
        </p:txBody>
      </p:sp>
      <p:sp>
        <p:nvSpPr>
          <p:cNvPr id="104" name="テキスト ボックス 103"/>
          <p:cNvSpPr txBox="1"/>
          <p:nvPr/>
        </p:nvSpPr>
        <p:spPr>
          <a:xfrm>
            <a:off x="1478375" y="6818203"/>
            <a:ext cx="2952328" cy="169277"/>
          </a:xfrm>
          <a:prstGeom prst="rect">
            <a:avLst/>
          </a:prstGeom>
          <a:solidFill>
            <a:schemeClr val="bg1"/>
          </a:solidFill>
        </p:spPr>
        <p:txBody>
          <a:bodyPr wrap="square" lIns="0" tIns="0" rIns="0" bIns="0" rtlCol="0">
            <a:spAutoFit/>
          </a:bodyPr>
          <a:lstStyle/>
          <a:p>
            <a:r>
              <a:rPr lang="zh-TW" altLang="en-US" sz="1100" dirty="0"/>
              <a:t>　</a:t>
            </a:r>
            <a:r>
              <a:rPr lang="zh-TW" altLang="en-US" sz="1050" b="1" dirty="0"/>
              <a:t>約</a:t>
            </a:r>
            <a:r>
              <a:rPr lang="en-US" altLang="zh-TW" sz="1050" b="1" dirty="0"/>
              <a:t>220</a:t>
            </a:r>
            <a:r>
              <a:rPr lang="zh-TW" altLang="en-US" sz="1050" b="1" dirty="0"/>
              <a:t>～</a:t>
            </a:r>
            <a:r>
              <a:rPr lang="en-US" altLang="zh-TW" sz="1050" b="1" dirty="0"/>
              <a:t>250</a:t>
            </a:r>
            <a:r>
              <a:rPr lang="zh-TW" altLang="en-US" sz="1050" b="1" dirty="0"/>
              <a:t>億円　（展示、建築、運営関連）</a:t>
            </a:r>
          </a:p>
        </p:txBody>
      </p:sp>
      <p:sp>
        <p:nvSpPr>
          <p:cNvPr id="105" name="角丸四角形 104"/>
          <p:cNvSpPr/>
          <p:nvPr/>
        </p:nvSpPr>
        <p:spPr>
          <a:xfrm>
            <a:off x="1277566" y="6555307"/>
            <a:ext cx="3369615" cy="488425"/>
          </a:xfrm>
          <a:prstGeom prst="roundRect">
            <a:avLst>
              <a:gd name="adj" fmla="val 5827"/>
            </a:avLst>
          </a:prstGeom>
          <a:noFill/>
          <a:ln w="1905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角丸四角形 100"/>
          <p:cNvSpPr/>
          <p:nvPr/>
        </p:nvSpPr>
        <p:spPr>
          <a:xfrm>
            <a:off x="9027188" y="4940213"/>
            <a:ext cx="296374" cy="201549"/>
          </a:xfrm>
          <a:prstGeom prst="roundRect">
            <a:avLst>
              <a:gd name="adj" fmla="val 82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00" b="1" dirty="0" smtClean="0">
                <a:solidFill>
                  <a:schemeClr val="bg1"/>
                </a:solidFill>
                <a:latin typeface="+mj-lt"/>
                <a:ea typeface="BIZ UDPゴシック" panose="020B0400000000000000" pitchFamily="50" charset="-128"/>
              </a:rPr>
              <a:t>入口</a:t>
            </a:r>
            <a:endParaRPr kumimoji="1" lang="ja-JP" altLang="en-US" sz="800" b="1" dirty="0">
              <a:solidFill>
                <a:schemeClr val="bg1"/>
              </a:solidFill>
              <a:latin typeface="+mj-lt"/>
              <a:ea typeface="BIZ UDPゴシック" panose="020B0400000000000000" pitchFamily="50" charset="-128"/>
            </a:endParaRPr>
          </a:p>
        </p:txBody>
      </p:sp>
      <p:sp>
        <p:nvSpPr>
          <p:cNvPr id="102" name="角丸四角形 101"/>
          <p:cNvSpPr/>
          <p:nvPr/>
        </p:nvSpPr>
        <p:spPr>
          <a:xfrm>
            <a:off x="8233495" y="4811067"/>
            <a:ext cx="296374" cy="201549"/>
          </a:xfrm>
          <a:prstGeom prst="roundRect">
            <a:avLst>
              <a:gd name="adj" fmla="val 82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ja-JP" altLang="en-US" sz="1000" b="1" dirty="0">
                <a:solidFill>
                  <a:schemeClr val="bg1"/>
                </a:solidFill>
                <a:latin typeface="+mj-lt"/>
                <a:ea typeface="BIZ UDPゴシック" panose="020B0400000000000000" pitchFamily="50" charset="-128"/>
              </a:rPr>
              <a:t>出</a:t>
            </a:r>
            <a:r>
              <a:rPr kumimoji="1" lang="ja-JP" altLang="en-US" sz="1000" b="1" dirty="0" smtClean="0">
                <a:solidFill>
                  <a:schemeClr val="bg1"/>
                </a:solidFill>
                <a:latin typeface="+mj-lt"/>
                <a:ea typeface="BIZ UDPゴシック" panose="020B0400000000000000" pitchFamily="50" charset="-128"/>
              </a:rPr>
              <a:t>口</a:t>
            </a:r>
            <a:endParaRPr kumimoji="1" lang="ja-JP" altLang="en-US" sz="800" b="1" dirty="0">
              <a:solidFill>
                <a:schemeClr val="bg1"/>
              </a:solidFill>
              <a:latin typeface="+mj-lt"/>
              <a:ea typeface="BIZ UDPゴシック" panose="020B0400000000000000" pitchFamily="50" charset="-128"/>
            </a:endParaRPr>
          </a:p>
        </p:txBody>
      </p:sp>
      <p:sp>
        <p:nvSpPr>
          <p:cNvPr id="106" name="正方形/長方形 105"/>
          <p:cNvSpPr/>
          <p:nvPr/>
        </p:nvSpPr>
        <p:spPr>
          <a:xfrm>
            <a:off x="11488940" y="898952"/>
            <a:ext cx="1356462" cy="207749"/>
          </a:xfrm>
          <a:prstGeom prst="rect">
            <a:avLst/>
          </a:prstGeom>
        </p:spPr>
        <p:txBody>
          <a:bodyPr wrap="none">
            <a:spAutoFit/>
          </a:bodyPr>
          <a:lstStyle/>
          <a:p>
            <a:pPr algn="ctr">
              <a:lnSpc>
                <a:spcPts val="900"/>
              </a:lnSpc>
            </a:pPr>
            <a:r>
              <a:rPr lang="en-US" altLang="ja-JP" sz="700" dirty="0" smtClean="0">
                <a:latin typeface="+mn-ea"/>
              </a:rPr>
              <a:t>※</a:t>
            </a:r>
            <a:r>
              <a:rPr lang="ja-JP" altLang="en-US" sz="700" dirty="0">
                <a:latin typeface="+mn-ea"/>
              </a:rPr>
              <a:t>各展示ゾーンの名称は調整中</a:t>
            </a:r>
          </a:p>
        </p:txBody>
      </p:sp>
    </p:spTree>
    <p:extLst>
      <p:ext uri="{BB962C8B-B14F-4D97-AF65-F5344CB8AC3E}">
        <p14:creationId xmlns:p14="http://schemas.microsoft.com/office/powerpoint/2010/main" val="2149135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角丸四角形 80"/>
          <p:cNvSpPr/>
          <p:nvPr/>
        </p:nvSpPr>
        <p:spPr>
          <a:xfrm>
            <a:off x="213520" y="6086025"/>
            <a:ext cx="6353042" cy="3297124"/>
          </a:xfrm>
          <a:prstGeom prst="roundRect">
            <a:avLst>
              <a:gd name="adj" fmla="val 639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L 字 91"/>
          <p:cNvSpPr/>
          <p:nvPr/>
        </p:nvSpPr>
        <p:spPr>
          <a:xfrm rot="5400000">
            <a:off x="-1084454" y="1771532"/>
            <a:ext cx="9018642" cy="6542566"/>
          </a:xfrm>
          <a:prstGeom prst="corner">
            <a:avLst>
              <a:gd name="adj1" fmla="val 114463"/>
              <a:gd name="adj2" fmla="val 100000"/>
            </a:avLst>
          </a:prstGeom>
          <a:noFill/>
          <a:ln w="19050">
            <a:solidFill>
              <a:srgbClr val="0070C0"/>
            </a:solidFill>
          </a:ln>
        </p:spPr>
        <p:style>
          <a:lnRef idx="2">
            <a:schemeClr val="accent6"/>
          </a:lnRef>
          <a:fillRef idx="1">
            <a:schemeClr val="lt1"/>
          </a:fillRef>
          <a:effectRef idx="0">
            <a:schemeClr val="accent6"/>
          </a:effectRef>
          <a:fontRef idx="minor">
            <a:schemeClr val="dk1"/>
          </a:fontRef>
        </p:style>
        <p:txBody>
          <a:bodyPr lIns="128001" tIns="64001" rIns="128001" bIns="64001" rtlCol="0" anchor="ctr"/>
          <a:lstStyle/>
          <a:p>
            <a:pPr algn="ctr"/>
            <a:endParaRPr lang="ja-JP" altLang="en-US" sz="3528">
              <a:solidFill>
                <a:schemeClr val="tx1"/>
              </a:solidFill>
            </a:endParaRPr>
          </a:p>
        </p:txBody>
      </p:sp>
      <p:sp>
        <p:nvSpPr>
          <p:cNvPr id="5" name="正方形/長方形 4">
            <a:extLst>
              <a:ext uri="{FF2B5EF4-FFF2-40B4-BE49-F238E27FC236}">
                <a16:creationId xmlns:a16="http://schemas.microsoft.com/office/drawing/2014/main" id="{6679F369-BFBC-4979-AF99-749DAC3826FA}"/>
              </a:ext>
            </a:extLst>
          </p:cNvPr>
          <p:cNvSpPr/>
          <p:nvPr/>
        </p:nvSpPr>
        <p:spPr>
          <a:xfrm>
            <a:off x="0" y="-12435"/>
            <a:ext cx="13068300" cy="37683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rPr>
              <a:t>機運</a:t>
            </a:r>
            <a:r>
              <a:rPr lang="ja-JP" altLang="en-US" sz="2000" b="1" dirty="0" smtClean="0">
                <a:latin typeface="Meiryo UI" panose="020B0604030504040204" pitchFamily="50" charset="-128"/>
                <a:ea typeface="Meiryo UI" panose="020B0604030504040204" pitchFamily="50" charset="-128"/>
              </a:rPr>
              <a:t>醸成に</a:t>
            </a:r>
            <a:r>
              <a:rPr lang="ja-JP" altLang="en-US" sz="2000" b="1" dirty="0">
                <a:latin typeface="Meiryo UI" panose="020B0604030504040204" pitchFamily="50" charset="-128"/>
                <a:ea typeface="Meiryo UI" panose="020B0604030504040204" pitchFamily="50" charset="-128"/>
              </a:rPr>
              <a:t>関する取組み</a:t>
            </a:r>
          </a:p>
        </p:txBody>
      </p:sp>
      <p:sp>
        <p:nvSpPr>
          <p:cNvPr id="6" name="正方形/長方形 5">
            <a:extLst>
              <a:ext uri="{FF2B5EF4-FFF2-40B4-BE49-F238E27FC236}">
                <a16:creationId xmlns:a16="http://schemas.microsoft.com/office/drawing/2014/main" id="{BEB5C3CE-D5B7-4142-88D1-DB9F8FE463E4}"/>
              </a:ext>
            </a:extLst>
          </p:cNvPr>
          <p:cNvSpPr/>
          <p:nvPr/>
        </p:nvSpPr>
        <p:spPr>
          <a:xfrm>
            <a:off x="11790733" y="29391"/>
            <a:ext cx="1080121" cy="293186"/>
          </a:xfrm>
          <a:prstGeom prst="rect">
            <a:avLst/>
          </a:prstGeom>
          <a:solidFill>
            <a:sysClr val="window" lastClr="FFFFFF"/>
          </a:solidFill>
          <a:ln w="38100" cap="flat" cmpd="sng" algn="ctr">
            <a:solidFill>
              <a:sysClr val="windowText" lastClr="000000"/>
            </a:solidFill>
            <a:prstDash val="solid"/>
          </a:ln>
          <a:effectLst/>
        </p:spPr>
        <p:txBody>
          <a:bodyPr rot="0" spcFirstLastPara="0" vert="horz" wrap="square" lIns="78400" tIns="39200" rIns="78400" bIns="39200" numCol="1" spcCol="0" rtlCol="0" fromWordArt="0" anchor="ctr" anchorCtr="0" forceAA="0" compatLnSpc="1">
            <a:prstTxWarp prst="textNoShape">
              <a:avLst/>
            </a:prstTxWarp>
            <a:noAutofit/>
          </a:bodyPr>
          <a:lstStyle/>
          <a:p>
            <a:pPr algn="ctr" defTabSz="783592">
              <a:defRPr/>
            </a:pPr>
            <a:r>
              <a:rPr lang="ja-JP" altLang="en-US" sz="1600" b="1" kern="100" dirty="0" smtClean="0">
                <a:solidFill>
                  <a:prstClr val="black"/>
                </a:solidFill>
                <a:latin typeface="Meiryo UI" panose="020B0604030504040204" pitchFamily="50" charset="-128"/>
                <a:ea typeface="Meiryo UI" panose="020B0604030504040204" pitchFamily="50" charset="-128"/>
                <a:cs typeface="Times New Roman"/>
              </a:rPr>
              <a:t>資料５</a:t>
            </a:r>
            <a:endParaRPr lang="en-US" altLang="ja-JP" sz="1600" b="1" kern="100" dirty="0">
              <a:solidFill>
                <a:prstClr val="black"/>
              </a:solidFill>
              <a:latin typeface="Meiryo UI" panose="020B0604030504040204" pitchFamily="50" charset="-128"/>
              <a:ea typeface="Meiryo UI" panose="020B0604030504040204" pitchFamily="50" charset="-128"/>
              <a:cs typeface="Times New Roman"/>
            </a:endParaRPr>
          </a:p>
        </p:txBody>
      </p:sp>
      <p:grpSp>
        <p:nvGrpSpPr>
          <p:cNvPr id="4" name="グループ化 3"/>
          <p:cNvGrpSpPr/>
          <p:nvPr/>
        </p:nvGrpSpPr>
        <p:grpSpPr>
          <a:xfrm>
            <a:off x="6810492" y="1766802"/>
            <a:ext cx="6439241" cy="1481853"/>
            <a:chOff x="14057624" y="4876939"/>
            <a:chExt cx="6439241" cy="1481853"/>
          </a:xfrm>
          <a:noFill/>
        </p:grpSpPr>
        <p:sp>
          <p:nvSpPr>
            <p:cNvPr id="121" name="角丸四角形 120"/>
            <p:cNvSpPr/>
            <p:nvPr/>
          </p:nvSpPr>
          <p:spPr>
            <a:xfrm>
              <a:off x="14135355" y="4876939"/>
              <a:ext cx="6197167" cy="1080382"/>
            </a:xfrm>
            <a:prstGeom prst="roundRect">
              <a:avLst>
                <a:gd name="adj" fmla="val 114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正方形/長方形 47">
              <a:extLst>
                <a:ext uri="{FF2B5EF4-FFF2-40B4-BE49-F238E27FC236}">
                  <a16:creationId xmlns:a16="http://schemas.microsoft.com/office/drawing/2014/main" id="{5BF4B00A-8652-494B-AE15-E982FE963430}"/>
                </a:ext>
              </a:extLst>
            </p:cNvPr>
            <p:cNvSpPr/>
            <p:nvPr/>
          </p:nvSpPr>
          <p:spPr>
            <a:xfrm>
              <a:off x="14057624" y="4958409"/>
              <a:ext cx="6439241" cy="1400383"/>
            </a:xfrm>
            <a:prstGeom prst="rect">
              <a:avLst/>
            </a:prstGeom>
            <a:grpFill/>
          </p:spPr>
          <p:txBody>
            <a:bodyPr wrap="square" lIns="72000" rIns="72000">
              <a:spAutoFit/>
            </a:bodyPr>
            <a:lstStyle/>
            <a:p>
              <a:pPr>
                <a:lnSpc>
                  <a:spcPts val="800"/>
                </a:lnSpc>
                <a:spcBef>
                  <a:spcPts val="600"/>
                </a:spcBef>
              </a:pPr>
              <a:r>
                <a:rPr lang="ja-JP" altLang="en-US" sz="1260" kern="100" spc="-30" dirty="0" smtClean="0">
                  <a:latin typeface="Meiryo UI" panose="020B0604030504040204" pitchFamily="50" charset="-128"/>
                  <a:ea typeface="Meiryo UI" panose="020B0604030504040204" pitchFamily="50" charset="-128"/>
                  <a:cs typeface="Times New Roman" panose="02020603050405020304" pitchFamily="18" charset="0"/>
                </a:rPr>
                <a:t>アンケート結果や今年度の取組みから顕在化した課題を踏まえ、</a:t>
              </a:r>
              <a:r>
                <a:rPr lang="en-US" altLang="ja-JP" sz="1260" u="sng" kern="100" spc="-30" dirty="0">
                  <a:latin typeface="Meiryo UI" panose="020B0604030504040204" pitchFamily="50" charset="-128"/>
                  <a:ea typeface="Meiryo UI" panose="020B0604030504040204" pitchFamily="50" charset="-128"/>
                  <a:cs typeface="Times New Roman" panose="02020603050405020304" pitchFamily="18" charset="0"/>
                </a:rPr>
                <a:t>2023</a:t>
              </a:r>
              <a:r>
                <a:rPr lang="ja-JP" altLang="en-US" sz="1260" u="sng" kern="100" spc="-30" dirty="0" smtClean="0">
                  <a:latin typeface="Meiryo UI" panose="020B0604030504040204" pitchFamily="50" charset="-128"/>
                  <a:ea typeface="Meiryo UI" panose="020B0604030504040204" pitchFamily="50" charset="-128"/>
                  <a:cs typeface="Times New Roman" panose="02020603050405020304" pitchFamily="18" charset="0"/>
                </a:rPr>
                <a:t>年度に向けた方向性を設定</a:t>
              </a:r>
              <a:endParaRPr lang="en-US" altLang="ja-JP" sz="1260" u="sng" kern="100" spc="-30" dirty="0" smtClean="0">
                <a:latin typeface="Meiryo UI" panose="020B0604030504040204" pitchFamily="50" charset="-128"/>
                <a:ea typeface="Meiryo UI" panose="020B0604030504040204" pitchFamily="50" charset="-128"/>
                <a:cs typeface="Times New Roman" panose="02020603050405020304" pitchFamily="18" charset="0"/>
              </a:endParaRPr>
            </a:p>
            <a:p>
              <a:pPr>
                <a:lnSpc>
                  <a:spcPts val="800"/>
                </a:lnSpc>
                <a:spcBef>
                  <a:spcPts val="600"/>
                </a:spcBef>
              </a:pPr>
              <a:endParaRPr lang="en-US" altLang="ja-JP" sz="1260" kern="100" spc="-30" dirty="0" smtClean="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nSpc>
                  <a:spcPts val="1400"/>
                </a:lnSpc>
                <a:spcBef>
                  <a:spcPts val="600"/>
                </a:spcBef>
                <a:buFont typeface="Wingdings" panose="05000000000000000000" pitchFamily="2" charset="2"/>
                <a:buChar char="Ø"/>
              </a:pP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府外、とりわけ首都圏では認知度などが依然低い　　　　　　　</a:t>
              </a:r>
              <a:endPar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nSpc>
                  <a:spcPts val="1400"/>
                </a:lnSpc>
                <a:spcBef>
                  <a:spcPts val="600"/>
                </a:spcBef>
                <a:buFont typeface="Wingdings" panose="05000000000000000000" pitchFamily="2" charset="2"/>
                <a:buChar char="Ø"/>
              </a:pP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府内でも</a:t>
              </a:r>
              <a:r>
                <a:rPr lang="ja-JP" altLang="en-US" sz="1260" kern="100" dirty="0">
                  <a:latin typeface="Meiryo UI" panose="020B0604030504040204" pitchFamily="50" charset="-128"/>
                  <a:ea typeface="Meiryo UI" panose="020B0604030504040204" pitchFamily="50" charset="-128"/>
                  <a:cs typeface="Times New Roman" panose="02020603050405020304" pitchFamily="18" charset="0"/>
                </a:rPr>
                <a:t>、来場</a:t>
              </a: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意向度は低下</a:t>
              </a:r>
              <a:endPar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nSpc>
                  <a:spcPts val="1400"/>
                </a:lnSpc>
                <a:spcBef>
                  <a:spcPts val="600"/>
                </a:spcBef>
                <a:buFont typeface="Wingdings" panose="05000000000000000000" pitchFamily="2" charset="2"/>
                <a:buChar char="Ø"/>
              </a:pP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年齢</a:t>
              </a:r>
              <a:r>
                <a:rPr lang="ja-JP" altLang="en-US" sz="1260" kern="100" dirty="0">
                  <a:latin typeface="Meiryo UI" panose="020B0604030504040204" pitchFamily="50" charset="-128"/>
                  <a:ea typeface="Meiryo UI" panose="020B0604030504040204" pitchFamily="50" charset="-128"/>
                  <a:cs typeface="Times New Roman" panose="02020603050405020304" pitchFamily="18" charset="0"/>
                </a:rPr>
                <a:t>が低くなるほど万博の認知度が低い傾向　</a:t>
              </a:r>
              <a:endPar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nSpc>
                  <a:spcPts val="1400"/>
                </a:lnSpc>
                <a:spcBef>
                  <a:spcPts val="600"/>
                </a:spcBef>
              </a:pP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海外に向けた万博</a:t>
              </a:r>
              <a:r>
                <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rPr>
                <a:t>PR</a:t>
              </a: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の必要性についての指摘</a:t>
              </a:r>
              <a:r>
                <a:rPr lang="ja-JP" altLang="en-US" sz="126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など</a:t>
              </a:r>
              <a:endParaRPr lang="en-US" altLang="ja-JP" sz="1260" b="1" u="sng" kern="100" dirty="0" smtClean="0">
                <a:latin typeface="Meiryo UI" panose="020B0604030504040204" pitchFamily="50" charset="-128"/>
                <a:ea typeface="Meiryo UI" panose="020B0604030504040204" pitchFamily="50" charset="-128"/>
                <a:cs typeface="Times New Roman" panose="02020603050405020304" pitchFamily="18" charset="0"/>
              </a:endParaRPr>
            </a:p>
          </p:txBody>
        </p:sp>
      </p:grpSp>
      <p:sp>
        <p:nvSpPr>
          <p:cNvPr id="57" name="角丸四角形 19">
            <a:extLst>
              <a:ext uri="{FF2B5EF4-FFF2-40B4-BE49-F238E27FC236}">
                <a16:creationId xmlns:a16="http://schemas.microsoft.com/office/drawing/2014/main" id="{30C3BCF6-8E97-4092-AB43-DC5BDC4C21A5}"/>
              </a:ext>
            </a:extLst>
          </p:cNvPr>
          <p:cNvSpPr/>
          <p:nvPr/>
        </p:nvSpPr>
        <p:spPr>
          <a:xfrm>
            <a:off x="6777496" y="792045"/>
            <a:ext cx="6218873" cy="802633"/>
          </a:xfrm>
          <a:prstGeom prst="roundRect">
            <a:avLst>
              <a:gd name="adj" fmla="val 6248"/>
            </a:avLst>
          </a:prstGeom>
          <a:solidFill>
            <a:srgbClr val="0070C0"/>
          </a:solidFill>
          <a:ln w="15875">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r>
              <a:rPr lang="ja-JP" altLang="en-US" sz="1300" b="1" dirty="0" smtClean="0">
                <a:solidFill>
                  <a:schemeClr val="bg1"/>
                </a:solidFill>
              </a:rPr>
              <a:t>機運醸成に</a:t>
            </a:r>
            <a:r>
              <a:rPr lang="ja-JP" altLang="en-US" sz="1300" b="1" dirty="0">
                <a:solidFill>
                  <a:schemeClr val="bg1"/>
                </a:solidFill>
              </a:rPr>
              <a:t>向けた</a:t>
            </a:r>
            <a:r>
              <a:rPr lang="ja-JP" altLang="en-US" sz="1300" b="1" dirty="0" smtClean="0">
                <a:solidFill>
                  <a:schemeClr val="bg1"/>
                </a:solidFill>
              </a:rPr>
              <a:t>取組みの推進</a:t>
            </a:r>
            <a:endParaRPr lang="en-US" altLang="ja-JP" sz="1300" b="1" dirty="0" smtClean="0">
              <a:solidFill>
                <a:schemeClr val="bg1"/>
              </a:solidFill>
            </a:endParaRPr>
          </a:p>
          <a:p>
            <a:r>
              <a:rPr lang="en-US" altLang="ja-JP" sz="1300" b="1" dirty="0" smtClean="0">
                <a:solidFill>
                  <a:schemeClr val="bg1"/>
                </a:solidFill>
              </a:rPr>
              <a:t>2023</a:t>
            </a:r>
            <a:r>
              <a:rPr lang="ja-JP" altLang="en-US" sz="1300" b="1" dirty="0" smtClean="0">
                <a:solidFill>
                  <a:schemeClr val="bg1"/>
                </a:solidFill>
              </a:rPr>
              <a:t>年度府当初予算額　</a:t>
            </a:r>
            <a:r>
              <a:rPr lang="en-US" altLang="ja-JP" sz="1300" b="1" dirty="0" smtClean="0">
                <a:solidFill>
                  <a:schemeClr val="bg1"/>
                </a:solidFill>
              </a:rPr>
              <a:t>195,000</a:t>
            </a:r>
            <a:r>
              <a:rPr lang="ja-JP" altLang="en-US" sz="1300" b="1" dirty="0">
                <a:solidFill>
                  <a:schemeClr val="bg1"/>
                </a:solidFill>
              </a:rPr>
              <a:t>千円</a:t>
            </a:r>
            <a:r>
              <a:rPr lang="ja-JP" altLang="en-US" sz="1200" b="1" dirty="0">
                <a:solidFill>
                  <a:schemeClr val="bg1"/>
                </a:solidFill>
              </a:rPr>
              <a:t>（債務負担 </a:t>
            </a:r>
            <a:r>
              <a:rPr lang="en-US" altLang="ja-JP" sz="1200" b="1" dirty="0" smtClean="0">
                <a:solidFill>
                  <a:schemeClr val="bg1"/>
                </a:solidFill>
              </a:rPr>
              <a:t>2023</a:t>
            </a:r>
            <a:r>
              <a:rPr lang="ja-JP" altLang="en-US" sz="1200" b="1" dirty="0" smtClean="0">
                <a:solidFill>
                  <a:schemeClr val="bg1"/>
                </a:solidFill>
              </a:rPr>
              <a:t>～</a:t>
            </a:r>
            <a:r>
              <a:rPr lang="en-US" altLang="ja-JP" sz="1200" b="1" dirty="0" smtClean="0">
                <a:solidFill>
                  <a:schemeClr val="bg1"/>
                </a:solidFill>
              </a:rPr>
              <a:t>2024</a:t>
            </a:r>
            <a:r>
              <a:rPr lang="ja-JP" altLang="en-US" sz="1200" b="1" dirty="0" smtClean="0">
                <a:solidFill>
                  <a:schemeClr val="bg1"/>
                </a:solidFill>
              </a:rPr>
              <a:t>年度</a:t>
            </a:r>
            <a:r>
              <a:rPr lang="en-US" altLang="ja-JP" sz="1200" b="1" dirty="0" smtClean="0">
                <a:solidFill>
                  <a:schemeClr val="bg1"/>
                </a:solidFill>
              </a:rPr>
              <a:t> </a:t>
            </a:r>
            <a:r>
              <a:rPr lang="en-US" altLang="ja-JP" sz="1200" b="1" dirty="0">
                <a:solidFill>
                  <a:schemeClr val="bg1"/>
                </a:solidFill>
              </a:rPr>
              <a:t>20,000</a:t>
            </a:r>
            <a:r>
              <a:rPr lang="ja-JP" altLang="en-US" sz="1200" b="1" dirty="0">
                <a:solidFill>
                  <a:schemeClr val="bg1"/>
                </a:solidFill>
              </a:rPr>
              <a:t>千円）</a:t>
            </a:r>
            <a:br>
              <a:rPr lang="ja-JP" altLang="en-US" sz="1200" b="1" dirty="0">
                <a:solidFill>
                  <a:schemeClr val="bg1"/>
                </a:solidFill>
              </a:rPr>
            </a:br>
            <a:r>
              <a:rPr lang="ja-JP" altLang="en-US" sz="1050" b="1" dirty="0">
                <a:solidFill>
                  <a:schemeClr val="bg1"/>
                </a:solidFill>
              </a:rPr>
              <a:t>（</a:t>
            </a:r>
            <a:r>
              <a:rPr lang="en-US" altLang="ja-JP" sz="1050" b="1" dirty="0">
                <a:solidFill>
                  <a:schemeClr val="bg1"/>
                </a:solidFill>
              </a:rPr>
              <a:t>※</a:t>
            </a:r>
            <a:r>
              <a:rPr lang="ja-JP" altLang="en-US" sz="1050" b="1" dirty="0">
                <a:solidFill>
                  <a:schemeClr val="bg1"/>
                </a:solidFill>
              </a:rPr>
              <a:t>参考　局</a:t>
            </a:r>
            <a:r>
              <a:rPr lang="ja-JP" altLang="en-US" sz="1050" b="1" dirty="0" smtClean="0">
                <a:solidFill>
                  <a:schemeClr val="bg1"/>
                </a:solidFill>
              </a:rPr>
              <a:t>予算</a:t>
            </a:r>
            <a:r>
              <a:rPr lang="ja-JP" altLang="en-US" sz="1050" b="1" dirty="0">
                <a:solidFill>
                  <a:schemeClr val="bg1"/>
                </a:solidFill>
              </a:rPr>
              <a:t>額 </a:t>
            </a:r>
            <a:r>
              <a:rPr lang="en-US" altLang="ja-JP" sz="1050" b="1" dirty="0">
                <a:solidFill>
                  <a:schemeClr val="bg1"/>
                </a:solidFill>
              </a:rPr>
              <a:t>519,600</a:t>
            </a:r>
            <a:r>
              <a:rPr lang="ja-JP" altLang="en-US" sz="1050" b="1" dirty="0" smtClean="0">
                <a:solidFill>
                  <a:schemeClr val="bg1"/>
                </a:solidFill>
              </a:rPr>
              <a:t>千円</a:t>
            </a:r>
            <a:r>
              <a:rPr lang="ja-JP" altLang="en-US" sz="1000" b="1" dirty="0">
                <a:solidFill>
                  <a:schemeClr val="bg1"/>
                </a:solidFill>
              </a:rPr>
              <a:t>（債務負担 </a:t>
            </a:r>
            <a:r>
              <a:rPr lang="en-US" altLang="ja-JP" sz="1000" b="1" dirty="0" smtClean="0">
                <a:solidFill>
                  <a:schemeClr val="bg1"/>
                </a:solidFill>
              </a:rPr>
              <a:t>2023</a:t>
            </a:r>
            <a:r>
              <a:rPr lang="ja-JP" altLang="en-US" sz="1000" b="1" dirty="0" smtClean="0">
                <a:solidFill>
                  <a:schemeClr val="bg1"/>
                </a:solidFill>
              </a:rPr>
              <a:t>～</a:t>
            </a:r>
            <a:r>
              <a:rPr lang="en-US" altLang="ja-JP" sz="1000" b="1" dirty="0" smtClean="0">
                <a:solidFill>
                  <a:schemeClr val="bg1"/>
                </a:solidFill>
              </a:rPr>
              <a:t>202</a:t>
            </a:r>
            <a:r>
              <a:rPr lang="en-US" altLang="ja-JP" sz="1000" b="1" dirty="0">
                <a:solidFill>
                  <a:schemeClr val="bg1"/>
                </a:solidFill>
              </a:rPr>
              <a:t>4</a:t>
            </a:r>
            <a:r>
              <a:rPr lang="ja-JP" altLang="en-US" sz="1000" b="1" dirty="0" smtClean="0">
                <a:solidFill>
                  <a:schemeClr val="bg1"/>
                </a:solidFill>
              </a:rPr>
              <a:t>年度</a:t>
            </a:r>
            <a:r>
              <a:rPr lang="en-US" altLang="ja-JP" sz="1000" b="1" dirty="0" smtClean="0">
                <a:solidFill>
                  <a:schemeClr val="bg1"/>
                </a:solidFill>
              </a:rPr>
              <a:t> </a:t>
            </a:r>
            <a:r>
              <a:rPr lang="en-US" altLang="ja-JP" sz="1000" b="1" dirty="0">
                <a:solidFill>
                  <a:schemeClr val="bg1"/>
                </a:solidFill>
              </a:rPr>
              <a:t>40,000</a:t>
            </a:r>
            <a:r>
              <a:rPr lang="ja-JP" altLang="en-US" sz="1000" b="1" dirty="0">
                <a:solidFill>
                  <a:schemeClr val="bg1"/>
                </a:solidFill>
              </a:rPr>
              <a:t>千円</a:t>
            </a:r>
            <a:r>
              <a:rPr lang="ja-JP" altLang="en-US" sz="1000" b="1" dirty="0" smtClean="0">
                <a:solidFill>
                  <a:schemeClr val="bg1"/>
                </a:solidFill>
              </a:rPr>
              <a:t>））</a:t>
            </a:r>
            <a:endParaRPr lang="ja-JP" altLang="en-US" sz="1000" b="1" dirty="0">
              <a:solidFill>
                <a:schemeClr val="bg1"/>
              </a:solidFill>
            </a:endParaRPr>
          </a:p>
        </p:txBody>
      </p:sp>
      <p:pic>
        <p:nvPicPr>
          <p:cNvPr id="84" name="図 83"/>
          <p:cNvPicPr>
            <a:picLocks noChangeAspect="1"/>
          </p:cNvPicPr>
          <p:nvPr/>
        </p:nvPicPr>
        <p:blipFill rotWithShape="1">
          <a:blip r:embed="rId3"/>
          <a:srcRect t="18131"/>
          <a:stretch/>
        </p:blipFill>
        <p:spPr>
          <a:xfrm>
            <a:off x="10782622" y="3668672"/>
            <a:ext cx="2213747" cy="1214243"/>
          </a:xfrm>
          <a:prstGeom prst="rect">
            <a:avLst/>
          </a:prstGeom>
        </p:spPr>
      </p:pic>
      <p:sp>
        <p:nvSpPr>
          <p:cNvPr id="85" name="テキスト ボックス 84"/>
          <p:cNvSpPr txBox="1"/>
          <p:nvPr/>
        </p:nvSpPr>
        <p:spPr>
          <a:xfrm>
            <a:off x="10727070" y="4956368"/>
            <a:ext cx="2052165" cy="215444"/>
          </a:xfrm>
          <a:prstGeom prst="rect">
            <a:avLst/>
          </a:prstGeom>
          <a:noFill/>
        </p:spPr>
        <p:txBody>
          <a:bodyPr wrap="none" rtlCol="0">
            <a:spAutoFit/>
          </a:bodyPr>
          <a:lstStyle/>
          <a:p>
            <a:pPr algn="ctr"/>
            <a:r>
              <a:rPr kumimoji="1" lang="ja-JP" altLang="en-US" sz="800" dirty="0" smtClean="0"/>
              <a:t>（参考）</a:t>
            </a:r>
            <a:r>
              <a:rPr kumimoji="1" lang="en-US" altLang="ja-JP" sz="800" dirty="0" smtClean="0"/>
              <a:t>1000</a:t>
            </a:r>
            <a:r>
              <a:rPr kumimoji="1" lang="ja-JP" altLang="en-US" sz="800" dirty="0" smtClean="0"/>
              <a:t>日前イベント（</a:t>
            </a:r>
            <a:r>
              <a:rPr lang="en-US" altLang="ja-JP" sz="800" dirty="0" smtClean="0"/>
              <a:t>2022.</a:t>
            </a:r>
            <a:r>
              <a:rPr kumimoji="1" lang="en-US" altLang="ja-JP" sz="800" dirty="0" smtClean="0"/>
              <a:t>718</a:t>
            </a:r>
            <a:r>
              <a:rPr kumimoji="1" lang="ja-JP" altLang="en-US" sz="800" dirty="0" smtClean="0"/>
              <a:t>）</a:t>
            </a:r>
            <a:endParaRPr kumimoji="1" lang="ja-JP" altLang="en-US" sz="800" dirty="0"/>
          </a:p>
        </p:txBody>
      </p:sp>
      <p:pic>
        <p:nvPicPr>
          <p:cNvPr id="86" name="図 85"/>
          <p:cNvPicPr>
            <a:picLocks noChangeAspect="1"/>
          </p:cNvPicPr>
          <p:nvPr/>
        </p:nvPicPr>
        <p:blipFill rotWithShape="1">
          <a:blip r:embed="rId4"/>
          <a:srcRect l="1758" t="18487" r="-1758" b="14243"/>
          <a:stretch/>
        </p:blipFill>
        <p:spPr>
          <a:xfrm>
            <a:off x="10460532" y="7912479"/>
            <a:ext cx="2554338" cy="1288743"/>
          </a:xfrm>
          <a:prstGeom prst="rect">
            <a:avLst/>
          </a:prstGeom>
        </p:spPr>
      </p:pic>
      <p:sp>
        <p:nvSpPr>
          <p:cNvPr id="87" name="テキスト ボックス 86"/>
          <p:cNvSpPr txBox="1"/>
          <p:nvPr/>
        </p:nvSpPr>
        <p:spPr>
          <a:xfrm>
            <a:off x="10880958" y="9213844"/>
            <a:ext cx="1744388" cy="215444"/>
          </a:xfrm>
          <a:prstGeom prst="rect">
            <a:avLst/>
          </a:prstGeom>
          <a:noFill/>
        </p:spPr>
        <p:txBody>
          <a:bodyPr wrap="none" rtlCol="0">
            <a:spAutoFit/>
          </a:bodyPr>
          <a:lstStyle/>
          <a:p>
            <a:pPr algn="ctr"/>
            <a:r>
              <a:rPr lang="ja-JP" altLang="en-US" sz="800" dirty="0" smtClean="0"/>
              <a:t>（参考）</a:t>
            </a:r>
            <a:r>
              <a:rPr kumimoji="1" lang="en-US" altLang="ja-JP" sz="800" dirty="0" smtClean="0"/>
              <a:t>IPM</a:t>
            </a:r>
            <a:r>
              <a:rPr kumimoji="1" lang="ja-JP" altLang="en-US" sz="800" dirty="0" smtClean="0"/>
              <a:t>（</a:t>
            </a:r>
            <a:r>
              <a:rPr kumimoji="1" lang="en-US" altLang="ja-JP" sz="800" dirty="0" smtClean="0"/>
              <a:t>2022.10.25-26</a:t>
            </a:r>
            <a:r>
              <a:rPr kumimoji="1" lang="ja-JP" altLang="en-US" sz="800" dirty="0" smtClean="0"/>
              <a:t>）</a:t>
            </a:r>
            <a:endParaRPr kumimoji="1" lang="ja-JP" altLang="en-US" sz="800" dirty="0"/>
          </a:p>
        </p:txBody>
      </p:sp>
      <p:pic>
        <p:nvPicPr>
          <p:cNvPr id="89" name="図 88"/>
          <p:cNvPicPr>
            <a:picLocks noChangeAspect="1"/>
          </p:cNvPicPr>
          <p:nvPr/>
        </p:nvPicPr>
        <p:blipFill>
          <a:blip r:embed="rId5"/>
          <a:stretch>
            <a:fillRect/>
          </a:stretch>
        </p:blipFill>
        <p:spPr>
          <a:xfrm>
            <a:off x="12348337" y="5304656"/>
            <a:ext cx="666533" cy="1042158"/>
          </a:xfrm>
          <a:prstGeom prst="rect">
            <a:avLst/>
          </a:prstGeom>
        </p:spPr>
      </p:pic>
      <p:sp>
        <p:nvSpPr>
          <p:cNvPr id="90" name="テキスト ボックス 89"/>
          <p:cNvSpPr txBox="1"/>
          <p:nvPr/>
        </p:nvSpPr>
        <p:spPr>
          <a:xfrm>
            <a:off x="11021309" y="6361740"/>
            <a:ext cx="1736373" cy="215444"/>
          </a:xfrm>
          <a:prstGeom prst="rect">
            <a:avLst/>
          </a:prstGeom>
          <a:noFill/>
        </p:spPr>
        <p:txBody>
          <a:bodyPr wrap="none" rtlCol="0">
            <a:spAutoFit/>
          </a:bodyPr>
          <a:lstStyle/>
          <a:p>
            <a:pPr algn="ctr"/>
            <a:r>
              <a:rPr kumimoji="1" lang="en-US" altLang="ja-JP" sz="800" dirty="0" smtClean="0"/>
              <a:t>PR</a:t>
            </a:r>
            <a:r>
              <a:rPr kumimoji="1" lang="ja-JP" altLang="en-US" sz="800" dirty="0" smtClean="0"/>
              <a:t>グッズ例（メモ帳・缶バッジ・紙袋）</a:t>
            </a:r>
            <a:endParaRPr kumimoji="1" lang="ja-JP" altLang="en-US" sz="800" dirty="0"/>
          </a:p>
        </p:txBody>
      </p:sp>
      <p:pic>
        <p:nvPicPr>
          <p:cNvPr id="97" name="図 96"/>
          <p:cNvPicPr>
            <a:picLocks noChangeAspect="1"/>
          </p:cNvPicPr>
          <p:nvPr/>
        </p:nvPicPr>
        <p:blipFill>
          <a:blip r:embed="rId6"/>
          <a:stretch>
            <a:fillRect/>
          </a:stretch>
        </p:blipFill>
        <p:spPr>
          <a:xfrm>
            <a:off x="10782623" y="5452011"/>
            <a:ext cx="588030" cy="871906"/>
          </a:xfrm>
          <a:prstGeom prst="rect">
            <a:avLst/>
          </a:prstGeom>
        </p:spPr>
      </p:pic>
      <p:sp>
        <p:nvSpPr>
          <p:cNvPr id="56" name="L 字 55"/>
          <p:cNvSpPr/>
          <p:nvPr/>
        </p:nvSpPr>
        <p:spPr>
          <a:xfrm rot="5400000">
            <a:off x="5388758" y="1898564"/>
            <a:ext cx="9002732" cy="6304412"/>
          </a:xfrm>
          <a:prstGeom prst="corner">
            <a:avLst>
              <a:gd name="adj1" fmla="val 114463"/>
              <a:gd name="adj2" fmla="val 100000"/>
            </a:avLst>
          </a:prstGeom>
          <a:noFill/>
          <a:ln w="19050">
            <a:solidFill>
              <a:srgbClr val="0070C0"/>
            </a:solidFill>
          </a:ln>
        </p:spPr>
        <p:style>
          <a:lnRef idx="2">
            <a:schemeClr val="accent6"/>
          </a:lnRef>
          <a:fillRef idx="1">
            <a:schemeClr val="lt1"/>
          </a:fillRef>
          <a:effectRef idx="0">
            <a:schemeClr val="accent6"/>
          </a:effectRef>
          <a:fontRef idx="minor">
            <a:schemeClr val="dk1"/>
          </a:fontRef>
        </p:style>
        <p:txBody>
          <a:bodyPr lIns="128001" tIns="64001" rIns="128001" bIns="64001" rtlCol="0" anchor="ctr"/>
          <a:lstStyle/>
          <a:p>
            <a:pPr algn="ctr"/>
            <a:endParaRPr lang="ja-JP" altLang="en-US" sz="3528">
              <a:solidFill>
                <a:schemeClr val="tx1"/>
              </a:solidFill>
            </a:endParaRPr>
          </a:p>
        </p:txBody>
      </p:sp>
      <p:sp>
        <p:nvSpPr>
          <p:cNvPr id="58" name="正方形/長方形 57">
            <a:extLst>
              <a:ext uri="{FF2B5EF4-FFF2-40B4-BE49-F238E27FC236}">
                <a16:creationId xmlns:a16="http://schemas.microsoft.com/office/drawing/2014/main" id="{D0C136B1-7F89-4103-8FFC-E8FDBDDD6E78}"/>
              </a:ext>
            </a:extLst>
          </p:cNvPr>
          <p:cNvSpPr/>
          <p:nvPr/>
        </p:nvSpPr>
        <p:spPr>
          <a:xfrm>
            <a:off x="124914" y="425100"/>
            <a:ext cx="6571236" cy="249348"/>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260" b="1" dirty="0" smtClean="0">
                <a:solidFill>
                  <a:schemeClr val="bg1"/>
                </a:solidFill>
                <a:latin typeface="+mn-ea"/>
              </a:rPr>
              <a:t>１</a:t>
            </a:r>
            <a:r>
              <a:rPr lang="en-US" altLang="ja-JP" sz="1260" b="1" dirty="0" smtClean="0">
                <a:solidFill>
                  <a:schemeClr val="bg1"/>
                </a:solidFill>
                <a:latin typeface="+mn-ea"/>
              </a:rPr>
              <a:t>.</a:t>
            </a:r>
            <a:r>
              <a:rPr lang="ja-JP" altLang="en-US" sz="1260" b="1" dirty="0" smtClean="0">
                <a:solidFill>
                  <a:schemeClr val="bg1"/>
                </a:solidFill>
                <a:latin typeface="+mn-ea"/>
              </a:rPr>
              <a:t>大阪・関西万博に関するアンケート調査（機運醸成アクションプラン関連）</a:t>
            </a:r>
            <a:endParaRPr lang="ja-JP" altLang="en-US" sz="1260" b="1" dirty="0">
              <a:solidFill>
                <a:schemeClr val="bg1"/>
              </a:solidFill>
              <a:latin typeface="+mn-ea"/>
            </a:endParaRPr>
          </a:p>
        </p:txBody>
      </p:sp>
      <p:sp>
        <p:nvSpPr>
          <p:cNvPr id="61" name="正方形/長方形 60">
            <a:extLst>
              <a:ext uri="{FF2B5EF4-FFF2-40B4-BE49-F238E27FC236}">
                <a16:creationId xmlns:a16="http://schemas.microsoft.com/office/drawing/2014/main" id="{D0C136B1-7F89-4103-8FFC-E8FDBDDD6E78}"/>
              </a:ext>
            </a:extLst>
          </p:cNvPr>
          <p:cNvSpPr/>
          <p:nvPr/>
        </p:nvSpPr>
        <p:spPr>
          <a:xfrm>
            <a:off x="6737918" y="400453"/>
            <a:ext cx="6304412" cy="265988"/>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260" b="1" dirty="0" smtClean="0">
                <a:solidFill>
                  <a:schemeClr val="bg1"/>
                </a:solidFill>
                <a:latin typeface="+mn-ea"/>
              </a:rPr>
              <a:t>２</a:t>
            </a:r>
            <a:r>
              <a:rPr lang="en-US" altLang="ja-JP" sz="1260" b="1" dirty="0" smtClean="0">
                <a:solidFill>
                  <a:schemeClr val="bg1"/>
                </a:solidFill>
                <a:latin typeface="+mn-ea"/>
              </a:rPr>
              <a:t>.2023</a:t>
            </a:r>
            <a:r>
              <a:rPr lang="ja-JP" altLang="en-US" sz="1260" b="1" dirty="0" smtClean="0">
                <a:solidFill>
                  <a:schemeClr val="bg1"/>
                </a:solidFill>
                <a:latin typeface="+mn-ea"/>
              </a:rPr>
              <a:t>年度予算と概要について</a:t>
            </a:r>
            <a:endParaRPr lang="ja-JP" altLang="en-US" sz="1260" b="1" dirty="0">
              <a:solidFill>
                <a:schemeClr val="bg1"/>
              </a:solidFill>
              <a:latin typeface="+mn-ea"/>
            </a:endParaRPr>
          </a:p>
        </p:txBody>
      </p:sp>
      <p:sp>
        <p:nvSpPr>
          <p:cNvPr id="2" name="正方形/長方形 1"/>
          <p:cNvSpPr/>
          <p:nvPr/>
        </p:nvSpPr>
        <p:spPr>
          <a:xfrm>
            <a:off x="152222" y="711594"/>
            <a:ext cx="6534150" cy="284693"/>
          </a:xfrm>
          <a:prstGeom prst="rect">
            <a:avLst/>
          </a:prstGeom>
        </p:spPr>
        <p:txBody>
          <a:bodyPr>
            <a:spAutoFit/>
          </a:bodyPr>
          <a:lstStyle/>
          <a:p>
            <a:pPr>
              <a:lnSpc>
                <a:spcPts val="1500"/>
              </a:lnSpc>
              <a:spcBef>
                <a:spcPts val="600"/>
              </a:spcBef>
            </a:pP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全国</a:t>
            </a:r>
            <a:r>
              <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rPr>
              <a:t>3000</a:t>
            </a:r>
            <a:r>
              <a:rPr lang="ja-JP" altLang="en-US" sz="1260" kern="100" dirty="0">
                <a:latin typeface="Meiryo UI" panose="020B0604030504040204" pitchFamily="50" charset="-128"/>
                <a:ea typeface="Meiryo UI" panose="020B0604030504040204" pitchFamily="50" charset="-128"/>
                <a:cs typeface="Times New Roman" panose="02020603050405020304" pitchFamily="18" charset="0"/>
              </a:rPr>
              <a:t>人を対象にアンケート調査を実施（</a:t>
            </a:r>
            <a:r>
              <a:rPr lang="en-US" altLang="ja-JP" sz="1260" kern="100" dirty="0">
                <a:latin typeface="Meiryo UI" panose="020B0604030504040204" pitchFamily="50" charset="-128"/>
                <a:ea typeface="Meiryo UI" panose="020B0604030504040204" pitchFamily="50" charset="-128"/>
                <a:cs typeface="Times New Roman" panose="02020603050405020304" pitchFamily="18" charset="0"/>
              </a:rPr>
              <a:t>2022</a:t>
            </a:r>
            <a:r>
              <a:rPr lang="ja-JP" altLang="en-US" sz="1260" kern="100" dirty="0">
                <a:latin typeface="Meiryo UI" panose="020B0604030504040204" pitchFamily="50" charset="-128"/>
                <a:ea typeface="Meiryo UI" panose="020B0604030504040204" pitchFamily="50" charset="-128"/>
                <a:cs typeface="Times New Roman" panose="02020603050405020304" pitchFamily="18" charset="0"/>
              </a:rPr>
              <a:t>年</a:t>
            </a:r>
            <a:r>
              <a:rPr lang="en-US" altLang="ja-JP" sz="1260" kern="100" dirty="0">
                <a:latin typeface="Meiryo UI" panose="020B0604030504040204" pitchFamily="50" charset="-128"/>
                <a:ea typeface="Meiryo UI" panose="020B0604030504040204" pitchFamily="50" charset="-128"/>
                <a:cs typeface="Times New Roman" panose="02020603050405020304" pitchFamily="18" charset="0"/>
              </a:rPr>
              <a:t>12</a:t>
            </a:r>
            <a:r>
              <a:rPr lang="ja-JP" altLang="en-US" sz="1260" kern="100" dirty="0">
                <a:latin typeface="Meiryo UI" panose="020B0604030504040204" pitchFamily="50" charset="-128"/>
                <a:ea typeface="Meiryo UI" panose="020B0604030504040204" pitchFamily="50" charset="-128"/>
                <a:cs typeface="Times New Roman" panose="02020603050405020304" pitchFamily="18" charset="0"/>
              </a:rPr>
              <a:t>月）</a:t>
            </a:r>
            <a:endParaRPr lang="en-US" altLang="ja-JP" sz="126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63" name="正方形/長方形 62"/>
          <p:cNvSpPr/>
          <p:nvPr/>
        </p:nvSpPr>
        <p:spPr>
          <a:xfrm>
            <a:off x="4358141" y="1001697"/>
            <a:ext cx="585788" cy="170392"/>
          </a:xfrm>
          <a:prstGeom prst="rect">
            <a:avLst/>
          </a:prstGeom>
          <a:solidFill>
            <a:srgbClr val="CCE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64" name="正方形/長方形 63"/>
          <p:cNvSpPr/>
          <p:nvPr/>
        </p:nvSpPr>
        <p:spPr>
          <a:xfrm>
            <a:off x="5949950" y="994498"/>
            <a:ext cx="584200" cy="17156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65" name="テキスト ボックス 64"/>
          <p:cNvSpPr txBox="1"/>
          <p:nvPr/>
        </p:nvSpPr>
        <p:spPr>
          <a:xfrm>
            <a:off x="2858751" y="951807"/>
            <a:ext cx="3143809" cy="253916"/>
          </a:xfrm>
          <a:prstGeom prst="rect">
            <a:avLst/>
          </a:prstGeom>
          <a:noFill/>
        </p:spPr>
        <p:txBody>
          <a:bodyPr wrap="none" rtlCol="0">
            <a:spAutoFit/>
          </a:bodyPr>
          <a:lstStyle/>
          <a:p>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凡例</a:t>
            </a:r>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rPr>
              <a:t>R3</a:t>
            </a:r>
            <a:r>
              <a:rPr lang="ja-JP" altLang="en-US" sz="1050" dirty="0" smtClean="0">
                <a:latin typeface="Meiryo UI" panose="020B0604030504040204" pitchFamily="50" charset="-128"/>
                <a:ea typeface="Meiryo UI" panose="020B0604030504040204" pitchFamily="50" charset="-128"/>
              </a:rPr>
              <a:t>年度調査　　　　　　　　　</a:t>
            </a:r>
            <a:r>
              <a:rPr lang="en-US" altLang="ja-JP" sz="1050" dirty="0" smtClean="0">
                <a:latin typeface="Meiryo UI" panose="020B0604030504040204" pitchFamily="50" charset="-128"/>
                <a:ea typeface="Meiryo UI" panose="020B0604030504040204" pitchFamily="50" charset="-128"/>
              </a:rPr>
              <a:t>R</a:t>
            </a:r>
            <a:r>
              <a:rPr lang="ja-JP" altLang="en-US" sz="1050" dirty="0" smtClean="0">
                <a:latin typeface="Meiryo UI" panose="020B0604030504040204" pitchFamily="50" charset="-128"/>
                <a:ea typeface="Meiryo UI" panose="020B0604030504040204" pitchFamily="50" charset="-128"/>
              </a:rPr>
              <a:t>４年度調査</a:t>
            </a:r>
            <a:endParaRPr kumimoji="1" lang="ja-JP" altLang="en-US" sz="1050" dirty="0">
              <a:latin typeface="Meiryo UI" panose="020B0604030504040204" pitchFamily="50" charset="-128"/>
              <a:ea typeface="Meiryo UI" panose="020B0604030504040204" pitchFamily="50" charset="-128"/>
            </a:endParaRPr>
          </a:p>
        </p:txBody>
      </p:sp>
      <p:sp>
        <p:nvSpPr>
          <p:cNvPr id="66" name="テキスト ボックス 65"/>
          <p:cNvSpPr txBox="1"/>
          <p:nvPr/>
        </p:nvSpPr>
        <p:spPr>
          <a:xfrm>
            <a:off x="159771" y="1044470"/>
            <a:ext cx="723275" cy="253916"/>
          </a:xfrm>
          <a:prstGeom prst="rect">
            <a:avLst/>
          </a:prstGeom>
          <a:noFill/>
        </p:spPr>
        <p:txBody>
          <a:bodyPr wrap="none" rtlCol="0">
            <a:spAutoFit/>
          </a:bodyPr>
          <a:lstStyle/>
          <a:p>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地域別</a:t>
            </a:r>
            <a:r>
              <a:rPr lang="en-US" altLang="ja-JP"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p:txBody>
      </p:sp>
      <p:sp>
        <p:nvSpPr>
          <p:cNvPr id="74" name="テキスト ボックス 73"/>
          <p:cNvSpPr txBox="1"/>
          <p:nvPr/>
        </p:nvSpPr>
        <p:spPr>
          <a:xfrm>
            <a:off x="255077" y="8556850"/>
            <a:ext cx="6551440" cy="784830"/>
          </a:xfrm>
          <a:prstGeom prst="rect">
            <a:avLst/>
          </a:prstGeom>
          <a:noFill/>
        </p:spPr>
        <p:txBody>
          <a:bodyPr wrap="square" lIns="36000" tIns="36000" rIns="36000" bIns="36000" rtlCol="0">
            <a:spAutoFit/>
          </a:bodyPr>
          <a:lstStyle/>
          <a:p>
            <a:pPr>
              <a:lnSpc>
                <a:spcPts val="1400"/>
              </a:lnSpc>
              <a:spcBef>
                <a:spcPts val="600"/>
              </a:spcBef>
            </a:pPr>
            <a:r>
              <a:rPr lang="ja-JP" altLang="en-US" sz="1260" b="1" dirty="0" smtClean="0">
                <a:latin typeface="Meiryo UI" panose="020B0604030504040204" pitchFamily="50" charset="-128"/>
                <a:ea typeface="Meiryo UI" panose="020B0604030504040204" pitchFamily="50" charset="-128"/>
              </a:rPr>
              <a:t>＜</a:t>
            </a:r>
            <a:r>
              <a:rPr lang="ja-JP" altLang="en-US" sz="1260" b="1" dirty="0">
                <a:latin typeface="Meiryo UI" panose="020B0604030504040204" pitchFamily="50" charset="-128"/>
                <a:ea typeface="Meiryo UI" panose="020B0604030504040204" pitchFamily="50" charset="-128"/>
              </a:rPr>
              <a:t>年齢別</a:t>
            </a:r>
            <a:r>
              <a:rPr lang="ja-JP" altLang="en-US" sz="1260" b="1" dirty="0" smtClean="0">
                <a:latin typeface="Meiryo UI" panose="020B0604030504040204" pitchFamily="50" charset="-128"/>
                <a:ea typeface="Meiryo UI" panose="020B0604030504040204" pitchFamily="50" charset="-128"/>
              </a:rPr>
              <a:t>＞</a:t>
            </a:r>
            <a:endParaRPr lang="en-US" altLang="ja-JP" sz="1260" b="1" dirty="0" smtClean="0">
              <a:latin typeface="Meiryo UI" panose="020B0604030504040204" pitchFamily="50" charset="-128"/>
              <a:ea typeface="Meiryo UI" panose="020B0604030504040204" pitchFamily="50" charset="-128"/>
            </a:endParaRPr>
          </a:p>
          <a:p>
            <a:pPr>
              <a:lnSpc>
                <a:spcPts val="1400"/>
              </a:lnSpc>
              <a:spcBef>
                <a:spcPts val="600"/>
              </a:spcBef>
            </a:pPr>
            <a:r>
              <a:rPr lang="ja-JP" altLang="en-US" sz="1260" dirty="0" smtClean="0">
                <a:latin typeface="Meiryo UI" panose="020B0604030504040204" pitchFamily="50" charset="-128"/>
                <a:ea typeface="Meiryo UI" panose="020B0604030504040204" pitchFamily="50" charset="-128"/>
              </a:rPr>
              <a:t> ・</a:t>
            </a:r>
            <a:r>
              <a:rPr lang="ja-JP" altLang="en-US" sz="1260" b="1" u="sng" dirty="0" smtClean="0">
                <a:latin typeface="Meiryo UI" panose="020B0604030504040204" pitchFamily="50" charset="-128"/>
                <a:ea typeface="Meiryo UI" panose="020B0604030504040204" pitchFamily="50" charset="-128"/>
              </a:rPr>
              <a:t>万博の認知度</a:t>
            </a:r>
            <a:r>
              <a:rPr lang="ja-JP" altLang="en-US" sz="1260" dirty="0" smtClean="0">
                <a:latin typeface="Meiryo UI" panose="020B0604030504040204" pitchFamily="50" charset="-128"/>
                <a:ea typeface="Meiryo UI" panose="020B0604030504040204" pitchFamily="50" charset="-128"/>
              </a:rPr>
              <a:t>は、</a:t>
            </a:r>
            <a:r>
              <a:rPr lang="ja-JP" altLang="en-US" sz="1260" b="1" u="sng" dirty="0" smtClean="0">
                <a:latin typeface="Meiryo UI" panose="020B0604030504040204" pitchFamily="50" charset="-128"/>
                <a:ea typeface="Meiryo UI" panose="020B0604030504040204" pitchFamily="50" charset="-128"/>
              </a:rPr>
              <a:t>若年層</a:t>
            </a:r>
            <a:r>
              <a:rPr lang="ja-JP" altLang="en-US" sz="1260" dirty="0" smtClean="0">
                <a:latin typeface="Meiryo UI" panose="020B0604030504040204" pitchFamily="50" charset="-128"/>
                <a:ea typeface="Meiryo UI" panose="020B0604030504040204" pitchFamily="50" charset="-128"/>
              </a:rPr>
              <a:t>が他</a:t>
            </a:r>
            <a:r>
              <a:rPr lang="ja-JP" altLang="en-US" sz="1260" dirty="0">
                <a:latin typeface="Meiryo UI" panose="020B0604030504040204" pitchFamily="50" charset="-128"/>
                <a:ea typeface="Meiryo UI" panose="020B0604030504040204" pitchFamily="50" charset="-128"/>
              </a:rPr>
              <a:t>の年代に</a:t>
            </a:r>
            <a:r>
              <a:rPr lang="ja-JP" altLang="en-US" sz="1260" dirty="0" smtClean="0">
                <a:latin typeface="Meiryo UI" panose="020B0604030504040204" pitchFamily="50" charset="-128"/>
                <a:ea typeface="Meiryo UI" panose="020B0604030504040204" pitchFamily="50" charset="-128"/>
              </a:rPr>
              <a:t>比べ</a:t>
            </a:r>
            <a:r>
              <a:rPr lang="ja-JP" altLang="en-US" sz="1260" b="1" u="sng" dirty="0" smtClean="0">
                <a:latin typeface="Meiryo UI" panose="020B0604030504040204" pitchFamily="50" charset="-128"/>
                <a:ea typeface="Meiryo UI" panose="020B0604030504040204" pitchFamily="50" charset="-128"/>
              </a:rPr>
              <a:t>低い</a:t>
            </a:r>
            <a:endParaRPr lang="en-US" altLang="ja-JP" sz="1260" b="1" u="sng" dirty="0" smtClean="0">
              <a:latin typeface="Meiryo UI" panose="020B0604030504040204" pitchFamily="50" charset="-128"/>
              <a:ea typeface="Meiryo UI" panose="020B0604030504040204" pitchFamily="50" charset="-128"/>
            </a:endParaRPr>
          </a:p>
          <a:p>
            <a:pPr>
              <a:lnSpc>
                <a:spcPts val="1400"/>
              </a:lnSpc>
              <a:spcBef>
                <a:spcPts val="600"/>
              </a:spcBef>
            </a:pPr>
            <a:r>
              <a:rPr lang="ja-JP" altLang="en-US" sz="1260" dirty="0" smtClean="0">
                <a:latin typeface="Meiryo UI" panose="020B0604030504040204" pitchFamily="50" charset="-128"/>
                <a:ea typeface="Meiryo UI" panose="020B0604030504040204" pitchFamily="50" charset="-128"/>
              </a:rPr>
              <a:t> ・一方、</a:t>
            </a:r>
            <a:r>
              <a:rPr lang="ja-JP" altLang="en-US" sz="1260" b="1" u="sng" dirty="0" smtClean="0">
                <a:latin typeface="Meiryo UI" panose="020B0604030504040204" pitchFamily="50" charset="-128"/>
                <a:ea typeface="Meiryo UI" panose="020B0604030504040204" pitchFamily="50" charset="-128"/>
              </a:rPr>
              <a:t>テーマ認知度</a:t>
            </a:r>
            <a:r>
              <a:rPr lang="ja-JP" altLang="en-US" sz="1260" dirty="0" smtClean="0">
                <a:latin typeface="Meiryo UI" panose="020B0604030504040204" pitchFamily="50" charset="-128"/>
                <a:ea typeface="Meiryo UI" panose="020B0604030504040204" pitchFamily="50" charset="-128"/>
              </a:rPr>
              <a:t>や</a:t>
            </a:r>
            <a:r>
              <a:rPr lang="ja-JP" altLang="en-US" sz="1260" b="1" u="sng" dirty="0" smtClean="0">
                <a:latin typeface="Meiryo UI" panose="020B0604030504040204" pitchFamily="50" charset="-128"/>
                <a:ea typeface="Meiryo UI" panose="020B0604030504040204" pitchFamily="50" charset="-128"/>
              </a:rPr>
              <a:t>来場意向度</a:t>
            </a:r>
            <a:r>
              <a:rPr lang="ja-JP" altLang="en-US" sz="1260" dirty="0" smtClean="0">
                <a:latin typeface="Meiryo UI" panose="020B0604030504040204" pitchFamily="50" charset="-128"/>
                <a:ea typeface="Meiryo UI" panose="020B0604030504040204" pitchFamily="50" charset="-128"/>
              </a:rPr>
              <a:t>は、</a:t>
            </a:r>
            <a:r>
              <a:rPr lang="ja-JP" altLang="en-US" sz="1260" b="1" u="sng" dirty="0" smtClean="0">
                <a:latin typeface="Meiryo UI" panose="020B0604030504040204" pitchFamily="50" charset="-128"/>
                <a:ea typeface="Meiryo UI" panose="020B0604030504040204" pitchFamily="50" charset="-128"/>
              </a:rPr>
              <a:t>万博の認知度</a:t>
            </a:r>
            <a:r>
              <a:rPr lang="ja-JP" altLang="en-US" sz="1260" u="sng" dirty="0" smtClean="0">
                <a:latin typeface="Meiryo UI" panose="020B0604030504040204" pitchFamily="50" charset="-128"/>
                <a:ea typeface="Meiryo UI" panose="020B0604030504040204" pitchFamily="50" charset="-128"/>
              </a:rPr>
              <a:t>に比べ、</a:t>
            </a:r>
            <a:r>
              <a:rPr lang="ja-JP" altLang="en-US" sz="1260" b="1" u="sng" dirty="0" smtClean="0">
                <a:latin typeface="Meiryo UI" panose="020B0604030504040204" pitchFamily="50" charset="-128"/>
                <a:ea typeface="Meiryo UI" panose="020B0604030504040204" pitchFamily="50" charset="-128"/>
              </a:rPr>
              <a:t>年齢層による差異は大きくない</a:t>
            </a:r>
            <a:endParaRPr lang="en-US" altLang="ja-JP" sz="1260" b="1" u="sng" dirty="0">
              <a:latin typeface="Meiryo UI" panose="020B0604030504040204" pitchFamily="50" charset="-128"/>
              <a:ea typeface="Meiryo UI" panose="020B0604030504040204" pitchFamily="50" charset="-128"/>
            </a:endParaRPr>
          </a:p>
        </p:txBody>
      </p:sp>
      <p:sp>
        <p:nvSpPr>
          <p:cNvPr id="75" name="テキスト ボックス 74"/>
          <p:cNvSpPr txBox="1"/>
          <p:nvPr/>
        </p:nvSpPr>
        <p:spPr>
          <a:xfrm>
            <a:off x="231159" y="6147435"/>
            <a:ext cx="6378541" cy="990015"/>
          </a:xfrm>
          <a:prstGeom prst="rect">
            <a:avLst/>
          </a:prstGeom>
          <a:noFill/>
        </p:spPr>
        <p:txBody>
          <a:bodyPr wrap="square" lIns="36000" tIns="36000" rIns="36000" bIns="36000" rtlCol="0">
            <a:spAutoFit/>
          </a:bodyPr>
          <a:lstStyle/>
          <a:p>
            <a:pPr>
              <a:lnSpc>
                <a:spcPts val="1400"/>
              </a:lnSpc>
              <a:spcBef>
                <a:spcPts val="600"/>
              </a:spcBef>
            </a:pPr>
            <a:r>
              <a:rPr lang="ja-JP" altLang="en-US" sz="1260" b="1" dirty="0" smtClean="0">
                <a:latin typeface="Meiryo UI" panose="020B0604030504040204" pitchFamily="50" charset="-128"/>
                <a:ea typeface="Meiryo UI" panose="020B0604030504040204" pitchFamily="50" charset="-128"/>
              </a:rPr>
              <a:t>＜全体の傾向＞</a:t>
            </a:r>
            <a:endParaRPr lang="en-US" altLang="ja-JP" sz="1260" b="1" dirty="0">
              <a:latin typeface="Meiryo UI" panose="020B0604030504040204" pitchFamily="50" charset="-128"/>
              <a:ea typeface="Meiryo UI" panose="020B0604030504040204" pitchFamily="50" charset="-128"/>
            </a:endParaRPr>
          </a:p>
          <a:p>
            <a:pPr>
              <a:lnSpc>
                <a:spcPts val="1200"/>
              </a:lnSpc>
              <a:spcBef>
                <a:spcPts val="600"/>
              </a:spcBef>
            </a:pPr>
            <a:r>
              <a:rPr lang="ja-JP" altLang="en-US" sz="1260" dirty="0" smtClean="0">
                <a:latin typeface="Meiryo UI" panose="020B0604030504040204" pitchFamily="50" charset="-128"/>
                <a:ea typeface="Meiryo UI" panose="020B0604030504040204" pitchFamily="50" charset="-128"/>
              </a:rPr>
              <a:t> ・</a:t>
            </a:r>
            <a:r>
              <a:rPr lang="ja-JP" altLang="en-US" sz="1260" b="1" u="sng" dirty="0" smtClean="0">
                <a:latin typeface="Meiryo UI" panose="020B0604030504040204" pitchFamily="50" charset="-128"/>
                <a:ea typeface="Meiryo UI" panose="020B0604030504040204" pitchFamily="50" charset="-128"/>
              </a:rPr>
              <a:t>万博の認知度</a:t>
            </a:r>
            <a:r>
              <a:rPr lang="ja-JP" altLang="en-US" sz="1260" dirty="0" smtClean="0">
                <a:latin typeface="Meiryo UI" panose="020B0604030504040204" pitchFamily="50" charset="-128"/>
                <a:ea typeface="Meiryo UI" panose="020B0604030504040204" pitchFamily="50" charset="-128"/>
              </a:rPr>
              <a:t>（</a:t>
            </a:r>
            <a:r>
              <a:rPr lang="en-US" altLang="ja-JP" sz="1260" dirty="0" smtClean="0">
                <a:latin typeface="Meiryo UI" panose="020B0604030504040204" pitchFamily="50" charset="-128"/>
                <a:ea typeface="Meiryo UI" panose="020B0604030504040204" pitchFamily="50" charset="-128"/>
              </a:rPr>
              <a:t>R3:80.8</a:t>
            </a:r>
            <a:r>
              <a:rPr lang="ja-JP" altLang="en-US" sz="1260" dirty="0" smtClean="0">
                <a:latin typeface="Meiryo UI" panose="020B0604030504040204" pitchFamily="50" charset="-128"/>
                <a:ea typeface="Meiryo UI" panose="020B0604030504040204" pitchFamily="50" charset="-128"/>
              </a:rPr>
              <a:t>％→</a:t>
            </a:r>
            <a:r>
              <a:rPr lang="en-US" altLang="ja-JP" sz="1260" dirty="0" smtClean="0">
                <a:latin typeface="Meiryo UI" panose="020B0604030504040204" pitchFamily="50" charset="-128"/>
                <a:ea typeface="Meiryo UI" panose="020B0604030504040204" pitchFamily="50" charset="-128"/>
              </a:rPr>
              <a:t>R4:82.2</a:t>
            </a:r>
            <a:r>
              <a:rPr lang="ja-JP" altLang="en-US" sz="1260" dirty="0" smtClean="0">
                <a:latin typeface="Meiryo UI" panose="020B0604030504040204" pitchFamily="50" charset="-128"/>
                <a:ea typeface="Meiryo UI" panose="020B0604030504040204" pitchFamily="50" charset="-128"/>
              </a:rPr>
              <a:t>％）、</a:t>
            </a:r>
            <a:r>
              <a:rPr lang="ja-JP" altLang="en-US" sz="1260" b="1" u="sng" dirty="0" smtClean="0">
                <a:latin typeface="Meiryo UI" panose="020B0604030504040204" pitchFamily="50" charset="-128"/>
                <a:ea typeface="Meiryo UI" panose="020B0604030504040204" pitchFamily="50" charset="-128"/>
              </a:rPr>
              <a:t>テーマ認知度</a:t>
            </a:r>
            <a:r>
              <a:rPr lang="ja-JP" altLang="en-US" sz="1260" dirty="0" smtClean="0">
                <a:latin typeface="Meiryo UI" panose="020B0604030504040204" pitchFamily="50" charset="-128"/>
                <a:ea typeface="Meiryo UI" panose="020B0604030504040204" pitchFamily="50" charset="-128"/>
              </a:rPr>
              <a:t>（</a:t>
            </a:r>
            <a:r>
              <a:rPr lang="en-US" altLang="ja-JP" sz="1260" dirty="0" smtClean="0">
                <a:latin typeface="Meiryo UI" panose="020B0604030504040204" pitchFamily="50" charset="-128"/>
                <a:ea typeface="Meiryo UI" panose="020B0604030504040204" pitchFamily="50" charset="-128"/>
              </a:rPr>
              <a:t>R3:27.5</a:t>
            </a:r>
            <a:r>
              <a:rPr lang="ja-JP" altLang="en-US" sz="1260" dirty="0" smtClean="0">
                <a:latin typeface="Meiryo UI" panose="020B0604030504040204" pitchFamily="50" charset="-128"/>
                <a:ea typeface="Meiryo UI" panose="020B0604030504040204" pitchFamily="50" charset="-128"/>
              </a:rPr>
              <a:t>％→</a:t>
            </a:r>
            <a:r>
              <a:rPr lang="en-US" altLang="ja-JP" sz="1260" dirty="0" smtClean="0">
                <a:latin typeface="Meiryo UI" panose="020B0604030504040204" pitchFamily="50" charset="-128"/>
                <a:ea typeface="Meiryo UI" panose="020B0604030504040204" pitchFamily="50" charset="-128"/>
              </a:rPr>
              <a:t>R4:36.5</a:t>
            </a:r>
            <a:r>
              <a:rPr lang="ja-JP" altLang="en-US" sz="1260" dirty="0" smtClean="0">
                <a:latin typeface="Meiryo UI" panose="020B0604030504040204" pitchFamily="50" charset="-128"/>
                <a:ea typeface="Meiryo UI" panose="020B0604030504040204" pitchFamily="50" charset="-128"/>
              </a:rPr>
              <a:t>％）</a:t>
            </a:r>
            <a:endParaRPr lang="en-US" altLang="ja-JP" sz="1260" dirty="0" smtClean="0">
              <a:latin typeface="Meiryo UI" panose="020B0604030504040204" pitchFamily="50" charset="-128"/>
              <a:ea typeface="Meiryo UI" panose="020B0604030504040204" pitchFamily="50" charset="-128"/>
            </a:endParaRPr>
          </a:p>
          <a:p>
            <a:pPr>
              <a:lnSpc>
                <a:spcPts val="1200"/>
              </a:lnSpc>
              <a:spcBef>
                <a:spcPts val="600"/>
              </a:spcBef>
            </a:pPr>
            <a:r>
              <a:rPr lang="en-US" altLang="ja-JP" sz="1260" dirty="0" smtClean="0">
                <a:latin typeface="Meiryo UI" panose="020B0604030504040204" pitchFamily="50" charset="-128"/>
                <a:ea typeface="Meiryo UI" panose="020B0604030504040204" pitchFamily="50" charset="-128"/>
              </a:rPr>
              <a:t>  </a:t>
            </a:r>
            <a:r>
              <a:rPr lang="ja-JP" altLang="en-US" sz="1260" dirty="0" smtClean="0">
                <a:latin typeface="Meiryo UI" panose="020B0604030504040204" pitchFamily="50" charset="-128"/>
                <a:ea typeface="Meiryo UI" panose="020B0604030504040204" pitchFamily="50" charset="-128"/>
              </a:rPr>
              <a:t>は一年間で着実に増加</a:t>
            </a:r>
            <a:endParaRPr lang="en-US" altLang="ja-JP" sz="1260" dirty="0" smtClean="0">
              <a:latin typeface="Meiryo UI" panose="020B0604030504040204" pitchFamily="50" charset="-128"/>
              <a:ea typeface="Meiryo UI" panose="020B0604030504040204" pitchFamily="50" charset="-128"/>
            </a:endParaRPr>
          </a:p>
          <a:p>
            <a:pPr>
              <a:lnSpc>
                <a:spcPts val="1400"/>
              </a:lnSpc>
              <a:spcBef>
                <a:spcPts val="600"/>
              </a:spcBef>
            </a:pPr>
            <a:r>
              <a:rPr lang="ja-JP" altLang="en-US" sz="1260" dirty="0" smtClean="0">
                <a:latin typeface="Meiryo UI" panose="020B0604030504040204" pitchFamily="50" charset="-128"/>
                <a:ea typeface="Meiryo UI" panose="020B0604030504040204" pitchFamily="50" charset="-128"/>
              </a:rPr>
              <a:t> ・</a:t>
            </a:r>
            <a:r>
              <a:rPr lang="ja-JP" altLang="en-US" sz="1260" b="1" u="sng" dirty="0">
                <a:latin typeface="Meiryo UI" panose="020B0604030504040204" pitchFamily="50" charset="-128"/>
                <a:ea typeface="Meiryo UI" panose="020B0604030504040204" pitchFamily="50" charset="-128"/>
              </a:rPr>
              <a:t>来場意向度</a:t>
            </a:r>
            <a:r>
              <a:rPr lang="ja-JP" altLang="en-US" sz="1260" dirty="0">
                <a:latin typeface="Meiryo UI" panose="020B0604030504040204" pitchFamily="50" charset="-128"/>
                <a:ea typeface="Meiryo UI" panose="020B0604030504040204" pitchFamily="50" charset="-128"/>
              </a:rPr>
              <a:t>（</a:t>
            </a:r>
            <a:r>
              <a:rPr lang="en-US" altLang="ja-JP" sz="1260" dirty="0" smtClean="0">
                <a:latin typeface="Meiryo UI" panose="020B0604030504040204" pitchFamily="50" charset="-128"/>
                <a:ea typeface="Meiryo UI" panose="020B0604030504040204" pitchFamily="50" charset="-128"/>
              </a:rPr>
              <a:t>R3:51.9</a:t>
            </a:r>
            <a:r>
              <a:rPr lang="ja-JP" altLang="en-US" sz="1260" dirty="0" smtClean="0">
                <a:latin typeface="Meiryo UI" panose="020B0604030504040204" pitchFamily="50" charset="-128"/>
                <a:ea typeface="Meiryo UI" panose="020B0604030504040204" pitchFamily="50" charset="-128"/>
              </a:rPr>
              <a:t>％</a:t>
            </a:r>
            <a:r>
              <a:rPr lang="ja-JP" altLang="en-US" sz="1260" dirty="0">
                <a:latin typeface="Meiryo UI" panose="020B0604030504040204" pitchFamily="50" charset="-128"/>
                <a:ea typeface="Meiryo UI" panose="020B0604030504040204" pitchFamily="50" charset="-128"/>
              </a:rPr>
              <a:t>→</a:t>
            </a:r>
            <a:r>
              <a:rPr lang="en-US" altLang="ja-JP" sz="1260" dirty="0" smtClean="0">
                <a:latin typeface="Meiryo UI" panose="020B0604030504040204" pitchFamily="50" charset="-128"/>
                <a:ea typeface="Meiryo UI" panose="020B0604030504040204" pitchFamily="50" charset="-128"/>
              </a:rPr>
              <a:t>R4:41.2</a:t>
            </a:r>
            <a:r>
              <a:rPr lang="ja-JP" altLang="en-US" sz="1260" dirty="0">
                <a:latin typeface="Meiryo UI" panose="020B0604030504040204" pitchFamily="50" charset="-128"/>
                <a:ea typeface="Meiryo UI" panose="020B0604030504040204" pitchFamily="50" charset="-128"/>
              </a:rPr>
              <a:t>％）は</a:t>
            </a:r>
            <a:r>
              <a:rPr lang="ja-JP" altLang="en-US" sz="1260" u="sng" dirty="0" smtClean="0">
                <a:latin typeface="Meiryo UI" panose="020B0604030504040204" pitchFamily="50" charset="-128"/>
                <a:ea typeface="Meiryo UI" panose="020B0604030504040204" pitchFamily="50" charset="-128"/>
              </a:rPr>
              <a:t>前回調査より</a:t>
            </a:r>
            <a:r>
              <a:rPr lang="ja-JP" altLang="en-US" sz="1260" b="1" u="sng" dirty="0" smtClean="0">
                <a:latin typeface="Meiryo UI" panose="020B0604030504040204" pitchFamily="50" charset="-128"/>
                <a:ea typeface="Meiryo UI" panose="020B0604030504040204" pitchFamily="50" charset="-128"/>
              </a:rPr>
              <a:t>減少  </a:t>
            </a:r>
            <a:endParaRPr lang="en-US" altLang="ja-JP" sz="1260" dirty="0">
              <a:latin typeface="Meiryo UI" panose="020B0604030504040204" pitchFamily="50" charset="-128"/>
              <a:ea typeface="Meiryo UI" panose="020B0604030504040204" pitchFamily="50" charset="-128"/>
            </a:endParaRPr>
          </a:p>
        </p:txBody>
      </p:sp>
      <p:sp>
        <p:nvSpPr>
          <p:cNvPr id="76" name="テキスト ボックス 75"/>
          <p:cNvSpPr txBox="1"/>
          <p:nvPr/>
        </p:nvSpPr>
        <p:spPr>
          <a:xfrm>
            <a:off x="144710" y="5784283"/>
            <a:ext cx="6551440" cy="284693"/>
          </a:xfrm>
          <a:prstGeom prst="rect">
            <a:avLst/>
          </a:prstGeom>
          <a:noFill/>
        </p:spPr>
        <p:txBody>
          <a:bodyPr wrap="square" rtlCol="0">
            <a:spAutoFit/>
          </a:bodyPr>
          <a:lstStyle/>
          <a:p>
            <a:pPr>
              <a:lnSpc>
                <a:spcPts val="1500"/>
              </a:lnSpc>
              <a:spcBef>
                <a:spcPts val="600"/>
              </a:spcBef>
            </a:pPr>
            <a:r>
              <a:rPr lang="ja-JP" altLang="en-US" sz="1260" b="1" dirty="0">
                <a:latin typeface="Meiryo UI" panose="020B0604030504040204" pitchFamily="50" charset="-128"/>
                <a:ea typeface="Meiryo UI" panose="020B0604030504040204" pitchFamily="50" charset="-128"/>
              </a:rPr>
              <a:t>〇</a:t>
            </a:r>
            <a:r>
              <a:rPr lang="ja-JP" altLang="en-US" sz="1260" b="1" dirty="0" smtClean="0">
                <a:latin typeface="Meiryo UI" panose="020B0604030504040204" pitchFamily="50" charset="-128"/>
                <a:ea typeface="Meiryo UI" panose="020B0604030504040204" pitchFamily="50" charset="-128"/>
              </a:rPr>
              <a:t> 結果概要</a:t>
            </a:r>
            <a:endParaRPr lang="en-US" altLang="ja-JP" sz="1260" b="1" dirty="0">
              <a:latin typeface="Meiryo UI" panose="020B0604030504040204" pitchFamily="50" charset="-128"/>
              <a:ea typeface="Meiryo UI" panose="020B0604030504040204" pitchFamily="50" charset="-128"/>
            </a:endParaRPr>
          </a:p>
        </p:txBody>
      </p:sp>
      <p:sp>
        <p:nvSpPr>
          <p:cNvPr id="77" name="テキスト ボックス 76"/>
          <p:cNvSpPr txBox="1"/>
          <p:nvPr/>
        </p:nvSpPr>
        <p:spPr>
          <a:xfrm>
            <a:off x="263176" y="7201169"/>
            <a:ext cx="6311354" cy="1278161"/>
          </a:xfrm>
          <a:prstGeom prst="rect">
            <a:avLst/>
          </a:prstGeom>
          <a:noFill/>
        </p:spPr>
        <p:txBody>
          <a:bodyPr wrap="square" lIns="36000" tIns="36000" rIns="36000" bIns="36000" rtlCol="0">
            <a:spAutoFit/>
          </a:bodyPr>
          <a:lstStyle/>
          <a:p>
            <a:pPr>
              <a:lnSpc>
                <a:spcPts val="1400"/>
              </a:lnSpc>
              <a:spcBef>
                <a:spcPts val="600"/>
              </a:spcBef>
            </a:pPr>
            <a:r>
              <a:rPr lang="ja-JP" altLang="en-US" sz="1260" b="1" dirty="0" smtClean="0">
                <a:latin typeface="Meiryo UI" panose="020B0604030504040204" pitchFamily="50" charset="-128"/>
                <a:ea typeface="Meiryo UI" panose="020B0604030504040204" pitchFamily="50" charset="-128"/>
              </a:rPr>
              <a:t>＜府内＞</a:t>
            </a:r>
            <a:endParaRPr lang="en-US" altLang="ja-JP" sz="1260" b="1" dirty="0" smtClean="0">
              <a:latin typeface="Meiryo UI" panose="020B0604030504040204" pitchFamily="50" charset="-128"/>
              <a:ea typeface="Meiryo UI" panose="020B0604030504040204" pitchFamily="50" charset="-128"/>
            </a:endParaRPr>
          </a:p>
          <a:p>
            <a:pPr>
              <a:lnSpc>
                <a:spcPts val="1400"/>
              </a:lnSpc>
              <a:spcBef>
                <a:spcPts val="600"/>
              </a:spcBef>
            </a:pPr>
            <a:r>
              <a:rPr lang="ja-JP" altLang="en-US" sz="1260" dirty="0" smtClean="0">
                <a:latin typeface="Meiryo UI" panose="020B0604030504040204" pitchFamily="50" charset="-128"/>
                <a:ea typeface="Meiryo UI" panose="020B0604030504040204" pitchFamily="50" charset="-128"/>
              </a:rPr>
              <a:t> ・</a:t>
            </a:r>
            <a:r>
              <a:rPr lang="ja-JP" altLang="en-US" sz="1260" u="sng" dirty="0" smtClean="0">
                <a:latin typeface="Meiryo UI" panose="020B0604030504040204" pitchFamily="50" charset="-128"/>
                <a:ea typeface="Meiryo UI" panose="020B0604030504040204" pitchFamily="50" charset="-128"/>
              </a:rPr>
              <a:t>全国に比べ</a:t>
            </a:r>
            <a:r>
              <a:rPr lang="ja-JP" altLang="en-US" sz="1260" dirty="0" smtClean="0">
                <a:latin typeface="Meiryo UI" panose="020B0604030504040204" pitchFamily="50" charset="-128"/>
                <a:ea typeface="Meiryo UI" panose="020B0604030504040204" pitchFamily="50" charset="-128"/>
              </a:rPr>
              <a:t>いずれの項目も</a:t>
            </a:r>
            <a:r>
              <a:rPr lang="ja-JP" altLang="en-US" sz="1260" u="sng" dirty="0" smtClean="0">
                <a:latin typeface="Meiryo UI" panose="020B0604030504040204" pitchFamily="50" charset="-128"/>
                <a:ea typeface="Meiryo UI" panose="020B0604030504040204" pitchFamily="50" charset="-128"/>
              </a:rPr>
              <a:t>数値が</a:t>
            </a:r>
            <a:r>
              <a:rPr lang="ja-JP" altLang="en-US" sz="1260" b="1" u="sng" dirty="0" smtClean="0">
                <a:latin typeface="Meiryo UI" panose="020B0604030504040204" pitchFamily="50" charset="-128"/>
                <a:ea typeface="Meiryo UI" panose="020B0604030504040204" pitchFamily="50" charset="-128"/>
              </a:rPr>
              <a:t>高く</a:t>
            </a:r>
            <a:r>
              <a:rPr lang="ja-JP" altLang="en-US" sz="1260" dirty="0" smtClean="0">
                <a:latin typeface="Meiryo UI" panose="020B0604030504040204" pitchFamily="50" charset="-128"/>
                <a:ea typeface="Meiryo UI" panose="020B0604030504040204" pitchFamily="50" charset="-128"/>
              </a:rPr>
              <a:t>、万博の認知度は</a:t>
            </a:r>
            <a:r>
              <a:rPr lang="en-US" altLang="ja-JP" sz="1260" dirty="0" smtClean="0">
                <a:latin typeface="Meiryo UI" panose="020B0604030504040204" pitchFamily="50" charset="-128"/>
                <a:ea typeface="Meiryo UI" panose="020B0604030504040204" pitchFamily="50" charset="-128"/>
              </a:rPr>
              <a:t>9</a:t>
            </a:r>
            <a:r>
              <a:rPr lang="ja-JP" altLang="en-US" sz="1260" dirty="0" smtClean="0">
                <a:latin typeface="Meiryo UI" panose="020B0604030504040204" pitchFamily="50" charset="-128"/>
                <a:ea typeface="Meiryo UI" panose="020B0604030504040204" pitchFamily="50" charset="-128"/>
              </a:rPr>
              <a:t>割を超えるが、万博テーマの認知度</a:t>
            </a:r>
            <a:endParaRPr lang="en-US" altLang="ja-JP" sz="1260" dirty="0" smtClean="0">
              <a:latin typeface="Meiryo UI" panose="020B0604030504040204" pitchFamily="50" charset="-128"/>
              <a:ea typeface="Meiryo UI" panose="020B0604030504040204" pitchFamily="50" charset="-128"/>
            </a:endParaRPr>
          </a:p>
          <a:p>
            <a:pPr>
              <a:lnSpc>
                <a:spcPts val="1400"/>
              </a:lnSpc>
              <a:spcBef>
                <a:spcPts val="600"/>
              </a:spcBef>
            </a:pPr>
            <a:r>
              <a:rPr lang="en-US" altLang="ja-JP" sz="1260" dirty="0">
                <a:latin typeface="Meiryo UI" panose="020B0604030504040204" pitchFamily="50" charset="-128"/>
                <a:ea typeface="Meiryo UI" panose="020B0604030504040204" pitchFamily="50" charset="-128"/>
              </a:rPr>
              <a:t> </a:t>
            </a:r>
            <a:r>
              <a:rPr lang="en-US" altLang="ja-JP" sz="1260" dirty="0" smtClean="0">
                <a:latin typeface="Meiryo UI" panose="020B0604030504040204" pitchFamily="50" charset="-128"/>
                <a:ea typeface="Meiryo UI" panose="020B0604030504040204" pitchFamily="50" charset="-128"/>
              </a:rPr>
              <a:t> </a:t>
            </a:r>
            <a:r>
              <a:rPr lang="ja-JP" altLang="en-US" sz="1260" dirty="0" smtClean="0">
                <a:latin typeface="Meiryo UI" panose="020B0604030504040204" pitchFamily="50" charset="-128"/>
                <a:ea typeface="Meiryo UI" panose="020B0604030504040204" pitchFamily="50" charset="-128"/>
              </a:rPr>
              <a:t>や来場意向度は５割を下回る</a:t>
            </a:r>
            <a:endParaRPr lang="en-US" altLang="ja-JP" sz="1260" dirty="0" smtClean="0">
              <a:latin typeface="Meiryo UI" panose="020B0604030504040204" pitchFamily="50" charset="-128"/>
              <a:ea typeface="Meiryo UI" panose="020B0604030504040204" pitchFamily="50" charset="-128"/>
            </a:endParaRPr>
          </a:p>
          <a:p>
            <a:pPr>
              <a:lnSpc>
                <a:spcPts val="1400"/>
              </a:lnSpc>
              <a:spcBef>
                <a:spcPts val="600"/>
              </a:spcBef>
            </a:pPr>
            <a:r>
              <a:rPr lang="ja-JP" altLang="en-US" sz="1260" b="1" dirty="0" smtClean="0">
                <a:latin typeface="Meiryo UI" panose="020B0604030504040204" pitchFamily="50" charset="-128"/>
                <a:ea typeface="Meiryo UI" panose="020B0604030504040204" pitchFamily="50" charset="-128"/>
              </a:rPr>
              <a:t>＜府外＞</a:t>
            </a:r>
            <a:endParaRPr lang="en-US" altLang="ja-JP" sz="1260" b="1" dirty="0" smtClean="0">
              <a:latin typeface="Meiryo UI" panose="020B0604030504040204" pitchFamily="50" charset="-128"/>
              <a:ea typeface="Meiryo UI" panose="020B0604030504040204" pitchFamily="50" charset="-128"/>
            </a:endParaRPr>
          </a:p>
          <a:p>
            <a:pPr>
              <a:lnSpc>
                <a:spcPts val="1400"/>
              </a:lnSpc>
              <a:spcBef>
                <a:spcPts val="600"/>
              </a:spcBef>
            </a:pPr>
            <a:r>
              <a:rPr lang="ja-JP" altLang="en-US" sz="1260" dirty="0" smtClean="0">
                <a:latin typeface="Meiryo UI" panose="020B0604030504040204" pitchFamily="50" charset="-128"/>
                <a:ea typeface="Meiryo UI" panose="020B0604030504040204" pitchFamily="50" charset="-128"/>
              </a:rPr>
              <a:t> ・</a:t>
            </a:r>
            <a:r>
              <a:rPr lang="ja-JP" altLang="en-US" sz="1260" u="sng" dirty="0" smtClean="0">
                <a:latin typeface="Meiryo UI" panose="020B0604030504040204" pitchFamily="50" charset="-128"/>
                <a:ea typeface="Meiryo UI" panose="020B0604030504040204" pitchFamily="50" charset="-128"/>
              </a:rPr>
              <a:t>府内</a:t>
            </a:r>
            <a:r>
              <a:rPr lang="ja-JP" altLang="en-US" sz="1260" u="sng" dirty="0">
                <a:latin typeface="Meiryo UI" panose="020B0604030504040204" pitchFamily="50" charset="-128"/>
                <a:ea typeface="Meiryo UI" panose="020B0604030504040204" pitchFamily="50" charset="-128"/>
              </a:rPr>
              <a:t>に比べ</a:t>
            </a:r>
            <a:r>
              <a:rPr lang="ja-JP" altLang="en-US" sz="1260" dirty="0" smtClean="0">
                <a:latin typeface="Meiryo UI" panose="020B0604030504040204" pitchFamily="50" charset="-128"/>
                <a:ea typeface="Meiryo UI" panose="020B0604030504040204" pitchFamily="50" charset="-128"/>
              </a:rPr>
              <a:t>、認知度</a:t>
            </a:r>
            <a:r>
              <a:rPr lang="ja-JP" altLang="en-US" sz="1260" dirty="0">
                <a:latin typeface="Meiryo UI" panose="020B0604030504040204" pitchFamily="50" charset="-128"/>
                <a:ea typeface="Meiryo UI" panose="020B0604030504040204" pitchFamily="50" charset="-128"/>
              </a:rPr>
              <a:t>をはじめ、</a:t>
            </a:r>
            <a:r>
              <a:rPr lang="ja-JP" altLang="en-US" sz="1260" u="sng" dirty="0">
                <a:latin typeface="Meiryo UI" panose="020B0604030504040204" pitchFamily="50" charset="-128"/>
                <a:ea typeface="Meiryo UI" panose="020B0604030504040204" pitchFamily="50" charset="-128"/>
              </a:rPr>
              <a:t>全ての項目の数値が</a:t>
            </a:r>
            <a:r>
              <a:rPr lang="ja-JP" altLang="en-US" sz="1260" b="1" u="sng" dirty="0">
                <a:latin typeface="Meiryo UI" panose="020B0604030504040204" pitchFamily="50" charset="-128"/>
                <a:ea typeface="Meiryo UI" panose="020B0604030504040204" pitchFamily="50" charset="-128"/>
              </a:rPr>
              <a:t>低い</a:t>
            </a:r>
            <a:r>
              <a:rPr lang="ja-JP" altLang="en-US" sz="1260" dirty="0" smtClean="0">
                <a:latin typeface="Meiryo UI" panose="020B0604030504040204" pitchFamily="50" charset="-128"/>
                <a:ea typeface="Meiryo UI" panose="020B0604030504040204" pitchFamily="50" charset="-128"/>
              </a:rPr>
              <a:t>。首都圏は京阪神より数値</a:t>
            </a:r>
            <a:r>
              <a:rPr lang="ja-JP" altLang="en-US" sz="1260" dirty="0">
                <a:latin typeface="Meiryo UI" panose="020B0604030504040204" pitchFamily="50" charset="-128"/>
                <a:ea typeface="Meiryo UI" panose="020B0604030504040204" pitchFamily="50" charset="-128"/>
              </a:rPr>
              <a:t>が</a:t>
            </a:r>
            <a:r>
              <a:rPr lang="ja-JP" altLang="en-US" sz="1260" dirty="0" smtClean="0">
                <a:latin typeface="Meiryo UI" panose="020B0604030504040204" pitchFamily="50" charset="-128"/>
                <a:ea typeface="Meiryo UI" panose="020B0604030504040204" pitchFamily="50" charset="-128"/>
              </a:rPr>
              <a:t>低い</a:t>
            </a:r>
            <a:endParaRPr lang="en-US" altLang="ja-JP" sz="1260" dirty="0">
              <a:latin typeface="Meiryo UI" panose="020B0604030504040204" pitchFamily="50" charset="-128"/>
              <a:ea typeface="Meiryo UI" panose="020B0604030504040204" pitchFamily="50" charset="-128"/>
            </a:endParaRPr>
          </a:p>
        </p:txBody>
      </p:sp>
      <p:sp>
        <p:nvSpPr>
          <p:cNvPr id="100" name="テキスト ボックス 99"/>
          <p:cNvSpPr txBox="1"/>
          <p:nvPr/>
        </p:nvSpPr>
        <p:spPr>
          <a:xfrm>
            <a:off x="6734950" y="3431787"/>
            <a:ext cx="6551440" cy="284693"/>
          </a:xfrm>
          <a:prstGeom prst="rect">
            <a:avLst/>
          </a:prstGeom>
          <a:noFill/>
        </p:spPr>
        <p:txBody>
          <a:bodyPr wrap="square" rtlCol="0">
            <a:spAutoFit/>
          </a:bodyPr>
          <a:lstStyle/>
          <a:p>
            <a:pPr>
              <a:lnSpc>
                <a:spcPts val="1500"/>
              </a:lnSpc>
              <a:spcBef>
                <a:spcPts val="600"/>
              </a:spcBef>
            </a:pPr>
            <a:r>
              <a:rPr lang="ja-JP" altLang="en-US" sz="1260" b="1" dirty="0" smtClean="0">
                <a:latin typeface="Meiryo UI" panose="020B0604030504040204" pitchFamily="50" charset="-128"/>
                <a:ea typeface="Meiryo UI" panose="020B0604030504040204" pitchFamily="50" charset="-128"/>
              </a:rPr>
              <a:t>〇</a:t>
            </a:r>
            <a:r>
              <a:rPr lang="en-US" altLang="ja-JP" sz="1260" b="1" dirty="0" smtClean="0">
                <a:latin typeface="Meiryo UI" panose="020B0604030504040204" pitchFamily="50" charset="-128"/>
                <a:ea typeface="Meiryo UI" panose="020B0604030504040204" pitchFamily="50" charset="-128"/>
              </a:rPr>
              <a:t>2023</a:t>
            </a:r>
            <a:r>
              <a:rPr lang="ja-JP" altLang="en-US" sz="1260" b="1" dirty="0" smtClean="0">
                <a:latin typeface="Meiryo UI" panose="020B0604030504040204" pitchFamily="50" charset="-128"/>
                <a:ea typeface="Meiryo UI" panose="020B0604030504040204" pitchFamily="50" charset="-128"/>
              </a:rPr>
              <a:t>年度</a:t>
            </a:r>
            <a:r>
              <a:rPr lang="ja-JP" altLang="en-US" sz="1260" b="1" dirty="0">
                <a:latin typeface="Meiryo UI" panose="020B0604030504040204" pitchFamily="50" charset="-128"/>
                <a:ea typeface="Meiryo UI" panose="020B0604030504040204" pitchFamily="50" charset="-128"/>
              </a:rPr>
              <a:t>の主な取組み</a:t>
            </a:r>
            <a:endParaRPr lang="en-US" altLang="ja-JP" sz="1260" b="1" dirty="0">
              <a:latin typeface="Meiryo UI" panose="020B0604030504040204" pitchFamily="50" charset="-128"/>
              <a:ea typeface="Meiryo UI" panose="020B0604030504040204" pitchFamily="50" charset="-128"/>
            </a:endParaRPr>
          </a:p>
        </p:txBody>
      </p:sp>
      <p:sp>
        <p:nvSpPr>
          <p:cNvPr id="101" name="正方形/長方形 100"/>
          <p:cNvSpPr/>
          <p:nvPr/>
        </p:nvSpPr>
        <p:spPr>
          <a:xfrm>
            <a:off x="6607435" y="5265441"/>
            <a:ext cx="4365024" cy="1126462"/>
          </a:xfrm>
          <a:prstGeom prst="rect">
            <a:avLst/>
          </a:prstGeom>
        </p:spPr>
        <p:txBody>
          <a:bodyPr wrap="square">
            <a:spAutoFit/>
          </a:bodyPr>
          <a:lstStyle/>
          <a:p>
            <a:pPr>
              <a:spcBef>
                <a:spcPts val="600"/>
              </a:spcBef>
            </a:pP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② 地元でのさらなる取組みの</a:t>
            </a:r>
            <a:r>
              <a:rPr lang="ja-JP" altLang="en-US" sz="1400" b="1" kern="100" dirty="0" smtClean="0">
                <a:latin typeface="Meiryo UI" panose="020B0604030504040204" pitchFamily="50" charset="-128"/>
                <a:ea typeface="Meiryo UI" panose="020B0604030504040204" pitchFamily="50" charset="-128"/>
                <a:cs typeface="Times New Roman" panose="02020603050405020304" pitchFamily="18" charset="0"/>
              </a:rPr>
              <a:t>推進</a:t>
            </a:r>
            <a:r>
              <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rPr>
              <a:t/>
            </a:r>
            <a:br>
              <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rPr>
            </a:b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a:t>
            </a: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府内市町村と連携した集客イベントを実施</a:t>
            </a:r>
            <a:r>
              <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rPr>
              <a:t/>
            </a:r>
            <a:br>
              <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rPr>
            </a:b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dirty="0" smtClean="0">
                <a:solidFill>
                  <a:prstClr val="black"/>
                </a:solidFill>
                <a:latin typeface="Meiryo UI" panose="020B0604030504040204" pitchFamily="50" charset="-128"/>
                <a:ea typeface="Meiryo UI" panose="020B0604030504040204" pitchFamily="50" charset="-128"/>
              </a:rPr>
              <a:t>  ・</a:t>
            </a:r>
            <a:r>
              <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rPr>
              <a:t>PR</a:t>
            </a: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ツール・グッズ等を作成し、イベント等において配布</a:t>
            </a:r>
            <a:r>
              <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rPr>
              <a:t/>
            </a:r>
            <a:br>
              <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rPr>
            </a:b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　　・主要エリアの街頭バナーなどを活用した</a:t>
            </a:r>
            <a:r>
              <a:rPr lang="ja-JP" altLang="en-US" sz="1260" kern="100" spc="-150" dirty="0" smtClean="0">
                <a:latin typeface="Meiryo UI" panose="020B0604030504040204" pitchFamily="50" charset="-128"/>
                <a:ea typeface="Meiryo UI" panose="020B0604030504040204" pitchFamily="50" charset="-128"/>
                <a:cs typeface="Times New Roman" panose="02020603050405020304" pitchFamily="18" charset="0"/>
              </a:rPr>
              <a:t>シティドレッシング</a:t>
            </a: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を実施</a:t>
            </a:r>
            <a:r>
              <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rPr>
              <a:t/>
            </a:r>
            <a:br>
              <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rPr>
            </a:br>
            <a:r>
              <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26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・万博の桜</a:t>
            </a:r>
            <a:r>
              <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rPr>
              <a:t>2025</a:t>
            </a: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のさらなる</a:t>
            </a:r>
            <a:r>
              <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rPr>
              <a:t>PR</a:t>
            </a: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を実施</a:t>
            </a:r>
            <a:endParaRPr lang="en-US" altLang="ja-JP" sz="1260" u="sng" dirty="0" smtClean="0">
              <a:latin typeface="Meiryo UI" panose="020B0604030504040204" pitchFamily="50" charset="-128"/>
              <a:ea typeface="Meiryo UI" panose="020B0604030504040204" pitchFamily="50" charset="-128"/>
            </a:endParaRPr>
          </a:p>
        </p:txBody>
      </p:sp>
      <p:sp>
        <p:nvSpPr>
          <p:cNvPr id="102" name="正方形/長方形 101"/>
          <p:cNvSpPr/>
          <p:nvPr/>
        </p:nvSpPr>
        <p:spPr>
          <a:xfrm>
            <a:off x="6595554" y="6666810"/>
            <a:ext cx="6150155" cy="932563"/>
          </a:xfrm>
          <a:prstGeom prst="rect">
            <a:avLst/>
          </a:prstGeom>
        </p:spPr>
        <p:txBody>
          <a:bodyPr wrap="square">
            <a:spAutoFit/>
          </a:bodyPr>
          <a:lstStyle/>
          <a:p>
            <a:pPr>
              <a:spcBef>
                <a:spcPts val="600"/>
              </a:spcBef>
            </a:pPr>
            <a:r>
              <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③ 若年層への発信</a:t>
            </a:r>
            <a:r>
              <a:rPr lang="ja-JP" altLang="en-US" sz="1400" b="1" kern="100" dirty="0" smtClean="0">
                <a:latin typeface="Meiryo UI" panose="020B0604030504040204" pitchFamily="50" charset="-128"/>
                <a:ea typeface="Meiryo UI" panose="020B0604030504040204" pitchFamily="50" charset="-128"/>
                <a:cs typeface="Times New Roman" panose="02020603050405020304" pitchFamily="18" charset="0"/>
              </a:rPr>
              <a:t>強化</a:t>
            </a:r>
            <a:r>
              <a:rPr lang="en-US" altLang="ja-JP" sz="1400" u="sng" kern="100" dirty="0" smtClean="0">
                <a:latin typeface="Meiryo UI" panose="020B0604030504040204" pitchFamily="50" charset="-128"/>
                <a:ea typeface="Meiryo UI" panose="020B0604030504040204" pitchFamily="50" charset="-128"/>
                <a:cs typeface="Times New Roman" panose="02020603050405020304" pitchFamily="18" charset="0"/>
              </a:rPr>
              <a:t/>
            </a:r>
            <a:br>
              <a:rPr lang="en-US" altLang="ja-JP" sz="1400" u="sng" kern="100" dirty="0" smtClean="0">
                <a:latin typeface="Meiryo UI" panose="020B0604030504040204" pitchFamily="50" charset="-128"/>
                <a:ea typeface="Meiryo UI" panose="020B0604030504040204" pitchFamily="50" charset="-128"/>
                <a:cs typeface="Times New Roman" panose="02020603050405020304" pitchFamily="18" charset="0"/>
              </a:rPr>
            </a:b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dirty="0" smtClean="0">
                <a:solidFill>
                  <a:prstClr val="black"/>
                </a:solidFill>
                <a:latin typeface="Meiryo UI" panose="020B0604030504040204" pitchFamily="50" charset="-128"/>
                <a:ea typeface="Meiryo UI" panose="020B0604030504040204" pitchFamily="50" charset="-128"/>
              </a:rPr>
              <a:t>・</a:t>
            </a: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高校生向け</a:t>
            </a:r>
            <a:r>
              <a:rPr lang="ja-JP" altLang="en-US" sz="1260" kern="100" dirty="0">
                <a:latin typeface="Meiryo UI" panose="020B0604030504040204" pitchFamily="50" charset="-128"/>
                <a:ea typeface="Meiryo UI" panose="020B0604030504040204" pitchFamily="50" charset="-128"/>
                <a:cs typeface="Times New Roman" panose="02020603050405020304" pitchFamily="18" charset="0"/>
              </a:rPr>
              <a:t>教育プログラム</a:t>
            </a:r>
            <a:r>
              <a:rPr lang="en-US" altLang="ja-JP" sz="126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60" kern="100" dirty="0">
                <a:latin typeface="Meiryo UI" panose="020B0604030504040204" pitchFamily="50" charset="-128"/>
                <a:ea typeface="Meiryo UI" panose="020B0604030504040204" pitchFamily="50" charset="-128"/>
                <a:cs typeface="Times New Roman" panose="02020603050405020304" pitchFamily="18" charset="0"/>
              </a:rPr>
              <a:t>作成中</a:t>
            </a:r>
            <a:r>
              <a:rPr lang="en-US" altLang="ja-JP" sz="126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60" kern="100" dirty="0">
                <a:latin typeface="Meiryo UI" panose="020B0604030504040204" pitchFamily="50" charset="-128"/>
                <a:ea typeface="Meiryo UI" panose="020B0604030504040204" pitchFamily="50" charset="-128"/>
                <a:cs typeface="Times New Roman" panose="02020603050405020304" pitchFamily="18" charset="0"/>
              </a:rPr>
              <a:t>の学習成果発表会を実施</a:t>
            </a:r>
            <a:r>
              <a:rPr lang="en-US" altLang="ja-JP" sz="1260" kern="100" dirty="0">
                <a:latin typeface="Meiryo UI" panose="020B0604030504040204" pitchFamily="50" charset="-128"/>
                <a:ea typeface="Meiryo UI" panose="020B0604030504040204" pitchFamily="50" charset="-128"/>
                <a:cs typeface="Times New Roman" panose="02020603050405020304" pitchFamily="18" charset="0"/>
              </a:rPr>
              <a:t/>
            </a:r>
            <a:br>
              <a:rPr lang="en-US" altLang="ja-JP" sz="1260" kern="1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26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260" kern="100" dirty="0">
                <a:latin typeface="Meiryo UI" panose="020B0604030504040204" pitchFamily="50" charset="-128"/>
                <a:ea typeface="Meiryo UI" panose="020B0604030504040204" pitchFamily="50" charset="-128"/>
                <a:cs typeface="Times New Roman" panose="02020603050405020304" pitchFamily="18" charset="0"/>
              </a:rPr>
              <a:t>府内・全国の学校への展開をめざす</a:t>
            </a:r>
            <a:r>
              <a:rPr lang="en-US" altLang="ja-JP" sz="1260" kern="100" dirty="0">
                <a:latin typeface="Meiryo UI" panose="020B0604030504040204" pitchFamily="50" charset="-128"/>
                <a:ea typeface="Meiryo UI" panose="020B0604030504040204" pitchFamily="50" charset="-128"/>
                <a:cs typeface="Times New Roman" panose="02020603050405020304" pitchFamily="18" charset="0"/>
              </a:rPr>
              <a:t/>
            </a:r>
            <a:br>
              <a:rPr lang="en-US" altLang="ja-JP" sz="1260" kern="1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a:t>
            </a:r>
            <a:r>
              <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rPr>
              <a:t>SNS</a:t>
            </a: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等を活用し若年層の認知度向上を図る</a:t>
            </a:r>
            <a:endParaRPr lang="en-US" altLang="ja-JP" sz="1260" u="sng" dirty="0" smtClean="0">
              <a:latin typeface="Meiryo UI" panose="020B0604030504040204" pitchFamily="50" charset="-128"/>
              <a:ea typeface="Meiryo UI" panose="020B0604030504040204" pitchFamily="50" charset="-128"/>
            </a:endParaRPr>
          </a:p>
        </p:txBody>
      </p:sp>
      <p:sp>
        <p:nvSpPr>
          <p:cNvPr id="103" name="正方形/長方形 102"/>
          <p:cNvSpPr/>
          <p:nvPr/>
        </p:nvSpPr>
        <p:spPr>
          <a:xfrm>
            <a:off x="6732455" y="7756502"/>
            <a:ext cx="3802009" cy="1083374"/>
          </a:xfrm>
          <a:prstGeom prst="rect">
            <a:avLst/>
          </a:prstGeom>
        </p:spPr>
        <p:txBody>
          <a:bodyPr wrap="square">
            <a:spAutoFit/>
          </a:bodyPr>
          <a:lstStyle/>
          <a:p>
            <a:pPr>
              <a:spcBef>
                <a:spcPts val="600"/>
              </a:spcBef>
            </a:pPr>
            <a:r>
              <a:rPr lang="ja-JP" altLang="en-US" sz="1400" b="1" kern="100" dirty="0" smtClean="0">
                <a:latin typeface="Meiryo UI" panose="020B0604030504040204" pitchFamily="50" charset="-128"/>
                <a:ea typeface="Meiryo UI" panose="020B0604030504040204" pitchFamily="50" charset="-128"/>
                <a:cs typeface="Times New Roman" panose="02020603050405020304" pitchFamily="18" charset="0"/>
              </a:rPr>
              <a:t>④ </a:t>
            </a: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海外への発信</a:t>
            </a:r>
            <a:r>
              <a:rPr lang="ja-JP" altLang="en-US" sz="1400" b="1" kern="100" dirty="0" smtClean="0">
                <a:latin typeface="Meiryo UI" panose="020B0604030504040204" pitchFamily="50" charset="-128"/>
                <a:ea typeface="Meiryo UI" panose="020B0604030504040204" pitchFamily="50" charset="-128"/>
                <a:cs typeface="Times New Roman" panose="02020603050405020304" pitchFamily="18" charset="0"/>
              </a:rPr>
              <a:t>強化</a:t>
            </a:r>
            <a:r>
              <a:rPr lang="en-US" altLang="ja-JP" sz="1260" kern="100" dirty="0">
                <a:latin typeface="Meiryo UI" panose="020B0604030504040204" pitchFamily="50" charset="-128"/>
                <a:ea typeface="Meiryo UI" panose="020B0604030504040204" pitchFamily="50" charset="-128"/>
                <a:cs typeface="Times New Roman" panose="02020603050405020304" pitchFamily="18" charset="0"/>
              </a:rPr>
              <a:t/>
            </a:r>
            <a:br>
              <a:rPr lang="en-US" altLang="ja-JP" sz="1260" kern="100" dirty="0">
                <a:latin typeface="Meiryo UI" panose="020B0604030504040204" pitchFamily="50" charset="-128"/>
                <a:ea typeface="Meiryo UI" panose="020B0604030504040204" pitchFamily="50" charset="-128"/>
                <a:cs typeface="Times New Roman" panose="02020603050405020304" pitchFamily="18" charset="0"/>
              </a:rPr>
            </a:br>
            <a:r>
              <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rPr>
              <a:t>G7</a:t>
            </a:r>
            <a:r>
              <a:rPr lang="ja-JP" altLang="en-US" sz="1260" kern="100" dirty="0">
                <a:latin typeface="Meiryo UI" panose="020B0604030504040204" pitchFamily="50" charset="-128"/>
                <a:ea typeface="Meiryo UI" panose="020B0604030504040204" pitchFamily="50" charset="-128"/>
                <a:cs typeface="Times New Roman" panose="02020603050405020304" pitchFamily="18" charset="0"/>
              </a:rPr>
              <a:t>貿易大臣会合や</a:t>
            </a:r>
            <a:r>
              <a:rPr lang="en-US" altLang="ja-JP" sz="1260" kern="100" dirty="0">
                <a:latin typeface="Meiryo UI" panose="020B0604030504040204" pitchFamily="50" charset="-128"/>
                <a:ea typeface="Meiryo UI" panose="020B0604030504040204" pitchFamily="50" charset="-128"/>
                <a:cs typeface="Times New Roman" panose="02020603050405020304" pitchFamily="18" charset="0"/>
              </a:rPr>
              <a:t>IPM</a:t>
            </a:r>
            <a:r>
              <a:rPr lang="ja-JP" altLang="en-US" sz="1260" kern="100" dirty="0">
                <a:latin typeface="Meiryo UI" panose="020B0604030504040204" pitchFamily="50" charset="-128"/>
                <a:ea typeface="Meiryo UI" panose="020B0604030504040204" pitchFamily="50" charset="-128"/>
                <a:cs typeface="Times New Roman" panose="02020603050405020304" pitchFamily="18" charset="0"/>
              </a:rPr>
              <a:t>（万博の国際</a:t>
            </a: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企画会議）</a:t>
            </a:r>
            <a:r>
              <a:rPr lang="en-US" altLang="ja-JP" sz="1260" kern="100" dirty="0">
                <a:latin typeface="Meiryo UI" panose="020B0604030504040204" pitchFamily="50" charset="-128"/>
                <a:ea typeface="Meiryo UI" panose="020B0604030504040204" pitchFamily="50" charset="-128"/>
                <a:cs typeface="Times New Roman" panose="02020603050405020304" pitchFamily="18" charset="0"/>
              </a:rPr>
              <a:t/>
            </a:r>
            <a:br>
              <a:rPr lang="en-US" altLang="ja-JP" sz="1260" kern="1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 　などの機会を活用し、万博の</a:t>
            </a:r>
            <a:r>
              <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rPr>
              <a:t>PR</a:t>
            </a: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を実施</a:t>
            </a:r>
            <a:r>
              <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rPr>
              <a:t/>
            </a:r>
            <a:br>
              <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rPr>
            </a:br>
            <a:r>
              <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26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デジタルメディア（動画の配信等）を活用し効果的</a:t>
            </a:r>
            <a:r>
              <a:rPr lang="en-US" altLang="ja-JP" sz="1260" kern="100" dirty="0">
                <a:latin typeface="Meiryo UI" panose="020B0604030504040204" pitchFamily="50" charset="-128"/>
                <a:ea typeface="Meiryo UI" panose="020B0604030504040204" pitchFamily="50" charset="-128"/>
                <a:cs typeface="Times New Roman" panose="02020603050405020304" pitchFamily="18" charset="0"/>
              </a:rPr>
              <a:t/>
            </a:r>
            <a:br>
              <a:rPr lang="en-US" altLang="ja-JP" sz="1260" kern="1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　 な</a:t>
            </a:r>
            <a:r>
              <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rPr>
              <a:t>PR</a:t>
            </a: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を実施</a:t>
            </a:r>
            <a:endParaRPr lang="en-US" altLang="ja-JP" sz="126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5" name="正方形/長方形 104"/>
          <p:cNvSpPr/>
          <p:nvPr/>
        </p:nvSpPr>
        <p:spPr>
          <a:xfrm>
            <a:off x="6725779" y="3716480"/>
            <a:ext cx="4056843" cy="1277273"/>
          </a:xfrm>
          <a:prstGeom prst="rect">
            <a:avLst/>
          </a:prstGeom>
        </p:spPr>
        <p:txBody>
          <a:bodyPr wrap="square">
            <a:spAutoFit/>
          </a:bodyPr>
          <a:lstStyle/>
          <a:p>
            <a:r>
              <a:rPr lang="ja-JP" altLang="en-US" sz="1400" b="1" kern="100" dirty="0" smtClean="0">
                <a:latin typeface="Meiryo UI" panose="020B0604030504040204" pitchFamily="50" charset="-128"/>
                <a:ea typeface="Meiryo UI" panose="020B0604030504040204" pitchFamily="50" charset="-128"/>
                <a:cs typeface="Times New Roman" panose="02020603050405020304" pitchFamily="18" charset="0"/>
              </a:rPr>
              <a:t>①全国への発信強化</a:t>
            </a:r>
            <a:endParaRPr lang="en-US" altLang="ja-JP" sz="1400" b="1"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・開催</a:t>
            </a:r>
            <a:r>
              <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rPr>
              <a:t>2</a:t>
            </a: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年前（</a:t>
            </a:r>
            <a:r>
              <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rPr>
              <a:t>4</a:t>
            </a: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月</a:t>
            </a:r>
            <a:r>
              <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rPr>
              <a:t>13</a:t>
            </a: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日）、</a:t>
            </a:r>
            <a:r>
              <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rPr>
              <a:t>500</a:t>
            </a: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日前（</a:t>
            </a:r>
            <a:r>
              <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rPr>
              <a:t>11</a:t>
            </a: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月</a:t>
            </a:r>
            <a:r>
              <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rPr>
              <a:t>30</a:t>
            </a: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日）、 </a:t>
            </a:r>
            <a:endPar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a:r>
              <a:rPr lang="en-US" altLang="ja-JP" sz="126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前売券販売開始（年内）等の節目を捉えて、博覧会</a:t>
            </a:r>
            <a:endPar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a:r>
              <a:rPr lang="en-US" altLang="ja-JP" sz="126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協会や経済界、自治体等と連携しながら、全国に向けて</a:t>
            </a:r>
            <a:endPar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88900"/>
            <a:r>
              <a:rPr lang="en-US" altLang="ja-JP" sz="126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訴求力のあるイベントを実施予定</a:t>
            </a:r>
            <a:endParaRPr lang="en-US" altLang="ja-JP" sz="1260" kern="100" dirty="0">
              <a:latin typeface="Meiryo UI" panose="020B0604030504040204" pitchFamily="50" charset="-128"/>
              <a:ea typeface="Meiryo UI" panose="020B0604030504040204" pitchFamily="50" charset="-128"/>
              <a:cs typeface="Times New Roman" panose="02020603050405020304" pitchFamily="18" charset="0"/>
            </a:endParaRPr>
          </a:p>
          <a:p>
            <a:pPr marL="88900"/>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・行政ネットワークを活用した取組み（全国知事会など）</a:t>
            </a:r>
            <a:endPar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endParaRPr>
          </a:p>
        </p:txBody>
      </p:sp>
      <p:sp>
        <p:nvSpPr>
          <p:cNvPr id="7" name="正方形/長方形 6"/>
          <p:cNvSpPr/>
          <p:nvPr/>
        </p:nvSpPr>
        <p:spPr>
          <a:xfrm>
            <a:off x="10793711" y="2195825"/>
            <a:ext cx="2437183" cy="1092607"/>
          </a:xfrm>
          <a:prstGeom prst="rect">
            <a:avLst/>
          </a:prstGeom>
        </p:spPr>
        <p:txBody>
          <a:bodyPr wrap="square">
            <a:spAutoFit/>
          </a:bodyPr>
          <a:lstStyle/>
          <a:p>
            <a:pPr>
              <a:lnSpc>
                <a:spcPts val="1500"/>
              </a:lnSpc>
              <a:spcBef>
                <a:spcPts val="600"/>
              </a:spcBef>
            </a:pP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①</a:t>
            </a:r>
            <a:r>
              <a:rPr lang="ja-JP" altLang="en-US" sz="1260" b="1" kern="100" dirty="0">
                <a:latin typeface="Meiryo UI" panose="020B0604030504040204" pitchFamily="50" charset="-128"/>
                <a:ea typeface="Meiryo UI" panose="020B0604030504040204" pitchFamily="50" charset="-128"/>
                <a:cs typeface="Times New Roman" panose="02020603050405020304" pitchFamily="18" charset="0"/>
              </a:rPr>
              <a:t>全国への発信</a:t>
            </a:r>
            <a:r>
              <a:rPr lang="ja-JP" altLang="en-US" sz="1260" b="1" kern="100" dirty="0" smtClean="0">
                <a:latin typeface="Meiryo UI" panose="020B0604030504040204" pitchFamily="50" charset="-128"/>
                <a:ea typeface="Meiryo UI" panose="020B0604030504040204" pitchFamily="50" charset="-128"/>
                <a:cs typeface="Times New Roman" panose="02020603050405020304" pitchFamily="18" charset="0"/>
              </a:rPr>
              <a:t>強化</a:t>
            </a:r>
            <a:endParaRPr lang="en-US" altLang="ja-JP" sz="1260" b="1"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nSpc>
                <a:spcPts val="1500"/>
              </a:lnSpc>
              <a:spcBef>
                <a:spcPts val="600"/>
              </a:spcBef>
            </a:pP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②</a:t>
            </a:r>
            <a:r>
              <a:rPr lang="ja-JP" altLang="en-US" sz="1260" b="1" kern="100" spc="-150" dirty="0" smtClean="0">
                <a:latin typeface="Meiryo UI" panose="020B0604030504040204" pitchFamily="50" charset="-128"/>
                <a:ea typeface="Meiryo UI" panose="020B0604030504040204" pitchFamily="50" charset="-128"/>
                <a:cs typeface="Times New Roman" panose="02020603050405020304" pitchFamily="18" charset="0"/>
              </a:rPr>
              <a:t>地元</a:t>
            </a:r>
            <a:r>
              <a:rPr lang="ja-JP" altLang="en-US" sz="1260" b="1" kern="100" spc="-150" dirty="0">
                <a:latin typeface="Meiryo UI" panose="020B0604030504040204" pitchFamily="50" charset="-128"/>
                <a:ea typeface="Meiryo UI" panose="020B0604030504040204" pitchFamily="50" charset="-128"/>
                <a:cs typeface="Times New Roman" panose="02020603050405020304" pitchFamily="18" charset="0"/>
              </a:rPr>
              <a:t>でのさらなる取組みの</a:t>
            </a:r>
            <a:r>
              <a:rPr lang="ja-JP" altLang="en-US" sz="1260" b="1" kern="100" spc="-150" dirty="0" smtClean="0">
                <a:latin typeface="Meiryo UI" panose="020B0604030504040204" pitchFamily="50" charset="-128"/>
                <a:ea typeface="Meiryo UI" panose="020B0604030504040204" pitchFamily="50" charset="-128"/>
                <a:cs typeface="Times New Roman" panose="02020603050405020304" pitchFamily="18" charset="0"/>
              </a:rPr>
              <a:t>推進</a:t>
            </a:r>
            <a:endParaRPr lang="en-US" altLang="ja-JP" sz="1260" b="1" kern="100" spc="-150" dirty="0" smtClean="0">
              <a:latin typeface="Meiryo UI" panose="020B0604030504040204" pitchFamily="50" charset="-128"/>
              <a:ea typeface="Meiryo UI" panose="020B0604030504040204" pitchFamily="50" charset="-128"/>
              <a:cs typeface="Times New Roman" panose="02020603050405020304" pitchFamily="18" charset="0"/>
            </a:endParaRPr>
          </a:p>
          <a:p>
            <a:pPr>
              <a:lnSpc>
                <a:spcPts val="1500"/>
              </a:lnSpc>
              <a:spcBef>
                <a:spcPts val="600"/>
              </a:spcBef>
            </a:pP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③</a:t>
            </a:r>
            <a:r>
              <a:rPr lang="ja-JP" altLang="en-US" sz="1260" b="1" kern="100" dirty="0" smtClean="0">
                <a:latin typeface="Meiryo UI" panose="020B0604030504040204" pitchFamily="50" charset="-128"/>
                <a:ea typeface="Meiryo UI" panose="020B0604030504040204" pitchFamily="50" charset="-128"/>
                <a:cs typeface="Times New Roman" panose="02020603050405020304" pitchFamily="18" charset="0"/>
              </a:rPr>
              <a:t>若年層</a:t>
            </a:r>
            <a:r>
              <a:rPr lang="ja-JP" altLang="en-US" sz="1260" b="1" kern="100" dirty="0">
                <a:latin typeface="Meiryo UI" panose="020B0604030504040204" pitchFamily="50" charset="-128"/>
                <a:ea typeface="Meiryo UI" panose="020B0604030504040204" pitchFamily="50" charset="-128"/>
                <a:cs typeface="Times New Roman" panose="02020603050405020304" pitchFamily="18" charset="0"/>
              </a:rPr>
              <a:t>への発信</a:t>
            </a:r>
            <a:r>
              <a:rPr lang="ja-JP" altLang="en-US" sz="1260" b="1" kern="100" dirty="0" smtClean="0">
                <a:latin typeface="Meiryo UI" panose="020B0604030504040204" pitchFamily="50" charset="-128"/>
                <a:ea typeface="Meiryo UI" panose="020B0604030504040204" pitchFamily="50" charset="-128"/>
                <a:cs typeface="Times New Roman" panose="02020603050405020304" pitchFamily="18" charset="0"/>
              </a:rPr>
              <a:t>強化</a:t>
            </a:r>
            <a:endParaRPr lang="en-US" altLang="ja-JP" sz="1260" b="1"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nSpc>
                <a:spcPts val="1500"/>
              </a:lnSpc>
              <a:spcBef>
                <a:spcPts val="600"/>
              </a:spcBef>
            </a:pP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④</a:t>
            </a:r>
            <a:r>
              <a:rPr lang="ja-JP" altLang="en-US" sz="1260" b="1" kern="100" dirty="0" smtClean="0">
                <a:latin typeface="Meiryo UI" panose="020B0604030504040204" pitchFamily="50" charset="-128"/>
                <a:ea typeface="Meiryo UI" panose="020B0604030504040204" pitchFamily="50" charset="-128"/>
                <a:cs typeface="Times New Roman" panose="02020603050405020304" pitchFamily="18" charset="0"/>
              </a:rPr>
              <a:t>海外</a:t>
            </a:r>
            <a:r>
              <a:rPr lang="ja-JP" altLang="en-US" sz="1260" b="1" kern="100" dirty="0">
                <a:latin typeface="Meiryo UI" panose="020B0604030504040204" pitchFamily="50" charset="-128"/>
                <a:ea typeface="Meiryo UI" panose="020B0604030504040204" pitchFamily="50" charset="-128"/>
                <a:cs typeface="Times New Roman" panose="02020603050405020304" pitchFamily="18" charset="0"/>
              </a:rPr>
              <a:t>への発信</a:t>
            </a:r>
            <a:r>
              <a:rPr lang="ja-JP" altLang="en-US" sz="1260" b="1" kern="100" dirty="0" smtClean="0">
                <a:latin typeface="Meiryo UI" panose="020B0604030504040204" pitchFamily="50" charset="-128"/>
                <a:ea typeface="Meiryo UI" panose="020B0604030504040204" pitchFamily="50" charset="-128"/>
                <a:cs typeface="Times New Roman" panose="02020603050405020304" pitchFamily="18" charset="0"/>
              </a:rPr>
              <a:t>強化</a:t>
            </a:r>
            <a:endParaRPr lang="en-US" altLang="ja-JP" sz="126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右矢印 7"/>
          <p:cNvSpPr/>
          <p:nvPr/>
        </p:nvSpPr>
        <p:spPr>
          <a:xfrm>
            <a:off x="10487127" y="2535815"/>
            <a:ext cx="231431" cy="331257"/>
          </a:xfrm>
          <a:prstGeom prst="righ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73" name="図 72"/>
          <p:cNvPicPr/>
          <p:nvPr/>
        </p:nvPicPr>
        <p:blipFill>
          <a:blip r:embed="rId7"/>
          <a:stretch>
            <a:fillRect/>
          </a:stretch>
        </p:blipFill>
        <p:spPr>
          <a:xfrm>
            <a:off x="11233970" y="6691170"/>
            <a:ext cx="1708892" cy="957610"/>
          </a:xfrm>
          <a:prstGeom prst="rect">
            <a:avLst/>
          </a:prstGeom>
        </p:spPr>
      </p:pic>
      <p:sp>
        <p:nvSpPr>
          <p:cNvPr id="78" name="テキスト ボックス 77"/>
          <p:cNvSpPr txBox="1"/>
          <p:nvPr/>
        </p:nvSpPr>
        <p:spPr>
          <a:xfrm>
            <a:off x="11593829" y="7648780"/>
            <a:ext cx="772969" cy="215444"/>
          </a:xfrm>
          <a:prstGeom prst="rect">
            <a:avLst/>
          </a:prstGeom>
          <a:noFill/>
        </p:spPr>
        <p:txBody>
          <a:bodyPr wrap="none" rtlCol="0">
            <a:spAutoFit/>
          </a:bodyPr>
          <a:lstStyle/>
          <a:p>
            <a:pPr algn="ctr"/>
            <a:r>
              <a:rPr kumimoji="1" lang="ja-JP" altLang="en-US" sz="800" dirty="0" smtClean="0"/>
              <a:t>教育プログラム</a:t>
            </a:r>
            <a:endParaRPr kumimoji="1" lang="ja-JP" altLang="en-US" sz="800" dirty="0"/>
          </a:p>
        </p:txBody>
      </p:sp>
      <p:sp>
        <p:nvSpPr>
          <p:cNvPr id="79" name="正方形/長方形 78"/>
          <p:cNvSpPr/>
          <p:nvPr/>
        </p:nvSpPr>
        <p:spPr>
          <a:xfrm>
            <a:off x="12870854" y="9321566"/>
            <a:ext cx="171476" cy="3516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latin typeface="Meiryo UI" panose="020B0604030504040204" pitchFamily="50" charset="-128"/>
                <a:ea typeface="Meiryo UI" panose="020B0604030504040204" pitchFamily="50" charset="-128"/>
              </a:rPr>
              <a:t>５</a:t>
            </a:r>
            <a:r>
              <a:rPr lang="en-US" altLang="ja-JP" sz="1200" b="1" dirty="0" smtClean="0">
                <a:solidFill>
                  <a:schemeClr val="tx1"/>
                </a:solidFill>
                <a:latin typeface="Meiryo UI" panose="020B0604030504040204" pitchFamily="50" charset="-128"/>
                <a:ea typeface="Meiryo UI" panose="020B0604030504040204" pitchFamily="50" charset="-128"/>
              </a:rPr>
              <a:t> </a:t>
            </a:r>
          </a:p>
        </p:txBody>
      </p:sp>
      <p:graphicFrame>
        <p:nvGraphicFramePr>
          <p:cNvPr id="82" name="グラフ 81"/>
          <p:cNvGraphicFramePr>
            <a:graphicFrameLocks/>
          </p:cNvGraphicFramePr>
          <p:nvPr>
            <p:extLst>
              <p:ext uri="{D42A27DB-BD31-4B8C-83A1-F6EECF244321}">
                <p14:modId xmlns:p14="http://schemas.microsoft.com/office/powerpoint/2010/main" val="3102405156"/>
              </p:ext>
            </p:extLst>
          </p:nvPr>
        </p:nvGraphicFramePr>
        <p:xfrm>
          <a:off x="2491255" y="1321879"/>
          <a:ext cx="2073456" cy="188843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3" name="グラフ 82"/>
          <p:cNvGraphicFramePr>
            <a:graphicFrameLocks/>
          </p:cNvGraphicFramePr>
          <p:nvPr>
            <p:extLst>
              <p:ext uri="{D42A27DB-BD31-4B8C-83A1-F6EECF244321}">
                <p14:modId xmlns:p14="http://schemas.microsoft.com/office/powerpoint/2010/main" val="3739098092"/>
              </p:ext>
            </p:extLst>
          </p:nvPr>
        </p:nvGraphicFramePr>
        <p:xfrm>
          <a:off x="368253" y="3630067"/>
          <a:ext cx="2054453" cy="1977219"/>
        </p:xfrm>
        <a:graphic>
          <a:graphicData uri="http://schemas.openxmlformats.org/drawingml/2006/chart">
            <c:chart xmlns:c="http://schemas.openxmlformats.org/drawingml/2006/chart" xmlns:r="http://schemas.openxmlformats.org/officeDocument/2006/relationships" r:id="rId9"/>
          </a:graphicData>
        </a:graphic>
      </p:graphicFrame>
      <p:sp>
        <p:nvSpPr>
          <p:cNvPr id="93" name="角丸四角形 92"/>
          <p:cNvSpPr/>
          <p:nvPr/>
        </p:nvSpPr>
        <p:spPr>
          <a:xfrm>
            <a:off x="586148" y="4703196"/>
            <a:ext cx="1386049" cy="296585"/>
          </a:xfrm>
          <a:prstGeom prst="roundRect">
            <a:avLst>
              <a:gd name="adj" fmla="val 11226"/>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rgbClr val="FF0000"/>
                </a:solidFill>
                <a:latin typeface="Meiryo UI" panose="020B0604030504040204" pitchFamily="50" charset="-128"/>
                <a:ea typeface="Meiryo UI" panose="020B0604030504040204" pitchFamily="50" charset="-128"/>
              </a:rPr>
              <a:t>年齢が低いと</a:t>
            </a:r>
            <a:endParaRPr lang="en-US" altLang="ja-JP" sz="1000" b="1" dirty="0" smtClean="0">
              <a:solidFill>
                <a:srgbClr val="FF0000"/>
              </a:solidFill>
              <a:latin typeface="Meiryo UI" panose="020B0604030504040204" pitchFamily="50" charset="-128"/>
              <a:ea typeface="Meiryo UI" panose="020B0604030504040204" pitchFamily="50" charset="-128"/>
            </a:endParaRPr>
          </a:p>
          <a:p>
            <a:pPr algn="ctr"/>
            <a:r>
              <a:rPr lang="ja-JP" altLang="en-US" sz="1000" b="1" dirty="0" smtClean="0">
                <a:solidFill>
                  <a:srgbClr val="FF0000"/>
                </a:solidFill>
                <a:latin typeface="Meiryo UI" panose="020B0604030504040204" pitchFamily="50" charset="-128"/>
                <a:ea typeface="Meiryo UI" panose="020B0604030504040204" pitchFamily="50" charset="-128"/>
              </a:rPr>
              <a:t>認知度も低い傾向</a:t>
            </a:r>
            <a:endParaRPr kumimoji="1" lang="ja-JP" altLang="en-US" sz="1000" b="1" dirty="0">
              <a:solidFill>
                <a:srgbClr val="FF0000"/>
              </a:solidFill>
              <a:latin typeface="Meiryo UI" panose="020B0604030504040204" pitchFamily="50" charset="-128"/>
              <a:ea typeface="Meiryo UI" panose="020B0604030504040204" pitchFamily="50" charset="-128"/>
            </a:endParaRPr>
          </a:p>
        </p:txBody>
      </p:sp>
      <p:sp>
        <p:nvSpPr>
          <p:cNvPr id="96" name="右矢印 95"/>
          <p:cNvSpPr/>
          <p:nvPr/>
        </p:nvSpPr>
        <p:spPr>
          <a:xfrm rot="9905240">
            <a:off x="669960" y="4314706"/>
            <a:ext cx="1384640" cy="18995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p:cNvSpPr txBox="1"/>
          <p:nvPr/>
        </p:nvSpPr>
        <p:spPr>
          <a:xfrm>
            <a:off x="212330" y="3355583"/>
            <a:ext cx="723275" cy="253916"/>
          </a:xfrm>
          <a:prstGeom prst="rect">
            <a:avLst/>
          </a:prstGeom>
          <a:noFill/>
        </p:spPr>
        <p:txBody>
          <a:bodyPr wrap="none" rtlCol="0">
            <a:spAutoFit/>
          </a:bodyPr>
          <a:lstStyle/>
          <a:p>
            <a:r>
              <a:rPr lang="en-US" altLang="ja-JP" sz="1050" dirty="0" smtClean="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年齢</a:t>
            </a:r>
            <a:r>
              <a:rPr lang="ja-JP" altLang="en-US" sz="1050" dirty="0" smtClean="0">
                <a:latin typeface="Meiryo UI" panose="020B0604030504040204" pitchFamily="50" charset="-128"/>
                <a:ea typeface="Meiryo UI" panose="020B0604030504040204" pitchFamily="50" charset="-128"/>
              </a:rPr>
              <a:t>別</a:t>
            </a:r>
            <a:r>
              <a:rPr lang="en-US" altLang="ja-JP"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p:txBody>
      </p:sp>
      <p:graphicFrame>
        <p:nvGraphicFramePr>
          <p:cNvPr id="99" name="グラフ 98"/>
          <p:cNvGraphicFramePr>
            <a:graphicFrameLocks/>
          </p:cNvGraphicFramePr>
          <p:nvPr>
            <p:extLst>
              <p:ext uri="{D42A27DB-BD31-4B8C-83A1-F6EECF244321}">
                <p14:modId xmlns:p14="http://schemas.microsoft.com/office/powerpoint/2010/main" val="3676693464"/>
              </p:ext>
            </p:extLst>
          </p:nvPr>
        </p:nvGraphicFramePr>
        <p:xfrm>
          <a:off x="2528772" y="3625887"/>
          <a:ext cx="2054453" cy="1977219"/>
        </p:xfrm>
        <a:graphic>
          <a:graphicData uri="http://schemas.openxmlformats.org/drawingml/2006/chart">
            <c:chart xmlns:c="http://schemas.openxmlformats.org/drawingml/2006/chart" xmlns:r="http://schemas.openxmlformats.org/officeDocument/2006/relationships" r:id="rId10"/>
          </a:graphicData>
        </a:graphic>
      </p:graphicFrame>
      <p:sp>
        <p:nvSpPr>
          <p:cNvPr id="106" name="角丸四角形 105"/>
          <p:cNvSpPr/>
          <p:nvPr/>
        </p:nvSpPr>
        <p:spPr>
          <a:xfrm>
            <a:off x="2629842" y="3875650"/>
            <a:ext cx="1659454" cy="296585"/>
          </a:xfrm>
          <a:prstGeom prst="roundRect">
            <a:avLst>
              <a:gd name="adj" fmla="val 11226"/>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rgbClr val="FF0000"/>
                </a:solidFill>
                <a:latin typeface="Meiryo UI" panose="020B0604030504040204" pitchFamily="50" charset="-128"/>
                <a:ea typeface="Meiryo UI" panose="020B0604030504040204" pitchFamily="50" charset="-128"/>
              </a:rPr>
              <a:t>年齢による差異は大きくない</a:t>
            </a:r>
            <a:endParaRPr kumimoji="1" lang="ja-JP" altLang="en-US" sz="1000" b="1" dirty="0">
              <a:solidFill>
                <a:srgbClr val="FF0000"/>
              </a:solidFill>
              <a:latin typeface="Meiryo UI" panose="020B0604030504040204" pitchFamily="50" charset="-128"/>
              <a:ea typeface="Meiryo UI" panose="020B0604030504040204" pitchFamily="50" charset="-128"/>
            </a:endParaRPr>
          </a:p>
        </p:txBody>
      </p:sp>
      <p:sp>
        <p:nvSpPr>
          <p:cNvPr id="107" name="右中かっこ 106"/>
          <p:cNvSpPr/>
          <p:nvPr/>
        </p:nvSpPr>
        <p:spPr>
          <a:xfrm rot="16200000">
            <a:off x="3321205" y="3435837"/>
            <a:ext cx="181128" cy="1676964"/>
          </a:xfrm>
          <a:prstGeom prst="rightBrace">
            <a:avLst>
              <a:gd name="adj1" fmla="val 22387"/>
              <a:gd name="adj2"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8" name="正方形/長方形 107"/>
          <p:cNvSpPr/>
          <p:nvPr/>
        </p:nvSpPr>
        <p:spPr>
          <a:xfrm>
            <a:off x="2432550" y="3671960"/>
            <a:ext cx="1998106" cy="190262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正方形/長方形 108"/>
          <p:cNvSpPr/>
          <p:nvPr/>
        </p:nvSpPr>
        <p:spPr>
          <a:xfrm>
            <a:off x="326346" y="3671203"/>
            <a:ext cx="1998106" cy="190262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0" name="グループ化 109"/>
          <p:cNvGrpSpPr/>
          <p:nvPr/>
        </p:nvGrpSpPr>
        <p:grpSpPr>
          <a:xfrm>
            <a:off x="246273" y="1338022"/>
            <a:ext cx="2157950" cy="1906485"/>
            <a:chOff x="125438" y="1628340"/>
            <a:chExt cx="2157950" cy="1902624"/>
          </a:xfrm>
        </p:grpSpPr>
        <p:graphicFrame>
          <p:nvGraphicFramePr>
            <p:cNvPr id="111" name="グラフ 110"/>
            <p:cNvGraphicFramePr>
              <a:graphicFrameLocks/>
            </p:cNvGraphicFramePr>
            <p:nvPr>
              <p:extLst>
                <p:ext uri="{D42A27DB-BD31-4B8C-83A1-F6EECF244321}">
                  <p14:modId xmlns:p14="http://schemas.microsoft.com/office/powerpoint/2010/main" val="931466058"/>
                </p:ext>
              </p:extLst>
            </p:nvPr>
          </p:nvGraphicFramePr>
          <p:xfrm>
            <a:off x="212194" y="1638189"/>
            <a:ext cx="2071194" cy="1888775"/>
          </p:xfrm>
          <a:graphic>
            <a:graphicData uri="http://schemas.openxmlformats.org/drawingml/2006/chart">
              <c:chart xmlns:c="http://schemas.openxmlformats.org/drawingml/2006/chart" xmlns:r="http://schemas.openxmlformats.org/officeDocument/2006/relationships" r:id="rId11"/>
            </a:graphicData>
          </a:graphic>
        </p:graphicFrame>
        <p:sp>
          <p:nvSpPr>
            <p:cNvPr id="112" name="右矢印 111"/>
            <p:cNvSpPr>
              <a:spLocks/>
            </p:cNvSpPr>
            <p:nvPr/>
          </p:nvSpPr>
          <p:spPr>
            <a:xfrm rot="19074270">
              <a:off x="311508" y="1864980"/>
              <a:ext cx="258261" cy="16021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113" name="角丸四角形 112"/>
            <p:cNvSpPr/>
            <p:nvPr/>
          </p:nvSpPr>
          <p:spPr>
            <a:xfrm>
              <a:off x="125438" y="1697985"/>
              <a:ext cx="744436" cy="122604"/>
            </a:xfrm>
            <a:prstGeom prst="roundRect">
              <a:avLst>
                <a:gd name="adj" fmla="val 1122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rgbClr val="FF0000"/>
                  </a:solidFill>
                  <a:latin typeface="Meiryo UI" panose="020B0604030504040204" pitchFamily="50" charset="-128"/>
                  <a:ea typeface="Meiryo UI" panose="020B0604030504040204" pitchFamily="50" charset="-128"/>
                </a:rPr>
                <a:t>＋</a:t>
              </a:r>
              <a:r>
                <a:rPr kumimoji="1" lang="en-US" altLang="ja-JP" sz="1100" b="1" dirty="0" smtClean="0">
                  <a:solidFill>
                    <a:srgbClr val="FF0000"/>
                  </a:solidFill>
                  <a:latin typeface="Meiryo UI" panose="020B0604030504040204" pitchFamily="50" charset="-128"/>
                  <a:ea typeface="Meiryo UI" panose="020B0604030504040204" pitchFamily="50" charset="-128"/>
                </a:rPr>
                <a:t>1.4pt</a:t>
              </a:r>
              <a:endParaRPr kumimoji="1" lang="ja-JP" altLang="en-US" sz="1100" b="1" dirty="0">
                <a:solidFill>
                  <a:srgbClr val="FF0000"/>
                </a:solidFill>
                <a:latin typeface="Meiryo UI" panose="020B0604030504040204" pitchFamily="50" charset="-128"/>
                <a:ea typeface="Meiryo UI" panose="020B0604030504040204" pitchFamily="50" charset="-128"/>
              </a:endParaRPr>
            </a:p>
          </p:txBody>
        </p:sp>
        <p:sp>
          <p:nvSpPr>
            <p:cNvPr id="114" name="正方形/長方形 113"/>
            <p:cNvSpPr/>
            <p:nvPr/>
          </p:nvSpPr>
          <p:spPr>
            <a:xfrm>
              <a:off x="193687" y="1628340"/>
              <a:ext cx="1998106" cy="190262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p:cNvSpPr/>
            <p:nvPr/>
          </p:nvSpPr>
          <p:spPr>
            <a:xfrm>
              <a:off x="247094" y="2086449"/>
              <a:ext cx="274114" cy="92333"/>
            </a:xfrm>
            <a:prstGeom prst="rect">
              <a:avLst/>
            </a:prstGeom>
            <a:solidFill>
              <a:schemeClr val="bg1"/>
            </a:solidFill>
          </p:spPr>
          <p:txBody>
            <a:bodyPr wrap="none" lIns="0" tIns="0" rIns="0" bIns="0">
              <a:spAutoFit/>
            </a:bodyPr>
            <a:lstStyle/>
            <a:p>
              <a:r>
                <a:rPr lang="en-US" altLang="ja-JP" sz="600" dirty="0" smtClean="0">
                  <a:latin typeface="BIZ UDPゴシック" panose="020B0400000000000000" pitchFamily="50" charset="-128"/>
                  <a:ea typeface="BIZ UDPゴシック" panose="020B0400000000000000" pitchFamily="50" charset="-128"/>
                </a:rPr>
                <a:t>80.8%</a:t>
              </a:r>
              <a:endParaRPr lang="ja-JP" altLang="en-US" sz="600" dirty="0">
                <a:latin typeface="BIZ UDPゴシック" panose="020B0400000000000000" pitchFamily="50" charset="-128"/>
                <a:ea typeface="BIZ UDPゴシック" panose="020B0400000000000000" pitchFamily="50" charset="-128"/>
              </a:endParaRPr>
            </a:p>
          </p:txBody>
        </p:sp>
        <p:sp>
          <p:nvSpPr>
            <p:cNvPr id="116" name="正方形/長方形 115"/>
            <p:cNvSpPr/>
            <p:nvPr/>
          </p:nvSpPr>
          <p:spPr>
            <a:xfrm>
              <a:off x="462332" y="1984070"/>
              <a:ext cx="274114" cy="92333"/>
            </a:xfrm>
            <a:prstGeom prst="rect">
              <a:avLst/>
            </a:prstGeom>
            <a:solidFill>
              <a:schemeClr val="bg1"/>
            </a:solidFill>
          </p:spPr>
          <p:txBody>
            <a:bodyPr wrap="none" lIns="0" tIns="0" rIns="0" bIns="0">
              <a:spAutoFit/>
            </a:bodyPr>
            <a:lstStyle/>
            <a:p>
              <a:r>
                <a:rPr lang="en-US" altLang="ja-JP" sz="600" dirty="0">
                  <a:latin typeface="BIZ UDPゴシック" panose="020B0400000000000000" pitchFamily="50" charset="-128"/>
                  <a:ea typeface="BIZ UDPゴシック" panose="020B0400000000000000" pitchFamily="50" charset="-128"/>
                </a:rPr>
                <a:t>82.2</a:t>
              </a:r>
              <a:r>
                <a:rPr lang="ja-JP" altLang="en-US" sz="600" dirty="0">
                  <a:latin typeface="BIZ UDPゴシック" panose="020B0400000000000000" pitchFamily="50" charset="-128"/>
                  <a:ea typeface="BIZ UDPゴシック" panose="020B0400000000000000" pitchFamily="50" charset="-128"/>
                </a:rPr>
                <a:t>％</a:t>
              </a:r>
            </a:p>
          </p:txBody>
        </p:sp>
        <p:sp>
          <p:nvSpPr>
            <p:cNvPr id="117" name="正方形/長方形 116"/>
            <p:cNvSpPr/>
            <p:nvPr/>
          </p:nvSpPr>
          <p:spPr>
            <a:xfrm>
              <a:off x="890570" y="1897329"/>
              <a:ext cx="274114" cy="92333"/>
            </a:xfrm>
            <a:prstGeom prst="rect">
              <a:avLst/>
            </a:prstGeom>
            <a:solidFill>
              <a:schemeClr val="bg1"/>
            </a:solidFill>
          </p:spPr>
          <p:txBody>
            <a:bodyPr wrap="none" lIns="0" tIns="0" rIns="0" bIns="0">
              <a:spAutoFit/>
            </a:bodyPr>
            <a:lstStyle/>
            <a:p>
              <a:r>
                <a:rPr lang="en-US" altLang="ja-JP" sz="600" dirty="0">
                  <a:latin typeface="BIZ UDPゴシック" panose="020B0400000000000000" pitchFamily="50" charset="-128"/>
                  <a:ea typeface="BIZ UDPゴシック" panose="020B0400000000000000" pitchFamily="50" charset="-128"/>
                </a:rPr>
                <a:t>90.3</a:t>
              </a:r>
              <a:r>
                <a:rPr lang="ja-JP" altLang="en-US" sz="600" dirty="0" smtClean="0">
                  <a:latin typeface="BIZ UDPゴシック" panose="020B0400000000000000" pitchFamily="50" charset="-128"/>
                  <a:ea typeface="BIZ UDPゴシック" panose="020B0400000000000000" pitchFamily="50" charset="-128"/>
                </a:rPr>
                <a:t>％</a:t>
              </a:r>
              <a:endParaRPr lang="ja-JP" altLang="en-US" sz="600" dirty="0">
                <a:latin typeface="BIZ UDPゴシック" panose="020B0400000000000000" pitchFamily="50" charset="-128"/>
                <a:ea typeface="BIZ UDPゴシック" panose="020B0400000000000000" pitchFamily="50" charset="-128"/>
              </a:endParaRPr>
            </a:p>
          </p:txBody>
        </p:sp>
        <p:sp>
          <p:nvSpPr>
            <p:cNvPr id="118" name="正方形/長方形 117"/>
            <p:cNvSpPr/>
            <p:nvPr/>
          </p:nvSpPr>
          <p:spPr>
            <a:xfrm>
              <a:off x="752117" y="1984070"/>
              <a:ext cx="264496" cy="92333"/>
            </a:xfrm>
            <a:prstGeom prst="rect">
              <a:avLst/>
            </a:prstGeom>
            <a:solidFill>
              <a:schemeClr val="bg1"/>
            </a:solidFill>
          </p:spPr>
          <p:txBody>
            <a:bodyPr wrap="none" lIns="0" tIns="0" rIns="0" bIns="0">
              <a:spAutoFit/>
            </a:bodyPr>
            <a:lstStyle/>
            <a:p>
              <a:r>
                <a:rPr lang="en-US" altLang="ja-JP" sz="600" dirty="0" smtClean="0">
                  <a:latin typeface="BIZ UDPゴシック" panose="020B0400000000000000" pitchFamily="50" charset="-128"/>
                  <a:ea typeface="BIZ UDPゴシック" panose="020B0400000000000000" pitchFamily="50" charset="-128"/>
                </a:rPr>
                <a:t>90.1</a:t>
              </a:r>
              <a:r>
                <a:rPr lang="ja-JP" altLang="en-US" sz="600" dirty="0" smtClean="0">
                  <a:latin typeface="BIZ UDPゴシック" panose="020B0400000000000000" pitchFamily="50" charset="-128"/>
                  <a:ea typeface="BIZ UDPゴシック" panose="020B0400000000000000" pitchFamily="50" charset="-128"/>
                </a:rPr>
                <a:t>％</a:t>
              </a:r>
              <a:endParaRPr lang="ja-JP" altLang="en-US" sz="600" dirty="0">
                <a:latin typeface="BIZ UDPゴシック" panose="020B0400000000000000" pitchFamily="50" charset="-128"/>
                <a:ea typeface="BIZ UDPゴシック" panose="020B0400000000000000" pitchFamily="50" charset="-128"/>
              </a:endParaRPr>
            </a:p>
          </p:txBody>
        </p:sp>
      </p:grpSp>
      <p:grpSp>
        <p:nvGrpSpPr>
          <p:cNvPr id="119" name="グループ化 118"/>
          <p:cNvGrpSpPr/>
          <p:nvPr/>
        </p:nvGrpSpPr>
        <p:grpSpPr>
          <a:xfrm>
            <a:off x="2449657" y="1348204"/>
            <a:ext cx="1998106" cy="1902624"/>
            <a:chOff x="2327411" y="1630826"/>
            <a:chExt cx="1998106" cy="1902624"/>
          </a:xfrm>
        </p:grpSpPr>
        <p:sp>
          <p:nvSpPr>
            <p:cNvPr id="120" name="角丸四角形 119"/>
            <p:cNvSpPr/>
            <p:nvPr/>
          </p:nvSpPr>
          <p:spPr>
            <a:xfrm>
              <a:off x="2341863" y="2029290"/>
              <a:ext cx="758447" cy="156552"/>
            </a:xfrm>
            <a:prstGeom prst="roundRect">
              <a:avLst>
                <a:gd name="adj" fmla="val 1122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rgbClr val="FF0000"/>
                  </a:solidFill>
                  <a:latin typeface="Meiryo UI" panose="020B0604030504040204" pitchFamily="50" charset="-128"/>
                  <a:ea typeface="Meiryo UI" panose="020B0604030504040204" pitchFamily="50" charset="-128"/>
                </a:rPr>
                <a:t>＋</a:t>
              </a:r>
              <a:r>
                <a:rPr kumimoji="1" lang="en-US" altLang="ja-JP" sz="1100" b="1" dirty="0" smtClean="0">
                  <a:solidFill>
                    <a:srgbClr val="FF0000"/>
                  </a:solidFill>
                  <a:latin typeface="Meiryo UI" panose="020B0604030504040204" pitchFamily="50" charset="-128"/>
                  <a:ea typeface="Meiryo UI" panose="020B0604030504040204" pitchFamily="50" charset="-128"/>
                </a:rPr>
                <a:t>9.0pt</a:t>
              </a:r>
              <a:endParaRPr kumimoji="1" lang="ja-JP" altLang="en-US" sz="1100" b="1" dirty="0">
                <a:solidFill>
                  <a:srgbClr val="FF0000"/>
                </a:solidFill>
                <a:latin typeface="Meiryo UI" panose="020B0604030504040204" pitchFamily="50" charset="-128"/>
                <a:ea typeface="Meiryo UI" panose="020B0604030504040204" pitchFamily="50" charset="-128"/>
              </a:endParaRPr>
            </a:p>
          </p:txBody>
        </p:sp>
        <p:sp>
          <p:nvSpPr>
            <p:cNvPr id="122" name="右矢印 121"/>
            <p:cNvSpPr>
              <a:spLocks/>
            </p:cNvSpPr>
            <p:nvPr/>
          </p:nvSpPr>
          <p:spPr>
            <a:xfrm rot="19074270">
              <a:off x="2492789" y="2255179"/>
              <a:ext cx="258265" cy="16020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正方形/長方形 122"/>
            <p:cNvSpPr/>
            <p:nvPr/>
          </p:nvSpPr>
          <p:spPr>
            <a:xfrm>
              <a:off x="2327411" y="1630826"/>
              <a:ext cx="1998106" cy="190262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正方形/長方形 123"/>
            <p:cNvSpPr/>
            <p:nvPr/>
          </p:nvSpPr>
          <p:spPr>
            <a:xfrm>
              <a:off x="2348722" y="2625880"/>
              <a:ext cx="274114" cy="92333"/>
            </a:xfrm>
            <a:prstGeom prst="rect">
              <a:avLst/>
            </a:prstGeom>
            <a:solidFill>
              <a:schemeClr val="bg1"/>
            </a:solidFill>
          </p:spPr>
          <p:txBody>
            <a:bodyPr wrap="none" lIns="0" tIns="0" rIns="0" bIns="0">
              <a:spAutoFit/>
            </a:bodyPr>
            <a:lstStyle/>
            <a:p>
              <a:r>
                <a:rPr lang="en-US" altLang="ja-JP" sz="600" dirty="0" smtClean="0">
                  <a:latin typeface="BIZ UDPゴシック" panose="020B0400000000000000" pitchFamily="50" charset="-128"/>
                  <a:ea typeface="BIZ UDPゴシック" panose="020B0400000000000000" pitchFamily="50" charset="-128"/>
                </a:rPr>
                <a:t>27.5</a:t>
              </a:r>
              <a:r>
                <a:rPr lang="ja-JP" altLang="en-US" sz="600" dirty="0">
                  <a:latin typeface="BIZ UDPゴシック" panose="020B0400000000000000" pitchFamily="50" charset="-128"/>
                  <a:ea typeface="BIZ UDPゴシック" panose="020B0400000000000000" pitchFamily="50" charset="-128"/>
                </a:rPr>
                <a:t>％</a:t>
              </a:r>
            </a:p>
          </p:txBody>
        </p:sp>
        <p:sp>
          <p:nvSpPr>
            <p:cNvPr id="125" name="正方形/長方形 124"/>
            <p:cNvSpPr/>
            <p:nvPr/>
          </p:nvSpPr>
          <p:spPr>
            <a:xfrm>
              <a:off x="2574229" y="2478003"/>
              <a:ext cx="274114" cy="92333"/>
            </a:xfrm>
            <a:prstGeom prst="rect">
              <a:avLst/>
            </a:prstGeom>
            <a:solidFill>
              <a:schemeClr val="bg1"/>
            </a:solidFill>
          </p:spPr>
          <p:txBody>
            <a:bodyPr wrap="none" lIns="0" tIns="0" rIns="0" bIns="0">
              <a:spAutoFit/>
            </a:bodyPr>
            <a:lstStyle/>
            <a:p>
              <a:r>
                <a:rPr lang="en-US" altLang="ja-JP" sz="600" dirty="0" smtClean="0">
                  <a:latin typeface="BIZ UDPゴシック" panose="020B0400000000000000" pitchFamily="50" charset="-128"/>
                  <a:ea typeface="BIZ UDPゴシック" panose="020B0400000000000000" pitchFamily="50" charset="-128"/>
                </a:rPr>
                <a:t>36.5</a:t>
              </a:r>
              <a:r>
                <a:rPr lang="ja-JP" altLang="en-US" sz="600" dirty="0">
                  <a:latin typeface="BIZ UDPゴシック" panose="020B0400000000000000" pitchFamily="50" charset="-128"/>
                  <a:ea typeface="BIZ UDPゴシック" panose="020B0400000000000000" pitchFamily="50" charset="-128"/>
                </a:rPr>
                <a:t>％</a:t>
              </a:r>
            </a:p>
          </p:txBody>
        </p:sp>
        <p:sp>
          <p:nvSpPr>
            <p:cNvPr id="126" name="正方形/長方形 125"/>
            <p:cNvSpPr/>
            <p:nvPr/>
          </p:nvSpPr>
          <p:spPr>
            <a:xfrm>
              <a:off x="2808244" y="2606974"/>
              <a:ext cx="274114" cy="92333"/>
            </a:xfrm>
            <a:prstGeom prst="rect">
              <a:avLst/>
            </a:prstGeom>
            <a:solidFill>
              <a:schemeClr val="bg1"/>
            </a:solidFill>
          </p:spPr>
          <p:txBody>
            <a:bodyPr wrap="none" lIns="0" tIns="0" rIns="0" bIns="0">
              <a:spAutoFit/>
            </a:bodyPr>
            <a:lstStyle/>
            <a:p>
              <a:r>
                <a:rPr lang="en-US" altLang="ja-JP" sz="600" dirty="0">
                  <a:latin typeface="BIZ UDPゴシック" panose="020B0400000000000000" pitchFamily="50" charset="-128"/>
                  <a:ea typeface="BIZ UDPゴシック" panose="020B0400000000000000" pitchFamily="50" charset="-128"/>
                </a:rPr>
                <a:t>34.1%</a:t>
              </a:r>
              <a:endParaRPr lang="ja-JP" altLang="en-US" sz="600" dirty="0">
                <a:latin typeface="BIZ UDPゴシック" panose="020B0400000000000000" pitchFamily="50" charset="-128"/>
                <a:ea typeface="BIZ UDPゴシック" panose="020B0400000000000000" pitchFamily="50" charset="-128"/>
              </a:endParaRPr>
            </a:p>
          </p:txBody>
        </p:sp>
        <p:sp>
          <p:nvSpPr>
            <p:cNvPr id="127" name="正方形/長方形 126"/>
            <p:cNvSpPr/>
            <p:nvPr/>
          </p:nvSpPr>
          <p:spPr>
            <a:xfrm>
              <a:off x="3052350" y="2417846"/>
              <a:ext cx="274114" cy="92333"/>
            </a:xfrm>
            <a:prstGeom prst="rect">
              <a:avLst/>
            </a:prstGeom>
            <a:solidFill>
              <a:schemeClr val="bg1"/>
            </a:solidFill>
          </p:spPr>
          <p:txBody>
            <a:bodyPr wrap="none" lIns="0" tIns="0" rIns="0" bIns="0">
              <a:spAutoFit/>
            </a:bodyPr>
            <a:lstStyle/>
            <a:p>
              <a:r>
                <a:rPr lang="en-US" altLang="ja-JP" sz="600" dirty="0">
                  <a:latin typeface="BIZ UDPゴシック" panose="020B0400000000000000" pitchFamily="50" charset="-128"/>
                  <a:ea typeface="BIZ UDPゴシック" panose="020B0400000000000000" pitchFamily="50" charset="-128"/>
                </a:rPr>
                <a:t>44.8%</a:t>
              </a:r>
              <a:endParaRPr lang="ja-JP" altLang="en-US" sz="600" dirty="0">
                <a:latin typeface="BIZ UDPゴシック" panose="020B0400000000000000" pitchFamily="50" charset="-128"/>
                <a:ea typeface="BIZ UDPゴシック" panose="020B0400000000000000" pitchFamily="50" charset="-128"/>
              </a:endParaRPr>
            </a:p>
          </p:txBody>
        </p:sp>
      </p:grpSp>
      <p:grpSp>
        <p:nvGrpSpPr>
          <p:cNvPr id="128" name="グループ化 127"/>
          <p:cNvGrpSpPr/>
          <p:nvPr/>
        </p:nvGrpSpPr>
        <p:grpSpPr>
          <a:xfrm>
            <a:off x="4570132" y="1331746"/>
            <a:ext cx="2127380" cy="1903271"/>
            <a:chOff x="4461935" y="1620660"/>
            <a:chExt cx="2127380" cy="1903271"/>
          </a:xfrm>
        </p:grpSpPr>
        <p:graphicFrame>
          <p:nvGraphicFramePr>
            <p:cNvPr id="129" name="グラフ 128"/>
            <p:cNvGraphicFramePr>
              <a:graphicFrameLocks/>
            </p:cNvGraphicFramePr>
            <p:nvPr>
              <p:extLst>
                <p:ext uri="{D42A27DB-BD31-4B8C-83A1-F6EECF244321}">
                  <p14:modId xmlns:p14="http://schemas.microsoft.com/office/powerpoint/2010/main" val="3027519095"/>
                </p:ext>
              </p:extLst>
            </p:nvPr>
          </p:nvGraphicFramePr>
          <p:xfrm>
            <a:off x="4543368" y="1641218"/>
            <a:ext cx="2045947" cy="1882713"/>
          </p:xfrm>
          <a:graphic>
            <a:graphicData uri="http://schemas.openxmlformats.org/drawingml/2006/chart">
              <c:chart xmlns:c="http://schemas.openxmlformats.org/drawingml/2006/chart" xmlns:r="http://schemas.openxmlformats.org/officeDocument/2006/relationships" r:id="rId12"/>
            </a:graphicData>
          </a:graphic>
        </p:graphicFrame>
        <p:sp>
          <p:nvSpPr>
            <p:cNvPr id="130" name="角丸四角形 129"/>
            <p:cNvSpPr/>
            <p:nvPr/>
          </p:nvSpPr>
          <p:spPr>
            <a:xfrm>
              <a:off x="4466466" y="1890200"/>
              <a:ext cx="888580" cy="138696"/>
            </a:xfrm>
            <a:prstGeom prst="roundRect">
              <a:avLst>
                <a:gd name="adj" fmla="val 1122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smtClean="0">
                  <a:solidFill>
                    <a:srgbClr val="FF0000"/>
                  </a:solidFill>
                  <a:latin typeface="Meiryo UI" panose="020B0604030504040204" pitchFamily="50" charset="-128"/>
                  <a:ea typeface="Meiryo UI" panose="020B0604030504040204" pitchFamily="50" charset="-128"/>
                </a:rPr>
                <a:t>▲</a:t>
              </a:r>
              <a:r>
                <a:rPr lang="en-US" altLang="ja-JP" sz="1100" b="1" dirty="0" smtClean="0">
                  <a:solidFill>
                    <a:srgbClr val="FF0000"/>
                  </a:solidFill>
                  <a:latin typeface="Meiryo UI" panose="020B0604030504040204" pitchFamily="50" charset="-128"/>
                  <a:ea typeface="Meiryo UI" panose="020B0604030504040204" pitchFamily="50" charset="-128"/>
                </a:rPr>
                <a:t>10.7</a:t>
              </a:r>
              <a:r>
                <a:rPr kumimoji="1" lang="en-US" altLang="ja-JP" sz="1100" b="1" dirty="0" smtClean="0">
                  <a:solidFill>
                    <a:srgbClr val="FF0000"/>
                  </a:solidFill>
                  <a:latin typeface="Meiryo UI" panose="020B0604030504040204" pitchFamily="50" charset="-128"/>
                  <a:ea typeface="Meiryo UI" panose="020B0604030504040204" pitchFamily="50" charset="-128"/>
                </a:rPr>
                <a:t>pt</a:t>
              </a:r>
              <a:endParaRPr kumimoji="1" lang="ja-JP" altLang="en-US" sz="1100" b="1" dirty="0">
                <a:solidFill>
                  <a:srgbClr val="FF0000"/>
                </a:solidFill>
                <a:latin typeface="Meiryo UI" panose="020B0604030504040204" pitchFamily="50" charset="-128"/>
                <a:ea typeface="Meiryo UI" panose="020B0604030504040204" pitchFamily="50" charset="-128"/>
              </a:endParaRPr>
            </a:p>
          </p:txBody>
        </p:sp>
        <p:sp>
          <p:nvSpPr>
            <p:cNvPr id="131" name="右矢印 130"/>
            <p:cNvSpPr>
              <a:spLocks/>
            </p:cNvSpPr>
            <p:nvPr/>
          </p:nvSpPr>
          <p:spPr>
            <a:xfrm rot="2023271">
              <a:off x="4649147" y="2079599"/>
              <a:ext cx="258265" cy="16020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正方形/長方形 131"/>
            <p:cNvSpPr/>
            <p:nvPr/>
          </p:nvSpPr>
          <p:spPr>
            <a:xfrm>
              <a:off x="4461935" y="1620660"/>
              <a:ext cx="1998106" cy="190262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正方形/長方形 132"/>
            <p:cNvSpPr/>
            <p:nvPr/>
          </p:nvSpPr>
          <p:spPr>
            <a:xfrm>
              <a:off x="4571236" y="2305100"/>
              <a:ext cx="264496" cy="92333"/>
            </a:xfrm>
            <a:prstGeom prst="rect">
              <a:avLst/>
            </a:prstGeom>
            <a:solidFill>
              <a:schemeClr val="bg1"/>
            </a:solidFill>
          </p:spPr>
          <p:txBody>
            <a:bodyPr wrap="none" lIns="0" tIns="0" rIns="0" bIns="0">
              <a:spAutoFit/>
            </a:bodyPr>
            <a:lstStyle/>
            <a:p>
              <a:r>
                <a:rPr lang="en-US" altLang="ja-JP" sz="600" dirty="0">
                  <a:latin typeface="BIZ UDPゴシック" panose="020B0400000000000000" pitchFamily="50" charset="-128"/>
                  <a:ea typeface="BIZ UDPゴシック" panose="020B0400000000000000" pitchFamily="50" charset="-128"/>
                </a:rPr>
                <a:t>51.9</a:t>
              </a:r>
              <a:r>
                <a:rPr lang="ja-JP" altLang="en-US" sz="600" dirty="0">
                  <a:latin typeface="BIZ UDPゴシック" panose="020B0400000000000000" pitchFamily="50" charset="-128"/>
                  <a:ea typeface="BIZ UDPゴシック" panose="020B0400000000000000" pitchFamily="50" charset="-128"/>
                </a:rPr>
                <a:t>％</a:t>
              </a:r>
            </a:p>
          </p:txBody>
        </p:sp>
        <p:sp>
          <p:nvSpPr>
            <p:cNvPr id="134" name="正方形/長方形 133"/>
            <p:cNvSpPr/>
            <p:nvPr/>
          </p:nvSpPr>
          <p:spPr>
            <a:xfrm>
              <a:off x="4763726" y="2463984"/>
              <a:ext cx="264496" cy="92333"/>
            </a:xfrm>
            <a:prstGeom prst="rect">
              <a:avLst/>
            </a:prstGeom>
            <a:solidFill>
              <a:schemeClr val="bg1"/>
            </a:solidFill>
          </p:spPr>
          <p:txBody>
            <a:bodyPr wrap="none" lIns="0" tIns="0" rIns="0" bIns="0">
              <a:spAutoFit/>
            </a:bodyPr>
            <a:lstStyle/>
            <a:p>
              <a:r>
                <a:rPr lang="en-US" altLang="ja-JP" sz="600" dirty="0" smtClean="0">
                  <a:latin typeface="BIZ UDPゴシック" panose="020B0400000000000000" pitchFamily="50" charset="-128"/>
                  <a:ea typeface="BIZ UDPゴシック" panose="020B0400000000000000" pitchFamily="50" charset="-128"/>
                </a:rPr>
                <a:t>41.2</a:t>
              </a:r>
              <a:r>
                <a:rPr lang="ja-JP" altLang="en-US" sz="600" dirty="0">
                  <a:latin typeface="BIZ UDPゴシック" panose="020B0400000000000000" pitchFamily="50" charset="-128"/>
                  <a:ea typeface="BIZ UDPゴシック" panose="020B0400000000000000" pitchFamily="50" charset="-128"/>
                </a:rPr>
                <a:t>％</a:t>
              </a:r>
            </a:p>
          </p:txBody>
        </p:sp>
        <p:sp>
          <p:nvSpPr>
            <p:cNvPr id="135" name="正方形/長方形 134"/>
            <p:cNvSpPr/>
            <p:nvPr/>
          </p:nvSpPr>
          <p:spPr>
            <a:xfrm>
              <a:off x="5074795" y="2241031"/>
              <a:ext cx="264496" cy="92333"/>
            </a:xfrm>
            <a:prstGeom prst="rect">
              <a:avLst/>
            </a:prstGeom>
            <a:solidFill>
              <a:schemeClr val="bg1"/>
            </a:solidFill>
          </p:spPr>
          <p:txBody>
            <a:bodyPr wrap="none" lIns="0" tIns="0" rIns="0" bIns="0">
              <a:spAutoFit/>
            </a:bodyPr>
            <a:lstStyle/>
            <a:p>
              <a:r>
                <a:rPr lang="en-US" altLang="ja-JP" sz="600" dirty="0">
                  <a:latin typeface="BIZ UDPゴシック" panose="020B0400000000000000" pitchFamily="50" charset="-128"/>
                  <a:ea typeface="BIZ UDPゴシック" panose="020B0400000000000000" pitchFamily="50" charset="-128"/>
                </a:rPr>
                <a:t>58.1%</a:t>
              </a:r>
              <a:endParaRPr lang="ja-JP" altLang="en-US" sz="600" dirty="0">
                <a:latin typeface="BIZ UDPゴシック" panose="020B0400000000000000" pitchFamily="50" charset="-128"/>
                <a:ea typeface="BIZ UDPゴシック" panose="020B0400000000000000" pitchFamily="50" charset="-128"/>
              </a:endParaRPr>
            </a:p>
          </p:txBody>
        </p:sp>
        <p:sp>
          <p:nvSpPr>
            <p:cNvPr id="136" name="正方形/長方形 135"/>
            <p:cNvSpPr/>
            <p:nvPr/>
          </p:nvSpPr>
          <p:spPr>
            <a:xfrm>
              <a:off x="5207043" y="2391899"/>
              <a:ext cx="274114" cy="92333"/>
            </a:xfrm>
            <a:prstGeom prst="rect">
              <a:avLst/>
            </a:prstGeom>
            <a:solidFill>
              <a:schemeClr val="bg1"/>
            </a:solidFill>
          </p:spPr>
          <p:txBody>
            <a:bodyPr wrap="none" lIns="0" tIns="0" rIns="0" bIns="0">
              <a:spAutoFit/>
            </a:bodyPr>
            <a:lstStyle/>
            <a:p>
              <a:r>
                <a:rPr lang="en-US" altLang="ja-JP" sz="600" dirty="0">
                  <a:latin typeface="BIZ UDPゴシック" panose="020B0400000000000000" pitchFamily="50" charset="-128"/>
                  <a:ea typeface="BIZ UDPゴシック" panose="020B0400000000000000" pitchFamily="50" charset="-128"/>
                </a:rPr>
                <a:t>46.3%</a:t>
              </a:r>
              <a:endParaRPr lang="ja-JP" altLang="en-US" sz="600" dirty="0">
                <a:latin typeface="BIZ UDPゴシック" panose="020B0400000000000000" pitchFamily="50" charset="-128"/>
                <a:ea typeface="BIZ UDPゴシック" panose="020B0400000000000000" pitchFamily="50" charset="-128"/>
              </a:endParaRPr>
            </a:p>
          </p:txBody>
        </p:sp>
      </p:grpSp>
      <p:graphicFrame>
        <p:nvGraphicFramePr>
          <p:cNvPr id="137" name="グラフ 136"/>
          <p:cNvGraphicFramePr>
            <a:graphicFrameLocks/>
          </p:cNvGraphicFramePr>
          <p:nvPr>
            <p:extLst>
              <p:ext uri="{D42A27DB-BD31-4B8C-83A1-F6EECF244321}">
                <p14:modId xmlns:p14="http://schemas.microsoft.com/office/powerpoint/2010/main" val="2425807553"/>
              </p:ext>
            </p:extLst>
          </p:nvPr>
        </p:nvGraphicFramePr>
        <p:xfrm>
          <a:off x="4666122" y="3605717"/>
          <a:ext cx="2054453" cy="2001570"/>
        </p:xfrm>
        <a:graphic>
          <a:graphicData uri="http://schemas.openxmlformats.org/drawingml/2006/chart">
            <c:chart xmlns:c="http://schemas.openxmlformats.org/drawingml/2006/chart" xmlns:r="http://schemas.openxmlformats.org/officeDocument/2006/relationships" r:id="rId13"/>
          </a:graphicData>
        </a:graphic>
      </p:graphicFrame>
      <p:sp>
        <p:nvSpPr>
          <p:cNvPr id="138" name="角丸四角形 137"/>
          <p:cNvSpPr/>
          <p:nvPr/>
        </p:nvSpPr>
        <p:spPr>
          <a:xfrm>
            <a:off x="4745750" y="3869715"/>
            <a:ext cx="1659454" cy="296585"/>
          </a:xfrm>
          <a:prstGeom prst="roundRect">
            <a:avLst>
              <a:gd name="adj" fmla="val 11226"/>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rgbClr val="FF0000"/>
                </a:solidFill>
                <a:latin typeface="Meiryo UI" panose="020B0604030504040204" pitchFamily="50" charset="-128"/>
                <a:ea typeface="Meiryo UI" panose="020B0604030504040204" pitchFamily="50" charset="-128"/>
              </a:rPr>
              <a:t>年齢による差異は大きくない</a:t>
            </a:r>
            <a:endParaRPr kumimoji="1" lang="ja-JP" altLang="en-US" sz="1000" b="1" dirty="0">
              <a:solidFill>
                <a:srgbClr val="FF0000"/>
              </a:solidFill>
              <a:latin typeface="Meiryo UI" panose="020B0604030504040204" pitchFamily="50" charset="-128"/>
              <a:ea typeface="Meiryo UI" panose="020B0604030504040204" pitchFamily="50" charset="-128"/>
            </a:endParaRPr>
          </a:p>
        </p:txBody>
      </p:sp>
      <p:sp>
        <p:nvSpPr>
          <p:cNvPr id="139" name="正方形/長方形 138"/>
          <p:cNvSpPr/>
          <p:nvPr/>
        </p:nvSpPr>
        <p:spPr>
          <a:xfrm>
            <a:off x="4581869" y="3656745"/>
            <a:ext cx="1998106" cy="192706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0" name="図 79"/>
          <p:cNvPicPr>
            <a:picLocks noChangeAspect="1"/>
          </p:cNvPicPr>
          <p:nvPr/>
        </p:nvPicPr>
        <p:blipFill>
          <a:blip r:embed="rId14"/>
          <a:srcRect l="20542" t="23916" r="43594" b="12829"/>
          <a:stretch>
            <a:fillRect/>
          </a:stretch>
        </p:blipFill>
        <p:spPr>
          <a:xfrm>
            <a:off x="11533457" y="5571478"/>
            <a:ext cx="657560" cy="667414"/>
          </a:xfrm>
          <a:prstGeom prst="ellipse">
            <a:avLst/>
          </a:prstGeom>
        </p:spPr>
      </p:pic>
    </p:spTree>
    <p:extLst>
      <p:ext uri="{BB962C8B-B14F-4D97-AF65-F5344CB8AC3E}">
        <p14:creationId xmlns:p14="http://schemas.microsoft.com/office/powerpoint/2010/main" val="1040669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L 字 91"/>
          <p:cNvSpPr/>
          <p:nvPr/>
        </p:nvSpPr>
        <p:spPr>
          <a:xfrm rot="5400000">
            <a:off x="-1323996" y="1750934"/>
            <a:ext cx="9164759" cy="6437639"/>
          </a:xfrm>
          <a:prstGeom prst="corner">
            <a:avLst>
              <a:gd name="adj1" fmla="val 114463"/>
              <a:gd name="adj2" fmla="val 100000"/>
            </a:avLst>
          </a:prstGeom>
          <a:noFill/>
          <a:ln w="19050">
            <a:solidFill>
              <a:srgbClr val="0070C0"/>
            </a:solidFill>
          </a:ln>
        </p:spPr>
        <p:style>
          <a:lnRef idx="2">
            <a:schemeClr val="accent6"/>
          </a:lnRef>
          <a:fillRef idx="1">
            <a:schemeClr val="lt1"/>
          </a:fillRef>
          <a:effectRef idx="0">
            <a:schemeClr val="accent6"/>
          </a:effectRef>
          <a:fontRef idx="minor">
            <a:schemeClr val="dk1"/>
          </a:fontRef>
        </p:style>
        <p:txBody>
          <a:bodyPr lIns="128001" tIns="64001" rIns="128001" bIns="64001" rtlCol="0" anchor="ctr"/>
          <a:lstStyle/>
          <a:p>
            <a:pPr algn="ctr"/>
            <a:endParaRPr lang="ja-JP" altLang="en-US" sz="3528">
              <a:solidFill>
                <a:schemeClr val="tx1"/>
              </a:solidFill>
            </a:endParaRPr>
          </a:p>
        </p:txBody>
      </p:sp>
      <p:sp>
        <p:nvSpPr>
          <p:cNvPr id="5" name="正方形/長方形 4">
            <a:extLst>
              <a:ext uri="{FF2B5EF4-FFF2-40B4-BE49-F238E27FC236}">
                <a16:creationId xmlns:a16="http://schemas.microsoft.com/office/drawing/2014/main" id="{6679F369-BFBC-4979-AF99-749DAC3826FA}"/>
              </a:ext>
            </a:extLst>
          </p:cNvPr>
          <p:cNvSpPr/>
          <p:nvPr/>
        </p:nvSpPr>
        <p:spPr>
          <a:xfrm>
            <a:off x="0" y="-12435"/>
            <a:ext cx="13068300" cy="37683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latin typeface="Meiryo UI" panose="020B0604030504040204" pitchFamily="50" charset="-128"/>
                <a:ea typeface="Meiryo UI" panose="020B0604030504040204" pitchFamily="50" charset="-128"/>
              </a:rPr>
              <a:t>参加促進等に</a:t>
            </a:r>
            <a:r>
              <a:rPr lang="ja-JP" altLang="en-US" sz="2000" b="1" dirty="0">
                <a:latin typeface="Meiryo UI" panose="020B0604030504040204" pitchFamily="50" charset="-128"/>
                <a:ea typeface="Meiryo UI" panose="020B0604030504040204" pitchFamily="50" charset="-128"/>
              </a:rPr>
              <a:t>関する取組み</a:t>
            </a:r>
          </a:p>
        </p:txBody>
      </p:sp>
      <p:sp>
        <p:nvSpPr>
          <p:cNvPr id="6" name="正方形/長方形 5">
            <a:extLst>
              <a:ext uri="{FF2B5EF4-FFF2-40B4-BE49-F238E27FC236}">
                <a16:creationId xmlns:a16="http://schemas.microsoft.com/office/drawing/2014/main" id="{BEB5C3CE-D5B7-4142-88D1-DB9F8FE463E4}"/>
              </a:ext>
            </a:extLst>
          </p:cNvPr>
          <p:cNvSpPr/>
          <p:nvPr/>
        </p:nvSpPr>
        <p:spPr>
          <a:xfrm>
            <a:off x="11790733" y="29391"/>
            <a:ext cx="1080121" cy="293186"/>
          </a:xfrm>
          <a:prstGeom prst="rect">
            <a:avLst/>
          </a:prstGeom>
          <a:solidFill>
            <a:sysClr val="window" lastClr="FFFFFF"/>
          </a:solidFill>
          <a:ln w="38100" cap="flat" cmpd="sng" algn="ctr">
            <a:solidFill>
              <a:sysClr val="windowText" lastClr="000000"/>
            </a:solidFill>
            <a:prstDash val="solid"/>
          </a:ln>
          <a:effectLst/>
        </p:spPr>
        <p:txBody>
          <a:bodyPr rot="0" spcFirstLastPara="0" vert="horz" wrap="square" lIns="78400" tIns="39200" rIns="78400" bIns="39200" numCol="1" spcCol="0" rtlCol="0" fromWordArt="0" anchor="ctr" anchorCtr="0" forceAA="0" compatLnSpc="1">
            <a:prstTxWarp prst="textNoShape">
              <a:avLst/>
            </a:prstTxWarp>
            <a:noAutofit/>
          </a:bodyPr>
          <a:lstStyle/>
          <a:p>
            <a:pPr algn="ctr" defTabSz="783592">
              <a:defRPr/>
            </a:pPr>
            <a:r>
              <a:rPr lang="ja-JP" altLang="en-US" sz="1600" b="1" kern="100" dirty="0" smtClean="0">
                <a:solidFill>
                  <a:prstClr val="black"/>
                </a:solidFill>
                <a:latin typeface="Meiryo UI" panose="020B0604030504040204" pitchFamily="50" charset="-128"/>
                <a:ea typeface="Meiryo UI" panose="020B0604030504040204" pitchFamily="50" charset="-128"/>
                <a:cs typeface="Times New Roman"/>
              </a:rPr>
              <a:t>資料６</a:t>
            </a:r>
            <a:endParaRPr lang="en-US" altLang="ja-JP" sz="16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87" name="正方形/長方形 86">
            <a:extLst>
              <a:ext uri="{FF2B5EF4-FFF2-40B4-BE49-F238E27FC236}">
                <a16:creationId xmlns:a16="http://schemas.microsoft.com/office/drawing/2014/main" id="{D0C136B1-7F89-4103-8FFC-E8FDBDDD6E78}"/>
              </a:ext>
            </a:extLst>
          </p:cNvPr>
          <p:cNvSpPr/>
          <p:nvPr/>
        </p:nvSpPr>
        <p:spPr>
          <a:xfrm>
            <a:off x="6534150" y="398145"/>
            <a:ext cx="6524358" cy="260360"/>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260" b="1" dirty="0" smtClean="0">
                <a:solidFill>
                  <a:schemeClr val="bg1"/>
                </a:solidFill>
                <a:latin typeface="Meiryo UI" panose="020B0604030504040204" pitchFamily="50" charset="-128"/>
                <a:ea typeface="Meiryo UI" panose="020B0604030504040204" pitchFamily="50" charset="-128"/>
              </a:rPr>
              <a:t>（参考）機運醸成アクションプランに基づく</a:t>
            </a:r>
            <a:r>
              <a:rPr lang="en-US" altLang="ja-JP" sz="1260" b="1" dirty="0" smtClean="0">
                <a:solidFill>
                  <a:schemeClr val="bg1"/>
                </a:solidFill>
                <a:latin typeface="Meiryo UI" panose="020B0604030504040204" pitchFamily="50" charset="-128"/>
                <a:ea typeface="Meiryo UI" panose="020B0604030504040204" pitchFamily="50" charset="-128"/>
              </a:rPr>
              <a:t>2022</a:t>
            </a:r>
            <a:r>
              <a:rPr lang="ja-JP" altLang="en-US" sz="1260" b="1" dirty="0" smtClean="0">
                <a:solidFill>
                  <a:schemeClr val="bg1"/>
                </a:solidFill>
                <a:latin typeface="Meiryo UI" panose="020B0604030504040204" pitchFamily="50" charset="-128"/>
                <a:ea typeface="Meiryo UI" panose="020B0604030504040204" pitchFamily="50" charset="-128"/>
              </a:rPr>
              <a:t>年度の取組み</a:t>
            </a:r>
            <a:r>
              <a:rPr lang="ja-JP" altLang="en-US" sz="1200" b="1" dirty="0" smtClean="0">
                <a:solidFill>
                  <a:schemeClr val="bg1"/>
                </a:solidFill>
                <a:latin typeface="Meiryo UI" panose="020B0604030504040204" pitchFamily="50" charset="-128"/>
                <a:ea typeface="Meiryo UI" panose="020B0604030504040204" pitchFamily="50" charset="-128"/>
              </a:rPr>
              <a:t>（</a:t>
            </a:r>
            <a:r>
              <a:rPr lang="en-US" altLang="ja-JP" sz="1200" b="1" dirty="0">
                <a:solidFill>
                  <a:schemeClr val="bg1"/>
                </a:solidFill>
                <a:latin typeface="Meiryo UI" panose="020B0604030504040204" pitchFamily="50" charset="-128"/>
                <a:ea typeface="Meiryo UI" panose="020B0604030504040204" pitchFamily="50" charset="-128"/>
              </a:rPr>
              <a:t>2023</a:t>
            </a:r>
            <a:r>
              <a:rPr lang="en-US" altLang="ja-JP" sz="1200" b="1" dirty="0" smtClean="0">
                <a:solidFill>
                  <a:schemeClr val="bg1"/>
                </a:solidFill>
                <a:latin typeface="Meiryo UI" panose="020B0604030504040204" pitchFamily="50" charset="-128"/>
                <a:ea typeface="Meiryo UI" panose="020B0604030504040204" pitchFamily="50" charset="-128"/>
              </a:rPr>
              <a:t>.1</a:t>
            </a:r>
            <a:r>
              <a:rPr lang="ja-JP" altLang="en-US" sz="1200" b="1" dirty="0" smtClean="0">
                <a:solidFill>
                  <a:schemeClr val="bg1"/>
                </a:solidFill>
                <a:latin typeface="Meiryo UI" panose="020B0604030504040204" pitchFamily="50" charset="-128"/>
                <a:ea typeface="Meiryo UI" panose="020B0604030504040204" pitchFamily="50" charset="-128"/>
              </a:rPr>
              <a:t>時点）</a:t>
            </a:r>
            <a:endParaRPr lang="ja-JP" altLang="en-US" sz="1200" b="1" dirty="0">
              <a:solidFill>
                <a:schemeClr val="bg1"/>
              </a:solidFill>
              <a:latin typeface="Meiryo UI" panose="020B0604030504040204" pitchFamily="50" charset="-128"/>
              <a:ea typeface="Meiryo UI" panose="020B0604030504040204" pitchFamily="50" charset="-128"/>
            </a:endParaRPr>
          </a:p>
        </p:txBody>
      </p:sp>
      <p:sp>
        <p:nvSpPr>
          <p:cNvPr id="88" name="正方形/長方形 87">
            <a:extLst>
              <a:ext uri="{FF2B5EF4-FFF2-40B4-BE49-F238E27FC236}">
                <a16:creationId xmlns:a16="http://schemas.microsoft.com/office/drawing/2014/main" id="{5BF4B00A-8652-494B-AE15-E982FE963430}"/>
              </a:ext>
            </a:extLst>
          </p:cNvPr>
          <p:cNvSpPr/>
          <p:nvPr/>
        </p:nvSpPr>
        <p:spPr>
          <a:xfrm>
            <a:off x="6575843" y="751705"/>
            <a:ext cx="6380749" cy="284693"/>
          </a:xfrm>
          <a:prstGeom prst="rect">
            <a:avLst/>
          </a:prstGeom>
        </p:spPr>
        <p:txBody>
          <a:bodyPr wrap="square" lIns="72000" rIns="72000">
            <a:spAutoFit/>
          </a:bodyPr>
          <a:lstStyle/>
          <a:p>
            <a:pPr>
              <a:lnSpc>
                <a:spcPts val="1500"/>
              </a:lnSpc>
              <a:spcBef>
                <a:spcPts val="300"/>
              </a:spcBef>
            </a:pP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博覧会協会や国等と連携しながら、万博の機運醸成を</a:t>
            </a:r>
            <a:r>
              <a:rPr lang="ja-JP" altLang="en-US" sz="1260" kern="100" dirty="0">
                <a:latin typeface="Meiryo UI" panose="020B0604030504040204" pitchFamily="50" charset="-128"/>
                <a:ea typeface="Meiryo UI" panose="020B0604030504040204" pitchFamily="50" charset="-128"/>
                <a:cs typeface="Times New Roman" panose="02020603050405020304" pitchFamily="18" charset="0"/>
              </a:rPr>
              <a:t>図る</a:t>
            </a: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取組みを実施。</a:t>
            </a:r>
            <a:endParaRPr lang="en-US" altLang="ja-JP" sz="1260" kern="100" spc="-150" dirty="0" smtClean="0">
              <a:latin typeface="Meiryo UI" panose="020B0604030504040204" pitchFamily="50" charset="-128"/>
              <a:ea typeface="Meiryo UI" panose="020B0604030504040204" pitchFamily="50" charset="-128"/>
              <a:cs typeface="Times New Roman" panose="02020603050405020304" pitchFamily="18" charset="0"/>
            </a:endParaRPr>
          </a:p>
        </p:txBody>
      </p:sp>
      <p:sp>
        <p:nvSpPr>
          <p:cNvPr id="89" name="正方形/長方形 88">
            <a:extLst>
              <a:ext uri="{FF2B5EF4-FFF2-40B4-BE49-F238E27FC236}">
                <a16:creationId xmlns:a16="http://schemas.microsoft.com/office/drawing/2014/main" id="{5BF4B00A-8652-494B-AE15-E982FE963430}"/>
              </a:ext>
            </a:extLst>
          </p:cNvPr>
          <p:cNvSpPr/>
          <p:nvPr/>
        </p:nvSpPr>
        <p:spPr>
          <a:xfrm>
            <a:off x="6534187" y="1128192"/>
            <a:ext cx="6445835" cy="4675639"/>
          </a:xfrm>
          <a:prstGeom prst="rect">
            <a:avLst/>
          </a:prstGeom>
        </p:spPr>
        <p:txBody>
          <a:bodyPr wrap="square" lIns="72000" rIns="0">
            <a:spAutoFit/>
          </a:bodyPr>
          <a:lstStyle/>
          <a:p>
            <a:pPr>
              <a:lnSpc>
                <a:spcPts val="1500"/>
              </a:lnSpc>
              <a:spcBef>
                <a:spcPts val="600"/>
              </a:spcBef>
            </a:pPr>
            <a:r>
              <a:rPr lang="ja-JP" altLang="en-US" sz="1260" b="1" kern="100" dirty="0">
                <a:latin typeface="Meiryo UI" panose="020B0604030504040204" pitchFamily="50" charset="-128"/>
                <a:ea typeface="Meiryo UI" panose="020B0604030504040204" pitchFamily="50" charset="-128"/>
                <a:cs typeface="Times New Roman" panose="02020603050405020304" pitchFamily="18" charset="0"/>
              </a:rPr>
              <a:t>〇</a:t>
            </a:r>
            <a:r>
              <a:rPr lang="ja-JP" altLang="en-US" sz="1260" b="1" kern="100" dirty="0" smtClean="0">
                <a:latin typeface="Meiryo UI" panose="020B0604030504040204" pitchFamily="50" charset="-128"/>
                <a:ea typeface="Meiryo UI" panose="020B0604030504040204" pitchFamily="50" charset="-128"/>
                <a:cs typeface="Times New Roman" panose="02020603050405020304" pitchFamily="18" charset="0"/>
              </a:rPr>
              <a:t> 大規模イベントでの</a:t>
            </a:r>
            <a:r>
              <a:rPr lang="en-US" altLang="ja-JP" sz="1260" b="1" kern="100" dirty="0" smtClean="0">
                <a:latin typeface="Meiryo UI" panose="020B0604030504040204" pitchFamily="50" charset="-128"/>
                <a:ea typeface="Meiryo UI" panose="020B0604030504040204" pitchFamily="50" charset="-128"/>
                <a:cs typeface="Times New Roman" panose="02020603050405020304" pitchFamily="18" charset="0"/>
              </a:rPr>
              <a:t>PR</a:t>
            </a:r>
            <a:r>
              <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rPr>
              <a:t/>
            </a:r>
            <a:br>
              <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rPr>
            </a:b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開幕</a:t>
            </a:r>
            <a:r>
              <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1000</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日前イベント</a:t>
            </a:r>
            <a:r>
              <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(7/18)</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  御堂筋オータム</a:t>
            </a:r>
            <a:r>
              <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(11/3)</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HANAZONO EXPO(11/5</a:t>
            </a:r>
            <a:r>
              <a:rPr lang="ja-JP" altLang="en-US" sz="1100" kern="100" dirty="0" err="1"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6)</a:t>
            </a:r>
          </a:p>
          <a:p>
            <a:pPr>
              <a:spcBef>
                <a:spcPts val="600"/>
              </a:spcBef>
            </a:pPr>
            <a:endParaRPr lang="en-US" altLang="ja-JP" sz="5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nSpc>
                <a:spcPts val="1500"/>
              </a:lnSpc>
              <a:spcBef>
                <a:spcPts val="600"/>
              </a:spcBef>
            </a:pPr>
            <a:endParaRPr lang="en-US" altLang="ja-JP" sz="1260"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1500"/>
              </a:lnSpc>
              <a:spcBef>
                <a:spcPts val="600"/>
              </a:spcBef>
            </a:pPr>
            <a:endParaRPr lang="en-US" altLang="ja-JP" sz="1260"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1500"/>
              </a:lnSpc>
              <a:spcBef>
                <a:spcPts val="600"/>
              </a:spcBef>
            </a:pPr>
            <a:endPar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nSpc>
                <a:spcPts val="700"/>
              </a:lnSpc>
              <a:spcBef>
                <a:spcPts val="600"/>
              </a:spcBef>
            </a:pPr>
            <a:endParaRPr lang="en-US" altLang="ja-JP" sz="1260" kern="100" dirty="0">
              <a:latin typeface="Meiryo UI" panose="020B0604030504040204" pitchFamily="50" charset="-128"/>
              <a:ea typeface="Meiryo UI" panose="020B0604030504040204" pitchFamily="50" charset="-128"/>
              <a:cs typeface="Times New Roman" panose="02020603050405020304" pitchFamily="18" charset="0"/>
            </a:endParaRPr>
          </a:p>
          <a:p>
            <a:pPr>
              <a:spcBef>
                <a:spcPts val="600"/>
              </a:spcBef>
            </a:pPr>
            <a:endParaRPr lang="en-US" altLang="ja-JP" sz="1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nSpc>
                <a:spcPts val="700"/>
              </a:lnSpc>
              <a:spcBef>
                <a:spcPts val="600"/>
              </a:spcBef>
            </a:pPr>
            <a:r>
              <a:rPr lang="ja-JP" altLang="en-US" sz="7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7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700" kern="100" dirty="0" smtClean="0">
                <a:latin typeface="Meiryo UI" panose="020B0604030504040204" pitchFamily="50" charset="-128"/>
                <a:ea typeface="Meiryo UI" panose="020B0604030504040204" pitchFamily="50" charset="-128"/>
                <a:cs typeface="Times New Roman" panose="02020603050405020304" pitchFamily="18" charset="0"/>
              </a:rPr>
              <a:t> TM </a:t>
            </a:r>
            <a:r>
              <a:rPr lang="en-US" altLang="ja-JP" sz="700" kern="100" dirty="0">
                <a:latin typeface="Meiryo UI" panose="020B0604030504040204" pitchFamily="50" charset="-128"/>
                <a:ea typeface="Meiryo UI" panose="020B0604030504040204" pitchFamily="50" charset="-128"/>
                <a:cs typeface="Times New Roman" panose="02020603050405020304" pitchFamily="18" charset="0"/>
              </a:rPr>
              <a:t>&amp; © Universal Studios. All rights reserved</a:t>
            </a:r>
            <a:r>
              <a:rPr lang="en-US" altLang="ja-JP" sz="700" kern="100" dirty="0" smtClean="0">
                <a:latin typeface="Meiryo UI" panose="020B0604030504040204" pitchFamily="50" charset="-128"/>
                <a:ea typeface="Meiryo UI" panose="020B0604030504040204" pitchFamily="50" charset="-128"/>
                <a:cs typeface="Times New Roman" panose="02020603050405020304" pitchFamily="18" charset="0"/>
              </a:rPr>
              <a:t>.</a:t>
            </a:r>
          </a:p>
          <a:p>
            <a:pPr>
              <a:spcBef>
                <a:spcPts val="600"/>
              </a:spcBef>
            </a:pPr>
            <a:endParaRPr lang="en-US" altLang="ja-JP" sz="1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nSpc>
                <a:spcPts val="700"/>
              </a:lnSpc>
              <a:spcBef>
                <a:spcPts val="600"/>
              </a:spcBef>
            </a:pPr>
            <a:r>
              <a:rPr lang="ja-JP" altLang="en-US" sz="7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7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その他、</a:t>
            </a:r>
            <a:r>
              <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FC</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大阪主催試合（</a:t>
            </a:r>
            <a:r>
              <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6/24</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）、大阪城夢祭（</a:t>
            </a:r>
            <a:r>
              <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10/15</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）など、機会をとらえ万博</a:t>
            </a:r>
            <a:r>
              <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PR</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を実施</a:t>
            </a:r>
            <a:r>
              <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
            </a:r>
            <a:br>
              <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br>
            <a:endParaRPr lang="en-US" altLang="ja-JP" sz="7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nSpc>
                <a:spcPts val="1500"/>
              </a:lnSpc>
              <a:spcBef>
                <a:spcPts val="600"/>
              </a:spcBef>
            </a:pPr>
            <a:r>
              <a:rPr lang="ja-JP" altLang="en-US" sz="1260" b="1" kern="100" dirty="0" smtClean="0">
                <a:latin typeface="Meiryo UI" panose="020B0604030504040204" pitchFamily="50" charset="-128"/>
                <a:ea typeface="Meiryo UI" panose="020B0604030504040204" pitchFamily="50" charset="-128"/>
                <a:cs typeface="Times New Roman" panose="02020603050405020304" pitchFamily="18" charset="0"/>
              </a:rPr>
              <a:t>〇 関係機関主催イベントとの連携 </a:t>
            </a:r>
            <a:r>
              <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府市部局・府内市町村・民間事業者との連携</a:t>
            </a:r>
            <a:r>
              <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rPr>
              <a:t>)</a:t>
            </a:r>
            <a:br>
              <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rPr>
            </a:b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　 ・万博推進局による万博ＰＲブースの出展・講演・ミャクミャクの派遣：</a:t>
            </a:r>
            <a:r>
              <a:rPr lang="en-US" altLang="ja-JP" sz="1260" u="sng" kern="100" dirty="0" smtClean="0">
                <a:latin typeface="Meiryo UI" panose="020B0604030504040204" pitchFamily="50" charset="-128"/>
                <a:ea typeface="Meiryo UI" panose="020B0604030504040204" pitchFamily="50" charset="-128"/>
                <a:cs typeface="Times New Roman" panose="02020603050405020304" pitchFamily="18" charset="0"/>
              </a:rPr>
              <a:t>56</a:t>
            </a:r>
            <a:r>
              <a:rPr lang="ja-JP" altLang="en-US" sz="1260" u="sng" kern="100" dirty="0" smtClean="0">
                <a:latin typeface="Meiryo UI" panose="020B0604030504040204" pitchFamily="50" charset="-128"/>
                <a:ea typeface="Meiryo UI" panose="020B0604030504040204" pitchFamily="50" charset="-128"/>
                <a:cs typeface="Times New Roman" panose="02020603050405020304" pitchFamily="18" charset="0"/>
              </a:rPr>
              <a:t>件</a:t>
            </a:r>
            <a:r>
              <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rPr>
              <a:t/>
            </a:r>
            <a:br>
              <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rPr>
            </a:b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　 ・イベント主催者</a:t>
            </a:r>
            <a:r>
              <a:rPr lang="ja-JP" altLang="en-US" sz="1260" kern="100" dirty="0">
                <a:latin typeface="Meiryo UI" panose="020B0604030504040204" pitchFamily="50" charset="-128"/>
                <a:ea typeface="Meiryo UI" panose="020B0604030504040204" pitchFamily="50" charset="-128"/>
                <a:cs typeface="Times New Roman" panose="02020603050405020304" pitchFamily="18" charset="0"/>
              </a:rPr>
              <a:t>への万博ＰＲツールの提供     </a:t>
            </a: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1260" u="sng" kern="100" dirty="0" smtClean="0">
                <a:latin typeface="Meiryo UI" panose="020B0604030504040204" pitchFamily="50" charset="-128"/>
                <a:ea typeface="Meiryo UI" panose="020B0604030504040204" pitchFamily="50" charset="-128"/>
                <a:cs typeface="Times New Roman" panose="02020603050405020304" pitchFamily="18" charset="0"/>
              </a:rPr>
              <a:t>32</a:t>
            </a:r>
            <a:r>
              <a:rPr lang="ja-JP" altLang="en-US" sz="1260" u="sng" kern="100" dirty="0" smtClean="0">
                <a:latin typeface="Meiryo UI" panose="020B0604030504040204" pitchFamily="50" charset="-128"/>
                <a:ea typeface="Meiryo UI" panose="020B0604030504040204" pitchFamily="50" charset="-128"/>
                <a:cs typeface="Times New Roman" panose="02020603050405020304" pitchFamily="18" charset="0"/>
              </a:rPr>
              <a:t>件</a:t>
            </a:r>
            <a:r>
              <a:rPr lang="en-US" altLang="ja-JP" sz="1260" u="sng" kern="100" dirty="0" smtClean="0">
                <a:latin typeface="Meiryo UI" panose="020B0604030504040204" pitchFamily="50" charset="-128"/>
                <a:ea typeface="Meiryo UI" panose="020B0604030504040204" pitchFamily="50" charset="-128"/>
                <a:cs typeface="Times New Roman" panose="02020603050405020304" pitchFamily="18" charset="0"/>
              </a:rPr>
              <a:t/>
            </a:r>
            <a:br>
              <a:rPr lang="en-US" altLang="ja-JP" sz="1260" u="sng" kern="100" dirty="0" smtClean="0">
                <a:latin typeface="Meiryo UI" panose="020B0604030504040204" pitchFamily="50" charset="-128"/>
                <a:ea typeface="Meiryo UI" panose="020B0604030504040204" pitchFamily="50" charset="-128"/>
                <a:cs typeface="Times New Roman" panose="02020603050405020304" pitchFamily="18" charset="0"/>
              </a:rPr>
            </a:b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1000" kern="100" smtClean="0">
                <a:latin typeface="Meiryo UI" panose="020B0604030504040204" pitchFamily="50" charset="-128"/>
                <a:ea typeface="Meiryo UI" panose="020B0604030504040204" pitchFamily="50" charset="-128"/>
                <a:cs typeface="Times New Roman" panose="02020603050405020304" pitchFamily="18" charset="0"/>
              </a:rPr>
              <a:t>2022.4.1</a:t>
            </a:r>
            <a:r>
              <a:rPr lang="ja-JP" altLang="en-US" sz="1000" kern="100"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1000" kern="100" dirty="0">
                <a:latin typeface="Meiryo UI" panose="020B0604030504040204" pitchFamily="50" charset="-128"/>
                <a:ea typeface="Meiryo UI" panose="020B0604030504040204" pitchFamily="50" charset="-128"/>
                <a:cs typeface="Times New Roman" panose="02020603050405020304" pitchFamily="18" charset="0"/>
              </a:rPr>
              <a:t>2023</a:t>
            </a:r>
            <a:r>
              <a:rPr lang="en-US" altLang="ja-JP" sz="1000" kern="100" dirty="0" smtClean="0">
                <a:latin typeface="Meiryo UI" panose="020B0604030504040204" pitchFamily="50" charset="-128"/>
                <a:ea typeface="Meiryo UI" panose="020B0604030504040204" pitchFamily="50" charset="-128"/>
                <a:cs typeface="Times New Roman" panose="02020603050405020304" pitchFamily="18" charset="0"/>
              </a:rPr>
              <a:t>.1.6</a:t>
            </a: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の府内全域の実績）</a:t>
            </a:r>
            <a:endParaRPr lang="en-US" altLang="ja-JP" sz="1000" kern="100" spc="-150" dirty="0" smtClean="0">
              <a:latin typeface="Meiryo UI" panose="020B0604030504040204" pitchFamily="50" charset="-128"/>
              <a:ea typeface="Meiryo UI" panose="020B0604030504040204" pitchFamily="50" charset="-128"/>
              <a:cs typeface="Times New Roman" panose="02020603050405020304" pitchFamily="18" charset="0"/>
            </a:endParaRPr>
          </a:p>
          <a:p>
            <a:pPr>
              <a:lnSpc>
                <a:spcPts val="1500"/>
              </a:lnSpc>
              <a:spcBef>
                <a:spcPts val="600"/>
              </a:spcBef>
            </a:pPr>
            <a:endParaRPr lang="en-US" altLang="ja-JP" sz="1000" kern="100" spc="-150" dirty="0">
              <a:latin typeface="Meiryo UI" panose="020B0604030504040204" pitchFamily="50" charset="-128"/>
              <a:ea typeface="Meiryo UI" panose="020B0604030504040204" pitchFamily="50" charset="-128"/>
              <a:cs typeface="Times New Roman" panose="02020603050405020304" pitchFamily="18" charset="0"/>
            </a:endParaRPr>
          </a:p>
          <a:p>
            <a:pPr>
              <a:lnSpc>
                <a:spcPts val="1500"/>
              </a:lnSpc>
              <a:spcBef>
                <a:spcPts val="600"/>
              </a:spcBef>
            </a:pPr>
            <a:endParaRPr lang="en-US" altLang="ja-JP" sz="1000" kern="100" spc="-150" dirty="0" smtClean="0">
              <a:latin typeface="Meiryo UI" panose="020B0604030504040204" pitchFamily="50" charset="-128"/>
              <a:ea typeface="Meiryo UI" panose="020B0604030504040204" pitchFamily="50" charset="-128"/>
              <a:cs typeface="Times New Roman" panose="02020603050405020304" pitchFamily="18" charset="0"/>
            </a:endParaRPr>
          </a:p>
          <a:p>
            <a:pPr>
              <a:lnSpc>
                <a:spcPts val="1500"/>
              </a:lnSpc>
              <a:spcBef>
                <a:spcPts val="600"/>
              </a:spcBef>
            </a:pPr>
            <a:endParaRPr lang="en-US" altLang="ja-JP" sz="1000" kern="100" spc="-150" dirty="0">
              <a:latin typeface="Meiryo UI" panose="020B0604030504040204" pitchFamily="50" charset="-128"/>
              <a:ea typeface="Meiryo UI" panose="020B0604030504040204" pitchFamily="50" charset="-128"/>
              <a:cs typeface="Times New Roman" panose="02020603050405020304" pitchFamily="18" charset="0"/>
            </a:endParaRPr>
          </a:p>
          <a:p>
            <a:pPr>
              <a:lnSpc>
                <a:spcPts val="1500"/>
              </a:lnSpc>
              <a:spcBef>
                <a:spcPts val="600"/>
              </a:spcBef>
            </a:pPr>
            <a:endParaRPr lang="en-US" altLang="ja-JP" sz="1000" kern="100" spc="-150" dirty="0" smtClean="0">
              <a:latin typeface="Meiryo UI" panose="020B0604030504040204" pitchFamily="50" charset="-128"/>
              <a:ea typeface="Meiryo UI" panose="020B0604030504040204" pitchFamily="50" charset="-128"/>
              <a:cs typeface="Times New Roman" panose="02020603050405020304" pitchFamily="18" charset="0"/>
            </a:endParaRPr>
          </a:p>
          <a:p>
            <a:pPr>
              <a:lnSpc>
                <a:spcPts val="1500"/>
              </a:lnSpc>
              <a:spcBef>
                <a:spcPts val="600"/>
              </a:spcBef>
            </a:pPr>
            <a:endParaRPr lang="en-US" altLang="ja-JP" sz="1000" kern="100" spc="-150" dirty="0">
              <a:latin typeface="Meiryo UI" panose="020B0604030504040204" pitchFamily="50" charset="-128"/>
              <a:ea typeface="Meiryo UI" panose="020B0604030504040204" pitchFamily="50" charset="-128"/>
              <a:cs typeface="Times New Roman" panose="02020603050405020304" pitchFamily="18" charset="0"/>
            </a:endParaRPr>
          </a:p>
          <a:p>
            <a:pPr>
              <a:lnSpc>
                <a:spcPts val="1500"/>
              </a:lnSpc>
              <a:spcBef>
                <a:spcPts val="600"/>
              </a:spcBef>
            </a:pP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　　　　　　　おおさかもん祭り</a:t>
            </a:r>
            <a:r>
              <a:rPr lang="en-US" altLang="ja-JP" sz="1000" kern="100" dirty="0" smtClean="0">
                <a:latin typeface="Meiryo UI" panose="020B0604030504040204" pitchFamily="50" charset="-128"/>
                <a:ea typeface="Meiryo UI" panose="020B0604030504040204" pitchFamily="50" charset="-128"/>
                <a:cs typeface="Times New Roman" panose="02020603050405020304" pitchFamily="18" charset="0"/>
              </a:rPr>
              <a:t>2022       </a:t>
            </a: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　　　　　も</a:t>
            </a:r>
            <a:r>
              <a:rPr lang="ja-JP" altLang="en-US" sz="1000" kern="100" dirty="0" err="1" smtClean="0">
                <a:latin typeface="Meiryo UI" panose="020B0604030504040204" pitchFamily="50" charset="-128"/>
                <a:ea typeface="Meiryo UI" panose="020B0604030504040204" pitchFamily="50" charset="-128"/>
                <a:cs typeface="Times New Roman" panose="02020603050405020304" pitchFamily="18" charset="0"/>
              </a:rPr>
              <a:t>ずやん</a:t>
            </a: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バースデー</a:t>
            </a:r>
            <a:r>
              <a:rPr lang="en-US" altLang="ja-JP" sz="1000" kern="100" dirty="0" smtClean="0">
                <a:latin typeface="Meiryo UI" panose="020B0604030504040204" pitchFamily="50" charset="-128"/>
                <a:ea typeface="Meiryo UI" panose="020B0604030504040204" pitchFamily="50" charset="-128"/>
                <a:cs typeface="Times New Roman" panose="02020603050405020304" pitchFamily="18" charset="0"/>
              </a:rPr>
              <a:t>2022</a:t>
            </a:r>
          </a:p>
        </p:txBody>
      </p:sp>
      <p:pic>
        <p:nvPicPr>
          <p:cNvPr id="90" name="図 89"/>
          <p:cNvPicPr>
            <a:picLocks noChangeAspect="1"/>
          </p:cNvPicPr>
          <p:nvPr/>
        </p:nvPicPr>
        <p:blipFill>
          <a:blip r:embed="rId3"/>
          <a:stretch>
            <a:fillRect/>
          </a:stretch>
        </p:blipFill>
        <p:spPr>
          <a:xfrm>
            <a:off x="6822182" y="1572967"/>
            <a:ext cx="1850569" cy="1236407"/>
          </a:xfrm>
          <a:prstGeom prst="rect">
            <a:avLst/>
          </a:prstGeom>
        </p:spPr>
      </p:pic>
      <p:pic>
        <p:nvPicPr>
          <p:cNvPr id="96" name="図 95"/>
          <p:cNvPicPr>
            <a:picLocks noChangeAspect="1"/>
          </p:cNvPicPr>
          <p:nvPr/>
        </p:nvPicPr>
        <p:blipFill rotWithShape="1">
          <a:blip r:embed="rId4"/>
          <a:srcRect l="9677" t="21039" r="32553" b="10365"/>
          <a:stretch/>
        </p:blipFill>
        <p:spPr bwMode="auto">
          <a:xfrm>
            <a:off x="8716788" y="1572967"/>
            <a:ext cx="1852724" cy="1236852"/>
          </a:xfrm>
          <a:prstGeom prst="rect">
            <a:avLst/>
          </a:prstGeom>
          <a:ln>
            <a:noFill/>
          </a:ln>
          <a:extLst>
            <a:ext uri="{53640926-AAD7-44D8-BBD7-CCE9431645EC}">
              <a14:shadowObscured xmlns:a14="http://schemas.microsoft.com/office/drawing/2010/main"/>
            </a:ext>
          </a:extLst>
        </p:spPr>
      </p:pic>
      <p:pic>
        <p:nvPicPr>
          <p:cNvPr id="97" name="図 9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22312" y="1572590"/>
            <a:ext cx="1855757" cy="1236784"/>
          </a:xfrm>
          <a:prstGeom prst="rect">
            <a:avLst/>
          </a:prstGeom>
        </p:spPr>
      </p:pic>
      <p:pic>
        <p:nvPicPr>
          <p:cNvPr id="98" name="図 97"/>
          <p:cNvPicPr>
            <a:picLocks noChangeAspect="1"/>
          </p:cNvPicPr>
          <p:nvPr/>
        </p:nvPicPr>
        <p:blipFill>
          <a:blip r:embed="rId6"/>
          <a:stretch>
            <a:fillRect/>
          </a:stretch>
        </p:blipFill>
        <p:spPr>
          <a:xfrm>
            <a:off x="7110214" y="4135383"/>
            <a:ext cx="1267187" cy="1351666"/>
          </a:xfrm>
          <a:prstGeom prst="rect">
            <a:avLst/>
          </a:prstGeom>
        </p:spPr>
      </p:pic>
      <p:pic>
        <p:nvPicPr>
          <p:cNvPr id="100" name="図 99"/>
          <p:cNvPicPr>
            <a:picLocks noChangeAspect="1"/>
          </p:cNvPicPr>
          <p:nvPr/>
        </p:nvPicPr>
        <p:blipFill rotWithShape="1">
          <a:blip r:embed="rId7"/>
          <a:srcRect l="13439" r="16417"/>
          <a:stretch/>
        </p:blipFill>
        <p:spPr>
          <a:xfrm>
            <a:off x="8724628" y="4118682"/>
            <a:ext cx="1800200" cy="1351666"/>
          </a:xfrm>
          <a:prstGeom prst="rect">
            <a:avLst/>
          </a:prstGeom>
        </p:spPr>
      </p:pic>
      <p:pic>
        <p:nvPicPr>
          <p:cNvPr id="102" name="図 101"/>
          <p:cNvPicPr>
            <a:picLocks noChangeAspect="1"/>
          </p:cNvPicPr>
          <p:nvPr/>
        </p:nvPicPr>
        <p:blipFill rotWithShape="1">
          <a:blip r:embed="rId8" cstate="print">
            <a:extLst>
              <a:ext uri="{28A0092B-C50C-407E-A947-70E740481C1C}">
                <a14:useLocalDpi xmlns:a14="http://schemas.microsoft.com/office/drawing/2010/main" val="0"/>
              </a:ext>
            </a:extLst>
          </a:blip>
          <a:srcRect t="9517"/>
          <a:stretch/>
        </p:blipFill>
        <p:spPr>
          <a:xfrm>
            <a:off x="11345367" y="7570734"/>
            <a:ext cx="1634655" cy="986552"/>
          </a:xfrm>
          <a:prstGeom prst="rect">
            <a:avLst/>
          </a:prstGeom>
        </p:spPr>
      </p:pic>
      <p:sp>
        <p:nvSpPr>
          <p:cNvPr id="39" name="正方形/長方形 38">
            <a:extLst>
              <a:ext uri="{FF2B5EF4-FFF2-40B4-BE49-F238E27FC236}">
                <a16:creationId xmlns:a16="http://schemas.microsoft.com/office/drawing/2014/main" id="{5BF4B00A-8652-494B-AE15-E982FE963430}"/>
              </a:ext>
            </a:extLst>
          </p:cNvPr>
          <p:cNvSpPr/>
          <p:nvPr/>
        </p:nvSpPr>
        <p:spPr>
          <a:xfrm>
            <a:off x="6599274" y="8234625"/>
            <a:ext cx="6357318" cy="1246495"/>
          </a:xfrm>
          <a:prstGeom prst="rect">
            <a:avLst/>
          </a:prstGeom>
        </p:spPr>
        <p:txBody>
          <a:bodyPr wrap="square" lIns="72000" rIns="72000">
            <a:spAutoFit/>
          </a:bodyPr>
          <a:lstStyle/>
          <a:p>
            <a:pPr>
              <a:lnSpc>
                <a:spcPts val="1500"/>
              </a:lnSpc>
              <a:spcBef>
                <a:spcPts val="600"/>
              </a:spcBef>
            </a:pPr>
            <a:r>
              <a:rPr lang="ja-JP" altLang="en-US" sz="1260" b="1" kern="100" dirty="0">
                <a:latin typeface="Meiryo UI" panose="020B0604030504040204" pitchFamily="50" charset="-128"/>
                <a:ea typeface="Meiryo UI" panose="020B0604030504040204" pitchFamily="50" charset="-128"/>
                <a:cs typeface="Times New Roman" panose="02020603050405020304" pitchFamily="18" charset="0"/>
              </a:rPr>
              <a:t>〇</a:t>
            </a:r>
            <a:r>
              <a:rPr lang="ja-JP" altLang="en-US" sz="1260" b="1" kern="100" dirty="0" smtClean="0">
                <a:latin typeface="Meiryo UI" panose="020B0604030504040204" pitchFamily="50" charset="-128"/>
                <a:ea typeface="Meiryo UI" panose="020B0604030504040204" pitchFamily="50" charset="-128"/>
                <a:cs typeface="Times New Roman" panose="02020603050405020304" pitchFamily="18" charset="0"/>
              </a:rPr>
              <a:t> 万博の桜</a:t>
            </a:r>
            <a:r>
              <a:rPr lang="en-US" altLang="ja-JP" sz="1260" b="1" kern="100" dirty="0" smtClean="0">
                <a:latin typeface="Meiryo UI" panose="020B0604030504040204" pitchFamily="50" charset="-128"/>
                <a:ea typeface="Meiryo UI" panose="020B0604030504040204" pitchFamily="50" charset="-128"/>
                <a:cs typeface="Times New Roman" panose="02020603050405020304" pitchFamily="18" charset="0"/>
              </a:rPr>
              <a:t>2025</a:t>
            </a:r>
            <a:r>
              <a:rPr lang="ja-JP" altLang="en-US" sz="1050" kern="100" dirty="0" smtClean="0">
                <a:latin typeface="Meiryo UI" panose="020B0604030504040204" pitchFamily="50" charset="-128"/>
                <a:ea typeface="Meiryo UI" panose="020B0604030504040204" pitchFamily="50" charset="-128"/>
                <a:cs typeface="Times New Roman" panose="02020603050405020304" pitchFamily="18" charset="0"/>
              </a:rPr>
              <a:t>（数値：</a:t>
            </a:r>
            <a:r>
              <a:rPr lang="en-US" altLang="ja-JP" sz="1050" kern="100" dirty="0" smtClean="0">
                <a:latin typeface="Meiryo UI" panose="020B0604030504040204" pitchFamily="50" charset="-128"/>
                <a:ea typeface="Meiryo UI" panose="020B0604030504040204" pitchFamily="50" charset="-128"/>
                <a:cs typeface="Times New Roman" panose="02020603050405020304" pitchFamily="18" charset="0"/>
              </a:rPr>
              <a:t>2022.12</a:t>
            </a:r>
            <a:r>
              <a:rPr lang="ja-JP" altLang="en-US" sz="1050" kern="100" dirty="0" smtClean="0">
                <a:latin typeface="Meiryo UI" panose="020B0604030504040204" pitchFamily="50" charset="-128"/>
                <a:ea typeface="Meiryo UI" panose="020B0604030504040204" pitchFamily="50" charset="-128"/>
                <a:cs typeface="Times New Roman" panose="02020603050405020304" pitchFamily="18" charset="0"/>
              </a:rPr>
              <a:t>末時点）</a:t>
            </a:r>
            <a:r>
              <a:rPr lang="en-US" altLang="ja-JP" sz="1050" kern="100" dirty="0" smtClean="0">
                <a:latin typeface="Meiryo UI" panose="020B0604030504040204" pitchFamily="50" charset="-128"/>
                <a:ea typeface="Meiryo UI" panose="020B0604030504040204" pitchFamily="50" charset="-128"/>
                <a:cs typeface="Times New Roman" panose="02020603050405020304" pitchFamily="18" charset="0"/>
              </a:rPr>
              <a:t/>
            </a:r>
            <a:br>
              <a:rPr lang="en-US" altLang="ja-JP" sz="1050" kern="100" dirty="0" smtClean="0">
                <a:latin typeface="Meiryo UI" panose="020B0604030504040204" pitchFamily="50" charset="-128"/>
                <a:ea typeface="Meiryo UI" panose="020B0604030504040204" pitchFamily="50" charset="-128"/>
                <a:cs typeface="Times New Roman" panose="02020603050405020304" pitchFamily="18" charset="0"/>
              </a:rPr>
            </a:br>
            <a:r>
              <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260" kern="100" spc="-7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60" kern="100" spc="-70" dirty="0" smtClean="0">
                <a:latin typeface="Meiryo UI" panose="020B0604030504040204" pitchFamily="50" charset="-128"/>
                <a:ea typeface="Meiryo UI" panose="020B0604030504040204" pitchFamily="50" charset="-128"/>
                <a:cs typeface="Times New Roman" panose="02020603050405020304" pitchFamily="18" charset="0"/>
              </a:rPr>
              <a:t>植樹の目途が立った本数：</a:t>
            </a:r>
            <a:r>
              <a:rPr lang="en-US" altLang="ja-JP" sz="1260" u="sng" kern="100" spc="-70" dirty="0" smtClean="0">
                <a:latin typeface="Meiryo UI" panose="020B0604030504040204" pitchFamily="50" charset="-128"/>
                <a:ea typeface="Meiryo UI" panose="020B0604030504040204" pitchFamily="50" charset="-128"/>
                <a:cs typeface="Times New Roman" panose="02020603050405020304" pitchFamily="18" charset="0"/>
              </a:rPr>
              <a:t>1294</a:t>
            </a:r>
            <a:r>
              <a:rPr lang="ja-JP" altLang="en-US" sz="1260" u="sng" kern="100" spc="-70" dirty="0" smtClean="0">
                <a:latin typeface="Meiryo UI" panose="020B0604030504040204" pitchFamily="50" charset="-128"/>
                <a:ea typeface="Meiryo UI" panose="020B0604030504040204" pitchFamily="50" charset="-128"/>
                <a:cs typeface="Times New Roman" panose="02020603050405020304" pitchFamily="18" charset="0"/>
              </a:rPr>
              <a:t>本</a:t>
            </a:r>
            <a:r>
              <a:rPr lang="ja-JP" altLang="en-US" sz="1260" kern="100" spc="-70" dirty="0"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1260" kern="100" spc="-70" dirty="0" smtClean="0">
                <a:latin typeface="Meiryo UI" panose="020B0604030504040204" pitchFamily="50" charset="-128"/>
                <a:ea typeface="Meiryo UI" panose="020B0604030504040204" pitchFamily="50" charset="-128"/>
                <a:cs typeface="Times New Roman" panose="02020603050405020304" pitchFamily="18" charset="0"/>
              </a:rPr>
              <a:t>2025</a:t>
            </a:r>
            <a:r>
              <a:rPr lang="ja-JP" altLang="en-US" sz="1260" kern="100" spc="-70" dirty="0" smtClean="0">
                <a:latin typeface="Meiryo UI" panose="020B0604030504040204" pitchFamily="50" charset="-128"/>
                <a:ea typeface="Meiryo UI" panose="020B0604030504040204" pitchFamily="50" charset="-128"/>
                <a:cs typeface="Times New Roman" panose="02020603050405020304" pitchFamily="18" charset="0"/>
              </a:rPr>
              <a:t>本（全体の約</a:t>
            </a:r>
            <a:r>
              <a:rPr lang="en-US" altLang="ja-JP" sz="1260" kern="100" spc="-70" dirty="0" smtClean="0">
                <a:latin typeface="Meiryo UI" panose="020B0604030504040204" pitchFamily="50" charset="-128"/>
                <a:ea typeface="Meiryo UI" panose="020B0604030504040204" pitchFamily="50" charset="-128"/>
                <a:cs typeface="Times New Roman" panose="02020603050405020304" pitchFamily="18" charset="0"/>
              </a:rPr>
              <a:t>62</a:t>
            </a:r>
            <a:r>
              <a:rPr lang="ja-JP" altLang="en-US" sz="1260" kern="100" spc="-70" dirty="0"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1260" kern="100" spc="-70" dirty="0" smtClean="0">
                <a:latin typeface="Meiryo UI" panose="020B0604030504040204" pitchFamily="50" charset="-128"/>
                <a:ea typeface="Meiryo UI" panose="020B0604030504040204" pitchFamily="50" charset="-128"/>
                <a:cs typeface="Times New Roman" panose="02020603050405020304" pitchFamily="18" charset="0"/>
              </a:rPr>
              <a:t/>
            </a:r>
            <a:br>
              <a:rPr lang="en-US" altLang="ja-JP" sz="1260" kern="100" spc="-70" dirty="0" smtClean="0">
                <a:latin typeface="Meiryo UI" panose="020B0604030504040204" pitchFamily="50" charset="-128"/>
                <a:ea typeface="Meiryo UI" panose="020B0604030504040204" pitchFamily="50" charset="-128"/>
                <a:cs typeface="Times New Roman" panose="02020603050405020304" pitchFamily="18" charset="0"/>
              </a:rPr>
            </a:br>
            <a:r>
              <a:rPr lang="ja-JP" altLang="en-US" sz="1260" kern="100" spc="-70" dirty="0" smtClean="0">
                <a:latin typeface="Meiryo UI" panose="020B0604030504040204" pitchFamily="50" charset="-128"/>
                <a:ea typeface="Meiryo UI" panose="020B0604030504040204" pitchFamily="50" charset="-128"/>
                <a:cs typeface="Times New Roman" panose="02020603050405020304" pitchFamily="18" charset="0"/>
              </a:rPr>
              <a:t> 　①寄付累計（実績）：</a:t>
            </a:r>
            <a:r>
              <a:rPr lang="en-US" altLang="ja-JP" sz="1260" kern="100" spc="-70" dirty="0" smtClean="0">
                <a:latin typeface="Meiryo UI" panose="020B0604030504040204" pitchFamily="50" charset="-128"/>
                <a:ea typeface="Meiryo UI" panose="020B0604030504040204" pitchFamily="50" charset="-128"/>
                <a:cs typeface="Times New Roman" panose="02020603050405020304" pitchFamily="18" charset="0"/>
              </a:rPr>
              <a:t/>
            </a:r>
            <a:br>
              <a:rPr lang="en-US" altLang="ja-JP" sz="1260" kern="100" spc="-70" dirty="0" smtClean="0">
                <a:latin typeface="Meiryo UI" panose="020B0604030504040204" pitchFamily="50" charset="-128"/>
                <a:ea typeface="Meiryo UI" panose="020B0604030504040204" pitchFamily="50" charset="-128"/>
                <a:cs typeface="Times New Roman" panose="02020603050405020304" pitchFamily="18" charset="0"/>
              </a:rPr>
            </a:br>
            <a:r>
              <a:rPr lang="ja-JP" altLang="en-US" sz="1260" kern="100" spc="-70" dirty="0" smtClean="0">
                <a:latin typeface="Meiryo UI" panose="020B0604030504040204" pitchFamily="50" charset="-128"/>
                <a:ea typeface="Meiryo UI" panose="020B0604030504040204" pitchFamily="50" charset="-128"/>
                <a:cs typeface="Times New Roman" panose="02020603050405020304" pitchFamily="18" charset="0"/>
              </a:rPr>
              <a:t>　　 現金寄附：</a:t>
            </a:r>
            <a:r>
              <a:rPr lang="ja-JP" altLang="en-US" sz="1260" u="sng" kern="100" spc="-70" dirty="0" smtClean="0">
                <a:latin typeface="Meiryo UI" panose="020B0604030504040204" pitchFamily="50" charset="-128"/>
                <a:ea typeface="Meiryo UI" panose="020B0604030504040204" pitchFamily="50" charset="-128"/>
                <a:cs typeface="Times New Roman" panose="02020603050405020304" pitchFamily="18" charset="0"/>
              </a:rPr>
              <a:t>１億</a:t>
            </a:r>
            <a:r>
              <a:rPr lang="en-US" altLang="ja-JP" sz="1260" u="sng" kern="100" spc="-70" dirty="0" smtClean="0">
                <a:latin typeface="Meiryo UI" panose="020B0604030504040204" pitchFamily="50" charset="-128"/>
                <a:ea typeface="Meiryo UI" panose="020B0604030504040204" pitchFamily="50" charset="-128"/>
                <a:cs typeface="Times New Roman" panose="02020603050405020304" pitchFamily="18" charset="0"/>
              </a:rPr>
              <a:t>4400</a:t>
            </a:r>
            <a:r>
              <a:rPr lang="ja-JP" altLang="en-US" sz="1260" u="sng" kern="100" spc="-70" dirty="0" smtClean="0">
                <a:latin typeface="Meiryo UI" panose="020B0604030504040204" pitchFamily="50" charset="-128"/>
                <a:ea typeface="Meiryo UI" panose="020B0604030504040204" pitchFamily="50" charset="-128"/>
                <a:cs typeface="Times New Roman" panose="02020603050405020304" pitchFamily="18" charset="0"/>
              </a:rPr>
              <a:t>万円（</a:t>
            </a:r>
            <a:r>
              <a:rPr lang="en-US" altLang="ja-JP" sz="1260" u="sng" kern="100" spc="-70" dirty="0" smtClean="0">
                <a:latin typeface="Meiryo UI" panose="020B0604030504040204" pitchFamily="50" charset="-128"/>
                <a:ea typeface="Meiryo UI" panose="020B0604030504040204" pitchFamily="50" charset="-128"/>
                <a:cs typeface="Times New Roman" panose="02020603050405020304" pitchFamily="18" charset="0"/>
              </a:rPr>
              <a:t>892</a:t>
            </a:r>
            <a:r>
              <a:rPr lang="ja-JP" altLang="en-US" sz="1260" u="sng" kern="100" spc="-70" dirty="0" smtClean="0">
                <a:latin typeface="Meiryo UI" panose="020B0604030504040204" pitchFamily="50" charset="-128"/>
                <a:ea typeface="Meiryo UI" panose="020B0604030504040204" pitchFamily="50" charset="-128"/>
                <a:cs typeface="Times New Roman" panose="02020603050405020304" pitchFamily="18" charset="0"/>
              </a:rPr>
              <a:t>本相当）</a:t>
            </a:r>
            <a:r>
              <a:rPr lang="ja-JP" altLang="en-US" sz="1260" kern="100" spc="-7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260" u="sng" kern="100" spc="-70" dirty="0" smtClean="0">
                <a:latin typeface="Meiryo UI" panose="020B0604030504040204" pitchFamily="50" charset="-128"/>
                <a:ea typeface="Meiryo UI" panose="020B0604030504040204" pitchFamily="50" charset="-128"/>
                <a:cs typeface="Times New Roman" panose="02020603050405020304" pitchFamily="18" charset="0"/>
              </a:rPr>
              <a:t>企業・団体からの現物寄附（</a:t>
            </a:r>
            <a:r>
              <a:rPr lang="en-US" altLang="ja-JP" sz="1260" u="sng" kern="100" spc="-70" dirty="0" smtClean="0">
                <a:latin typeface="Meiryo UI" panose="020B0604030504040204" pitchFamily="50" charset="-128"/>
                <a:ea typeface="Meiryo UI" panose="020B0604030504040204" pitchFamily="50" charset="-128"/>
                <a:cs typeface="Times New Roman" panose="02020603050405020304" pitchFamily="18" charset="0"/>
              </a:rPr>
              <a:t>120</a:t>
            </a:r>
            <a:r>
              <a:rPr lang="ja-JP" altLang="en-US" sz="1260" u="sng" kern="100" spc="-70" dirty="0" smtClean="0">
                <a:latin typeface="Meiryo UI" panose="020B0604030504040204" pitchFamily="50" charset="-128"/>
                <a:ea typeface="Meiryo UI" panose="020B0604030504040204" pitchFamily="50" charset="-128"/>
                <a:cs typeface="Times New Roman" panose="02020603050405020304" pitchFamily="18" charset="0"/>
              </a:rPr>
              <a:t>本）</a:t>
            </a:r>
            <a:r>
              <a:rPr lang="ja-JP" altLang="en-US" sz="1260" kern="100" spc="-70" dirty="0"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1260" kern="100" spc="-70" dirty="0" smtClean="0">
                <a:latin typeface="Meiryo UI" panose="020B0604030504040204" pitchFamily="50" charset="-128"/>
                <a:ea typeface="Meiryo UI" panose="020B0604030504040204" pitchFamily="50" charset="-128"/>
                <a:cs typeface="Times New Roman" panose="02020603050405020304" pitchFamily="18" charset="0"/>
              </a:rPr>
              <a:t>1700</a:t>
            </a:r>
            <a:r>
              <a:rPr lang="ja-JP" altLang="en-US" sz="1260" kern="100" spc="-70" dirty="0" smtClean="0">
                <a:latin typeface="Meiryo UI" panose="020B0604030504040204" pitchFamily="50" charset="-128"/>
                <a:ea typeface="Meiryo UI" panose="020B0604030504040204" pitchFamily="50" charset="-128"/>
                <a:cs typeface="Times New Roman" panose="02020603050405020304" pitchFamily="18" charset="0"/>
              </a:rPr>
              <a:t>本</a:t>
            </a:r>
            <a:r>
              <a:rPr lang="en-US" altLang="ja-JP" sz="1260" kern="100" spc="-70" dirty="0" smtClean="0">
                <a:latin typeface="Meiryo UI" panose="020B0604030504040204" pitchFamily="50" charset="-128"/>
                <a:ea typeface="Meiryo UI" panose="020B0604030504040204" pitchFamily="50" charset="-128"/>
                <a:cs typeface="Times New Roman" panose="02020603050405020304" pitchFamily="18" charset="0"/>
              </a:rPr>
              <a:t/>
            </a:r>
            <a:br>
              <a:rPr lang="en-US" altLang="ja-JP" sz="1260" kern="100" spc="-70" dirty="0" smtClean="0">
                <a:latin typeface="Meiryo UI" panose="020B0604030504040204" pitchFamily="50" charset="-128"/>
                <a:ea typeface="Meiryo UI" panose="020B0604030504040204" pitchFamily="50" charset="-128"/>
                <a:cs typeface="Times New Roman" panose="02020603050405020304" pitchFamily="18" charset="0"/>
              </a:rPr>
            </a:br>
            <a:r>
              <a:rPr lang="ja-JP" altLang="en-US" sz="1260" kern="100" spc="-70" dirty="0" smtClean="0">
                <a:latin typeface="Meiryo UI" panose="020B0604030504040204" pitchFamily="50" charset="-128"/>
                <a:ea typeface="Meiryo UI" panose="020B0604030504040204" pitchFamily="50" charset="-128"/>
                <a:cs typeface="Times New Roman" panose="02020603050405020304" pitchFamily="18" charset="0"/>
              </a:rPr>
              <a:t> 　②企業・団体による自社敷地への植樹（目途が立った本数）：</a:t>
            </a:r>
            <a:r>
              <a:rPr lang="en-US" altLang="ja-JP" sz="1260" u="sng" kern="100" spc="-70" dirty="0" smtClean="0">
                <a:latin typeface="Meiryo UI" panose="020B0604030504040204" pitchFamily="50" charset="-128"/>
                <a:ea typeface="Meiryo UI" panose="020B0604030504040204" pitchFamily="50" charset="-128"/>
                <a:cs typeface="Times New Roman" panose="02020603050405020304" pitchFamily="18" charset="0"/>
              </a:rPr>
              <a:t>282</a:t>
            </a:r>
            <a:r>
              <a:rPr lang="ja-JP" altLang="en-US" sz="1260" u="sng" kern="100" spc="-70" dirty="0" smtClean="0">
                <a:latin typeface="Meiryo UI" panose="020B0604030504040204" pitchFamily="50" charset="-128"/>
                <a:ea typeface="Meiryo UI" panose="020B0604030504040204" pitchFamily="50" charset="-128"/>
                <a:cs typeface="Times New Roman" panose="02020603050405020304" pitchFamily="18" charset="0"/>
              </a:rPr>
              <a:t>本</a:t>
            </a:r>
            <a:r>
              <a:rPr lang="ja-JP" altLang="en-US" sz="1260" kern="100" spc="-70" dirty="0"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1260" kern="100" spc="-70" dirty="0" smtClean="0">
                <a:latin typeface="Meiryo UI" panose="020B0604030504040204" pitchFamily="50" charset="-128"/>
                <a:ea typeface="Meiryo UI" panose="020B0604030504040204" pitchFamily="50" charset="-128"/>
                <a:cs typeface="Times New Roman" panose="02020603050405020304" pitchFamily="18" charset="0"/>
              </a:rPr>
              <a:t>325</a:t>
            </a:r>
            <a:r>
              <a:rPr lang="ja-JP" altLang="en-US" sz="1260" kern="100" spc="-70" dirty="0" smtClean="0">
                <a:latin typeface="Meiryo UI" panose="020B0604030504040204" pitchFamily="50" charset="-128"/>
                <a:ea typeface="Meiryo UI" panose="020B0604030504040204" pitchFamily="50" charset="-128"/>
                <a:cs typeface="Times New Roman" panose="02020603050405020304" pitchFamily="18" charset="0"/>
              </a:rPr>
              <a:t>本 </a:t>
            </a:r>
            <a:r>
              <a:rPr lang="en-US" altLang="ja-JP" sz="1260" u="sng" kern="100" spc="-70" dirty="0" smtClean="0">
                <a:latin typeface="Meiryo UI" panose="020B0604030504040204" pitchFamily="50" charset="-128"/>
                <a:ea typeface="Meiryo UI" panose="020B0604030504040204" pitchFamily="50" charset="-128"/>
                <a:cs typeface="Times New Roman" panose="02020603050405020304" pitchFamily="18" charset="0"/>
              </a:rPr>
              <a:t/>
            </a:r>
            <a:br>
              <a:rPr lang="en-US" altLang="ja-JP" sz="1260" u="sng" kern="100" spc="-70" dirty="0" smtClean="0">
                <a:latin typeface="Meiryo UI" panose="020B0604030504040204" pitchFamily="50" charset="-128"/>
                <a:ea typeface="Meiryo UI" panose="020B0604030504040204" pitchFamily="50" charset="-128"/>
                <a:cs typeface="Times New Roman" panose="02020603050405020304" pitchFamily="18" charset="0"/>
              </a:rPr>
            </a:br>
            <a:r>
              <a:rPr lang="ja-JP" altLang="en-US" sz="1260" kern="100" spc="-70" dirty="0" smtClean="0">
                <a:latin typeface="Meiryo UI" panose="020B0604030504040204" pitchFamily="50" charset="-128"/>
                <a:ea typeface="Meiryo UI" panose="020B0604030504040204" pitchFamily="50" charset="-128"/>
                <a:cs typeface="Times New Roman" panose="02020603050405020304" pitchFamily="18" charset="0"/>
              </a:rPr>
              <a:t>　　 寄附者への感謝や更なる寄附の呼びかけを目的として、感謝状贈呈式・植樹式を実施</a:t>
            </a:r>
            <a:r>
              <a:rPr lang="en-US" altLang="ja-JP" sz="1260" kern="100" spc="-70" dirty="0" smtClean="0">
                <a:latin typeface="Meiryo UI" panose="020B0604030504040204" pitchFamily="50" charset="-128"/>
                <a:ea typeface="Meiryo UI" panose="020B0604030504040204" pitchFamily="50" charset="-128"/>
                <a:cs typeface="Times New Roman" panose="02020603050405020304" pitchFamily="18" charset="0"/>
              </a:rPr>
              <a:t>(11</a:t>
            </a:r>
            <a:r>
              <a:rPr lang="ja-JP" altLang="en-US" sz="1260" kern="100" spc="-70" dirty="0" smtClean="0">
                <a:latin typeface="Meiryo UI" panose="020B0604030504040204" pitchFamily="50" charset="-128"/>
                <a:ea typeface="Meiryo UI" panose="020B0604030504040204" pitchFamily="50" charset="-128"/>
                <a:cs typeface="Times New Roman" panose="02020603050405020304" pitchFamily="18" charset="0"/>
              </a:rPr>
              <a:t>月</a:t>
            </a:r>
            <a:r>
              <a:rPr lang="en-US" altLang="ja-JP" sz="1260" kern="100" spc="-70" dirty="0" smtClean="0">
                <a:latin typeface="Meiryo UI" panose="020B0604030504040204" pitchFamily="50" charset="-128"/>
                <a:ea typeface="Meiryo UI" panose="020B0604030504040204" pitchFamily="50" charset="-128"/>
                <a:cs typeface="Times New Roman" panose="02020603050405020304" pitchFamily="18" charset="0"/>
              </a:rPr>
              <a:t>)</a:t>
            </a:r>
          </a:p>
        </p:txBody>
      </p:sp>
      <p:sp>
        <p:nvSpPr>
          <p:cNvPr id="42" name="正方形/長方形 41">
            <a:extLst>
              <a:ext uri="{FF2B5EF4-FFF2-40B4-BE49-F238E27FC236}">
                <a16:creationId xmlns:a16="http://schemas.microsoft.com/office/drawing/2014/main" id="{5BF4B00A-8652-494B-AE15-E982FE963430}"/>
              </a:ext>
            </a:extLst>
          </p:cNvPr>
          <p:cNvSpPr/>
          <p:nvPr/>
        </p:nvSpPr>
        <p:spPr>
          <a:xfrm>
            <a:off x="6509106" y="6024736"/>
            <a:ext cx="6410769" cy="1169551"/>
          </a:xfrm>
          <a:prstGeom prst="rect">
            <a:avLst/>
          </a:prstGeom>
        </p:spPr>
        <p:txBody>
          <a:bodyPr wrap="square" lIns="72000" rIns="72000">
            <a:spAutoFit/>
          </a:bodyPr>
          <a:lstStyle/>
          <a:p>
            <a:pPr>
              <a:lnSpc>
                <a:spcPts val="1200"/>
              </a:lnSpc>
              <a:spcBef>
                <a:spcPts val="600"/>
              </a:spcBef>
            </a:pP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260" kern="100" dirty="0">
                <a:latin typeface="Meiryo UI" panose="020B0604030504040204" pitchFamily="50" charset="-128"/>
                <a:ea typeface="Meiryo UI" panose="020B0604030504040204" pitchFamily="50" charset="-128"/>
                <a:cs typeface="Times New Roman" panose="02020603050405020304" pitchFamily="18" charset="0"/>
              </a:rPr>
              <a:t>大阪府市長会</a:t>
            </a:r>
            <a:r>
              <a:rPr lang="ja-JP" altLang="en-US" sz="126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・町村長会（</a:t>
            </a:r>
            <a:r>
              <a:rPr lang="en-US" altLang="ja-JP" sz="1260" kern="100" dirty="0">
                <a:latin typeface="Meiryo UI" panose="020B0604030504040204" pitchFamily="50" charset="-128"/>
                <a:ea typeface="Meiryo UI" panose="020B0604030504040204" pitchFamily="50" charset="-128"/>
                <a:cs typeface="Times New Roman" panose="02020603050405020304" pitchFamily="18" charset="0"/>
              </a:rPr>
              <a:t>5</a:t>
            </a:r>
            <a:r>
              <a:rPr lang="ja-JP" altLang="en-US" sz="1260" kern="100" dirty="0">
                <a:latin typeface="Meiryo UI" panose="020B0604030504040204" pitchFamily="50" charset="-128"/>
                <a:ea typeface="Meiryo UI" panose="020B0604030504040204" pitchFamily="50" charset="-128"/>
                <a:cs typeface="Times New Roman" panose="02020603050405020304" pitchFamily="18" charset="0"/>
              </a:rPr>
              <a:t>月）</a:t>
            </a:r>
            <a:r>
              <a:rPr lang="en-US" altLang="ja-JP" sz="1260" kern="100" dirty="0">
                <a:latin typeface="Meiryo UI" panose="020B0604030504040204" pitchFamily="50" charset="-128"/>
                <a:ea typeface="Meiryo UI" panose="020B0604030504040204" pitchFamily="50" charset="-128"/>
                <a:cs typeface="Times New Roman" panose="02020603050405020304" pitchFamily="18" charset="0"/>
              </a:rPr>
              <a:t> </a:t>
            </a:r>
          </a:p>
          <a:p>
            <a:pPr>
              <a:lnSpc>
                <a:spcPts val="1200"/>
              </a:lnSpc>
              <a:spcBef>
                <a:spcPts val="600"/>
              </a:spcBef>
            </a:pPr>
            <a:r>
              <a:rPr lang="en-US" altLang="ja-JP" sz="126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260" kern="100" dirty="0">
                <a:latin typeface="Meiryo UI" panose="020B0604030504040204" pitchFamily="50" charset="-128"/>
                <a:ea typeface="Meiryo UI" panose="020B0604030504040204" pitchFamily="50" charset="-128"/>
                <a:cs typeface="Times New Roman" panose="02020603050405020304" pitchFamily="18" charset="0"/>
              </a:rPr>
              <a:t>万博首長連合（</a:t>
            </a:r>
            <a:r>
              <a:rPr lang="en-US" altLang="ja-JP" sz="1260" kern="100" dirty="0">
                <a:latin typeface="Meiryo UI" panose="020B0604030504040204" pitchFamily="50" charset="-128"/>
                <a:ea typeface="Meiryo UI" panose="020B0604030504040204" pitchFamily="50" charset="-128"/>
                <a:cs typeface="Times New Roman" panose="02020603050405020304" pitchFamily="18" charset="0"/>
              </a:rPr>
              <a:t>6</a:t>
            </a:r>
            <a:r>
              <a:rPr lang="ja-JP" altLang="en-US" sz="1260" kern="100" dirty="0">
                <a:latin typeface="Meiryo UI" panose="020B0604030504040204" pitchFamily="50" charset="-128"/>
                <a:ea typeface="Meiryo UI" panose="020B0604030504040204" pitchFamily="50" charset="-128"/>
                <a:cs typeface="Times New Roman" panose="02020603050405020304" pitchFamily="18" charset="0"/>
              </a:rPr>
              <a:t>月）</a:t>
            </a:r>
            <a:endParaRPr lang="en-US" altLang="ja-JP" sz="1260"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1200"/>
              </a:lnSpc>
              <a:spcBef>
                <a:spcPts val="600"/>
              </a:spcBef>
            </a:pPr>
            <a:r>
              <a:rPr lang="en-US" altLang="ja-JP" sz="126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260" kern="100" dirty="0">
                <a:latin typeface="Meiryo UI" panose="020B0604030504040204" pitchFamily="50" charset="-128"/>
                <a:ea typeface="Meiryo UI" panose="020B0604030504040204" pitchFamily="50" charset="-128"/>
                <a:cs typeface="Times New Roman" panose="02020603050405020304" pitchFamily="18" charset="0"/>
              </a:rPr>
              <a:t>全国知事会・指定都市市長会</a:t>
            </a:r>
            <a:r>
              <a:rPr lang="ja-JP" altLang="en-US" sz="126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a:t>
            </a:r>
            <a:r>
              <a:rPr lang="en-US" altLang="ja-JP" sz="126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7</a:t>
            </a:r>
            <a:r>
              <a:rPr lang="ja-JP" altLang="en-US" sz="126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月） </a:t>
            </a:r>
            <a:endParaRPr lang="en-US" altLang="ja-JP" sz="126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endParaRPr>
          </a:p>
          <a:p>
            <a:pPr>
              <a:lnSpc>
                <a:spcPts val="1200"/>
              </a:lnSpc>
              <a:spcBef>
                <a:spcPts val="600"/>
              </a:spcBef>
            </a:pPr>
            <a:r>
              <a:rPr lang="ja-JP" altLang="en-US" sz="126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　</a:t>
            </a: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  </a:t>
            </a:r>
            <a:r>
              <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260" kern="100" dirty="0">
                <a:latin typeface="Meiryo UI" panose="020B0604030504040204" pitchFamily="50" charset="-128"/>
                <a:ea typeface="Meiryo UI" panose="020B0604030504040204" pitchFamily="50" charset="-128"/>
                <a:cs typeface="Times New Roman" panose="02020603050405020304" pitchFamily="18" charset="0"/>
              </a:rPr>
              <a:t>万博</a:t>
            </a:r>
            <a:r>
              <a:rPr lang="en-US" altLang="ja-JP" sz="1260" kern="100" dirty="0">
                <a:latin typeface="Meiryo UI" panose="020B0604030504040204" pitchFamily="50" charset="-128"/>
                <a:ea typeface="Meiryo UI" panose="020B0604030504040204" pitchFamily="50" charset="-128"/>
                <a:cs typeface="Times New Roman" panose="02020603050405020304" pitchFamily="18" charset="0"/>
              </a:rPr>
              <a:t>PR</a:t>
            </a:r>
            <a:r>
              <a:rPr lang="ja-JP" altLang="en-US" sz="1260" kern="100" dirty="0">
                <a:latin typeface="Meiryo UI" panose="020B0604030504040204" pitchFamily="50" charset="-128"/>
                <a:ea typeface="Meiryo UI" panose="020B0604030504040204" pitchFamily="50" charset="-128"/>
                <a:cs typeface="Times New Roman" panose="02020603050405020304" pitchFamily="18" charset="0"/>
              </a:rPr>
              <a:t>横断幕を配付し、活用</a:t>
            </a: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を呼びかけ</a:t>
            </a:r>
            <a:endParaRPr lang="en-US" altLang="ja-JP" sz="1260"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1200"/>
              </a:lnSpc>
              <a:spcBef>
                <a:spcPts val="600"/>
              </a:spcBef>
            </a:pPr>
            <a:r>
              <a:rPr lang="ja-JP" altLang="en-US" sz="126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　・市町村地域</a:t>
            </a:r>
            <a:r>
              <a:rPr lang="ja-JP" altLang="en-US" sz="1260" kern="100" dirty="0">
                <a:latin typeface="Meiryo UI" panose="020B0604030504040204" pitchFamily="50" charset="-128"/>
                <a:ea typeface="Meiryo UI" panose="020B0604030504040204" pitchFamily="50" charset="-128"/>
                <a:cs typeface="Times New Roman" panose="02020603050405020304" pitchFamily="18" charset="0"/>
              </a:rPr>
              <a:t>ブロック会議等、様々な場面を活用し、府内市町村に適宜情報提供を実施</a:t>
            </a:r>
          </a:p>
        </p:txBody>
      </p:sp>
      <p:sp>
        <p:nvSpPr>
          <p:cNvPr id="43" name="正方形/長方形 42">
            <a:extLst>
              <a:ext uri="{FF2B5EF4-FFF2-40B4-BE49-F238E27FC236}">
                <a16:creationId xmlns:a16="http://schemas.microsoft.com/office/drawing/2014/main" id="{5BF4B00A-8652-494B-AE15-E982FE963430}"/>
              </a:ext>
            </a:extLst>
          </p:cNvPr>
          <p:cNvSpPr/>
          <p:nvPr/>
        </p:nvSpPr>
        <p:spPr>
          <a:xfrm>
            <a:off x="6562213" y="5736704"/>
            <a:ext cx="6338558" cy="284693"/>
          </a:xfrm>
          <a:prstGeom prst="rect">
            <a:avLst/>
          </a:prstGeom>
        </p:spPr>
        <p:txBody>
          <a:bodyPr wrap="square" lIns="72000" rIns="72000">
            <a:spAutoFit/>
          </a:bodyPr>
          <a:lstStyle/>
          <a:p>
            <a:pPr>
              <a:lnSpc>
                <a:spcPts val="1500"/>
              </a:lnSpc>
              <a:spcBef>
                <a:spcPts val="600"/>
              </a:spcBef>
            </a:pPr>
            <a:r>
              <a:rPr lang="ja-JP" altLang="en-US" sz="1260" b="1" kern="100" dirty="0">
                <a:latin typeface="Meiryo UI" panose="020B0604030504040204" pitchFamily="50" charset="-128"/>
                <a:ea typeface="Meiryo UI" panose="020B0604030504040204" pitchFamily="50" charset="-128"/>
                <a:cs typeface="Times New Roman" panose="02020603050405020304" pitchFamily="18" charset="0"/>
              </a:rPr>
              <a:t>〇</a:t>
            </a:r>
            <a:r>
              <a:rPr lang="ja-JP" altLang="en-US" sz="1260" b="1" kern="100" dirty="0" smtClean="0">
                <a:latin typeface="Meiryo UI" panose="020B0604030504040204" pitchFamily="50" charset="-128"/>
                <a:ea typeface="Meiryo UI" panose="020B0604030504040204" pitchFamily="50" charset="-128"/>
                <a:cs typeface="Times New Roman" panose="02020603050405020304" pitchFamily="18" charset="0"/>
              </a:rPr>
              <a:t> 行政ネットワークを活用した取組み</a:t>
            </a: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（各行政機関への機運醸成の協力よびかけ）</a:t>
            </a:r>
          </a:p>
        </p:txBody>
      </p:sp>
      <p:pic>
        <p:nvPicPr>
          <p:cNvPr id="101" name="図 100"/>
          <p:cNvPicPr>
            <a:picLocks noChangeAspect="1"/>
          </p:cNvPicPr>
          <p:nvPr/>
        </p:nvPicPr>
        <p:blipFill rotWithShape="1">
          <a:blip r:embed="rId9"/>
          <a:srcRect l="7476" t="40900" r="42125" b="30400"/>
          <a:stretch/>
        </p:blipFill>
        <p:spPr>
          <a:xfrm>
            <a:off x="10654951" y="6099799"/>
            <a:ext cx="2126306" cy="681083"/>
          </a:xfrm>
          <a:prstGeom prst="rect">
            <a:avLst/>
          </a:prstGeom>
        </p:spPr>
      </p:pic>
      <p:sp>
        <p:nvSpPr>
          <p:cNvPr id="44" name="正方形/長方形 43">
            <a:extLst>
              <a:ext uri="{FF2B5EF4-FFF2-40B4-BE49-F238E27FC236}">
                <a16:creationId xmlns:a16="http://schemas.microsoft.com/office/drawing/2014/main" id="{5BF4B00A-8652-494B-AE15-E982FE963430}"/>
              </a:ext>
            </a:extLst>
          </p:cNvPr>
          <p:cNvSpPr/>
          <p:nvPr/>
        </p:nvSpPr>
        <p:spPr>
          <a:xfrm>
            <a:off x="6599274" y="7309647"/>
            <a:ext cx="4746094" cy="861774"/>
          </a:xfrm>
          <a:prstGeom prst="rect">
            <a:avLst/>
          </a:prstGeom>
        </p:spPr>
        <p:txBody>
          <a:bodyPr wrap="square" lIns="72000" rIns="72000">
            <a:spAutoFit/>
          </a:bodyPr>
          <a:lstStyle/>
          <a:p>
            <a:pPr>
              <a:lnSpc>
                <a:spcPts val="1500"/>
              </a:lnSpc>
              <a:spcBef>
                <a:spcPts val="600"/>
              </a:spcBef>
            </a:pPr>
            <a:r>
              <a:rPr lang="ja-JP" altLang="en-US" sz="1260" b="1" kern="100" dirty="0" smtClean="0">
                <a:latin typeface="Meiryo UI" panose="020B0604030504040204" pitchFamily="50" charset="-128"/>
                <a:ea typeface="Meiryo UI" panose="020B0604030504040204" pitchFamily="50" charset="-128"/>
                <a:cs typeface="Times New Roman" panose="02020603050405020304" pitchFamily="18" charset="0"/>
              </a:rPr>
              <a:t>〇 公共施設での</a:t>
            </a:r>
            <a:r>
              <a:rPr lang="en-US" altLang="ja-JP" sz="1260" b="1" kern="100" dirty="0" smtClean="0">
                <a:latin typeface="Meiryo UI" panose="020B0604030504040204" pitchFamily="50" charset="-128"/>
                <a:ea typeface="Meiryo UI" panose="020B0604030504040204" pitchFamily="50" charset="-128"/>
                <a:cs typeface="Times New Roman" panose="02020603050405020304" pitchFamily="18" charset="0"/>
              </a:rPr>
              <a:t>PR</a:t>
            </a:r>
            <a:r>
              <a:rPr lang="ja-JP" altLang="en-US" sz="1260" b="1" kern="100" dirty="0" smtClean="0">
                <a:latin typeface="Meiryo UI" panose="020B0604030504040204" pitchFamily="50" charset="-128"/>
                <a:ea typeface="Meiryo UI" panose="020B0604030504040204" pitchFamily="50" charset="-128"/>
                <a:cs typeface="Times New Roman" panose="02020603050405020304" pitchFamily="18" charset="0"/>
              </a:rPr>
              <a:t>（府市庁舎や府内市町村、公共交通機関等）</a:t>
            </a:r>
            <a:r>
              <a:rPr lang="en-US" altLang="ja-JP" sz="1260" b="1" kern="100" dirty="0" smtClean="0">
                <a:latin typeface="Meiryo UI" panose="020B0604030504040204" pitchFamily="50" charset="-128"/>
                <a:ea typeface="Meiryo UI" panose="020B0604030504040204" pitchFamily="50" charset="-128"/>
                <a:cs typeface="Times New Roman" panose="02020603050405020304" pitchFamily="18" charset="0"/>
              </a:rPr>
              <a:t/>
            </a:r>
            <a:br>
              <a:rPr lang="en-US" altLang="ja-JP" sz="1260" b="1" kern="100" dirty="0" smtClean="0">
                <a:latin typeface="Meiryo UI" panose="020B0604030504040204" pitchFamily="50" charset="-128"/>
                <a:ea typeface="Meiryo UI" panose="020B0604030504040204" pitchFamily="50" charset="-128"/>
                <a:cs typeface="Times New Roman" panose="02020603050405020304" pitchFamily="18" charset="0"/>
              </a:rPr>
            </a:b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 ・カウントダウンクロックの設置、タペストリーの装飾、公用車へのステッカー</a:t>
            </a:r>
            <a:r>
              <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rPr>
              <a:t/>
            </a:r>
            <a:br>
              <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rPr>
            </a:b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　貼付・特別仕様ナンバープレートの導入、デザインマンホールの設置、　</a:t>
            </a:r>
            <a:r>
              <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rPr>
              <a:t/>
            </a:r>
            <a:br>
              <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rPr>
            </a:b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　大阪モノレールの車両ラッピング等</a:t>
            </a:r>
            <a:endPar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L 字 21"/>
          <p:cNvSpPr/>
          <p:nvPr/>
        </p:nvSpPr>
        <p:spPr>
          <a:xfrm rot="5400000">
            <a:off x="5205630" y="1699255"/>
            <a:ext cx="9164759" cy="6540996"/>
          </a:xfrm>
          <a:prstGeom prst="corner">
            <a:avLst>
              <a:gd name="adj1" fmla="val 114463"/>
              <a:gd name="adj2" fmla="val 100000"/>
            </a:avLst>
          </a:prstGeom>
          <a:noFill/>
          <a:ln w="19050">
            <a:solidFill>
              <a:srgbClr val="0070C0"/>
            </a:solidFill>
          </a:ln>
        </p:spPr>
        <p:style>
          <a:lnRef idx="2">
            <a:schemeClr val="accent6"/>
          </a:lnRef>
          <a:fillRef idx="1">
            <a:schemeClr val="lt1"/>
          </a:fillRef>
          <a:effectRef idx="0">
            <a:schemeClr val="accent6"/>
          </a:effectRef>
          <a:fontRef idx="minor">
            <a:schemeClr val="dk1"/>
          </a:fontRef>
        </p:style>
        <p:txBody>
          <a:bodyPr lIns="128001" tIns="64001" rIns="128001" bIns="64001" rtlCol="0" anchor="ctr"/>
          <a:lstStyle/>
          <a:p>
            <a:pPr algn="ctr"/>
            <a:endParaRPr lang="ja-JP" altLang="en-US" sz="3528">
              <a:solidFill>
                <a:schemeClr val="tx1"/>
              </a:solidFill>
            </a:endParaRPr>
          </a:p>
        </p:txBody>
      </p:sp>
      <p:sp>
        <p:nvSpPr>
          <p:cNvPr id="33" name="角丸四角形 19">
            <a:extLst>
              <a:ext uri="{FF2B5EF4-FFF2-40B4-BE49-F238E27FC236}">
                <a16:creationId xmlns:a16="http://schemas.microsoft.com/office/drawing/2014/main" id="{30C3BCF6-8E97-4092-AB43-DC5BDC4C21A5}"/>
              </a:ext>
            </a:extLst>
          </p:cNvPr>
          <p:cNvSpPr/>
          <p:nvPr/>
        </p:nvSpPr>
        <p:spPr>
          <a:xfrm>
            <a:off x="86388" y="691355"/>
            <a:ext cx="6287913" cy="657000"/>
          </a:xfrm>
          <a:prstGeom prst="roundRect">
            <a:avLst>
              <a:gd name="adj" fmla="val 6248"/>
            </a:avLst>
          </a:prstGeom>
          <a:solidFill>
            <a:srgbClr val="0070C0"/>
          </a:solidFill>
          <a:ln w="15875">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r>
              <a:rPr lang="ja-JP" altLang="en-US" sz="1200" b="1" dirty="0" smtClean="0">
                <a:solidFill>
                  <a:schemeClr val="bg1"/>
                </a:solidFill>
              </a:rPr>
              <a:t>①交通</a:t>
            </a:r>
            <a:r>
              <a:rPr lang="ja-JP" altLang="en-US" sz="1200" b="1" dirty="0">
                <a:solidFill>
                  <a:schemeClr val="bg1"/>
                </a:solidFill>
              </a:rPr>
              <a:t>・観光案内を行うボランティアの受入準備、募集</a:t>
            </a:r>
            <a:br>
              <a:rPr lang="ja-JP" altLang="en-US" sz="1200" b="1" dirty="0">
                <a:solidFill>
                  <a:schemeClr val="bg1"/>
                </a:solidFill>
              </a:rPr>
            </a:br>
            <a:r>
              <a:rPr lang="ja-JP" altLang="en-US" sz="1200" b="1" dirty="0">
                <a:solidFill>
                  <a:schemeClr val="bg1"/>
                </a:solidFill>
              </a:rPr>
              <a:t> </a:t>
            </a:r>
            <a:r>
              <a:rPr lang="en-US" altLang="ja-JP" sz="1200" b="1" dirty="0" smtClean="0">
                <a:solidFill>
                  <a:schemeClr val="bg1"/>
                </a:solidFill>
              </a:rPr>
              <a:t>2023</a:t>
            </a:r>
            <a:r>
              <a:rPr lang="ja-JP" altLang="en-US" sz="1200" b="1" dirty="0" smtClean="0">
                <a:solidFill>
                  <a:schemeClr val="bg1"/>
                </a:solidFill>
              </a:rPr>
              <a:t>年度府当初予算額　 </a:t>
            </a:r>
            <a:r>
              <a:rPr lang="en-US" altLang="ja-JP" sz="1200" b="1" dirty="0" smtClean="0">
                <a:solidFill>
                  <a:schemeClr val="bg1"/>
                </a:solidFill>
              </a:rPr>
              <a:t>103,341</a:t>
            </a:r>
            <a:r>
              <a:rPr lang="ja-JP" altLang="en-US" sz="1200" b="1" dirty="0" smtClean="0">
                <a:solidFill>
                  <a:schemeClr val="bg1"/>
                </a:solidFill>
              </a:rPr>
              <a:t>千円</a:t>
            </a:r>
            <a:r>
              <a:rPr lang="ja-JP" altLang="en-US" sz="1100" b="1" dirty="0">
                <a:solidFill>
                  <a:schemeClr val="bg1"/>
                </a:solidFill>
              </a:rPr>
              <a:t>（債務負担 </a:t>
            </a:r>
            <a:r>
              <a:rPr lang="en-US" altLang="ja-JP" sz="1100" b="1" dirty="0" smtClean="0">
                <a:solidFill>
                  <a:schemeClr val="bg1"/>
                </a:solidFill>
              </a:rPr>
              <a:t>2023</a:t>
            </a:r>
            <a:r>
              <a:rPr lang="ja-JP" altLang="en-US" sz="1100" b="1" dirty="0" smtClean="0">
                <a:solidFill>
                  <a:schemeClr val="bg1"/>
                </a:solidFill>
              </a:rPr>
              <a:t>～</a:t>
            </a:r>
            <a:r>
              <a:rPr lang="en-US" altLang="ja-JP" sz="1100" b="1" dirty="0" smtClean="0">
                <a:solidFill>
                  <a:schemeClr val="bg1"/>
                </a:solidFill>
              </a:rPr>
              <a:t>2025</a:t>
            </a:r>
            <a:r>
              <a:rPr lang="ja-JP" altLang="en-US" sz="1100" b="1" dirty="0" smtClean="0">
                <a:solidFill>
                  <a:schemeClr val="bg1"/>
                </a:solidFill>
              </a:rPr>
              <a:t>年度　</a:t>
            </a:r>
            <a:r>
              <a:rPr lang="en-US" altLang="ja-JP" sz="1100" b="1" dirty="0" smtClean="0">
                <a:solidFill>
                  <a:schemeClr val="bg1"/>
                </a:solidFill>
              </a:rPr>
              <a:t>843,451</a:t>
            </a:r>
            <a:r>
              <a:rPr lang="ja-JP" altLang="en-US" sz="1100" b="1" dirty="0">
                <a:solidFill>
                  <a:schemeClr val="bg1"/>
                </a:solidFill>
              </a:rPr>
              <a:t>千円） </a:t>
            </a:r>
          </a:p>
          <a:p>
            <a:r>
              <a:rPr lang="ja-JP" altLang="en-US" sz="1100" b="1" dirty="0">
                <a:solidFill>
                  <a:schemeClr val="bg1"/>
                </a:solidFill>
              </a:rPr>
              <a:t>　</a:t>
            </a:r>
            <a:r>
              <a:rPr lang="en-US" altLang="ja-JP" sz="1100" b="1" dirty="0">
                <a:solidFill>
                  <a:schemeClr val="bg1"/>
                </a:solidFill>
              </a:rPr>
              <a:t>(※</a:t>
            </a:r>
            <a:r>
              <a:rPr lang="ja-JP" altLang="en-US" sz="1100" b="1" dirty="0">
                <a:solidFill>
                  <a:schemeClr val="bg1"/>
                </a:solidFill>
              </a:rPr>
              <a:t>参考　局予算額 </a:t>
            </a:r>
            <a:r>
              <a:rPr lang="en-US" altLang="ja-JP" sz="1100" b="1" dirty="0" smtClean="0">
                <a:solidFill>
                  <a:schemeClr val="bg1"/>
                </a:solidFill>
              </a:rPr>
              <a:t>206,682</a:t>
            </a:r>
            <a:r>
              <a:rPr lang="ja-JP" altLang="en-US" sz="1100" b="1" dirty="0" smtClean="0">
                <a:solidFill>
                  <a:schemeClr val="bg1"/>
                </a:solidFill>
              </a:rPr>
              <a:t>千円（</a:t>
            </a:r>
            <a:r>
              <a:rPr lang="ja-JP" altLang="en-US" sz="1100" b="1" dirty="0">
                <a:solidFill>
                  <a:schemeClr val="bg1"/>
                </a:solidFill>
              </a:rPr>
              <a:t>債務負担 </a:t>
            </a:r>
            <a:r>
              <a:rPr lang="en-US" altLang="ja-JP" sz="1100" b="1" dirty="0" smtClean="0">
                <a:solidFill>
                  <a:schemeClr val="bg1"/>
                </a:solidFill>
              </a:rPr>
              <a:t>2023</a:t>
            </a:r>
            <a:r>
              <a:rPr lang="ja-JP" altLang="en-US" sz="1100" b="1" dirty="0" smtClean="0">
                <a:solidFill>
                  <a:schemeClr val="bg1"/>
                </a:solidFill>
              </a:rPr>
              <a:t>～</a:t>
            </a:r>
            <a:r>
              <a:rPr lang="en-US" altLang="ja-JP" sz="1100" b="1" dirty="0" smtClean="0">
                <a:solidFill>
                  <a:schemeClr val="bg1"/>
                </a:solidFill>
              </a:rPr>
              <a:t>2025</a:t>
            </a:r>
            <a:r>
              <a:rPr lang="ja-JP" altLang="en-US" sz="1100" b="1" dirty="0" smtClean="0">
                <a:solidFill>
                  <a:schemeClr val="bg1"/>
                </a:solidFill>
              </a:rPr>
              <a:t>年度　</a:t>
            </a:r>
            <a:r>
              <a:rPr lang="en-US" altLang="ja-JP" sz="1100" b="1" dirty="0" smtClean="0">
                <a:solidFill>
                  <a:schemeClr val="bg1"/>
                </a:solidFill>
              </a:rPr>
              <a:t>1,686,903</a:t>
            </a:r>
            <a:r>
              <a:rPr lang="ja-JP" altLang="en-US" sz="1100" b="1" dirty="0">
                <a:solidFill>
                  <a:schemeClr val="bg1"/>
                </a:solidFill>
              </a:rPr>
              <a:t>千円） ）</a:t>
            </a:r>
          </a:p>
        </p:txBody>
      </p:sp>
      <p:sp>
        <p:nvSpPr>
          <p:cNvPr id="34" name="角丸四角形 19">
            <a:extLst>
              <a:ext uri="{FF2B5EF4-FFF2-40B4-BE49-F238E27FC236}">
                <a16:creationId xmlns:a16="http://schemas.microsoft.com/office/drawing/2014/main" id="{30C3BCF6-8E97-4092-AB43-DC5BDC4C21A5}"/>
              </a:ext>
            </a:extLst>
          </p:cNvPr>
          <p:cNvSpPr/>
          <p:nvPr/>
        </p:nvSpPr>
        <p:spPr>
          <a:xfrm>
            <a:off x="172197" y="5399597"/>
            <a:ext cx="6241699" cy="432098"/>
          </a:xfrm>
          <a:prstGeom prst="roundRect">
            <a:avLst>
              <a:gd name="adj" fmla="val 6248"/>
            </a:avLst>
          </a:prstGeom>
          <a:solidFill>
            <a:srgbClr val="0070C0"/>
          </a:solidFill>
          <a:ln w="15875">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a:spcBef>
                <a:spcPts val="600"/>
              </a:spcBef>
            </a:pPr>
            <a:r>
              <a:rPr lang="ja-JP" altLang="en-US" sz="1200" b="1" dirty="0">
                <a:solidFill>
                  <a:schemeClr val="bg1"/>
                </a:solidFill>
              </a:rPr>
              <a:t>②</a:t>
            </a:r>
            <a:r>
              <a:rPr lang="ja-JP" altLang="en-US" sz="1200" b="1" kern="100" dirty="0" smtClean="0">
                <a:latin typeface="Meiryo UI" panose="020B0604030504040204" pitchFamily="50" charset="-128"/>
                <a:ea typeface="Meiryo UI" panose="020B0604030504040204" pitchFamily="50" charset="-128"/>
                <a:cs typeface="Times New Roman" panose="02020603050405020304" pitchFamily="18" charset="0"/>
              </a:rPr>
              <a:t>万博会</a:t>
            </a: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場内の催事参加に</a:t>
            </a:r>
            <a:r>
              <a:rPr lang="ja-JP" altLang="en-US" sz="1200" b="1" kern="100" dirty="0" smtClean="0">
                <a:latin typeface="Meiryo UI" panose="020B0604030504040204" pitchFamily="50" charset="-128"/>
                <a:ea typeface="Meiryo UI" panose="020B0604030504040204" pitchFamily="50" charset="-128"/>
                <a:cs typeface="Times New Roman" panose="02020603050405020304" pitchFamily="18" charset="0"/>
              </a:rPr>
              <a:t>向けた企画・検討</a:t>
            </a:r>
            <a:r>
              <a:rPr lang="en-US" altLang="ja-JP" sz="1200" b="1" kern="100" dirty="0" smtClean="0">
                <a:latin typeface="Meiryo UI" panose="020B0604030504040204" pitchFamily="50" charset="-128"/>
                <a:ea typeface="Meiryo UI" panose="020B0604030504040204" pitchFamily="50" charset="-128"/>
                <a:cs typeface="Times New Roman" panose="02020603050405020304" pitchFamily="18" charset="0"/>
              </a:rPr>
              <a:t/>
            </a:r>
            <a:br>
              <a:rPr lang="en-US" altLang="ja-JP" sz="1200" b="1" kern="100" dirty="0" smtClean="0">
                <a:latin typeface="Meiryo UI" panose="020B0604030504040204" pitchFamily="50" charset="-128"/>
                <a:ea typeface="Meiryo UI" panose="020B0604030504040204" pitchFamily="50" charset="-128"/>
                <a:cs typeface="Times New Roman" panose="02020603050405020304" pitchFamily="18" charset="0"/>
              </a:rPr>
            </a:br>
            <a:r>
              <a:rPr lang="en-US" altLang="ja-JP" sz="1200" b="1" kern="100" dirty="0" smtClean="0">
                <a:latin typeface="Meiryo UI" panose="020B0604030504040204" pitchFamily="50" charset="-128"/>
                <a:ea typeface="Meiryo UI" panose="020B0604030504040204" pitchFamily="50" charset="-128"/>
                <a:cs typeface="Times New Roman" panose="02020603050405020304" pitchFamily="18" charset="0"/>
              </a:rPr>
              <a:t> 2023</a:t>
            </a:r>
            <a:r>
              <a:rPr lang="ja-JP" altLang="en-US" sz="1200" b="1" kern="100" dirty="0" smtClean="0">
                <a:latin typeface="Meiryo UI" panose="020B0604030504040204" pitchFamily="50" charset="-128"/>
                <a:ea typeface="Meiryo UI" panose="020B0604030504040204" pitchFamily="50" charset="-128"/>
                <a:cs typeface="Times New Roman" panose="02020603050405020304" pitchFamily="18" charset="0"/>
              </a:rPr>
              <a:t>年度府当初予算額　</a:t>
            </a:r>
            <a:r>
              <a:rPr lang="en-US" altLang="ja-JP" sz="1200" b="1" kern="100" dirty="0" smtClean="0">
                <a:latin typeface="Meiryo UI" panose="020B0604030504040204" pitchFamily="50" charset="-128"/>
                <a:ea typeface="Meiryo UI" panose="020B0604030504040204" pitchFamily="50" charset="-128"/>
                <a:cs typeface="Times New Roman" panose="02020603050405020304" pitchFamily="18" charset="0"/>
              </a:rPr>
              <a:t>5,000</a:t>
            </a: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千円 </a:t>
            </a:r>
            <a:r>
              <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参考　局予算額 </a:t>
            </a:r>
            <a:r>
              <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rPr>
              <a:t>10,000</a:t>
            </a: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千円）</a:t>
            </a: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7" name="正方形/長方形 36">
            <a:extLst>
              <a:ext uri="{FF2B5EF4-FFF2-40B4-BE49-F238E27FC236}">
                <a16:creationId xmlns:a16="http://schemas.microsoft.com/office/drawing/2014/main" id="{5BF4B00A-8652-494B-AE15-E982FE963430}"/>
              </a:ext>
            </a:extLst>
          </p:cNvPr>
          <p:cNvSpPr/>
          <p:nvPr/>
        </p:nvSpPr>
        <p:spPr>
          <a:xfrm>
            <a:off x="100872" y="8184976"/>
            <a:ext cx="6273429" cy="1041311"/>
          </a:xfrm>
          <a:prstGeom prst="rect">
            <a:avLst/>
          </a:prstGeom>
        </p:spPr>
        <p:txBody>
          <a:bodyPr wrap="square" lIns="72000" rIns="72000">
            <a:spAutoFit/>
          </a:bodyPr>
          <a:lstStyle/>
          <a:p>
            <a:pPr>
              <a:lnSpc>
                <a:spcPts val="1200"/>
              </a:lnSpc>
              <a:spcBef>
                <a:spcPts val="600"/>
              </a:spcBef>
            </a:pPr>
            <a:r>
              <a:rPr lang="ja-JP" altLang="en-US" sz="1260" b="1" kern="100" dirty="0">
                <a:latin typeface="Meiryo UI" panose="020B0604030504040204" pitchFamily="50" charset="-128"/>
                <a:ea typeface="Meiryo UI" panose="020B0604030504040204" pitchFamily="50" charset="-128"/>
                <a:cs typeface="Times New Roman" panose="02020603050405020304" pitchFamily="18" charset="0"/>
              </a:rPr>
              <a:t>〇参加促進部会における検討</a:t>
            </a:r>
            <a:r>
              <a:rPr lang="ja-JP" altLang="en-US" sz="1260" b="1" kern="100" dirty="0" smtClean="0">
                <a:latin typeface="Meiryo UI" panose="020B0604030504040204" pitchFamily="50" charset="-128"/>
                <a:ea typeface="Meiryo UI" panose="020B0604030504040204" pitchFamily="50" charset="-128"/>
                <a:cs typeface="Times New Roman" panose="02020603050405020304" pitchFamily="18" charset="0"/>
              </a:rPr>
              <a:t>項目</a:t>
            </a:r>
            <a:endParaRPr lang="en-US" altLang="ja-JP" sz="1260" b="1"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nSpc>
                <a:spcPts val="1400"/>
              </a:lnSpc>
              <a:spcBef>
                <a:spcPts val="200"/>
              </a:spcBef>
            </a:pPr>
            <a:r>
              <a:rPr lang="ja-JP" altLang="en-US" sz="1260" b="1" kern="100" dirty="0" smtClean="0">
                <a:latin typeface="Meiryo UI" panose="020B0604030504040204" pitchFamily="50" charset="-128"/>
                <a:ea typeface="Meiryo UI" panose="020B0604030504040204" pitchFamily="50" charset="-128"/>
                <a:cs typeface="Times New Roman" panose="02020603050405020304" pitchFamily="18" charset="0"/>
              </a:rPr>
              <a:t>（１）府民・市民等の参加</a:t>
            </a:r>
            <a:endParaRPr lang="en-US" altLang="ja-JP" sz="1260" b="1"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nSpc>
                <a:spcPts val="1400"/>
              </a:lnSpc>
              <a:spcBef>
                <a:spcPts val="200"/>
              </a:spcBef>
            </a:pPr>
            <a:r>
              <a:rPr lang="ja-JP" altLang="en-US" sz="126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60" u="sng" kern="100" dirty="0">
                <a:latin typeface="Meiryo UI" panose="020B0604030504040204" pitchFamily="50" charset="-128"/>
                <a:ea typeface="Meiryo UI" panose="020B0604030504040204" pitchFamily="50" charset="-128"/>
                <a:cs typeface="Times New Roman" panose="02020603050405020304" pitchFamily="18" charset="0"/>
              </a:rPr>
              <a:t>ボランティア</a:t>
            </a:r>
            <a:r>
              <a:rPr lang="ja-JP" altLang="en-US" sz="1260" kern="100" dirty="0">
                <a:latin typeface="Meiryo UI" panose="020B0604030504040204" pitchFamily="50" charset="-128"/>
                <a:ea typeface="Meiryo UI" panose="020B0604030504040204" pitchFamily="50" charset="-128"/>
                <a:cs typeface="Times New Roman" panose="02020603050405020304" pitchFamily="18" charset="0"/>
              </a:rPr>
              <a:t>、高齢者・</a:t>
            </a:r>
            <a:r>
              <a:rPr lang="ja-JP" altLang="en-US" sz="1260" kern="100" dirty="0" err="1">
                <a:latin typeface="Meiryo UI" panose="020B0604030504040204" pitchFamily="50" charset="-128"/>
                <a:ea typeface="Meiryo UI" panose="020B0604030504040204" pitchFamily="50" charset="-128"/>
                <a:cs typeface="Times New Roman" panose="02020603050405020304" pitchFamily="18" charset="0"/>
              </a:rPr>
              <a:t>障がい</a:t>
            </a: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者</a:t>
            </a:r>
            <a:r>
              <a:rPr lang="ja-JP" altLang="en-US" sz="1260" kern="100" dirty="0">
                <a:latin typeface="Meiryo UI" panose="020B0604030504040204" pitchFamily="50" charset="-128"/>
                <a:ea typeface="Meiryo UI" panose="020B0604030504040204" pitchFamily="50" charset="-128"/>
                <a:cs typeface="Times New Roman" panose="02020603050405020304" pitchFamily="18" charset="0"/>
              </a:rPr>
              <a:t>等</a:t>
            </a: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の</a:t>
            </a:r>
            <a:r>
              <a:rPr lang="ja-JP" altLang="en-US" sz="1260" kern="100" dirty="0">
                <a:latin typeface="Meiryo UI" panose="020B0604030504040204" pitchFamily="50" charset="-128"/>
                <a:ea typeface="Meiryo UI" panose="020B0604030504040204" pitchFamily="50" charset="-128"/>
                <a:cs typeface="Times New Roman" panose="02020603050405020304" pitchFamily="18" charset="0"/>
              </a:rPr>
              <a:t>催事参加、府内の子どもの無料</a:t>
            </a: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招待</a:t>
            </a:r>
            <a:endParaRPr lang="en-US" altLang="ja-JP" sz="126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nSpc>
                <a:spcPts val="1400"/>
              </a:lnSpc>
              <a:spcBef>
                <a:spcPts val="200"/>
              </a:spcBef>
            </a:pPr>
            <a:r>
              <a:rPr lang="ja-JP" altLang="en-US" sz="1260" b="1"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260" b="1" kern="100" dirty="0">
                <a:latin typeface="Meiryo UI" panose="020B0604030504040204" pitchFamily="50" charset="-128"/>
                <a:ea typeface="Meiryo UI" panose="020B0604030504040204" pitchFamily="50" charset="-128"/>
                <a:cs typeface="Times New Roman" panose="02020603050405020304" pitchFamily="18" charset="0"/>
              </a:rPr>
              <a:t>２）自治体・地域の参加</a:t>
            </a:r>
            <a:endParaRPr lang="en-US" altLang="ja-JP" sz="126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1400"/>
              </a:lnSpc>
            </a:pPr>
            <a:r>
              <a:rPr lang="ja-JP" altLang="en-US" sz="126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60" u="sng" kern="100" dirty="0">
                <a:latin typeface="Meiryo UI" panose="020B0604030504040204" pitchFamily="50" charset="-128"/>
                <a:ea typeface="Meiryo UI" panose="020B0604030504040204" pitchFamily="50" charset="-128"/>
                <a:cs typeface="Times New Roman" panose="02020603050405020304" pitchFamily="18" charset="0"/>
              </a:rPr>
              <a:t> 自治体の催事参加</a:t>
            </a:r>
            <a:r>
              <a:rPr lang="ja-JP" altLang="en-US" sz="1260" kern="100" dirty="0">
                <a:latin typeface="Meiryo UI" panose="020B0604030504040204" pitchFamily="50" charset="-128"/>
                <a:ea typeface="Meiryo UI" panose="020B0604030504040204" pitchFamily="50" charset="-128"/>
                <a:cs typeface="Times New Roman" panose="02020603050405020304" pitchFamily="18" charset="0"/>
              </a:rPr>
              <a:t>、国際交流、全国からの修学旅行等の誘致</a:t>
            </a:r>
            <a:endParaRPr lang="en-US" altLang="ja-JP" sz="126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8" name="正方形/長方形 37">
            <a:extLst>
              <a:ext uri="{FF2B5EF4-FFF2-40B4-BE49-F238E27FC236}">
                <a16:creationId xmlns:a16="http://schemas.microsoft.com/office/drawing/2014/main" id="{5BF4B00A-8652-494B-AE15-E982FE963430}"/>
              </a:ext>
            </a:extLst>
          </p:cNvPr>
          <p:cNvSpPr/>
          <p:nvPr/>
        </p:nvSpPr>
        <p:spPr>
          <a:xfrm>
            <a:off x="557486" y="9178204"/>
            <a:ext cx="5841381" cy="248569"/>
          </a:xfrm>
          <a:prstGeom prst="rect">
            <a:avLst/>
          </a:prstGeom>
        </p:spPr>
        <p:txBody>
          <a:bodyPr wrap="square" lIns="72000" rIns="72000">
            <a:spAutoFit/>
          </a:bodyPr>
          <a:lstStyle/>
          <a:p>
            <a:pPr>
              <a:spcBef>
                <a:spcPts val="600"/>
              </a:spcBef>
            </a:pPr>
            <a:r>
              <a:rPr lang="en-US" altLang="ja-JP" sz="10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下線部分は、万博推進局における取組み項目</a:t>
            </a:r>
            <a:endParaRPr lang="en-US" altLang="ja-JP" sz="10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1" name="正方形/長方形 40">
            <a:extLst>
              <a:ext uri="{FF2B5EF4-FFF2-40B4-BE49-F238E27FC236}">
                <a16:creationId xmlns:a16="http://schemas.microsoft.com/office/drawing/2014/main" id="{D0C136B1-7F89-4103-8FFC-E8FDBDDD6E78}"/>
              </a:ext>
            </a:extLst>
          </p:cNvPr>
          <p:cNvSpPr/>
          <p:nvPr/>
        </p:nvSpPr>
        <p:spPr>
          <a:xfrm>
            <a:off x="23765" y="6528792"/>
            <a:ext cx="6478109" cy="281410"/>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400" b="1" dirty="0">
                <a:solidFill>
                  <a:schemeClr val="bg1"/>
                </a:solidFill>
                <a:latin typeface="+mj-lt"/>
              </a:rPr>
              <a:t>　</a:t>
            </a:r>
            <a:r>
              <a:rPr lang="en-US" altLang="ja-JP" sz="1400" b="1" dirty="0" smtClean="0">
                <a:solidFill>
                  <a:schemeClr val="bg1"/>
                </a:solidFill>
                <a:latin typeface="+mj-lt"/>
              </a:rPr>
              <a:t>2.</a:t>
            </a:r>
            <a:r>
              <a:rPr lang="ja-JP" altLang="en-US" sz="1400" b="1" dirty="0" smtClean="0">
                <a:solidFill>
                  <a:schemeClr val="bg1"/>
                </a:solidFill>
                <a:latin typeface="+mj-lt"/>
              </a:rPr>
              <a:t>参加促進に関する取組みについて</a:t>
            </a:r>
          </a:p>
        </p:txBody>
      </p:sp>
      <p:graphicFrame>
        <p:nvGraphicFramePr>
          <p:cNvPr id="46" name="表 45"/>
          <p:cNvGraphicFramePr>
            <a:graphicFrameLocks noGrp="1"/>
          </p:cNvGraphicFramePr>
          <p:nvPr>
            <p:extLst>
              <p:ext uri="{D42A27DB-BD31-4B8C-83A1-F6EECF244321}">
                <p14:modId xmlns:p14="http://schemas.microsoft.com/office/powerpoint/2010/main" val="509143105"/>
              </p:ext>
            </p:extLst>
          </p:nvPr>
        </p:nvGraphicFramePr>
        <p:xfrm>
          <a:off x="210040" y="3864496"/>
          <a:ext cx="6092040" cy="1497284"/>
        </p:xfrm>
        <a:graphic>
          <a:graphicData uri="http://schemas.openxmlformats.org/drawingml/2006/table">
            <a:tbl>
              <a:tblPr firstRow="1" bandRow="1">
                <a:tableStyleId>{5940675A-B579-460E-94D1-54222C63F5DA}</a:tableStyleId>
              </a:tblPr>
              <a:tblGrid>
                <a:gridCol w="1218408">
                  <a:extLst>
                    <a:ext uri="{9D8B030D-6E8A-4147-A177-3AD203B41FA5}">
                      <a16:colId xmlns:a16="http://schemas.microsoft.com/office/drawing/2014/main" val="1181887513"/>
                    </a:ext>
                  </a:extLst>
                </a:gridCol>
                <a:gridCol w="1218408">
                  <a:extLst>
                    <a:ext uri="{9D8B030D-6E8A-4147-A177-3AD203B41FA5}">
                      <a16:colId xmlns:a16="http://schemas.microsoft.com/office/drawing/2014/main" val="3498443813"/>
                    </a:ext>
                  </a:extLst>
                </a:gridCol>
                <a:gridCol w="1218408">
                  <a:extLst>
                    <a:ext uri="{9D8B030D-6E8A-4147-A177-3AD203B41FA5}">
                      <a16:colId xmlns:a16="http://schemas.microsoft.com/office/drawing/2014/main" val="3884747251"/>
                    </a:ext>
                  </a:extLst>
                </a:gridCol>
                <a:gridCol w="1218408">
                  <a:extLst>
                    <a:ext uri="{9D8B030D-6E8A-4147-A177-3AD203B41FA5}">
                      <a16:colId xmlns:a16="http://schemas.microsoft.com/office/drawing/2014/main" val="90544909"/>
                    </a:ext>
                  </a:extLst>
                </a:gridCol>
                <a:gridCol w="1218408">
                  <a:extLst>
                    <a:ext uri="{9D8B030D-6E8A-4147-A177-3AD203B41FA5}">
                      <a16:colId xmlns:a16="http://schemas.microsoft.com/office/drawing/2014/main" val="4188732061"/>
                    </a:ext>
                  </a:extLst>
                </a:gridCol>
              </a:tblGrid>
              <a:tr h="265124">
                <a:tc rowSpan="2">
                  <a:txBody>
                    <a:bodyPr/>
                    <a:lstStyle/>
                    <a:p>
                      <a:pPr marL="0" algn="ctr" defTabSz="1280000" rtl="0" eaLnBrk="1" latinLnBrk="0" hangingPunct="1">
                        <a:lnSpc>
                          <a:spcPts val="1400"/>
                        </a:lnSpc>
                      </a:pPr>
                      <a:r>
                        <a:rPr kumimoji="1" lang="en-US" altLang="ja-JP" sz="1100" kern="100" dirty="0" smtClean="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2022</a:t>
                      </a:r>
                      <a:r>
                        <a:rPr kumimoji="1" lang="ja-JP" altLang="en-US" sz="1100" kern="100" dirty="0" smtClean="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年度</a:t>
                      </a:r>
                      <a:endParaRPr kumimoji="1" lang="en-US" altLang="ja-JP" sz="1100" kern="100" dirty="0" smtClean="0">
                        <a:solidFill>
                          <a:schemeClr val="tx1"/>
                        </a:solidFill>
                        <a:latin typeface="メイリオ" panose="020B0604030504040204" pitchFamily="50" charset="-128"/>
                        <a:ea typeface="メイリオ" panose="020B0604030504040204" pitchFamily="50" charset="-128"/>
                        <a:cs typeface="Times New Roman" panose="02020603050405020304" pitchFamily="18" charset="0"/>
                      </a:endParaRPr>
                    </a:p>
                  </a:txBody>
                  <a:tcPr anchor="ctr"/>
                </a:tc>
                <a:tc gridSpan="2">
                  <a:txBody>
                    <a:bodyPr/>
                    <a:lstStyle/>
                    <a:p>
                      <a:pPr marL="0" marR="0" lvl="0" indent="0" algn="ctr" defTabSz="1280000" rtl="0" eaLnBrk="1" fontAlgn="auto" latinLnBrk="0" hangingPunct="1">
                        <a:lnSpc>
                          <a:spcPts val="1400"/>
                        </a:lnSpc>
                        <a:spcBef>
                          <a:spcPts val="0"/>
                        </a:spcBef>
                        <a:spcAft>
                          <a:spcPts val="0"/>
                        </a:spcAft>
                        <a:buClrTx/>
                        <a:buSzTx/>
                        <a:buFontTx/>
                        <a:buNone/>
                        <a:tabLst/>
                        <a:defRPr/>
                      </a:pPr>
                      <a:r>
                        <a:rPr kumimoji="1" lang="en-US" altLang="ja-JP" sz="1100" kern="100" dirty="0" smtClean="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2023</a:t>
                      </a:r>
                      <a:r>
                        <a:rPr kumimoji="1" lang="ja-JP" altLang="en-US" sz="1100" kern="100" dirty="0" smtClean="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年度</a:t>
                      </a:r>
                    </a:p>
                  </a:txBody>
                  <a:tcPr anchor="ctr"/>
                </a:tc>
                <a:tc hMerge="1">
                  <a:txBody>
                    <a:bodyPr/>
                    <a:lstStyle/>
                    <a:p>
                      <a:pPr marL="0" algn="l" defTabSz="1280000" rtl="0" eaLnBrk="1" latinLnBrk="0" hangingPunct="1"/>
                      <a:endParaRPr kumimoji="1" lang="ja-JP" altLang="en-US" sz="105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tc>
                <a:tc rowSpan="2">
                  <a:txBody>
                    <a:bodyPr/>
                    <a:lstStyle/>
                    <a:p>
                      <a:pPr marL="0" marR="0" lvl="0" indent="0" algn="ctr" defTabSz="1280000" rtl="0" eaLnBrk="1" fontAlgn="auto" latinLnBrk="0" hangingPunct="1">
                        <a:lnSpc>
                          <a:spcPts val="1400"/>
                        </a:lnSpc>
                        <a:spcBef>
                          <a:spcPts val="0"/>
                        </a:spcBef>
                        <a:spcAft>
                          <a:spcPts val="0"/>
                        </a:spcAft>
                        <a:buClrTx/>
                        <a:buSzTx/>
                        <a:buFontTx/>
                        <a:buNone/>
                        <a:tabLst/>
                        <a:defRPr/>
                      </a:pPr>
                      <a:r>
                        <a:rPr kumimoji="1" lang="en-US" altLang="ja-JP" sz="1100" kern="100" dirty="0" smtClean="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2024</a:t>
                      </a:r>
                      <a:r>
                        <a:rPr kumimoji="1" lang="ja-JP" altLang="en-US" sz="1100" kern="100" dirty="0" smtClean="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年度</a:t>
                      </a:r>
                      <a:endParaRPr kumimoji="1" lang="en-US" altLang="ja-JP" sz="1100" kern="100" dirty="0" smtClean="0">
                        <a:solidFill>
                          <a:schemeClr val="tx1"/>
                        </a:solidFill>
                        <a:latin typeface="メイリオ" panose="020B0604030504040204" pitchFamily="50" charset="-128"/>
                        <a:ea typeface="メイリオ" panose="020B0604030504040204" pitchFamily="50" charset="-128"/>
                        <a:cs typeface="Times New Roman" panose="02020603050405020304" pitchFamily="18" charset="0"/>
                      </a:endParaRPr>
                    </a:p>
                  </a:txBody>
                  <a:tcPr anchor="ctr"/>
                </a:tc>
                <a:tc rowSpan="2">
                  <a:txBody>
                    <a:bodyPr/>
                    <a:lstStyle/>
                    <a:p>
                      <a:pPr marL="0" marR="0" lvl="0" indent="0" algn="ctr" defTabSz="1280000" rtl="0" eaLnBrk="1" fontAlgn="auto" latinLnBrk="0" hangingPunct="1">
                        <a:lnSpc>
                          <a:spcPts val="1400"/>
                        </a:lnSpc>
                        <a:spcBef>
                          <a:spcPts val="0"/>
                        </a:spcBef>
                        <a:spcAft>
                          <a:spcPts val="0"/>
                        </a:spcAft>
                        <a:buClrTx/>
                        <a:buSzTx/>
                        <a:buFontTx/>
                        <a:buNone/>
                        <a:tabLst/>
                        <a:defRPr/>
                      </a:pPr>
                      <a:r>
                        <a:rPr kumimoji="1" lang="en-US" altLang="ja-JP" sz="1100" kern="100" dirty="0" smtClean="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2025</a:t>
                      </a:r>
                      <a:r>
                        <a:rPr kumimoji="1" lang="ja-JP" altLang="en-US" sz="1100" kern="100" dirty="0" smtClean="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年度</a:t>
                      </a:r>
                      <a:endParaRPr kumimoji="1" lang="en-US" altLang="ja-JP" sz="1100" kern="100" dirty="0" smtClean="0">
                        <a:solidFill>
                          <a:schemeClr val="tx1"/>
                        </a:solidFill>
                        <a:latin typeface="メイリオ" panose="020B0604030504040204" pitchFamily="50" charset="-128"/>
                        <a:ea typeface="メイリオ" panose="020B0604030504040204" pitchFamily="50" charset="-128"/>
                        <a:cs typeface="Times New Roman" panose="02020603050405020304" pitchFamily="18" charset="0"/>
                      </a:endParaRPr>
                    </a:p>
                  </a:txBody>
                  <a:tcPr anchor="ctr"/>
                </a:tc>
                <a:extLst>
                  <a:ext uri="{0D108BD9-81ED-4DB2-BD59-A6C34878D82A}">
                    <a16:rowId xmlns:a16="http://schemas.microsoft.com/office/drawing/2014/main" val="1203580619"/>
                  </a:ext>
                </a:extLst>
              </a:tr>
              <a:tr h="265124">
                <a:tc vMerge="1">
                  <a:txBody>
                    <a:bodyPr/>
                    <a:lstStyle/>
                    <a:p>
                      <a:pPr marL="0" algn="l" defTabSz="1280000" rtl="0" eaLnBrk="1" latinLnBrk="0" hangingPunct="1"/>
                      <a:endParaRPr kumimoji="1" lang="ja-JP" altLang="en-US" sz="105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tc>
                <a:tc>
                  <a:txBody>
                    <a:bodyPr/>
                    <a:lstStyle/>
                    <a:p>
                      <a:pPr marL="0" algn="ctr" defTabSz="1280000" rtl="0" eaLnBrk="1" latinLnBrk="0" hangingPunct="1">
                        <a:lnSpc>
                          <a:spcPts val="1400"/>
                        </a:lnSpc>
                      </a:pPr>
                      <a:r>
                        <a:rPr kumimoji="1" lang="ja-JP" altLang="en-US" sz="1100" kern="100" dirty="0" smtClean="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前半</a:t>
                      </a:r>
                      <a:endParaRPr kumimoji="1" lang="ja-JP" altLang="en-US" sz="1100"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endParaRPr>
                    </a:p>
                  </a:txBody>
                  <a:tcPr anchor="ctr"/>
                </a:tc>
                <a:tc>
                  <a:txBody>
                    <a:bodyPr/>
                    <a:lstStyle/>
                    <a:p>
                      <a:pPr marL="0" algn="ctr" defTabSz="1280000" rtl="0" eaLnBrk="1" latinLnBrk="0" hangingPunct="1">
                        <a:lnSpc>
                          <a:spcPts val="1400"/>
                        </a:lnSpc>
                      </a:pPr>
                      <a:r>
                        <a:rPr kumimoji="1" lang="ja-JP" altLang="en-US" sz="1100" kern="100" dirty="0" smtClean="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後半</a:t>
                      </a:r>
                      <a:endParaRPr kumimoji="1" lang="ja-JP" altLang="en-US" sz="1100"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endParaRPr>
                    </a:p>
                  </a:txBody>
                  <a:tcPr anchor="ctr"/>
                </a:tc>
                <a:tc vMerge="1">
                  <a:txBody>
                    <a:bodyPr/>
                    <a:lstStyle/>
                    <a:p>
                      <a:pPr marL="0" algn="l" defTabSz="1280000" rtl="0" eaLnBrk="1" latinLnBrk="0" hangingPunct="1"/>
                      <a:endParaRPr kumimoji="1" lang="ja-JP" altLang="en-US" sz="105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tc>
                <a:tc vMerge="1">
                  <a:txBody>
                    <a:bodyPr/>
                    <a:lstStyle/>
                    <a:p>
                      <a:pPr marL="0" algn="l" defTabSz="1280000" rtl="0" eaLnBrk="1" latinLnBrk="0" hangingPunct="1"/>
                      <a:endParaRPr kumimoji="1" lang="ja-JP" altLang="en-US" sz="105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tc>
                <a:extLst>
                  <a:ext uri="{0D108BD9-81ED-4DB2-BD59-A6C34878D82A}">
                    <a16:rowId xmlns:a16="http://schemas.microsoft.com/office/drawing/2014/main" val="870932137"/>
                  </a:ext>
                </a:extLst>
              </a:tr>
              <a:tr h="958804">
                <a:tc>
                  <a:txBody>
                    <a:bodyPr/>
                    <a:lstStyle/>
                    <a:p>
                      <a:pPr marL="0" algn="l" defTabSz="1280000" rtl="0" eaLnBrk="1" latinLnBrk="0" hangingPunct="1">
                        <a:lnSpc>
                          <a:spcPts val="1260"/>
                        </a:lnSpc>
                      </a:pPr>
                      <a:endParaRPr kumimoji="1" lang="en-US" altLang="ja-JP" sz="1100" kern="100" dirty="0" smtClean="0">
                        <a:solidFill>
                          <a:schemeClr val="tx1"/>
                        </a:solidFill>
                        <a:latin typeface="メイリオ" panose="020B0604030504040204" pitchFamily="50" charset="-128"/>
                        <a:ea typeface="メイリオ" panose="020B0604030504040204" pitchFamily="50" charset="-128"/>
                        <a:cs typeface="Times New Roman" panose="02020603050405020304" pitchFamily="18" charset="0"/>
                      </a:endParaRPr>
                    </a:p>
                  </a:txBody>
                  <a:tcPr anchor="ctr"/>
                </a:tc>
                <a:tc>
                  <a:txBody>
                    <a:bodyPr/>
                    <a:lstStyle/>
                    <a:p>
                      <a:pPr marL="0" algn="l" defTabSz="1280000" rtl="0" eaLnBrk="1" latinLnBrk="0" hangingPunct="1">
                        <a:lnSpc>
                          <a:spcPts val="1260"/>
                        </a:lnSpc>
                      </a:pPr>
                      <a:endParaRPr kumimoji="1" lang="en-US" altLang="ja-JP" sz="1100" kern="100" dirty="0" smtClean="0">
                        <a:solidFill>
                          <a:schemeClr val="tx1"/>
                        </a:solidFill>
                        <a:latin typeface="メイリオ" panose="020B0604030504040204" pitchFamily="50" charset="-128"/>
                        <a:ea typeface="メイリオ" panose="020B0604030504040204" pitchFamily="50" charset="-128"/>
                        <a:cs typeface="Times New Roman" panose="02020603050405020304" pitchFamily="18" charset="0"/>
                      </a:endParaRPr>
                    </a:p>
                  </a:txBody>
                  <a:tcPr anchor="ctr"/>
                </a:tc>
                <a:tc>
                  <a:txBody>
                    <a:bodyPr/>
                    <a:lstStyle/>
                    <a:p>
                      <a:pPr marL="0" algn="l" defTabSz="1280000" rtl="0" eaLnBrk="1" latinLnBrk="0" hangingPunct="1">
                        <a:lnSpc>
                          <a:spcPts val="1260"/>
                        </a:lnSpc>
                      </a:pPr>
                      <a:endParaRPr kumimoji="1" lang="en-US" altLang="ja-JP" sz="1100" kern="100" dirty="0" smtClean="0">
                        <a:solidFill>
                          <a:schemeClr val="tx1"/>
                        </a:solidFill>
                        <a:latin typeface="メイリオ" panose="020B0604030504040204" pitchFamily="50" charset="-128"/>
                        <a:ea typeface="メイリオ" panose="020B0604030504040204" pitchFamily="50" charset="-128"/>
                        <a:cs typeface="Times New Roman" panose="02020603050405020304" pitchFamily="18" charset="0"/>
                      </a:endParaRPr>
                    </a:p>
                  </a:txBody>
                  <a:tcPr anchor="ctr"/>
                </a:tc>
                <a:tc>
                  <a:txBody>
                    <a:bodyPr/>
                    <a:lstStyle/>
                    <a:p>
                      <a:pPr marL="0" algn="l" defTabSz="1280000" rtl="0" eaLnBrk="1" latinLnBrk="0" hangingPunct="1">
                        <a:lnSpc>
                          <a:spcPts val="1260"/>
                        </a:lnSpc>
                      </a:pPr>
                      <a:endParaRPr kumimoji="1" lang="en-US" altLang="ja-JP" sz="1100" kern="100" dirty="0" smtClean="0">
                        <a:solidFill>
                          <a:schemeClr val="tx1"/>
                        </a:solidFill>
                        <a:latin typeface="メイリオ" panose="020B0604030504040204" pitchFamily="50" charset="-128"/>
                        <a:ea typeface="メイリオ" panose="020B0604030504040204" pitchFamily="50" charset="-128"/>
                        <a:cs typeface="Times New Roman" panose="02020603050405020304" pitchFamily="18" charset="0"/>
                      </a:endParaRPr>
                    </a:p>
                  </a:txBody>
                  <a:tcPr anchor="ctr"/>
                </a:tc>
                <a:tc>
                  <a:txBody>
                    <a:bodyPr/>
                    <a:lstStyle/>
                    <a:p>
                      <a:pPr marL="0" algn="l" defTabSz="1280000" rtl="0" eaLnBrk="1" latinLnBrk="0" hangingPunct="1">
                        <a:lnSpc>
                          <a:spcPts val="1260"/>
                        </a:lnSpc>
                      </a:pPr>
                      <a:endParaRPr kumimoji="1" lang="ja-JP" altLang="en-US" sz="1100"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endParaRPr>
                    </a:p>
                  </a:txBody>
                  <a:tcPr anchor="ctr"/>
                </a:tc>
                <a:extLst>
                  <a:ext uri="{0D108BD9-81ED-4DB2-BD59-A6C34878D82A}">
                    <a16:rowId xmlns:a16="http://schemas.microsoft.com/office/drawing/2014/main" val="2405523128"/>
                  </a:ext>
                </a:extLst>
              </a:tr>
            </a:tbl>
          </a:graphicData>
        </a:graphic>
      </p:graphicFrame>
      <p:sp>
        <p:nvSpPr>
          <p:cNvPr id="50" name="右矢印 49"/>
          <p:cNvSpPr/>
          <p:nvPr/>
        </p:nvSpPr>
        <p:spPr>
          <a:xfrm>
            <a:off x="1262680" y="4451775"/>
            <a:ext cx="648072" cy="248148"/>
          </a:xfrm>
          <a:prstGeom prst="rightArrow">
            <a:avLst/>
          </a:prstGeom>
          <a:solidFill>
            <a:schemeClr val="accent1"/>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右矢印 50"/>
          <p:cNvSpPr/>
          <p:nvPr/>
        </p:nvSpPr>
        <p:spPr>
          <a:xfrm>
            <a:off x="1896958" y="4455291"/>
            <a:ext cx="4320000" cy="24814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1037925" y="4635170"/>
            <a:ext cx="1068345" cy="2697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事業者公募</a:t>
            </a:r>
          </a:p>
        </p:txBody>
      </p:sp>
      <p:sp>
        <p:nvSpPr>
          <p:cNvPr id="53" name="正方形/長方形 52"/>
          <p:cNvSpPr/>
          <p:nvPr/>
        </p:nvSpPr>
        <p:spPr>
          <a:xfrm>
            <a:off x="2316036" y="4411246"/>
            <a:ext cx="2707933" cy="6779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80000">
              <a:lnSpc>
                <a:spcPts val="1260"/>
              </a:lnSpc>
            </a:pPr>
            <a:r>
              <a:rPr lang="ja-JP" altLang="en-US" sz="11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ボランティアセンター</a:t>
            </a:r>
            <a:r>
              <a:rPr lang="en-US" altLang="ja-JP" sz="11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仮称</a:t>
            </a:r>
            <a:r>
              <a:rPr lang="en-US" altLang="ja-JP" sz="11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設置・運営</a:t>
            </a:r>
            <a:endParaRPr lang="ja-JP" altLang="en-US" sz="11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54" name="正方形/長方形 53"/>
          <p:cNvSpPr/>
          <p:nvPr/>
        </p:nvSpPr>
        <p:spPr>
          <a:xfrm>
            <a:off x="4214334" y="5048584"/>
            <a:ext cx="971984" cy="2426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80000">
              <a:lnSpc>
                <a:spcPts val="1260"/>
              </a:lnSpc>
            </a:pPr>
            <a:r>
              <a:rPr lang="ja-JP" altLang="en-US" sz="126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研修</a:t>
            </a:r>
            <a:endParaRPr lang="ja-JP" altLang="en-US" sz="126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56" name="角丸四角形 55"/>
          <p:cNvSpPr/>
          <p:nvPr/>
        </p:nvSpPr>
        <p:spPr>
          <a:xfrm>
            <a:off x="5140169" y="4723741"/>
            <a:ext cx="684000" cy="6026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US" altLang="ja-JP" sz="9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9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4~10</a:t>
            </a:r>
            <a:r>
              <a:rPr lang="ja-JP" altLang="en-US" sz="9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月</a:t>
            </a:r>
            <a:r>
              <a:rPr lang="en-US" altLang="ja-JP" sz="9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p>
          <a:p>
            <a:pPr algn="ctr"/>
            <a:r>
              <a:rPr lang="ja-JP" altLang="en-US" sz="10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ボランティア</a:t>
            </a:r>
            <a:r>
              <a:rPr lang="en-US" altLang="ja-JP" sz="10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
            </a:r>
            <a:br>
              <a:rPr lang="en-US" altLang="ja-JP" sz="10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br>
            <a:r>
              <a:rPr lang="ja-JP" altLang="en-US" sz="10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活動実施</a:t>
            </a:r>
            <a:endParaRPr lang="ja-JP" altLang="en-US" sz="10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57" name="正方形/長方形 56"/>
          <p:cNvSpPr/>
          <p:nvPr/>
        </p:nvSpPr>
        <p:spPr>
          <a:xfrm>
            <a:off x="2845519" y="4985609"/>
            <a:ext cx="1677592" cy="319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80000">
              <a:lnSpc>
                <a:spcPts val="1260"/>
              </a:lnSpc>
            </a:pPr>
            <a:r>
              <a:rPr lang="ja-JP" altLang="en-US" sz="105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ボランティアの募集</a:t>
            </a:r>
            <a:endParaRPr lang="ja-JP" altLang="en-US" sz="105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49" name="右矢印 48"/>
          <p:cNvSpPr/>
          <p:nvPr/>
        </p:nvSpPr>
        <p:spPr>
          <a:xfrm>
            <a:off x="3860015" y="4852693"/>
            <a:ext cx="1260000" cy="23593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5BF4B00A-8652-494B-AE15-E982FE963430}"/>
              </a:ext>
            </a:extLst>
          </p:cNvPr>
          <p:cNvSpPr/>
          <p:nvPr/>
        </p:nvSpPr>
        <p:spPr>
          <a:xfrm>
            <a:off x="116671" y="7302490"/>
            <a:ext cx="6273429" cy="810478"/>
          </a:xfrm>
          <a:prstGeom prst="rect">
            <a:avLst/>
          </a:prstGeom>
        </p:spPr>
        <p:txBody>
          <a:bodyPr wrap="square" lIns="72000" rIns="72000">
            <a:spAutoFit/>
          </a:bodyPr>
          <a:lstStyle/>
          <a:p>
            <a:pPr>
              <a:lnSpc>
                <a:spcPts val="1400"/>
              </a:lnSpc>
              <a:spcBef>
                <a:spcPts val="200"/>
              </a:spcBef>
            </a:pPr>
            <a:r>
              <a:rPr lang="ja-JP" altLang="en-US" sz="1260" b="1" kern="100" dirty="0" smtClean="0">
                <a:latin typeface="Meiryo UI" panose="020B0604030504040204" pitchFamily="50" charset="-128"/>
                <a:ea typeface="Meiryo UI" panose="020B0604030504040204" pitchFamily="50" charset="-128"/>
                <a:cs typeface="Times New Roman" panose="02020603050405020304" pitchFamily="18" charset="0"/>
              </a:rPr>
              <a:t>〇参加促進部会の構成メンバー</a:t>
            </a:r>
            <a:endParaRPr lang="en-US" altLang="ja-JP" sz="1260" b="1"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nSpc>
                <a:spcPts val="1200"/>
              </a:lnSpc>
              <a:spcBef>
                <a:spcPts val="200"/>
              </a:spcBef>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大阪府</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政策</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企画部</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総務部・府民文化部・福祉部・教育庁</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1200"/>
              </a:lnSpc>
              <a:spcBef>
                <a:spcPts val="200"/>
              </a:spcBef>
            </a:pP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 大阪市</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区</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役所・経済戦略局</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福祉局・こども青少年局・教育委員会</a:t>
            </a:r>
            <a:endPar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nSpc>
                <a:spcPts val="1200"/>
              </a:lnSpc>
              <a:spcBef>
                <a:spcPts val="200"/>
              </a:spcBef>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　大阪府</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大阪市万博推進局（部会長）</a:t>
            </a:r>
            <a:endParaRPr lang="ja-JP" altLang="en-US" sz="11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60" name="正方形/長方形 59">
            <a:extLst>
              <a:ext uri="{FF2B5EF4-FFF2-40B4-BE49-F238E27FC236}">
                <a16:creationId xmlns:a16="http://schemas.microsoft.com/office/drawing/2014/main" id="{D0C136B1-7F89-4103-8FFC-E8FDBDDD6E78}"/>
              </a:ext>
            </a:extLst>
          </p:cNvPr>
          <p:cNvSpPr/>
          <p:nvPr/>
        </p:nvSpPr>
        <p:spPr>
          <a:xfrm>
            <a:off x="35207" y="400470"/>
            <a:ext cx="6420458" cy="258034"/>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260" b="1" dirty="0">
                <a:solidFill>
                  <a:schemeClr val="bg1"/>
                </a:solidFill>
                <a:latin typeface="+mn-ea"/>
              </a:rPr>
              <a:t>１</a:t>
            </a:r>
            <a:r>
              <a:rPr lang="en-US" altLang="ja-JP" sz="1260" b="1" dirty="0" smtClean="0">
                <a:solidFill>
                  <a:schemeClr val="bg1"/>
                </a:solidFill>
                <a:latin typeface="+mn-ea"/>
              </a:rPr>
              <a:t>.2023</a:t>
            </a:r>
            <a:r>
              <a:rPr lang="ja-JP" altLang="en-US" sz="1260" b="1" dirty="0" smtClean="0">
                <a:solidFill>
                  <a:schemeClr val="bg1"/>
                </a:solidFill>
                <a:latin typeface="+mn-ea"/>
              </a:rPr>
              <a:t>年度予算と概要について</a:t>
            </a:r>
            <a:endParaRPr lang="ja-JP" altLang="en-US" sz="1260" b="1" dirty="0">
              <a:solidFill>
                <a:schemeClr val="bg1"/>
              </a:solidFill>
              <a:latin typeface="+mn-ea"/>
            </a:endParaRPr>
          </a:p>
        </p:txBody>
      </p:sp>
      <p:sp>
        <p:nvSpPr>
          <p:cNvPr id="62" name="正方形/長方形 61"/>
          <p:cNvSpPr/>
          <p:nvPr/>
        </p:nvSpPr>
        <p:spPr>
          <a:xfrm>
            <a:off x="12870854" y="9321566"/>
            <a:ext cx="171476" cy="3516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rPr>
              <a:t>６</a:t>
            </a:r>
            <a:endParaRPr lang="en-US" altLang="ja-JP" sz="1200" b="1" dirty="0" smtClean="0">
              <a:solidFill>
                <a:schemeClr val="tx1"/>
              </a:solidFill>
              <a:latin typeface="Meiryo UI" panose="020B0604030504040204" pitchFamily="50" charset="-128"/>
              <a:ea typeface="Meiryo UI" panose="020B0604030504040204" pitchFamily="50" charset="-128"/>
            </a:endParaRPr>
          </a:p>
        </p:txBody>
      </p:sp>
      <p:sp>
        <p:nvSpPr>
          <p:cNvPr id="66" name="右矢印 65"/>
          <p:cNvSpPr/>
          <p:nvPr/>
        </p:nvSpPr>
        <p:spPr>
          <a:xfrm>
            <a:off x="3027064" y="4836632"/>
            <a:ext cx="857149" cy="252000"/>
          </a:xfrm>
          <a:prstGeom prst="rightArrow">
            <a:avLst>
              <a:gd name="adj1" fmla="val 50000"/>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p:cNvSpPr/>
          <p:nvPr/>
        </p:nvSpPr>
        <p:spPr>
          <a:xfrm>
            <a:off x="2726570" y="5100755"/>
            <a:ext cx="1729191"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80000">
              <a:lnSpc>
                <a:spcPts val="1260"/>
              </a:lnSpc>
            </a:pPr>
            <a:r>
              <a:rPr lang="ja-JP" altLang="en-US" sz="7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7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24</a:t>
            </a:r>
            <a:r>
              <a:rPr lang="ja-JP" altLang="en-US" sz="7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年度以降の随時募集も検討）</a:t>
            </a:r>
            <a:endParaRPr lang="ja-JP" altLang="en-US" sz="7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45" name="正方形/長方形 44">
            <a:extLst>
              <a:ext uri="{FF2B5EF4-FFF2-40B4-BE49-F238E27FC236}">
                <a16:creationId xmlns:a16="http://schemas.microsoft.com/office/drawing/2014/main" id="{5BF4B00A-8652-494B-AE15-E982FE963430}"/>
              </a:ext>
            </a:extLst>
          </p:cNvPr>
          <p:cNvSpPr/>
          <p:nvPr/>
        </p:nvSpPr>
        <p:spPr>
          <a:xfrm>
            <a:off x="110150" y="1344216"/>
            <a:ext cx="6354561" cy="2539157"/>
          </a:xfrm>
          <a:prstGeom prst="rect">
            <a:avLst/>
          </a:prstGeom>
        </p:spPr>
        <p:txBody>
          <a:bodyPr wrap="square" lIns="72000" rIns="72000">
            <a:spAutoFit/>
          </a:bodyPr>
          <a:lstStyle/>
          <a:p>
            <a:pPr>
              <a:lnSpc>
                <a:spcPts val="1600"/>
              </a:lnSpc>
              <a:spcBef>
                <a:spcPts val="200"/>
              </a:spcBef>
            </a:pPr>
            <a:r>
              <a:rPr lang="ja-JP" altLang="en-US" sz="1260" kern="100" dirty="0">
                <a:latin typeface="Meiryo UI" panose="020B0604030504040204" pitchFamily="50" charset="-128"/>
                <a:ea typeface="Meiryo UI" panose="020B0604030504040204" pitchFamily="50" charset="-128"/>
                <a:cs typeface="Times New Roman" panose="02020603050405020304" pitchFamily="18" charset="0"/>
              </a:rPr>
              <a:t>多くの府民等にボランティアとして大阪・関西万博に参加していただくことで、万博の円滑な運営に資するとともに、大阪の魅力を国内外に発信する機会の創出にも</a:t>
            </a: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つなげる</a:t>
            </a:r>
            <a:endParaRPr lang="en-US" altLang="ja-JP" sz="1260"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1600"/>
              </a:lnSpc>
              <a:spcBef>
                <a:spcPts val="200"/>
              </a:spcBef>
            </a:pPr>
            <a:r>
              <a:rPr lang="ja-JP" altLang="en-US" sz="1260" b="1" kern="100" dirty="0" smtClean="0">
                <a:latin typeface="Meiryo UI" panose="020B0604030504040204" pitchFamily="50" charset="-128"/>
                <a:ea typeface="Meiryo UI" panose="020B0604030504040204" pitchFamily="50" charset="-128"/>
                <a:cs typeface="Times New Roman" panose="02020603050405020304" pitchFamily="18" charset="0"/>
              </a:rPr>
              <a:t>〇ボランティアの概要（</a:t>
            </a:r>
            <a:r>
              <a:rPr lang="en-US" altLang="ja-JP" sz="1260" b="1" kern="100" dirty="0" smtClean="0">
                <a:latin typeface="Meiryo UI" panose="020B0604030504040204" pitchFamily="50" charset="-128"/>
                <a:ea typeface="Meiryo UI" panose="020B0604030504040204" pitchFamily="50" charset="-128"/>
                <a:cs typeface="Times New Roman" panose="02020603050405020304" pitchFamily="18" charset="0"/>
              </a:rPr>
              <a:t>2023</a:t>
            </a:r>
            <a:r>
              <a:rPr lang="ja-JP" altLang="en-US" sz="1260" b="1" kern="100" dirty="0" smtClean="0">
                <a:latin typeface="Meiryo UI" panose="020B0604030504040204" pitchFamily="50" charset="-128"/>
                <a:ea typeface="Meiryo UI" panose="020B0604030504040204" pitchFamily="50" charset="-128"/>
                <a:cs typeface="Times New Roman" panose="02020603050405020304" pitchFamily="18" charset="0"/>
              </a:rPr>
              <a:t>年</a:t>
            </a:r>
            <a:r>
              <a:rPr lang="en-US" altLang="ja-JP" sz="1260" b="1" kern="100" dirty="0" smtClean="0">
                <a:latin typeface="Meiryo UI" panose="020B0604030504040204" pitchFamily="50" charset="-128"/>
                <a:ea typeface="Meiryo UI" panose="020B0604030504040204" pitchFamily="50" charset="-128"/>
                <a:cs typeface="Times New Roman" panose="02020603050405020304" pitchFamily="18" charset="0"/>
              </a:rPr>
              <a:t>1</a:t>
            </a:r>
            <a:r>
              <a:rPr lang="ja-JP" altLang="en-US" sz="1260" b="1" kern="100" dirty="0" smtClean="0">
                <a:latin typeface="Meiryo UI" panose="020B0604030504040204" pitchFamily="50" charset="-128"/>
                <a:ea typeface="Meiryo UI" panose="020B0604030504040204" pitchFamily="50" charset="-128"/>
                <a:cs typeface="Times New Roman" panose="02020603050405020304" pitchFamily="18" charset="0"/>
              </a:rPr>
              <a:t>月時点の想定）</a:t>
            </a:r>
            <a:endParaRPr lang="en-US" altLang="ja-JP" sz="1260" b="1"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246063" indent="-246063"/>
            <a:r>
              <a:rPr lang="ja-JP" altLang="en-US" sz="1260" b="1"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60" b="1"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160" kern="100" dirty="0" smtClean="0">
                <a:latin typeface="Meiryo UI" panose="020B0604030504040204" pitchFamily="50" charset="-128"/>
                <a:ea typeface="Meiryo UI" panose="020B0604030504040204" pitchFamily="50" charset="-128"/>
                <a:cs typeface="Times New Roman" panose="02020603050405020304" pitchFamily="18" charset="0"/>
              </a:rPr>
              <a:t>募集</a:t>
            </a:r>
            <a:r>
              <a:rPr lang="ja-JP" altLang="en-US" sz="1160" kern="100" dirty="0">
                <a:latin typeface="Meiryo UI" panose="020B0604030504040204" pitchFamily="50" charset="-128"/>
                <a:ea typeface="Meiryo UI" panose="020B0604030504040204" pitchFamily="50" charset="-128"/>
                <a:cs typeface="Times New Roman" panose="02020603050405020304" pitchFamily="18" charset="0"/>
              </a:rPr>
              <a:t>人数：約</a:t>
            </a:r>
            <a:r>
              <a:rPr lang="en-US" altLang="ja-JP" sz="1160" kern="100" dirty="0">
                <a:latin typeface="Meiryo UI" panose="020B0604030504040204" pitchFamily="50" charset="-128"/>
                <a:ea typeface="Meiryo UI" panose="020B0604030504040204" pitchFamily="50" charset="-128"/>
                <a:cs typeface="Times New Roman" panose="02020603050405020304" pitchFamily="18" charset="0"/>
              </a:rPr>
              <a:t>1</a:t>
            </a:r>
            <a:r>
              <a:rPr lang="ja-JP" altLang="en-US" sz="1160" kern="100" dirty="0" smtClean="0">
                <a:latin typeface="Meiryo UI" panose="020B0604030504040204" pitchFamily="50" charset="-128"/>
                <a:ea typeface="Meiryo UI" panose="020B0604030504040204" pitchFamily="50" charset="-128"/>
                <a:cs typeface="Times New Roman" panose="02020603050405020304" pitchFamily="18" charset="0"/>
              </a:rPr>
              <a:t>万人</a:t>
            </a:r>
            <a:endParaRPr lang="en-US" altLang="ja-JP" sz="1160" kern="100" dirty="0">
              <a:latin typeface="Meiryo UI" panose="020B0604030504040204" pitchFamily="50" charset="-128"/>
              <a:ea typeface="Meiryo UI" panose="020B0604030504040204" pitchFamily="50" charset="-128"/>
              <a:cs typeface="Times New Roman" panose="02020603050405020304" pitchFamily="18" charset="0"/>
            </a:endParaRPr>
          </a:p>
          <a:p>
            <a:pPr marL="246063" indent="-246063"/>
            <a:r>
              <a:rPr lang="ja-JP" altLang="en-US" sz="1160" kern="100" dirty="0" smtClean="0">
                <a:latin typeface="Meiryo UI" panose="020B0604030504040204" pitchFamily="50" charset="-128"/>
                <a:ea typeface="Meiryo UI" panose="020B0604030504040204" pitchFamily="50" charset="-128"/>
                <a:cs typeface="Times New Roman" panose="02020603050405020304" pitchFamily="18" charset="0"/>
              </a:rPr>
              <a:t>　・配置場所：国内外からの来場者を迎える玄関口となる主要駅・空港</a:t>
            </a:r>
            <a:r>
              <a:rPr lang="en-US" altLang="ja-JP" sz="1160" kern="100" dirty="0" smtClean="0">
                <a:latin typeface="Meiryo UI" panose="020B0604030504040204" pitchFamily="50" charset="-128"/>
                <a:ea typeface="Meiryo UI" panose="020B0604030504040204" pitchFamily="50" charset="-128"/>
                <a:cs typeface="Times New Roman" panose="02020603050405020304" pitchFamily="18" charset="0"/>
              </a:rPr>
              <a:t/>
            </a:r>
            <a:br>
              <a:rPr lang="en-US" altLang="ja-JP" sz="1160" kern="100" dirty="0" smtClean="0">
                <a:latin typeface="Meiryo UI" panose="020B0604030504040204" pitchFamily="50" charset="-128"/>
                <a:ea typeface="Meiryo UI" panose="020B0604030504040204" pitchFamily="50" charset="-128"/>
                <a:cs typeface="Times New Roman" panose="02020603050405020304" pitchFamily="18" charset="0"/>
              </a:rPr>
            </a:br>
            <a:r>
              <a:rPr lang="ja-JP" altLang="en-US" sz="116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6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16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6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116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160" kern="100" dirty="0">
                <a:latin typeface="Meiryo UI" panose="020B0604030504040204" pitchFamily="50" charset="-128"/>
                <a:ea typeface="Meiryo UI" panose="020B0604030504040204" pitchFamily="50" charset="-128"/>
                <a:cs typeface="Times New Roman" panose="02020603050405020304" pitchFamily="18" charset="0"/>
              </a:rPr>
              <a:t>万博会場内におけるボランティアについては、博覧会協会において</a:t>
            </a:r>
            <a:r>
              <a:rPr lang="ja-JP" altLang="en-US" sz="1160" kern="100" dirty="0" smtClean="0">
                <a:latin typeface="Meiryo UI" panose="020B0604030504040204" pitchFamily="50" charset="-128"/>
                <a:ea typeface="Meiryo UI" panose="020B0604030504040204" pitchFamily="50" charset="-128"/>
                <a:cs typeface="Times New Roman" panose="02020603050405020304" pitchFamily="18" charset="0"/>
              </a:rPr>
              <a:t>検討中）</a:t>
            </a:r>
            <a:endParaRPr lang="en-US" altLang="ja-JP" sz="116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246063" indent="-246063"/>
            <a:r>
              <a:rPr lang="ja-JP" altLang="en-US" sz="1160" kern="100" dirty="0" smtClean="0">
                <a:latin typeface="Meiryo UI" panose="020B0604030504040204" pitchFamily="50" charset="-128"/>
                <a:ea typeface="Meiryo UI" panose="020B0604030504040204" pitchFamily="50" charset="-128"/>
                <a:cs typeface="Times New Roman" panose="02020603050405020304" pitchFamily="18" charset="0"/>
              </a:rPr>
              <a:t>　・活動</a:t>
            </a:r>
            <a:r>
              <a:rPr lang="ja-JP" altLang="en-US" sz="1160" kern="100" dirty="0">
                <a:latin typeface="Meiryo UI" panose="020B0604030504040204" pitchFamily="50" charset="-128"/>
                <a:ea typeface="Meiryo UI" panose="020B0604030504040204" pitchFamily="50" charset="-128"/>
                <a:cs typeface="Times New Roman" panose="02020603050405020304" pitchFamily="18" charset="0"/>
              </a:rPr>
              <a:t>内容：万博情報の案内、交通案内、観光案内　</a:t>
            </a:r>
            <a:r>
              <a:rPr lang="ja-JP" altLang="en-US" sz="1160" kern="100" dirty="0" smtClean="0">
                <a:latin typeface="Meiryo UI" panose="020B0604030504040204" pitchFamily="50" charset="-128"/>
                <a:ea typeface="Meiryo UI" panose="020B0604030504040204" pitchFamily="50" charset="-128"/>
                <a:cs typeface="Times New Roman" panose="02020603050405020304" pitchFamily="18" charset="0"/>
              </a:rPr>
              <a:t>など</a:t>
            </a:r>
            <a:endParaRPr lang="en-US" altLang="ja-JP" sz="116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spcBef>
                <a:spcPts val="200"/>
              </a:spcBef>
            </a:pPr>
            <a:endParaRPr lang="en-US" altLang="ja-JP" sz="200" b="1"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nSpc>
                <a:spcPts val="1400"/>
              </a:lnSpc>
              <a:spcBef>
                <a:spcPts val="200"/>
              </a:spcBef>
            </a:pPr>
            <a:r>
              <a:rPr lang="ja-JP" altLang="en-US" sz="1260" b="1" kern="100" dirty="0" smtClean="0">
                <a:latin typeface="Meiryo UI" panose="020B0604030504040204" pitchFamily="50" charset="-128"/>
                <a:ea typeface="Meiryo UI" panose="020B0604030504040204" pitchFamily="50" charset="-128"/>
                <a:cs typeface="Times New Roman" panose="02020603050405020304" pitchFamily="18" charset="0"/>
              </a:rPr>
              <a:t>〇</a:t>
            </a:r>
            <a:r>
              <a:rPr lang="en-US" altLang="ja-JP" sz="1260" b="1" kern="100" dirty="0" smtClean="0">
                <a:latin typeface="Meiryo UI" panose="020B0604030504040204" pitchFamily="50" charset="-128"/>
                <a:ea typeface="Meiryo UI" panose="020B0604030504040204" pitchFamily="50" charset="-128"/>
                <a:cs typeface="Times New Roman" panose="02020603050405020304" pitchFamily="18" charset="0"/>
              </a:rPr>
              <a:t>2023</a:t>
            </a:r>
            <a:r>
              <a:rPr lang="ja-JP" altLang="en-US" sz="1260" b="1" kern="100" dirty="0" smtClean="0">
                <a:latin typeface="Meiryo UI" panose="020B0604030504040204" pitchFamily="50" charset="-128"/>
                <a:ea typeface="Meiryo UI" panose="020B0604030504040204" pitchFamily="50" charset="-128"/>
                <a:cs typeface="Times New Roman" panose="02020603050405020304" pitchFamily="18" charset="0"/>
              </a:rPr>
              <a:t>年度の主な取組み</a:t>
            </a:r>
            <a:r>
              <a:rPr lang="en-US" altLang="ja-JP" sz="1260" b="1" kern="100" dirty="0" smtClean="0">
                <a:latin typeface="Meiryo UI" panose="020B0604030504040204" pitchFamily="50" charset="-128"/>
                <a:ea typeface="Meiryo UI" panose="020B0604030504040204" pitchFamily="50" charset="-128"/>
                <a:cs typeface="Times New Roman" panose="02020603050405020304" pitchFamily="18" charset="0"/>
              </a:rPr>
              <a:t/>
            </a:r>
            <a:br>
              <a:rPr lang="en-US" altLang="ja-JP" sz="1260" b="1" kern="100" dirty="0" smtClean="0">
                <a:latin typeface="Meiryo UI" panose="020B0604030504040204" pitchFamily="50" charset="-128"/>
                <a:ea typeface="Meiryo UI" panose="020B0604030504040204" pitchFamily="50" charset="-128"/>
                <a:cs typeface="Times New Roman" panose="02020603050405020304" pitchFamily="18" charset="0"/>
              </a:rPr>
            </a:br>
            <a:r>
              <a:rPr lang="en-US" altLang="ja-JP" sz="1260" b="1"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260" b="1"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160" kern="100" dirty="0" smtClean="0">
                <a:latin typeface="Meiryo UI" panose="020B0604030504040204" pitchFamily="50" charset="-128"/>
                <a:ea typeface="Meiryo UI" panose="020B0604030504040204" pitchFamily="50" charset="-128"/>
                <a:cs typeface="Times New Roman" panose="02020603050405020304" pitchFamily="18" charset="0"/>
              </a:rPr>
              <a:t>ボランティアセンター（仮称）の設置</a:t>
            </a:r>
            <a:r>
              <a:rPr lang="ja-JP" altLang="en-US" sz="116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160" kern="100" dirty="0" smtClean="0">
                <a:latin typeface="Meiryo UI" panose="020B0604030504040204" pitchFamily="50" charset="-128"/>
                <a:ea typeface="Meiryo UI" panose="020B0604030504040204" pitchFamily="50" charset="-128"/>
                <a:cs typeface="Times New Roman" panose="02020603050405020304" pitchFamily="18" charset="0"/>
              </a:rPr>
              <a:t>運営</a:t>
            </a:r>
            <a:r>
              <a:rPr lang="en-US" altLang="ja-JP" sz="1160" kern="100" dirty="0" smtClean="0">
                <a:latin typeface="Meiryo UI" panose="020B0604030504040204" pitchFamily="50" charset="-128"/>
                <a:ea typeface="Meiryo UI" panose="020B0604030504040204" pitchFamily="50" charset="-128"/>
                <a:cs typeface="Times New Roman" panose="02020603050405020304" pitchFamily="18" charset="0"/>
              </a:rPr>
              <a:t/>
            </a:r>
            <a:br>
              <a:rPr lang="en-US" altLang="ja-JP" sz="1160" kern="100" dirty="0" smtClean="0">
                <a:latin typeface="Meiryo UI" panose="020B0604030504040204" pitchFamily="50" charset="-128"/>
                <a:ea typeface="Meiryo UI" panose="020B0604030504040204" pitchFamily="50" charset="-128"/>
                <a:cs typeface="Times New Roman" panose="02020603050405020304" pitchFamily="18" charset="0"/>
              </a:rPr>
            </a:br>
            <a:r>
              <a:rPr lang="en-US" altLang="ja-JP" sz="116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160" kern="100" dirty="0" smtClean="0">
                <a:latin typeface="Meiryo UI" panose="020B0604030504040204" pitchFamily="50" charset="-128"/>
                <a:ea typeface="Meiryo UI" panose="020B0604030504040204" pitchFamily="50" charset="-128"/>
                <a:cs typeface="Times New Roman" panose="02020603050405020304" pitchFamily="18" charset="0"/>
              </a:rPr>
              <a:t>・ボランティア</a:t>
            </a:r>
            <a:r>
              <a:rPr lang="ja-JP" altLang="en-US" sz="1160" kern="100" dirty="0">
                <a:latin typeface="Meiryo UI" panose="020B0604030504040204" pitchFamily="50" charset="-128"/>
                <a:ea typeface="Meiryo UI" panose="020B0604030504040204" pitchFamily="50" charset="-128"/>
                <a:cs typeface="Times New Roman" panose="02020603050405020304" pitchFamily="18" charset="0"/>
              </a:rPr>
              <a:t>運営にかかるシステム</a:t>
            </a:r>
            <a:r>
              <a:rPr lang="ja-JP" altLang="en-US" sz="1160" kern="100" dirty="0" smtClean="0">
                <a:latin typeface="Meiryo UI" panose="020B0604030504040204" pitchFamily="50" charset="-128"/>
                <a:ea typeface="Meiryo UI" panose="020B0604030504040204" pitchFamily="50" charset="-128"/>
                <a:cs typeface="Times New Roman" panose="02020603050405020304" pitchFamily="18" charset="0"/>
              </a:rPr>
              <a:t>構築・運用</a:t>
            </a:r>
            <a:r>
              <a:rPr lang="en-US" altLang="ja-JP" sz="1160" kern="100" dirty="0" smtClean="0">
                <a:latin typeface="Meiryo UI" panose="020B0604030504040204" pitchFamily="50" charset="-128"/>
                <a:ea typeface="Meiryo UI" panose="020B0604030504040204" pitchFamily="50" charset="-128"/>
                <a:cs typeface="Times New Roman" panose="02020603050405020304" pitchFamily="18" charset="0"/>
              </a:rPr>
              <a:t/>
            </a:r>
            <a:br>
              <a:rPr lang="en-US" altLang="ja-JP" sz="1160" kern="100" dirty="0" smtClean="0">
                <a:latin typeface="Meiryo UI" panose="020B0604030504040204" pitchFamily="50" charset="-128"/>
                <a:ea typeface="Meiryo UI" panose="020B0604030504040204" pitchFamily="50" charset="-128"/>
                <a:cs typeface="Times New Roman" panose="02020603050405020304" pitchFamily="18" charset="0"/>
              </a:rPr>
            </a:br>
            <a:r>
              <a:rPr lang="ja-JP" altLang="en-US" sz="116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60" kern="100" dirty="0" smtClean="0">
                <a:latin typeface="Meiryo UI" panose="020B0604030504040204" pitchFamily="50" charset="-128"/>
                <a:ea typeface="Meiryo UI" panose="020B0604030504040204" pitchFamily="50" charset="-128"/>
                <a:cs typeface="Times New Roman" panose="02020603050405020304" pitchFamily="18" charset="0"/>
              </a:rPr>
              <a:t>・ボランティア</a:t>
            </a:r>
            <a:r>
              <a:rPr lang="ja-JP" altLang="en-US" sz="1160" kern="100" dirty="0">
                <a:latin typeface="Meiryo UI" panose="020B0604030504040204" pitchFamily="50" charset="-128"/>
                <a:ea typeface="Meiryo UI" panose="020B0604030504040204" pitchFamily="50" charset="-128"/>
                <a:cs typeface="Times New Roman" panose="02020603050405020304" pitchFamily="18" charset="0"/>
              </a:rPr>
              <a:t>募集の実施、研修マニュアルの</a:t>
            </a:r>
            <a:r>
              <a:rPr lang="ja-JP" altLang="en-US" sz="1160" kern="100" dirty="0" smtClean="0">
                <a:latin typeface="Meiryo UI" panose="020B0604030504040204" pitchFamily="50" charset="-128"/>
                <a:ea typeface="Meiryo UI" panose="020B0604030504040204" pitchFamily="50" charset="-128"/>
                <a:cs typeface="Times New Roman" panose="02020603050405020304" pitchFamily="18" charset="0"/>
              </a:rPr>
              <a:t>作成</a:t>
            </a:r>
            <a:endParaRPr lang="en-US" altLang="ja-JP" sz="116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spcBef>
                <a:spcPts val="200"/>
              </a:spcBef>
            </a:pPr>
            <a:endParaRPr lang="en-US" altLang="ja-JP" sz="200" b="1" kern="100" dirty="0" smtClean="0">
              <a:latin typeface="Meiryo UI" panose="020B0604030504040204" pitchFamily="50" charset="-128"/>
              <a:ea typeface="Meiryo UI" panose="020B0604030504040204" pitchFamily="50" charset="-128"/>
              <a:cs typeface="Times New Roman" panose="02020603050405020304" pitchFamily="18" charset="0"/>
            </a:endParaRPr>
          </a:p>
          <a:p>
            <a:pPr>
              <a:spcBef>
                <a:spcPts val="200"/>
              </a:spcBef>
            </a:pPr>
            <a:r>
              <a:rPr lang="ja-JP" altLang="en-US" sz="1260" b="1" kern="100" dirty="0" smtClean="0">
                <a:latin typeface="Meiryo UI" panose="020B0604030504040204" pitchFamily="50" charset="-128"/>
                <a:ea typeface="Meiryo UI" panose="020B0604030504040204" pitchFamily="50" charset="-128"/>
                <a:cs typeface="Times New Roman" panose="02020603050405020304" pitchFamily="18" charset="0"/>
              </a:rPr>
              <a:t>〇今後のスケジュール</a:t>
            </a:r>
            <a:endParaRPr lang="en-US" altLang="ja-JP" sz="1260" kern="100" dirty="0" smtClean="0">
              <a:ea typeface="メイリオ" panose="020B0604030504040204" pitchFamily="50" charset="-128"/>
              <a:cs typeface="Times New Roman" panose="02020603050405020304" pitchFamily="18" charset="0"/>
            </a:endParaRPr>
          </a:p>
        </p:txBody>
      </p:sp>
      <p:sp>
        <p:nvSpPr>
          <p:cNvPr id="47" name="正方形/長方形 46">
            <a:extLst>
              <a:ext uri="{FF2B5EF4-FFF2-40B4-BE49-F238E27FC236}">
                <a16:creationId xmlns:a16="http://schemas.microsoft.com/office/drawing/2014/main" id="{5BF4B00A-8652-494B-AE15-E982FE963430}"/>
              </a:ext>
            </a:extLst>
          </p:cNvPr>
          <p:cNvSpPr/>
          <p:nvPr/>
        </p:nvSpPr>
        <p:spPr>
          <a:xfrm>
            <a:off x="108884" y="5808712"/>
            <a:ext cx="6392990" cy="674031"/>
          </a:xfrm>
          <a:prstGeom prst="rect">
            <a:avLst/>
          </a:prstGeom>
        </p:spPr>
        <p:txBody>
          <a:bodyPr wrap="square" lIns="72000" rIns="72000">
            <a:spAutoFit/>
          </a:bodyPr>
          <a:lstStyle/>
          <a:p>
            <a:r>
              <a:rPr lang="ja-JP" altLang="en-US" sz="1260" b="1" kern="100" dirty="0" smtClean="0">
                <a:latin typeface="Meiryo UI" panose="020B0604030504040204" pitchFamily="50" charset="-128"/>
                <a:ea typeface="Meiryo UI" panose="020B0604030504040204" pitchFamily="50" charset="-128"/>
                <a:cs typeface="Times New Roman" panose="02020603050405020304" pitchFamily="18" charset="0"/>
              </a:rPr>
              <a:t>〇</a:t>
            </a:r>
            <a:r>
              <a:rPr lang="en-US" altLang="ja-JP" sz="1260" b="1" kern="100" dirty="0" smtClean="0">
                <a:latin typeface="Meiryo UI" panose="020B0604030504040204" pitchFamily="50" charset="-128"/>
                <a:ea typeface="Meiryo UI" panose="020B0604030504040204" pitchFamily="50" charset="-128"/>
                <a:cs typeface="Times New Roman" panose="02020603050405020304" pitchFamily="18" charset="0"/>
              </a:rPr>
              <a:t>2023</a:t>
            </a:r>
            <a:r>
              <a:rPr lang="ja-JP" altLang="en-US" sz="1260" b="1" kern="100" dirty="0">
                <a:latin typeface="Meiryo UI" panose="020B0604030504040204" pitchFamily="50" charset="-128"/>
                <a:ea typeface="Meiryo UI" panose="020B0604030504040204" pitchFamily="50" charset="-128"/>
                <a:cs typeface="Times New Roman" panose="02020603050405020304" pitchFamily="18" charset="0"/>
              </a:rPr>
              <a:t>年度の主な</a:t>
            </a:r>
            <a:r>
              <a:rPr lang="ja-JP" altLang="en-US" sz="1260" b="1" kern="100" dirty="0" smtClean="0">
                <a:latin typeface="Meiryo UI" panose="020B0604030504040204" pitchFamily="50" charset="-128"/>
                <a:ea typeface="Meiryo UI" panose="020B0604030504040204" pitchFamily="50" charset="-128"/>
                <a:cs typeface="Times New Roman" panose="02020603050405020304" pitchFamily="18" charset="0"/>
              </a:rPr>
              <a:t>取組み</a:t>
            </a:r>
            <a:endParaRPr lang="en-US" altLang="ja-JP" sz="1260" b="1" kern="100" dirty="0">
              <a:latin typeface="Meiryo UI" panose="020B0604030504040204" pitchFamily="50" charset="-128"/>
              <a:ea typeface="Meiryo UI" panose="020B0604030504040204" pitchFamily="50" charset="-128"/>
              <a:cs typeface="Times New Roman" panose="02020603050405020304" pitchFamily="18" charset="0"/>
            </a:endParaRPr>
          </a:p>
          <a:p>
            <a:pPr marL="85725" indent="-85725"/>
            <a:r>
              <a:rPr lang="ja-JP" altLang="en-US" sz="1260" kern="100" spc="-11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1260" kern="100" spc="-110" dirty="0" smtClean="0">
                <a:latin typeface="Meiryo UI" panose="020B0604030504040204" pitchFamily="50" charset="-128"/>
                <a:ea typeface="Meiryo UI" panose="020B0604030504040204" pitchFamily="50" charset="-128"/>
                <a:cs typeface="Times New Roman" panose="02020603050405020304" pitchFamily="18" charset="0"/>
              </a:rPr>
              <a:t>2023</a:t>
            </a:r>
            <a:r>
              <a:rPr lang="ja-JP" altLang="en-US" sz="1260" kern="100" spc="-110" dirty="0" smtClean="0">
                <a:latin typeface="Meiryo UI" panose="020B0604030504040204" pitchFamily="50" charset="-128"/>
                <a:ea typeface="Meiryo UI" panose="020B0604030504040204" pitchFamily="50" charset="-128"/>
                <a:cs typeface="Times New Roman" panose="02020603050405020304" pitchFamily="18" charset="0"/>
              </a:rPr>
              <a:t>年度、博覧会協会が会場内催事の募集を開始する予定</a:t>
            </a:r>
            <a:r>
              <a:rPr lang="ja-JP" altLang="en-US" sz="1260" kern="100" spc="-110" dirty="0">
                <a:latin typeface="Meiryo UI" panose="020B0604030504040204" pitchFamily="50" charset="-128"/>
                <a:ea typeface="Meiryo UI" panose="020B0604030504040204" pitchFamily="50" charset="-128"/>
                <a:cs typeface="Times New Roman" panose="02020603050405020304" pitchFamily="18" charset="0"/>
              </a:rPr>
              <a:t>であり、大阪の歴史・文化・産業等の</a:t>
            </a:r>
            <a:r>
              <a:rPr lang="ja-JP" altLang="en-US" sz="1260" kern="100" spc="-110" dirty="0" smtClean="0">
                <a:latin typeface="Meiryo UI" panose="020B0604030504040204" pitchFamily="50" charset="-128"/>
                <a:ea typeface="Meiryo UI" panose="020B0604030504040204" pitchFamily="50" charset="-128"/>
                <a:cs typeface="Times New Roman" panose="02020603050405020304" pitchFamily="18" charset="0"/>
              </a:rPr>
              <a:t>魅</a:t>
            </a:r>
            <a:endParaRPr lang="en-US" altLang="ja-JP" sz="1260" kern="100" spc="-110" dirty="0" smtClean="0">
              <a:latin typeface="Meiryo UI" panose="020B0604030504040204" pitchFamily="50" charset="-128"/>
              <a:ea typeface="Meiryo UI" panose="020B0604030504040204" pitchFamily="50" charset="-128"/>
              <a:cs typeface="Times New Roman" panose="02020603050405020304" pitchFamily="18" charset="0"/>
            </a:endParaRPr>
          </a:p>
          <a:p>
            <a:pPr marL="85725" indent="-85725"/>
            <a:r>
              <a:rPr lang="en-US" altLang="ja-JP" sz="1260" kern="100" spc="-11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260" kern="100" spc="-11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260" kern="100" spc="-110" dirty="0" smtClean="0">
                <a:latin typeface="Meiryo UI" panose="020B0604030504040204" pitchFamily="50" charset="-128"/>
                <a:ea typeface="Meiryo UI" panose="020B0604030504040204" pitchFamily="50" charset="-128"/>
                <a:cs typeface="Times New Roman" panose="02020603050405020304" pitchFamily="18" charset="0"/>
              </a:rPr>
              <a:t>力</a:t>
            </a:r>
            <a:r>
              <a:rPr lang="ja-JP" altLang="en-US" sz="1260" kern="100" spc="-110" dirty="0">
                <a:latin typeface="Meiryo UI" panose="020B0604030504040204" pitchFamily="50" charset="-128"/>
                <a:ea typeface="Meiryo UI" panose="020B0604030504040204" pitchFamily="50" charset="-128"/>
                <a:cs typeface="Times New Roman" panose="02020603050405020304" pitchFamily="18" charset="0"/>
              </a:rPr>
              <a:t>を国内外に発信するため</a:t>
            </a:r>
            <a:r>
              <a:rPr lang="ja-JP" altLang="en-US" sz="1260" kern="100" spc="-110" dirty="0" smtClean="0">
                <a:latin typeface="Meiryo UI" panose="020B0604030504040204" pitchFamily="50" charset="-128"/>
                <a:ea typeface="Meiryo UI" panose="020B0604030504040204" pitchFamily="50" charset="-128"/>
                <a:cs typeface="Times New Roman" panose="02020603050405020304" pitchFamily="18" charset="0"/>
              </a:rPr>
              <a:t>、効果的なイベントや</a:t>
            </a:r>
            <a:r>
              <a:rPr lang="en-US" altLang="ja-JP" sz="1260" kern="100" spc="-110" dirty="0" smtClean="0">
                <a:latin typeface="Meiryo UI" panose="020B0604030504040204" pitchFamily="50" charset="-128"/>
                <a:ea typeface="Meiryo UI" panose="020B0604030504040204" pitchFamily="50" charset="-128"/>
                <a:cs typeface="Times New Roman" panose="02020603050405020304" pitchFamily="18" charset="0"/>
              </a:rPr>
              <a:t>PR</a:t>
            </a:r>
            <a:r>
              <a:rPr lang="ja-JP" altLang="en-US" sz="1260" kern="100" spc="-110" dirty="0" smtClean="0">
                <a:latin typeface="Meiryo UI" panose="020B0604030504040204" pitchFamily="50" charset="-128"/>
                <a:ea typeface="Meiryo UI" panose="020B0604030504040204" pitchFamily="50" charset="-128"/>
                <a:cs typeface="Times New Roman" panose="02020603050405020304" pitchFamily="18" charset="0"/>
              </a:rPr>
              <a:t>に向けた企画・検討を実施</a:t>
            </a:r>
            <a:endParaRPr lang="ja-JP" altLang="en-US" sz="1260" kern="100" spc="-11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55" name="正方形/長方形 54">
            <a:extLst>
              <a:ext uri="{FF2B5EF4-FFF2-40B4-BE49-F238E27FC236}">
                <a16:creationId xmlns:a16="http://schemas.microsoft.com/office/drawing/2014/main" id="{5BF4B00A-8652-494B-AE15-E982FE963430}"/>
              </a:ext>
            </a:extLst>
          </p:cNvPr>
          <p:cNvSpPr/>
          <p:nvPr/>
        </p:nvSpPr>
        <p:spPr>
          <a:xfrm>
            <a:off x="-16657" y="6816824"/>
            <a:ext cx="6427014" cy="480131"/>
          </a:xfrm>
          <a:prstGeom prst="rect">
            <a:avLst/>
          </a:prstGeom>
        </p:spPr>
        <p:txBody>
          <a:bodyPr wrap="square" lIns="72000" rIns="72000">
            <a:spAutoFit/>
          </a:bodyPr>
          <a:lstStyle/>
          <a:p>
            <a:pPr marL="85725" indent="-85725"/>
            <a:r>
              <a:rPr lang="ja-JP" altLang="en-US" sz="1260" kern="100" spc="-11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260" kern="100" dirty="0">
                <a:latin typeface="Meiryo UI" panose="020B0604030504040204" pitchFamily="50" charset="-128"/>
                <a:ea typeface="Meiryo UI" panose="020B0604030504040204" pitchFamily="50" charset="-128"/>
                <a:cs typeface="Times New Roman" panose="02020603050405020304" pitchFamily="18" charset="0"/>
              </a:rPr>
              <a:t>多様な方々の万博への参加促進に向け、府市関係部局が課題への対応等を協議する場として、参加促進部会を</a:t>
            </a:r>
            <a:r>
              <a:rPr lang="ja-JP" altLang="en-US" sz="1260" kern="100" dirty="0" smtClean="0">
                <a:latin typeface="Meiryo UI" panose="020B0604030504040204" pitchFamily="50" charset="-128"/>
                <a:ea typeface="Meiryo UI" panose="020B0604030504040204" pitchFamily="50" charset="-128"/>
                <a:cs typeface="Times New Roman" panose="02020603050405020304" pitchFamily="18" charset="0"/>
              </a:rPr>
              <a:t>設置</a:t>
            </a:r>
            <a:endParaRPr lang="ja-JP" altLang="en-US" sz="1260" kern="1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59" name="図 5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854630" y="4368552"/>
            <a:ext cx="1645983" cy="1097322"/>
          </a:xfrm>
          <a:prstGeom prst="rect">
            <a:avLst/>
          </a:prstGeom>
        </p:spPr>
      </p:pic>
      <p:sp>
        <p:nvSpPr>
          <p:cNvPr id="61" name="正方形/長方形 60">
            <a:extLst>
              <a:ext uri="{FF2B5EF4-FFF2-40B4-BE49-F238E27FC236}">
                <a16:creationId xmlns:a16="http://schemas.microsoft.com/office/drawing/2014/main" id="{5BF4B00A-8652-494B-AE15-E982FE963430}"/>
              </a:ext>
            </a:extLst>
          </p:cNvPr>
          <p:cNvSpPr/>
          <p:nvPr/>
        </p:nvSpPr>
        <p:spPr>
          <a:xfrm>
            <a:off x="11093661" y="5436951"/>
            <a:ext cx="1244514" cy="262059"/>
          </a:xfrm>
          <a:prstGeom prst="rect">
            <a:avLst/>
          </a:prstGeom>
        </p:spPr>
        <p:txBody>
          <a:bodyPr wrap="square" lIns="72000" rIns="72000">
            <a:spAutoFit/>
          </a:bodyPr>
          <a:lstStyle/>
          <a:p>
            <a:pPr>
              <a:lnSpc>
                <a:spcPts val="1500"/>
              </a:lnSpc>
              <a:spcBef>
                <a:spcPts val="300"/>
              </a:spcBef>
            </a:pP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魚庭の海づくり大会</a:t>
            </a:r>
            <a:endParaRPr lang="en-US" altLang="ja-JP" sz="1000" kern="100" spc="-150" dirty="0" smtClean="0">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124220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734D15E29DDD314C892763A1095789F2" ma:contentTypeVersion="1" ma:contentTypeDescription="新しいドキュメントを作成します。" ma:contentTypeScope="" ma:versionID="dd3ba96f5ac48a83c9a8cc4ce8780869">
  <xsd:schema xmlns:xsd="http://www.w3.org/2001/XMLSchema" xmlns:xs="http://www.w3.org/2001/XMLSchema" xmlns:p="http://schemas.microsoft.com/office/2006/metadata/properties" xmlns:ns2="95b611f9-4c1d-46a1-999d-3a494f2e8c1e" targetNamespace="http://schemas.microsoft.com/office/2006/metadata/properties" ma:root="true" ma:fieldsID="fe449a3ae15200c0ced2e52268645ddf" ns2:_="">
    <xsd:import namespace="95b611f9-4c1d-46a1-999d-3a494f2e8c1e"/>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b611f9-4c1d-46a1-999d-3a494f2e8c1e"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32818F-0F4F-45F3-AA5D-F933AFF1190C}">
  <ds:schemaRef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 ds:uri="http://purl.org/dc/terms/"/>
    <ds:schemaRef ds:uri="http://schemas.microsoft.com/office/2006/documentManagement/types"/>
    <ds:schemaRef ds:uri="95b611f9-4c1d-46a1-999d-3a494f2e8c1e"/>
    <ds:schemaRef ds:uri="http://purl.org/dc/elements/1.1/"/>
  </ds:schemaRefs>
</ds:datastoreItem>
</file>

<file path=customXml/itemProps2.xml><?xml version="1.0" encoding="utf-8"?>
<ds:datastoreItem xmlns:ds="http://schemas.openxmlformats.org/officeDocument/2006/customXml" ds:itemID="{FEDC7A5B-BF70-4E4D-BE60-A7B1377C4B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b611f9-4c1d-46a1-999d-3a494f2e8c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E68040-D7AE-4197-9E73-F444927EF6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6706</TotalTime>
  <Words>5328</Words>
  <Application>Microsoft Office PowerPoint</Application>
  <PresentationFormat>ユーザー設定</PresentationFormat>
  <Paragraphs>498</Paragraphs>
  <Slides>5</Slides>
  <Notes>5</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5</vt:i4>
      </vt:variant>
    </vt:vector>
  </HeadingPairs>
  <TitlesOfParts>
    <vt:vector size="17" baseType="lpstr">
      <vt:lpstr>BIZ UDPゴシック</vt:lpstr>
      <vt:lpstr>Meiryo UI</vt:lpstr>
      <vt:lpstr>ＭＳ Ｐゴシック</vt:lpstr>
      <vt:lpstr>ＭＳ ゴシック</vt:lpstr>
      <vt:lpstr>メイリオ</vt:lpstr>
      <vt:lpstr>游明朝</vt:lpstr>
      <vt:lpstr>Arial</vt:lpstr>
      <vt:lpstr>Calibri</vt:lpstr>
      <vt:lpstr>Courier New</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佐藤　冴香</dc:creator>
  <cp:lastModifiedBy>竹森　耕大</cp:lastModifiedBy>
  <cp:revision>622</cp:revision>
  <cp:lastPrinted>2023-01-26T10:03:18Z</cp:lastPrinted>
  <dcterms:modified xsi:type="dcterms:W3CDTF">2023-01-27T00:02:08Z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0x010100734D15E29DDD314C892763A1095789F2</vt:lpwstr>
  </property>
</Properties>
</file>