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0"/>
  </p:notesMasterIdLst>
  <p:sldIdLst>
    <p:sldId id="256" r:id="rId2"/>
    <p:sldId id="257" r:id="rId3"/>
    <p:sldId id="268" r:id="rId4"/>
    <p:sldId id="291" r:id="rId5"/>
    <p:sldId id="293" r:id="rId6"/>
    <p:sldId id="294" r:id="rId7"/>
    <p:sldId id="290" r:id="rId8"/>
    <p:sldId id="258" r:id="rId9"/>
    <p:sldId id="292" r:id="rId10"/>
    <p:sldId id="279" r:id="rId11"/>
    <p:sldId id="280" r:id="rId12"/>
    <p:sldId id="298" r:id="rId13"/>
    <p:sldId id="289" r:id="rId14"/>
    <p:sldId id="286" r:id="rId15"/>
    <p:sldId id="299" r:id="rId16"/>
    <p:sldId id="300" r:id="rId17"/>
    <p:sldId id="301" r:id="rId18"/>
    <p:sldId id="302" r:id="rId1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CB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9" autoAdjust="0"/>
    <p:restoredTop sz="84381" autoAdjust="0"/>
  </p:normalViewPr>
  <p:slideViewPr>
    <p:cSldViewPr snapToGrid="0">
      <p:cViewPr varScale="1">
        <p:scale>
          <a:sx n="98" d="100"/>
          <a:sy n="98" d="100"/>
        </p:scale>
        <p:origin x="1046"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235$\doc\03%20&#28040;&#38450;&#20445;&#23433;&#35506;\&#28040;&#38450;&#25351;&#23566;G\301%20&#28040;&#38450;&#22243;&#38306;&#36899;\&#9733;&#22823;&#38442;&#24220;&#28040;&#38450;&#22243;&#20805;&#23455;&#24375;&#21270;&#30740;&#31350;&#20250;\R5&#24180;&#24230;\&#12304;2&#26376;25&#26085;&#38283;&#20652;&#12305;&#12288;&#20805;&#23455;&#24375;&#21270;&#30740;&#31350;&#20250;&#38306;&#20418;\&#12450;&#12531;&#12465;&#12540;&#12488;\(&#32080;&#26524;&#12354;&#12426;)&#12450;&#12531;&#12465;&#12540;&#12488;&#38598;&#35336;.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ja-JP" altLang="en-US" dirty="0"/>
              <a:t>あなたの性別を教えてください。</a:t>
            </a:r>
            <a:endParaRPr lang="ja-JP" dirty="0"/>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36756884257107997"/>
          <c:y val="0.31501596891039235"/>
          <c:w val="0.2439925025420468"/>
          <c:h val="0.59665858432487306"/>
        </c:manualLayout>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8AB-4239-AAD1-B4D014B5262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8AB-4239-AAD1-B4D014B5262C}"/>
              </c:ext>
            </c:extLst>
          </c:dPt>
          <c:dLbls>
            <c:dLbl>
              <c:idx val="0"/>
              <c:layout>
                <c:manualLayout>
                  <c:x val="5.1371908903964481E-2"/>
                  <c:y val="-3.9256131925579805E-3"/>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7378012391653472"/>
                      <c:h val="0.25091560032098559"/>
                    </c:manualLayout>
                  </c15:layout>
                </c:ext>
                <c:ext xmlns:c16="http://schemas.microsoft.com/office/drawing/2014/chart" uri="{C3380CC4-5D6E-409C-BE32-E72D297353CC}">
                  <c16:uniqueId val="{00000001-68AB-4239-AAD1-B4D014B5262C}"/>
                </c:ext>
              </c:extLst>
            </c:dLbl>
            <c:dLbl>
              <c:idx val="1"/>
              <c:layout>
                <c:manualLayout>
                  <c:x val="-5.6517057121346269E-2"/>
                  <c:y val="-6.7988424240101264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825803545398199"/>
                      <c:h val="0.2352125293196119"/>
                    </c:manualLayout>
                  </c15:layout>
                </c:ext>
                <c:ext xmlns:c16="http://schemas.microsoft.com/office/drawing/2014/chart" uri="{C3380CC4-5D6E-409C-BE32-E72D297353CC}">
                  <c16:uniqueId val="{00000003-68AB-4239-AAD1-B4D014B5262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Sheet1!$B$2:$B$3</c:f>
              <c:strCache>
                <c:ptCount val="2"/>
                <c:pt idx="0">
                  <c:v>男性</c:v>
                </c:pt>
                <c:pt idx="1">
                  <c:v>女性</c:v>
                </c:pt>
              </c:strCache>
            </c:strRef>
          </c:cat>
          <c:val>
            <c:numRef>
              <c:f>Sheet1!$C$2:$C$3</c:f>
              <c:numCache>
                <c:formatCode>General</c:formatCode>
                <c:ptCount val="2"/>
                <c:pt idx="0">
                  <c:v>108</c:v>
                </c:pt>
                <c:pt idx="1">
                  <c:v>115</c:v>
                </c:pt>
              </c:numCache>
            </c:numRef>
          </c:val>
          <c:extLst>
            <c:ext xmlns:c16="http://schemas.microsoft.com/office/drawing/2014/chart" uri="{C3380CC4-5D6E-409C-BE32-E72D297353CC}">
              <c16:uniqueId val="{00000004-68AB-4239-AAD1-B4D014B5262C}"/>
            </c:ext>
          </c:extLst>
        </c:ser>
        <c:dLbls>
          <c:dLblPos val="inEnd"/>
          <c:showLegendKey val="0"/>
          <c:showVal val="0"/>
          <c:showCatName val="1"/>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ja-JP" altLang="en-US" dirty="0"/>
              <a:t>今回のイベントの満足度について教えてください。</a:t>
            </a:r>
            <a:endParaRPr lang="ja-JP"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1-2D15-49EF-8C3E-76BD89BE2A86}"/>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3-2D15-49EF-8C3E-76BD89BE2A86}"/>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5-2D15-49EF-8C3E-76BD89BE2A86}"/>
              </c:ext>
            </c:extLst>
          </c:dPt>
          <c:dPt>
            <c:idx val="3"/>
            <c:bubble3D val="0"/>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35000"/>
                  </a:srgbClr>
                </a:outerShdw>
              </a:effectLst>
            </c:spPr>
            <c:extLst>
              <c:ext xmlns:c16="http://schemas.microsoft.com/office/drawing/2014/chart" uri="{C3380CC4-5D6E-409C-BE32-E72D297353CC}">
                <c16:uniqueId val="{00000007-2D15-49EF-8C3E-76BD89BE2A86}"/>
              </c:ext>
            </c:extLst>
          </c:dPt>
          <c:dLbls>
            <c:dLbl>
              <c:idx val="0"/>
              <c:layout>
                <c:manualLayout>
                  <c:x val="6.4013038901580513E-2"/>
                  <c:y val="-3.14061420027474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15-49EF-8C3E-76BD89BE2A86}"/>
                </c:ext>
              </c:extLst>
            </c:dLbl>
            <c:dLbl>
              <c:idx val="1"/>
              <c:layout>
                <c:manualLayout>
                  <c:x val="-4.6089388009138046E-2"/>
                  <c:y val="-3.140614200274748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15-49EF-8C3E-76BD89BE2A86}"/>
                </c:ext>
              </c:extLst>
            </c:dLbl>
            <c:dLbl>
              <c:idx val="2"/>
              <c:layout>
                <c:manualLayout>
                  <c:x val="0.32774675917609281"/>
                  <c:y val="8.63668905075554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D15-49EF-8C3E-76BD89BE2A86}"/>
                </c:ext>
              </c:extLst>
            </c:dLbl>
            <c:dLbl>
              <c:idx val="3"/>
              <c:delete val="1"/>
              <c:extLst>
                <c:ext xmlns:c15="http://schemas.microsoft.com/office/drawing/2012/chart" uri="{CE6537A1-D6FC-4f65-9D91-7224C49458BB}">
                  <c15:layout>
                    <c:manualLayout>
                      <c:w val="9.7894787564413749E-2"/>
                      <c:h val="0.15822729638866462"/>
                    </c:manualLayout>
                  </c15:layout>
                </c:ext>
                <c:ext xmlns:c16="http://schemas.microsoft.com/office/drawing/2014/chart" uri="{C3380CC4-5D6E-409C-BE32-E72D297353CC}">
                  <c16:uniqueId val="{00000007-2D15-49EF-8C3E-76BD89BE2A86}"/>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Sheet1!$B$7:$B$10</c:f>
              <c:strCache>
                <c:ptCount val="4"/>
                <c:pt idx="0">
                  <c:v>大変満足</c:v>
                </c:pt>
                <c:pt idx="1">
                  <c:v>どちらかというと満足</c:v>
                </c:pt>
                <c:pt idx="2">
                  <c:v>どちらかというと不満</c:v>
                </c:pt>
                <c:pt idx="3">
                  <c:v>不満</c:v>
                </c:pt>
              </c:strCache>
            </c:strRef>
          </c:cat>
          <c:val>
            <c:numRef>
              <c:f>Sheet1!$C$7:$C$10</c:f>
              <c:numCache>
                <c:formatCode>General</c:formatCode>
                <c:ptCount val="4"/>
                <c:pt idx="0">
                  <c:v>113</c:v>
                </c:pt>
                <c:pt idx="1">
                  <c:v>102</c:v>
                </c:pt>
                <c:pt idx="2">
                  <c:v>2</c:v>
                </c:pt>
                <c:pt idx="3">
                  <c:v>0</c:v>
                </c:pt>
              </c:numCache>
            </c:numRef>
          </c:val>
          <c:extLst>
            <c:ext xmlns:c16="http://schemas.microsoft.com/office/drawing/2014/chart" uri="{C3380CC4-5D6E-409C-BE32-E72D297353CC}">
              <c16:uniqueId val="{00000008-2D15-49EF-8C3E-76BD89BE2A86}"/>
            </c:ext>
          </c:extLst>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600" b="1" dirty="0"/>
              <a:t>イベントにおいて、特に印象に残った内容は何でしょうか。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Sheet1!$B$36:$B$45</c:f>
              <c:strCache>
                <c:ptCount val="10"/>
                <c:pt idx="0">
                  <c:v>紙芝居</c:v>
                </c:pt>
                <c:pt idx="1">
                  <c:v>広報活動</c:v>
                </c:pt>
                <c:pt idx="2">
                  <c:v>人形劇・安全活動</c:v>
                </c:pt>
                <c:pt idx="3">
                  <c:v>防火啓発活動</c:v>
                </c:pt>
                <c:pt idx="4">
                  <c:v>現場活動</c:v>
                </c:pt>
                <c:pt idx="5">
                  <c:v>自主防災組織の訓練指導</c:v>
                </c:pt>
                <c:pt idx="6">
                  <c:v>地域フェア参加</c:v>
                </c:pt>
                <c:pt idx="7">
                  <c:v>救命講習</c:v>
                </c:pt>
                <c:pt idx="8">
                  <c:v>防災情報の発信</c:v>
                </c:pt>
                <c:pt idx="9">
                  <c:v>消防団とジェンダー観</c:v>
                </c:pt>
              </c:strCache>
            </c:strRef>
          </c:cat>
          <c:val>
            <c:numRef>
              <c:f>Sheet1!$C$36:$C$45</c:f>
              <c:numCache>
                <c:formatCode>General</c:formatCode>
                <c:ptCount val="10"/>
                <c:pt idx="0">
                  <c:v>109</c:v>
                </c:pt>
                <c:pt idx="1">
                  <c:v>85</c:v>
                </c:pt>
                <c:pt idx="2">
                  <c:v>86</c:v>
                </c:pt>
                <c:pt idx="3">
                  <c:v>54</c:v>
                </c:pt>
                <c:pt idx="4">
                  <c:v>52</c:v>
                </c:pt>
                <c:pt idx="5">
                  <c:v>49</c:v>
                </c:pt>
                <c:pt idx="6">
                  <c:v>50</c:v>
                </c:pt>
                <c:pt idx="7">
                  <c:v>49</c:v>
                </c:pt>
                <c:pt idx="8">
                  <c:v>38</c:v>
                </c:pt>
                <c:pt idx="9">
                  <c:v>23</c:v>
                </c:pt>
              </c:numCache>
            </c:numRef>
          </c:val>
          <c:extLst>
            <c:ext xmlns:c16="http://schemas.microsoft.com/office/drawing/2014/chart" uri="{C3380CC4-5D6E-409C-BE32-E72D297353CC}">
              <c16:uniqueId val="{00000000-A8CC-4A49-984B-C1739F559867}"/>
            </c:ext>
          </c:extLst>
        </c:ser>
        <c:dLbls>
          <c:showLegendKey val="0"/>
          <c:showVal val="0"/>
          <c:showCatName val="0"/>
          <c:showSerName val="0"/>
          <c:showPercent val="0"/>
          <c:showBubbleSize val="0"/>
        </c:dLbls>
        <c:gapWidth val="219"/>
        <c:overlap val="-27"/>
        <c:axId val="906359712"/>
        <c:axId val="1393047568"/>
      </c:barChart>
      <c:catAx>
        <c:axId val="90635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93047568"/>
        <c:crosses val="autoZero"/>
        <c:auto val="1"/>
        <c:lblAlgn val="ctr"/>
        <c:lblOffset val="100"/>
        <c:noMultiLvlLbl val="0"/>
      </c:catAx>
      <c:valAx>
        <c:axId val="1393047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6359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b="1" dirty="0"/>
              <a:t>今後、取り組みたい活動内容や参考となった活動はありましたか。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Sheet1!$B$47:$B$56</c:f>
              <c:strCache>
                <c:ptCount val="10"/>
                <c:pt idx="0">
                  <c:v>紙芝居</c:v>
                </c:pt>
                <c:pt idx="1">
                  <c:v>広報活動</c:v>
                </c:pt>
                <c:pt idx="2">
                  <c:v>人形劇・安全活動</c:v>
                </c:pt>
                <c:pt idx="3">
                  <c:v>防火啓発活動</c:v>
                </c:pt>
                <c:pt idx="4">
                  <c:v>現場活動</c:v>
                </c:pt>
                <c:pt idx="5">
                  <c:v>自主防災組織の訓練指導</c:v>
                </c:pt>
                <c:pt idx="6">
                  <c:v>地域フェア参加</c:v>
                </c:pt>
                <c:pt idx="7">
                  <c:v>救命講習</c:v>
                </c:pt>
                <c:pt idx="8">
                  <c:v>防災情報の発信</c:v>
                </c:pt>
                <c:pt idx="9">
                  <c:v>消防団とジェンダー観</c:v>
                </c:pt>
              </c:strCache>
            </c:strRef>
          </c:cat>
          <c:val>
            <c:numRef>
              <c:f>Sheet1!$C$47:$C$56</c:f>
              <c:numCache>
                <c:formatCode>General</c:formatCode>
                <c:ptCount val="10"/>
                <c:pt idx="0">
                  <c:v>23</c:v>
                </c:pt>
                <c:pt idx="1">
                  <c:v>57</c:v>
                </c:pt>
                <c:pt idx="2">
                  <c:v>61</c:v>
                </c:pt>
                <c:pt idx="3">
                  <c:v>42</c:v>
                </c:pt>
                <c:pt idx="4">
                  <c:v>55</c:v>
                </c:pt>
                <c:pt idx="5">
                  <c:v>36</c:v>
                </c:pt>
                <c:pt idx="6">
                  <c:v>45</c:v>
                </c:pt>
                <c:pt idx="7">
                  <c:v>51</c:v>
                </c:pt>
                <c:pt idx="8">
                  <c:v>43</c:v>
                </c:pt>
                <c:pt idx="9">
                  <c:v>20</c:v>
                </c:pt>
              </c:numCache>
            </c:numRef>
          </c:val>
          <c:extLst>
            <c:ext xmlns:c16="http://schemas.microsoft.com/office/drawing/2014/chart" uri="{C3380CC4-5D6E-409C-BE32-E72D297353CC}">
              <c16:uniqueId val="{00000000-4EFD-48DA-B0EF-5EE6F69B182E}"/>
            </c:ext>
          </c:extLst>
        </c:ser>
        <c:dLbls>
          <c:dLblPos val="outEnd"/>
          <c:showLegendKey val="0"/>
          <c:showVal val="1"/>
          <c:showCatName val="0"/>
          <c:showSerName val="0"/>
          <c:showPercent val="0"/>
          <c:showBubbleSize val="0"/>
        </c:dLbls>
        <c:gapWidth val="219"/>
        <c:overlap val="-27"/>
        <c:axId val="1566220080"/>
        <c:axId val="1566216752"/>
      </c:barChart>
      <c:catAx>
        <c:axId val="156622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6216752"/>
        <c:crosses val="autoZero"/>
        <c:auto val="1"/>
        <c:lblAlgn val="ctr"/>
        <c:lblOffset val="100"/>
        <c:noMultiLvlLbl val="0"/>
      </c:catAx>
      <c:valAx>
        <c:axId val="156621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66220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イベントに参加し、女性消防団員の活動を理解しましたか。</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A2-45F8-83EE-8D9C8BFF626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1A2-45F8-83EE-8D9C8BFF626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1A2-45F8-83EE-8D9C8BFF626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1A2-45F8-83EE-8D9C8BFF6265}"/>
              </c:ext>
            </c:extLst>
          </c:dPt>
          <c:dLbls>
            <c:dLbl>
              <c:idx val="0"/>
              <c:layout>
                <c:manualLayout>
                  <c:x val="8.7023829373639366E-2"/>
                  <c:y val="-5.555555555555555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1A2-45F8-83EE-8D9C8BFF6265}"/>
                </c:ext>
              </c:extLst>
            </c:dLbl>
            <c:dLbl>
              <c:idx val="1"/>
              <c:layout>
                <c:manualLayout>
                  <c:x val="-0.10835319931815889"/>
                  <c:y val="0.2476851851851851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243305970382873"/>
                      <c:h val="0.32433034412365119"/>
                    </c:manualLayout>
                  </c15:layout>
                </c:ext>
                <c:ext xmlns:c16="http://schemas.microsoft.com/office/drawing/2014/chart" uri="{C3380CC4-5D6E-409C-BE32-E72D297353CC}">
                  <c16:uniqueId val="{00000003-11A2-45F8-83EE-8D9C8BFF6265}"/>
                </c:ext>
              </c:extLst>
            </c:dLbl>
            <c:dLbl>
              <c:idx val="2"/>
              <c:layout>
                <c:manualLayout>
                  <c:x val="0.3088492767966417"/>
                  <c:y val="0.1805555555555555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1A2-45F8-83EE-8D9C8BFF6265}"/>
                </c:ext>
              </c:extLst>
            </c:dLbl>
            <c:dLbl>
              <c:idx val="3"/>
              <c:delete val="1"/>
              <c:extLst>
                <c:ext xmlns:c15="http://schemas.microsoft.com/office/drawing/2012/chart" uri="{CE6537A1-D6FC-4f65-9D91-7224C49458BB}"/>
                <c:ext xmlns:c16="http://schemas.microsoft.com/office/drawing/2014/chart" uri="{C3380CC4-5D6E-409C-BE32-E72D297353CC}">
                  <c16:uniqueId val="{00000007-11A2-45F8-83EE-8D9C8BFF626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Sheet1!$B$58:$B$61</c:f>
              <c:strCache>
                <c:ptCount val="4"/>
                <c:pt idx="0">
                  <c:v>大変理解した</c:v>
                </c:pt>
                <c:pt idx="1">
                  <c:v>どちらかというと理解</c:v>
                </c:pt>
                <c:pt idx="2">
                  <c:v>わかりづらかった</c:v>
                </c:pt>
                <c:pt idx="3">
                  <c:v>わからなかった</c:v>
                </c:pt>
              </c:strCache>
            </c:strRef>
          </c:cat>
          <c:val>
            <c:numRef>
              <c:f>Sheet1!$C$58:$C$61</c:f>
              <c:numCache>
                <c:formatCode>General</c:formatCode>
                <c:ptCount val="4"/>
                <c:pt idx="0">
                  <c:v>160</c:v>
                </c:pt>
                <c:pt idx="1">
                  <c:v>58</c:v>
                </c:pt>
                <c:pt idx="2">
                  <c:v>1</c:v>
                </c:pt>
                <c:pt idx="3">
                  <c:v>0</c:v>
                </c:pt>
              </c:numCache>
            </c:numRef>
          </c:val>
          <c:extLst>
            <c:ext xmlns:c16="http://schemas.microsoft.com/office/drawing/2014/chart" uri="{C3380CC4-5D6E-409C-BE32-E72D297353CC}">
              <c16:uniqueId val="{00000008-11A2-45F8-83EE-8D9C8BFF626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800" b="1" dirty="0"/>
              <a:t>消防団に女性消防団員は必要だと思いますか。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21-42B1-AC4C-ACA31498492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21-42B1-AC4C-ACA31498492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21-42B1-AC4C-ACA31498492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21-42B1-AC4C-ACA314984922}"/>
              </c:ext>
            </c:extLst>
          </c:dPt>
          <c:dLbls>
            <c:dLbl>
              <c:idx val="0"/>
              <c:layout>
                <c:manualLayout>
                  <c:x val="0.20134927932919761"/>
                  <c:y val="-0.1511711798692363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11643177260994132"/>
                      <c:h val="0.18919641871110368"/>
                    </c:manualLayout>
                  </c15:layout>
                </c:ext>
                <c:ext xmlns:c16="http://schemas.microsoft.com/office/drawing/2014/chart" uri="{C3380CC4-5D6E-409C-BE32-E72D297353CC}">
                  <c16:uniqueId val="{00000001-A921-42B1-AC4C-ACA314984922}"/>
                </c:ext>
              </c:extLst>
            </c:dLbl>
            <c:dLbl>
              <c:idx val="1"/>
              <c:layout>
                <c:manualLayout>
                  <c:x val="-7.7638917029478782E-2"/>
                  <c:y val="0.1889639748365452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506000170903697"/>
                      <c:h val="0.21067581981929556"/>
                    </c:manualLayout>
                  </c15:layout>
                </c:ext>
                <c:ext xmlns:c16="http://schemas.microsoft.com/office/drawing/2014/chart" uri="{C3380CC4-5D6E-409C-BE32-E72D297353CC}">
                  <c16:uniqueId val="{00000003-A921-42B1-AC4C-ACA314984922}"/>
                </c:ext>
              </c:extLst>
            </c:dLbl>
            <c:dLbl>
              <c:idx val="2"/>
              <c:layout>
                <c:manualLayout>
                  <c:x val="-0.21158744545726682"/>
                  <c:y val="0.15117117986923626"/>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6812358487169052"/>
                      <c:h val="0.25976611451051551"/>
                    </c:manualLayout>
                  </c15:layout>
                </c:ext>
                <c:ext xmlns:c16="http://schemas.microsoft.com/office/drawing/2014/chart" uri="{C3380CC4-5D6E-409C-BE32-E72D297353CC}">
                  <c16:uniqueId val="{00000005-A921-42B1-AC4C-ACA314984922}"/>
                </c:ext>
              </c:extLst>
            </c:dLbl>
            <c:dLbl>
              <c:idx val="3"/>
              <c:delete val="1"/>
              <c:extLst>
                <c:ext xmlns:c15="http://schemas.microsoft.com/office/drawing/2012/chart" uri="{CE6537A1-D6FC-4f65-9D91-7224C49458BB}"/>
                <c:ext xmlns:c16="http://schemas.microsoft.com/office/drawing/2014/chart" uri="{C3380CC4-5D6E-409C-BE32-E72D297353CC}">
                  <c16:uniqueId val="{00000007-A921-42B1-AC4C-ACA31498492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Sheet1!$B$63:$B$66</c:f>
              <c:strCache>
                <c:ptCount val="4"/>
                <c:pt idx="0">
                  <c:v>思う</c:v>
                </c:pt>
                <c:pt idx="1">
                  <c:v>どちらかというと思う</c:v>
                </c:pt>
                <c:pt idx="2">
                  <c:v>どちらかというと思わない</c:v>
                </c:pt>
                <c:pt idx="3">
                  <c:v>思わない</c:v>
                </c:pt>
              </c:strCache>
            </c:strRef>
          </c:cat>
          <c:val>
            <c:numRef>
              <c:f>Sheet1!$C$63:$C$66</c:f>
              <c:numCache>
                <c:formatCode>General</c:formatCode>
                <c:ptCount val="4"/>
                <c:pt idx="0">
                  <c:v>56</c:v>
                </c:pt>
                <c:pt idx="1">
                  <c:v>23</c:v>
                </c:pt>
                <c:pt idx="2">
                  <c:v>5</c:v>
                </c:pt>
                <c:pt idx="3">
                  <c:v>0</c:v>
                </c:pt>
              </c:numCache>
            </c:numRef>
          </c:val>
          <c:extLst>
            <c:ext xmlns:c16="http://schemas.microsoft.com/office/drawing/2014/chart" uri="{C3380CC4-5D6E-409C-BE32-E72D297353CC}">
              <c16:uniqueId val="{00000008-A921-42B1-AC4C-ACA31498492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800" b="1" dirty="0"/>
              <a:t>今後、女性消防団員を採用したいと思いますか。</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EF-4A7A-BB1F-8DB79E20A3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EF-4A7A-BB1F-8DB79E20A3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EF-4A7A-BB1F-8DB79E20A30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EF-4A7A-BB1F-8DB79E20A30B}"/>
              </c:ext>
            </c:extLst>
          </c:dPt>
          <c:dLbls>
            <c:dLbl>
              <c:idx val="0"/>
              <c:layout>
                <c:manualLayout>
                  <c:x val="0.14814657360175817"/>
                  <c:y val="2.832965005393468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7EF-4A7A-BB1F-8DB79E20A30B}"/>
                </c:ext>
              </c:extLst>
            </c:dLbl>
            <c:dLbl>
              <c:idx val="1"/>
              <c:layout>
                <c:manualLayout>
                  <c:x val="-2.3868059080283291E-2"/>
                  <c:y val="0.14974243599936904"/>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709746774344898"/>
                      <c:h val="0.21864116467047259"/>
                    </c:manualLayout>
                  </c15:layout>
                </c:ext>
                <c:ext xmlns:c16="http://schemas.microsoft.com/office/drawing/2014/chart" uri="{C3380CC4-5D6E-409C-BE32-E72D297353CC}">
                  <c16:uniqueId val="{00000003-A7EF-4A7A-BB1F-8DB79E20A30B}"/>
                </c:ext>
              </c:extLst>
            </c:dLbl>
            <c:dLbl>
              <c:idx val="2"/>
              <c:layout>
                <c:manualLayout>
                  <c:x val="-0.24773399252294009"/>
                  <c:y val="0.13557761097240167"/>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709746774344898"/>
                      <c:h val="0.23078244326501607"/>
                    </c:manualLayout>
                  </c15:layout>
                </c:ext>
                <c:ext xmlns:c16="http://schemas.microsoft.com/office/drawing/2014/chart" uri="{C3380CC4-5D6E-409C-BE32-E72D297353CC}">
                  <c16:uniqueId val="{00000005-A7EF-4A7A-BB1F-8DB79E20A30B}"/>
                </c:ext>
              </c:extLst>
            </c:dLbl>
            <c:dLbl>
              <c:idx val="3"/>
              <c:layout>
                <c:manualLayout>
                  <c:x val="0.2485570290429498"/>
                  <c:y val="0.1011773216211952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7EF-4A7A-BB1F-8DB79E20A30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200" b="0" i="0" u="none" strike="noStrike" kern="1200" baseline="0">
                    <a:solidFill>
                      <a:schemeClr val="dk1">
                        <a:lumMod val="65000"/>
                        <a:lumOff val="35000"/>
                      </a:schemeClr>
                    </a:solidFill>
                    <a:latin typeface="+mj-ea"/>
                    <a:ea typeface="+mj-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Sheet1!$B$68:$B$71</c:f>
              <c:strCache>
                <c:ptCount val="4"/>
                <c:pt idx="0">
                  <c:v>思う</c:v>
                </c:pt>
                <c:pt idx="1">
                  <c:v>どちらかというと思う</c:v>
                </c:pt>
                <c:pt idx="2">
                  <c:v>どちらかというと思わない</c:v>
                </c:pt>
                <c:pt idx="3">
                  <c:v>思わない</c:v>
                </c:pt>
              </c:strCache>
            </c:strRef>
          </c:cat>
          <c:val>
            <c:numRef>
              <c:f>Sheet1!$C$68:$C$71</c:f>
              <c:numCache>
                <c:formatCode>General</c:formatCode>
                <c:ptCount val="4"/>
                <c:pt idx="0">
                  <c:v>46</c:v>
                </c:pt>
                <c:pt idx="1">
                  <c:v>28</c:v>
                </c:pt>
                <c:pt idx="2">
                  <c:v>2</c:v>
                </c:pt>
                <c:pt idx="3">
                  <c:v>1</c:v>
                </c:pt>
              </c:numCache>
            </c:numRef>
          </c:val>
          <c:extLst>
            <c:ext xmlns:c16="http://schemas.microsoft.com/office/drawing/2014/chart" uri="{C3380CC4-5D6E-409C-BE32-E72D297353CC}">
              <c16:uniqueId val="{00000008-A7EF-4A7A-BB1F-8DB79E20A30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ja-JP" altLang="en-US" sz="1600" b="1" dirty="0"/>
              <a:t>男女分け隔てなく一緒に活動や協力しても良いと思いますか。</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41C-4D87-835F-A274281DBC1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41C-4D87-835F-A274281DBC1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41C-4D87-835F-A274281DBC1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41C-4D87-835F-A274281DBC16}"/>
              </c:ext>
            </c:extLst>
          </c:dPt>
          <c:dLbls>
            <c:dLbl>
              <c:idx val="0"/>
              <c:layout>
                <c:manualLayout>
                  <c:x val="0.1300397870162667"/>
                  <c:y val="0"/>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6.8012376915520534E-2"/>
                      <c:h val="0.20584728938109392"/>
                    </c:manualLayout>
                  </c15:layout>
                </c:ext>
                <c:ext xmlns:c16="http://schemas.microsoft.com/office/drawing/2014/chart" uri="{C3380CC4-5D6E-409C-BE32-E72D297353CC}">
                  <c16:uniqueId val="{00000001-541C-4D87-835F-A274281DBC16}"/>
                </c:ext>
              </c:extLst>
            </c:dLbl>
            <c:dLbl>
              <c:idx val="1"/>
              <c:layout>
                <c:manualLayout>
                  <c:x val="-9.2180102188746033E-2"/>
                  <c:y val="3.99718413590004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41C-4D87-835F-A274281DBC16}"/>
                </c:ext>
              </c:extLst>
            </c:dLbl>
            <c:dLbl>
              <c:idx val="2"/>
              <c:layout>
                <c:manualLayout>
                  <c:x val="-0.1481465928033418"/>
                  <c:y val="0.16876999684911378"/>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219142380281544"/>
                      <c:h val="0.27580815334639153"/>
                    </c:manualLayout>
                  </c15:layout>
                </c:ext>
                <c:ext xmlns:c16="http://schemas.microsoft.com/office/drawing/2014/chart" uri="{C3380CC4-5D6E-409C-BE32-E72D297353CC}">
                  <c16:uniqueId val="{00000005-541C-4D87-835F-A274281DBC16}"/>
                </c:ext>
              </c:extLst>
            </c:dLbl>
            <c:dLbl>
              <c:idx val="3"/>
              <c:layout>
                <c:manualLayout>
                  <c:x val="0.30287747862016551"/>
                  <c:y val="0.151004734022891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41C-4D87-835F-A274281DBC16}"/>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mj-ea"/>
                    <a:ea typeface="+mj-ea"/>
                    <a:cs typeface="+mn-cs"/>
                  </a:defRPr>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Sheet1!$B$73:$B$76</c:f>
              <c:strCache>
                <c:ptCount val="4"/>
                <c:pt idx="0">
                  <c:v>思う</c:v>
                </c:pt>
                <c:pt idx="1">
                  <c:v>どちらかというと思う</c:v>
                </c:pt>
                <c:pt idx="2">
                  <c:v>どちらかというと思わない</c:v>
                </c:pt>
                <c:pt idx="3">
                  <c:v>思わない</c:v>
                </c:pt>
              </c:strCache>
            </c:strRef>
          </c:cat>
          <c:val>
            <c:numRef>
              <c:f>Sheet1!$C$73:$C$76</c:f>
              <c:numCache>
                <c:formatCode>General</c:formatCode>
                <c:ptCount val="4"/>
                <c:pt idx="0">
                  <c:v>103</c:v>
                </c:pt>
                <c:pt idx="1">
                  <c:v>76</c:v>
                </c:pt>
                <c:pt idx="2">
                  <c:v>14</c:v>
                </c:pt>
                <c:pt idx="3">
                  <c:v>8</c:v>
                </c:pt>
              </c:numCache>
            </c:numRef>
          </c:val>
          <c:extLst>
            <c:ext xmlns:c16="http://schemas.microsoft.com/office/drawing/2014/chart" uri="{C3380CC4-5D6E-409C-BE32-E72D297353CC}">
              <c16:uniqueId val="{00000008-541C-4D87-835F-A274281DBC1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09526A63-6500-45D7-B1DC-9C0B4025B555}" type="datetimeFigureOut">
              <a:rPr kumimoji="1" lang="ja-JP" altLang="en-US" smtClean="0"/>
              <a:t>2024/3/14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694690D-72E1-46EB-8403-A011E70A1DA1}" type="slidenum">
              <a:rPr kumimoji="1" lang="ja-JP" altLang="en-US" smtClean="0"/>
              <a:t>‹#›</a:t>
            </a:fld>
            <a:endParaRPr kumimoji="1" lang="ja-JP" altLang="en-US"/>
          </a:p>
        </p:txBody>
      </p:sp>
    </p:spTree>
    <p:extLst>
      <p:ext uri="{BB962C8B-B14F-4D97-AF65-F5344CB8AC3E}">
        <p14:creationId xmlns:p14="http://schemas.microsoft.com/office/powerpoint/2010/main" val="32862938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694690D-72E1-46EB-8403-A011E70A1DA1}" type="slidenum">
              <a:rPr kumimoji="1" lang="ja-JP" altLang="en-US" smtClean="0"/>
              <a:t>13</a:t>
            </a:fld>
            <a:endParaRPr kumimoji="1" lang="ja-JP" altLang="en-US"/>
          </a:p>
        </p:txBody>
      </p:sp>
    </p:spTree>
    <p:extLst>
      <p:ext uri="{BB962C8B-B14F-4D97-AF65-F5344CB8AC3E}">
        <p14:creationId xmlns:p14="http://schemas.microsoft.com/office/powerpoint/2010/main" val="382950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F8108985-8E54-48D1-BE84-C1D734368B30}" type="datetime1">
              <a:rPr kumimoji="1" lang="ja-JP" altLang="en-US" smtClean="0"/>
              <a:t>2024/3/14</a:t>
            </a:fld>
            <a:endParaRPr kumimoji="1" lang="ja-JP" alt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64288675-508E-4BC9-B862-4004410EF364}" type="slidenum">
              <a:rPr kumimoji="1" lang="ja-JP" altLang="en-US" smtClean="0"/>
              <a:t>‹#›</a:t>
            </a:fld>
            <a:endParaRPr kumimoji="1" lang="ja-JP" alt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0402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712B4F1-3232-47AE-8D0C-5AE39B48911F}"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216888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AE686DE-D188-4E8C-9211-717385BB9950}"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2122418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4D30C2-1A57-4E17-9AF4-40999F75EEBE}" type="datetime1">
              <a:rPr kumimoji="1" lang="ja-JP" altLang="en-US" smtClean="0"/>
              <a:t>2024/3/14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268048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F47586CC-DD59-497D-AB32-6A7921D46D04}" type="datetime1">
              <a:rPr kumimoji="1" lang="ja-JP" altLang="en-US" smtClean="0"/>
              <a:t>2024/3/14</a:t>
            </a:fld>
            <a:endParaRPr kumimoji="1" lang="ja-JP" alt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kumimoji="1" lang="ja-JP" alt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64288675-508E-4BC9-B862-4004410EF364}" type="slidenum">
              <a:rPr kumimoji="1" lang="ja-JP" altLang="en-US" smtClean="0"/>
              <a:t>‹#›</a:t>
            </a:fld>
            <a:endParaRPr kumimoji="1" lang="ja-JP" alt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3935361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EFC5445-9F6A-4108-BD9E-3EB0CE5863CB}" type="datetime1">
              <a:rPr kumimoji="1" lang="ja-JP" altLang="en-US" smtClean="0"/>
              <a:t>2024/3/14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5376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2E425DD-1FE5-49F8-80E7-2A4EFC32C967}" type="datetime1">
              <a:rPr kumimoji="1" lang="ja-JP" altLang="en-US" smtClean="0"/>
              <a:t>2024/3/14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223753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C782927-0042-4E5F-910F-E96F8DBC3B9C}" type="datetime1">
              <a:rPr kumimoji="1" lang="ja-JP" altLang="en-US" smtClean="0"/>
              <a:t>2024/3/14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3545081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7B61E9-C547-40EE-9517-54A3BDFF4B84}" type="datetime1">
              <a:rPr kumimoji="1" lang="ja-JP" altLang="en-US" smtClean="0"/>
              <a:t>2024/3/14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288675-508E-4BC9-B862-4004410EF364}" type="slidenum">
              <a:rPr kumimoji="1" lang="ja-JP" altLang="en-US" smtClean="0"/>
              <a:t>‹#›</a:t>
            </a:fld>
            <a:endParaRPr kumimoji="1" lang="ja-JP" altLang="en-US"/>
          </a:p>
        </p:txBody>
      </p:sp>
    </p:spTree>
    <p:extLst>
      <p:ext uri="{BB962C8B-B14F-4D97-AF65-F5344CB8AC3E}">
        <p14:creationId xmlns:p14="http://schemas.microsoft.com/office/powerpoint/2010/main" val="163795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B03B6F6C-E103-48D4-9A3A-B2857D508FC1}" type="datetime1">
              <a:rPr kumimoji="1" lang="ja-JP" altLang="en-US" smtClean="0"/>
              <a:t>2024/3/14</a:t>
            </a:fld>
            <a:endParaRPr kumimoji="1" lang="ja-JP"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4288675-508E-4BC9-B862-4004410EF364}" type="slidenum">
              <a:rPr kumimoji="1" lang="ja-JP" altLang="en-US" smtClean="0"/>
              <a:t>‹#›</a:t>
            </a:fld>
            <a:endParaRPr kumimoji="1" lang="ja-JP"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411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2539CA31-780F-4545-A89B-0B8676D3BA0A}" type="datetime1">
              <a:rPr kumimoji="1" lang="ja-JP" altLang="en-US" smtClean="0"/>
              <a:t>2024/3/14</a:t>
            </a:fld>
            <a:endParaRPr kumimoji="1" lang="ja-JP" alt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64288675-508E-4BC9-B862-4004410EF364}" type="slidenum">
              <a:rPr kumimoji="1" lang="ja-JP" altLang="en-US" smtClean="0"/>
              <a:t>‹#›</a:t>
            </a:fld>
            <a:endParaRPr kumimoji="1" lang="ja-JP" alt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764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2D6B4E5-6F50-4FB9-BFED-F99AA3FB8001}" type="datetime1">
              <a:rPr kumimoji="1" lang="ja-JP" altLang="en-US" smtClean="0"/>
              <a:t>2024/3/14</a:t>
            </a:fld>
            <a:endParaRPr kumimoji="1" lang="ja-JP" alt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64288675-508E-4BC9-B862-4004410EF364}" type="slidenum">
              <a:rPr kumimoji="1" lang="ja-JP" altLang="en-US" smtClean="0"/>
              <a:t>‹#›</a:t>
            </a:fld>
            <a:endParaRPr kumimoji="1" lang="ja-JP" alt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3850198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hdr="0" ftr="0" dt="0"/>
  <p:txStyles>
    <p:titleStyle>
      <a:lvl1pPr algn="l" defTabSz="685800" rtl="0" eaLnBrk="1" latinLnBrk="0" hangingPunct="1">
        <a:lnSpc>
          <a:spcPct val="89000"/>
        </a:lnSpc>
        <a:spcBef>
          <a:spcPct val="0"/>
        </a:spcBef>
        <a:buNone/>
        <a:defRPr kumimoji="1"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kumimoji="1"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kumimoji="1" sz="1400" kern="1200" baseline="0">
          <a:solidFill>
            <a:schemeClr val="tx2"/>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3600" i="1" dirty="0">
                <a:solidFill>
                  <a:schemeClr val="accent3">
                    <a:lumMod val="50000"/>
                  </a:schemeClr>
                </a:solidFill>
              </a:rPr>
              <a:t>令和５年度大阪府消防団</a:t>
            </a:r>
            <a:br>
              <a:rPr kumimoji="1" lang="en-US" altLang="ja-JP" sz="3600" i="1" dirty="0">
                <a:solidFill>
                  <a:schemeClr val="accent3">
                    <a:lumMod val="50000"/>
                  </a:schemeClr>
                </a:solidFill>
              </a:rPr>
            </a:br>
            <a:r>
              <a:rPr kumimoji="1" lang="ja-JP" altLang="en-US" sz="3600" i="1" dirty="0">
                <a:solidFill>
                  <a:schemeClr val="accent3">
                    <a:lumMod val="50000"/>
                  </a:schemeClr>
                </a:solidFill>
              </a:rPr>
              <a:t>充実強化研究会</a:t>
            </a:r>
            <a:r>
              <a:rPr lang="ja-JP" altLang="en-US" sz="3600" i="1">
                <a:solidFill>
                  <a:schemeClr val="accent3">
                    <a:lumMod val="50000"/>
                  </a:schemeClr>
                </a:solidFill>
              </a:rPr>
              <a:t>活動報告</a:t>
            </a:r>
            <a:endParaRPr kumimoji="1" lang="ja-JP" altLang="en-US" sz="3600" i="1" dirty="0">
              <a:solidFill>
                <a:schemeClr val="accent3">
                  <a:lumMod val="50000"/>
                </a:schemeClr>
              </a:solidFill>
            </a:endParaRPr>
          </a:p>
        </p:txBody>
      </p:sp>
      <p:sp>
        <p:nvSpPr>
          <p:cNvPr id="3" name="サブタイトル 2"/>
          <p:cNvSpPr>
            <a:spLocks noGrp="1"/>
          </p:cNvSpPr>
          <p:nvPr>
            <p:ph type="subTitle" idx="1"/>
          </p:nvPr>
        </p:nvSpPr>
        <p:spPr/>
        <p:txBody>
          <a:bodyPr/>
          <a:lstStyle/>
          <a:p>
            <a:r>
              <a:rPr kumimoji="1" lang="ja-JP" altLang="en-US" i="1" dirty="0">
                <a:solidFill>
                  <a:schemeClr val="accent3">
                    <a:lumMod val="50000"/>
                  </a:schemeClr>
                </a:solidFill>
              </a:rPr>
              <a:t>令和</a:t>
            </a:r>
            <a:r>
              <a:rPr lang="en-US" altLang="ja-JP" i="1" dirty="0">
                <a:solidFill>
                  <a:schemeClr val="accent3">
                    <a:lumMod val="50000"/>
                  </a:schemeClr>
                </a:solidFill>
              </a:rPr>
              <a:t>6</a:t>
            </a:r>
            <a:r>
              <a:rPr kumimoji="1" lang="ja-JP" altLang="en-US" i="1" dirty="0">
                <a:solidFill>
                  <a:schemeClr val="accent3">
                    <a:lumMod val="50000"/>
                  </a:schemeClr>
                </a:solidFill>
              </a:rPr>
              <a:t>年</a:t>
            </a:r>
            <a:r>
              <a:rPr kumimoji="1" lang="en-US" altLang="ja-JP" i="1" dirty="0">
                <a:solidFill>
                  <a:schemeClr val="accent3">
                    <a:lumMod val="50000"/>
                  </a:schemeClr>
                </a:solidFill>
              </a:rPr>
              <a:t>3</a:t>
            </a:r>
            <a:r>
              <a:rPr kumimoji="1" lang="ja-JP" altLang="en-US" i="1" dirty="0">
                <a:solidFill>
                  <a:schemeClr val="accent3">
                    <a:lumMod val="50000"/>
                  </a:schemeClr>
                </a:solidFill>
              </a:rPr>
              <a:t>月　</a:t>
            </a:r>
          </a:p>
        </p:txBody>
      </p:sp>
      <p:sp>
        <p:nvSpPr>
          <p:cNvPr id="5" name="スライド番号プレースホルダー 4"/>
          <p:cNvSpPr>
            <a:spLocks noGrp="1"/>
          </p:cNvSpPr>
          <p:nvPr>
            <p:ph type="sldNum" sz="quarter" idx="12"/>
          </p:nvPr>
        </p:nvSpPr>
        <p:spPr/>
        <p:txBody>
          <a:bodyPr/>
          <a:lstStyle/>
          <a:p>
            <a:fld id="{64288675-508E-4BC9-B862-4004410EF364}" type="slidenum">
              <a:rPr kumimoji="1" lang="ja-JP" altLang="en-US" smtClean="0"/>
              <a:t>1</a:t>
            </a:fld>
            <a:endParaRPr kumimoji="1" lang="ja-JP" altLang="en-US"/>
          </a:p>
        </p:txBody>
      </p:sp>
    </p:spTree>
    <p:extLst>
      <p:ext uri="{BB962C8B-B14F-4D97-AF65-F5344CB8AC3E}">
        <p14:creationId xmlns:p14="http://schemas.microsoft.com/office/powerpoint/2010/main" val="530690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788454"/>
            <a:ext cx="9144000" cy="2098226"/>
          </a:xfrm>
        </p:spPr>
        <p:txBody>
          <a:bodyPr/>
          <a:lstStyle/>
          <a:p>
            <a:r>
              <a:rPr lang="en-US" altLang="ja-JP" sz="3600" i="1" dirty="0">
                <a:solidFill>
                  <a:schemeClr val="accent3">
                    <a:lumMod val="50000"/>
                  </a:schemeClr>
                </a:solidFill>
                <a:latin typeface="メイリオ" panose="020B0604030504040204" pitchFamily="50" charset="-128"/>
                <a:ea typeface="メイリオ" panose="020B0604030504040204" pitchFamily="50" charset="-128"/>
              </a:rPr>
              <a:t>3.</a:t>
            </a:r>
            <a:r>
              <a:rPr lang="ja-JP" altLang="en-US" sz="3600" i="1" dirty="0">
                <a:solidFill>
                  <a:schemeClr val="accent3">
                    <a:lumMod val="50000"/>
                  </a:schemeClr>
                </a:solidFill>
              </a:rPr>
              <a:t>研究会イベントの開催について</a:t>
            </a:r>
            <a:endParaRPr kumimoji="1" lang="ja-JP" altLang="en-US" sz="3600" i="1" dirty="0">
              <a:solidFill>
                <a:schemeClr val="accent3">
                  <a:lumMod val="50000"/>
                </a:schemeClr>
              </a:solidFill>
            </a:endParaRPr>
          </a:p>
        </p:txBody>
      </p:sp>
      <p:sp>
        <p:nvSpPr>
          <p:cNvPr id="3" name="スライド番号プレースホルダー 2"/>
          <p:cNvSpPr>
            <a:spLocks noGrp="1"/>
          </p:cNvSpPr>
          <p:nvPr>
            <p:ph type="sldNum" sz="quarter" idx="12"/>
          </p:nvPr>
        </p:nvSpPr>
        <p:spPr/>
        <p:txBody>
          <a:bodyPr/>
          <a:lstStyle/>
          <a:p>
            <a:fld id="{64288675-508E-4BC9-B862-4004410EF364}" type="slidenum">
              <a:rPr kumimoji="1" lang="ja-JP" altLang="en-US" smtClean="0"/>
              <a:t>10</a:t>
            </a:fld>
            <a:endParaRPr kumimoji="1" lang="ja-JP" altLang="en-US"/>
          </a:p>
        </p:txBody>
      </p:sp>
    </p:spTree>
    <p:extLst>
      <p:ext uri="{BB962C8B-B14F-4D97-AF65-F5344CB8AC3E}">
        <p14:creationId xmlns:p14="http://schemas.microsoft.com/office/powerpoint/2010/main" val="1898854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lang="en-US" altLang="ja-JP" i="1" dirty="0">
                <a:solidFill>
                  <a:schemeClr val="accent3">
                    <a:lumMod val="50000"/>
                  </a:schemeClr>
                </a:solidFill>
                <a:latin typeface="+mj-ea"/>
              </a:rPr>
              <a:t>3.</a:t>
            </a:r>
            <a:r>
              <a:rPr lang="ja-JP" altLang="en-US" i="1" dirty="0">
                <a:solidFill>
                  <a:schemeClr val="accent3">
                    <a:lumMod val="50000"/>
                  </a:schemeClr>
                </a:solidFill>
                <a:latin typeface="+mj-ea"/>
              </a:rPr>
              <a:t>研究会イベントの開催</a:t>
            </a:r>
          </a:p>
        </p:txBody>
      </p:sp>
      <p:sp>
        <p:nvSpPr>
          <p:cNvPr id="3" name="コンテンツ プレースホルダー 2"/>
          <p:cNvSpPr>
            <a:spLocks noGrp="1"/>
          </p:cNvSpPr>
          <p:nvPr>
            <p:ph idx="1"/>
          </p:nvPr>
        </p:nvSpPr>
        <p:spPr>
          <a:xfrm>
            <a:off x="614149" y="1132763"/>
            <a:ext cx="8529851" cy="5581935"/>
          </a:xfrm>
        </p:spPr>
        <p:txBody>
          <a:bodyPr>
            <a:normAutofit/>
          </a:bodyPr>
          <a:lstStyle/>
          <a:p>
            <a:r>
              <a:rPr kumimoji="1" lang="ja-JP" altLang="en-US" i="1" dirty="0">
                <a:solidFill>
                  <a:schemeClr val="accent3">
                    <a:lumMod val="50000"/>
                  </a:schemeClr>
                </a:solidFill>
                <a:latin typeface="+mj-ea"/>
                <a:ea typeface="+mj-ea"/>
              </a:rPr>
              <a:t>女性消防団員の幅広い活躍を参考にして消防団の認知度を高め、男女問わず若い世代の入団促進につなげていくことを目的にイベントを開催した。</a:t>
            </a:r>
            <a:endParaRPr kumimoji="1" lang="en-US" altLang="ja-JP" i="1" dirty="0">
              <a:solidFill>
                <a:schemeClr val="accent3">
                  <a:lumMod val="50000"/>
                </a:schemeClr>
              </a:solidFill>
              <a:latin typeface="+mj-ea"/>
              <a:ea typeface="+mj-ea"/>
            </a:endParaRPr>
          </a:p>
          <a:p>
            <a:pPr lvl="1"/>
            <a:r>
              <a:rPr kumimoji="1" lang="ja-JP" altLang="en-US" dirty="0">
                <a:solidFill>
                  <a:schemeClr val="accent3">
                    <a:lumMod val="50000"/>
                  </a:schemeClr>
                </a:solidFill>
                <a:latin typeface="+mj-ea"/>
                <a:ea typeface="+mj-ea"/>
              </a:rPr>
              <a:t>日　時</a:t>
            </a:r>
            <a:r>
              <a:rPr kumimoji="1" lang="en-US" altLang="ja-JP" dirty="0">
                <a:solidFill>
                  <a:schemeClr val="accent3">
                    <a:lumMod val="50000"/>
                  </a:schemeClr>
                </a:solidFill>
                <a:latin typeface="+mj-ea"/>
                <a:ea typeface="+mj-ea"/>
              </a:rPr>
              <a:t>	</a:t>
            </a:r>
            <a:r>
              <a:rPr kumimoji="1" lang="ja-JP" altLang="en-US" dirty="0">
                <a:solidFill>
                  <a:schemeClr val="accent3">
                    <a:lumMod val="50000"/>
                  </a:schemeClr>
                </a:solidFill>
                <a:latin typeface="+mj-ea"/>
                <a:ea typeface="+mj-ea"/>
              </a:rPr>
              <a:t>令和</a:t>
            </a:r>
            <a:r>
              <a:rPr lang="en-US" altLang="ja-JP" dirty="0">
                <a:solidFill>
                  <a:schemeClr val="accent3">
                    <a:lumMod val="50000"/>
                  </a:schemeClr>
                </a:solidFill>
                <a:latin typeface="+mj-ea"/>
                <a:ea typeface="+mj-ea"/>
              </a:rPr>
              <a:t>6</a:t>
            </a:r>
            <a:r>
              <a:rPr kumimoji="1" lang="ja-JP" altLang="en-US" dirty="0">
                <a:solidFill>
                  <a:schemeClr val="accent3">
                    <a:lumMod val="50000"/>
                  </a:schemeClr>
                </a:solidFill>
                <a:latin typeface="+mj-ea"/>
                <a:ea typeface="+mj-ea"/>
              </a:rPr>
              <a:t>年</a:t>
            </a:r>
            <a:r>
              <a:rPr kumimoji="1" lang="en-US" altLang="ja-JP" dirty="0">
                <a:solidFill>
                  <a:schemeClr val="accent3">
                    <a:lumMod val="50000"/>
                  </a:schemeClr>
                </a:solidFill>
                <a:latin typeface="+mj-ea"/>
                <a:ea typeface="+mj-ea"/>
              </a:rPr>
              <a:t>2</a:t>
            </a:r>
            <a:r>
              <a:rPr kumimoji="1" lang="ja-JP" altLang="en-US" dirty="0">
                <a:solidFill>
                  <a:schemeClr val="accent3">
                    <a:lumMod val="50000"/>
                  </a:schemeClr>
                </a:solidFill>
                <a:latin typeface="+mj-ea"/>
                <a:ea typeface="+mj-ea"/>
              </a:rPr>
              <a:t>月</a:t>
            </a:r>
            <a:r>
              <a:rPr lang="en-US" altLang="ja-JP" dirty="0">
                <a:solidFill>
                  <a:schemeClr val="accent3">
                    <a:lumMod val="50000"/>
                  </a:schemeClr>
                </a:solidFill>
                <a:latin typeface="+mj-ea"/>
                <a:ea typeface="+mj-ea"/>
              </a:rPr>
              <a:t>25</a:t>
            </a:r>
            <a:r>
              <a:rPr kumimoji="1" lang="ja-JP" altLang="en-US" dirty="0">
                <a:solidFill>
                  <a:schemeClr val="accent3">
                    <a:lumMod val="50000"/>
                  </a:schemeClr>
                </a:solidFill>
                <a:latin typeface="+mj-ea"/>
                <a:ea typeface="+mj-ea"/>
              </a:rPr>
              <a:t>日（日）</a:t>
            </a:r>
            <a:r>
              <a:rPr kumimoji="1" lang="en-US" altLang="ja-JP" dirty="0">
                <a:solidFill>
                  <a:schemeClr val="accent3">
                    <a:lumMod val="50000"/>
                  </a:schemeClr>
                </a:solidFill>
                <a:latin typeface="+mj-ea"/>
                <a:ea typeface="+mj-ea"/>
              </a:rPr>
              <a:t>10</a:t>
            </a:r>
            <a:r>
              <a:rPr kumimoji="1" lang="ja-JP" altLang="en-US" dirty="0">
                <a:solidFill>
                  <a:schemeClr val="accent3">
                    <a:lumMod val="50000"/>
                  </a:schemeClr>
                </a:solidFill>
                <a:latin typeface="+mj-ea"/>
                <a:ea typeface="+mj-ea"/>
              </a:rPr>
              <a:t>時</a:t>
            </a:r>
            <a:r>
              <a:rPr kumimoji="1" lang="en-US" altLang="ja-JP" dirty="0">
                <a:solidFill>
                  <a:schemeClr val="accent3">
                    <a:lumMod val="50000"/>
                  </a:schemeClr>
                </a:solidFill>
                <a:latin typeface="+mj-ea"/>
                <a:ea typeface="+mj-ea"/>
              </a:rPr>
              <a:t>00</a:t>
            </a:r>
            <a:r>
              <a:rPr kumimoji="1" lang="ja-JP" altLang="en-US" dirty="0">
                <a:solidFill>
                  <a:schemeClr val="accent3">
                    <a:lumMod val="50000"/>
                  </a:schemeClr>
                </a:solidFill>
                <a:latin typeface="+mj-ea"/>
                <a:ea typeface="+mj-ea"/>
              </a:rPr>
              <a:t>分から</a:t>
            </a:r>
            <a:r>
              <a:rPr kumimoji="1" lang="en-US" altLang="ja-JP" dirty="0">
                <a:solidFill>
                  <a:schemeClr val="accent3">
                    <a:lumMod val="50000"/>
                  </a:schemeClr>
                </a:solidFill>
                <a:latin typeface="+mj-ea"/>
                <a:ea typeface="+mj-ea"/>
              </a:rPr>
              <a:t>12</a:t>
            </a:r>
            <a:r>
              <a:rPr kumimoji="1" lang="ja-JP" altLang="en-US" dirty="0">
                <a:solidFill>
                  <a:schemeClr val="accent3">
                    <a:lumMod val="50000"/>
                  </a:schemeClr>
                </a:solidFill>
                <a:latin typeface="+mj-ea"/>
                <a:ea typeface="+mj-ea"/>
              </a:rPr>
              <a:t>時</a:t>
            </a:r>
            <a:r>
              <a:rPr kumimoji="1" lang="en-US" altLang="ja-JP" dirty="0">
                <a:solidFill>
                  <a:schemeClr val="accent3">
                    <a:lumMod val="50000"/>
                  </a:schemeClr>
                </a:solidFill>
                <a:latin typeface="+mj-ea"/>
                <a:ea typeface="+mj-ea"/>
              </a:rPr>
              <a:t>00</a:t>
            </a:r>
            <a:r>
              <a:rPr kumimoji="1" lang="ja-JP" altLang="en-US" dirty="0">
                <a:solidFill>
                  <a:schemeClr val="accent3">
                    <a:lumMod val="50000"/>
                  </a:schemeClr>
                </a:solidFill>
                <a:latin typeface="+mj-ea"/>
                <a:ea typeface="+mj-ea"/>
              </a:rPr>
              <a:t>分</a:t>
            </a:r>
            <a:endParaRPr kumimoji="1"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場　所</a:t>
            </a:r>
            <a:r>
              <a:rPr lang="en-US" altLang="ja-JP" dirty="0">
                <a:solidFill>
                  <a:schemeClr val="accent3">
                    <a:lumMod val="50000"/>
                  </a:schemeClr>
                </a:solidFill>
                <a:latin typeface="+mj-ea"/>
                <a:ea typeface="+mj-ea"/>
              </a:rPr>
              <a:t>	</a:t>
            </a:r>
            <a:r>
              <a:rPr lang="ja-JP" altLang="en-US" dirty="0">
                <a:solidFill>
                  <a:schemeClr val="accent3">
                    <a:lumMod val="50000"/>
                  </a:schemeClr>
                </a:solidFill>
                <a:latin typeface="+mj-ea"/>
                <a:ea typeface="+mj-ea"/>
              </a:rPr>
              <a:t>マイドームおおさか　２階　ＢＣホール</a:t>
            </a:r>
            <a:endParaRPr kumimoji="1"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参加者</a:t>
            </a:r>
            <a:r>
              <a:rPr lang="en-US" altLang="ja-JP" dirty="0">
                <a:solidFill>
                  <a:schemeClr val="accent3">
                    <a:lumMod val="50000"/>
                  </a:schemeClr>
                </a:solidFill>
                <a:latin typeface="+mj-ea"/>
                <a:ea typeface="+mj-ea"/>
              </a:rPr>
              <a:t>	</a:t>
            </a:r>
            <a:r>
              <a:rPr lang="ja-JP" altLang="en-US" dirty="0">
                <a:solidFill>
                  <a:schemeClr val="accent3">
                    <a:lumMod val="50000"/>
                  </a:schemeClr>
                </a:solidFill>
                <a:latin typeface="+mj-ea"/>
                <a:ea typeface="+mj-ea"/>
              </a:rPr>
              <a:t>約</a:t>
            </a:r>
            <a:r>
              <a:rPr lang="en-US" altLang="ja-JP" dirty="0">
                <a:solidFill>
                  <a:schemeClr val="accent3">
                    <a:lumMod val="50000"/>
                  </a:schemeClr>
                </a:solidFill>
                <a:latin typeface="+mj-ea"/>
                <a:ea typeface="+mj-ea"/>
              </a:rPr>
              <a:t>300</a:t>
            </a:r>
            <a:r>
              <a:rPr lang="ja-JP" altLang="en-US" dirty="0">
                <a:solidFill>
                  <a:schemeClr val="accent3">
                    <a:lumMod val="50000"/>
                  </a:schemeClr>
                </a:solidFill>
                <a:latin typeface="+mj-ea"/>
                <a:ea typeface="+mj-ea"/>
              </a:rPr>
              <a:t>名</a:t>
            </a:r>
            <a:endParaRPr lang="en-US" altLang="ja-JP" dirty="0">
              <a:solidFill>
                <a:schemeClr val="accent3">
                  <a:lumMod val="50000"/>
                </a:schemeClr>
              </a:solidFill>
              <a:latin typeface="+mj-ea"/>
              <a:ea typeface="+mj-ea"/>
            </a:endParaRPr>
          </a:p>
          <a:p>
            <a:pPr lvl="1"/>
            <a:r>
              <a:rPr kumimoji="1" lang="ja-JP" altLang="en-US" dirty="0">
                <a:solidFill>
                  <a:schemeClr val="accent3">
                    <a:lumMod val="50000"/>
                  </a:schemeClr>
                </a:solidFill>
                <a:latin typeface="+mj-ea"/>
                <a:ea typeface="+mj-ea"/>
              </a:rPr>
              <a:t>テーマ</a:t>
            </a:r>
            <a:r>
              <a:rPr kumimoji="1" lang="en-US" altLang="ja-JP" dirty="0">
                <a:solidFill>
                  <a:schemeClr val="accent3">
                    <a:lumMod val="50000"/>
                  </a:schemeClr>
                </a:solidFill>
                <a:latin typeface="+mj-ea"/>
                <a:ea typeface="+mj-ea"/>
              </a:rPr>
              <a:t>	</a:t>
            </a:r>
            <a:r>
              <a:rPr kumimoji="1" lang="ja-JP" altLang="en-US" dirty="0">
                <a:solidFill>
                  <a:schemeClr val="accent3">
                    <a:lumMod val="50000"/>
                  </a:schemeClr>
                </a:solidFill>
                <a:latin typeface="+mj-ea"/>
                <a:ea typeface="+mj-ea"/>
              </a:rPr>
              <a:t>多様化する消防団活動</a:t>
            </a:r>
            <a:endParaRPr kumimoji="1"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rPr>
              <a:t>事例発表</a:t>
            </a:r>
            <a:endParaRPr lang="en-US" altLang="ja-JP" dirty="0">
              <a:solidFill>
                <a:schemeClr val="accent3">
                  <a:lumMod val="50000"/>
                </a:schemeClr>
              </a:solidFill>
              <a:latin typeface="+mj-ea"/>
            </a:endParaRPr>
          </a:p>
          <a:p>
            <a:pPr marL="530352" lvl="1" indent="0">
              <a:lnSpc>
                <a:spcPct val="100000"/>
              </a:lnSpc>
              <a:buNone/>
            </a:pPr>
            <a:r>
              <a:rPr lang="en-US" altLang="ja-JP" dirty="0">
                <a:solidFill>
                  <a:schemeClr val="accent3">
                    <a:lumMod val="50000"/>
                  </a:schemeClr>
                </a:solidFill>
                <a:latin typeface="+mj-ea"/>
                <a:ea typeface="+mj-ea"/>
              </a:rPr>
              <a:t>  </a:t>
            </a:r>
            <a:r>
              <a:rPr lang="ja-JP" altLang="en-US" dirty="0">
                <a:solidFill>
                  <a:schemeClr val="accent3">
                    <a:lumMod val="50000"/>
                  </a:schemeClr>
                </a:solidFill>
                <a:latin typeface="+mj-ea"/>
                <a:ea typeface="+mj-ea"/>
              </a:rPr>
              <a:t>「おおさか救命体操」（</a:t>
            </a:r>
            <a:r>
              <a:rPr lang="zh-TW" altLang="en-US" dirty="0">
                <a:solidFill>
                  <a:schemeClr val="accent3">
                    <a:lumMod val="50000"/>
                  </a:schemeClr>
                </a:solidFill>
                <a:latin typeface="メイリオ" panose="020B0604030504040204" pitchFamily="50" charset="-128"/>
                <a:ea typeface="メイリオ" panose="020B0604030504040204" pitchFamily="50" charset="-128"/>
              </a:rPr>
              <a:t>大阪府女性消防団員</a:t>
            </a:r>
            <a:r>
              <a:rPr lang="ja-JP" altLang="en-US" dirty="0">
                <a:solidFill>
                  <a:schemeClr val="accent3">
                    <a:lumMod val="50000"/>
                  </a:schemeClr>
                </a:solidFill>
                <a:latin typeface="+mj-ea"/>
                <a:ea typeface="+mj-ea"/>
              </a:rPr>
              <a:t>）</a:t>
            </a:r>
            <a:endParaRPr lang="en-US" altLang="ja-JP" dirty="0">
              <a:solidFill>
                <a:schemeClr val="accent3">
                  <a:lumMod val="50000"/>
                </a:schemeClr>
              </a:solidFill>
              <a:latin typeface="+mj-ea"/>
              <a:ea typeface="+mj-ea"/>
            </a:endParaRPr>
          </a:p>
          <a:p>
            <a:pPr marL="530352" lvl="1" indent="0">
              <a:lnSpc>
                <a:spcPct val="100000"/>
              </a:lnSpc>
              <a:buNone/>
            </a:pPr>
            <a:r>
              <a:rPr lang="ja-JP" altLang="en-US" dirty="0">
                <a:solidFill>
                  <a:schemeClr val="accent3">
                    <a:lumMod val="50000"/>
                  </a:schemeClr>
                </a:solidFill>
                <a:latin typeface="+mn-ea"/>
              </a:rPr>
              <a:t>  「紙芝居～地震が来たら～」（</a:t>
            </a:r>
            <a:r>
              <a:rPr lang="zh-TW" altLang="en-US" dirty="0">
                <a:solidFill>
                  <a:schemeClr val="accent3">
                    <a:lumMod val="50000"/>
                  </a:schemeClr>
                </a:solidFill>
                <a:latin typeface="メイリオ" panose="020B0604030504040204" pitchFamily="50" charset="-128"/>
                <a:ea typeface="メイリオ" panose="020B0604030504040204" pitchFamily="50" charset="-128"/>
              </a:rPr>
              <a:t>高槻市消防団</a:t>
            </a:r>
            <a:r>
              <a:rPr lang="ja-JP" altLang="en-US" dirty="0">
                <a:solidFill>
                  <a:schemeClr val="accent3">
                    <a:lumMod val="50000"/>
                  </a:schemeClr>
                </a:solidFill>
                <a:latin typeface="+mn-ea"/>
              </a:rPr>
              <a:t>）</a:t>
            </a:r>
            <a:endParaRPr lang="en-US" altLang="ja-JP" dirty="0">
              <a:solidFill>
                <a:schemeClr val="accent3">
                  <a:lumMod val="50000"/>
                </a:schemeClr>
              </a:solidFill>
              <a:latin typeface="+mn-ea"/>
            </a:endParaRPr>
          </a:p>
          <a:p>
            <a:pPr marL="530352" lvl="1" indent="0">
              <a:lnSpc>
                <a:spcPct val="100000"/>
              </a:lnSpc>
              <a:buNone/>
            </a:pPr>
            <a:r>
              <a:rPr lang="ja-JP" altLang="en-US" dirty="0">
                <a:solidFill>
                  <a:schemeClr val="accent3">
                    <a:lumMod val="50000"/>
                  </a:schemeClr>
                </a:solidFill>
                <a:latin typeface="+mn-ea"/>
              </a:rPr>
              <a:t>  「安全教室～自分の身は自分で守ろう～」（枚方市消防団）</a:t>
            </a:r>
            <a:endParaRPr lang="en-US" altLang="ja-JP" dirty="0">
              <a:solidFill>
                <a:schemeClr val="accent3">
                  <a:lumMod val="50000"/>
                </a:schemeClr>
              </a:solidFill>
              <a:latin typeface="+mn-ea"/>
            </a:endParaRPr>
          </a:p>
          <a:p>
            <a:pPr lvl="1"/>
            <a:r>
              <a:rPr lang="ja-JP" altLang="en-US" dirty="0">
                <a:solidFill>
                  <a:schemeClr val="accent3">
                    <a:lumMod val="50000"/>
                  </a:schemeClr>
                </a:solidFill>
                <a:latin typeface="+mj-ea"/>
              </a:rPr>
              <a:t>ブース出展　別図参照</a:t>
            </a:r>
            <a:endParaRPr lang="en-US" altLang="ja-JP" dirty="0">
              <a:solidFill>
                <a:schemeClr val="accent3">
                  <a:lumMod val="50000"/>
                </a:schemeClr>
              </a:solidFill>
              <a:latin typeface="+mj-ea"/>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11</a:t>
            </a:fld>
            <a:endParaRPr kumimoji="1" lang="ja-JP" altLang="en-US"/>
          </a:p>
        </p:txBody>
      </p:sp>
    </p:spTree>
    <p:extLst>
      <p:ext uri="{BB962C8B-B14F-4D97-AF65-F5344CB8AC3E}">
        <p14:creationId xmlns:p14="http://schemas.microsoft.com/office/powerpoint/2010/main" val="802204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a:extLst>
              <a:ext uri="{FF2B5EF4-FFF2-40B4-BE49-F238E27FC236}">
                <a16:creationId xmlns:a16="http://schemas.microsoft.com/office/drawing/2014/main" id="{EA9E13F4-32F7-4E60-9F6F-BC0B8661A462}"/>
              </a:ext>
            </a:extLst>
          </p:cNvPr>
          <p:cNvGraphicFramePr>
            <a:graphicFrameLocks noGrp="1"/>
          </p:cNvGraphicFramePr>
          <p:nvPr>
            <p:ph idx="1"/>
            <p:extLst>
              <p:ext uri="{D42A27DB-BD31-4B8C-83A1-F6EECF244321}">
                <p14:modId xmlns:p14="http://schemas.microsoft.com/office/powerpoint/2010/main" val="1943959177"/>
              </p:ext>
            </p:extLst>
          </p:nvPr>
        </p:nvGraphicFramePr>
        <p:xfrm>
          <a:off x="4867275" y="581891"/>
          <a:ext cx="3902650" cy="5895494"/>
        </p:xfrm>
        <a:graphic>
          <a:graphicData uri="http://schemas.openxmlformats.org/drawingml/2006/table">
            <a:tbl>
              <a:tblPr>
                <a:tableStyleId>{073A0DAA-6AF3-43AB-8588-CEC1D06C72B9}</a:tableStyleId>
              </a:tblPr>
              <a:tblGrid>
                <a:gridCol w="162959">
                  <a:extLst>
                    <a:ext uri="{9D8B030D-6E8A-4147-A177-3AD203B41FA5}">
                      <a16:colId xmlns:a16="http://schemas.microsoft.com/office/drawing/2014/main" val="1927697951"/>
                    </a:ext>
                  </a:extLst>
                </a:gridCol>
                <a:gridCol w="990288">
                  <a:extLst>
                    <a:ext uri="{9D8B030D-6E8A-4147-A177-3AD203B41FA5}">
                      <a16:colId xmlns:a16="http://schemas.microsoft.com/office/drawing/2014/main" val="3882300880"/>
                    </a:ext>
                  </a:extLst>
                </a:gridCol>
                <a:gridCol w="1111460">
                  <a:extLst>
                    <a:ext uri="{9D8B030D-6E8A-4147-A177-3AD203B41FA5}">
                      <a16:colId xmlns:a16="http://schemas.microsoft.com/office/drawing/2014/main" val="957424493"/>
                    </a:ext>
                  </a:extLst>
                </a:gridCol>
                <a:gridCol w="1637943">
                  <a:extLst>
                    <a:ext uri="{9D8B030D-6E8A-4147-A177-3AD203B41FA5}">
                      <a16:colId xmlns:a16="http://schemas.microsoft.com/office/drawing/2014/main" val="4198559868"/>
                    </a:ext>
                  </a:extLst>
                </a:gridCol>
              </a:tblGrid>
              <a:tr h="370917">
                <a:tc>
                  <a:txBody>
                    <a:bodyPr/>
                    <a:lstStyle/>
                    <a:p>
                      <a:pPr algn="ctr" fontAlgn="ctr"/>
                      <a:r>
                        <a:rPr lang="ja-JP" altLang="en-US" sz="900" u="none" strike="noStrike">
                          <a:effectLst/>
                        </a:rPr>
                        <a:t>　</a:t>
                      </a:r>
                      <a:endParaRPr lang="ja-JP" altLang="en-US" sz="9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rPr>
                        <a:t>ブース名</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rPr>
                        <a:t>内容</a:t>
                      </a:r>
                      <a:endParaRPr lang="ja-JP" altLang="en-US" sz="12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1200" u="none" strike="noStrike" dirty="0">
                          <a:effectLst/>
                          <a:latin typeface="メイリオ" panose="020B0604030504040204" pitchFamily="50" charset="-128"/>
                          <a:ea typeface="メイリオ" panose="020B0604030504040204" pitchFamily="50" charset="-128"/>
                        </a:rPr>
                        <a:t>担当市町（順不同）</a:t>
                      </a:r>
                      <a:endParaRPr lang="zh-CN" altLang="en-US" sz="1200" b="1" i="0" u="none" strike="noStrike" dirty="0">
                        <a:solidFill>
                          <a:srgbClr val="000000"/>
                        </a:solidFill>
                        <a:effectLst/>
                        <a:latin typeface="メイリオ" panose="020B0604030504040204" pitchFamily="50" charset="-128"/>
                        <a:ea typeface="メイリオ" panose="020B0604030504040204"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8441460"/>
                  </a:ext>
                </a:extLst>
              </a:tr>
              <a:tr h="370917">
                <a:tc>
                  <a:txBody>
                    <a:bodyPr/>
                    <a:lstStyle/>
                    <a:p>
                      <a:pPr algn="ctr" fontAlgn="ctr"/>
                      <a:r>
                        <a:rPr lang="ja-JP" altLang="en-US" sz="1200" u="none" strike="noStrike">
                          <a:effectLst/>
                        </a:rPr>
                        <a:t>①</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紙芝居</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1200" u="none" strike="noStrike" dirty="0">
                          <a:effectLst/>
                          <a:latin typeface="メイリオ" panose="020B0604030504040204" pitchFamily="50" charset="-128"/>
                          <a:ea typeface="メイリオ" panose="020B0604030504040204" pitchFamily="50" charset="-128"/>
                        </a:rPr>
                        <a:t>劇、道具紹介</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高槻市・河南町・枚方市・大阪狭山市</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9361223"/>
                  </a:ext>
                </a:extLst>
              </a:tr>
              <a:tr h="729198">
                <a:tc>
                  <a:txBody>
                    <a:bodyPr/>
                    <a:lstStyle/>
                    <a:p>
                      <a:pPr algn="ctr" fontAlgn="ctr"/>
                      <a:r>
                        <a:rPr lang="ja-JP" altLang="en-US" sz="1200" u="none" strike="noStrike">
                          <a:effectLst/>
                        </a:rPr>
                        <a:t>②</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広報活動</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広報内容の紹介</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交野市・大東市・泉佐野市</a:t>
                      </a:r>
                      <a:br>
                        <a:rPr lang="ja-JP" altLang="en-US" sz="1200" u="none" strike="noStrike">
                          <a:effectLst/>
                          <a:latin typeface="+mj-ea"/>
                          <a:ea typeface="+mj-ea"/>
                        </a:rPr>
                      </a:br>
                      <a:r>
                        <a:rPr lang="ja-JP" altLang="en-US" sz="1200" u="none" strike="noStrike">
                          <a:effectLst/>
                          <a:latin typeface="+mj-ea"/>
                          <a:ea typeface="+mj-ea"/>
                        </a:rPr>
                        <a:t>茨木市・豊中市</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9746939"/>
                  </a:ext>
                </a:extLst>
              </a:tr>
              <a:tr h="729198">
                <a:tc>
                  <a:txBody>
                    <a:bodyPr/>
                    <a:lstStyle/>
                    <a:p>
                      <a:pPr algn="ctr" fontAlgn="ctr"/>
                      <a:r>
                        <a:rPr lang="ja-JP" altLang="en-US" sz="1200" u="none" strike="noStrike">
                          <a:effectLst/>
                        </a:rPr>
                        <a:t>③</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人形劇・安全教室活動</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1200" u="none" strike="noStrike" dirty="0">
                          <a:effectLst/>
                          <a:latin typeface="メイリオ" panose="020B0604030504040204" pitchFamily="50" charset="-128"/>
                          <a:ea typeface="メイリオ" panose="020B0604030504040204" pitchFamily="50" charset="-128"/>
                        </a:rPr>
                        <a:t>紙芝居、道具紹介</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泉大津市・泉南市・高槻市</a:t>
                      </a:r>
                      <a:br>
                        <a:rPr lang="ja-JP" altLang="en-US" sz="1200" u="none" strike="noStrike" dirty="0">
                          <a:effectLst/>
                          <a:latin typeface="+mj-ea"/>
                          <a:ea typeface="+mj-ea"/>
                        </a:rPr>
                      </a:br>
                      <a:r>
                        <a:rPr lang="ja-JP" altLang="en-US" sz="1200" u="none" strike="noStrike" dirty="0">
                          <a:effectLst/>
                          <a:latin typeface="+mj-ea"/>
                          <a:ea typeface="+mj-ea"/>
                        </a:rPr>
                        <a:t>交野市・四條畷市・守口市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3877605"/>
                  </a:ext>
                </a:extLst>
              </a:tr>
              <a:tr h="729198">
                <a:tc>
                  <a:txBody>
                    <a:bodyPr/>
                    <a:lstStyle/>
                    <a:p>
                      <a:pPr algn="ctr" fontAlgn="ctr"/>
                      <a:r>
                        <a:rPr lang="ja-JP" altLang="en-US" sz="1200" u="none" strike="noStrike">
                          <a:effectLst/>
                        </a:rPr>
                        <a:t>④</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1200" u="none" strike="noStrike" dirty="0">
                          <a:effectLst/>
                          <a:latin typeface="メイリオ" panose="020B0604030504040204" pitchFamily="50" charset="-128"/>
                          <a:ea typeface="メイリオ" panose="020B0604030504040204" pitchFamily="50" charset="-128"/>
                        </a:rPr>
                        <a:t>防火啓発活動</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1200" u="none" strike="noStrike" dirty="0">
                          <a:effectLst/>
                          <a:latin typeface="メイリオ" panose="020B0604030504040204" pitchFamily="50" charset="-128"/>
                          <a:ea typeface="メイリオ" panose="020B0604030504040204" pitchFamily="50" charset="-128"/>
                        </a:rPr>
                        <a:t>住宅用火災報知器普及活動</a:t>
                      </a:r>
                      <a:br>
                        <a:rPr lang="zh-TW" altLang="en-US" sz="1200" u="none" strike="noStrike" dirty="0">
                          <a:effectLst/>
                          <a:latin typeface="メイリオ" panose="020B0604030504040204" pitchFamily="50" charset="-128"/>
                          <a:ea typeface="メイリオ" panose="020B0604030504040204" pitchFamily="50" charset="-128"/>
                        </a:rPr>
                      </a:br>
                      <a:r>
                        <a:rPr lang="zh-TW" altLang="en-US" sz="1200" u="none" strike="noStrike" dirty="0">
                          <a:effectLst/>
                          <a:latin typeface="メイリオ" panose="020B0604030504040204" pitchFamily="50" charset="-128"/>
                          <a:ea typeface="メイリオ" panose="020B0604030504040204" pitchFamily="50" charset="-128"/>
                        </a:rPr>
                        <a:t>高齢者宅防火診断</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羽曳野市</a:t>
                      </a:r>
                      <a:br>
                        <a:rPr lang="ja-JP" altLang="en-US" sz="1200" u="none" strike="noStrike" dirty="0">
                          <a:effectLst/>
                          <a:latin typeface="+mj-ea"/>
                          <a:ea typeface="+mj-ea"/>
                        </a:rPr>
                      </a:br>
                      <a:r>
                        <a:rPr lang="ja-JP" altLang="en-US" sz="1200" u="none" strike="noStrike" dirty="0">
                          <a:effectLst/>
                          <a:latin typeface="+mj-ea"/>
                          <a:ea typeface="+mj-ea"/>
                        </a:rPr>
                        <a:t>泉南市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3300338"/>
                  </a:ext>
                </a:extLst>
              </a:tr>
              <a:tr h="729198">
                <a:tc>
                  <a:txBody>
                    <a:bodyPr/>
                    <a:lstStyle/>
                    <a:p>
                      <a:pPr algn="ctr" fontAlgn="ctr"/>
                      <a:r>
                        <a:rPr lang="ja-JP" altLang="en-US" sz="1200" u="none" strike="noStrike">
                          <a:effectLst/>
                        </a:rPr>
                        <a:t>⑤</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現場活動</a:t>
                      </a:r>
                      <a:br>
                        <a:rPr lang="ja-JP" altLang="en-US" sz="1200" u="none" strike="noStrike" dirty="0">
                          <a:effectLst/>
                          <a:latin typeface="+mj-ea"/>
                          <a:ea typeface="+mj-ea"/>
                        </a:rPr>
                      </a:br>
                      <a:r>
                        <a:rPr lang="ja-JP" altLang="en-US" sz="1200" u="none" strike="noStrike" dirty="0">
                          <a:effectLst/>
                          <a:latin typeface="+mj-ea"/>
                          <a:ea typeface="+mj-ea"/>
                        </a:rPr>
                        <a:t>～男性と同じ活動～</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TW" altLang="en-US" sz="1200" u="none" strike="noStrike" dirty="0">
                          <a:effectLst/>
                          <a:latin typeface="メイリオ" panose="020B0604030504040204" pitchFamily="50" charset="-128"/>
                          <a:ea typeface="メイリオ" panose="020B0604030504040204" pitchFamily="50" charset="-128"/>
                        </a:rPr>
                        <a:t>現場活動紹介</a:t>
                      </a:r>
                      <a:endParaRPr lang="zh-TW"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高石市・摂津市・吹田市・守口市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7281508"/>
                  </a:ext>
                </a:extLst>
              </a:tr>
              <a:tr h="370917">
                <a:tc>
                  <a:txBody>
                    <a:bodyPr/>
                    <a:lstStyle/>
                    <a:p>
                      <a:pPr algn="ctr" fontAlgn="ctr"/>
                      <a:r>
                        <a:rPr lang="ja-JP" altLang="en-US" sz="1200" u="none" strike="noStrike">
                          <a:effectLst/>
                        </a:rPr>
                        <a:t>⑥</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自主防災組織の訓練指導</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内容紹介</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泉佐野市・枚方市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8594862"/>
                  </a:ext>
                </a:extLst>
              </a:tr>
              <a:tr h="370917">
                <a:tc>
                  <a:txBody>
                    <a:bodyPr/>
                    <a:lstStyle/>
                    <a:p>
                      <a:pPr algn="ctr" fontAlgn="ctr"/>
                      <a:r>
                        <a:rPr lang="ja-JP" altLang="en-US" sz="1200" u="none" strike="noStrike">
                          <a:effectLst/>
                        </a:rPr>
                        <a:t>⑦</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地域フェア参加</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内容紹介</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泉南市・豊中市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6147436"/>
                  </a:ext>
                </a:extLst>
              </a:tr>
              <a:tr h="729198">
                <a:tc>
                  <a:txBody>
                    <a:bodyPr/>
                    <a:lstStyle/>
                    <a:p>
                      <a:pPr algn="ctr" fontAlgn="ctr"/>
                      <a:r>
                        <a:rPr lang="ja-JP" altLang="en-US" sz="1200" u="none" strike="noStrike">
                          <a:effectLst/>
                        </a:rPr>
                        <a:t>⑧</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救命講習</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対象・工夫紹介</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岬町・寝屋川市・枚方市</a:t>
                      </a:r>
                      <a:br>
                        <a:rPr lang="ja-JP" altLang="en-US" sz="1200" u="none" strike="noStrike" dirty="0">
                          <a:effectLst/>
                          <a:latin typeface="+mj-ea"/>
                          <a:ea typeface="+mj-ea"/>
                        </a:rPr>
                      </a:br>
                      <a:r>
                        <a:rPr lang="ja-JP" altLang="en-US" sz="1200" u="none" strike="noStrike" dirty="0">
                          <a:effectLst/>
                          <a:latin typeface="+mj-ea"/>
                          <a:ea typeface="+mj-ea"/>
                        </a:rPr>
                        <a:t>東大阪市・八尾市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7511337"/>
                  </a:ext>
                </a:extLst>
              </a:tr>
              <a:tr h="370917">
                <a:tc>
                  <a:txBody>
                    <a:bodyPr/>
                    <a:lstStyle/>
                    <a:p>
                      <a:pPr algn="ctr" fontAlgn="ctr"/>
                      <a:r>
                        <a:rPr lang="ja-JP" altLang="en-US" sz="1200" u="none" strike="noStrike">
                          <a:effectLst/>
                        </a:rPr>
                        <a:t>⑨</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防災情報の発信</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グッズ・展示方法紹介</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latin typeface="+mj-ea"/>
                          <a:ea typeface="+mj-ea"/>
                        </a:rPr>
                        <a:t>枚方市・泉大津市・守口市・門真市</a:t>
                      </a:r>
                      <a:endParaRPr lang="ja-JP" altLang="en-US" sz="12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5225212"/>
                  </a:ext>
                </a:extLst>
              </a:tr>
              <a:tr h="370917">
                <a:tc>
                  <a:txBody>
                    <a:bodyPr/>
                    <a:lstStyle/>
                    <a:p>
                      <a:pPr algn="ctr" fontAlgn="ctr"/>
                      <a:r>
                        <a:rPr lang="ja-JP" altLang="en-US" sz="1200" u="none" strike="noStrike">
                          <a:effectLst/>
                        </a:rPr>
                        <a:t>⑩</a:t>
                      </a: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子供体験エリア</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latin typeface="+mj-ea"/>
                          <a:ea typeface="+mj-ea"/>
                        </a:rPr>
                        <a:t>顔出しパネル・防火服体験</a:t>
                      </a:r>
                      <a:endParaRPr lang="ja-JP" altLang="en-US" sz="1200" b="0" i="0" u="none" strike="noStrike">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u="none" strike="noStrike" dirty="0">
                          <a:effectLst/>
                          <a:latin typeface="+mj-ea"/>
                          <a:ea typeface="+mj-ea"/>
                        </a:rPr>
                        <a:t>━</a:t>
                      </a:r>
                      <a:endParaRPr lang="ja-JP" altLang="en-US" sz="1000" b="0" i="0" u="none" strike="noStrike" dirty="0">
                        <a:solidFill>
                          <a:srgbClr val="000000"/>
                        </a:solidFill>
                        <a:effectLst/>
                        <a:latin typeface="+mj-ea"/>
                        <a:ea typeface="+mj-ea"/>
                      </a:endParaRPr>
                    </a:p>
                  </a:txBody>
                  <a:tcPr marL="6449" marR="6449" marT="64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7681507"/>
                  </a:ext>
                </a:extLst>
              </a:tr>
            </a:tbl>
          </a:graphicData>
        </a:graphic>
      </p:graphicFrame>
      <p:sp>
        <p:nvSpPr>
          <p:cNvPr id="4" name="スライド番号プレースホルダー 3">
            <a:extLst>
              <a:ext uri="{FF2B5EF4-FFF2-40B4-BE49-F238E27FC236}">
                <a16:creationId xmlns:a16="http://schemas.microsoft.com/office/drawing/2014/main" id="{E46BE69F-8B2F-42CD-A3FC-E6487A7928F5}"/>
              </a:ext>
            </a:extLst>
          </p:cNvPr>
          <p:cNvSpPr>
            <a:spLocks noGrp="1"/>
          </p:cNvSpPr>
          <p:nvPr>
            <p:ph type="sldNum" sz="quarter" idx="12"/>
          </p:nvPr>
        </p:nvSpPr>
        <p:spPr/>
        <p:txBody>
          <a:bodyPr/>
          <a:lstStyle/>
          <a:p>
            <a:fld id="{64288675-508E-4BC9-B862-4004410EF364}" type="slidenum">
              <a:rPr kumimoji="1" lang="ja-JP" altLang="en-US" smtClean="0"/>
              <a:t>12</a:t>
            </a:fld>
            <a:endParaRPr kumimoji="1" lang="ja-JP" altLang="en-US"/>
          </a:p>
        </p:txBody>
      </p:sp>
      <p:sp>
        <p:nvSpPr>
          <p:cNvPr id="6" name="タイトル 1">
            <a:extLst>
              <a:ext uri="{FF2B5EF4-FFF2-40B4-BE49-F238E27FC236}">
                <a16:creationId xmlns:a16="http://schemas.microsoft.com/office/drawing/2014/main" id="{AAECFE61-ADEC-40E6-83E4-28B3060AE92B}"/>
              </a:ext>
            </a:extLst>
          </p:cNvPr>
          <p:cNvSpPr>
            <a:spLocks noGrp="1"/>
          </p:cNvSpPr>
          <p:nvPr>
            <p:ph type="title"/>
          </p:nvPr>
        </p:nvSpPr>
        <p:spPr>
          <a:xfrm>
            <a:off x="614150" y="126239"/>
            <a:ext cx="1699560" cy="414088"/>
          </a:xfrm>
        </p:spPr>
        <p:txBody>
          <a:bodyPr anchor="ctr" anchorCtr="0">
            <a:noAutofit/>
          </a:bodyPr>
          <a:lstStyle/>
          <a:p>
            <a:r>
              <a:rPr lang="ja-JP" altLang="en-US" sz="2400" i="1" dirty="0">
                <a:solidFill>
                  <a:schemeClr val="accent3">
                    <a:lumMod val="50000"/>
                  </a:schemeClr>
                </a:solidFill>
              </a:rPr>
              <a:t>別図</a:t>
            </a:r>
          </a:p>
        </p:txBody>
      </p:sp>
      <p:pic>
        <p:nvPicPr>
          <p:cNvPr id="20" name="図 19">
            <a:extLst>
              <a:ext uri="{FF2B5EF4-FFF2-40B4-BE49-F238E27FC236}">
                <a16:creationId xmlns:a16="http://schemas.microsoft.com/office/drawing/2014/main" id="{9EC3D57D-370C-4C8E-8296-743776381A56}"/>
              </a:ext>
            </a:extLst>
          </p:cNvPr>
          <p:cNvPicPr>
            <a:picLocks noChangeAspect="1"/>
          </p:cNvPicPr>
          <p:nvPr/>
        </p:nvPicPr>
        <p:blipFill>
          <a:blip r:embed="rId2"/>
          <a:stretch>
            <a:fillRect/>
          </a:stretch>
        </p:blipFill>
        <p:spPr>
          <a:xfrm>
            <a:off x="656274" y="581891"/>
            <a:ext cx="4144325" cy="5895494"/>
          </a:xfrm>
          <a:prstGeom prst="rect">
            <a:avLst/>
          </a:prstGeom>
        </p:spPr>
      </p:pic>
    </p:spTree>
    <p:extLst>
      <p:ext uri="{BB962C8B-B14F-4D97-AF65-F5344CB8AC3E}">
        <p14:creationId xmlns:p14="http://schemas.microsoft.com/office/powerpoint/2010/main" val="703425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lang="en-US" altLang="ja-JP" i="1" dirty="0">
                <a:solidFill>
                  <a:schemeClr val="accent3">
                    <a:lumMod val="50000"/>
                  </a:schemeClr>
                </a:solidFill>
                <a:latin typeface="+mj-ea"/>
              </a:rPr>
              <a:t>3.</a:t>
            </a:r>
            <a:r>
              <a:rPr lang="ja-JP" altLang="en-US" i="1" dirty="0">
                <a:solidFill>
                  <a:schemeClr val="accent3">
                    <a:lumMod val="50000"/>
                  </a:schemeClr>
                </a:solidFill>
              </a:rPr>
              <a:t>研究会イベントの様子</a:t>
            </a: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13</a:t>
            </a:fld>
            <a:endParaRPr kumimoji="1" lang="ja-JP" altLang="en-US"/>
          </a:p>
        </p:txBody>
      </p:sp>
      <p:pic>
        <p:nvPicPr>
          <p:cNvPr id="6" name="図 5">
            <a:extLst>
              <a:ext uri="{FF2B5EF4-FFF2-40B4-BE49-F238E27FC236}">
                <a16:creationId xmlns:a16="http://schemas.microsoft.com/office/drawing/2014/main" id="{1764C617-66C5-4909-B8C9-55293EF222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351"/>
          <a:stretch/>
        </p:blipFill>
        <p:spPr>
          <a:xfrm>
            <a:off x="614149" y="1016512"/>
            <a:ext cx="2368932" cy="1308516"/>
          </a:xfrm>
          <a:prstGeom prst="rect">
            <a:avLst/>
          </a:prstGeom>
        </p:spPr>
      </p:pic>
      <p:pic>
        <p:nvPicPr>
          <p:cNvPr id="8" name="図 7">
            <a:extLst>
              <a:ext uri="{FF2B5EF4-FFF2-40B4-BE49-F238E27FC236}">
                <a16:creationId xmlns:a16="http://schemas.microsoft.com/office/drawing/2014/main" id="{0E362E50-B1AB-47E4-84A9-0191D42662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33"/>
          <a:stretch/>
        </p:blipFill>
        <p:spPr>
          <a:xfrm rot="5400000">
            <a:off x="3865528" y="1021934"/>
            <a:ext cx="2229501" cy="2218657"/>
          </a:xfrm>
          <a:prstGeom prst="rect">
            <a:avLst/>
          </a:prstGeom>
        </p:spPr>
      </p:pic>
      <p:pic>
        <p:nvPicPr>
          <p:cNvPr id="10" name="図 9">
            <a:extLst>
              <a:ext uri="{FF2B5EF4-FFF2-40B4-BE49-F238E27FC236}">
                <a16:creationId xmlns:a16="http://schemas.microsoft.com/office/drawing/2014/main" id="{8B2A1BC2-C235-46B0-BED3-E1A9A31D010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899"/>
          <a:stretch/>
        </p:blipFill>
        <p:spPr>
          <a:xfrm rot="5400000">
            <a:off x="5914026" y="1279707"/>
            <a:ext cx="3140744" cy="2614353"/>
          </a:xfrm>
          <a:prstGeom prst="rect">
            <a:avLst/>
          </a:prstGeom>
        </p:spPr>
      </p:pic>
      <p:pic>
        <p:nvPicPr>
          <p:cNvPr id="5" name="図 4">
            <a:extLst>
              <a:ext uri="{FF2B5EF4-FFF2-40B4-BE49-F238E27FC236}">
                <a16:creationId xmlns:a16="http://schemas.microsoft.com/office/drawing/2014/main" id="{40C22542-B4A4-4D98-9341-E35E0DD7CC2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822"/>
          <a:stretch/>
        </p:blipFill>
        <p:spPr>
          <a:xfrm>
            <a:off x="614149" y="2386211"/>
            <a:ext cx="3169186" cy="2001281"/>
          </a:xfrm>
          <a:prstGeom prst="rect">
            <a:avLst/>
          </a:prstGeom>
        </p:spPr>
      </p:pic>
      <p:pic>
        <p:nvPicPr>
          <p:cNvPr id="9" name="図 8">
            <a:extLst>
              <a:ext uri="{FF2B5EF4-FFF2-40B4-BE49-F238E27FC236}">
                <a16:creationId xmlns:a16="http://schemas.microsoft.com/office/drawing/2014/main" id="{51C56F7D-61A8-4857-8DE7-240E5B2DF2D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888" b="5628"/>
          <a:stretch/>
        </p:blipFill>
        <p:spPr>
          <a:xfrm>
            <a:off x="3934689" y="4207957"/>
            <a:ext cx="3990111" cy="2229500"/>
          </a:xfrm>
          <a:prstGeom prst="rect">
            <a:avLst/>
          </a:prstGeom>
        </p:spPr>
      </p:pic>
      <p:pic>
        <p:nvPicPr>
          <p:cNvPr id="13" name="図 12">
            <a:extLst>
              <a:ext uri="{FF2B5EF4-FFF2-40B4-BE49-F238E27FC236}">
                <a16:creationId xmlns:a16="http://schemas.microsoft.com/office/drawing/2014/main" id="{F4743504-6480-4C2C-A793-5547A3E12A7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0020"/>
          <a:stretch/>
        </p:blipFill>
        <p:spPr>
          <a:xfrm>
            <a:off x="614149" y="4551922"/>
            <a:ext cx="3169186" cy="1901464"/>
          </a:xfrm>
          <a:prstGeom prst="rect">
            <a:avLst/>
          </a:prstGeom>
        </p:spPr>
      </p:pic>
    </p:spTree>
    <p:extLst>
      <p:ext uri="{BB962C8B-B14F-4D97-AF65-F5344CB8AC3E}">
        <p14:creationId xmlns:p14="http://schemas.microsoft.com/office/powerpoint/2010/main" val="101447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lang="en-US" altLang="ja-JP" i="1" dirty="0">
                <a:solidFill>
                  <a:schemeClr val="accent3">
                    <a:lumMod val="50000"/>
                  </a:schemeClr>
                </a:solidFill>
                <a:latin typeface="+mj-ea"/>
              </a:rPr>
              <a:t>3.</a:t>
            </a:r>
            <a:r>
              <a:rPr lang="ja-JP" altLang="en-US" i="1" dirty="0">
                <a:solidFill>
                  <a:schemeClr val="accent3">
                    <a:lumMod val="50000"/>
                  </a:schemeClr>
                </a:solidFill>
              </a:rPr>
              <a:t>イベント参加者の声</a:t>
            </a:r>
          </a:p>
        </p:txBody>
      </p:sp>
      <p:sp>
        <p:nvSpPr>
          <p:cNvPr id="3" name="コンテンツ プレースホルダー 2"/>
          <p:cNvSpPr>
            <a:spLocks noGrp="1"/>
          </p:cNvSpPr>
          <p:nvPr>
            <p:ph idx="1"/>
          </p:nvPr>
        </p:nvSpPr>
        <p:spPr>
          <a:xfrm>
            <a:off x="614149" y="1009933"/>
            <a:ext cx="8420669" cy="5848067"/>
          </a:xfrm>
        </p:spPr>
        <p:txBody>
          <a:bodyPr>
            <a:normAutofit lnSpcReduction="10000"/>
          </a:bodyPr>
          <a:lstStyle/>
          <a:p>
            <a:r>
              <a:rPr kumimoji="1" lang="ja-JP" altLang="en-US" i="1" dirty="0">
                <a:solidFill>
                  <a:schemeClr val="accent3">
                    <a:lumMod val="50000"/>
                  </a:schemeClr>
                </a:solidFill>
                <a:latin typeface="+mj-ea"/>
                <a:ea typeface="+mj-ea"/>
              </a:rPr>
              <a:t>アンケートに回答した</a:t>
            </a:r>
            <a:r>
              <a:rPr lang="ja-JP" altLang="en-US" b="1" i="1" u="sng" dirty="0">
                <a:solidFill>
                  <a:schemeClr val="accent3">
                    <a:lumMod val="50000"/>
                  </a:schemeClr>
                </a:solidFill>
                <a:latin typeface="+mj-ea"/>
                <a:ea typeface="+mj-ea"/>
              </a:rPr>
              <a:t>約９９％</a:t>
            </a:r>
            <a:r>
              <a:rPr kumimoji="1" lang="ja-JP" altLang="en-US" i="1" dirty="0">
                <a:solidFill>
                  <a:schemeClr val="accent3">
                    <a:lumMod val="50000"/>
                  </a:schemeClr>
                </a:solidFill>
                <a:latin typeface="+mj-ea"/>
                <a:ea typeface="+mj-ea"/>
              </a:rPr>
              <a:t>が、イベント全体を通しての感想として「</a:t>
            </a:r>
            <a:r>
              <a:rPr lang="ja-JP" altLang="en-US" b="1" i="1" u="sng" dirty="0">
                <a:solidFill>
                  <a:schemeClr val="accent3">
                    <a:lumMod val="50000"/>
                  </a:schemeClr>
                </a:solidFill>
                <a:latin typeface="+mj-ea"/>
                <a:ea typeface="+mj-ea"/>
              </a:rPr>
              <a:t>大変満足</a:t>
            </a:r>
            <a:r>
              <a:rPr kumimoji="1" lang="ja-JP" altLang="en-US" i="1" dirty="0">
                <a:solidFill>
                  <a:schemeClr val="accent3">
                    <a:lumMod val="50000"/>
                  </a:schemeClr>
                </a:solidFill>
                <a:latin typeface="+mj-ea"/>
                <a:ea typeface="+mj-ea"/>
              </a:rPr>
              <a:t>」又は「</a:t>
            </a:r>
            <a:r>
              <a:rPr lang="ja-JP" altLang="en-US" b="1" i="1" u="sng" dirty="0">
                <a:solidFill>
                  <a:schemeClr val="accent3">
                    <a:lumMod val="50000"/>
                  </a:schemeClr>
                </a:solidFill>
                <a:latin typeface="+mj-ea"/>
                <a:ea typeface="+mj-ea"/>
              </a:rPr>
              <a:t>どちらかというと満足</a:t>
            </a:r>
            <a:r>
              <a:rPr lang="ja-JP" altLang="en-US" i="1" dirty="0">
                <a:solidFill>
                  <a:schemeClr val="accent3">
                    <a:lumMod val="50000"/>
                  </a:schemeClr>
                </a:solidFill>
                <a:latin typeface="+mj-ea"/>
                <a:ea typeface="+mj-ea"/>
              </a:rPr>
              <a:t>」と回答。</a:t>
            </a:r>
            <a:endParaRPr lang="en-US" altLang="ja-JP" i="1" dirty="0">
              <a:solidFill>
                <a:schemeClr val="accent3">
                  <a:lumMod val="50000"/>
                </a:schemeClr>
              </a:solidFill>
              <a:latin typeface="+mj-ea"/>
              <a:ea typeface="+mj-ea"/>
            </a:endParaRPr>
          </a:p>
          <a:p>
            <a:r>
              <a:rPr lang="ja-JP" altLang="en-US" b="1" i="1" u="sng" dirty="0">
                <a:solidFill>
                  <a:schemeClr val="accent3">
                    <a:lumMod val="50000"/>
                  </a:schemeClr>
                </a:solidFill>
                <a:latin typeface="+mj-ea"/>
                <a:ea typeface="+mj-ea"/>
              </a:rPr>
              <a:t>女性消防団員には男性にないアイデアがあって面白い</a:t>
            </a:r>
            <a:r>
              <a:rPr lang="ja-JP" altLang="en-US" i="1" dirty="0">
                <a:solidFill>
                  <a:schemeClr val="accent3">
                    <a:lumMod val="50000"/>
                  </a:schemeClr>
                </a:solidFill>
                <a:latin typeface="+mj-ea"/>
                <a:ea typeface="+mj-ea"/>
              </a:rPr>
              <a:t>という意見や、</a:t>
            </a:r>
            <a:r>
              <a:rPr lang="ja-JP" altLang="en-US" b="1" i="1" u="sng" dirty="0">
                <a:solidFill>
                  <a:schemeClr val="accent3">
                    <a:lumMod val="50000"/>
                  </a:schemeClr>
                </a:solidFill>
                <a:latin typeface="+mj-ea"/>
                <a:ea typeface="+mj-ea"/>
              </a:rPr>
              <a:t>他市町村の取組事例を知ることができてよかった</a:t>
            </a:r>
            <a:r>
              <a:rPr lang="ja-JP" altLang="en-US" i="1" dirty="0">
                <a:solidFill>
                  <a:schemeClr val="accent3">
                    <a:lumMod val="50000"/>
                  </a:schemeClr>
                </a:solidFill>
                <a:latin typeface="+mj-ea"/>
                <a:ea typeface="+mj-ea"/>
              </a:rPr>
              <a:t>との意見が多く挙がった。</a:t>
            </a:r>
            <a:endParaRPr lang="en-US" altLang="ja-JP" i="1" dirty="0">
              <a:solidFill>
                <a:schemeClr val="accent3">
                  <a:lumMod val="50000"/>
                </a:schemeClr>
              </a:solidFill>
              <a:latin typeface="+mj-ea"/>
              <a:ea typeface="+mj-ea"/>
            </a:endParaRPr>
          </a:p>
          <a:p>
            <a:r>
              <a:rPr lang="ja-JP" altLang="en-US" i="1" dirty="0">
                <a:solidFill>
                  <a:schemeClr val="accent3">
                    <a:lumMod val="50000"/>
                  </a:schemeClr>
                </a:solidFill>
                <a:latin typeface="+mj-ea"/>
                <a:ea typeface="+mj-ea"/>
              </a:rPr>
              <a:t>アンケートで特に印象に残ったブースは紙芝居、今後取り組みたい参考になった活動は人形劇・安全活動であった。</a:t>
            </a:r>
            <a:endParaRPr lang="en-US" altLang="ja-JP" i="1" dirty="0">
              <a:solidFill>
                <a:schemeClr val="accent3">
                  <a:lumMod val="50000"/>
                </a:schemeClr>
              </a:solidFill>
              <a:latin typeface="+mj-ea"/>
              <a:ea typeface="+mj-ea"/>
            </a:endParaRPr>
          </a:p>
          <a:p>
            <a:r>
              <a:rPr lang="ja-JP" altLang="en-US" i="1" dirty="0">
                <a:solidFill>
                  <a:schemeClr val="accent3">
                    <a:lumMod val="50000"/>
                  </a:schemeClr>
                </a:solidFill>
                <a:latin typeface="+mj-ea"/>
                <a:ea typeface="+mj-ea"/>
              </a:rPr>
              <a:t>更に、以下の意見が挙がった。</a:t>
            </a:r>
            <a:endParaRPr lang="en-US" altLang="ja-JP" i="1"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消防団活動を自分たちで考え運用できるようにしてくれたら、より良い活動ができると思う。</a:t>
            </a:r>
            <a:endParaRPr lang="en-US" altLang="ja-JP" i="0"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若い人を入団させるには子どもを巻き込んだイベントが必要</a:t>
            </a:r>
            <a:endParaRPr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人には得意不得意あると思うのでその人に合った活動をしていけばよいと考える</a:t>
            </a:r>
            <a:endParaRPr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消防団と市町村の連携が必要だと感じた</a:t>
            </a:r>
            <a:endParaRPr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消防団に消火以外の活動があることを消防フェアや防火啓発の場で</a:t>
            </a:r>
            <a:r>
              <a:rPr lang="en-US" altLang="ja-JP" dirty="0">
                <a:solidFill>
                  <a:schemeClr val="accent3">
                    <a:lumMod val="50000"/>
                  </a:schemeClr>
                </a:solidFill>
                <a:latin typeface="+mj-ea"/>
                <a:ea typeface="+mj-ea"/>
              </a:rPr>
              <a:t>PR</a:t>
            </a:r>
            <a:r>
              <a:rPr lang="ja-JP" altLang="en-US" dirty="0">
                <a:solidFill>
                  <a:schemeClr val="accent3">
                    <a:lumMod val="50000"/>
                  </a:schemeClr>
                </a:solidFill>
                <a:latin typeface="+mj-ea"/>
                <a:ea typeface="+mj-ea"/>
              </a:rPr>
              <a:t>すべき</a:t>
            </a:r>
            <a:endParaRPr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消防団を広く開かれたものとすべき</a:t>
            </a:r>
            <a:endParaRPr lang="en-US" altLang="ja-JP" dirty="0">
              <a:solidFill>
                <a:schemeClr val="accent3">
                  <a:lumMod val="50000"/>
                </a:schemeClr>
              </a:solidFill>
              <a:latin typeface="+mj-ea"/>
              <a:ea typeface="+mj-ea"/>
            </a:endParaRPr>
          </a:p>
          <a:p>
            <a:pPr lvl="1"/>
            <a:r>
              <a:rPr lang="ja-JP" altLang="en-US" dirty="0">
                <a:solidFill>
                  <a:schemeClr val="accent3">
                    <a:lumMod val="50000"/>
                  </a:schemeClr>
                </a:solidFill>
                <a:latin typeface="+mj-ea"/>
                <a:ea typeface="+mj-ea"/>
              </a:rPr>
              <a:t>各市町村の消防団施設に男女別の更衣室等の設備が必要</a:t>
            </a:r>
            <a:endParaRPr lang="en-US" altLang="ja-JP" dirty="0">
              <a:solidFill>
                <a:schemeClr val="accent3">
                  <a:lumMod val="50000"/>
                </a:schemeClr>
              </a:solidFill>
              <a:latin typeface="+mj-ea"/>
              <a:ea typeface="+mj-ea"/>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14</a:t>
            </a:fld>
            <a:endParaRPr kumimoji="1" lang="ja-JP" altLang="en-US"/>
          </a:p>
        </p:txBody>
      </p:sp>
    </p:spTree>
    <p:extLst>
      <p:ext uri="{BB962C8B-B14F-4D97-AF65-F5344CB8AC3E}">
        <p14:creationId xmlns:p14="http://schemas.microsoft.com/office/powerpoint/2010/main" val="863420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B0C3B80-FF47-4448-A0C5-47E98CE5B687}"/>
              </a:ext>
            </a:extLst>
          </p:cNvPr>
          <p:cNvSpPr>
            <a:spLocks noGrp="1"/>
          </p:cNvSpPr>
          <p:nvPr>
            <p:ph type="sldNum" sz="quarter" idx="12"/>
          </p:nvPr>
        </p:nvSpPr>
        <p:spPr/>
        <p:txBody>
          <a:bodyPr/>
          <a:lstStyle/>
          <a:p>
            <a:fld id="{64288675-508E-4BC9-B862-4004410EF364}" type="slidenum">
              <a:rPr kumimoji="1" lang="ja-JP" altLang="en-US" smtClean="0"/>
              <a:t>15</a:t>
            </a:fld>
            <a:endParaRPr kumimoji="1" lang="ja-JP" altLang="en-US"/>
          </a:p>
        </p:txBody>
      </p:sp>
      <p:graphicFrame>
        <p:nvGraphicFramePr>
          <p:cNvPr id="5" name="グラフ 4">
            <a:extLst>
              <a:ext uri="{FF2B5EF4-FFF2-40B4-BE49-F238E27FC236}">
                <a16:creationId xmlns:a16="http://schemas.microsoft.com/office/drawing/2014/main" id="{368B772E-BADD-4414-BA80-9E1113D80810}"/>
              </a:ext>
            </a:extLst>
          </p:cNvPr>
          <p:cNvGraphicFramePr>
            <a:graphicFrameLocks/>
          </p:cNvGraphicFramePr>
          <p:nvPr>
            <p:extLst>
              <p:ext uri="{D42A27DB-BD31-4B8C-83A1-F6EECF244321}">
                <p14:modId xmlns:p14="http://schemas.microsoft.com/office/powerpoint/2010/main" val="579503725"/>
              </p:ext>
            </p:extLst>
          </p:nvPr>
        </p:nvGraphicFramePr>
        <p:xfrm>
          <a:off x="706581" y="193964"/>
          <a:ext cx="7910948" cy="32350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FCAD9FF3-5C27-4165-BA3B-3C872365214B}"/>
              </a:ext>
            </a:extLst>
          </p:cNvPr>
          <p:cNvGraphicFramePr>
            <a:graphicFrameLocks/>
          </p:cNvGraphicFramePr>
          <p:nvPr>
            <p:extLst>
              <p:ext uri="{D42A27DB-BD31-4B8C-83A1-F6EECF244321}">
                <p14:modId xmlns:p14="http://schemas.microsoft.com/office/powerpoint/2010/main" val="3717754174"/>
              </p:ext>
            </p:extLst>
          </p:nvPr>
        </p:nvGraphicFramePr>
        <p:xfrm>
          <a:off x="526471" y="3429000"/>
          <a:ext cx="8091058" cy="3235036"/>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1">
            <a:extLst>
              <a:ext uri="{FF2B5EF4-FFF2-40B4-BE49-F238E27FC236}">
                <a16:creationId xmlns:a16="http://schemas.microsoft.com/office/drawing/2014/main" id="{1D208CA5-BDC5-4D18-A759-F1A9FCC4AC06}"/>
              </a:ext>
            </a:extLst>
          </p:cNvPr>
          <p:cNvSpPr>
            <a:spLocks noGrp="1"/>
          </p:cNvSpPr>
          <p:nvPr>
            <p:ph type="title"/>
          </p:nvPr>
        </p:nvSpPr>
        <p:spPr>
          <a:xfrm>
            <a:off x="614149" y="21463"/>
            <a:ext cx="1900451" cy="883695"/>
          </a:xfrm>
        </p:spPr>
        <p:txBody>
          <a:bodyPr anchor="ctr" anchorCtr="0">
            <a:normAutofit/>
          </a:bodyPr>
          <a:lstStyle/>
          <a:p>
            <a:r>
              <a:rPr lang="ja-JP" altLang="en-US" sz="2400" i="1" dirty="0">
                <a:solidFill>
                  <a:schemeClr val="accent3">
                    <a:lumMod val="50000"/>
                  </a:schemeClr>
                </a:solidFill>
              </a:rPr>
              <a:t>参考データ</a:t>
            </a:r>
          </a:p>
        </p:txBody>
      </p:sp>
    </p:spTree>
    <p:extLst>
      <p:ext uri="{BB962C8B-B14F-4D97-AF65-F5344CB8AC3E}">
        <p14:creationId xmlns:p14="http://schemas.microsoft.com/office/powerpoint/2010/main" val="1278185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D998C9-F7B9-4941-BC85-F8C8A843FAFF}"/>
              </a:ext>
            </a:extLst>
          </p:cNvPr>
          <p:cNvSpPr>
            <a:spLocks noGrp="1"/>
          </p:cNvSpPr>
          <p:nvPr>
            <p:ph type="sldNum" sz="quarter" idx="12"/>
          </p:nvPr>
        </p:nvSpPr>
        <p:spPr/>
        <p:txBody>
          <a:bodyPr/>
          <a:lstStyle/>
          <a:p>
            <a:fld id="{64288675-508E-4BC9-B862-4004410EF364}" type="slidenum">
              <a:rPr kumimoji="1" lang="ja-JP" altLang="en-US" smtClean="0"/>
              <a:t>16</a:t>
            </a:fld>
            <a:endParaRPr kumimoji="1" lang="ja-JP" altLang="en-US"/>
          </a:p>
        </p:txBody>
      </p:sp>
      <p:graphicFrame>
        <p:nvGraphicFramePr>
          <p:cNvPr id="5" name="グラフ 4">
            <a:extLst>
              <a:ext uri="{FF2B5EF4-FFF2-40B4-BE49-F238E27FC236}">
                <a16:creationId xmlns:a16="http://schemas.microsoft.com/office/drawing/2014/main" id="{985C288F-8440-435D-B13A-397FDFE64E9D}"/>
              </a:ext>
            </a:extLst>
          </p:cNvPr>
          <p:cNvGraphicFramePr>
            <a:graphicFrameLocks/>
          </p:cNvGraphicFramePr>
          <p:nvPr>
            <p:extLst>
              <p:ext uri="{D42A27DB-BD31-4B8C-83A1-F6EECF244321}">
                <p14:modId xmlns:p14="http://schemas.microsoft.com/office/powerpoint/2010/main" val="325370891"/>
              </p:ext>
            </p:extLst>
          </p:nvPr>
        </p:nvGraphicFramePr>
        <p:xfrm>
          <a:off x="948516" y="404614"/>
          <a:ext cx="758133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06DCAB36-1538-4D78-B4A8-45EB0FCA8E5B}"/>
              </a:ext>
            </a:extLst>
          </p:cNvPr>
          <p:cNvGraphicFramePr>
            <a:graphicFrameLocks/>
          </p:cNvGraphicFramePr>
          <p:nvPr>
            <p:extLst>
              <p:ext uri="{D42A27DB-BD31-4B8C-83A1-F6EECF244321}">
                <p14:modId xmlns:p14="http://schemas.microsoft.com/office/powerpoint/2010/main" val="419699016"/>
              </p:ext>
            </p:extLst>
          </p:nvPr>
        </p:nvGraphicFramePr>
        <p:xfrm>
          <a:off x="948516" y="3429000"/>
          <a:ext cx="7581335"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タイトル 1">
            <a:extLst>
              <a:ext uri="{FF2B5EF4-FFF2-40B4-BE49-F238E27FC236}">
                <a16:creationId xmlns:a16="http://schemas.microsoft.com/office/drawing/2014/main" id="{F7CF9744-A231-4977-B1CD-F300B609D57C}"/>
              </a:ext>
            </a:extLst>
          </p:cNvPr>
          <p:cNvSpPr>
            <a:spLocks noGrp="1"/>
          </p:cNvSpPr>
          <p:nvPr>
            <p:ph type="title"/>
          </p:nvPr>
        </p:nvSpPr>
        <p:spPr>
          <a:xfrm>
            <a:off x="586439" y="-47812"/>
            <a:ext cx="1900451" cy="883695"/>
          </a:xfrm>
        </p:spPr>
        <p:txBody>
          <a:bodyPr anchor="ctr" anchorCtr="0">
            <a:normAutofit/>
          </a:bodyPr>
          <a:lstStyle/>
          <a:p>
            <a:r>
              <a:rPr lang="ja-JP" altLang="en-US" sz="2400" i="1" dirty="0">
                <a:solidFill>
                  <a:schemeClr val="accent3">
                    <a:lumMod val="50000"/>
                  </a:schemeClr>
                </a:solidFill>
              </a:rPr>
              <a:t>参考データ</a:t>
            </a:r>
          </a:p>
        </p:txBody>
      </p:sp>
    </p:spTree>
    <p:extLst>
      <p:ext uri="{BB962C8B-B14F-4D97-AF65-F5344CB8AC3E}">
        <p14:creationId xmlns:p14="http://schemas.microsoft.com/office/powerpoint/2010/main" val="2587565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F8F5FAD-0DFB-4867-9AAC-6A7D30F859B2}"/>
              </a:ext>
            </a:extLst>
          </p:cNvPr>
          <p:cNvSpPr>
            <a:spLocks noGrp="1"/>
          </p:cNvSpPr>
          <p:nvPr>
            <p:ph type="sldNum" sz="quarter" idx="12"/>
          </p:nvPr>
        </p:nvSpPr>
        <p:spPr/>
        <p:txBody>
          <a:bodyPr/>
          <a:lstStyle/>
          <a:p>
            <a:fld id="{64288675-508E-4BC9-B862-4004410EF364}" type="slidenum">
              <a:rPr kumimoji="1" lang="ja-JP" altLang="en-US" smtClean="0"/>
              <a:t>17</a:t>
            </a:fld>
            <a:endParaRPr kumimoji="1" lang="ja-JP" altLang="en-US"/>
          </a:p>
        </p:txBody>
      </p:sp>
      <p:graphicFrame>
        <p:nvGraphicFramePr>
          <p:cNvPr id="5" name="グラフ 4">
            <a:extLst>
              <a:ext uri="{FF2B5EF4-FFF2-40B4-BE49-F238E27FC236}">
                <a16:creationId xmlns:a16="http://schemas.microsoft.com/office/drawing/2014/main" id="{4741F8C7-A697-4B42-BC77-A67FF6AADC1A}"/>
              </a:ext>
            </a:extLst>
          </p:cNvPr>
          <p:cNvGraphicFramePr>
            <a:graphicFrameLocks/>
          </p:cNvGraphicFramePr>
          <p:nvPr>
            <p:extLst>
              <p:ext uri="{D42A27DB-BD31-4B8C-83A1-F6EECF244321}">
                <p14:modId xmlns:p14="http://schemas.microsoft.com/office/powerpoint/2010/main" val="3865345924"/>
              </p:ext>
            </p:extLst>
          </p:nvPr>
        </p:nvGraphicFramePr>
        <p:xfrm>
          <a:off x="858982" y="685800"/>
          <a:ext cx="744278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タイトル 1">
            <a:extLst>
              <a:ext uri="{FF2B5EF4-FFF2-40B4-BE49-F238E27FC236}">
                <a16:creationId xmlns:a16="http://schemas.microsoft.com/office/drawing/2014/main" id="{F82BF7D0-7B0A-423E-910E-CCA35D16DABA}"/>
              </a:ext>
            </a:extLst>
          </p:cNvPr>
          <p:cNvSpPr>
            <a:spLocks noGrp="1"/>
          </p:cNvSpPr>
          <p:nvPr>
            <p:ph type="title"/>
          </p:nvPr>
        </p:nvSpPr>
        <p:spPr>
          <a:xfrm>
            <a:off x="586439" y="-47812"/>
            <a:ext cx="1900451" cy="883695"/>
          </a:xfrm>
        </p:spPr>
        <p:txBody>
          <a:bodyPr anchor="ctr" anchorCtr="0">
            <a:normAutofit/>
          </a:bodyPr>
          <a:lstStyle/>
          <a:p>
            <a:r>
              <a:rPr lang="ja-JP" altLang="en-US" sz="2400" i="1" dirty="0">
                <a:solidFill>
                  <a:schemeClr val="accent3">
                    <a:lumMod val="50000"/>
                  </a:schemeClr>
                </a:solidFill>
              </a:rPr>
              <a:t>参考データ</a:t>
            </a:r>
          </a:p>
        </p:txBody>
      </p:sp>
      <p:graphicFrame>
        <p:nvGraphicFramePr>
          <p:cNvPr id="7" name="グラフ 6">
            <a:extLst>
              <a:ext uri="{FF2B5EF4-FFF2-40B4-BE49-F238E27FC236}">
                <a16:creationId xmlns:a16="http://schemas.microsoft.com/office/drawing/2014/main" id="{EDE7857A-275F-4F45-97B8-3076562F6797}"/>
              </a:ext>
            </a:extLst>
          </p:cNvPr>
          <p:cNvGraphicFramePr>
            <a:graphicFrameLocks/>
          </p:cNvGraphicFramePr>
          <p:nvPr>
            <p:extLst>
              <p:ext uri="{D42A27DB-BD31-4B8C-83A1-F6EECF244321}">
                <p14:modId xmlns:p14="http://schemas.microsoft.com/office/powerpoint/2010/main" val="1578923858"/>
              </p:ext>
            </p:extLst>
          </p:nvPr>
        </p:nvGraphicFramePr>
        <p:xfrm>
          <a:off x="858982" y="3429000"/>
          <a:ext cx="7442788" cy="30243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3764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0E426F8-5BE4-4FD8-AA17-D150D16C39F7}"/>
              </a:ext>
            </a:extLst>
          </p:cNvPr>
          <p:cNvSpPr>
            <a:spLocks noGrp="1"/>
          </p:cNvSpPr>
          <p:nvPr>
            <p:ph type="sldNum" sz="quarter" idx="12"/>
          </p:nvPr>
        </p:nvSpPr>
        <p:spPr/>
        <p:txBody>
          <a:bodyPr/>
          <a:lstStyle/>
          <a:p>
            <a:fld id="{64288675-508E-4BC9-B862-4004410EF364}" type="slidenum">
              <a:rPr kumimoji="1" lang="ja-JP" altLang="en-US" smtClean="0"/>
              <a:t>18</a:t>
            </a:fld>
            <a:endParaRPr kumimoji="1" lang="ja-JP" altLang="en-US"/>
          </a:p>
        </p:txBody>
      </p:sp>
      <p:sp>
        <p:nvSpPr>
          <p:cNvPr id="5" name="タイトル 1">
            <a:extLst>
              <a:ext uri="{FF2B5EF4-FFF2-40B4-BE49-F238E27FC236}">
                <a16:creationId xmlns:a16="http://schemas.microsoft.com/office/drawing/2014/main" id="{53CF1B23-0AF0-4BDE-BB50-32E1DCE156A2}"/>
              </a:ext>
            </a:extLst>
          </p:cNvPr>
          <p:cNvSpPr>
            <a:spLocks noGrp="1"/>
          </p:cNvSpPr>
          <p:nvPr>
            <p:ph type="title"/>
          </p:nvPr>
        </p:nvSpPr>
        <p:spPr>
          <a:xfrm>
            <a:off x="586439" y="-47812"/>
            <a:ext cx="1900451" cy="883695"/>
          </a:xfrm>
        </p:spPr>
        <p:txBody>
          <a:bodyPr anchor="ctr" anchorCtr="0">
            <a:normAutofit/>
          </a:bodyPr>
          <a:lstStyle/>
          <a:p>
            <a:r>
              <a:rPr lang="ja-JP" altLang="en-US" sz="2400" i="1" dirty="0">
                <a:solidFill>
                  <a:schemeClr val="accent3">
                    <a:lumMod val="50000"/>
                  </a:schemeClr>
                </a:solidFill>
              </a:rPr>
              <a:t>参考データ</a:t>
            </a:r>
          </a:p>
        </p:txBody>
      </p:sp>
      <p:graphicFrame>
        <p:nvGraphicFramePr>
          <p:cNvPr id="6" name="グラフ 5">
            <a:extLst>
              <a:ext uri="{FF2B5EF4-FFF2-40B4-BE49-F238E27FC236}">
                <a16:creationId xmlns:a16="http://schemas.microsoft.com/office/drawing/2014/main" id="{F0B5305A-BEDE-49F7-89D2-CD861C5B67C7}"/>
              </a:ext>
            </a:extLst>
          </p:cNvPr>
          <p:cNvGraphicFramePr>
            <a:graphicFrameLocks/>
          </p:cNvGraphicFramePr>
          <p:nvPr>
            <p:extLst>
              <p:ext uri="{D42A27DB-BD31-4B8C-83A1-F6EECF244321}">
                <p14:modId xmlns:p14="http://schemas.microsoft.com/office/powerpoint/2010/main" val="463791776"/>
              </p:ext>
            </p:extLst>
          </p:nvPr>
        </p:nvGraphicFramePr>
        <p:xfrm>
          <a:off x="714334" y="835883"/>
          <a:ext cx="7715332" cy="3138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89FDE435-AFA7-474C-877C-D38C0D37DC85}"/>
              </a:ext>
            </a:extLst>
          </p:cNvPr>
          <p:cNvGraphicFramePr>
            <a:graphicFrameLocks/>
          </p:cNvGraphicFramePr>
          <p:nvPr>
            <p:extLst>
              <p:ext uri="{D42A27DB-BD31-4B8C-83A1-F6EECF244321}">
                <p14:modId xmlns:p14="http://schemas.microsoft.com/office/powerpoint/2010/main" val="1796185224"/>
              </p:ext>
            </p:extLst>
          </p:nvPr>
        </p:nvGraphicFramePr>
        <p:xfrm>
          <a:off x="714333" y="3857625"/>
          <a:ext cx="7715331" cy="2859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409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kumimoji="1" lang="ja-JP" altLang="en-US" dirty="0">
                <a:solidFill>
                  <a:schemeClr val="accent3">
                    <a:lumMod val="50000"/>
                  </a:schemeClr>
                </a:solidFill>
                <a:latin typeface="+mn-ea"/>
                <a:ea typeface="+mn-ea"/>
              </a:rPr>
              <a:t>目次</a:t>
            </a:r>
          </a:p>
        </p:txBody>
      </p:sp>
      <p:sp>
        <p:nvSpPr>
          <p:cNvPr id="3" name="コンテンツ プレースホルダー 2"/>
          <p:cNvSpPr>
            <a:spLocks noGrp="1"/>
          </p:cNvSpPr>
          <p:nvPr>
            <p:ph idx="1"/>
          </p:nvPr>
        </p:nvSpPr>
        <p:spPr>
          <a:xfrm>
            <a:off x="614149" y="1132763"/>
            <a:ext cx="8420669" cy="5618557"/>
          </a:xfrm>
        </p:spPr>
        <p:txBody>
          <a:bodyPr>
            <a:normAutofit/>
          </a:bodyPr>
          <a:lstStyle/>
          <a:p>
            <a:pPr>
              <a:buFont typeface="Wingdings" panose="05000000000000000000" pitchFamily="2" charset="2"/>
              <a:buChar char="l"/>
            </a:pPr>
            <a:endParaRPr kumimoji="1" lang="en-US" altLang="ja-JP" i="1" dirty="0">
              <a:solidFill>
                <a:schemeClr val="accent3">
                  <a:lumMod val="50000"/>
                </a:schemeClr>
              </a:solidFill>
              <a:latin typeface="+mn-ea"/>
            </a:endParaRPr>
          </a:p>
          <a:p>
            <a:pPr>
              <a:buFont typeface="Wingdings" panose="05000000000000000000" pitchFamily="2" charset="2"/>
              <a:buChar char="l"/>
            </a:pPr>
            <a:endParaRPr kumimoji="1" lang="en-US" altLang="ja-JP" i="1" dirty="0">
              <a:solidFill>
                <a:schemeClr val="accent3">
                  <a:lumMod val="50000"/>
                </a:schemeClr>
              </a:solidFill>
              <a:latin typeface="+mn-ea"/>
            </a:endParaRPr>
          </a:p>
          <a:p>
            <a:pPr marL="457200" indent="-457200">
              <a:buFont typeface="+mj-lt"/>
              <a:buAutoNum type="arabicPeriod"/>
            </a:pPr>
            <a:r>
              <a:rPr kumimoji="1" lang="ja-JP" altLang="en-US" i="1" dirty="0">
                <a:solidFill>
                  <a:schemeClr val="accent3">
                    <a:lumMod val="50000"/>
                  </a:schemeClr>
                </a:solidFill>
                <a:latin typeface="+mn-ea"/>
              </a:rPr>
              <a:t>これまでの研究会の活動について</a:t>
            </a:r>
            <a:endParaRPr kumimoji="1" lang="en-US" altLang="ja-JP" i="1" dirty="0">
              <a:solidFill>
                <a:schemeClr val="accent3">
                  <a:lumMod val="50000"/>
                </a:schemeClr>
              </a:solidFill>
              <a:latin typeface="+mn-ea"/>
            </a:endParaRPr>
          </a:p>
          <a:p>
            <a:pPr marL="457200" indent="-457200">
              <a:buFont typeface="+mj-lt"/>
              <a:buAutoNum type="arabicPeriod"/>
            </a:pPr>
            <a:endParaRPr kumimoji="1" lang="en-US" altLang="ja-JP" sz="800" i="1" dirty="0">
              <a:solidFill>
                <a:schemeClr val="accent3">
                  <a:lumMod val="50000"/>
                </a:schemeClr>
              </a:solidFill>
              <a:latin typeface="+mn-ea"/>
            </a:endParaRPr>
          </a:p>
          <a:p>
            <a:pPr marL="457200" indent="-457200">
              <a:buFont typeface="+mj-lt"/>
              <a:buAutoNum type="arabicPeriod"/>
            </a:pPr>
            <a:r>
              <a:rPr lang="ja-JP" altLang="en-US" i="1" dirty="0">
                <a:solidFill>
                  <a:schemeClr val="accent3">
                    <a:lumMod val="50000"/>
                  </a:schemeClr>
                </a:solidFill>
                <a:latin typeface="+mn-ea"/>
              </a:rPr>
              <a:t>女性・若者</a:t>
            </a:r>
            <a:r>
              <a:rPr kumimoji="1" lang="ja-JP" altLang="en-US" i="1" dirty="0">
                <a:solidFill>
                  <a:schemeClr val="accent3">
                    <a:lumMod val="50000"/>
                  </a:schemeClr>
                </a:solidFill>
                <a:latin typeface="+mn-ea"/>
              </a:rPr>
              <a:t>ワーキング</a:t>
            </a:r>
            <a:r>
              <a:rPr lang="ja-JP" altLang="en-US" i="1" dirty="0">
                <a:solidFill>
                  <a:schemeClr val="accent3">
                    <a:lumMod val="50000"/>
                  </a:schemeClr>
                </a:solidFill>
                <a:latin typeface="+mn-ea"/>
              </a:rPr>
              <a:t>グループについて</a:t>
            </a:r>
            <a:endParaRPr lang="en-US" altLang="ja-JP" i="1" dirty="0">
              <a:solidFill>
                <a:schemeClr val="accent3">
                  <a:lumMod val="50000"/>
                </a:schemeClr>
              </a:solidFill>
              <a:latin typeface="+mn-ea"/>
            </a:endParaRPr>
          </a:p>
          <a:p>
            <a:pPr marL="530352" lvl="1" indent="0">
              <a:buNone/>
            </a:pPr>
            <a:endParaRPr kumimoji="1" lang="en-US" altLang="ja-JP" sz="800" i="1" dirty="0">
              <a:solidFill>
                <a:schemeClr val="accent3">
                  <a:lumMod val="50000"/>
                </a:schemeClr>
              </a:solidFill>
              <a:latin typeface="+mn-ea"/>
            </a:endParaRPr>
          </a:p>
          <a:p>
            <a:pPr marL="457200" indent="-457200">
              <a:buFont typeface="+mj-lt"/>
              <a:buAutoNum type="arabicPeriod"/>
            </a:pPr>
            <a:r>
              <a:rPr lang="ja-JP" altLang="en-US" i="1" dirty="0">
                <a:solidFill>
                  <a:schemeClr val="accent3">
                    <a:lumMod val="50000"/>
                  </a:schemeClr>
                </a:solidFill>
                <a:latin typeface="+mn-ea"/>
              </a:rPr>
              <a:t>研究会イベント（多様化する消防団活動）の開催について</a:t>
            </a:r>
            <a:endParaRPr kumimoji="1" lang="en-US" altLang="ja-JP" i="1" dirty="0">
              <a:solidFill>
                <a:schemeClr val="accent3">
                  <a:lumMod val="50000"/>
                </a:schemeClr>
              </a:solidFill>
              <a:latin typeface="+mn-ea"/>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latin typeface="+mn-ea"/>
              </a:rPr>
              <a:t>2</a:t>
            </a:fld>
            <a:endParaRPr kumimoji="1" lang="ja-JP" altLang="en-US">
              <a:latin typeface="+mn-ea"/>
            </a:endParaRPr>
          </a:p>
        </p:txBody>
      </p:sp>
    </p:spTree>
    <p:extLst>
      <p:ext uri="{BB962C8B-B14F-4D97-AF65-F5344CB8AC3E}">
        <p14:creationId xmlns:p14="http://schemas.microsoft.com/office/powerpoint/2010/main" val="1801119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788454"/>
            <a:ext cx="9144000" cy="2098226"/>
          </a:xfrm>
        </p:spPr>
        <p:txBody>
          <a:bodyPr/>
          <a:lstStyle/>
          <a:p>
            <a:r>
              <a:rPr kumimoji="1" lang="en-US" altLang="ja-JP" sz="3600" dirty="0">
                <a:solidFill>
                  <a:schemeClr val="accent3">
                    <a:lumMod val="50000"/>
                  </a:schemeClr>
                </a:solidFill>
                <a:latin typeface="メイリオ" panose="020B0604030504040204" pitchFamily="50" charset="-128"/>
                <a:ea typeface="メイリオ" panose="020B0604030504040204" pitchFamily="50" charset="-128"/>
              </a:rPr>
              <a:t>1.</a:t>
            </a:r>
            <a:r>
              <a:rPr kumimoji="1" lang="ja-JP" altLang="en-US" sz="3600" dirty="0">
                <a:solidFill>
                  <a:schemeClr val="accent3">
                    <a:lumMod val="50000"/>
                  </a:schemeClr>
                </a:solidFill>
                <a:latin typeface="メイリオ" panose="020B0604030504040204" pitchFamily="50" charset="-128"/>
                <a:ea typeface="メイリオ" panose="020B0604030504040204" pitchFamily="50" charset="-128"/>
              </a:rPr>
              <a:t>これまでの研究会の活動について</a:t>
            </a:r>
          </a:p>
        </p:txBody>
      </p:sp>
      <p:sp>
        <p:nvSpPr>
          <p:cNvPr id="5" name="スライド番号プレースホルダー 4"/>
          <p:cNvSpPr>
            <a:spLocks noGrp="1"/>
          </p:cNvSpPr>
          <p:nvPr>
            <p:ph type="sldNum" sz="quarter" idx="12"/>
          </p:nvPr>
        </p:nvSpPr>
        <p:spPr/>
        <p:txBody>
          <a:bodyPr/>
          <a:lstStyle/>
          <a:p>
            <a:fld id="{64288675-508E-4BC9-B862-4004410EF364}" type="slidenum">
              <a:rPr kumimoji="1" lang="ja-JP" altLang="en-US" smtClean="0"/>
              <a:t>3</a:t>
            </a:fld>
            <a:endParaRPr kumimoji="1" lang="ja-JP" altLang="en-US"/>
          </a:p>
        </p:txBody>
      </p:sp>
    </p:spTree>
    <p:extLst>
      <p:ext uri="{BB962C8B-B14F-4D97-AF65-F5344CB8AC3E}">
        <p14:creationId xmlns:p14="http://schemas.microsoft.com/office/powerpoint/2010/main" val="394536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kumimoji="1" lang="en-US" altLang="ja-JP" sz="3600" i="1" dirty="0">
                <a:solidFill>
                  <a:schemeClr val="accent3">
                    <a:lumMod val="50000"/>
                  </a:schemeClr>
                </a:solidFill>
              </a:rPr>
              <a:t>1.</a:t>
            </a:r>
            <a:r>
              <a:rPr kumimoji="1" lang="ja-JP" altLang="en-US" sz="3600" i="1" dirty="0">
                <a:solidFill>
                  <a:schemeClr val="accent3">
                    <a:lumMod val="50000"/>
                  </a:schemeClr>
                </a:solidFill>
              </a:rPr>
              <a:t>これまでの研究会の活動①</a:t>
            </a:r>
          </a:p>
        </p:txBody>
      </p:sp>
      <p:sp>
        <p:nvSpPr>
          <p:cNvPr id="3" name="コンテンツ プレースホルダー 2"/>
          <p:cNvSpPr>
            <a:spLocks noGrp="1"/>
          </p:cNvSpPr>
          <p:nvPr>
            <p:ph idx="1"/>
          </p:nvPr>
        </p:nvSpPr>
        <p:spPr>
          <a:xfrm>
            <a:off x="614149" y="1132763"/>
            <a:ext cx="8420669" cy="5466157"/>
          </a:xfrm>
        </p:spPr>
        <p:txBody>
          <a:bodyPr>
            <a:normAutofit/>
          </a:bodyPr>
          <a:lstStyle/>
          <a:p>
            <a:r>
              <a:rPr kumimoji="1" lang="ja-JP" altLang="en-US" i="1" dirty="0">
                <a:solidFill>
                  <a:schemeClr val="accent3">
                    <a:lumMod val="50000"/>
                  </a:schemeClr>
                </a:solidFill>
              </a:rPr>
              <a:t>大阪府消防団充実強化研究会とは</a:t>
            </a:r>
            <a:endParaRPr kumimoji="1" lang="en-US" altLang="ja-JP" i="1" dirty="0">
              <a:solidFill>
                <a:schemeClr val="accent3">
                  <a:lumMod val="50000"/>
                </a:schemeClr>
              </a:solidFill>
            </a:endParaRPr>
          </a:p>
          <a:p>
            <a:pPr marL="0" indent="0">
              <a:buNone/>
            </a:pPr>
            <a:r>
              <a:rPr lang="ja-JP" altLang="en-US" i="1" dirty="0">
                <a:solidFill>
                  <a:schemeClr val="accent3">
                    <a:lumMod val="50000"/>
                  </a:schemeClr>
                </a:solidFill>
              </a:rPr>
              <a:t>　大阪府消防団充実強化研究会（以下「研究会」という。）とは、大阪府内の消防団の充実強化を図ることを目的に令和</a:t>
            </a:r>
            <a:r>
              <a:rPr lang="en-US" altLang="ja-JP" i="1" dirty="0">
                <a:solidFill>
                  <a:schemeClr val="accent3">
                    <a:lumMod val="50000"/>
                  </a:schemeClr>
                </a:solidFill>
              </a:rPr>
              <a:t>4</a:t>
            </a:r>
            <a:r>
              <a:rPr lang="ja-JP" altLang="en-US" i="1" dirty="0">
                <a:solidFill>
                  <a:schemeClr val="accent3">
                    <a:lumMod val="50000"/>
                  </a:schemeClr>
                </a:solidFill>
              </a:rPr>
              <a:t>年に設置された組織。</a:t>
            </a:r>
            <a:endParaRPr lang="en-US" altLang="ja-JP" i="1" dirty="0">
              <a:solidFill>
                <a:schemeClr val="accent3">
                  <a:lumMod val="50000"/>
                </a:schemeClr>
              </a:solidFill>
            </a:endParaRPr>
          </a:p>
          <a:p>
            <a:pPr marL="0" indent="0">
              <a:buNone/>
            </a:pPr>
            <a:r>
              <a:rPr lang="ja-JP" altLang="en-US" i="1" dirty="0">
                <a:solidFill>
                  <a:schemeClr val="accent3">
                    <a:lumMod val="50000"/>
                  </a:schemeClr>
                </a:solidFill>
              </a:rPr>
              <a:t>　研究会では、消防団を取り巻く各種課題に対する解決策の検討や、団員が先進事例を積極的に発表することでやりがいを感じる活躍の場の提供などを行う。</a:t>
            </a:r>
            <a:endParaRPr lang="en-US" altLang="ja-JP" i="1" dirty="0">
              <a:solidFill>
                <a:schemeClr val="accent3">
                  <a:lumMod val="50000"/>
                </a:schemeClr>
              </a:solidFill>
            </a:endParaRPr>
          </a:p>
          <a:p>
            <a:pPr marL="0" indent="0">
              <a:buNone/>
            </a:pPr>
            <a:endParaRPr kumimoji="1" lang="en-US" altLang="ja-JP" i="1" dirty="0">
              <a:solidFill>
                <a:schemeClr val="accent3">
                  <a:lumMod val="50000"/>
                </a:schemeClr>
              </a:solidFill>
            </a:endParaRPr>
          </a:p>
          <a:p>
            <a:r>
              <a:rPr lang="ja-JP" altLang="en-US" i="1" dirty="0">
                <a:solidFill>
                  <a:schemeClr val="accent3">
                    <a:lumMod val="50000"/>
                  </a:schemeClr>
                </a:solidFill>
              </a:rPr>
              <a:t>研究会とワーキンググループ</a:t>
            </a:r>
            <a:endParaRPr lang="en-US" altLang="ja-JP" i="1" dirty="0">
              <a:solidFill>
                <a:schemeClr val="accent3">
                  <a:lumMod val="50000"/>
                </a:schemeClr>
              </a:solidFill>
            </a:endParaRPr>
          </a:p>
          <a:p>
            <a:pPr marL="0" indent="0">
              <a:buNone/>
            </a:pPr>
            <a:r>
              <a:rPr kumimoji="1" lang="ja-JP" altLang="en-US" i="1" dirty="0">
                <a:solidFill>
                  <a:schemeClr val="accent3">
                    <a:lumMod val="50000"/>
                  </a:schemeClr>
                </a:solidFill>
              </a:rPr>
              <a:t>　研究会の下にワーキンググループ（</a:t>
            </a:r>
            <a:r>
              <a:rPr lang="ja-JP" altLang="en-US" i="1" dirty="0">
                <a:solidFill>
                  <a:schemeClr val="accent3">
                    <a:lumMod val="50000"/>
                  </a:schemeClr>
                </a:solidFill>
              </a:rPr>
              <a:t>以下「</a:t>
            </a:r>
            <a:r>
              <a:rPr lang="en-US" altLang="ja-JP" i="1" dirty="0">
                <a:solidFill>
                  <a:schemeClr val="accent3">
                    <a:lumMod val="50000"/>
                  </a:schemeClr>
                </a:solidFill>
              </a:rPr>
              <a:t>WG</a:t>
            </a:r>
            <a:r>
              <a:rPr lang="ja-JP" altLang="en-US" i="1" dirty="0">
                <a:solidFill>
                  <a:schemeClr val="accent3">
                    <a:lumMod val="50000"/>
                  </a:schemeClr>
                </a:solidFill>
              </a:rPr>
              <a:t>」という。</a:t>
            </a:r>
            <a:r>
              <a:rPr kumimoji="1" lang="ja-JP" altLang="en-US" i="1" dirty="0">
                <a:solidFill>
                  <a:schemeClr val="accent3">
                    <a:lumMod val="50000"/>
                  </a:schemeClr>
                </a:solidFill>
              </a:rPr>
              <a:t>）を置くことができ、消防団の充実強化に必要なデータの収集や分析等を行う。</a:t>
            </a:r>
            <a:endParaRPr kumimoji="1" lang="en-US" altLang="ja-JP" i="1" dirty="0">
              <a:solidFill>
                <a:schemeClr val="accent3">
                  <a:lumMod val="50000"/>
                </a:schemeClr>
              </a:solidFill>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4</a:t>
            </a:fld>
            <a:endParaRPr kumimoji="1" lang="ja-JP" altLang="en-US" dirty="0"/>
          </a:p>
        </p:txBody>
      </p:sp>
    </p:spTree>
    <p:extLst>
      <p:ext uri="{BB962C8B-B14F-4D97-AF65-F5344CB8AC3E}">
        <p14:creationId xmlns:p14="http://schemas.microsoft.com/office/powerpoint/2010/main" val="287548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kumimoji="1" lang="en-US" altLang="ja-JP" sz="3600" i="1" dirty="0">
                <a:solidFill>
                  <a:schemeClr val="accent3">
                    <a:lumMod val="50000"/>
                  </a:schemeClr>
                </a:solidFill>
              </a:rPr>
              <a:t>1.</a:t>
            </a:r>
            <a:r>
              <a:rPr kumimoji="1" lang="ja-JP" altLang="en-US" sz="3600" i="1" dirty="0">
                <a:solidFill>
                  <a:schemeClr val="accent3">
                    <a:lumMod val="50000"/>
                  </a:schemeClr>
                </a:solidFill>
              </a:rPr>
              <a:t>これまでの研究会の活動②</a:t>
            </a:r>
          </a:p>
        </p:txBody>
      </p:sp>
      <p:sp>
        <p:nvSpPr>
          <p:cNvPr id="3" name="コンテンツ プレースホルダー 2"/>
          <p:cNvSpPr>
            <a:spLocks noGrp="1"/>
          </p:cNvSpPr>
          <p:nvPr>
            <p:ph idx="1"/>
          </p:nvPr>
        </p:nvSpPr>
        <p:spPr>
          <a:xfrm>
            <a:off x="614149" y="1132763"/>
            <a:ext cx="8420669" cy="5725237"/>
          </a:xfrm>
        </p:spPr>
        <p:txBody>
          <a:bodyPr>
            <a:normAutofit/>
          </a:bodyPr>
          <a:lstStyle/>
          <a:p>
            <a:r>
              <a:rPr lang="ja-JP" altLang="en-US" i="1" dirty="0">
                <a:solidFill>
                  <a:schemeClr val="accent3">
                    <a:lumMod val="50000"/>
                  </a:schemeClr>
                </a:solidFill>
              </a:rPr>
              <a:t>令和</a:t>
            </a:r>
            <a:r>
              <a:rPr lang="en-US" altLang="ja-JP" i="1" dirty="0">
                <a:solidFill>
                  <a:schemeClr val="accent3">
                    <a:lumMod val="50000"/>
                  </a:schemeClr>
                </a:solidFill>
              </a:rPr>
              <a:t>5</a:t>
            </a:r>
            <a:r>
              <a:rPr lang="ja-JP" altLang="en-US" i="1" dirty="0">
                <a:solidFill>
                  <a:schemeClr val="accent3">
                    <a:lumMod val="50000"/>
                  </a:schemeClr>
                </a:solidFill>
              </a:rPr>
              <a:t>年度第</a:t>
            </a:r>
            <a:r>
              <a:rPr lang="en-US" altLang="ja-JP" i="1" dirty="0">
                <a:solidFill>
                  <a:schemeClr val="accent3">
                    <a:lumMod val="50000"/>
                  </a:schemeClr>
                </a:solidFill>
              </a:rPr>
              <a:t>1</a:t>
            </a:r>
            <a:r>
              <a:rPr lang="ja-JP" altLang="en-US" i="1" dirty="0">
                <a:solidFill>
                  <a:schemeClr val="accent3">
                    <a:lumMod val="50000"/>
                  </a:schemeClr>
                </a:solidFill>
              </a:rPr>
              <a:t>回研究会（</a:t>
            </a:r>
            <a:r>
              <a:rPr lang="en-US" altLang="ja-JP" i="1" dirty="0">
                <a:solidFill>
                  <a:schemeClr val="accent3">
                    <a:lumMod val="50000"/>
                  </a:schemeClr>
                </a:solidFill>
              </a:rPr>
              <a:t>R5</a:t>
            </a:r>
            <a:r>
              <a:rPr lang="ja-JP" altLang="en-US" i="1" dirty="0">
                <a:solidFill>
                  <a:schemeClr val="accent3">
                    <a:lumMod val="50000"/>
                  </a:schemeClr>
                </a:solidFill>
              </a:rPr>
              <a:t>年</a:t>
            </a:r>
            <a:r>
              <a:rPr lang="en-US" altLang="ja-JP" i="1" dirty="0">
                <a:solidFill>
                  <a:schemeClr val="accent3">
                    <a:lumMod val="50000"/>
                  </a:schemeClr>
                </a:solidFill>
              </a:rPr>
              <a:t>5</a:t>
            </a:r>
            <a:r>
              <a:rPr lang="ja-JP" altLang="en-US" i="1" dirty="0">
                <a:solidFill>
                  <a:schemeClr val="accent3">
                    <a:lumMod val="50000"/>
                  </a:schemeClr>
                </a:solidFill>
              </a:rPr>
              <a:t>月</a:t>
            </a:r>
            <a:r>
              <a:rPr lang="en-US" altLang="ja-JP" i="1" dirty="0">
                <a:solidFill>
                  <a:schemeClr val="accent3">
                    <a:lumMod val="50000"/>
                  </a:schemeClr>
                </a:solidFill>
              </a:rPr>
              <a:t>24</a:t>
            </a:r>
            <a:r>
              <a:rPr lang="ja-JP" altLang="en-US" i="1" dirty="0">
                <a:solidFill>
                  <a:schemeClr val="accent3">
                    <a:lumMod val="50000"/>
                  </a:schemeClr>
                </a:solidFill>
              </a:rPr>
              <a:t>日）</a:t>
            </a:r>
            <a:endParaRPr lang="en-US" altLang="ja-JP" i="1" dirty="0">
              <a:solidFill>
                <a:schemeClr val="accent3">
                  <a:lumMod val="50000"/>
                </a:schemeClr>
              </a:solidFill>
            </a:endParaRPr>
          </a:p>
          <a:p>
            <a:pPr marL="530352" lvl="1" indent="0">
              <a:buNone/>
            </a:pPr>
            <a:r>
              <a:rPr lang="ja-JP" altLang="en-US" dirty="0">
                <a:solidFill>
                  <a:schemeClr val="accent3">
                    <a:lumMod val="50000"/>
                  </a:schemeClr>
                </a:solidFill>
              </a:rPr>
              <a:t>（令和</a:t>
            </a:r>
            <a:r>
              <a:rPr lang="en-US" altLang="ja-JP" dirty="0">
                <a:solidFill>
                  <a:schemeClr val="accent3">
                    <a:lumMod val="50000"/>
                  </a:schemeClr>
                </a:solidFill>
              </a:rPr>
              <a:t>5</a:t>
            </a:r>
            <a:r>
              <a:rPr lang="ja-JP" altLang="en-US" dirty="0">
                <a:solidFill>
                  <a:schemeClr val="accent3">
                    <a:lumMod val="50000"/>
                  </a:schemeClr>
                </a:solidFill>
              </a:rPr>
              <a:t>年度の研究テーマの決定）</a:t>
            </a:r>
            <a:endParaRPr lang="en-US" altLang="ja-JP" dirty="0">
              <a:solidFill>
                <a:schemeClr val="accent3">
                  <a:lumMod val="50000"/>
                </a:schemeClr>
              </a:solidFill>
            </a:endParaRPr>
          </a:p>
          <a:p>
            <a:pPr lvl="1"/>
            <a:r>
              <a:rPr lang="ja-JP" altLang="en-US" i="1" dirty="0">
                <a:solidFill>
                  <a:schemeClr val="accent3">
                    <a:lumMod val="50000"/>
                  </a:schemeClr>
                </a:solidFill>
              </a:rPr>
              <a:t>研究テーマを「</a:t>
            </a:r>
            <a:r>
              <a:rPr lang="ja-JP" altLang="en-US" dirty="0">
                <a:solidFill>
                  <a:schemeClr val="accent3">
                    <a:lumMod val="50000"/>
                  </a:schemeClr>
                </a:solidFill>
              </a:rPr>
              <a:t>女性・若者</a:t>
            </a:r>
            <a:r>
              <a:rPr lang="ja-JP" altLang="en-US" i="1" dirty="0">
                <a:solidFill>
                  <a:schemeClr val="accent3">
                    <a:lumMod val="50000"/>
                  </a:schemeClr>
                </a:solidFill>
              </a:rPr>
              <a:t>」に</a:t>
            </a:r>
            <a:r>
              <a:rPr lang="ja-JP" altLang="en-US" dirty="0">
                <a:solidFill>
                  <a:schemeClr val="accent3">
                    <a:lumMod val="50000"/>
                  </a:schemeClr>
                </a:solidFill>
              </a:rPr>
              <a:t>決定</a:t>
            </a:r>
            <a:endParaRPr lang="en-US" altLang="ja-JP" dirty="0">
              <a:solidFill>
                <a:schemeClr val="accent3">
                  <a:lumMod val="50000"/>
                </a:schemeClr>
              </a:solidFill>
            </a:endParaRPr>
          </a:p>
          <a:p>
            <a:pPr lvl="1"/>
            <a:endParaRPr lang="en-US" altLang="ja-JP" dirty="0">
              <a:solidFill>
                <a:schemeClr val="accent3">
                  <a:lumMod val="50000"/>
                </a:schemeClr>
              </a:solidFill>
            </a:endParaRPr>
          </a:p>
          <a:p>
            <a:pPr marL="530352" lvl="1" indent="0">
              <a:buNone/>
            </a:pPr>
            <a:r>
              <a:rPr lang="ja-JP" altLang="en-US" dirty="0">
                <a:solidFill>
                  <a:schemeClr val="accent3">
                    <a:lumMod val="50000"/>
                  </a:schemeClr>
                </a:solidFill>
              </a:rPr>
              <a:t>（主な意見）</a:t>
            </a:r>
            <a:endParaRPr lang="en-US" altLang="ja-JP" dirty="0">
              <a:solidFill>
                <a:schemeClr val="accent3">
                  <a:lumMod val="50000"/>
                </a:schemeClr>
              </a:solidFill>
            </a:endParaRPr>
          </a:p>
          <a:p>
            <a:pPr lvl="1"/>
            <a:r>
              <a:rPr lang="ja-JP" altLang="en-US" dirty="0">
                <a:solidFill>
                  <a:schemeClr val="accent3">
                    <a:lumMod val="50000"/>
                  </a:schemeClr>
                </a:solidFill>
              </a:rPr>
              <a:t>消防団員が減少する中、今後団員を確保していくためには、女性や若者をはじめ、幅広い人材の確保が必要</a:t>
            </a:r>
            <a:endParaRPr lang="en-US" altLang="ja-JP" dirty="0">
              <a:solidFill>
                <a:schemeClr val="accent3">
                  <a:lumMod val="50000"/>
                </a:schemeClr>
              </a:solidFill>
            </a:endParaRPr>
          </a:p>
          <a:p>
            <a:pPr lvl="1"/>
            <a:r>
              <a:rPr lang="ja-JP" altLang="en-US" dirty="0">
                <a:solidFill>
                  <a:schemeClr val="accent3">
                    <a:lumMod val="50000"/>
                  </a:schemeClr>
                </a:solidFill>
              </a:rPr>
              <a:t>女性団員については、全国に比べて大阪府は加入率が低いというデータがあるため、女性団員に軸足を置き、若者は現状分析から始める進め方がよいのではないか。</a:t>
            </a:r>
            <a:endParaRPr lang="en-US" altLang="ja-JP" dirty="0">
              <a:solidFill>
                <a:schemeClr val="accent3">
                  <a:lumMod val="50000"/>
                </a:schemeClr>
              </a:solidFill>
            </a:endParaRPr>
          </a:p>
          <a:p>
            <a:pPr lvl="1"/>
            <a:endParaRPr lang="en-US" altLang="ja-JP" dirty="0">
              <a:solidFill>
                <a:schemeClr val="accent3">
                  <a:lumMod val="50000"/>
                </a:schemeClr>
              </a:solidFill>
            </a:endParaRPr>
          </a:p>
          <a:p>
            <a:pPr marL="530352" lvl="1" indent="0">
              <a:buNone/>
            </a:pPr>
            <a:r>
              <a:rPr lang="ja-JP" altLang="en-US" dirty="0">
                <a:solidFill>
                  <a:schemeClr val="accent3">
                    <a:lumMod val="50000"/>
                  </a:schemeClr>
                </a:solidFill>
              </a:rPr>
              <a:t>（今後の進め方について）</a:t>
            </a:r>
            <a:endParaRPr lang="en-US" altLang="ja-JP" dirty="0">
              <a:solidFill>
                <a:schemeClr val="accent3">
                  <a:lumMod val="50000"/>
                </a:schemeClr>
              </a:solidFill>
            </a:endParaRPr>
          </a:p>
          <a:p>
            <a:pPr lvl="1"/>
            <a:r>
              <a:rPr lang="ja-JP" altLang="en-US" dirty="0">
                <a:solidFill>
                  <a:schemeClr val="accent3">
                    <a:lumMod val="50000"/>
                  </a:schemeClr>
                </a:solidFill>
              </a:rPr>
              <a:t>女性・若者</a:t>
            </a:r>
            <a:r>
              <a:rPr lang="en-US" altLang="ja-JP" dirty="0">
                <a:solidFill>
                  <a:schemeClr val="accent3">
                    <a:lumMod val="50000"/>
                  </a:schemeClr>
                </a:solidFill>
              </a:rPr>
              <a:t>WG</a:t>
            </a:r>
            <a:r>
              <a:rPr lang="ja-JP" altLang="en-US" dirty="0">
                <a:solidFill>
                  <a:schemeClr val="accent3">
                    <a:lumMod val="50000"/>
                  </a:schemeClr>
                </a:solidFill>
              </a:rPr>
              <a:t>を設置。府職員に加え、大阪府消防協会、女性消防団員連絡会議で構成し、１年と限定せず、腰を据えて取り組んでいく。</a:t>
            </a: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5</a:t>
            </a:fld>
            <a:endParaRPr kumimoji="1" lang="ja-JP" altLang="en-US" dirty="0"/>
          </a:p>
        </p:txBody>
      </p:sp>
    </p:spTree>
    <p:extLst>
      <p:ext uri="{BB962C8B-B14F-4D97-AF65-F5344CB8AC3E}">
        <p14:creationId xmlns:p14="http://schemas.microsoft.com/office/powerpoint/2010/main" val="150447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4149" y="1132763"/>
            <a:ext cx="8420669" cy="5725237"/>
          </a:xfrm>
        </p:spPr>
        <p:txBody>
          <a:bodyPr>
            <a:normAutofit/>
          </a:bodyPr>
          <a:lstStyle/>
          <a:p>
            <a:pPr marL="0" indent="0">
              <a:buNone/>
            </a:pPr>
            <a:endParaRPr kumimoji="1" lang="en-US" altLang="ja-JP" i="1" dirty="0">
              <a:solidFill>
                <a:schemeClr val="accent3">
                  <a:lumMod val="50000"/>
                </a:schemeClr>
              </a:solidFill>
            </a:endParaRPr>
          </a:p>
          <a:p>
            <a:r>
              <a:rPr lang="ja-JP" altLang="en-US" i="1" dirty="0">
                <a:solidFill>
                  <a:schemeClr val="accent3">
                    <a:lumMod val="50000"/>
                  </a:schemeClr>
                </a:solidFill>
              </a:rPr>
              <a:t>令和</a:t>
            </a:r>
            <a:r>
              <a:rPr lang="en-US" altLang="ja-JP" i="1" dirty="0">
                <a:solidFill>
                  <a:schemeClr val="accent3">
                    <a:lumMod val="50000"/>
                  </a:schemeClr>
                </a:solidFill>
              </a:rPr>
              <a:t>5</a:t>
            </a:r>
            <a:r>
              <a:rPr lang="ja-JP" altLang="en-US" i="1" dirty="0">
                <a:solidFill>
                  <a:schemeClr val="accent3">
                    <a:lumMod val="50000"/>
                  </a:schemeClr>
                </a:solidFill>
              </a:rPr>
              <a:t>年度第</a:t>
            </a:r>
            <a:r>
              <a:rPr lang="en-US" altLang="ja-JP" i="1" dirty="0">
                <a:solidFill>
                  <a:schemeClr val="accent3">
                    <a:lumMod val="50000"/>
                  </a:schemeClr>
                </a:solidFill>
              </a:rPr>
              <a:t>2</a:t>
            </a:r>
            <a:r>
              <a:rPr lang="ja-JP" altLang="en-US" i="1" dirty="0">
                <a:solidFill>
                  <a:schemeClr val="accent3">
                    <a:lumMod val="50000"/>
                  </a:schemeClr>
                </a:solidFill>
              </a:rPr>
              <a:t>回研究会（</a:t>
            </a:r>
            <a:r>
              <a:rPr lang="en-US" altLang="ja-JP" i="1" dirty="0">
                <a:solidFill>
                  <a:schemeClr val="accent3">
                    <a:lumMod val="50000"/>
                  </a:schemeClr>
                </a:solidFill>
              </a:rPr>
              <a:t>R5</a:t>
            </a:r>
            <a:r>
              <a:rPr lang="ja-JP" altLang="en-US" i="1" dirty="0">
                <a:solidFill>
                  <a:schemeClr val="accent3">
                    <a:lumMod val="50000"/>
                  </a:schemeClr>
                </a:solidFill>
              </a:rPr>
              <a:t>年</a:t>
            </a:r>
            <a:r>
              <a:rPr lang="en-US" altLang="ja-JP" i="1" dirty="0">
                <a:solidFill>
                  <a:schemeClr val="accent3">
                    <a:lumMod val="50000"/>
                  </a:schemeClr>
                </a:solidFill>
              </a:rPr>
              <a:t>11</a:t>
            </a:r>
            <a:r>
              <a:rPr lang="ja-JP" altLang="en-US" i="1" dirty="0">
                <a:solidFill>
                  <a:schemeClr val="accent3">
                    <a:lumMod val="50000"/>
                  </a:schemeClr>
                </a:solidFill>
              </a:rPr>
              <a:t>月</a:t>
            </a:r>
            <a:r>
              <a:rPr lang="en-US" altLang="ja-JP" i="1" dirty="0">
                <a:solidFill>
                  <a:schemeClr val="accent3">
                    <a:lumMod val="50000"/>
                  </a:schemeClr>
                </a:solidFill>
              </a:rPr>
              <a:t>13</a:t>
            </a:r>
            <a:r>
              <a:rPr lang="ja-JP" altLang="en-US" i="1" dirty="0">
                <a:solidFill>
                  <a:schemeClr val="accent3">
                    <a:lumMod val="50000"/>
                  </a:schemeClr>
                </a:solidFill>
              </a:rPr>
              <a:t>日）</a:t>
            </a:r>
            <a:endParaRPr lang="en-US" altLang="ja-JP" i="1" dirty="0">
              <a:solidFill>
                <a:schemeClr val="accent3">
                  <a:lumMod val="50000"/>
                </a:schemeClr>
              </a:solidFill>
            </a:endParaRPr>
          </a:p>
          <a:p>
            <a:pPr marL="530352" lvl="1" indent="0">
              <a:buNone/>
            </a:pPr>
            <a:r>
              <a:rPr lang="ja-JP" altLang="en-US" i="1" dirty="0">
                <a:solidFill>
                  <a:schemeClr val="accent3">
                    <a:lumMod val="50000"/>
                  </a:schemeClr>
                </a:solidFill>
              </a:rPr>
              <a:t>（充実強化研究会成果発表（案）の提案）</a:t>
            </a:r>
            <a:endParaRPr lang="en-US" altLang="ja-JP" i="1" dirty="0">
              <a:solidFill>
                <a:schemeClr val="accent3">
                  <a:lumMod val="50000"/>
                </a:schemeClr>
              </a:solidFill>
            </a:endParaRPr>
          </a:p>
          <a:p>
            <a:pPr marL="530352" lvl="1" indent="0">
              <a:buNone/>
            </a:pPr>
            <a:r>
              <a:rPr lang="ja-JP" altLang="en-US" dirty="0">
                <a:solidFill>
                  <a:schemeClr val="accent3">
                    <a:lumMod val="50000"/>
                  </a:schemeClr>
                </a:solidFill>
              </a:rPr>
              <a:t>　・女性団員にブース出展をしてもらう、ワークショップ形式</a:t>
            </a:r>
            <a:endParaRPr lang="en-US" altLang="ja-JP" i="1" dirty="0">
              <a:solidFill>
                <a:schemeClr val="accent3">
                  <a:lumMod val="50000"/>
                </a:schemeClr>
              </a:solidFill>
            </a:endParaRPr>
          </a:p>
          <a:p>
            <a:pPr marL="530352" lvl="1" indent="0">
              <a:buNone/>
            </a:pPr>
            <a:r>
              <a:rPr lang="ja-JP" altLang="en-US" dirty="0">
                <a:solidFill>
                  <a:schemeClr val="accent3">
                    <a:lumMod val="50000"/>
                  </a:schemeClr>
                </a:solidFill>
              </a:rPr>
              <a:t>　・参加者については、広く一般の人ではなく、消防団員とし、ま　　</a:t>
            </a:r>
            <a:endParaRPr lang="en-US" altLang="ja-JP" dirty="0">
              <a:solidFill>
                <a:schemeClr val="accent3">
                  <a:lumMod val="50000"/>
                </a:schemeClr>
              </a:solidFill>
            </a:endParaRPr>
          </a:p>
          <a:p>
            <a:pPr marL="530352" lvl="1" indent="0">
              <a:buNone/>
            </a:pPr>
            <a:r>
              <a:rPr lang="ja-JP" altLang="en-US" dirty="0">
                <a:solidFill>
                  <a:schemeClr val="accent3">
                    <a:lumMod val="50000"/>
                  </a:schemeClr>
                </a:solidFill>
              </a:rPr>
              <a:t>　　ずは、若手団員も含めた消防団関係者に女性団員の活動を知っ</a:t>
            </a:r>
            <a:endParaRPr lang="en-US" altLang="ja-JP" dirty="0">
              <a:solidFill>
                <a:schemeClr val="accent3">
                  <a:lumMod val="50000"/>
                </a:schemeClr>
              </a:solidFill>
            </a:endParaRPr>
          </a:p>
          <a:p>
            <a:pPr marL="530352" lvl="1" indent="0">
              <a:buNone/>
            </a:pPr>
            <a:r>
              <a:rPr lang="ja-JP" altLang="en-US" dirty="0">
                <a:solidFill>
                  <a:schemeClr val="accent3">
                    <a:lumMod val="50000"/>
                  </a:schemeClr>
                </a:solidFill>
              </a:rPr>
              <a:t>　　てもらうものとする</a:t>
            </a:r>
            <a:endParaRPr lang="en-US" altLang="ja-JP" dirty="0">
              <a:solidFill>
                <a:schemeClr val="accent3">
                  <a:lumMod val="50000"/>
                </a:schemeClr>
              </a:solidFill>
            </a:endParaRPr>
          </a:p>
          <a:p>
            <a:pPr marL="987552" lvl="1" indent="-457200">
              <a:buFont typeface="+mj-ea"/>
              <a:buAutoNum type="circleNumDbPlain"/>
            </a:pPr>
            <a:endParaRPr lang="en-US" altLang="ja-JP" dirty="0">
              <a:solidFill>
                <a:schemeClr val="accent3">
                  <a:lumMod val="50000"/>
                </a:schemeClr>
              </a:solidFill>
            </a:endParaRPr>
          </a:p>
          <a:p>
            <a:pPr marL="530352" lvl="1" indent="0">
              <a:buNone/>
            </a:pPr>
            <a:r>
              <a:rPr lang="ja-JP" altLang="en-US" i="1" dirty="0">
                <a:solidFill>
                  <a:schemeClr val="accent3">
                    <a:lumMod val="50000"/>
                  </a:schemeClr>
                </a:solidFill>
              </a:rPr>
              <a:t>（今後の進め方について）</a:t>
            </a:r>
            <a:endParaRPr lang="en-US" altLang="ja-JP" i="1" dirty="0">
              <a:solidFill>
                <a:schemeClr val="accent3">
                  <a:lumMod val="50000"/>
                </a:schemeClr>
              </a:solidFill>
            </a:endParaRPr>
          </a:p>
          <a:p>
            <a:pPr marL="530352" lvl="1" indent="0">
              <a:buNone/>
            </a:pPr>
            <a:r>
              <a:rPr lang="ja-JP" altLang="en-US" dirty="0">
                <a:solidFill>
                  <a:schemeClr val="accent3">
                    <a:lumMod val="50000"/>
                  </a:schemeClr>
                </a:solidFill>
              </a:rPr>
              <a:t>　　女性・若者</a:t>
            </a:r>
            <a:r>
              <a:rPr lang="en-US" altLang="ja-JP" dirty="0">
                <a:solidFill>
                  <a:schemeClr val="accent3">
                    <a:lumMod val="50000"/>
                  </a:schemeClr>
                </a:solidFill>
              </a:rPr>
              <a:t>WG</a:t>
            </a:r>
            <a:r>
              <a:rPr lang="ja-JP" altLang="en-US" dirty="0">
                <a:solidFill>
                  <a:schemeClr val="accent3">
                    <a:lumMod val="50000"/>
                  </a:schemeClr>
                </a:solidFill>
              </a:rPr>
              <a:t>にてイベント内容を詰めていく。</a:t>
            </a:r>
            <a:endParaRPr lang="en-US" altLang="ja-JP" i="1" dirty="0">
              <a:solidFill>
                <a:schemeClr val="accent3">
                  <a:lumMod val="50000"/>
                </a:schemeClr>
              </a:solidFill>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6</a:t>
            </a:fld>
            <a:endParaRPr kumimoji="1" lang="ja-JP" altLang="en-US" dirty="0"/>
          </a:p>
        </p:txBody>
      </p:sp>
    </p:spTree>
    <p:extLst>
      <p:ext uri="{BB962C8B-B14F-4D97-AF65-F5344CB8AC3E}">
        <p14:creationId xmlns:p14="http://schemas.microsoft.com/office/powerpoint/2010/main" val="3981181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788454"/>
            <a:ext cx="9144000" cy="2098226"/>
          </a:xfrm>
        </p:spPr>
        <p:txBody>
          <a:bodyPr/>
          <a:lstStyle/>
          <a:p>
            <a:r>
              <a:rPr kumimoji="1" lang="en-US" altLang="ja-JP" sz="3600" i="1" dirty="0">
                <a:solidFill>
                  <a:schemeClr val="accent3">
                    <a:lumMod val="50000"/>
                  </a:schemeClr>
                </a:solidFill>
                <a:latin typeface="メイリオ" panose="020B0604030504040204" pitchFamily="50" charset="-128"/>
                <a:ea typeface="メイリオ" panose="020B0604030504040204" pitchFamily="50" charset="-128"/>
              </a:rPr>
              <a:t>2.</a:t>
            </a:r>
            <a:r>
              <a:rPr kumimoji="1" lang="ja-JP" altLang="en-US" sz="3600" i="1" dirty="0">
                <a:solidFill>
                  <a:schemeClr val="accent3">
                    <a:lumMod val="50000"/>
                  </a:schemeClr>
                </a:solidFill>
                <a:latin typeface="メイリオ" panose="020B0604030504040204" pitchFamily="50" charset="-128"/>
                <a:ea typeface="メイリオ" panose="020B0604030504040204" pitchFamily="50" charset="-128"/>
              </a:rPr>
              <a:t>女性・若者</a:t>
            </a:r>
            <a:r>
              <a:rPr kumimoji="1" lang="en-US" altLang="ja-JP" sz="3600" i="1" dirty="0">
                <a:solidFill>
                  <a:schemeClr val="accent3">
                    <a:lumMod val="50000"/>
                  </a:schemeClr>
                </a:solidFill>
                <a:latin typeface="メイリオ" panose="020B0604030504040204" pitchFamily="50" charset="-128"/>
                <a:ea typeface="メイリオ" panose="020B0604030504040204" pitchFamily="50" charset="-128"/>
              </a:rPr>
              <a:t>WG</a:t>
            </a:r>
            <a:r>
              <a:rPr kumimoji="1" lang="ja-JP" altLang="en-US" sz="3600" i="1" dirty="0">
                <a:solidFill>
                  <a:schemeClr val="accent3">
                    <a:lumMod val="50000"/>
                  </a:schemeClr>
                </a:solidFill>
                <a:latin typeface="メイリオ" panose="020B0604030504040204" pitchFamily="50" charset="-128"/>
                <a:ea typeface="メイリオ" panose="020B0604030504040204" pitchFamily="50" charset="-128"/>
              </a:rPr>
              <a:t>について</a:t>
            </a:r>
          </a:p>
        </p:txBody>
      </p:sp>
      <p:sp>
        <p:nvSpPr>
          <p:cNvPr id="5" name="スライド番号プレースホルダー 4"/>
          <p:cNvSpPr>
            <a:spLocks noGrp="1"/>
          </p:cNvSpPr>
          <p:nvPr>
            <p:ph type="sldNum" sz="quarter" idx="12"/>
          </p:nvPr>
        </p:nvSpPr>
        <p:spPr/>
        <p:txBody>
          <a:bodyPr/>
          <a:lstStyle/>
          <a:p>
            <a:fld id="{64288675-508E-4BC9-B862-4004410EF364}" type="slidenum">
              <a:rPr kumimoji="1" lang="ja-JP" altLang="en-US" smtClean="0"/>
              <a:t>7</a:t>
            </a:fld>
            <a:endParaRPr kumimoji="1" lang="ja-JP" altLang="en-US"/>
          </a:p>
        </p:txBody>
      </p:sp>
    </p:spTree>
    <p:extLst>
      <p:ext uri="{BB962C8B-B14F-4D97-AF65-F5344CB8AC3E}">
        <p14:creationId xmlns:p14="http://schemas.microsoft.com/office/powerpoint/2010/main" val="112296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kumimoji="1" lang="en-US" altLang="ja-JP" sz="3600" i="1" dirty="0">
                <a:solidFill>
                  <a:schemeClr val="accent3">
                    <a:lumMod val="50000"/>
                  </a:schemeClr>
                </a:solidFill>
              </a:rPr>
              <a:t>2.</a:t>
            </a:r>
            <a:r>
              <a:rPr kumimoji="1" lang="ja-JP" altLang="en-US" sz="3600" i="1" dirty="0">
                <a:solidFill>
                  <a:schemeClr val="accent3">
                    <a:lumMod val="50000"/>
                  </a:schemeClr>
                </a:solidFill>
              </a:rPr>
              <a:t>女性・若者</a:t>
            </a:r>
            <a:r>
              <a:rPr kumimoji="1" lang="en-US" altLang="ja-JP" sz="3600" i="1" dirty="0">
                <a:solidFill>
                  <a:schemeClr val="accent3">
                    <a:lumMod val="50000"/>
                  </a:schemeClr>
                </a:solidFill>
              </a:rPr>
              <a:t>WG</a:t>
            </a:r>
            <a:r>
              <a:rPr kumimoji="1" lang="ja-JP" altLang="en-US" sz="3600" i="1" dirty="0">
                <a:solidFill>
                  <a:schemeClr val="accent3">
                    <a:lumMod val="50000"/>
                  </a:schemeClr>
                </a:solidFill>
              </a:rPr>
              <a:t>の概要</a:t>
            </a:r>
          </a:p>
        </p:txBody>
      </p:sp>
      <p:sp>
        <p:nvSpPr>
          <p:cNvPr id="3" name="コンテンツ プレースホルダー 2"/>
          <p:cNvSpPr>
            <a:spLocks noGrp="1"/>
          </p:cNvSpPr>
          <p:nvPr>
            <p:ph idx="1"/>
          </p:nvPr>
        </p:nvSpPr>
        <p:spPr>
          <a:xfrm>
            <a:off x="614149" y="1132763"/>
            <a:ext cx="8529851" cy="5725237"/>
          </a:xfrm>
        </p:spPr>
        <p:txBody>
          <a:bodyPr>
            <a:normAutofit/>
          </a:bodyPr>
          <a:lstStyle/>
          <a:p>
            <a:r>
              <a:rPr lang="ja-JP" altLang="en-US" i="1" dirty="0">
                <a:solidFill>
                  <a:schemeClr val="accent3">
                    <a:lumMod val="50000"/>
                  </a:schemeClr>
                </a:solidFill>
              </a:rPr>
              <a:t>女性・若者</a:t>
            </a:r>
            <a:r>
              <a:rPr lang="en-US" altLang="ja-JP" i="1" dirty="0">
                <a:solidFill>
                  <a:schemeClr val="accent3">
                    <a:lumMod val="50000"/>
                  </a:schemeClr>
                </a:solidFill>
              </a:rPr>
              <a:t>WG</a:t>
            </a:r>
            <a:r>
              <a:rPr lang="ja-JP" altLang="en-US" i="1" dirty="0">
                <a:solidFill>
                  <a:schemeClr val="accent3">
                    <a:lumMod val="50000"/>
                  </a:schemeClr>
                </a:solidFill>
              </a:rPr>
              <a:t>の検討内容</a:t>
            </a:r>
            <a:endParaRPr lang="en-US" altLang="ja-JP" i="1" dirty="0">
              <a:solidFill>
                <a:schemeClr val="accent3">
                  <a:lumMod val="50000"/>
                </a:schemeClr>
              </a:solidFill>
            </a:endParaRPr>
          </a:p>
          <a:p>
            <a:pPr marL="530352" lvl="1" indent="0">
              <a:buNone/>
            </a:pPr>
            <a:r>
              <a:rPr kumimoji="1" lang="ja-JP" altLang="en-US" dirty="0">
                <a:solidFill>
                  <a:schemeClr val="accent3">
                    <a:lumMod val="50000"/>
                  </a:schemeClr>
                </a:solidFill>
              </a:rPr>
              <a:t>女性や若者に対する消防団の認知度向上、入団促進の取組について</a:t>
            </a:r>
            <a:endParaRPr kumimoji="1" lang="en-US" altLang="ja-JP" dirty="0">
              <a:solidFill>
                <a:schemeClr val="accent3">
                  <a:lumMod val="50000"/>
                </a:schemeClr>
              </a:solidFill>
            </a:endParaRPr>
          </a:p>
          <a:p>
            <a:pPr marL="530352" lvl="1" indent="0">
              <a:buNone/>
            </a:pPr>
            <a:endParaRPr kumimoji="1" lang="en-US" altLang="ja-JP" dirty="0">
              <a:solidFill>
                <a:schemeClr val="accent3">
                  <a:lumMod val="50000"/>
                </a:schemeClr>
              </a:solidFill>
            </a:endParaRPr>
          </a:p>
          <a:p>
            <a:r>
              <a:rPr lang="ja-JP" altLang="en-US" i="1" dirty="0">
                <a:solidFill>
                  <a:schemeClr val="accent3">
                    <a:lumMod val="50000"/>
                  </a:schemeClr>
                </a:solidFill>
              </a:rPr>
              <a:t>組織（敬称略）</a:t>
            </a:r>
            <a:endParaRPr lang="en-US" altLang="ja-JP" i="1" dirty="0">
              <a:solidFill>
                <a:schemeClr val="accent3">
                  <a:lumMod val="50000"/>
                </a:schemeClr>
              </a:solidFill>
            </a:endParaRPr>
          </a:p>
          <a:p>
            <a:pPr marL="0" indent="0">
              <a:buNone/>
            </a:pPr>
            <a:r>
              <a:rPr lang="en-US" altLang="ja-JP" i="1" dirty="0">
                <a:solidFill>
                  <a:schemeClr val="accent3">
                    <a:lumMod val="50000"/>
                  </a:schemeClr>
                </a:solidFill>
              </a:rPr>
              <a:t>      WG</a:t>
            </a:r>
            <a:r>
              <a:rPr lang="ja-JP" altLang="en-US" i="1" dirty="0">
                <a:solidFill>
                  <a:schemeClr val="accent3">
                    <a:lumMod val="50000"/>
                  </a:schemeClr>
                </a:solidFill>
              </a:rPr>
              <a:t>長</a:t>
            </a:r>
            <a:r>
              <a:rPr lang="en-US" altLang="ja-JP" i="1" dirty="0">
                <a:solidFill>
                  <a:schemeClr val="accent3">
                    <a:lumMod val="50000"/>
                  </a:schemeClr>
                </a:solidFill>
              </a:rPr>
              <a:t>	</a:t>
            </a:r>
            <a:r>
              <a:rPr lang="ja-JP" altLang="en-US" i="1" dirty="0">
                <a:solidFill>
                  <a:schemeClr val="accent3">
                    <a:lumMod val="50000"/>
                  </a:schemeClr>
                </a:solidFill>
              </a:rPr>
              <a:t>寺浦（消防保安課）</a:t>
            </a:r>
            <a:endParaRPr lang="en-US" altLang="ja-JP" i="1" dirty="0">
              <a:solidFill>
                <a:schemeClr val="accent3">
                  <a:lumMod val="50000"/>
                </a:schemeClr>
              </a:solidFill>
            </a:endParaRPr>
          </a:p>
          <a:p>
            <a:pPr marL="0" indent="0">
              <a:buNone/>
            </a:pPr>
            <a:r>
              <a:rPr lang="ja-JP" altLang="en-US" i="1" dirty="0">
                <a:solidFill>
                  <a:schemeClr val="accent3">
                    <a:lumMod val="50000"/>
                  </a:schemeClr>
                </a:solidFill>
              </a:rPr>
              <a:t>      </a:t>
            </a:r>
            <a:r>
              <a:rPr lang="en-US" altLang="ja-JP" i="1" dirty="0">
                <a:solidFill>
                  <a:schemeClr val="accent3">
                    <a:lumMod val="50000"/>
                  </a:schemeClr>
                </a:solidFill>
              </a:rPr>
              <a:t>WG</a:t>
            </a:r>
            <a:r>
              <a:rPr lang="ja-JP" altLang="en-US" i="1" dirty="0">
                <a:solidFill>
                  <a:schemeClr val="accent3">
                    <a:lumMod val="50000"/>
                  </a:schemeClr>
                </a:solidFill>
              </a:rPr>
              <a:t>員</a:t>
            </a:r>
            <a:r>
              <a:rPr lang="en-US" altLang="ja-JP" i="1" dirty="0">
                <a:solidFill>
                  <a:schemeClr val="accent3">
                    <a:lumMod val="50000"/>
                  </a:schemeClr>
                </a:solidFill>
              </a:rPr>
              <a:t>	</a:t>
            </a:r>
            <a:r>
              <a:rPr lang="ja-JP" altLang="en-US" i="1" dirty="0">
                <a:solidFill>
                  <a:schemeClr val="accent3">
                    <a:lumMod val="50000"/>
                  </a:schemeClr>
                </a:solidFill>
              </a:rPr>
              <a:t>小谷（高石市消防団）</a:t>
            </a:r>
            <a:endParaRPr lang="en-US" altLang="ja-JP" i="1" dirty="0">
              <a:solidFill>
                <a:schemeClr val="accent3">
                  <a:lumMod val="50000"/>
                </a:schemeClr>
              </a:solidFill>
            </a:endParaRPr>
          </a:p>
          <a:p>
            <a:pPr marL="0" indent="0">
              <a:buNone/>
            </a:pPr>
            <a:r>
              <a:rPr lang="en-US" altLang="ja-JP" i="1" dirty="0">
                <a:solidFill>
                  <a:schemeClr val="accent3">
                    <a:lumMod val="50000"/>
                  </a:schemeClr>
                </a:solidFill>
              </a:rPr>
              <a:t>		</a:t>
            </a:r>
            <a:r>
              <a:rPr lang="ja-JP" altLang="en-US" i="1" dirty="0">
                <a:solidFill>
                  <a:schemeClr val="accent3">
                    <a:lumMod val="50000"/>
                  </a:schemeClr>
                </a:solidFill>
              </a:rPr>
              <a:t>後藤（交野市消防団）</a:t>
            </a:r>
            <a:endParaRPr lang="en-US" altLang="ja-JP" i="1" dirty="0">
              <a:solidFill>
                <a:schemeClr val="accent3">
                  <a:lumMod val="50000"/>
                </a:schemeClr>
              </a:solidFill>
            </a:endParaRPr>
          </a:p>
          <a:p>
            <a:pPr marL="0" indent="0">
              <a:buNone/>
            </a:pPr>
            <a:r>
              <a:rPr lang="en-US" altLang="ja-JP" i="1" dirty="0">
                <a:solidFill>
                  <a:schemeClr val="accent3">
                    <a:lumMod val="50000"/>
                  </a:schemeClr>
                </a:solidFill>
              </a:rPr>
              <a:t>		</a:t>
            </a:r>
            <a:r>
              <a:rPr lang="ja-JP" altLang="en-US" i="1" dirty="0">
                <a:solidFill>
                  <a:schemeClr val="accent3">
                    <a:lumMod val="50000"/>
                  </a:schemeClr>
                </a:solidFill>
              </a:rPr>
              <a:t>山本（泉大津市消防団）</a:t>
            </a:r>
            <a:endParaRPr lang="en-US" altLang="ja-JP" i="1" dirty="0">
              <a:solidFill>
                <a:schemeClr val="accent3">
                  <a:lumMod val="50000"/>
                </a:schemeClr>
              </a:solidFill>
            </a:endParaRPr>
          </a:p>
          <a:p>
            <a:pPr marL="0" indent="0">
              <a:buNone/>
            </a:pPr>
            <a:r>
              <a:rPr lang="en-US" altLang="ja-JP" i="1" dirty="0">
                <a:solidFill>
                  <a:schemeClr val="accent3">
                    <a:lumMod val="50000"/>
                  </a:schemeClr>
                </a:solidFill>
              </a:rPr>
              <a:t>      		</a:t>
            </a:r>
            <a:r>
              <a:rPr lang="ja-JP" altLang="en-US" i="1" dirty="0">
                <a:solidFill>
                  <a:schemeClr val="accent3">
                    <a:lumMod val="50000"/>
                  </a:schemeClr>
                </a:solidFill>
              </a:rPr>
              <a:t>目久保、真鍋（大阪府消防協会）</a:t>
            </a:r>
            <a:endParaRPr lang="en-US" altLang="ja-JP" i="1" dirty="0">
              <a:solidFill>
                <a:schemeClr val="accent3">
                  <a:lumMod val="50000"/>
                </a:schemeClr>
              </a:solidFill>
            </a:endParaRPr>
          </a:p>
          <a:p>
            <a:pPr marL="0" indent="0">
              <a:buNone/>
            </a:pPr>
            <a:r>
              <a:rPr lang="en-US" altLang="ja-JP" i="1" dirty="0">
                <a:solidFill>
                  <a:schemeClr val="accent3">
                    <a:lumMod val="50000"/>
                  </a:schemeClr>
                </a:solidFill>
              </a:rPr>
              <a:t>		</a:t>
            </a:r>
            <a:r>
              <a:rPr lang="ja-JP" altLang="en-US" i="1" dirty="0">
                <a:solidFill>
                  <a:schemeClr val="accent3">
                    <a:lumMod val="50000"/>
                  </a:schemeClr>
                </a:solidFill>
              </a:rPr>
              <a:t>髙田、是枝、井上、北野（消防保安課）</a:t>
            </a:r>
            <a:endParaRPr lang="en-US" altLang="ja-JP" i="1" dirty="0">
              <a:solidFill>
                <a:schemeClr val="accent3">
                  <a:lumMod val="50000"/>
                </a:schemeClr>
              </a:solidFill>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8</a:t>
            </a:fld>
            <a:endParaRPr kumimoji="1" lang="ja-JP" altLang="en-US" dirty="0"/>
          </a:p>
        </p:txBody>
      </p:sp>
    </p:spTree>
    <p:extLst>
      <p:ext uri="{BB962C8B-B14F-4D97-AF65-F5344CB8AC3E}">
        <p14:creationId xmlns:p14="http://schemas.microsoft.com/office/powerpoint/2010/main" val="85052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4149" y="126238"/>
            <a:ext cx="8420669" cy="883695"/>
          </a:xfrm>
        </p:spPr>
        <p:txBody>
          <a:bodyPr anchor="ctr" anchorCtr="0">
            <a:normAutofit/>
          </a:bodyPr>
          <a:lstStyle/>
          <a:p>
            <a:r>
              <a:rPr kumimoji="1" lang="en-US" altLang="ja-JP" sz="3600" i="1" dirty="0">
                <a:solidFill>
                  <a:schemeClr val="accent3">
                    <a:lumMod val="50000"/>
                  </a:schemeClr>
                </a:solidFill>
              </a:rPr>
              <a:t>2.</a:t>
            </a:r>
            <a:r>
              <a:rPr lang="ja-JP" altLang="en-US" sz="3600" i="1" dirty="0">
                <a:solidFill>
                  <a:schemeClr val="accent3">
                    <a:lumMod val="50000"/>
                  </a:schemeClr>
                </a:solidFill>
              </a:rPr>
              <a:t>女性・若者</a:t>
            </a:r>
            <a:r>
              <a:rPr kumimoji="1" lang="en-US" altLang="ja-JP" sz="3600" i="1" dirty="0">
                <a:solidFill>
                  <a:schemeClr val="accent3">
                    <a:lumMod val="50000"/>
                  </a:schemeClr>
                </a:solidFill>
              </a:rPr>
              <a:t>WG</a:t>
            </a:r>
            <a:r>
              <a:rPr kumimoji="1" lang="ja-JP" altLang="en-US" sz="3600" i="1" dirty="0">
                <a:solidFill>
                  <a:schemeClr val="accent3">
                    <a:lumMod val="50000"/>
                  </a:schemeClr>
                </a:solidFill>
              </a:rPr>
              <a:t>の活動実績</a:t>
            </a:r>
          </a:p>
        </p:txBody>
      </p:sp>
      <p:sp>
        <p:nvSpPr>
          <p:cNvPr id="3" name="コンテンツ プレースホルダー 2"/>
          <p:cNvSpPr>
            <a:spLocks noGrp="1"/>
          </p:cNvSpPr>
          <p:nvPr>
            <p:ph idx="1"/>
          </p:nvPr>
        </p:nvSpPr>
        <p:spPr>
          <a:xfrm>
            <a:off x="614149" y="1132763"/>
            <a:ext cx="8407931" cy="5588077"/>
          </a:xfrm>
        </p:spPr>
        <p:txBody>
          <a:bodyPr>
            <a:normAutofit/>
          </a:bodyPr>
          <a:lstStyle/>
          <a:p>
            <a:pPr lvl="1">
              <a:buFont typeface="Wingdings" panose="05000000000000000000" pitchFamily="2" charset="2"/>
              <a:buChar char="n"/>
            </a:pPr>
            <a:r>
              <a:rPr kumimoji="1" lang="ja-JP" altLang="en-US" dirty="0">
                <a:solidFill>
                  <a:schemeClr val="accent3">
                    <a:lumMod val="50000"/>
                  </a:schemeClr>
                </a:solidFill>
              </a:rPr>
              <a:t>第</a:t>
            </a:r>
            <a:r>
              <a:rPr kumimoji="1" lang="en-US" altLang="ja-JP" dirty="0">
                <a:solidFill>
                  <a:schemeClr val="accent3">
                    <a:lumMod val="50000"/>
                  </a:schemeClr>
                </a:solidFill>
              </a:rPr>
              <a:t>1</a:t>
            </a:r>
            <a:r>
              <a:rPr kumimoji="1" lang="ja-JP" altLang="en-US" dirty="0">
                <a:solidFill>
                  <a:schemeClr val="accent3">
                    <a:lumMod val="50000"/>
                  </a:schemeClr>
                </a:solidFill>
              </a:rPr>
              <a:t>回</a:t>
            </a:r>
            <a:r>
              <a:rPr lang="ja-JP" altLang="en-US" dirty="0">
                <a:solidFill>
                  <a:schemeClr val="accent3">
                    <a:lumMod val="50000"/>
                  </a:schemeClr>
                </a:solidFill>
              </a:rPr>
              <a:t> </a:t>
            </a:r>
            <a:r>
              <a:rPr lang="ja-JP" altLang="en-US" dirty="0">
                <a:solidFill>
                  <a:schemeClr val="accent3">
                    <a:lumMod val="50000"/>
                  </a:schemeClr>
                </a:solidFill>
                <a:latin typeface="+mn-ea"/>
              </a:rPr>
              <a:t>（</a:t>
            </a:r>
            <a:r>
              <a:rPr lang="en-US" altLang="ja-JP" dirty="0">
                <a:solidFill>
                  <a:schemeClr val="accent3">
                    <a:lumMod val="50000"/>
                  </a:schemeClr>
                </a:solidFill>
                <a:latin typeface="+mn-ea"/>
              </a:rPr>
              <a:t>R5</a:t>
            </a:r>
            <a:r>
              <a:rPr lang="ja-JP" altLang="en-US" dirty="0">
                <a:solidFill>
                  <a:schemeClr val="accent3">
                    <a:lumMod val="50000"/>
                  </a:schemeClr>
                </a:solidFill>
                <a:latin typeface="+mn-ea"/>
              </a:rPr>
              <a:t>年</a:t>
            </a:r>
            <a:r>
              <a:rPr lang="en-US" altLang="ja-JP" dirty="0">
                <a:solidFill>
                  <a:schemeClr val="accent3">
                    <a:lumMod val="50000"/>
                  </a:schemeClr>
                </a:solidFill>
                <a:latin typeface="+mn-ea"/>
              </a:rPr>
              <a:t>6</a:t>
            </a:r>
            <a:r>
              <a:rPr lang="ja-JP" altLang="en-US" dirty="0">
                <a:solidFill>
                  <a:schemeClr val="accent3">
                    <a:lumMod val="50000"/>
                  </a:schemeClr>
                </a:solidFill>
                <a:latin typeface="+mn-ea"/>
              </a:rPr>
              <a:t>月</a:t>
            </a:r>
            <a:r>
              <a:rPr lang="en-US" altLang="ja-JP" dirty="0">
                <a:solidFill>
                  <a:schemeClr val="accent3">
                    <a:lumMod val="50000"/>
                  </a:schemeClr>
                </a:solidFill>
                <a:latin typeface="+mn-ea"/>
              </a:rPr>
              <a:t>15</a:t>
            </a:r>
            <a:r>
              <a:rPr lang="ja-JP" altLang="en-US" dirty="0">
                <a:solidFill>
                  <a:schemeClr val="accent3">
                    <a:lumMod val="50000"/>
                  </a:schemeClr>
                </a:solidFill>
                <a:latin typeface="+mn-ea"/>
              </a:rPr>
              <a:t>日</a:t>
            </a:r>
            <a:r>
              <a:rPr lang="ja-JP" altLang="en-US" dirty="0">
                <a:solidFill>
                  <a:schemeClr val="accent3">
                    <a:lumMod val="50000"/>
                  </a:schemeClr>
                </a:solidFill>
              </a:rPr>
              <a:t>）</a:t>
            </a:r>
            <a:endParaRPr kumimoji="1" lang="en-US" altLang="ja-JP" b="1" u="sng" dirty="0">
              <a:solidFill>
                <a:schemeClr val="accent3">
                  <a:lumMod val="50000"/>
                </a:schemeClr>
              </a:solidFill>
            </a:endParaRPr>
          </a:p>
          <a:p>
            <a:pPr marL="530352" lvl="1" indent="0">
              <a:buNone/>
            </a:pPr>
            <a:r>
              <a:rPr lang="en-US" altLang="ja-JP" dirty="0">
                <a:solidFill>
                  <a:schemeClr val="accent3">
                    <a:lumMod val="50000"/>
                  </a:schemeClr>
                </a:solidFill>
              </a:rPr>
              <a:t>	</a:t>
            </a:r>
            <a:r>
              <a:rPr lang="ja-JP" altLang="en-US" dirty="0">
                <a:solidFill>
                  <a:schemeClr val="accent3">
                    <a:lumMod val="50000"/>
                  </a:schemeClr>
                </a:solidFill>
              </a:rPr>
              <a:t>　女性消防団の現状と課題について意見を交換した</a:t>
            </a:r>
          </a:p>
          <a:p>
            <a:pPr marL="530352" lvl="1" indent="0">
              <a:buNone/>
            </a:pPr>
            <a:r>
              <a:rPr lang="en-US" altLang="ja-JP" dirty="0">
                <a:solidFill>
                  <a:schemeClr val="accent3">
                    <a:lumMod val="50000"/>
                  </a:schemeClr>
                </a:solidFill>
              </a:rPr>
              <a:t>		</a:t>
            </a:r>
            <a:r>
              <a:rPr lang="ja-JP" altLang="en-US" dirty="0">
                <a:solidFill>
                  <a:schemeClr val="accent3">
                    <a:lumMod val="50000"/>
                  </a:schemeClr>
                </a:solidFill>
              </a:rPr>
              <a:t>・男女問わず、様々な活動をすることで活動の幅が広がる</a:t>
            </a:r>
          </a:p>
          <a:p>
            <a:pPr marL="530352" lvl="1" indent="0">
              <a:buNone/>
            </a:pPr>
            <a:r>
              <a:rPr kumimoji="1" lang="en-US" altLang="ja-JP" dirty="0">
                <a:solidFill>
                  <a:schemeClr val="accent3">
                    <a:lumMod val="50000"/>
                  </a:schemeClr>
                </a:solidFill>
              </a:rPr>
              <a:t>		</a:t>
            </a:r>
            <a:r>
              <a:rPr kumimoji="1" lang="ja-JP" altLang="en-US" dirty="0">
                <a:solidFill>
                  <a:schemeClr val="accent3">
                    <a:lumMod val="50000"/>
                  </a:schemeClr>
                </a:solidFill>
              </a:rPr>
              <a:t>・消防団の活動には、消火活動以外にも、応急手当講習や　　</a:t>
            </a:r>
            <a:endParaRPr kumimoji="1" lang="en-US" altLang="ja-JP" dirty="0">
              <a:solidFill>
                <a:schemeClr val="accent3">
                  <a:lumMod val="50000"/>
                </a:schemeClr>
              </a:solidFill>
            </a:endParaRPr>
          </a:p>
          <a:p>
            <a:pPr marL="530352" lvl="1" indent="0">
              <a:buNone/>
            </a:pPr>
            <a:r>
              <a:rPr lang="ja-JP" altLang="en-US" dirty="0">
                <a:solidFill>
                  <a:schemeClr val="accent3">
                    <a:lumMod val="50000"/>
                  </a:schemeClr>
                </a:solidFill>
              </a:rPr>
              <a:t>　　　　 </a:t>
            </a:r>
            <a:r>
              <a:rPr kumimoji="1" lang="ja-JP" altLang="en-US" dirty="0">
                <a:solidFill>
                  <a:schemeClr val="accent3">
                    <a:lumMod val="50000"/>
                  </a:schemeClr>
                </a:solidFill>
              </a:rPr>
              <a:t>広報など、様々な役割があることを</a:t>
            </a:r>
            <a:r>
              <a:rPr kumimoji="1" lang="en-US" altLang="ja-JP" dirty="0">
                <a:solidFill>
                  <a:schemeClr val="accent3">
                    <a:lumMod val="50000"/>
                  </a:schemeClr>
                </a:solidFill>
              </a:rPr>
              <a:t>PR</a:t>
            </a:r>
            <a:r>
              <a:rPr kumimoji="1" lang="ja-JP" altLang="en-US" dirty="0">
                <a:solidFill>
                  <a:schemeClr val="accent3">
                    <a:lumMod val="50000"/>
                  </a:schemeClr>
                </a:solidFill>
              </a:rPr>
              <a:t>すべき</a:t>
            </a:r>
            <a:endParaRPr kumimoji="1" lang="en-US" altLang="ja-JP" dirty="0">
              <a:solidFill>
                <a:schemeClr val="accent3">
                  <a:lumMod val="50000"/>
                </a:schemeClr>
              </a:solidFill>
            </a:endParaRPr>
          </a:p>
          <a:p>
            <a:pPr lvl="1">
              <a:buFont typeface="Wingdings" panose="05000000000000000000" pitchFamily="2" charset="2"/>
              <a:buChar char="n"/>
            </a:pPr>
            <a:r>
              <a:rPr lang="ja-JP" altLang="en-US" dirty="0">
                <a:solidFill>
                  <a:schemeClr val="accent3">
                    <a:lumMod val="50000"/>
                  </a:schemeClr>
                </a:solidFill>
              </a:rPr>
              <a:t>第</a:t>
            </a:r>
            <a:r>
              <a:rPr lang="en-US" altLang="ja-JP" dirty="0">
                <a:solidFill>
                  <a:schemeClr val="accent3">
                    <a:lumMod val="50000"/>
                  </a:schemeClr>
                </a:solidFill>
              </a:rPr>
              <a:t>2</a:t>
            </a:r>
            <a:r>
              <a:rPr lang="ja-JP" altLang="en-US" dirty="0">
                <a:solidFill>
                  <a:schemeClr val="accent3">
                    <a:lumMod val="50000"/>
                  </a:schemeClr>
                </a:solidFill>
              </a:rPr>
              <a:t>回（</a:t>
            </a:r>
            <a:r>
              <a:rPr lang="en-US" altLang="ja-JP" dirty="0">
                <a:solidFill>
                  <a:schemeClr val="accent3">
                    <a:lumMod val="50000"/>
                  </a:schemeClr>
                </a:solidFill>
              </a:rPr>
              <a:t>R5</a:t>
            </a:r>
            <a:r>
              <a:rPr lang="ja-JP" altLang="en-US" dirty="0">
                <a:solidFill>
                  <a:schemeClr val="accent3">
                    <a:lumMod val="50000"/>
                  </a:schemeClr>
                </a:solidFill>
              </a:rPr>
              <a:t>年</a:t>
            </a:r>
            <a:r>
              <a:rPr lang="en-US" altLang="ja-JP" dirty="0">
                <a:solidFill>
                  <a:schemeClr val="accent3">
                    <a:lumMod val="50000"/>
                  </a:schemeClr>
                </a:solidFill>
              </a:rPr>
              <a:t>9</a:t>
            </a:r>
            <a:r>
              <a:rPr lang="ja-JP" altLang="en-US" dirty="0">
                <a:solidFill>
                  <a:schemeClr val="accent3">
                    <a:lumMod val="50000"/>
                  </a:schemeClr>
                </a:solidFill>
              </a:rPr>
              <a:t>月</a:t>
            </a:r>
            <a:r>
              <a:rPr lang="en-US" altLang="ja-JP" dirty="0">
                <a:solidFill>
                  <a:schemeClr val="accent3">
                    <a:lumMod val="50000"/>
                  </a:schemeClr>
                </a:solidFill>
              </a:rPr>
              <a:t>6</a:t>
            </a:r>
            <a:r>
              <a:rPr lang="ja-JP" altLang="en-US" dirty="0">
                <a:solidFill>
                  <a:schemeClr val="accent3">
                    <a:lumMod val="50000"/>
                  </a:schemeClr>
                </a:solidFill>
              </a:rPr>
              <a:t>日）</a:t>
            </a:r>
            <a:endParaRPr lang="en-US" altLang="ja-JP" dirty="0">
              <a:solidFill>
                <a:schemeClr val="accent3">
                  <a:lumMod val="50000"/>
                </a:schemeClr>
              </a:solidFill>
            </a:endParaRPr>
          </a:p>
          <a:p>
            <a:pPr marL="530352" lvl="1" indent="0">
              <a:buNone/>
            </a:pPr>
            <a:r>
              <a:rPr lang="en-US" altLang="ja-JP" dirty="0">
                <a:solidFill>
                  <a:schemeClr val="accent3">
                    <a:lumMod val="50000"/>
                  </a:schemeClr>
                </a:solidFill>
              </a:rPr>
              <a:t>	</a:t>
            </a:r>
            <a:r>
              <a:rPr lang="ja-JP" altLang="en-US" dirty="0">
                <a:solidFill>
                  <a:schemeClr val="accent3">
                    <a:lumMod val="50000"/>
                  </a:schemeClr>
                </a:solidFill>
              </a:rPr>
              <a:t>　現状を踏まえ成果発表の内容について意見を交換した</a:t>
            </a:r>
            <a:endParaRPr lang="en-US" altLang="ja-JP" dirty="0">
              <a:solidFill>
                <a:schemeClr val="accent3">
                  <a:lumMod val="50000"/>
                </a:schemeClr>
              </a:solidFill>
            </a:endParaRPr>
          </a:p>
          <a:p>
            <a:pPr marL="530352" lvl="1" indent="0">
              <a:buNone/>
            </a:pPr>
            <a:r>
              <a:rPr lang="en-US" altLang="ja-JP" dirty="0">
                <a:solidFill>
                  <a:schemeClr val="accent3">
                    <a:lumMod val="50000"/>
                  </a:schemeClr>
                </a:solidFill>
              </a:rPr>
              <a:t>      	</a:t>
            </a:r>
            <a:r>
              <a:rPr lang="ja-JP" altLang="en-US" dirty="0">
                <a:solidFill>
                  <a:schemeClr val="accent3">
                    <a:lumMod val="50000"/>
                  </a:schemeClr>
                </a:solidFill>
              </a:rPr>
              <a:t>・座学形式ではなく、女性団員にブース出展をしてもらい、　</a:t>
            </a:r>
            <a:endParaRPr lang="en-US" altLang="ja-JP" dirty="0">
              <a:solidFill>
                <a:schemeClr val="accent3">
                  <a:lumMod val="50000"/>
                </a:schemeClr>
              </a:solidFill>
            </a:endParaRPr>
          </a:p>
          <a:p>
            <a:pPr marL="530352" lvl="1" indent="0">
              <a:buNone/>
            </a:pPr>
            <a:r>
              <a:rPr lang="ja-JP" altLang="en-US" dirty="0">
                <a:solidFill>
                  <a:schemeClr val="accent3">
                    <a:lumMod val="50000"/>
                  </a:schemeClr>
                </a:solidFill>
              </a:rPr>
              <a:t>　　　　 ワークショップのような形式でやるのはどうか</a:t>
            </a:r>
          </a:p>
          <a:p>
            <a:pPr marL="530352" lvl="1" indent="0">
              <a:buNone/>
            </a:pPr>
            <a:r>
              <a:rPr kumimoji="1" lang="en-US" altLang="ja-JP" dirty="0">
                <a:solidFill>
                  <a:schemeClr val="accent3">
                    <a:lumMod val="50000"/>
                  </a:schemeClr>
                </a:solidFill>
              </a:rPr>
              <a:t>		</a:t>
            </a:r>
            <a:r>
              <a:rPr kumimoji="1" lang="ja-JP" altLang="en-US" dirty="0">
                <a:solidFill>
                  <a:schemeClr val="accent3">
                    <a:lumMod val="50000"/>
                  </a:schemeClr>
                </a:solidFill>
              </a:rPr>
              <a:t>・参加者については、広く一般の人ではなく、消防団員と</a:t>
            </a:r>
            <a:endParaRPr kumimoji="1" lang="en-US" altLang="ja-JP" dirty="0">
              <a:solidFill>
                <a:schemeClr val="accent3">
                  <a:lumMod val="50000"/>
                </a:schemeClr>
              </a:solidFill>
            </a:endParaRPr>
          </a:p>
          <a:p>
            <a:pPr marL="530352" lvl="1" indent="0">
              <a:buNone/>
            </a:pPr>
            <a:r>
              <a:rPr lang="ja-JP" altLang="en-US" dirty="0">
                <a:solidFill>
                  <a:schemeClr val="accent3">
                    <a:lumMod val="50000"/>
                  </a:schemeClr>
                </a:solidFill>
              </a:rPr>
              <a:t>　　　　 </a:t>
            </a:r>
            <a:r>
              <a:rPr kumimoji="1" lang="ja-JP" altLang="en-US" dirty="0">
                <a:solidFill>
                  <a:schemeClr val="accent3">
                    <a:lumMod val="50000"/>
                  </a:schemeClr>
                </a:solidFill>
              </a:rPr>
              <a:t>し、まずは、若手団員も含めた消防団関係者に女性団員の　　　</a:t>
            </a:r>
            <a:endParaRPr kumimoji="1" lang="en-US" altLang="ja-JP" dirty="0">
              <a:solidFill>
                <a:schemeClr val="accent3">
                  <a:lumMod val="50000"/>
                </a:schemeClr>
              </a:solidFill>
            </a:endParaRPr>
          </a:p>
          <a:p>
            <a:pPr marL="530352" lvl="1" indent="0">
              <a:buNone/>
            </a:pPr>
            <a:r>
              <a:rPr lang="ja-JP" altLang="en-US" dirty="0">
                <a:solidFill>
                  <a:schemeClr val="accent3">
                    <a:lumMod val="50000"/>
                  </a:schemeClr>
                </a:solidFill>
              </a:rPr>
              <a:t>　　　　 </a:t>
            </a:r>
            <a:r>
              <a:rPr kumimoji="1" lang="ja-JP" altLang="en-US" dirty="0">
                <a:solidFill>
                  <a:schemeClr val="accent3">
                    <a:lumMod val="50000"/>
                  </a:schemeClr>
                </a:solidFill>
              </a:rPr>
              <a:t>活動を知ってもらうものにしてはどうか</a:t>
            </a:r>
          </a:p>
          <a:p>
            <a:pPr lvl="1">
              <a:buFont typeface="Wingdings" panose="05000000000000000000" pitchFamily="2" charset="2"/>
              <a:buChar char="n"/>
            </a:pPr>
            <a:r>
              <a:rPr lang="ja-JP" altLang="en-US" dirty="0">
                <a:solidFill>
                  <a:schemeClr val="accent3">
                    <a:lumMod val="50000"/>
                  </a:schemeClr>
                </a:solidFill>
              </a:rPr>
              <a:t>第</a:t>
            </a:r>
            <a:r>
              <a:rPr lang="en-US" altLang="ja-JP" dirty="0">
                <a:solidFill>
                  <a:schemeClr val="accent3">
                    <a:lumMod val="50000"/>
                  </a:schemeClr>
                </a:solidFill>
              </a:rPr>
              <a:t>3</a:t>
            </a:r>
            <a:r>
              <a:rPr lang="ja-JP" altLang="en-US" dirty="0">
                <a:solidFill>
                  <a:schemeClr val="accent3">
                    <a:lumMod val="50000"/>
                  </a:schemeClr>
                </a:solidFill>
              </a:rPr>
              <a:t>回</a:t>
            </a:r>
            <a:r>
              <a:rPr lang="ja-JP" altLang="en-US" dirty="0">
                <a:solidFill>
                  <a:schemeClr val="accent3">
                    <a:lumMod val="50000"/>
                  </a:schemeClr>
                </a:solidFill>
                <a:latin typeface="+mj-ea"/>
                <a:ea typeface="+mj-ea"/>
              </a:rPr>
              <a:t>（</a:t>
            </a:r>
            <a:r>
              <a:rPr lang="en-US" altLang="ja-JP" dirty="0">
                <a:solidFill>
                  <a:schemeClr val="accent3">
                    <a:lumMod val="50000"/>
                  </a:schemeClr>
                </a:solidFill>
                <a:latin typeface="+mj-ea"/>
                <a:ea typeface="+mj-ea"/>
              </a:rPr>
              <a:t>R6</a:t>
            </a:r>
            <a:r>
              <a:rPr lang="ja-JP" altLang="en-US" dirty="0">
                <a:solidFill>
                  <a:schemeClr val="accent3">
                    <a:lumMod val="50000"/>
                  </a:schemeClr>
                </a:solidFill>
                <a:latin typeface="+mj-ea"/>
                <a:ea typeface="+mj-ea"/>
              </a:rPr>
              <a:t>年</a:t>
            </a:r>
            <a:r>
              <a:rPr lang="en-US" altLang="ja-JP" dirty="0">
                <a:solidFill>
                  <a:schemeClr val="accent3">
                    <a:lumMod val="50000"/>
                  </a:schemeClr>
                </a:solidFill>
                <a:latin typeface="+mj-ea"/>
                <a:ea typeface="+mj-ea"/>
              </a:rPr>
              <a:t>1</a:t>
            </a:r>
            <a:r>
              <a:rPr lang="ja-JP" altLang="en-US" dirty="0">
                <a:solidFill>
                  <a:schemeClr val="accent3">
                    <a:lumMod val="50000"/>
                  </a:schemeClr>
                </a:solidFill>
                <a:latin typeface="+mj-ea"/>
                <a:ea typeface="+mj-ea"/>
              </a:rPr>
              <a:t>月</a:t>
            </a:r>
            <a:r>
              <a:rPr lang="en-US" altLang="ja-JP" dirty="0">
                <a:solidFill>
                  <a:schemeClr val="accent3">
                    <a:lumMod val="50000"/>
                  </a:schemeClr>
                </a:solidFill>
                <a:latin typeface="+mj-ea"/>
                <a:ea typeface="+mj-ea"/>
              </a:rPr>
              <a:t>13</a:t>
            </a:r>
            <a:r>
              <a:rPr lang="ja-JP" altLang="en-US" dirty="0">
                <a:solidFill>
                  <a:schemeClr val="accent3">
                    <a:lumMod val="50000"/>
                  </a:schemeClr>
                </a:solidFill>
                <a:latin typeface="+mj-ea"/>
                <a:ea typeface="+mj-ea"/>
              </a:rPr>
              <a:t>日）</a:t>
            </a:r>
            <a:endParaRPr lang="en-US" altLang="ja-JP" dirty="0">
              <a:solidFill>
                <a:schemeClr val="accent3">
                  <a:lumMod val="50000"/>
                </a:schemeClr>
              </a:solidFill>
              <a:latin typeface="+mj-ea"/>
              <a:ea typeface="+mj-ea"/>
            </a:endParaRPr>
          </a:p>
          <a:p>
            <a:pPr marL="530352" lvl="1" indent="0">
              <a:buNone/>
            </a:pPr>
            <a:r>
              <a:rPr kumimoji="1" lang="ja-JP" altLang="en-US" dirty="0">
                <a:solidFill>
                  <a:schemeClr val="accent3">
                    <a:lumMod val="50000"/>
                  </a:schemeClr>
                </a:solidFill>
              </a:rPr>
              <a:t>　  消防団充実強化研究会</a:t>
            </a:r>
            <a:r>
              <a:rPr lang="ja-JP" altLang="en-US" dirty="0">
                <a:solidFill>
                  <a:schemeClr val="accent3">
                    <a:lumMod val="50000"/>
                  </a:schemeClr>
                </a:solidFill>
              </a:rPr>
              <a:t>イベント詳細打ち合わせ</a:t>
            </a:r>
            <a:endParaRPr kumimoji="1" lang="en-US" altLang="ja-JP" dirty="0">
              <a:solidFill>
                <a:schemeClr val="accent3">
                  <a:lumMod val="50000"/>
                </a:schemeClr>
              </a:solidFill>
            </a:endParaRPr>
          </a:p>
        </p:txBody>
      </p:sp>
      <p:sp>
        <p:nvSpPr>
          <p:cNvPr id="4" name="スライド番号プレースホルダー 3"/>
          <p:cNvSpPr>
            <a:spLocks noGrp="1"/>
          </p:cNvSpPr>
          <p:nvPr>
            <p:ph type="sldNum" sz="quarter" idx="12"/>
          </p:nvPr>
        </p:nvSpPr>
        <p:spPr/>
        <p:txBody>
          <a:bodyPr/>
          <a:lstStyle/>
          <a:p>
            <a:fld id="{64288675-508E-4BC9-B862-4004410EF364}" type="slidenum">
              <a:rPr kumimoji="1" lang="ja-JP" altLang="en-US" smtClean="0"/>
              <a:t>9</a:t>
            </a:fld>
            <a:endParaRPr kumimoji="1" lang="ja-JP" altLang="en-US" dirty="0"/>
          </a:p>
        </p:txBody>
      </p:sp>
    </p:spTree>
    <p:extLst>
      <p:ext uri="{BB962C8B-B14F-4D97-AF65-F5344CB8AC3E}">
        <p14:creationId xmlns:p14="http://schemas.microsoft.com/office/powerpoint/2010/main" val="677619197"/>
      </p:ext>
    </p:extLst>
  </p:cSld>
  <p:clrMapOvr>
    <a:masterClrMapping/>
  </p:clrMapOvr>
</p:sld>
</file>

<file path=ppt/theme/theme1.xml><?xml version="1.0" encoding="utf-8"?>
<a:theme xmlns:a="http://schemas.openxmlformats.org/drawingml/2006/main" name="Crop">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トリミング</Template>
  <TotalTime>1480</TotalTime>
  <Words>1425</Words>
  <Application>Microsoft Office PowerPoint</Application>
  <PresentationFormat>画面に合わせる (4:3)</PresentationFormat>
  <Paragraphs>167</Paragraphs>
  <Slides>18</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メイリオ</vt:lpstr>
      <vt:lpstr>游ゴシック</vt:lpstr>
      <vt:lpstr>Franklin Gothic Book</vt:lpstr>
      <vt:lpstr>Wingdings</vt:lpstr>
      <vt:lpstr>Crop</vt:lpstr>
      <vt:lpstr>令和５年度大阪府消防団 充実強化研究会活動報告</vt:lpstr>
      <vt:lpstr>目次</vt:lpstr>
      <vt:lpstr>1.これまでの研究会の活動について</vt:lpstr>
      <vt:lpstr>1.これまでの研究会の活動①</vt:lpstr>
      <vt:lpstr>1.これまでの研究会の活動②</vt:lpstr>
      <vt:lpstr>PowerPoint プレゼンテーション</vt:lpstr>
      <vt:lpstr>2.女性・若者WGについて</vt:lpstr>
      <vt:lpstr>2.女性・若者WGの概要</vt:lpstr>
      <vt:lpstr>2.女性・若者WGの活動実績</vt:lpstr>
      <vt:lpstr>3.研究会イベントの開催について</vt:lpstr>
      <vt:lpstr>3.研究会イベントの開催</vt:lpstr>
      <vt:lpstr>別図</vt:lpstr>
      <vt:lpstr>3.研究会イベントの様子</vt:lpstr>
      <vt:lpstr>3.イベント参加者の声</vt:lpstr>
      <vt:lpstr>参考データ</vt:lpstr>
      <vt:lpstr>参考データ</vt:lpstr>
      <vt:lpstr>参考データ</vt:lpstr>
      <vt:lpstr>参考データ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調査研究ワーキンググループ 活動報告</dc:title>
  <dc:creator>岡山　亨三</dc:creator>
  <cp:lastModifiedBy>北野　雄太</cp:lastModifiedBy>
  <cp:revision>184</cp:revision>
  <cp:lastPrinted>2023-03-10T07:27:41Z</cp:lastPrinted>
  <dcterms:created xsi:type="dcterms:W3CDTF">2022-09-07T04:50:35Z</dcterms:created>
  <dcterms:modified xsi:type="dcterms:W3CDTF">2024-03-14T07:59:30Z</dcterms:modified>
</cp:coreProperties>
</file>