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66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8879" autoAdjust="0"/>
    <p:restoredTop sz="99832" autoAdjust="0"/>
  </p:normalViewPr>
  <p:slideViewPr>
    <p:cSldViewPr>
      <p:cViewPr>
        <p:scale>
          <a:sx n="90" d="100"/>
          <a:sy n="90" d="100"/>
        </p:scale>
        <p:origin x="216" y="-29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2019/7/29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182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2019/7/29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8305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2019/7/29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677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2019/7/29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5851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2019/7/29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3536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2019/7/29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004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2019/7/29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906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2019/7/29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494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2019/7/29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8370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2019/7/29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1758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2019/7/29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439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73466-F7EF-4AD4-BAD1-335BF24BF042}" type="datetimeFigureOut">
              <a:rPr kumimoji="1" lang="ja-JP" altLang="en-US" smtClean="0"/>
              <a:t>2019/7/29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328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線コネクタ 17"/>
          <p:cNvCxnSpPr/>
          <p:nvPr/>
        </p:nvCxnSpPr>
        <p:spPr>
          <a:xfrm flipV="1">
            <a:off x="0" y="376666"/>
            <a:ext cx="12737504" cy="3081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正方形/長方形 55"/>
          <p:cNvSpPr/>
          <p:nvPr/>
        </p:nvSpPr>
        <p:spPr>
          <a:xfrm>
            <a:off x="6400800" y="605075"/>
            <a:ext cx="6192097" cy="65556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92879" y="605075"/>
            <a:ext cx="6055993" cy="889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12801600" cy="24460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tIns="0" bIns="0" anchor="ctr" anchorCtr="1"/>
          <a:lstStyle/>
          <a:p>
            <a:pPr algn="ctr"/>
            <a:endParaRPr lang="en-US" altLang="ja-JP" sz="1400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endParaRPr lang="en-US" altLang="ja-JP" sz="14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大阪府立病院機構の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平成３</a:t>
            </a:r>
            <a:r>
              <a:rPr lang="ja-JP" altLang="en-US" sz="14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０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事業年度の業務</a:t>
            </a:r>
            <a:r>
              <a:rPr lang="ja-JP" altLang="en-US" sz="14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実績に関する評価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結果（素案）</a:t>
            </a:r>
            <a:r>
              <a:rPr lang="ja-JP" altLang="en-US" sz="14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概要</a:t>
            </a:r>
            <a:endParaRPr lang="en-US" altLang="ja-JP" sz="1400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/>
            <a:endParaRPr lang="en-US" altLang="ja-JP" sz="1400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/>
            <a:endParaRPr lang="ja-JP" altLang="en-US" sz="14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9" name="角丸四角形 138"/>
          <p:cNvSpPr/>
          <p:nvPr/>
        </p:nvSpPr>
        <p:spPr>
          <a:xfrm>
            <a:off x="217500" y="966861"/>
            <a:ext cx="5887356" cy="5736709"/>
          </a:xfrm>
          <a:prstGeom prst="roundRect">
            <a:avLst>
              <a:gd name="adj" fmla="val 2433"/>
            </a:avLst>
          </a:prstGeom>
          <a:noFill/>
          <a:ln>
            <a:noFill/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ja-JP" altLang="en-US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（１）府の医療施策推進における役割の発揮　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（小項目①～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⑧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8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8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２）診療機能充実のための基盤づくり　（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小項目⑨～⑩）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9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３）府域の医療水準の向上　（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小項目⑪～⑬ ）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４）より安心で信頼できる質の高い医療の提供　（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小項目⑭～⑯）</a:t>
            </a: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3" name="二等辺三角形 142"/>
          <p:cNvSpPr/>
          <p:nvPr/>
        </p:nvSpPr>
        <p:spPr>
          <a:xfrm flipH="1" flipV="1">
            <a:off x="8553128" y="7356232"/>
            <a:ext cx="2134797" cy="233188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正方形/長方形 74"/>
          <p:cNvSpPr/>
          <p:nvPr/>
        </p:nvSpPr>
        <p:spPr>
          <a:xfrm>
            <a:off x="6472808" y="7685247"/>
            <a:ext cx="6199232" cy="1805865"/>
          </a:xfrm>
          <a:prstGeom prst="rect">
            <a:avLst/>
          </a:prstGeom>
          <a:noFill/>
          <a:ln w="57150" cmpd="thickThin">
            <a:solidFill>
              <a:schemeClr val="tx2">
                <a:lumMod val="75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239793" y="9132113"/>
            <a:ext cx="4993655" cy="276999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評価結果⇒　「全体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として年度計画及び中期計画のとおり進捗して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いる」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56236" y="281841"/>
            <a:ext cx="2417166" cy="270287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tabLst>
                <a:tab pos="538163" algn="l"/>
              </a:tabLst>
            </a:pP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項目別評価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6636081" y="1262388"/>
            <a:ext cx="5857638" cy="2397160"/>
          </a:xfrm>
          <a:prstGeom prst="roundRect">
            <a:avLst>
              <a:gd name="adj" fmla="val 3111"/>
            </a:avLst>
          </a:prstGeom>
          <a:noFill/>
          <a:ln>
            <a:noFill/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6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１）組織マネジメントの強化（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小項目㉑）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ja-JP" altLang="en-US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（２）診療体制の強化及び人員配置の弾力化（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小項目㉒） 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ja-JP" altLang="en-US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（３）コンプライアンスの徹底 （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小項目㉓） 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</a:t>
            </a:r>
          </a:p>
          <a:p>
            <a:pPr>
              <a:lnSpc>
                <a:spcPts val="16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17706" y="1514501"/>
            <a:ext cx="5787150" cy="2545376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100"/>
              </a:lnSpc>
            </a:pP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急性期Ｃ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大阪府市共同 住吉母子医療センターの開設に伴う周産期救急医療及び小児救急医療の充実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などを行った。</a:t>
            </a: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はびきのＣ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アレルギー性疾患に対する専門医療等を提供した。</a:t>
            </a: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（重症アトピー性皮膚炎処置件数　</a:t>
            </a:r>
            <a:r>
              <a:rPr lang="en-US" altLang="ja-JP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H30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:9,000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　⇒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H30</a:t>
            </a:r>
            <a:r>
              <a:rPr lang="ja-JP" altLang="en-US" sz="1000" kern="10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実績</a:t>
            </a:r>
            <a:r>
              <a:rPr lang="en-US" altLang="ja-JP" sz="1000" kern="10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10,528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件）</a:t>
            </a: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精神Ｃ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措置・緊急措置入院や、各依存症の治療プログラムの運用及び効果検証、発達障がいの診断などを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実施した。</a:t>
            </a: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国際がんＣ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>
              <a:lnSpc>
                <a:spcPts val="1100"/>
              </a:lnSpc>
            </a:pP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あらゆるがん患者に対し、手術、放射線治療、化学療法などを組み合わせた最適な集学的治療を実施した。</a:t>
            </a: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lang="en-US" altLang="ja-JP" sz="10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母子Ｃ</a:t>
            </a:r>
            <a:r>
              <a:rPr lang="en-US" altLang="ja-JP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>
              <a:lnSpc>
                <a:spcPts val="1100"/>
              </a:lnSpc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重症妊婦・病的新生児の受入れに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努めた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。また、小児救命救急センターに指定され、救急搬送の患者を積極的に受け入れた。（母体緊急搬送受入件数　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H30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en-US" altLang="ja-JP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:200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　⇒</a:t>
            </a:r>
            <a:r>
              <a:rPr lang="en-US" altLang="ja-JP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H30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実績</a:t>
            </a:r>
            <a:r>
              <a:rPr lang="en-US" altLang="ja-JP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件）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321021" y="4440600"/>
            <a:ext cx="5783835" cy="36000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長期自主研修支援制度の継続など医療スタッフの育成や、職員のワークライフバランスの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支援を行った。</a:t>
            </a: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192340" y="6433573"/>
            <a:ext cx="5912516" cy="2775072"/>
          </a:xfrm>
          <a:prstGeom prst="roundRect">
            <a:avLst>
              <a:gd name="adj" fmla="val 2433"/>
            </a:avLst>
          </a:prstGeom>
          <a:noFill/>
          <a:ln>
            <a:noFill/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１）患者満足度調査等の活用及びホスピタリティの向上　（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小項目⑰）</a:t>
            </a:r>
            <a:r>
              <a:rPr lang="en-US" altLang="ja-JP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２）待ち時間及び検査・手術待ちの改善　（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小項目⑱～⑲）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３）ボランティア等との協働　（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小項目⑳）</a:t>
            </a:r>
            <a:endParaRPr lang="en-US" altLang="ja-JP" sz="1100" dirty="0"/>
          </a:p>
          <a:p>
            <a:pPr algn="ctr">
              <a:lnSpc>
                <a:spcPts val="1100"/>
              </a:lnSpc>
            </a:pPr>
            <a:endParaRPr kumimoji="1" lang="en-US" altLang="ja-JP" sz="1100" dirty="0" smtClean="0"/>
          </a:p>
          <a:p>
            <a:pPr algn="ctr">
              <a:lnSpc>
                <a:spcPts val="1100"/>
              </a:lnSpc>
            </a:pPr>
            <a:endParaRPr kumimoji="1" lang="ja-JP" altLang="en-US" sz="1100" dirty="0"/>
          </a:p>
        </p:txBody>
      </p:sp>
      <p:sp>
        <p:nvSpPr>
          <p:cNvPr id="41" name="角丸四角形 40"/>
          <p:cNvSpPr/>
          <p:nvPr/>
        </p:nvSpPr>
        <p:spPr>
          <a:xfrm>
            <a:off x="245633" y="927210"/>
            <a:ext cx="5911977" cy="5634058"/>
          </a:xfrm>
          <a:prstGeom prst="roundRect">
            <a:avLst>
              <a:gd name="adj" fmla="val 3111"/>
            </a:avLst>
          </a:prstGeom>
          <a:noFill/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600"/>
              </a:lnSpc>
            </a:pPr>
            <a:endParaRPr kumimoji="1" lang="ja-JP" altLang="en-US" sz="1200" dirty="0"/>
          </a:p>
        </p:txBody>
      </p:sp>
      <p:sp>
        <p:nvSpPr>
          <p:cNvPr id="42" name="角丸四角形 41"/>
          <p:cNvSpPr/>
          <p:nvPr/>
        </p:nvSpPr>
        <p:spPr>
          <a:xfrm>
            <a:off x="245633" y="6641522"/>
            <a:ext cx="5911978" cy="2778215"/>
          </a:xfrm>
          <a:prstGeom prst="roundRect">
            <a:avLst>
              <a:gd name="adj" fmla="val 3111"/>
            </a:avLst>
          </a:prstGeom>
          <a:noFill/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600"/>
              </a:lnSpc>
            </a:pPr>
            <a:endParaRPr kumimoji="1" lang="ja-JP" altLang="en-US" sz="1200" dirty="0"/>
          </a:p>
        </p:txBody>
      </p:sp>
      <p:sp>
        <p:nvSpPr>
          <p:cNvPr id="13" name="正方形/長方形 12"/>
          <p:cNvSpPr/>
          <p:nvPr/>
        </p:nvSpPr>
        <p:spPr>
          <a:xfrm>
            <a:off x="217499" y="605074"/>
            <a:ext cx="4069335" cy="26117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ja-JP" altLang="en-US" sz="11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大項目１．　府民に提供するサービスその他の業務の質</a:t>
            </a:r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の向上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6504694" y="7536904"/>
            <a:ext cx="2417166" cy="270287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tabLst>
                <a:tab pos="538163" algn="l"/>
              </a:tabLst>
            </a:pP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全体評価</a:t>
            </a:r>
            <a:endParaRPr kumimoji="1" lang="ja-JP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6400800" y="605075"/>
            <a:ext cx="4104456" cy="26161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大項目２．</a:t>
            </a:r>
            <a:r>
              <a:rPr lang="ja-JP" altLang="en-US" sz="1100" b="1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業務運営の改善及び効率化</a:t>
            </a:r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21021" y="5196447"/>
            <a:ext cx="5783835" cy="468249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大阪精神医療センターにおける地域連携部の設置等、各病院において地域連携の強化に積極的に取り組み、大阪国際がんセンターにおける連携登録医数が目標を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上回った。（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H30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en-US" altLang="ja-JP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280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 ⇒ 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H30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実績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:319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件）</a:t>
            </a:r>
            <a:endParaRPr lang="en-US" altLang="ja-JP" sz="10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326305" y="5988535"/>
            <a:ext cx="5706543" cy="468249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各病院においては、クリニカルパスの活用による医療の標準化に取り組み、適用率は</a:t>
            </a:r>
            <a:r>
              <a:rPr lang="en-US" altLang="ja-JP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病院で目標を達成した。また、大阪急性期・総合医療センターにおける</a:t>
            </a:r>
            <a:r>
              <a:rPr lang="en-US" altLang="ja-JP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ISO15189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の認定取得など、計画を着実に実施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326305" y="7480865"/>
            <a:ext cx="5706543" cy="416079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大阪国際がんセンターにおける患者サービスマスタープランの策定などの取組や、イベントの開催、接遇研修の実施、</a:t>
            </a:r>
            <a:r>
              <a:rPr lang="en-US" altLang="ja-JP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NPO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による院内見学等の取組を機構全体で推進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した。</a:t>
            </a: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326305" y="8271663"/>
            <a:ext cx="5706543" cy="36000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呼び出し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サービスの導入など、待ち時間の負担を軽減する取組を着実に実施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した。</a:t>
            </a:r>
            <a:endParaRPr lang="en-US" altLang="ja-JP" sz="9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348349" y="9000496"/>
            <a:ext cx="5706543" cy="336608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新たな通訳ボランティアを確保するとも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に、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各病院において多様なボランティアを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受け入れた。</a:t>
            </a:r>
            <a:endParaRPr lang="en-US" altLang="ja-JP" sz="10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460801"/>
              </p:ext>
            </p:extLst>
          </p:nvPr>
        </p:nvGraphicFramePr>
        <p:xfrm>
          <a:off x="280120" y="966862"/>
          <a:ext cx="5747443" cy="32385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012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1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1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1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53300">
                <a:tc rowSpan="2">
                  <a:txBody>
                    <a:bodyPr/>
                    <a:lstStyle/>
                    <a:p>
                      <a:pPr marL="0" marR="0" indent="0" algn="l" defTabSz="128016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kern="100" dirty="0" smtClean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b="1" kern="100" dirty="0" smtClean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　高度専門医療の提供及び医療水準の向上</a:t>
                      </a:r>
                      <a:endParaRPr lang="en-US" altLang="ja-JP" sz="1100" b="1" kern="100" dirty="0" smtClean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小項目数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Ⅴ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Ⅳ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Ⅲ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Ⅱ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Ⅰ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679">
                <a:tc v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3" name="表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884783"/>
              </p:ext>
            </p:extLst>
          </p:nvPr>
        </p:nvGraphicFramePr>
        <p:xfrm>
          <a:off x="280120" y="6781006"/>
          <a:ext cx="5752728" cy="32385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025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8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8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8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98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53300">
                <a:tc row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lang="ja-JP" altLang="en-US" sz="1100" kern="100" dirty="0" smtClean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b="1" kern="100" dirty="0" smtClean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　患者・府民の満足度向上</a:t>
                      </a:r>
                      <a:endParaRPr lang="en-US" altLang="ja-JP" sz="1100" b="1" kern="10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小項目数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Ⅴ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Ⅳ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Ⅲ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Ⅱ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Ⅰ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679">
                <a:tc v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4" name="正方形/長方形 53"/>
          <p:cNvSpPr/>
          <p:nvPr/>
        </p:nvSpPr>
        <p:spPr>
          <a:xfrm>
            <a:off x="4888632" y="604321"/>
            <a:ext cx="1360240" cy="26236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評価：Ａ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右矢印 14"/>
          <p:cNvSpPr/>
          <p:nvPr/>
        </p:nvSpPr>
        <p:spPr>
          <a:xfrm>
            <a:off x="4528592" y="507813"/>
            <a:ext cx="216024" cy="412318"/>
          </a:xfrm>
          <a:prstGeom prst="rightArrow">
            <a:avLst>
              <a:gd name="adj1" fmla="val 50000"/>
              <a:gd name="adj2" fmla="val 104785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0" name="直線コネクタ 59"/>
          <p:cNvCxnSpPr/>
          <p:nvPr/>
        </p:nvCxnSpPr>
        <p:spPr>
          <a:xfrm>
            <a:off x="64096" y="9592118"/>
            <a:ext cx="6336704" cy="9082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6400800" y="7270770"/>
            <a:ext cx="6336704" cy="0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12737504" y="379747"/>
            <a:ext cx="0" cy="6891023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>
            <a:off x="30595" y="376666"/>
            <a:ext cx="25641" cy="9215452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6364888" y="7248872"/>
            <a:ext cx="0" cy="2382946"/>
          </a:xfrm>
          <a:prstGeom prst="line">
            <a:avLst/>
          </a:prstGeom>
          <a:ln w="5715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角丸四角形 72"/>
          <p:cNvSpPr/>
          <p:nvPr/>
        </p:nvSpPr>
        <p:spPr>
          <a:xfrm>
            <a:off x="6538273" y="927210"/>
            <a:ext cx="5982616" cy="2908005"/>
          </a:xfrm>
          <a:prstGeom prst="roundRect">
            <a:avLst>
              <a:gd name="adj" fmla="val 3111"/>
            </a:avLst>
          </a:prstGeom>
          <a:noFill/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600"/>
              </a:lnSpc>
            </a:pPr>
            <a:endParaRPr kumimoji="1" lang="ja-JP" altLang="en-US" sz="1200" dirty="0"/>
          </a:p>
        </p:txBody>
      </p:sp>
      <p:graphicFrame>
        <p:nvGraphicFramePr>
          <p:cNvPr id="74" name="表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987928"/>
              </p:ext>
            </p:extLst>
          </p:nvPr>
        </p:nvGraphicFramePr>
        <p:xfrm>
          <a:off x="6559388" y="966956"/>
          <a:ext cx="5818076" cy="32385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076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1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7716">
                <a:tc rowSpan="2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kern="100" dirty="0" smtClean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b="1" kern="100" dirty="0" smtClean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　組織体制の確立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小項目数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Ⅴ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Ⅳ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Ⅲ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Ⅱ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Ⅰ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716">
                <a:tc v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6" name="角丸四角形 75"/>
          <p:cNvSpPr/>
          <p:nvPr/>
        </p:nvSpPr>
        <p:spPr>
          <a:xfrm>
            <a:off x="6538272" y="4119404"/>
            <a:ext cx="5857638" cy="2101864"/>
          </a:xfrm>
          <a:prstGeom prst="roundRect">
            <a:avLst>
              <a:gd name="adj" fmla="val 3111"/>
            </a:avLst>
          </a:prstGeom>
          <a:noFill/>
          <a:ln>
            <a:noFill/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600"/>
              </a:lnSpc>
            </a:pP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</a:p>
          <a:p>
            <a:pPr>
              <a:lnSpc>
                <a:spcPts val="1600"/>
              </a:lnSpc>
            </a:pP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（１）効率的・効果的な業務運営・業務プロセスの改善（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小項目㉔）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２）収入の確保 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（小項目㉕～㉖）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</a:t>
            </a: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1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ja-JP" altLang="en-US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（３）費用の</a:t>
            </a:r>
            <a:r>
              <a:rPr lang="ja-JP" altLang="en-US" sz="11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抑制 （小項目㉗～㉙） 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endParaRPr kumimoji="1" lang="ja-JP" altLang="en-US" sz="1100" dirty="0"/>
          </a:p>
        </p:txBody>
      </p:sp>
      <p:sp>
        <p:nvSpPr>
          <p:cNvPr id="83" name="角丸四角形 82"/>
          <p:cNvSpPr/>
          <p:nvPr/>
        </p:nvSpPr>
        <p:spPr>
          <a:xfrm>
            <a:off x="6538272" y="3915225"/>
            <a:ext cx="5968271" cy="3117623"/>
          </a:xfrm>
          <a:prstGeom prst="roundRect">
            <a:avLst>
              <a:gd name="adj" fmla="val 3111"/>
            </a:avLst>
          </a:prstGeom>
          <a:noFill/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600"/>
              </a:lnSpc>
            </a:pPr>
            <a:endParaRPr kumimoji="1" lang="ja-JP" altLang="en-US" sz="1200" dirty="0"/>
          </a:p>
        </p:txBody>
      </p:sp>
      <p:graphicFrame>
        <p:nvGraphicFramePr>
          <p:cNvPr id="77" name="表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724404"/>
              </p:ext>
            </p:extLst>
          </p:nvPr>
        </p:nvGraphicFramePr>
        <p:xfrm>
          <a:off x="6579232" y="3972694"/>
          <a:ext cx="5847757" cy="332976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092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4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4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4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66488">
                <a:tc rowSpan="2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kern="100" dirty="0" smtClean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100" b="1" kern="100" dirty="0" smtClean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　経営基盤の安定化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小項目数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Ⅴ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Ⅳ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Ⅲ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Ⅱ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Ⅰ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488">
                <a:tc vMerge="1">
                  <a:txBody>
                    <a:bodyPr/>
                    <a:lstStyle/>
                    <a:p>
                      <a:pPr algn="r" fontAlgn="ctr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4" name="正方形/長方形 93"/>
          <p:cNvSpPr/>
          <p:nvPr/>
        </p:nvSpPr>
        <p:spPr>
          <a:xfrm>
            <a:off x="6616824" y="1537033"/>
            <a:ext cx="5706543" cy="468249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機構全体で医療面及び経営面における改善に取り組むとともに、各病院においては自律的な病院運営に取り組んだ。また、事務部門の強化に向けた取組を実施するなど、組織力の強化を計画的に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取り組んだ。</a:t>
            </a: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6616824" y="2367013"/>
            <a:ext cx="5706543" cy="468249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各病院間での兼務や応援を継続するとともに、大阪急性期・総合医療センターにおける診療科の設置を計画どおり実施した。</a:t>
            </a: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6616824" y="3191298"/>
            <a:ext cx="5706543" cy="468249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ンプライアンス研修の実施等、機構全体でコンプライアンスの徹底に取り組むとともに、第三者による監査を計画どおり実施した。また、カルテ開示の際は規程に基づいて対応するなど、個人情報の適切な管理に取り組んだ。</a:t>
            </a: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6689367" y="4611941"/>
            <a:ext cx="5706543" cy="468249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計画と比較して、医業収入及び医業支出は増加したが、資金収支差は計画を</a:t>
            </a:r>
            <a:r>
              <a:rPr lang="en-US" altLang="ja-JP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8.8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億円上回る</a:t>
            </a:r>
            <a:r>
              <a:rPr lang="en-US" altLang="ja-JP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2.2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億円であった。（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H30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△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6.6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 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 </a:t>
            </a:r>
            <a:r>
              <a:rPr lang="en-US" altLang="ja-JP" sz="1000" kern="10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H30</a:t>
            </a:r>
            <a:r>
              <a:rPr lang="ja-JP" altLang="en-US" sz="1000" kern="10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実績</a:t>
            </a:r>
            <a:r>
              <a:rPr lang="en-US" altLang="ja-JP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:2.2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億円）</a:t>
            </a:r>
            <a:endParaRPr lang="en-US" altLang="ja-JP" sz="10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8" name="正方形/長方形 97"/>
          <p:cNvSpPr/>
          <p:nvPr/>
        </p:nvSpPr>
        <p:spPr>
          <a:xfrm>
            <a:off x="6688832" y="5429180"/>
            <a:ext cx="5706543" cy="670995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病床利用率及び新入院患者数は目標を下回った病院が多かったが、各病院で病床利用率の向上及び患者の受入れに取り組んだ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。また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、診療単価の向上のため、施設基準の積極的な届出、診療報酬の研修を実施した結果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、多くの病院で診療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単価が前年度を</a:t>
            </a:r>
            <a:r>
              <a:rPr lang="ja-JP" altLang="en-US" sz="10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上回った。</a:t>
            </a: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6711626" y="6492591"/>
            <a:ext cx="5706543" cy="468249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後発医薬品の採用促進等、材料費の縮減のため</a:t>
            </a:r>
            <a:r>
              <a:rPr lang="ja-JP" altLang="en-US" sz="1000" kern="1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00" kern="10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取組み等に</a:t>
            </a: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ついて、年度計画の項目を着実に実施した。</a:t>
            </a:r>
            <a:endParaRPr lang="en-US" altLang="ja-JP" sz="10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11008721" y="583167"/>
            <a:ext cx="1584176" cy="26161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100" b="1" kern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評価：Ａ</a:t>
            </a:r>
            <a:endParaRPr lang="en-US" altLang="ja-JP" sz="1100" b="1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右矢印 100"/>
          <p:cNvSpPr/>
          <p:nvPr/>
        </p:nvSpPr>
        <p:spPr>
          <a:xfrm>
            <a:off x="10676840" y="514891"/>
            <a:ext cx="216024" cy="412318"/>
          </a:xfrm>
          <a:prstGeom prst="rightArrow">
            <a:avLst>
              <a:gd name="adj1" fmla="val 50000"/>
              <a:gd name="adj2" fmla="val 104785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/>
          <p:cNvSpPr/>
          <p:nvPr/>
        </p:nvSpPr>
        <p:spPr>
          <a:xfrm>
            <a:off x="6735737" y="7896944"/>
            <a:ext cx="58571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大項目１「府民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に提供するサービスその他の業務の質の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向上」について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は、高度専門医療の充実など医療の提供体制の強化に努めるとともに、府域の医療水準の向上を目指し、地域医療機関との連携強化を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するなど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、年度計画を計画どおり実施している。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6735737" y="8495074"/>
            <a:ext cx="58571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大項目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２「業務運営の改善及び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効率化」について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、業務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運営の改善及び効率化に向け、機構全体の経営マネジメントの強化を図りながら、収入の確保・費用の抑制など安定的な病院経営の確立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に取り組んでおり、年度計画を計画どおり実施している。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正方形/長方形 50"/>
          <p:cNvSpPr>
            <a:spLocks noChangeArrowheads="1"/>
          </p:cNvSpPr>
          <p:nvPr/>
        </p:nvSpPr>
        <p:spPr bwMode="auto">
          <a:xfrm>
            <a:off x="11423054" y="29428"/>
            <a:ext cx="1314450" cy="504825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74295" tIns="8890" rIns="74295" bIns="8890" anchor="ctr" anchorCtr="0" upright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sz="1400" b="1" kern="100" dirty="0" smtClean="0">
                <a:effectLst/>
                <a:latin typeface="Century"/>
                <a:ea typeface="ＭＳ ゴシック"/>
                <a:cs typeface="Times New Roman"/>
              </a:rPr>
              <a:t>資料</a:t>
            </a:r>
            <a:r>
              <a:rPr lang="ja-JP" altLang="en-US" sz="1400" b="1" kern="100" dirty="0" smtClean="0">
                <a:effectLst/>
                <a:latin typeface="Century"/>
                <a:ea typeface="ＭＳ ゴシック"/>
                <a:cs typeface="Times New Roman"/>
              </a:rPr>
              <a:t>４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792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8746D7FFC1F654FAD61CA2012E0EF5D" ma:contentTypeVersion="0" ma:contentTypeDescription="新しいドキュメントを作成します。" ma:contentTypeScope="" ma:versionID="59aede9e7f44770a14067b52d015e7a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ed14474a1014a33b797668e927a5ba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9F49BC-5534-4943-9A77-CE1978FE3E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003C936-67A6-4223-BF03-9220C63A67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A72E18-4820-454B-B19C-C2410B505604}">
  <ds:schemaRefs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terms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5175</TotalTime>
  <Words>722</Words>
  <Application>Microsoft Office PowerPoint</Application>
  <PresentationFormat>A3 297x420 mm</PresentationFormat>
  <Paragraphs>246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ＭＳ ゴシック</vt:lpstr>
      <vt:lpstr>ＭＳ 明朝</vt:lpstr>
      <vt:lpstr>Arial</vt:lpstr>
      <vt:lpstr>Calibri</vt:lpstr>
      <vt:lpstr>Century</vt:lpstr>
      <vt:lpstr>Times New Roman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まきこ</dc:creator>
  <cp:lastModifiedBy>品田　雅</cp:lastModifiedBy>
  <cp:revision>234</cp:revision>
  <cp:lastPrinted>2018-07-09T07:58:53Z</cp:lastPrinted>
  <dcterms:created xsi:type="dcterms:W3CDTF">2015-07-30T08:12:17Z</dcterms:created>
  <dcterms:modified xsi:type="dcterms:W3CDTF">2019-07-29T04:46:50Z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0x010100E8746D7FFC1F654FAD61CA2012E0EF5D</vt:lpwstr>
  </property>
</Properties>
</file>