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60" r:id="rId1"/>
  </p:sldMasterIdLst>
  <p:sldIdLst>
    <p:sldId id="256" r:id="rId2"/>
    <p:sldId id="258" r:id="rId3"/>
    <p:sldId id="257" r:id="rId4"/>
    <p:sldId id="269" r:id="rId5"/>
    <p:sldId id="259" r:id="rId6"/>
    <p:sldId id="260" r:id="rId7"/>
    <p:sldId id="267" r:id="rId8"/>
    <p:sldId id="262" r:id="rId9"/>
    <p:sldId id="268" r:id="rId10"/>
    <p:sldId id="264" r:id="rId11"/>
    <p:sldId id="266" r:id="rId12"/>
  </p:sldIdLst>
  <p:sldSz cx="9144000" cy="6858000" type="screen4x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志知　和明" initials="志知　和明" lastIdx="2" clrIdx="0">
    <p:extLst>
      <p:ext uri="{19B8F6BF-5375-455C-9EA6-DF929625EA0E}">
        <p15:presenceInfo xmlns:p15="http://schemas.microsoft.com/office/powerpoint/2012/main" userId="S-1-5-21-161959346-1900351369-444732941-4568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howGuides="1">
      <p:cViewPr varScale="1">
        <p:scale>
          <a:sx n="69" d="100"/>
          <a:sy n="69" d="100"/>
        </p:scale>
        <p:origin x="1356"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B5E6D212-DAD6-4231-BD10-6DFDF831D5C7}" type="datetimeFigureOut">
              <a:rPr kumimoji="1" lang="ja-JP" altLang="en-US" smtClean="0"/>
              <a:t>2020/7/2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30DF1FA-2879-4CB1-9630-E4043495BA91}" type="slidenum">
              <a:rPr kumimoji="1" lang="ja-JP" altLang="en-US" smtClean="0"/>
              <a:t>‹#›</a:t>
            </a:fld>
            <a:endParaRPr kumimoji="1" lang="ja-JP" altLang="en-US"/>
          </a:p>
        </p:txBody>
      </p:sp>
    </p:spTree>
    <p:extLst>
      <p:ext uri="{BB962C8B-B14F-4D97-AF65-F5344CB8AC3E}">
        <p14:creationId xmlns:p14="http://schemas.microsoft.com/office/powerpoint/2010/main" val="10507285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B5E6D212-DAD6-4231-BD10-6DFDF831D5C7}" type="datetimeFigureOut">
              <a:rPr kumimoji="1" lang="ja-JP" altLang="en-US" smtClean="0"/>
              <a:t>2020/7/2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30DF1FA-2879-4CB1-9630-E4043495BA91}" type="slidenum">
              <a:rPr kumimoji="1" lang="ja-JP" altLang="en-US" smtClean="0"/>
              <a:t>‹#›</a:t>
            </a:fld>
            <a:endParaRPr kumimoji="1" lang="ja-JP" altLang="en-US"/>
          </a:p>
        </p:txBody>
      </p:sp>
    </p:spTree>
    <p:extLst>
      <p:ext uri="{BB962C8B-B14F-4D97-AF65-F5344CB8AC3E}">
        <p14:creationId xmlns:p14="http://schemas.microsoft.com/office/powerpoint/2010/main" val="12415763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B5E6D212-DAD6-4231-BD10-6DFDF831D5C7}" type="datetimeFigureOut">
              <a:rPr kumimoji="1" lang="ja-JP" altLang="en-US" smtClean="0"/>
              <a:t>2020/7/2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30DF1FA-2879-4CB1-9630-E4043495BA91}" type="slidenum">
              <a:rPr kumimoji="1" lang="ja-JP" altLang="en-US" smtClean="0"/>
              <a:t>‹#›</a:t>
            </a:fld>
            <a:endParaRPr kumimoji="1" lang="ja-JP" altLang="en-US"/>
          </a:p>
        </p:txBody>
      </p:sp>
    </p:spTree>
    <p:extLst>
      <p:ext uri="{BB962C8B-B14F-4D97-AF65-F5344CB8AC3E}">
        <p14:creationId xmlns:p14="http://schemas.microsoft.com/office/powerpoint/2010/main" val="8511845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B5E6D212-DAD6-4231-BD10-6DFDF831D5C7}" type="datetimeFigureOut">
              <a:rPr kumimoji="1" lang="ja-JP" altLang="en-US" smtClean="0"/>
              <a:t>2020/7/2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30DF1FA-2879-4CB1-9630-E4043495BA91}" type="slidenum">
              <a:rPr kumimoji="1" lang="ja-JP" altLang="en-US" smtClean="0"/>
              <a:t>‹#›</a:t>
            </a:fld>
            <a:endParaRPr kumimoji="1" lang="ja-JP" altLang="en-US"/>
          </a:p>
        </p:txBody>
      </p:sp>
    </p:spTree>
    <p:extLst>
      <p:ext uri="{BB962C8B-B14F-4D97-AF65-F5344CB8AC3E}">
        <p14:creationId xmlns:p14="http://schemas.microsoft.com/office/powerpoint/2010/main" val="16571781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B5E6D212-DAD6-4231-BD10-6DFDF831D5C7}" type="datetimeFigureOut">
              <a:rPr kumimoji="1" lang="ja-JP" altLang="en-US" smtClean="0"/>
              <a:t>2020/7/2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30DF1FA-2879-4CB1-9630-E4043495BA91}" type="slidenum">
              <a:rPr kumimoji="1" lang="ja-JP" altLang="en-US" smtClean="0"/>
              <a:t>‹#›</a:t>
            </a:fld>
            <a:endParaRPr kumimoji="1" lang="ja-JP" altLang="en-US"/>
          </a:p>
        </p:txBody>
      </p:sp>
    </p:spTree>
    <p:extLst>
      <p:ext uri="{BB962C8B-B14F-4D97-AF65-F5344CB8AC3E}">
        <p14:creationId xmlns:p14="http://schemas.microsoft.com/office/powerpoint/2010/main" val="39504579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B5E6D212-DAD6-4231-BD10-6DFDF831D5C7}" type="datetimeFigureOut">
              <a:rPr kumimoji="1" lang="ja-JP" altLang="en-US" smtClean="0"/>
              <a:t>2020/7/2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30DF1FA-2879-4CB1-9630-E4043495BA91}" type="slidenum">
              <a:rPr kumimoji="1" lang="ja-JP" altLang="en-US" smtClean="0"/>
              <a:t>‹#›</a:t>
            </a:fld>
            <a:endParaRPr kumimoji="1" lang="ja-JP" altLang="en-US"/>
          </a:p>
        </p:txBody>
      </p:sp>
    </p:spTree>
    <p:extLst>
      <p:ext uri="{BB962C8B-B14F-4D97-AF65-F5344CB8AC3E}">
        <p14:creationId xmlns:p14="http://schemas.microsoft.com/office/powerpoint/2010/main" val="22655645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B5E6D212-DAD6-4231-BD10-6DFDF831D5C7}" type="datetimeFigureOut">
              <a:rPr kumimoji="1" lang="ja-JP" altLang="en-US" smtClean="0"/>
              <a:t>2020/7/2</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930DF1FA-2879-4CB1-9630-E4043495BA91}" type="slidenum">
              <a:rPr kumimoji="1" lang="ja-JP" altLang="en-US" smtClean="0"/>
              <a:t>‹#›</a:t>
            </a:fld>
            <a:endParaRPr kumimoji="1" lang="ja-JP" altLang="en-US"/>
          </a:p>
        </p:txBody>
      </p:sp>
    </p:spTree>
    <p:extLst>
      <p:ext uri="{BB962C8B-B14F-4D97-AF65-F5344CB8AC3E}">
        <p14:creationId xmlns:p14="http://schemas.microsoft.com/office/powerpoint/2010/main" val="8878619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B5E6D212-DAD6-4231-BD10-6DFDF831D5C7}" type="datetimeFigureOut">
              <a:rPr kumimoji="1" lang="ja-JP" altLang="en-US" smtClean="0"/>
              <a:t>2020/7/2</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930DF1FA-2879-4CB1-9630-E4043495BA91}" type="slidenum">
              <a:rPr kumimoji="1" lang="ja-JP" altLang="en-US" smtClean="0"/>
              <a:t>‹#›</a:t>
            </a:fld>
            <a:endParaRPr kumimoji="1" lang="ja-JP" altLang="en-US"/>
          </a:p>
        </p:txBody>
      </p:sp>
    </p:spTree>
    <p:extLst>
      <p:ext uri="{BB962C8B-B14F-4D97-AF65-F5344CB8AC3E}">
        <p14:creationId xmlns:p14="http://schemas.microsoft.com/office/powerpoint/2010/main" val="22780958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5E6D212-DAD6-4231-BD10-6DFDF831D5C7}" type="datetimeFigureOut">
              <a:rPr kumimoji="1" lang="ja-JP" altLang="en-US" smtClean="0"/>
              <a:t>2020/7/2</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930DF1FA-2879-4CB1-9630-E4043495BA91}" type="slidenum">
              <a:rPr kumimoji="1" lang="ja-JP" altLang="en-US" smtClean="0"/>
              <a:t>‹#›</a:t>
            </a:fld>
            <a:endParaRPr kumimoji="1" lang="ja-JP" altLang="en-US"/>
          </a:p>
        </p:txBody>
      </p:sp>
    </p:spTree>
    <p:extLst>
      <p:ext uri="{BB962C8B-B14F-4D97-AF65-F5344CB8AC3E}">
        <p14:creationId xmlns:p14="http://schemas.microsoft.com/office/powerpoint/2010/main" val="21055130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B5E6D212-DAD6-4231-BD10-6DFDF831D5C7}" type="datetimeFigureOut">
              <a:rPr kumimoji="1" lang="ja-JP" altLang="en-US" smtClean="0"/>
              <a:t>2020/7/2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30DF1FA-2879-4CB1-9630-E4043495BA91}" type="slidenum">
              <a:rPr kumimoji="1" lang="ja-JP" altLang="en-US" smtClean="0"/>
              <a:t>‹#›</a:t>
            </a:fld>
            <a:endParaRPr kumimoji="1" lang="ja-JP" altLang="en-US"/>
          </a:p>
        </p:txBody>
      </p:sp>
    </p:spTree>
    <p:extLst>
      <p:ext uri="{BB962C8B-B14F-4D97-AF65-F5344CB8AC3E}">
        <p14:creationId xmlns:p14="http://schemas.microsoft.com/office/powerpoint/2010/main" val="42186539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B5E6D212-DAD6-4231-BD10-6DFDF831D5C7}" type="datetimeFigureOut">
              <a:rPr kumimoji="1" lang="ja-JP" altLang="en-US" smtClean="0"/>
              <a:t>2020/7/2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30DF1FA-2879-4CB1-9630-E4043495BA91}" type="slidenum">
              <a:rPr kumimoji="1" lang="ja-JP" altLang="en-US" smtClean="0"/>
              <a:t>‹#›</a:t>
            </a:fld>
            <a:endParaRPr kumimoji="1" lang="ja-JP" altLang="en-US"/>
          </a:p>
        </p:txBody>
      </p:sp>
    </p:spTree>
    <p:extLst>
      <p:ext uri="{BB962C8B-B14F-4D97-AF65-F5344CB8AC3E}">
        <p14:creationId xmlns:p14="http://schemas.microsoft.com/office/powerpoint/2010/main" val="36599683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5E6D212-DAD6-4231-BD10-6DFDF831D5C7}" type="datetimeFigureOut">
              <a:rPr kumimoji="1" lang="ja-JP" altLang="en-US" smtClean="0"/>
              <a:t>2020/7/2</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0DF1FA-2879-4CB1-9630-E4043495BA91}" type="slidenum">
              <a:rPr kumimoji="1" lang="ja-JP" altLang="en-US" smtClean="0"/>
              <a:t>‹#›</a:t>
            </a:fld>
            <a:endParaRPr kumimoji="1" lang="ja-JP" altLang="en-US"/>
          </a:p>
        </p:txBody>
      </p:sp>
    </p:spTree>
    <p:extLst>
      <p:ext uri="{BB962C8B-B14F-4D97-AF65-F5344CB8AC3E}">
        <p14:creationId xmlns:p14="http://schemas.microsoft.com/office/powerpoint/2010/main" val="311950596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タイトル 1"/>
          <p:cNvSpPr txBox="1">
            <a:spLocks/>
          </p:cNvSpPr>
          <p:nvPr/>
        </p:nvSpPr>
        <p:spPr bwMode="auto">
          <a:xfrm>
            <a:off x="0" y="1700808"/>
            <a:ext cx="9143999" cy="2160240"/>
          </a:xfrm>
          <a:prstGeom prst="rect">
            <a:avLst/>
          </a:prstGeom>
          <a:gradFill rotWithShape="1">
            <a:gsLst>
              <a:gs pos="0">
                <a:srgbClr val="00B050"/>
              </a:gs>
              <a:gs pos="80000">
                <a:srgbClr val="00B050"/>
              </a:gs>
              <a:gs pos="100000">
                <a:srgbClr val="00B050"/>
              </a:gs>
            </a:gsLst>
            <a:lin ang="54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rtl="0" fontAlgn="base">
              <a:spcBef>
                <a:spcPct val="0"/>
              </a:spcBef>
              <a:spcAft>
                <a:spcPct val="0"/>
              </a:spcAft>
              <a:defRPr kumimoji="1" sz="4400" kern="1200">
                <a:solidFill>
                  <a:schemeClr val="lt1"/>
                </a:solidFill>
                <a:latin typeface="+mn-lt"/>
                <a:ea typeface="+mn-ea"/>
                <a:cs typeface="+mn-cs"/>
              </a:defRPr>
            </a:lvl1pPr>
            <a:lvl2pPr algn="ctr" rtl="0" fontAlgn="base">
              <a:spcBef>
                <a:spcPct val="0"/>
              </a:spcBef>
              <a:spcAft>
                <a:spcPct val="0"/>
              </a:spcAft>
              <a:defRPr kumimoji="1" sz="4400">
                <a:solidFill>
                  <a:schemeClr val="lt1"/>
                </a:solidFill>
                <a:latin typeface="+mn-lt"/>
                <a:ea typeface="+mn-ea"/>
                <a:cs typeface="+mn-cs"/>
              </a:defRPr>
            </a:lvl2pPr>
            <a:lvl3pPr algn="ctr" rtl="0" fontAlgn="base">
              <a:spcBef>
                <a:spcPct val="0"/>
              </a:spcBef>
              <a:spcAft>
                <a:spcPct val="0"/>
              </a:spcAft>
              <a:defRPr kumimoji="1" sz="4400">
                <a:solidFill>
                  <a:schemeClr val="lt1"/>
                </a:solidFill>
                <a:latin typeface="+mn-lt"/>
                <a:ea typeface="+mn-ea"/>
                <a:cs typeface="+mn-cs"/>
              </a:defRPr>
            </a:lvl3pPr>
            <a:lvl4pPr algn="ctr" rtl="0" fontAlgn="base">
              <a:spcBef>
                <a:spcPct val="0"/>
              </a:spcBef>
              <a:spcAft>
                <a:spcPct val="0"/>
              </a:spcAft>
              <a:defRPr kumimoji="1" sz="4400">
                <a:solidFill>
                  <a:schemeClr val="lt1"/>
                </a:solidFill>
                <a:latin typeface="+mn-lt"/>
                <a:ea typeface="+mn-ea"/>
                <a:cs typeface="+mn-cs"/>
              </a:defRPr>
            </a:lvl4pPr>
            <a:lvl5pPr algn="ctr" rtl="0" fontAlgn="base">
              <a:spcBef>
                <a:spcPct val="0"/>
              </a:spcBef>
              <a:spcAft>
                <a:spcPct val="0"/>
              </a:spcAft>
              <a:defRPr kumimoji="1" sz="4400">
                <a:solidFill>
                  <a:schemeClr val="lt1"/>
                </a:solidFill>
                <a:latin typeface="+mn-lt"/>
                <a:ea typeface="+mn-ea"/>
                <a:cs typeface="+mn-cs"/>
              </a:defRPr>
            </a:lvl5pPr>
            <a:lvl6pPr marL="457200" algn="ctr" rtl="0" fontAlgn="base">
              <a:spcBef>
                <a:spcPct val="0"/>
              </a:spcBef>
              <a:spcAft>
                <a:spcPct val="0"/>
              </a:spcAft>
              <a:defRPr kumimoji="1" sz="4400">
                <a:solidFill>
                  <a:schemeClr val="lt1"/>
                </a:solidFill>
                <a:latin typeface="+mn-lt"/>
                <a:ea typeface="+mn-ea"/>
                <a:cs typeface="+mn-cs"/>
              </a:defRPr>
            </a:lvl6pPr>
            <a:lvl7pPr marL="914400" algn="ctr" rtl="0" fontAlgn="base">
              <a:spcBef>
                <a:spcPct val="0"/>
              </a:spcBef>
              <a:spcAft>
                <a:spcPct val="0"/>
              </a:spcAft>
              <a:defRPr kumimoji="1" sz="4400">
                <a:solidFill>
                  <a:schemeClr val="lt1"/>
                </a:solidFill>
                <a:latin typeface="+mn-lt"/>
                <a:ea typeface="+mn-ea"/>
                <a:cs typeface="+mn-cs"/>
              </a:defRPr>
            </a:lvl7pPr>
            <a:lvl8pPr marL="1371600" algn="ctr" rtl="0" fontAlgn="base">
              <a:spcBef>
                <a:spcPct val="0"/>
              </a:spcBef>
              <a:spcAft>
                <a:spcPct val="0"/>
              </a:spcAft>
              <a:defRPr kumimoji="1" sz="4400">
                <a:solidFill>
                  <a:schemeClr val="lt1"/>
                </a:solidFill>
                <a:latin typeface="+mn-lt"/>
                <a:ea typeface="+mn-ea"/>
                <a:cs typeface="+mn-cs"/>
              </a:defRPr>
            </a:lvl8pPr>
            <a:lvl9pPr marL="1828800" algn="ctr" rtl="0" fontAlgn="base">
              <a:spcBef>
                <a:spcPct val="0"/>
              </a:spcBef>
              <a:spcAft>
                <a:spcPct val="0"/>
              </a:spcAft>
              <a:defRPr kumimoji="1" sz="4400">
                <a:solidFill>
                  <a:schemeClr val="lt1"/>
                </a:solidFill>
                <a:latin typeface="+mn-lt"/>
                <a:ea typeface="+mn-ea"/>
                <a:cs typeface="+mn-cs"/>
              </a:defRPr>
            </a:lvl9pPr>
          </a:lstStyle>
          <a:p>
            <a:pPr lvl="0" defTabSz="914400" fontAlgn="auto">
              <a:spcAft>
                <a:spcPts val="0"/>
              </a:spcAft>
              <a:defRPr/>
            </a:pPr>
            <a:r>
              <a:rPr lang="ja-JP" altLang="en-US" sz="3600" b="1" dirty="0">
                <a:solidFill>
                  <a:sysClr val="window" lastClr="FFFFFF"/>
                </a:solidFill>
                <a:latin typeface="Meiryo UI" panose="020B0604030504040204" pitchFamily="50" charset="-128"/>
                <a:ea typeface="Meiryo UI" panose="020B0604030504040204" pitchFamily="50" charset="-128"/>
              </a:rPr>
              <a:t>論点整理（案）</a:t>
            </a:r>
            <a:endParaRPr kumimoji="1" lang="ja-JP" altLang="en-US" sz="3600" b="1" i="0" u="none" strike="noStrike" kern="1200" cap="none" spc="0" normalizeH="0" baseline="0" noProof="0" dirty="0">
              <a:ln>
                <a:noFill/>
              </a:ln>
              <a:solidFill>
                <a:sysClr val="window" lastClr="FFFFFF"/>
              </a:solidFill>
              <a:effectLst/>
              <a:uLnTx/>
              <a:uFillTx/>
              <a:latin typeface="Meiryo UI" panose="020B0604030504040204" pitchFamily="50" charset="-128"/>
              <a:ea typeface="Meiryo UI" panose="020B0604030504040204" pitchFamily="50" charset="-128"/>
            </a:endParaRPr>
          </a:p>
        </p:txBody>
      </p:sp>
      <p:sp>
        <p:nvSpPr>
          <p:cNvPr id="9" name="サブタイトル 2"/>
          <p:cNvSpPr txBox="1">
            <a:spLocks/>
          </p:cNvSpPr>
          <p:nvPr/>
        </p:nvSpPr>
        <p:spPr bwMode="auto">
          <a:xfrm>
            <a:off x="2411760" y="5445224"/>
            <a:ext cx="4320480"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pPr marL="0" marR="0" lvl="0" indent="0" algn="ctr" defTabSz="914400" eaLnBrk="1" fontAlgn="base" latinLnBrk="0" hangingPunct="1">
              <a:lnSpc>
                <a:spcPct val="100000"/>
              </a:lnSpc>
              <a:spcAft>
                <a:spcPct val="0"/>
              </a:spcAft>
              <a:buClrTx/>
              <a:buSzTx/>
              <a:buFont typeface="Arial" panose="020B0604020202020204" pitchFamily="34" charset="0"/>
              <a:buNone/>
              <a:tabLst/>
              <a:defRPr/>
            </a:pPr>
            <a:r>
              <a:rPr kumimoji="1" lang="en-US" altLang="ja-JP" sz="2800" i="0" u="none" strike="noStrike" kern="0" cap="none" spc="0" normalizeH="0" baseline="0" noProof="0" dirty="0" smtClean="0">
                <a:ln>
                  <a:noFill/>
                </a:ln>
                <a:effectLst/>
                <a:uLnTx/>
                <a:uFillTx/>
                <a:latin typeface="Meiryo UI" panose="020B0604030504040204" pitchFamily="50" charset="-128"/>
                <a:ea typeface="Meiryo UI" panose="020B0604030504040204" pitchFamily="50" charset="-128"/>
              </a:rPr>
              <a:t>2020</a:t>
            </a:r>
            <a:r>
              <a:rPr kumimoji="1" lang="ja-JP" altLang="en-US" sz="2800" i="0" u="none" strike="noStrike" kern="0" cap="none" spc="0" normalizeH="0" baseline="0" noProof="0" dirty="0" smtClean="0">
                <a:ln>
                  <a:noFill/>
                </a:ln>
                <a:effectLst/>
                <a:uLnTx/>
                <a:uFillTx/>
                <a:latin typeface="Meiryo UI" panose="020B0604030504040204" pitchFamily="50" charset="-128"/>
                <a:ea typeface="Meiryo UI" panose="020B0604030504040204" pitchFamily="50" charset="-128"/>
              </a:rPr>
              <a:t>年</a:t>
            </a:r>
            <a:r>
              <a:rPr lang="en-US" altLang="ja-JP" sz="2800" kern="0" dirty="0">
                <a:latin typeface="Meiryo UI" panose="020B0604030504040204" pitchFamily="50" charset="-128"/>
                <a:ea typeface="Meiryo UI" panose="020B0604030504040204" pitchFamily="50" charset="-128"/>
              </a:rPr>
              <a:t>7</a:t>
            </a:r>
            <a:r>
              <a:rPr kumimoji="1" lang="ja-JP" altLang="en-US" sz="2800" i="0" u="none" strike="noStrike" kern="0" cap="none" spc="0" normalizeH="0" baseline="0" noProof="0" dirty="0" smtClean="0">
                <a:ln>
                  <a:noFill/>
                </a:ln>
                <a:effectLst/>
                <a:uLnTx/>
                <a:uFillTx/>
                <a:latin typeface="Meiryo UI" panose="020B0604030504040204" pitchFamily="50" charset="-128"/>
                <a:ea typeface="Meiryo UI" panose="020B0604030504040204" pitchFamily="50" charset="-128"/>
              </a:rPr>
              <a:t>月</a:t>
            </a:r>
            <a:r>
              <a:rPr kumimoji="1" lang="en-US" altLang="ja-JP" sz="2800" i="0" u="none" strike="noStrike" kern="0" cap="none" spc="0" normalizeH="0" baseline="0" noProof="0" dirty="0" smtClean="0">
                <a:ln>
                  <a:noFill/>
                </a:ln>
                <a:effectLst/>
                <a:uLnTx/>
                <a:uFillTx/>
                <a:latin typeface="Meiryo UI" panose="020B0604030504040204" pitchFamily="50" charset="-128"/>
                <a:ea typeface="Meiryo UI" panose="020B0604030504040204" pitchFamily="50" charset="-128"/>
              </a:rPr>
              <a:t>6</a:t>
            </a:r>
            <a:r>
              <a:rPr kumimoji="1" lang="ja-JP" altLang="en-US" sz="2800" i="0" u="none" strike="noStrike" kern="0" cap="none" spc="0" normalizeH="0" baseline="0" noProof="0" dirty="0" smtClean="0">
                <a:ln>
                  <a:noFill/>
                </a:ln>
                <a:effectLst/>
                <a:uLnTx/>
                <a:uFillTx/>
                <a:latin typeface="Meiryo UI" panose="020B0604030504040204" pitchFamily="50" charset="-128"/>
                <a:ea typeface="Meiryo UI" panose="020B0604030504040204" pitchFamily="50" charset="-128"/>
              </a:rPr>
              <a:t>日</a:t>
            </a:r>
            <a:endParaRPr kumimoji="1" lang="en-US" altLang="ja-JP" sz="2800" i="0" u="none" strike="noStrike" kern="0" cap="none" spc="0" normalizeH="0" baseline="0" noProof="0" dirty="0" smtClean="0">
              <a:ln>
                <a:noFill/>
              </a:ln>
              <a:effectLst/>
              <a:uLnTx/>
              <a:uFillTx/>
              <a:latin typeface="Meiryo UI" panose="020B0604030504040204" pitchFamily="50" charset="-128"/>
              <a:ea typeface="Meiryo UI" panose="020B0604030504040204" pitchFamily="50" charset="-128"/>
            </a:endParaRPr>
          </a:p>
          <a:p>
            <a:pPr marL="0" marR="0" lvl="0" indent="0" algn="ctr" defTabSz="914400" eaLnBrk="1" fontAlgn="base" latinLnBrk="0" hangingPunct="1">
              <a:lnSpc>
                <a:spcPct val="100000"/>
              </a:lnSpc>
              <a:spcAft>
                <a:spcPct val="0"/>
              </a:spcAft>
              <a:buClrTx/>
              <a:buSzTx/>
              <a:buFont typeface="Arial" panose="020B0604020202020204" pitchFamily="34" charset="0"/>
              <a:buNone/>
              <a:tabLst/>
              <a:defRPr/>
            </a:pPr>
            <a:endParaRPr lang="en-US" altLang="ja-JP" sz="2800" kern="0" dirty="0" smtClean="0">
              <a:latin typeface="Meiryo UI" panose="020B0604030504040204" pitchFamily="50" charset="-128"/>
              <a:ea typeface="Meiryo UI" panose="020B0604030504040204" pitchFamily="50" charset="-128"/>
            </a:endParaRPr>
          </a:p>
        </p:txBody>
      </p:sp>
      <p:sp>
        <p:nvSpPr>
          <p:cNvPr id="10" name="サブタイトル 2"/>
          <p:cNvSpPr txBox="1">
            <a:spLocks/>
          </p:cNvSpPr>
          <p:nvPr/>
        </p:nvSpPr>
        <p:spPr bwMode="auto">
          <a:xfrm>
            <a:off x="7452320" y="116632"/>
            <a:ext cx="1584176" cy="400110"/>
          </a:xfrm>
          <a:prstGeom prst="rect">
            <a:avLst/>
          </a:prstGeom>
          <a:noFill/>
          <a:ln w="1905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pPr marL="0" marR="0" lvl="0" indent="0" algn="ctr" defTabSz="914400" eaLnBrk="1" fontAlgn="base" latinLnBrk="0" hangingPunct="1">
              <a:lnSpc>
                <a:spcPct val="100000"/>
              </a:lnSpc>
              <a:spcBef>
                <a:spcPct val="20000"/>
              </a:spcBef>
              <a:spcAft>
                <a:spcPct val="0"/>
              </a:spcAft>
              <a:buClrTx/>
              <a:buSzTx/>
              <a:buFont typeface="Arial" panose="020B0604020202020204" pitchFamily="34" charset="0"/>
              <a:buNone/>
              <a:tabLst/>
              <a:defRPr/>
            </a:pPr>
            <a:r>
              <a:rPr lang="ja-JP" altLang="en-US" sz="2000" kern="0" dirty="0" smtClean="0">
                <a:ln w="19050">
                  <a:noFill/>
                </a:ln>
                <a:latin typeface="Meiryo UI" panose="020B0604030504040204" pitchFamily="50" charset="-128"/>
                <a:ea typeface="Meiryo UI" panose="020B0604030504040204" pitchFamily="50" charset="-128"/>
              </a:rPr>
              <a:t>参考資料５</a:t>
            </a:r>
            <a:endParaRPr kumimoji="1" lang="ja-JP" altLang="en-US" sz="2000" i="0" u="none" strike="noStrike" kern="0" cap="none" spc="0" normalizeH="0" baseline="0" noProof="0" dirty="0" smtClean="0">
              <a:ln w="19050">
                <a:noFill/>
              </a:ln>
              <a:effectLst/>
              <a:uLnTx/>
              <a:uFillTx/>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77006322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p:cNvSpPr txBox="1">
            <a:spLocks/>
          </p:cNvSpPr>
          <p:nvPr/>
        </p:nvSpPr>
        <p:spPr bwMode="auto">
          <a:xfrm>
            <a:off x="0" y="0"/>
            <a:ext cx="9143999" cy="692696"/>
          </a:xfrm>
          <a:prstGeom prst="rect">
            <a:avLst/>
          </a:prstGeom>
          <a:gradFill rotWithShape="1">
            <a:gsLst>
              <a:gs pos="0">
                <a:srgbClr val="00B050"/>
              </a:gs>
              <a:gs pos="80000">
                <a:srgbClr val="00B050"/>
              </a:gs>
              <a:gs pos="100000">
                <a:srgbClr val="00B050"/>
              </a:gs>
            </a:gsLst>
            <a:lin ang="54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Autofit/>
          </a:bodyPr>
          <a:lstStyle>
            <a:lvl1pPr algn="ctr" rtl="0" fontAlgn="base">
              <a:spcBef>
                <a:spcPct val="0"/>
              </a:spcBef>
              <a:spcAft>
                <a:spcPct val="0"/>
              </a:spcAft>
              <a:defRPr kumimoji="1" sz="4400" kern="1200">
                <a:solidFill>
                  <a:schemeClr val="lt1"/>
                </a:solidFill>
                <a:latin typeface="+mn-lt"/>
                <a:ea typeface="+mn-ea"/>
                <a:cs typeface="+mn-cs"/>
              </a:defRPr>
            </a:lvl1pPr>
            <a:lvl2pPr algn="ctr" rtl="0" fontAlgn="base">
              <a:spcBef>
                <a:spcPct val="0"/>
              </a:spcBef>
              <a:spcAft>
                <a:spcPct val="0"/>
              </a:spcAft>
              <a:defRPr kumimoji="1" sz="4400">
                <a:solidFill>
                  <a:schemeClr val="lt1"/>
                </a:solidFill>
                <a:latin typeface="+mn-lt"/>
                <a:ea typeface="+mn-ea"/>
                <a:cs typeface="+mn-cs"/>
              </a:defRPr>
            </a:lvl2pPr>
            <a:lvl3pPr algn="ctr" rtl="0" fontAlgn="base">
              <a:spcBef>
                <a:spcPct val="0"/>
              </a:spcBef>
              <a:spcAft>
                <a:spcPct val="0"/>
              </a:spcAft>
              <a:defRPr kumimoji="1" sz="4400">
                <a:solidFill>
                  <a:schemeClr val="lt1"/>
                </a:solidFill>
                <a:latin typeface="+mn-lt"/>
                <a:ea typeface="+mn-ea"/>
                <a:cs typeface="+mn-cs"/>
              </a:defRPr>
            </a:lvl3pPr>
            <a:lvl4pPr algn="ctr" rtl="0" fontAlgn="base">
              <a:spcBef>
                <a:spcPct val="0"/>
              </a:spcBef>
              <a:spcAft>
                <a:spcPct val="0"/>
              </a:spcAft>
              <a:defRPr kumimoji="1" sz="4400">
                <a:solidFill>
                  <a:schemeClr val="lt1"/>
                </a:solidFill>
                <a:latin typeface="+mn-lt"/>
                <a:ea typeface="+mn-ea"/>
                <a:cs typeface="+mn-cs"/>
              </a:defRPr>
            </a:lvl4pPr>
            <a:lvl5pPr algn="ctr" rtl="0" fontAlgn="base">
              <a:spcBef>
                <a:spcPct val="0"/>
              </a:spcBef>
              <a:spcAft>
                <a:spcPct val="0"/>
              </a:spcAft>
              <a:defRPr kumimoji="1" sz="4400">
                <a:solidFill>
                  <a:schemeClr val="lt1"/>
                </a:solidFill>
                <a:latin typeface="+mn-lt"/>
                <a:ea typeface="+mn-ea"/>
                <a:cs typeface="+mn-cs"/>
              </a:defRPr>
            </a:lvl5pPr>
            <a:lvl6pPr marL="457200" algn="ctr" rtl="0" fontAlgn="base">
              <a:spcBef>
                <a:spcPct val="0"/>
              </a:spcBef>
              <a:spcAft>
                <a:spcPct val="0"/>
              </a:spcAft>
              <a:defRPr kumimoji="1" sz="4400">
                <a:solidFill>
                  <a:schemeClr val="lt1"/>
                </a:solidFill>
                <a:latin typeface="+mn-lt"/>
                <a:ea typeface="+mn-ea"/>
                <a:cs typeface="+mn-cs"/>
              </a:defRPr>
            </a:lvl6pPr>
            <a:lvl7pPr marL="914400" algn="ctr" rtl="0" fontAlgn="base">
              <a:spcBef>
                <a:spcPct val="0"/>
              </a:spcBef>
              <a:spcAft>
                <a:spcPct val="0"/>
              </a:spcAft>
              <a:defRPr kumimoji="1" sz="4400">
                <a:solidFill>
                  <a:schemeClr val="lt1"/>
                </a:solidFill>
                <a:latin typeface="+mn-lt"/>
                <a:ea typeface="+mn-ea"/>
                <a:cs typeface="+mn-cs"/>
              </a:defRPr>
            </a:lvl7pPr>
            <a:lvl8pPr marL="1371600" algn="ctr" rtl="0" fontAlgn="base">
              <a:spcBef>
                <a:spcPct val="0"/>
              </a:spcBef>
              <a:spcAft>
                <a:spcPct val="0"/>
              </a:spcAft>
              <a:defRPr kumimoji="1" sz="4400">
                <a:solidFill>
                  <a:schemeClr val="lt1"/>
                </a:solidFill>
                <a:latin typeface="+mn-lt"/>
                <a:ea typeface="+mn-ea"/>
                <a:cs typeface="+mn-cs"/>
              </a:defRPr>
            </a:lvl8pPr>
            <a:lvl9pPr marL="1828800" algn="ctr" rtl="0" fontAlgn="base">
              <a:spcBef>
                <a:spcPct val="0"/>
              </a:spcBef>
              <a:spcAft>
                <a:spcPct val="0"/>
              </a:spcAft>
              <a:defRPr kumimoji="1" sz="4400">
                <a:solidFill>
                  <a:schemeClr val="lt1"/>
                </a:solidFill>
                <a:latin typeface="+mn-lt"/>
                <a:ea typeface="+mn-ea"/>
                <a:cs typeface="+mn-cs"/>
              </a:defRPr>
            </a:lvl9pPr>
          </a:lstStyle>
          <a:p>
            <a:pPr lvl="0" algn="l" defTabSz="914400" fontAlgn="auto">
              <a:spcBef>
                <a:spcPts val="0"/>
              </a:spcBef>
              <a:spcAft>
                <a:spcPts val="0"/>
              </a:spcAft>
              <a:defRPr/>
            </a:pPr>
            <a:r>
              <a:rPr lang="ja-JP" altLang="en-US" sz="3200" b="1" dirty="0" smtClean="0">
                <a:solidFill>
                  <a:sysClr val="window" lastClr="FFFFFF"/>
                </a:solidFill>
                <a:latin typeface="Meiryo UI" panose="020B0604030504040204" pitchFamily="50" charset="-128"/>
                <a:ea typeface="Meiryo UI" panose="020B0604030504040204" pitchFamily="50" charset="-128"/>
              </a:rPr>
              <a:t>５．主な論点</a:t>
            </a:r>
            <a:r>
              <a:rPr kumimoji="0" lang="ja-JP" altLang="en-US" sz="3200" b="1" dirty="0">
                <a:solidFill>
                  <a:sysClr val="window" lastClr="FFFFFF"/>
                </a:solidFill>
                <a:latin typeface="Meiryo UI" panose="020B0604030504040204" pitchFamily="50" charset="-128"/>
                <a:ea typeface="Meiryo UI" panose="020B0604030504040204" pitchFamily="50" charset="-128"/>
              </a:rPr>
              <a:t>（電力需給調整力の強化など）</a:t>
            </a:r>
            <a:endParaRPr lang="ja-JP" altLang="en-US" sz="3200" b="1" dirty="0">
              <a:solidFill>
                <a:sysClr val="window" lastClr="FFFFFF"/>
              </a:solidFill>
              <a:latin typeface="Meiryo UI" panose="020B0604030504040204" pitchFamily="50" charset="-128"/>
              <a:ea typeface="Meiryo UI" panose="020B0604030504040204" pitchFamily="50" charset="-128"/>
            </a:endParaRPr>
          </a:p>
        </p:txBody>
      </p:sp>
      <p:sp>
        <p:nvSpPr>
          <p:cNvPr id="6" name="角丸四角形 5"/>
          <p:cNvSpPr/>
          <p:nvPr/>
        </p:nvSpPr>
        <p:spPr>
          <a:xfrm>
            <a:off x="107504" y="836712"/>
            <a:ext cx="8928992" cy="4929999"/>
          </a:xfrm>
          <a:prstGeom prst="roundRect">
            <a:avLst>
              <a:gd name="adj" fmla="val 0"/>
            </a:avLst>
          </a:prstGeom>
          <a:solidFill>
            <a:schemeClr val="bg1"/>
          </a:solidFill>
          <a:ln w="19050">
            <a:solidFill>
              <a:schemeClr val="accent6"/>
            </a:solid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36000" numCol="1" spcCol="0" rtlCol="0" fromWordArt="0" anchor="t" anchorCtr="0" forceAA="0" compatLnSpc="1">
            <a:prstTxWarp prst="textNoShape">
              <a:avLst/>
            </a:prstTxWarp>
            <a:spAutoFit/>
          </a:bodyPr>
          <a:lstStyle/>
          <a:p>
            <a:pPr lvl="0" algn="just">
              <a:spcAft>
                <a:spcPts val="600"/>
              </a:spcAft>
            </a:pPr>
            <a:r>
              <a:rPr lang="en-US" altLang="ja-JP" sz="2000" b="1"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2000" b="1"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蓄電池</a:t>
            </a:r>
            <a:r>
              <a:rPr lang="ja-JP" altLang="en-US" sz="20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の</a:t>
            </a:r>
            <a:r>
              <a:rPr lang="ja-JP" altLang="en-US" sz="2000" b="1"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普及</a:t>
            </a:r>
            <a:r>
              <a:rPr lang="en-US" altLang="ja-JP" sz="2000" b="1"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20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342900" lvl="0" indent="-342900" algn="just">
              <a:spcAft>
                <a:spcPts val="600"/>
              </a:spcAft>
              <a:buFont typeface="Meiryo UI" panose="020B0604030504040204" pitchFamily="50" charset="-128"/>
              <a:buChar char="○"/>
            </a:pPr>
            <a:r>
              <a:rPr lang="ja-JP" altLang="en-US" sz="2000" b="1" u="sng"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蓄電池</a:t>
            </a:r>
            <a:r>
              <a:rPr lang="ja-JP" altLang="en-US" sz="20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は、電力に余裕のある時間帯に蓄電を行うことでピークカット対策として有効。蓄電容量増加などの技術進歩や量産による低廉化も期待できることから、その</a:t>
            </a:r>
            <a:r>
              <a:rPr lang="ja-JP" altLang="en-US" sz="2000" b="1" u="sng"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位置付けを検討</a:t>
            </a:r>
            <a:r>
              <a:rPr lang="ja-JP" altLang="en-US" sz="2000" b="1" u="sng"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する</a:t>
            </a:r>
            <a:r>
              <a:rPr lang="ja-JP" altLang="en-US" sz="2000" b="1" u="sng" kern="100" dirty="0" smtClean="0">
                <a:ln w="19050">
                  <a:noFill/>
                </a:ln>
                <a:solidFill>
                  <a:prstClr val="black"/>
                </a:solidFill>
                <a:latin typeface="Meiryo UI" panose="020B0604030504040204" pitchFamily="50" charset="-128"/>
                <a:ea typeface="Meiryo UI" panose="020B0604030504040204" pitchFamily="50" charset="-128"/>
                <a:cs typeface="Meiryo UI" panose="020B0604030504040204" pitchFamily="50" charset="-128"/>
              </a:rPr>
              <a:t>ことが</a:t>
            </a:r>
            <a:r>
              <a:rPr lang="ja-JP" altLang="en-US" sz="2000" b="1" u="sng"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必要</a:t>
            </a:r>
            <a:r>
              <a:rPr lang="ja-JP" altLang="en-US" sz="20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20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また、</a:t>
            </a:r>
            <a:r>
              <a:rPr lang="ja-JP" altLang="en-US" sz="2000" b="1" u="sng"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電気自動車（</a:t>
            </a:r>
            <a:r>
              <a:rPr lang="en-US" altLang="ja-JP" sz="2000" b="1" u="sng"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EV</a:t>
            </a:r>
            <a:r>
              <a:rPr lang="ja-JP" altLang="en-US" sz="2000" b="1" u="sng"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）の活用を併せて検討</a:t>
            </a:r>
            <a:r>
              <a:rPr lang="ja-JP" altLang="en-US" sz="2000" b="1" u="sng"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する</a:t>
            </a:r>
            <a:r>
              <a:rPr lang="ja-JP" altLang="en-US" sz="2000" b="1" u="sng" kern="100" dirty="0">
                <a:ln w="19050">
                  <a:noFill/>
                </a:ln>
                <a:solidFill>
                  <a:prstClr val="black"/>
                </a:solidFill>
                <a:latin typeface="Meiryo UI" panose="020B0604030504040204" pitchFamily="50" charset="-128"/>
                <a:ea typeface="Meiryo UI" panose="020B0604030504040204" pitchFamily="50" charset="-128"/>
                <a:cs typeface="Meiryo UI" panose="020B0604030504040204" pitchFamily="50" charset="-128"/>
              </a:rPr>
              <a:t>ことが</a:t>
            </a:r>
            <a:r>
              <a:rPr lang="ja-JP" altLang="en-US" sz="2000" b="1" u="sng"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必要</a:t>
            </a:r>
            <a:r>
              <a:rPr lang="ja-JP" altLang="en-US" sz="20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20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lvl="0" algn="just">
              <a:spcAft>
                <a:spcPts val="600"/>
              </a:spcAft>
            </a:pPr>
            <a:r>
              <a:rPr lang="en-US" altLang="ja-JP" sz="2000" b="1"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2000" b="1"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スマートコミュニティの普及</a:t>
            </a:r>
            <a:r>
              <a:rPr lang="en-US" altLang="ja-JP" sz="2000" b="1"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p>
          <a:p>
            <a:pPr marL="342900" lvl="0" indent="-342900" algn="just">
              <a:spcAft>
                <a:spcPts val="600"/>
              </a:spcAft>
              <a:buFont typeface="Meiryo UI" panose="020B0604030504040204" pitchFamily="50" charset="-128"/>
              <a:buChar char="○"/>
            </a:pPr>
            <a:r>
              <a:rPr lang="ja-JP" altLang="en-US" sz="20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スマートコミュニティのような</a:t>
            </a:r>
            <a:r>
              <a:rPr lang="ja-JP" altLang="en-US" sz="2000" b="1" u="sng"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先進的</a:t>
            </a:r>
            <a:r>
              <a:rPr lang="ja-JP" altLang="en-US" sz="2000" b="1" u="sng"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なまちづくりの</a:t>
            </a:r>
            <a:r>
              <a:rPr lang="ja-JP" altLang="en-US" sz="2000" b="1" u="sng"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取組みを普及していくことが必要</a:t>
            </a:r>
            <a:r>
              <a:rPr lang="ja-JP" altLang="en-US" sz="20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20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lvl="0" algn="just">
              <a:spcAft>
                <a:spcPts val="600"/>
              </a:spcAft>
            </a:pPr>
            <a:r>
              <a:rPr lang="en-US" altLang="ja-JP" sz="2000" b="1"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20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新たな技術の利活用</a:t>
            </a:r>
            <a:r>
              <a:rPr lang="en-US" altLang="ja-JP" sz="20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p>
          <a:p>
            <a:pPr marL="342900" lvl="0" indent="-342900" algn="just">
              <a:spcAft>
                <a:spcPts val="600"/>
              </a:spcAft>
              <a:buFont typeface="Meiryo UI" panose="020B0604030504040204" pitchFamily="50" charset="-128"/>
              <a:buChar char="○"/>
            </a:pPr>
            <a:r>
              <a:rPr lang="ja-JP" altLang="en-US" sz="20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電力分野のデジタル化の動きに対応し、大阪モデルのスマートシティの実現に向けた議論の動向も注視しつつ、</a:t>
            </a:r>
            <a:r>
              <a:rPr lang="en-US" altLang="ja-JP" sz="2000" b="1" u="sng"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AI</a:t>
            </a:r>
            <a:r>
              <a:rPr lang="ja-JP" altLang="en-US" sz="2000" b="1" u="sng"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や</a:t>
            </a:r>
            <a:r>
              <a:rPr lang="en-US" altLang="ja-JP" sz="2000" b="1" u="sng" kern="100" dirty="0" err="1">
                <a:solidFill>
                  <a:prstClr val="black"/>
                </a:solidFill>
                <a:latin typeface="Meiryo UI" panose="020B0604030504040204" pitchFamily="50" charset="-128"/>
                <a:ea typeface="Meiryo UI" panose="020B0604030504040204" pitchFamily="50" charset="-128"/>
                <a:cs typeface="Meiryo UI" panose="020B0604030504040204" pitchFamily="50" charset="-128"/>
              </a:rPr>
              <a:t>IoT</a:t>
            </a:r>
            <a:r>
              <a:rPr lang="ja-JP" altLang="en-US" sz="2000" b="1" u="sng"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など技術の進化によるビジネスモデル・ライフスタイルの変化に対応する視点が</a:t>
            </a:r>
            <a:r>
              <a:rPr lang="ja-JP" altLang="en-US" sz="2000" b="1" u="sng"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必要</a:t>
            </a:r>
            <a:r>
              <a:rPr lang="ja-JP" altLang="en-US" sz="20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20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lvl="0" algn="just">
              <a:spcAft>
                <a:spcPts val="600"/>
              </a:spcAft>
            </a:pPr>
            <a:r>
              <a:rPr lang="en-US" altLang="ja-JP" sz="2000" b="1"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2000" b="1"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多様</a:t>
            </a:r>
            <a:r>
              <a:rPr lang="ja-JP" altLang="en-US" sz="20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なエネルギー事業者の参入</a:t>
            </a:r>
            <a:r>
              <a:rPr lang="ja-JP" altLang="en-US" sz="2000" b="1"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等</a:t>
            </a:r>
            <a:r>
              <a:rPr lang="en-US" altLang="ja-JP" sz="2000" b="1"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20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342900" lvl="0" indent="-342900" algn="just">
              <a:spcAft>
                <a:spcPts val="600"/>
              </a:spcAft>
              <a:buFont typeface="Meiryo UI" panose="020B0604030504040204" pitchFamily="50" charset="-128"/>
              <a:buChar char="○"/>
            </a:pPr>
            <a:r>
              <a:rPr lang="ja-JP" altLang="en-US" sz="20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再生可能エネルギーを主体とする電力販売や、アグリゲーションビジネス等、</a:t>
            </a:r>
            <a:r>
              <a:rPr lang="ja-JP" altLang="en-US" sz="2000" b="1" u="sng"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新たなエネルギー事業者の参入を促進するため</a:t>
            </a:r>
            <a:r>
              <a:rPr lang="ja-JP" altLang="en-US" sz="2000" b="1" u="sng"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の取組みが必要</a:t>
            </a:r>
            <a:r>
              <a:rPr lang="ja-JP" altLang="en-US" sz="20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20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9" name="円/楕円 30"/>
          <p:cNvSpPr/>
          <p:nvPr/>
        </p:nvSpPr>
        <p:spPr>
          <a:xfrm>
            <a:off x="8604447" y="104141"/>
            <a:ext cx="485799" cy="484413"/>
          </a:xfrm>
          <a:prstGeom prst="ellipse">
            <a:avLst/>
          </a:prstGeom>
          <a:solidFill>
            <a:schemeClr val="bg1"/>
          </a:solidFill>
          <a:ln w="19050">
            <a:solidFill>
              <a:schemeClr val="accent6">
                <a:lumMod val="50000"/>
              </a:schemeClr>
            </a:solidFill>
          </a:ln>
        </p:spPr>
        <p:style>
          <a:lnRef idx="0">
            <a:schemeClr val="accent6"/>
          </a:lnRef>
          <a:fillRef idx="3">
            <a:schemeClr val="accent6"/>
          </a:fillRef>
          <a:effectRef idx="3">
            <a:schemeClr val="accent6"/>
          </a:effectRef>
          <a:fontRef idx="minor">
            <a:schemeClr val="lt1"/>
          </a:fontRef>
        </p:style>
        <p:txBody>
          <a:bodyPr wrap="square" lIns="0" tIns="0" rIns="0" bIns="0" rtlCol="0" anchor="ctr"/>
          <a:lstStyle/>
          <a:p>
            <a:pPr algn="ctr"/>
            <a:fld id="{9439D75A-5D0D-4091-BA6B-B620B8DC6492}" type="slidenum">
              <a:rPr lang="ja-JP" altLang="en-US" sz="1600" b="1" smtClean="0">
                <a:solidFill>
                  <a:schemeClr val="accent6">
                    <a:lumMod val="50000"/>
                  </a:schemeClr>
                </a:solidFill>
                <a:latin typeface="Meiryo UI" panose="020B0604030504040204" pitchFamily="50" charset="-128"/>
                <a:ea typeface="Meiryo UI" panose="020B0604030504040204" pitchFamily="50" charset="-128"/>
              </a:rPr>
              <a:t>9</a:t>
            </a:fld>
            <a:endParaRPr lang="en-US" altLang="ja-JP" sz="1600" b="1" dirty="0" smtClean="0">
              <a:solidFill>
                <a:schemeClr val="accent6">
                  <a:lumMod val="50000"/>
                </a:schemeClr>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7031935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p:cNvSpPr txBox="1">
            <a:spLocks/>
          </p:cNvSpPr>
          <p:nvPr/>
        </p:nvSpPr>
        <p:spPr bwMode="auto">
          <a:xfrm>
            <a:off x="0" y="0"/>
            <a:ext cx="9143999" cy="692696"/>
          </a:xfrm>
          <a:prstGeom prst="rect">
            <a:avLst/>
          </a:prstGeom>
          <a:gradFill rotWithShape="1">
            <a:gsLst>
              <a:gs pos="0">
                <a:srgbClr val="00B050"/>
              </a:gs>
              <a:gs pos="80000">
                <a:srgbClr val="00B050"/>
              </a:gs>
              <a:gs pos="100000">
                <a:srgbClr val="00B050"/>
              </a:gs>
            </a:gsLst>
            <a:lin ang="54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rtl="0" fontAlgn="base">
              <a:spcBef>
                <a:spcPct val="0"/>
              </a:spcBef>
              <a:spcAft>
                <a:spcPct val="0"/>
              </a:spcAft>
              <a:defRPr kumimoji="1" sz="4400" kern="1200">
                <a:solidFill>
                  <a:schemeClr val="lt1"/>
                </a:solidFill>
                <a:latin typeface="+mn-lt"/>
                <a:ea typeface="+mn-ea"/>
                <a:cs typeface="+mn-cs"/>
              </a:defRPr>
            </a:lvl1pPr>
            <a:lvl2pPr algn="ctr" rtl="0" fontAlgn="base">
              <a:spcBef>
                <a:spcPct val="0"/>
              </a:spcBef>
              <a:spcAft>
                <a:spcPct val="0"/>
              </a:spcAft>
              <a:defRPr kumimoji="1" sz="4400">
                <a:solidFill>
                  <a:schemeClr val="lt1"/>
                </a:solidFill>
                <a:latin typeface="+mn-lt"/>
                <a:ea typeface="+mn-ea"/>
                <a:cs typeface="+mn-cs"/>
              </a:defRPr>
            </a:lvl2pPr>
            <a:lvl3pPr algn="ctr" rtl="0" fontAlgn="base">
              <a:spcBef>
                <a:spcPct val="0"/>
              </a:spcBef>
              <a:spcAft>
                <a:spcPct val="0"/>
              </a:spcAft>
              <a:defRPr kumimoji="1" sz="4400">
                <a:solidFill>
                  <a:schemeClr val="lt1"/>
                </a:solidFill>
                <a:latin typeface="+mn-lt"/>
                <a:ea typeface="+mn-ea"/>
                <a:cs typeface="+mn-cs"/>
              </a:defRPr>
            </a:lvl3pPr>
            <a:lvl4pPr algn="ctr" rtl="0" fontAlgn="base">
              <a:spcBef>
                <a:spcPct val="0"/>
              </a:spcBef>
              <a:spcAft>
                <a:spcPct val="0"/>
              </a:spcAft>
              <a:defRPr kumimoji="1" sz="4400">
                <a:solidFill>
                  <a:schemeClr val="lt1"/>
                </a:solidFill>
                <a:latin typeface="+mn-lt"/>
                <a:ea typeface="+mn-ea"/>
                <a:cs typeface="+mn-cs"/>
              </a:defRPr>
            </a:lvl4pPr>
            <a:lvl5pPr algn="ctr" rtl="0" fontAlgn="base">
              <a:spcBef>
                <a:spcPct val="0"/>
              </a:spcBef>
              <a:spcAft>
                <a:spcPct val="0"/>
              </a:spcAft>
              <a:defRPr kumimoji="1" sz="4400">
                <a:solidFill>
                  <a:schemeClr val="lt1"/>
                </a:solidFill>
                <a:latin typeface="+mn-lt"/>
                <a:ea typeface="+mn-ea"/>
                <a:cs typeface="+mn-cs"/>
              </a:defRPr>
            </a:lvl5pPr>
            <a:lvl6pPr marL="457200" algn="ctr" rtl="0" fontAlgn="base">
              <a:spcBef>
                <a:spcPct val="0"/>
              </a:spcBef>
              <a:spcAft>
                <a:spcPct val="0"/>
              </a:spcAft>
              <a:defRPr kumimoji="1" sz="4400">
                <a:solidFill>
                  <a:schemeClr val="lt1"/>
                </a:solidFill>
                <a:latin typeface="+mn-lt"/>
                <a:ea typeface="+mn-ea"/>
                <a:cs typeface="+mn-cs"/>
              </a:defRPr>
            </a:lvl6pPr>
            <a:lvl7pPr marL="914400" algn="ctr" rtl="0" fontAlgn="base">
              <a:spcBef>
                <a:spcPct val="0"/>
              </a:spcBef>
              <a:spcAft>
                <a:spcPct val="0"/>
              </a:spcAft>
              <a:defRPr kumimoji="1" sz="4400">
                <a:solidFill>
                  <a:schemeClr val="lt1"/>
                </a:solidFill>
                <a:latin typeface="+mn-lt"/>
                <a:ea typeface="+mn-ea"/>
                <a:cs typeface="+mn-cs"/>
              </a:defRPr>
            </a:lvl7pPr>
            <a:lvl8pPr marL="1371600" algn="ctr" rtl="0" fontAlgn="base">
              <a:spcBef>
                <a:spcPct val="0"/>
              </a:spcBef>
              <a:spcAft>
                <a:spcPct val="0"/>
              </a:spcAft>
              <a:defRPr kumimoji="1" sz="4400">
                <a:solidFill>
                  <a:schemeClr val="lt1"/>
                </a:solidFill>
                <a:latin typeface="+mn-lt"/>
                <a:ea typeface="+mn-ea"/>
                <a:cs typeface="+mn-cs"/>
              </a:defRPr>
            </a:lvl8pPr>
            <a:lvl9pPr marL="1828800" algn="ctr" rtl="0" fontAlgn="base">
              <a:spcBef>
                <a:spcPct val="0"/>
              </a:spcBef>
              <a:spcAft>
                <a:spcPct val="0"/>
              </a:spcAft>
              <a:defRPr kumimoji="1" sz="4400">
                <a:solidFill>
                  <a:schemeClr val="lt1"/>
                </a:solidFill>
                <a:latin typeface="+mn-lt"/>
                <a:ea typeface="+mn-ea"/>
                <a:cs typeface="+mn-cs"/>
              </a:defRPr>
            </a:lvl9pPr>
          </a:lstStyle>
          <a:p>
            <a:pPr lvl="0" algn="l" defTabSz="914400" fontAlgn="auto">
              <a:spcAft>
                <a:spcPts val="0"/>
              </a:spcAft>
              <a:defRPr/>
            </a:pPr>
            <a:r>
              <a:rPr lang="ja-JP" altLang="en-US" sz="3200" b="1" dirty="0" smtClean="0">
                <a:solidFill>
                  <a:sysClr val="window" lastClr="FFFFFF"/>
                </a:solidFill>
                <a:latin typeface="Meiryo UI" panose="020B0604030504040204" pitchFamily="50" charset="-128"/>
                <a:ea typeface="Meiryo UI" panose="020B0604030504040204" pitchFamily="50" charset="-128"/>
              </a:rPr>
              <a:t>６．主な</a:t>
            </a:r>
            <a:r>
              <a:rPr lang="ja-JP" altLang="en-US" sz="3200" b="1" dirty="0">
                <a:solidFill>
                  <a:sysClr val="window" lastClr="FFFFFF"/>
                </a:solidFill>
                <a:latin typeface="Meiryo UI" panose="020B0604030504040204" pitchFamily="50" charset="-128"/>
                <a:ea typeface="Meiryo UI" panose="020B0604030504040204" pitchFamily="50" charset="-128"/>
              </a:rPr>
              <a:t>論点</a:t>
            </a:r>
            <a:r>
              <a:rPr lang="ja-JP" altLang="en-US" sz="3200" b="1" dirty="0" smtClean="0">
                <a:solidFill>
                  <a:sysClr val="window" lastClr="FFFFFF"/>
                </a:solidFill>
                <a:latin typeface="Meiryo UI" panose="020B0604030504040204" pitchFamily="50" charset="-128"/>
                <a:ea typeface="Meiryo UI" panose="020B0604030504040204" pitchFamily="50" charset="-128"/>
              </a:rPr>
              <a:t>（エネルギー</a:t>
            </a:r>
            <a:r>
              <a:rPr lang="ja-JP" altLang="en-US" sz="3200" b="1" dirty="0">
                <a:solidFill>
                  <a:sysClr val="window" lastClr="FFFFFF"/>
                </a:solidFill>
                <a:latin typeface="Meiryo UI" panose="020B0604030504040204" pitchFamily="50" charset="-128"/>
                <a:ea typeface="Meiryo UI" panose="020B0604030504040204" pitchFamily="50" charset="-128"/>
              </a:rPr>
              <a:t>関連</a:t>
            </a:r>
            <a:r>
              <a:rPr lang="ja-JP" altLang="en-US" sz="3200" b="1" dirty="0" smtClean="0">
                <a:solidFill>
                  <a:sysClr val="window" lastClr="FFFFFF"/>
                </a:solidFill>
                <a:latin typeface="Meiryo UI" panose="020B0604030504040204" pitchFamily="50" charset="-128"/>
                <a:ea typeface="Meiryo UI" panose="020B0604030504040204" pitchFamily="50" charset="-128"/>
              </a:rPr>
              <a:t>産業の振興など）</a:t>
            </a:r>
            <a:endParaRPr kumimoji="1" lang="ja-JP" altLang="en-US" sz="3200" b="1" i="0" u="none" strike="noStrike" kern="1200" cap="none" spc="0" normalizeH="0" baseline="0" noProof="0" dirty="0">
              <a:ln>
                <a:noFill/>
              </a:ln>
              <a:solidFill>
                <a:sysClr val="window" lastClr="FFFFFF"/>
              </a:solidFill>
              <a:effectLst/>
              <a:uLnTx/>
              <a:uFillTx/>
              <a:latin typeface="Meiryo UI" panose="020B0604030504040204" pitchFamily="50" charset="-128"/>
              <a:ea typeface="Meiryo UI" panose="020B0604030504040204" pitchFamily="50" charset="-128"/>
            </a:endParaRPr>
          </a:p>
        </p:txBody>
      </p:sp>
      <p:sp>
        <p:nvSpPr>
          <p:cNvPr id="6" name="角丸四角形 5"/>
          <p:cNvSpPr/>
          <p:nvPr/>
        </p:nvSpPr>
        <p:spPr>
          <a:xfrm>
            <a:off x="107504" y="836712"/>
            <a:ext cx="8928992" cy="5545552"/>
          </a:xfrm>
          <a:prstGeom prst="roundRect">
            <a:avLst>
              <a:gd name="adj" fmla="val 0"/>
            </a:avLst>
          </a:prstGeom>
          <a:solidFill>
            <a:schemeClr val="bg1"/>
          </a:solidFill>
          <a:ln w="19050">
            <a:solidFill>
              <a:schemeClr val="accent6"/>
            </a:solid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36000" numCol="1" spcCol="0" rtlCol="0" fromWordArt="0" anchor="t" anchorCtr="0" forceAA="0" compatLnSpc="1">
            <a:prstTxWarp prst="textNoShape">
              <a:avLst/>
            </a:prstTxWarp>
            <a:spAutoFit/>
          </a:bodyPr>
          <a:lstStyle/>
          <a:p>
            <a:pPr algn="just">
              <a:spcAft>
                <a:spcPts val="600"/>
              </a:spcAft>
            </a:pPr>
            <a:r>
              <a:rPr lang="en-US" altLang="ja-JP" sz="20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20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産業政策としてのエネルギー政策</a:t>
            </a:r>
            <a:r>
              <a:rPr lang="en-US" altLang="ja-JP" sz="20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p>
          <a:p>
            <a:pPr marL="342900" lvl="0" indent="-342900" algn="just">
              <a:spcAft>
                <a:spcPts val="600"/>
              </a:spcAft>
              <a:buFont typeface="Meiryo UI" panose="020B0604030504040204" pitchFamily="50" charset="-128"/>
              <a:buChar char="○"/>
            </a:pPr>
            <a:r>
              <a:rPr lang="ja-JP" altLang="en-US" sz="2000" b="1" u="sng" kern="100" dirty="0">
                <a:ln w="19050">
                  <a:noFill/>
                </a:ln>
                <a:solidFill>
                  <a:prstClr val="black"/>
                </a:solidFill>
                <a:latin typeface="Meiryo UI" panose="020B0604030504040204" pitchFamily="50" charset="-128"/>
                <a:ea typeface="Meiryo UI" panose="020B0604030504040204" pitchFamily="50" charset="-128"/>
                <a:cs typeface="Meiryo UI" panose="020B0604030504040204" pitchFamily="50" charset="-128"/>
              </a:rPr>
              <a:t>エネルギー関連だけでない産業振興の意味があることを盛り込むことが必要</a:t>
            </a:r>
            <a:r>
              <a:rPr lang="ja-JP" altLang="en-US" sz="2000" kern="100" dirty="0">
                <a:ln w="19050">
                  <a:noFill/>
                </a:ln>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2000" b="1" u="sng" kern="100" dirty="0">
                <a:ln w="19050">
                  <a:noFill/>
                </a:ln>
                <a:solidFill>
                  <a:prstClr val="black"/>
                </a:solidFill>
                <a:latin typeface="Meiryo UI" panose="020B0604030504040204" pitchFamily="50" charset="-128"/>
                <a:ea typeface="Meiryo UI" panose="020B0604030504040204" pitchFamily="50" charset="-128"/>
                <a:cs typeface="Meiryo UI" panose="020B0604030504040204" pitchFamily="50" charset="-128"/>
              </a:rPr>
              <a:t>大阪の企業を支援するという観点からのエネルギー政策が重要</a:t>
            </a:r>
            <a:r>
              <a:rPr lang="ja-JP" altLang="en-US" sz="2000" kern="100" dirty="0">
                <a:ln w="19050">
                  <a:noFill/>
                </a:ln>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2000" kern="100" dirty="0">
              <a:ln w="19050">
                <a:noFill/>
              </a:ln>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342900" lvl="0" indent="-342900" algn="just">
              <a:spcAft>
                <a:spcPts val="600"/>
              </a:spcAft>
              <a:buFont typeface="Meiryo UI" panose="020B0604030504040204" pitchFamily="50" charset="-128"/>
              <a:buChar char="○"/>
            </a:pPr>
            <a:r>
              <a:rPr lang="ja-JP" altLang="en-US" sz="2000" kern="100" dirty="0">
                <a:ln w="19050">
                  <a:noFill/>
                </a:ln>
                <a:solidFill>
                  <a:prstClr val="black"/>
                </a:solidFill>
                <a:latin typeface="Meiryo UI" panose="020B0604030504040204" pitchFamily="50" charset="-128"/>
                <a:ea typeface="Meiryo UI" panose="020B0604030504040204" pitchFamily="50" charset="-128"/>
                <a:cs typeface="Meiryo UI" panose="020B0604030504040204" pitchFamily="50" charset="-128"/>
              </a:rPr>
              <a:t>国内の府域外や世界の低炭素化に貢献することで、産業の育成につなげていくことが重要。</a:t>
            </a:r>
            <a:endParaRPr lang="en-US" altLang="ja-JP" sz="2000" kern="100" dirty="0">
              <a:ln w="19050">
                <a:noFill/>
              </a:ln>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342900" lvl="0" indent="-342900" algn="just">
              <a:spcAft>
                <a:spcPts val="600"/>
              </a:spcAft>
              <a:buFont typeface="Meiryo UI" panose="020B0604030504040204" pitchFamily="50" charset="-128"/>
              <a:buChar char="○"/>
            </a:pPr>
            <a:r>
              <a:rPr lang="en-US" altLang="ja-JP" sz="2000" kern="100" dirty="0">
                <a:ln w="19050">
                  <a:noFill/>
                </a:ln>
                <a:solidFill>
                  <a:prstClr val="black"/>
                </a:solidFill>
                <a:latin typeface="Meiryo UI" panose="020B0604030504040204" pitchFamily="50" charset="-128"/>
                <a:ea typeface="Meiryo UI" panose="020B0604030504040204" pitchFamily="50" charset="-128"/>
                <a:cs typeface="Meiryo UI" panose="020B0604030504040204" pitchFamily="50" charset="-128"/>
              </a:rPr>
              <a:t>2025</a:t>
            </a:r>
            <a:r>
              <a:rPr lang="ja-JP" altLang="en-US" sz="2000" kern="100" dirty="0">
                <a:ln w="19050">
                  <a:noFill/>
                </a:ln>
                <a:solidFill>
                  <a:prstClr val="black"/>
                </a:solidFill>
                <a:latin typeface="Meiryo UI" panose="020B0604030504040204" pitchFamily="50" charset="-128"/>
                <a:ea typeface="Meiryo UI" panose="020B0604030504040204" pitchFamily="50" charset="-128"/>
                <a:cs typeface="Meiryo UI" panose="020B0604030504040204" pitchFamily="50" charset="-128"/>
              </a:rPr>
              <a:t>年の万博は発信のいい機会。</a:t>
            </a:r>
            <a:r>
              <a:rPr lang="ja-JP" altLang="en-US" sz="2000" b="1" u="sng" kern="100" dirty="0">
                <a:ln w="19050">
                  <a:noFill/>
                </a:ln>
                <a:solidFill>
                  <a:prstClr val="black"/>
                </a:solidFill>
                <a:latin typeface="Meiryo UI" panose="020B0604030504040204" pitchFamily="50" charset="-128"/>
                <a:ea typeface="Meiryo UI" panose="020B0604030504040204" pitchFamily="50" charset="-128"/>
                <a:cs typeface="Meiryo UI" panose="020B0604030504040204" pitchFamily="50" charset="-128"/>
              </a:rPr>
              <a:t>提案型のモデルをどのように育成していくのかも重要</a:t>
            </a:r>
            <a:r>
              <a:rPr lang="ja-JP" altLang="en-US" sz="2000" kern="100" dirty="0">
                <a:ln w="19050">
                  <a:noFill/>
                </a:ln>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2000" kern="100" dirty="0">
              <a:ln w="19050">
                <a:noFill/>
              </a:ln>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lvl="0" algn="just">
              <a:spcAft>
                <a:spcPts val="600"/>
              </a:spcAft>
            </a:pPr>
            <a:r>
              <a:rPr lang="en-US" altLang="ja-JP" sz="2000" b="1"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2000" b="1"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エネルギー</a:t>
            </a:r>
            <a:r>
              <a:rPr lang="ja-JP" altLang="en-US" sz="20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関連</a:t>
            </a:r>
            <a:r>
              <a:rPr lang="ja-JP" altLang="en-US" sz="2000" b="1"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産業の振興</a:t>
            </a:r>
            <a:r>
              <a:rPr lang="en-US" altLang="ja-JP" sz="2000" b="1"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p>
          <a:p>
            <a:pPr marL="342900" lvl="0" indent="-342900" algn="just">
              <a:spcAft>
                <a:spcPts val="600"/>
              </a:spcAft>
              <a:buFont typeface="Meiryo UI" panose="020B0604030504040204" pitchFamily="50" charset="-128"/>
              <a:buChar char="○"/>
            </a:pPr>
            <a:r>
              <a:rPr lang="ja-JP" altLang="en-US" sz="20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大阪・関西には、蓄電池など</a:t>
            </a:r>
            <a:r>
              <a:rPr lang="ja-JP" altLang="en-US" sz="20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の新エネルギー・省エネルギー製品</a:t>
            </a:r>
            <a:r>
              <a:rPr lang="ja-JP" altLang="en-US" sz="20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の生産拠点や研究拠点等が集積。イノベーションや最先端技術を導入したスマートコミュニティ実証の展開を促すなど</a:t>
            </a:r>
            <a:r>
              <a:rPr lang="ja-JP" altLang="en-US" sz="20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2000" b="1" u="sng"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エネルギー関連</a:t>
            </a:r>
            <a:r>
              <a:rPr lang="ja-JP" altLang="en-US" sz="2000" b="1" u="sng"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産業の振興を図って</a:t>
            </a:r>
            <a:r>
              <a:rPr lang="ja-JP" altLang="en-US" sz="2000" b="1" u="sng"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いく</a:t>
            </a:r>
            <a:r>
              <a:rPr lang="ja-JP" altLang="en-US" sz="2000" b="1" u="sng" kern="100" dirty="0">
                <a:ln w="19050">
                  <a:noFill/>
                </a:ln>
                <a:solidFill>
                  <a:prstClr val="black"/>
                </a:solidFill>
                <a:latin typeface="Meiryo UI" panose="020B0604030504040204" pitchFamily="50" charset="-128"/>
                <a:ea typeface="Meiryo UI" panose="020B0604030504040204" pitchFamily="50" charset="-128"/>
                <a:cs typeface="Meiryo UI" panose="020B0604030504040204" pitchFamily="50" charset="-128"/>
              </a:rPr>
              <a:t>ことが</a:t>
            </a:r>
            <a:r>
              <a:rPr lang="ja-JP" altLang="en-US" sz="2000" b="1" u="sng"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必要</a:t>
            </a:r>
            <a:r>
              <a:rPr lang="ja-JP" altLang="en-US" sz="20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20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lvl="0" algn="just">
              <a:spcAft>
                <a:spcPts val="600"/>
              </a:spcAft>
            </a:pPr>
            <a:r>
              <a:rPr lang="en-US" altLang="ja-JP" sz="20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20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水素の利活用</a:t>
            </a:r>
            <a:r>
              <a:rPr lang="en-US" altLang="ja-JP" sz="20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p>
          <a:p>
            <a:pPr marL="342900" lvl="0" indent="-342900" algn="just">
              <a:spcAft>
                <a:spcPts val="600"/>
              </a:spcAft>
              <a:buFont typeface="Meiryo UI" panose="020B0604030504040204" pitchFamily="50" charset="-128"/>
              <a:buChar char="○"/>
            </a:pPr>
            <a:r>
              <a:rPr lang="ja-JP" altLang="en-US" sz="2000" b="1" u="sng"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水素</a:t>
            </a:r>
            <a:r>
              <a:rPr lang="ja-JP" altLang="en-US" sz="20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は、蓄電池と比較して大規模かつ長期間のエネルギー貯蔵が可能であるなどの特徴があり、</a:t>
            </a:r>
            <a:r>
              <a:rPr lang="ja-JP" altLang="en-US" sz="2000" kern="100" dirty="0">
                <a:ln w="19050">
                  <a:noFill/>
                </a:ln>
                <a:solidFill>
                  <a:prstClr val="black"/>
                </a:solidFill>
                <a:latin typeface="Meiryo UI" panose="020B0604030504040204" pitchFamily="50" charset="-128"/>
                <a:ea typeface="Meiryo UI" panose="020B0604030504040204" pitchFamily="50" charset="-128"/>
                <a:cs typeface="Meiryo UI" panose="020B0604030504040204" pitchFamily="50" charset="-128"/>
              </a:rPr>
              <a:t>地域のエネルギーを変えていく。</a:t>
            </a:r>
            <a:r>
              <a:rPr lang="ja-JP" altLang="en-US" sz="2000" b="1" u="sng" kern="100" dirty="0">
                <a:ln w="19050">
                  <a:noFill/>
                </a:ln>
                <a:solidFill>
                  <a:prstClr val="black"/>
                </a:solidFill>
                <a:latin typeface="Meiryo UI" panose="020B0604030504040204" pitchFamily="50" charset="-128"/>
                <a:ea typeface="Meiryo UI" panose="020B0604030504040204" pitchFamily="50" charset="-128"/>
                <a:cs typeface="Meiryo UI" panose="020B0604030504040204" pitchFamily="50" charset="-128"/>
              </a:rPr>
              <a:t>エネルギー政策に位置付け、いろいろな産業を結び付けていく道筋のようなものを、大阪・関西万博も活用しながら提示することが重要</a:t>
            </a:r>
            <a:r>
              <a:rPr lang="ja-JP" altLang="en-US" sz="2000" kern="100" dirty="0" smtClean="0">
                <a:ln w="19050">
                  <a:noFill/>
                </a:ln>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2000" kern="100" dirty="0">
              <a:ln w="19050">
                <a:noFill/>
              </a:ln>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9" name="円/楕円 30"/>
          <p:cNvSpPr/>
          <p:nvPr/>
        </p:nvSpPr>
        <p:spPr>
          <a:xfrm>
            <a:off x="8604447" y="104141"/>
            <a:ext cx="485799" cy="484413"/>
          </a:xfrm>
          <a:prstGeom prst="ellipse">
            <a:avLst/>
          </a:prstGeom>
          <a:solidFill>
            <a:schemeClr val="bg1"/>
          </a:solidFill>
          <a:ln w="19050">
            <a:solidFill>
              <a:schemeClr val="accent6">
                <a:lumMod val="50000"/>
              </a:schemeClr>
            </a:solidFill>
          </a:ln>
        </p:spPr>
        <p:style>
          <a:lnRef idx="0">
            <a:schemeClr val="accent6"/>
          </a:lnRef>
          <a:fillRef idx="3">
            <a:schemeClr val="accent6"/>
          </a:fillRef>
          <a:effectRef idx="3">
            <a:schemeClr val="accent6"/>
          </a:effectRef>
          <a:fontRef idx="minor">
            <a:schemeClr val="lt1"/>
          </a:fontRef>
        </p:style>
        <p:txBody>
          <a:bodyPr wrap="square" lIns="0" tIns="0" rIns="0" bIns="0" rtlCol="0" anchor="ctr"/>
          <a:lstStyle/>
          <a:p>
            <a:pPr algn="ctr"/>
            <a:fld id="{9439D75A-5D0D-4091-BA6B-B620B8DC6492}" type="slidenum">
              <a:rPr lang="ja-JP" altLang="en-US" sz="1600" b="1" smtClean="0">
                <a:solidFill>
                  <a:schemeClr val="accent6">
                    <a:lumMod val="50000"/>
                  </a:schemeClr>
                </a:solidFill>
                <a:latin typeface="Meiryo UI" panose="020B0604030504040204" pitchFamily="50" charset="-128"/>
                <a:ea typeface="Meiryo UI" panose="020B0604030504040204" pitchFamily="50" charset="-128"/>
              </a:rPr>
              <a:t>10</a:t>
            </a:fld>
            <a:endParaRPr lang="en-US" altLang="ja-JP" sz="1600" b="1" dirty="0" smtClean="0">
              <a:solidFill>
                <a:schemeClr val="accent6">
                  <a:lumMod val="50000"/>
                </a:schemeClr>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78697554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p:cNvSpPr txBox="1">
            <a:spLocks/>
          </p:cNvSpPr>
          <p:nvPr/>
        </p:nvSpPr>
        <p:spPr bwMode="auto">
          <a:xfrm>
            <a:off x="0" y="0"/>
            <a:ext cx="9143999" cy="692696"/>
          </a:xfrm>
          <a:prstGeom prst="rect">
            <a:avLst/>
          </a:prstGeom>
          <a:gradFill rotWithShape="1">
            <a:gsLst>
              <a:gs pos="0">
                <a:srgbClr val="00B050"/>
              </a:gs>
              <a:gs pos="80000">
                <a:srgbClr val="00B050"/>
              </a:gs>
              <a:gs pos="100000">
                <a:srgbClr val="00B050"/>
              </a:gs>
            </a:gsLst>
            <a:lin ang="54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rtl="0" fontAlgn="base">
              <a:spcBef>
                <a:spcPct val="0"/>
              </a:spcBef>
              <a:spcAft>
                <a:spcPct val="0"/>
              </a:spcAft>
              <a:defRPr kumimoji="1" sz="4400" kern="1200">
                <a:solidFill>
                  <a:schemeClr val="lt1"/>
                </a:solidFill>
                <a:latin typeface="+mn-lt"/>
                <a:ea typeface="+mn-ea"/>
                <a:cs typeface="+mn-cs"/>
              </a:defRPr>
            </a:lvl1pPr>
            <a:lvl2pPr algn="ctr" rtl="0" fontAlgn="base">
              <a:spcBef>
                <a:spcPct val="0"/>
              </a:spcBef>
              <a:spcAft>
                <a:spcPct val="0"/>
              </a:spcAft>
              <a:defRPr kumimoji="1" sz="4400">
                <a:solidFill>
                  <a:schemeClr val="lt1"/>
                </a:solidFill>
                <a:latin typeface="+mn-lt"/>
                <a:ea typeface="+mn-ea"/>
                <a:cs typeface="+mn-cs"/>
              </a:defRPr>
            </a:lvl2pPr>
            <a:lvl3pPr algn="ctr" rtl="0" fontAlgn="base">
              <a:spcBef>
                <a:spcPct val="0"/>
              </a:spcBef>
              <a:spcAft>
                <a:spcPct val="0"/>
              </a:spcAft>
              <a:defRPr kumimoji="1" sz="4400">
                <a:solidFill>
                  <a:schemeClr val="lt1"/>
                </a:solidFill>
                <a:latin typeface="+mn-lt"/>
                <a:ea typeface="+mn-ea"/>
                <a:cs typeface="+mn-cs"/>
              </a:defRPr>
            </a:lvl3pPr>
            <a:lvl4pPr algn="ctr" rtl="0" fontAlgn="base">
              <a:spcBef>
                <a:spcPct val="0"/>
              </a:spcBef>
              <a:spcAft>
                <a:spcPct val="0"/>
              </a:spcAft>
              <a:defRPr kumimoji="1" sz="4400">
                <a:solidFill>
                  <a:schemeClr val="lt1"/>
                </a:solidFill>
                <a:latin typeface="+mn-lt"/>
                <a:ea typeface="+mn-ea"/>
                <a:cs typeface="+mn-cs"/>
              </a:defRPr>
            </a:lvl4pPr>
            <a:lvl5pPr algn="ctr" rtl="0" fontAlgn="base">
              <a:spcBef>
                <a:spcPct val="0"/>
              </a:spcBef>
              <a:spcAft>
                <a:spcPct val="0"/>
              </a:spcAft>
              <a:defRPr kumimoji="1" sz="4400">
                <a:solidFill>
                  <a:schemeClr val="lt1"/>
                </a:solidFill>
                <a:latin typeface="+mn-lt"/>
                <a:ea typeface="+mn-ea"/>
                <a:cs typeface="+mn-cs"/>
              </a:defRPr>
            </a:lvl5pPr>
            <a:lvl6pPr marL="457200" algn="ctr" rtl="0" fontAlgn="base">
              <a:spcBef>
                <a:spcPct val="0"/>
              </a:spcBef>
              <a:spcAft>
                <a:spcPct val="0"/>
              </a:spcAft>
              <a:defRPr kumimoji="1" sz="4400">
                <a:solidFill>
                  <a:schemeClr val="lt1"/>
                </a:solidFill>
                <a:latin typeface="+mn-lt"/>
                <a:ea typeface="+mn-ea"/>
                <a:cs typeface="+mn-cs"/>
              </a:defRPr>
            </a:lvl6pPr>
            <a:lvl7pPr marL="914400" algn="ctr" rtl="0" fontAlgn="base">
              <a:spcBef>
                <a:spcPct val="0"/>
              </a:spcBef>
              <a:spcAft>
                <a:spcPct val="0"/>
              </a:spcAft>
              <a:defRPr kumimoji="1" sz="4400">
                <a:solidFill>
                  <a:schemeClr val="lt1"/>
                </a:solidFill>
                <a:latin typeface="+mn-lt"/>
                <a:ea typeface="+mn-ea"/>
                <a:cs typeface="+mn-cs"/>
              </a:defRPr>
            </a:lvl7pPr>
            <a:lvl8pPr marL="1371600" algn="ctr" rtl="0" fontAlgn="base">
              <a:spcBef>
                <a:spcPct val="0"/>
              </a:spcBef>
              <a:spcAft>
                <a:spcPct val="0"/>
              </a:spcAft>
              <a:defRPr kumimoji="1" sz="4400">
                <a:solidFill>
                  <a:schemeClr val="lt1"/>
                </a:solidFill>
                <a:latin typeface="+mn-lt"/>
                <a:ea typeface="+mn-ea"/>
                <a:cs typeface="+mn-cs"/>
              </a:defRPr>
            </a:lvl8pPr>
            <a:lvl9pPr marL="1828800" algn="ctr" rtl="0" fontAlgn="base">
              <a:spcBef>
                <a:spcPct val="0"/>
              </a:spcBef>
              <a:spcAft>
                <a:spcPct val="0"/>
              </a:spcAft>
              <a:defRPr kumimoji="1" sz="4400">
                <a:solidFill>
                  <a:schemeClr val="lt1"/>
                </a:solidFill>
                <a:latin typeface="+mn-lt"/>
                <a:ea typeface="+mn-ea"/>
                <a:cs typeface="+mn-cs"/>
              </a:defRPr>
            </a:lvl9pPr>
          </a:lstStyle>
          <a:p>
            <a:pPr lvl="0" algn="l" defTabSz="914400" fontAlgn="auto">
              <a:spcAft>
                <a:spcPts val="0"/>
              </a:spcAft>
              <a:defRPr/>
            </a:pPr>
            <a:r>
              <a:rPr lang="ja-JP" altLang="en-US" sz="3200" b="1" dirty="0" smtClean="0">
                <a:solidFill>
                  <a:sysClr val="window" lastClr="FFFFFF"/>
                </a:solidFill>
                <a:latin typeface="Meiryo UI" panose="020B0604030504040204" pitchFamily="50" charset="-128"/>
                <a:ea typeface="Meiryo UI" panose="020B0604030504040204" pitchFamily="50" charset="-128"/>
              </a:rPr>
              <a:t>１</a:t>
            </a:r>
            <a:r>
              <a:rPr lang="ja-JP" altLang="en-US" sz="3200" b="1" dirty="0">
                <a:solidFill>
                  <a:sysClr val="window" lastClr="FFFFFF"/>
                </a:solidFill>
                <a:latin typeface="Meiryo UI" panose="020B0604030504040204" pitchFamily="50" charset="-128"/>
                <a:ea typeface="Meiryo UI" panose="020B0604030504040204" pitchFamily="50" charset="-128"/>
              </a:rPr>
              <a:t>．基本的な考え方</a:t>
            </a:r>
            <a:endParaRPr kumimoji="1" lang="ja-JP" altLang="en-US" sz="3200" b="1" i="0" u="none" strike="noStrike" kern="1200" cap="none" spc="0" normalizeH="0" baseline="0" noProof="0" dirty="0">
              <a:ln>
                <a:noFill/>
              </a:ln>
              <a:solidFill>
                <a:sysClr val="window" lastClr="FFFFFF"/>
              </a:solidFill>
              <a:effectLst/>
              <a:uLnTx/>
              <a:uFillTx/>
              <a:latin typeface="Meiryo UI" panose="020B0604030504040204" pitchFamily="50" charset="-128"/>
              <a:ea typeface="Meiryo UI" panose="020B0604030504040204" pitchFamily="50" charset="-128"/>
            </a:endParaRPr>
          </a:p>
        </p:txBody>
      </p:sp>
      <p:sp>
        <p:nvSpPr>
          <p:cNvPr id="6" name="角丸四角形 5"/>
          <p:cNvSpPr/>
          <p:nvPr/>
        </p:nvSpPr>
        <p:spPr>
          <a:xfrm>
            <a:off x="107504" y="836712"/>
            <a:ext cx="8928992" cy="3160284"/>
          </a:xfrm>
          <a:prstGeom prst="roundRect">
            <a:avLst>
              <a:gd name="adj" fmla="val 0"/>
            </a:avLst>
          </a:prstGeom>
          <a:solidFill>
            <a:schemeClr val="bg1"/>
          </a:solidFill>
          <a:ln w="19050">
            <a:solidFill>
              <a:schemeClr val="accent6"/>
            </a:solid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36000" numCol="1" spcCol="0" rtlCol="0" fromWordArt="0" anchor="t" anchorCtr="0" forceAA="0" compatLnSpc="1">
            <a:prstTxWarp prst="textNoShape">
              <a:avLst/>
            </a:prstTxWarp>
            <a:spAutoFit/>
          </a:bodyPr>
          <a:lstStyle/>
          <a:p>
            <a:pPr marL="342900" indent="-342900" algn="just">
              <a:spcAft>
                <a:spcPts val="600"/>
              </a:spcAft>
              <a:buFont typeface="Meiryo UI" panose="020B0604030504040204" pitchFamily="50" charset="-128"/>
              <a:buChar char="○"/>
            </a:pPr>
            <a:r>
              <a:rPr lang="ja-JP" altLang="en-US" sz="20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20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新たなエネルギー社会の構築」に</a:t>
            </a:r>
            <a:r>
              <a:rPr lang="ja-JP" altLang="en-US" sz="20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向けて、</a:t>
            </a:r>
            <a:r>
              <a:rPr lang="ja-JP" altLang="en-US" sz="2000" b="1" u="sng"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府</a:t>
            </a:r>
            <a:r>
              <a:rPr lang="ja-JP" altLang="en-US" sz="2000" b="1" u="sng"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市が実施すべき中長期的なエネルギー政策のあり方（方向性や具体的な施策等）に</a:t>
            </a:r>
            <a:r>
              <a:rPr lang="ja-JP" altLang="en-US" sz="2000" b="1" u="sng"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ついて広く検討する</a:t>
            </a:r>
            <a:r>
              <a:rPr lang="ja-JP" altLang="en-US" sz="20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20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342900" lvl="0" indent="-342900" algn="just">
              <a:spcAft>
                <a:spcPts val="600"/>
              </a:spcAft>
              <a:buFont typeface="Meiryo UI" panose="020B0604030504040204" pitchFamily="50" charset="-128"/>
              <a:buChar char="○"/>
            </a:pPr>
            <a:r>
              <a:rPr lang="ja-JP" altLang="en-US" sz="20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大阪</a:t>
            </a:r>
            <a:r>
              <a:rPr lang="ja-JP" altLang="en-US" sz="20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の地域特性に</a:t>
            </a:r>
            <a:r>
              <a:rPr lang="ja-JP" altLang="en-US" sz="20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応じて、</a:t>
            </a:r>
            <a:r>
              <a:rPr lang="ja-JP" altLang="en-US" sz="2000" b="1" u="sng"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産業</a:t>
            </a:r>
            <a:r>
              <a:rPr lang="ja-JP" altLang="en-US" sz="2000" b="1" u="sng"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活動をはじめ大阪の成長や安全・安心で安定した府民生活と</a:t>
            </a:r>
            <a:r>
              <a:rPr lang="ja-JP" altLang="en-US" sz="2000" b="1" u="sng"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調和を図る</a:t>
            </a:r>
            <a:r>
              <a:rPr lang="ja-JP" altLang="en-US" sz="20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20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342900" lvl="0" indent="-342900" algn="just">
              <a:spcAft>
                <a:spcPts val="600"/>
              </a:spcAft>
              <a:buFont typeface="Meiryo UI" panose="020B0604030504040204" pitchFamily="50" charset="-128"/>
              <a:buChar char="○"/>
            </a:pPr>
            <a:r>
              <a:rPr lang="ja-JP" altLang="en-US" sz="2000" b="1" u="sng"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現行</a:t>
            </a:r>
            <a:r>
              <a:rPr lang="ja-JP" altLang="en-US" sz="2000" b="1" u="sng"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プラン策定の当時とは異なる社会情勢等を</a:t>
            </a:r>
            <a:r>
              <a:rPr lang="ja-JP" altLang="en-US" sz="2000" b="1" u="sng"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踏まえる</a:t>
            </a:r>
            <a:r>
              <a:rPr lang="ja-JP" altLang="en-US" sz="20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20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342900" lvl="0" indent="-342900" algn="just">
              <a:spcAft>
                <a:spcPts val="600"/>
              </a:spcAft>
              <a:buFont typeface="Meiryo UI" panose="020B0604030504040204" pitchFamily="50" charset="-128"/>
              <a:buChar char="○"/>
            </a:pPr>
            <a:r>
              <a:rPr lang="ja-JP" altLang="en-US" sz="2000" b="1" u="sng"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エネルギー</a:t>
            </a:r>
            <a:r>
              <a:rPr lang="ja-JP" altLang="en-US" sz="2000" b="1" u="sng"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需給を</a:t>
            </a:r>
            <a:r>
              <a:rPr lang="ja-JP" altLang="en-US" sz="2000" b="1" u="sng"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需要サイドから</a:t>
            </a:r>
            <a:r>
              <a:rPr lang="ja-JP" altLang="en-US" sz="2000" b="1" u="sng"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捉える視点を重視</a:t>
            </a:r>
            <a:r>
              <a:rPr lang="ja-JP" altLang="en-US" sz="20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し、需給構造のあり方について</a:t>
            </a:r>
            <a:r>
              <a:rPr lang="ja-JP" altLang="en-US" sz="20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検討</a:t>
            </a:r>
            <a:r>
              <a:rPr lang="ja-JP" altLang="en-US" sz="2000" kern="100" dirty="0" smtClean="0">
                <a:ln w="19050">
                  <a:noFill/>
                  <a:prstDash val="solid"/>
                </a:ln>
                <a:solidFill>
                  <a:prstClr val="black"/>
                </a:solidFill>
                <a:latin typeface="Meiryo UI" panose="020B0604030504040204" pitchFamily="50" charset="-128"/>
                <a:ea typeface="Meiryo UI" panose="020B0604030504040204" pitchFamily="50" charset="-128"/>
                <a:cs typeface="Meiryo UI" panose="020B0604030504040204" pitchFamily="50" charset="-128"/>
              </a:rPr>
              <a:t>する</a:t>
            </a:r>
            <a:r>
              <a:rPr lang="ja-JP" altLang="en-US" sz="20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20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また、</a:t>
            </a:r>
            <a:r>
              <a:rPr lang="ja-JP" altLang="en-US" sz="20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需要サイドの</a:t>
            </a:r>
            <a:r>
              <a:rPr lang="ja-JP" altLang="en-US" sz="20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視点から、</a:t>
            </a:r>
            <a:r>
              <a:rPr lang="ja-JP" altLang="en-US" sz="20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供給サイドに</a:t>
            </a:r>
            <a:r>
              <a:rPr lang="ja-JP" altLang="en-US" sz="20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おけるエネルギー供給の安定化についても、可能な限り踏み込んで</a:t>
            </a:r>
            <a:r>
              <a:rPr lang="ja-JP" altLang="en-US" sz="20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検討</a:t>
            </a:r>
            <a:r>
              <a:rPr lang="ja-JP" altLang="en-US" sz="2000" kern="100" dirty="0" smtClean="0">
                <a:ln w="19050">
                  <a:noFill/>
                  <a:prstDash val="solid"/>
                </a:ln>
                <a:solidFill>
                  <a:prstClr val="black"/>
                </a:solidFill>
                <a:latin typeface="Meiryo UI" panose="020B0604030504040204" pitchFamily="50" charset="-128"/>
                <a:ea typeface="Meiryo UI" panose="020B0604030504040204" pitchFamily="50" charset="-128"/>
                <a:cs typeface="Meiryo UI" panose="020B0604030504040204" pitchFamily="50" charset="-128"/>
              </a:rPr>
              <a:t>する</a:t>
            </a:r>
            <a:r>
              <a:rPr lang="ja-JP" altLang="en-US" sz="20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20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342900" lvl="0" indent="-342900" algn="just">
              <a:spcAft>
                <a:spcPts val="600"/>
              </a:spcAft>
              <a:buFont typeface="Meiryo UI" panose="020B0604030504040204" pitchFamily="50" charset="-128"/>
              <a:buChar char="○"/>
            </a:pPr>
            <a:r>
              <a:rPr lang="ja-JP" altLang="en-US" sz="2000" b="1" u="sng"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地球温暖化対策と整合的になるように検討する</a:t>
            </a:r>
            <a:r>
              <a:rPr lang="ja-JP" altLang="en-US" sz="20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20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9" name="円/楕円 30"/>
          <p:cNvSpPr/>
          <p:nvPr/>
        </p:nvSpPr>
        <p:spPr>
          <a:xfrm>
            <a:off x="8604447" y="104141"/>
            <a:ext cx="485799" cy="484413"/>
          </a:xfrm>
          <a:prstGeom prst="ellipse">
            <a:avLst/>
          </a:prstGeom>
          <a:solidFill>
            <a:schemeClr val="bg1"/>
          </a:solidFill>
          <a:ln w="19050">
            <a:solidFill>
              <a:schemeClr val="accent6">
                <a:lumMod val="50000"/>
              </a:schemeClr>
            </a:solidFill>
          </a:ln>
        </p:spPr>
        <p:style>
          <a:lnRef idx="0">
            <a:schemeClr val="accent6"/>
          </a:lnRef>
          <a:fillRef idx="3">
            <a:schemeClr val="accent6"/>
          </a:fillRef>
          <a:effectRef idx="3">
            <a:schemeClr val="accent6"/>
          </a:effectRef>
          <a:fontRef idx="minor">
            <a:schemeClr val="lt1"/>
          </a:fontRef>
        </p:style>
        <p:txBody>
          <a:bodyPr wrap="square" lIns="0" tIns="0" rIns="0" bIns="0" rtlCol="0" anchor="ctr"/>
          <a:lstStyle/>
          <a:p>
            <a:pPr algn="ctr"/>
            <a:fld id="{9439D75A-5D0D-4091-BA6B-B620B8DC6492}" type="slidenum">
              <a:rPr lang="ja-JP" altLang="en-US" sz="1600" b="1" smtClean="0">
                <a:solidFill>
                  <a:schemeClr val="accent6">
                    <a:lumMod val="50000"/>
                  </a:schemeClr>
                </a:solidFill>
                <a:latin typeface="Meiryo UI" panose="020B0604030504040204" pitchFamily="50" charset="-128"/>
                <a:ea typeface="Meiryo UI" panose="020B0604030504040204" pitchFamily="50" charset="-128"/>
              </a:rPr>
              <a:t>1</a:t>
            </a:fld>
            <a:endParaRPr lang="en-US" altLang="ja-JP" sz="1600" b="1" dirty="0" smtClean="0">
              <a:solidFill>
                <a:schemeClr val="accent6">
                  <a:lumMod val="50000"/>
                </a:schemeClr>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65227205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p:cNvSpPr txBox="1">
            <a:spLocks/>
          </p:cNvSpPr>
          <p:nvPr/>
        </p:nvSpPr>
        <p:spPr bwMode="auto">
          <a:xfrm>
            <a:off x="0" y="0"/>
            <a:ext cx="9143999" cy="692696"/>
          </a:xfrm>
          <a:prstGeom prst="rect">
            <a:avLst/>
          </a:prstGeom>
          <a:gradFill rotWithShape="1">
            <a:gsLst>
              <a:gs pos="0">
                <a:srgbClr val="00B050"/>
              </a:gs>
              <a:gs pos="80000">
                <a:srgbClr val="00B050"/>
              </a:gs>
              <a:gs pos="100000">
                <a:srgbClr val="00B050"/>
              </a:gs>
            </a:gsLst>
            <a:lin ang="54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rtl="0" fontAlgn="base">
              <a:spcBef>
                <a:spcPct val="0"/>
              </a:spcBef>
              <a:spcAft>
                <a:spcPct val="0"/>
              </a:spcAft>
              <a:defRPr kumimoji="1" sz="4400" kern="1200">
                <a:solidFill>
                  <a:schemeClr val="lt1"/>
                </a:solidFill>
                <a:latin typeface="+mn-lt"/>
                <a:ea typeface="+mn-ea"/>
                <a:cs typeface="+mn-cs"/>
              </a:defRPr>
            </a:lvl1pPr>
            <a:lvl2pPr algn="ctr" rtl="0" fontAlgn="base">
              <a:spcBef>
                <a:spcPct val="0"/>
              </a:spcBef>
              <a:spcAft>
                <a:spcPct val="0"/>
              </a:spcAft>
              <a:defRPr kumimoji="1" sz="4400">
                <a:solidFill>
                  <a:schemeClr val="lt1"/>
                </a:solidFill>
                <a:latin typeface="+mn-lt"/>
                <a:ea typeface="+mn-ea"/>
                <a:cs typeface="+mn-cs"/>
              </a:defRPr>
            </a:lvl2pPr>
            <a:lvl3pPr algn="ctr" rtl="0" fontAlgn="base">
              <a:spcBef>
                <a:spcPct val="0"/>
              </a:spcBef>
              <a:spcAft>
                <a:spcPct val="0"/>
              </a:spcAft>
              <a:defRPr kumimoji="1" sz="4400">
                <a:solidFill>
                  <a:schemeClr val="lt1"/>
                </a:solidFill>
                <a:latin typeface="+mn-lt"/>
                <a:ea typeface="+mn-ea"/>
                <a:cs typeface="+mn-cs"/>
              </a:defRPr>
            </a:lvl3pPr>
            <a:lvl4pPr algn="ctr" rtl="0" fontAlgn="base">
              <a:spcBef>
                <a:spcPct val="0"/>
              </a:spcBef>
              <a:spcAft>
                <a:spcPct val="0"/>
              </a:spcAft>
              <a:defRPr kumimoji="1" sz="4400">
                <a:solidFill>
                  <a:schemeClr val="lt1"/>
                </a:solidFill>
                <a:latin typeface="+mn-lt"/>
                <a:ea typeface="+mn-ea"/>
                <a:cs typeface="+mn-cs"/>
              </a:defRPr>
            </a:lvl4pPr>
            <a:lvl5pPr algn="ctr" rtl="0" fontAlgn="base">
              <a:spcBef>
                <a:spcPct val="0"/>
              </a:spcBef>
              <a:spcAft>
                <a:spcPct val="0"/>
              </a:spcAft>
              <a:defRPr kumimoji="1" sz="4400">
                <a:solidFill>
                  <a:schemeClr val="lt1"/>
                </a:solidFill>
                <a:latin typeface="+mn-lt"/>
                <a:ea typeface="+mn-ea"/>
                <a:cs typeface="+mn-cs"/>
              </a:defRPr>
            </a:lvl5pPr>
            <a:lvl6pPr marL="457200" algn="ctr" rtl="0" fontAlgn="base">
              <a:spcBef>
                <a:spcPct val="0"/>
              </a:spcBef>
              <a:spcAft>
                <a:spcPct val="0"/>
              </a:spcAft>
              <a:defRPr kumimoji="1" sz="4400">
                <a:solidFill>
                  <a:schemeClr val="lt1"/>
                </a:solidFill>
                <a:latin typeface="+mn-lt"/>
                <a:ea typeface="+mn-ea"/>
                <a:cs typeface="+mn-cs"/>
              </a:defRPr>
            </a:lvl6pPr>
            <a:lvl7pPr marL="914400" algn="ctr" rtl="0" fontAlgn="base">
              <a:spcBef>
                <a:spcPct val="0"/>
              </a:spcBef>
              <a:spcAft>
                <a:spcPct val="0"/>
              </a:spcAft>
              <a:defRPr kumimoji="1" sz="4400">
                <a:solidFill>
                  <a:schemeClr val="lt1"/>
                </a:solidFill>
                <a:latin typeface="+mn-lt"/>
                <a:ea typeface="+mn-ea"/>
                <a:cs typeface="+mn-cs"/>
              </a:defRPr>
            </a:lvl7pPr>
            <a:lvl8pPr marL="1371600" algn="ctr" rtl="0" fontAlgn="base">
              <a:spcBef>
                <a:spcPct val="0"/>
              </a:spcBef>
              <a:spcAft>
                <a:spcPct val="0"/>
              </a:spcAft>
              <a:defRPr kumimoji="1" sz="4400">
                <a:solidFill>
                  <a:schemeClr val="lt1"/>
                </a:solidFill>
                <a:latin typeface="+mn-lt"/>
                <a:ea typeface="+mn-ea"/>
                <a:cs typeface="+mn-cs"/>
              </a:defRPr>
            </a:lvl8pPr>
            <a:lvl9pPr marL="1828800" algn="ctr" rtl="0" fontAlgn="base">
              <a:spcBef>
                <a:spcPct val="0"/>
              </a:spcBef>
              <a:spcAft>
                <a:spcPct val="0"/>
              </a:spcAft>
              <a:defRPr kumimoji="1" sz="4400">
                <a:solidFill>
                  <a:schemeClr val="lt1"/>
                </a:solidFill>
                <a:latin typeface="+mn-lt"/>
                <a:ea typeface="+mn-ea"/>
                <a:cs typeface="+mn-cs"/>
              </a:defRPr>
            </a:lvl9pPr>
          </a:lstStyle>
          <a:p>
            <a:pPr lvl="0" algn="l" defTabSz="914400" fontAlgn="auto">
              <a:spcAft>
                <a:spcPts val="0"/>
              </a:spcAft>
              <a:defRPr/>
            </a:pPr>
            <a:r>
              <a:rPr lang="ja-JP" altLang="en-US" sz="3200" b="1" dirty="0" smtClean="0">
                <a:solidFill>
                  <a:sysClr val="window" lastClr="FFFFFF"/>
                </a:solidFill>
                <a:latin typeface="Meiryo UI" panose="020B0604030504040204" pitchFamily="50" charset="-128"/>
                <a:ea typeface="Meiryo UI" panose="020B0604030504040204" pitchFamily="50" charset="-128"/>
              </a:rPr>
              <a:t>２．主な</a:t>
            </a:r>
            <a:r>
              <a:rPr lang="ja-JP" altLang="en-US" sz="3200" b="1" dirty="0">
                <a:solidFill>
                  <a:sysClr val="window" lastClr="FFFFFF"/>
                </a:solidFill>
                <a:latin typeface="Meiryo UI" panose="020B0604030504040204" pitchFamily="50" charset="-128"/>
                <a:ea typeface="Meiryo UI" panose="020B0604030504040204" pitchFamily="50" charset="-128"/>
              </a:rPr>
              <a:t>論点</a:t>
            </a:r>
            <a:r>
              <a:rPr lang="ja-JP" altLang="en-US" sz="3200" b="1" dirty="0" smtClean="0">
                <a:solidFill>
                  <a:sysClr val="window" lastClr="FFFFFF"/>
                </a:solidFill>
                <a:latin typeface="Meiryo UI" panose="020B0604030504040204" pitchFamily="50" charset="-128"/>
                <a:ea typeface="Meiryo UI" panose="020B0604030504040204" pitchFamily="50" charset="-128"/>
              </a:rPr>
              <a:t>（全般的事項）</a:t>
            </a:r>
            <a:endParaRPr kumimoji="1" lang="ja-JP" altLang="en-US" sz="3200" b="1" i="0" u="none" strike="noStrike" kern="1200" cap="none" spc="0" normalizeH="0" baseline="0" noProof="0" dirty="0">
              <a:ln>
                <a:noFill/>
              </a:ln>
              <a:solidFill>
                <a:sysClr val="window" lastClr="FFFFFF"/>
              </a:solidFill>
              <a:effectLst/>
              <a:uLnTx/>
              <a:uFillTx/>
              <a:latin typeface="Meiryo UI" panose="020B0604030504040204" pitchFamily="50" charset="-128"/>
              <a:ea typeface="Meiryo UI" panose="020B0604030504040204" pitchFamily="50" charset="-128"/>
            </a:endParaRPr>
          </a:p>
        </p:txBody>
      </p:sp>
      <p:sp>
        <p:nvSpPr>
          <p:cNvPr id="6" name="角丸四角形 5"/>
          <p:cNvSpPr/>
          <p:nvPr/>
        </p:nvSpPr>
        <p:spPr>
          <a:xfrm>
            <a:off x="107504" y="836712"/>
            <a:ext cx="8928992" cy="3083340"/>
          </a:xfrm>
          <a:prstGeom prst="roundRect">
            <a:avLst>
              <a:gd name="adj" fmla="val 0"/>
            </a:avLst>
          </a:prstGeom>
          <a:solidFill>
            <a:schemeClr val="bg1"/>
          </a:solidFill>
          <a:ln w="19050">
            <a:solidFill>
              <a:schemeClr val="accent6"/>
            </a:solid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36000" numCol="1" spcCol="0" rtlCol="0" fromWordArt="0" anchor="t" anchorCtr="0" forceAA="0" compatLnSpc="1">
            <a:prstTxWarp prst="textNoShape">
              <a:avLst/>
            </a:prstTxWarp>
            <a:spAutoFit/>
          </a:bodyPr>
          <a:lstStyle/>
          <a:p>
            <a:pPr lvl="0" algn="just">
              <a:spcAft>
                <a:spcPts val="600"/>
              </a:spcAft>
            </a:pPr>
            <a:r>
              <a:rPr lang="en-US" altLang="ja-JP" sz="2000" b="1"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2000" b="1"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新た</a:t>
            </a:r>
            <a:r>
              <a:rPr lang="ja-JP" altLang="en-US" sz="20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なエネルギー社会の</a:t>
            </a:r>
            <a:r>
              <a:rPr lang="ja-JP" altLang="en-US" sz="2000" b="1"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構築</a:t>
            </a:r>
            <a:r>
              <a:rPr lang="en-US" altLang="ja-JP" sz="20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2000" b="1"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342900" indent="-342900" algn="just">
              <a:spcAft>
                <a:spcPts val="600"/>
              </a:spcAft>
              <a:buFont typeface="Meiryo UI" panose="020B0604030504040204" pitchFamily="50" charset="-128"/>
              <a:buChar char="○"/>
            </a:pPr>
            <a:r>
              <a:rPr lang="ja-JP" altLang="en-US" sz="2000" b="1" u="sng" kern="100" dirty="0" smtClean="0">
                <a:ln w="19050">
                  <a:noFill/>
                </a:ln>
                <a:solidFill>
                  <a:prstClr val="black"/>
                </a:solidFill>
                <a:latin typeface="Meiryo UI" panose="020B0604030504040204" pitchFamily="50" charset="-128"/>
                <a:ea typeface="Meiryo UI" panose="020B0604030504040204" pitchFamily="50" charset="-128"/>
                <a:cs typeface="Meiryo UI" panose="020B0604030504040204" pitchFamily="50" charset="-128"/>
              </a:rPr>
              <a:t>府民・事業者に対し、政策</a:t>
            </a:r>
            <a:r>
              <a:rPr lang="ja-JP" altLang="en-US" sz="2000" b="1" u="sng" kern="100" dirty="0">
                <a:ln w="19050">
                  <a:noFill/>
                </a:ln>
                <a:solidFill>
                  <a:prstClr val="black"/>
                </a:solidFill>
                <a:latin typeface="Meiryo UI" panose="020B0604030504040204" pitchFamily="50" charset="-128"/>
                <a:ea typeface="Meiryo UI" panose="020B0604030504040204" pitchFamily="50" charset="-128"/>
                <a:cs typeface="Meiryo UI" panose="020B0604030504040204" pitchFamily="50" charset="-128"/>
              </a:rPr>
              <a:t>の方向性をできるだけ明確に示すことが必要</a:t>
            </a:r>
            <a:r>
              <a:rPr lang="ja-JP" altLang="en-US" sz="2000" kern="100" dirty="0">
                <a:ln w="19050">
                  <a:noFill/>
                </a:ln>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p>
          <a:p>
            <a:pPr marL="342900" lvl="0" indent="-342900" algn="just">
              <a:spcAft>
                <a:spcPts val="600"/>
              </a:spcAft>
              <a:buFont typeface="Meiryo UI" panose="020B0604030504040204" pitchFamily="50" charset="-128"/>
              <a:buChar char="○"/>
            </a:pPr>
            <a:r>
              <a:rPr lang="ja-JP" altLang="en-US" sz="20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府民生活の安全・安心を守り、産業活動を支えられるよう</a:t>
            </a:r>
            <a:r>
              <a:rPr lang="ja-JP" altLang="en-US" sz="20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2000" b="1" u="sng"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エネルギー源の多様化、エネルギー供給の安定化、災害等の緊急時のレジリエンス強化、家庭や中小事業者のエネルギー消費の抑制などが</a:t>
            </a:r>
            <a:r>
              <a:rPr lang="ja-JP" altLang="en-US" sz="2000" b="1" u="sng"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必要</a:t>
            </a:r>
            <a:r>
              <a:rPr lang="ja-JP" altLang="en-US" sz="20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lang="ja-JP" altLang="en-US" sz="20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342900" lvl="0" indent="-342900" algn="just">
              <a:spcAft>
                <a:spcPts val="600"/>
              </a:spcAft>
              <a:buFont typeface="Meiryo UI" panose="020B0604030504040204" pitchFamily="50" charset="-128"/>
              <a:buChar char="○"/>
            </a:pPr>
            <a:r>
              <a:rPr lang="ja-JP" altLang="en-US" sz="20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電気は利便性が高く、今後も電化率は上がっていくと考えられるが、電気</a:t>
            </a:r>
            <a:r>
              <a:rPr lang="ja-JP" altLang="en-US" sz="20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だけでなくエネルギー消費全体を見ると</a:t>
            </a:r>
            <a:r>
              <a:rPr lang="ja-JP" altLang="en-US" sz="20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、依然として</a:t>
            </a:r>
            <a:r>
              <a:rPr lang="ja-JP" altLang="en-US" sz="20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その</a:t>
            </a:r>
            <a:r>
              <a:rPr lang="ja-JP" altLang="en-US" sz="20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多くを熱利用を中心とした非電力での用途が占めており、電力</a:t>
            </a:r>
            <a:r>
              <a:rPr lang="ja-JP" altLang="en-US" sz="20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需給の</a:t>
            </a:r>
            <a:r>
              <a:rPr lang="ja-JP" altLang="en-US" sz="20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安定化のみ</a:t>
            </a:r>
            <a:r>
              <a:rPr lang="ja-JP" altLang="en-US" sz="20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ならず、</a:t>
            </a:r>
            <a:r>
              <a:rPr lang="ja-JP" altLang="en-US" sz="2000" b="1" u="sng"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熱も含めたエネルギー</a:t>
            </a:r>
            <a:r>
              <a:rPr lang="ja-JP" altLang="en-US" sz="2000" b="1" u="sng"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利用</a:t>
            </a:r>
            <a:r>
              <a:rPr lang="ja-JP" altLang="en-US" sz="2000" b="1" u="sng"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全体</a:t>
            </a:r>
            <a:r>
              <a:rPr lang="ja-JP" altLang="en-US" sz="2000" b="1" u="sng"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の効率化が必要</a:t>
            </a:r>
            <a:r>
              <a:rPr lang="ja-JP" altLang="en-US" sz="20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20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9" name="円/楕円 30"/>
          <p:cNvSpPr/>
          <p:nvPr/>
        </p:nvSpPr>
        <p:spPr>
          <a:xfrm>
            <a:off x="8604447" y="104141"/>
            <a:ext cx="485799" cy="484413"/>
          </a:xfrm>
          <a:prstGeom prst="ellipse">
            <a:avLst/>
          </a:prstGeom>
          <a:solidFill>
            <a:schemeClr val="bg1"/>
          </a:solidFill>
          <a:ln w="19050">
            <a:solidFill>
              <a:schemeClr val="accent6">
                <a:lumMod val="50000"/>
              </a:schemeClr>
            </a:solidFill>
          </a:ln>
        </p:spPr>
        <p:style>
          <a:lnRef idx="0">
            <a:schemeClr val="accent6"/>
          </a:lnRef>
          <a:fillRef idx="3">
            <a:schemeClr val="accent6"/>
          </a:fillRef>
          <a:effectRef idx="3">
            <a:schemeClr val="accent6"/>
          </a:effectRef>
          <a:fontRef idx="minor">
            <a:schemeClr val="lt1"/>
          </a:fontRef>
        </p:style>
        <p:txBody>
          <a:bodyPr wrap="square" lIns="0" tIns="0" rIns="0" bIns="0" rtlCol="0" anchor="ctr"/>
          <a:lstStyle/>
          <a:p>
            <a:pPr algn="ctr"/>
            <a:fld id="{9439D75A-5D0D-4091-BA6B-B620B8DC6492}" type="slidenum">
              <a:rPr lang="ja-JP" altLang="en-US" sz="1600" b="1" smtClean="0">
                <a:solidFill>
                  <a:schemeClr val="accent6">
                    <a:lumMod val="50000"/>
                  </a:schemeClr>
                </a:solidFill>
                <a:latin typeface="Meiryo UI" panose="020B0604030504040204" pitchFamily="50" charset="-128"/>
                <a:ea typeface="Meiryo UI" panose="020B0604030504040204" pitchFamily="50" charset="-128"/>
              </a:rPr>
              <a:t>2</a:t>
            </a:fld>
            <a:endParaRPr lang="en-US" altLang="ja-JP" sz="1600" b="1" dirty="0" smtClean="0">
              <a:solidFill>
                <a:schemeClr val="accent6">
                  <a:lumMod val="50000"/>
                </a:schemeClr>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42451956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p:cNvSpPr txBox="1">
            <a:spLocks/>
          </p:cNvSpPr>
          <p:nvPr/>
        </p:nvSpPr>
        <p:spPr bwMode="auto">
          <a:xfrm>
            <a:off x="0" y="0"/>
            <a:ext cx="9143999" cy="692696"/>
          </a:xfrm>
          <a:prstGeom prst="rect">
            <a:avLst/>
          </a:prstGeom>
          <a:gradFill rotWithShape="1">
            <a:gsLst>
              <a:gs pos="0">
                <a:srgbClr val="00B050"/>
              </a:gs>
              <a:gs pos="80000">
                <a:srgbClr val="00B050"/>
              </a:gs>
              <a:gs pos="100000">
                <a:srgbClr val="00B050"/>
              </a:gs>
            </a:gsLst>
            <a:lin ang="54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rtl="0" fontAlgn="base">
              <a:spcBef>
                <a:spcPct val="0"/>
              </a:spcBef>
              <a:spcAft>
                <a:spcPct val="0"/>
              </a:spcAft>
              <a:defRPr kumimoji="1" sz="4400" kern="1200">
                <a:solidFill>
                  <a:schemeClr val="lt1"/>
                </a:solidFill>
                <a:latin typeface="+mn-lt"/>
                <a:ea typeface="+mn-ea"/>
                <a:cs typeface="+mn-cs"/>
              </a:defRPr>
            </a:lvl1pPr>
            <a:lvl2pPr algn="ctr" rtl="0" fontAlgn="base">
              <a:spcBef>
                <a:spcPct val="0"/>
              </a:spcBef>
              <a:spcAft>
                <a:spcPct val="0"/>
              </a:spcAft>
              <a:defRPr kumimoji="1" sz="4400">
                <a:solidFill>
                  <a:schemeClr val="lt1"/>
                </a:solidFill>
                <a:latin typeface="+mn-lt"/>
                <a:ea typeface="+mn-ea"/>
                <a:cs typeface="+mn-cs"/>
              </a:defRPr>
            </a:lvl2pPr>
            <a:lvl3pPr algn="ctr" rtl="0" fontAlgn="base">
              <a:spcBef>
                <a:spcPct val="0"/>
              </a:spcBef>
              <a:spcAft>
                <a:spcPct val="0"/>
              </a:spcAft>
              <a:defRPr kumimoji="1" sz="4400">
                <a:solidFill>
                  <a:schemeClr val="lt1"/>
                </a:solidFill>
                <a:latin typeface="+mn-lt"/>
                <a:ea typeface="+mn-ea"/>
                <a:cs typeface="+mn-cs"/>
              </a:defRPr>
            </a:lvl3pPr>
            <a:lvl4pPr algn="ctr" rtl="0" fontAlgn="base">
              <a:spcBef>
                <a:spcPct val="0"/>
              </a:spcBef>
              <a:spcAft>
                <a:spcPct val="0"/>
              </a:spcAft>
              <a:defRPr kumimoji="1" sz="4400">
                <a:solidFill>
                  <a:schemeClr val="lt1"/>
                </a:solidFill>
                <a:latin typeface="+mn-lt"/>
                <a:ea typeface="+mn-ea"/>
                <a:cs typeface="+mn-cs"/>
              </a:defRPr>
            </a:lvl4pPr>
            <a:lvl5pPr algn="ctr" rtl="0" fontAlgn="base">
              <a:spcBef>
                <a:spcPct val="0"/>
              </a:spcBef>
              <a:spcAft>
                <a:spcPct val="0"/>
              </a:spcAft>
              <a:defRPr kumimoji="1" sz="4400">
                <a:solidFill>
                  <a:schemeClr val="lt1"/>
                </a:solidFill>
                <a:latin typeface="+mn-lt"/>
                <a:ea typeface="+mn-ea"/>
                <a:cs typeface="+mn-cs"/>
              </a:defRPr>
            </a:lvl5pPr>
            <a:lvl6pPr marL="457200" algn="ctr" rtl="0" fontAlgn="base">
              <a:spcBef>
                <a:spcPct val="0"/>
              </a:spcBef>
              <a:spcAft>
                <a:spcPct val="0"/>
              </a:spcAft>
              <a:defRPr kumimoji="1" sz="4400">
                <a:solidFill>
                  <a:schemeClr val="lt1"/>
                </a:solidFill>
                <a:latin typeface="+mn-lt"/>
                <a:ea typeface="+mn-ea"/>
                <a:cs typeface="+mn-cs"/>
              </a:defRPr>
            </a:lvl6pPr>
            <a:lvl7pPr marL="914400" algn="ctr" rtl="0" fontAlgn="base">
              <a:spcBef>
                <a:spcPct val="0"/>
              </a:spcBef>
              <a:spcAft>
                <a:spcPct val="0"/>
              </a:spcAft>
              <a:defRPr kumimoji="1" sz="4400">
                <a:solidFill>
                  <a:schemeClr val="lt1"/>
                </a:solidFill>
                <a:latin typeface="+mn-lt"/>
                <a:ea typeface="+mn-ea"/>
                <a:cs typeface="+mn-cs"/>
              </a:defRPr>
            </a:lvl7pPr>
            <a:lvl8pPr marL="1371600" algn="ctr" rtl="0" fontAlgn="base">
              <a:spcBef>
                <a:spcPct val="0"/>
              </a:spcBef>
              <a:spcAft>
                <a:spcPct val="0"/>
              </a:spcAft>
              <a:defRPr kumimoji="1" sz="4400">
                <a:solidFill>
                  <a:schemeClr val="lt1"/>
                </a:solidFill>
                <a:latin typeface="+mn-lt"/>
                <a:ea typeface="+mn-ea"/>
                <a:cs typeface="+mn-cs"/>
              </a:defRPr>
            </a:lvl8pPr>
            <a:lvl9pPr marL="1828800" algn="ctr" rtl="0" fontAlgn="base">
              <a:spcBef>
                <a:spcPct val="0"/>
              </a:spcBef>
              <a:spcAft>
                <a:spcPct val="0"/>
              </a:spcAft>
              <a:defRPr kumimoji="1" sz="4400">
                <a:solidFill>
                  <a:schemeClr val="lt1"/>
                </a:solidFill>
                <a:latin typeface="+mn-lt"/>
                <a:ea typeface="+mn-ea"/>
                <a:cs typeface="+mn-cs"/>
              </a:defRPr>
            </a:lvl9pPr>
          </a:lstStyle>
          <a:p>
            <a:pPr lvl="0" algn="l" defTabSz="914400" fontAlgn="auto">
              <a:spcAft>
                <a:spcPts val="0"/>
              </a:spcAft>
              <a:defRPr/>
            </a:pPr>
            <a:r>
              <a:rPr lang="ja-JP" altLang="en-US" sz="3200" b="1" dirty="0" smtClean="0">
                <a:solidFill>
                  <a:sysClr val="window" lastClr="FFFFFF"/>
                </a:solidFill>
                <a:latin typeface="Meiryo UI" panose="020B0604030504040204" pitchFamily="50" charset="-128"/>
                <a:ea typeface="Meiryo UI" panose="020B0604030504040204" pitchFamily="50" charset="-128"/>
              </a:rPr>
              <a:t>２．主な</a:t>
            </a:r>
            <a:r>
              <a:rPr lang="ja-JP" altLang="en-US" sz="3200" b="1" dirty="0">
                <a:solidFill>
                  <a:sysClr val="window" lastClr="FFFFFF"/>
                </a:solidFill>
                <a:latin typeface="Meiryo UI" panose="020B0604030504040204" pitchFamily="50" charset="-128"/>
                <a:ea typeface="Meiryo UI" panose="020B0604030504040204" pitchFamily="50" charset="-128"/>
              </a:rPr>
              <a:t>論点</a:t>
            </a:r>
            <a:r>
              <a:rPr lang="ja-JP" altLang="en-US" sz="3200" b="1" dirty="0" smtClean="0">
                <a:solidFill>
                  <a:sysClr val="window" lastClr="FFFFFF"/>
                </a:solidFill>
                <a:latin typeface="Meiryo UI" panose="020B0604030504040204" pitchFamily="50" charset="-128"/>
                <a:ea typeface="Meiryo UI" panose="020B0604030504040204" pitchFamily="50" charset="-128"/>
              </a:rPr>
              <a:t>（全般的事項）</a:t>
            </a:r>
            <a:endParaRPr kumimoji="1" lang="ja-JP" altLang="en-US" sz="3200" b="1" i="0" u="none" strike="noStrike" kern="1200" cap="none" spc="0" normalizeH="0" baseline="0" noProof="0" dirty="0">
              <a:ln>
                <a:noFill/>
              </a:ln>
              <a:solidFill>
                <a:sysClr val="window" lastClr="FFFFFF"/>
              </a:solidFill>
              <a:effectLst/>
              <a:uLnTx/>
              <a:uFillTx/>
              <a:latin typeface="Meiryo UI" panose="020B0604030504040204" pitchFamily="50" charset="-128"/>
              <a:ea typeface="Meiryo UI" panose="020B0604030504040204" pitchFamily="50" charset="-128"/>
            </a:endParaRPr>
          </a:p>
        </p:txBody>
      </p:sp>
      <p:sp>
        <p:nvSpPr>
          <p:cNvPr id="6" name="角丸四角形 5"/>
          <p:cNvSpPr/>
          <p:nvPr/>
        </p:nvSpPr>
        <p:spPr>
          <a:xfrm>
            <a:off x="107504" y="836712"/>
            <a:ext cx="8928992" cy="3237228"/>
          </a:xfrm>
          <a:prstGeom prst="roundRect">
            <a:avLst>
              <a:gd name="adj" fmla="val 0"/>
            </a:avLst>
          </a:prstGeom>
          <a:solidFill>
            <a:schemeClr val="bg1"/>
          </a:solidFill>
          <a:ln w="19050">
            <a:solidFill>
              <a:schemeClr val="accent6"/>
            </a:solid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36000" numCol="1" spcCol="0" rtlCol="0" fromWordArt="0" anchor="t" anchorCtr="0" forceAA="0" compatLnSpc="1">
            <a:prstTxWarp prst="textNoShape">
              <a:avLst/>
            </a:prstTxWarp>
            <a:spAutoFit/>
          </a:bodyPr>
          <a:lstStyle/>
          <a:p>
            <a:pPr lvl="0" algn="just">
              <a:spcAft>
                <a:spcPts val="600"/>
              </a:spcAft>
            </a:pPr>
            <a:r>
              <a:rPr lang="en-US" altLang="ja-JP" sz="2000" b="1" kern="100" dirty="0" smtClean="0">
                <a:ln w="19050">
                  <a:noFill/>
                </a:ln>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2000" b="1" kern="100" dirty="0" smtClean="0">
                <a:ln w="19050">
                  <a:noFill/>
                </a:ln>
                <a:solidFill>
                  <a:prstClr val="black"/>
                </a:solidFill>
                <a:latin typeface="Meiryo UI" panose="020B0604030504040204" pitchFamily="50" charset="-128"/>
                <a:ea typeface="Meiryo UI" panose="020B0604030504040204" pitchFamily="50" charset="-128"/>
                <a:cs typeface="Meiryo UI" panose="020B0604030504040204" pitchFamily="50" charset="-128"/>
              </a:rPr>
              <a:t>エネルギーの大消費地である大阪の</a:t>
            </a:r>
            <a:r>
              <a:rPr lang="ja-JP" altLang="en-US" sz="2000" b="1" kern="100" dirty="0">
                <a:ln w="19050">
                  <a:noFill/>
                </a:ln>
                <a:solidFill>
                  <a:prstClr val="black"/>
                </a:solidFill>
                <a:latin typeface="Meiryo UI" panose="020B0604030504040204" pitchFamily="50" charset="-128"/>
                <a:ea typeface="Meiryo UI" panose="020B0604030504040204" pitchFamily="50" charset="-128"/>
                <a:cs typeface="Meiryo UI" panose="020B0604030504040204" pitchFamily="50" charset="-128"/>
              </a:rPr>
              <a:t>役割</a:t>
            </a:r>
            <a:r>
              <a:rPr lang="en-US" altLang="ja-JP" sz="2000" b="1" kern="100" dirty="0">
                <a:ln w="19050">
                  <a:noFill/>
                </a:ln>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p>
          <a:p>
            <a:pPr marL="342900" lvl="0" indent="-342900" algn="just">
              <a:spcAft>
                <a:spcPts val="600"/>
              </a:spcAft>
              <a:buFont typeface="Meiryo UI" panose="020B0604030504040204" pitchFamily="50" charset="-128"/>
              <a:buChar char="○"/>
            </a:pPr>
            <a:r>
              <a:rPr lang="ja-JP" altLang="en-US" sz="2000" kern="100" dirty="0" smtClean="0">
                <a:ln w="19050">
                  <a:noFill/>
                </a:ln>
                <a:solidFill>
                  <a:prstClr val="black"/>
                </a:solidFill>
                <a:latin typeface="Meiryo UI" panose="020B0604030504040204" pitchFamily="50" charset="-128"/>
                <a:ea typeface="Meiryo UI" panose="020B0604030504040204" pitchFamily="50" charset="-128"/>
                <a:cs typeface="Meiryo UI" panose="020B0604030504040204" pitchFamily="50" charset="-128"/>
              </a:rPr>
              <a:t>従来の取組みを着実に進めるとともに、国</a:t>
            </a:r>
            <a:r>
              <a:rPr lang="ja-JP" altLang="en-US" sz="2000" kern="100" dirty="0">
                <a:ln w="19050">
                  <a:noFill/>
                </a:ln>
                <a:solidFill>
                  <a:prstClr val="black"/>
                </a:solidFill>
                <a:latin typeface="Meiryo UI" panose="020B0604030504040204" pitchFamily="50" charset="-128"/>
                <a:ea typeface="Meiryo UI" panose="020B0604030504040204" pitchFamily="50" charset="-128"/>
                <a:cs typeface="Meiryo UI" panose="020B0604030504040204" pitchFamily="50" charset="-128"/>
              </a:rPr>
              <a:t>やエネルギー事業者との役割分担を踏まえた</a:t>
            </a:r>
            <a:r>
              <a:rPr lang="ja-JP" altLang="en-US" sz="2000" kern="100" dirty="0" smtClean="0">
                <a:ln w="19050">
                  <a:noFill/>
                </a:ln>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2000" b="1" u="sng" kern="100" dirty="0" smtClean="0">
                <a:ln w="19050">
                  <a:noFill/>
                </a:ln>
                <a:solidFill>
                  <a:prstClr val="black"/>
                </a:solidFill>
                <a:latin typeface="Meiryo UI" panose="020B0604030504040204" pitchFamily="50" charset="-128"/>
                <a:ea typeface="Meiryo UI" panose="020B0604030504040204" pitchFamily="50" charset="-128"/>
                <a:cs typeface="Meiryo UI" panose="020B0604030504040204" pitchFamily="50" charset="-128"/>
              </a:rPr>
              <a:t>エネルギーの大消費地である大阪</a:t>
            </a:r>
            <a:r>
              <a:rPr lang="ja-JP" altLang="en-US" sz="2000" b="1" u="sng" kern="100" dirty="0">
                <a:ln w="19050">
                  <a:noFill/>
                </a:ln>
                <a:solidFill>
                  <a:prstClr val="black"/>
                </a:solidFill>
                <a:latin typeface="Meiryo UI" panose="020B0604030504040204" pitchFamily="50" charset="-128"/>
                <a:ea typeface="Meiryo UI" panose="020B0604030504040204" pitchFamily="50" charset="-128"/>
                <a:cs typeface="Meiryo UI" panose="020B0604030504040204" pitchFamily="50" charset="-128"/>
              </a:rPr>
              <a:t>ならではの</a:t>
            </a:r>
            <a:r>
              <a:rPr lang="ja-JP" altLang="en-US" sz="2000" b="1" u="sng" kern="100" dirty="0" smtClean="0">
                <a:ln w="19050">
                  <a:noFill/>
                </a:ln>
                <a:solidFill>
                  <a:prstClr val="black"/>
                </a:solidFill>
                <a:latin typeface="Meiryo UI" panose="020B0604030504040204" pitchFamily="50" charset="-128"/>
                <a:ea typeface="Meiryo UI" panose="020B0604030504040204" pitchFamily="50" charset="-128"/>
                <a:cs typeface="Meiryo UI" panose="020B0604030504040204" pitchFamily="50" charset="-128"/>
              </a:rPr>
              <a:t>政策の</a:t>
            </a:r>
            <a:r>
              <a:rPr lang="ja-JP" altLang="en-US" sz="2000" b="1" u="sng" kern="100" dirty="0">
                <a:ln w="19050">
                  <a:noFill/>
                </a:ln>
                <a:solidFill>
                  <a:prstClr val="black"/>
                </a:solidFill>
                <a:latin typeface="Meiryo UI" panose="020B0604030504040204" pitchFamily="50" charset="-128"/>
                <a:ea typeface="Meiryo UI" panose="020B0604030504040204" pitchFamily="50" charset="-128"/>
                <a:cs typeface="Meiryo UI" panose="020B0604030504040204" pitchFamily="50" charset="-128"/>
              </a:rPr>
              <a:t>打ち出しが必要</a:t>
            </a:r>
            <a:r>
              <a:rPr lang="ja-JP" altLang="en-US" sz="2000" kern="100" dirty="0" smtClean="0">
                <a:ln w="19050">
                  <a:noFill/>
                </a:ln>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2000" kern="100" dirty="0">
              <a:ln w="19050">
                <a:noFill/>
              </a:ln>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342900" lvl="0" indent="-342900" algn="just">
              <a:spcAft>
                <a:spcPts val="600"/>
              </a:spcAft>
              <a:buFont typeface="Meiryo UI" panose="020B0604030504040204" pitchFamily="50" charset="-128"/>
              <a:buChar char="○"/>
            </a:pPr>
            <a:r>
              <a:rPr lang="ja-JP" altLang="en-US" sz="2000" b="1" u="sng" kern="100" dirty="0" smtClean="0">
                <a:ln w="19050">
                  <a:noFill/>
                </a:ln>
                <a:solidFill>
                  <a:prstClr val="black"/>
                </a:solidFill>
                <a:latin typeface="Meiryo UI" panose="020B0604030504040204" pitchFamily="50" charset="-128"/>
                <a:ea typeface="Meiryo UI" panose="020B0604030504040204" pitchFamily="50" charset="-128"/>
                <a:cs typeface="Meiryo UI" panose="020B0604030504040204" pitchFamily="50" charset="-128"/>
              </a:rPr>
              <a:t>事</a:t>
            </a:r>
            <a:r>
              <a:rPr lang="ja-JP" altLang="en-US" sz="2000" b="1" u="sng" kern="100" dirty="0">
                <a:ln w="19050">
                  <a:noFill/>
                </a:ln>
                <a:solidFill>
                  <a:prstClr val="black"/>
                </a:solidFill>
                <a:latin typeface="Meiryo UI" panose="020B0604030504040204" pitchFamily="50" charset="-128"/>
                <a:ea typeface="Meiryo UI" panose="020B0604030504040204" pitchFamily="50" charset="-128"/>
                <a:cs typeface="Meiryo UI" panose="020B0604030504040204" pitchFamily="50" charset="-128"/>
              </a:rPr>
              <a:t>業者と連携してエネルギー政策を進める基盤づくりが重要</a:t>
            </a:r>
            <a:r>
              <a:rPr lang="ja-JP" altLang="en-US" sz="2000" kern="100" dirty="0">
                <a:ln w="19050">
                  <a:noFill/>
                </a:ln>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p>
          <a:p>
            <a:pPr lvl="0" algn="just">
              <a:spcAft>
                <a:spcPts val="600"/>
              </a:spcAft>
            </a:pPr>
            <a:r>
              <a:rPr lang="en-US" altLang="ja-JP" sz="2000" b="1"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2000" b="1"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目標の設定</a:t>
            </a:r>
            <a:r>
              <a:rPr lang="en-US" altLang="ja-JP" sz="2000" b="1"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20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342900" lvl="0" indent="-342900" algn="just">
              <a:spcAft>
                <a:spcPts val="600"/>
              </a:spcAft>
              <a:buFont typeface="Meiryo UI" panose="020B0604030504040204" pitchFamily="50" charset="-128"/>
              <a:buChar char="○"/>
            </a:pPr>
            <a:r>
              <a:rPr lang="ja-JP" altLang="en-US" sz="20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再生</a:t>
            </a:r>
            <a:r>
              <a:rPr lang="ja-JP" altLang="en-US" sz="20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可能エネルギーの普及拡大に向けては、</a:t>
            </a:r>
            <a:r>
              <a:rPr lang="en-US" altLang="ja-JP" sz="2000" b="1" u="sng"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FIT</a:t>
            </a:r>
            <a:r>
              <a:rPr lang="ja-JP" altLang="en-US" sz="2000" b="1" u="sng"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制度の見直しを踏まえた目標設定が必要</a:t>
            </a:r>
            <a:r>
              <a:rPr lang="ja-JP" altLang="en-US" sz="20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。さらに、</a:t>
            </a:r>
            <a:r>
              <a:rPr lang="ja-JP" altLang="en-US" sz="2000" b="1" u="sng"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目的に応じた</a:t>
            </a:r>
            <a:r>
              <a:rPr lang="ja-JP" altLang="en-US" sz="2000" b="1" u="sng" kern="100" dirty="0">
                <a:ln w="19050">
                  <a:noFill/>
                </a:ln>
                <a:solidFill>
                  <a:prstClr val="black"/>
                </a:solidFill>
                <a:latin typeface="Meiryo UI" panose="020B0604030504040204" pitchFamily="50" charset="-128"/>
                <a:ea typeface="Meiryo UI" panose="020B0604030504040204" pitchFamily="50" charset="-128"/>
                <a:cs typeface="Meiryo UI" panose="020B0604030504040204" pitchFamily="50" charset="-128"/>
              </a:rPr>
              <a:t>新た</a:t>
            </a:r>
            <a:r>
              <a:rPr lang="ja-JP" altLang="en-US" sz="2000" b="1" u="sng" kern="100" dirty="0" smtClean="0">
                <a:ln w="19050">
                  <a:noFill/>
                </a:ln>
                <a:solidFill>
                  <a:prstClr val="black"/>
                </a:solidFill>
                <a:latin typeface="Meiryo UI" panose="020B0604030504040204" pitchFamily="50" charset="-128"/>
                <a:ea typeface="Meiryo UI" panose="020B0604030504040204" pitchFamily="50" charset="-128"/>
                <a:cs typeface="Meiryo UI" panose="020B0604030504040204" pitchFamily="50" charset="-128"/>
              </a:rPr>
              <a:t>な指標</a:t>
            </a:r>
            <a:r>
              <a:rPr lang="ja-JP" altLang="en-US" sz="2000" b="1" u="sng"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（府域電力需要の「自給率」や「再エネ率」など</a:t>
            </a:r>
            <a:r>
              <a:rPr lang="ja-JP" altLang="en-US" sz="2000" b="1" u="sng"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）の設定について検討</a:t>
            </a:r>
            <a:r>
              <a:rPr lang="ja-JP" altLang="en-US" sz="2000" b="1" u="sng"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が</a:t>
            </a:r>
            <a:r>
              <a:rPr lang="ja-JP" altLang="en-US" sz="2000" b="1" u="sng"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必要</a:t>
            </a:r>
            <a:r>
              <a:rPr lang="ja-JP" altLang="en-US" sz="20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20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342900" indent="-342900" algn="just">
              <a:spcAft>
                <a:spcPts val="600"/>
              </a:spcAft>
              <a:buFont typeface="Meiryo UI" panose="020B0604030504040204" pitchFamily="50" charset="-128"/>
              <a:buChar char="○"/>
            </a:pPr>
            <a:r>
              <a:rPr lang="ja-JP" altLang="en-US" sz="2000" b="1" u="sng" kern="100" dirty="0" smtClean="0">
                <a:ln w="19050">
                  <a:noFill/>
                </a:ln>
                <a:solidFill>
                  <a:prstClr val="black"/>
                </a:solidFill>
                <a:latin typeface="Meiryo UI" panose="020B0604030504040204" pitchFamily="50" charset="-128"/>
                <a:ea typeface="Meiryo UI" panose="020B0604030504040204" pitchFamily="50" charset="-128"/>
                <a:cs typeface="Meiryo UI" panose="020B0604030504040204" pitchFamily="50" charset="-128"/>
              </a:rPr>
              <a:t>政策評価ができるようなデータの取り方を併せて考えることが重要</a:t>
            </a:r>
            <a:r>
              <a:rPr lang="ja-JP" altLang="en-US" sz="2000" kern="100" dirty="0" smtClean="0">
                <a:ln w="19050">
                  <a:noFill/>
                </a:ln>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2000" kern="100" dirty="0" smtClean="0">
              <a:ln w="19050">
                <a:noFill/>
              </a:ln>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9" name="円/楕円 30"/>
          <p:cNvSpPr/>
          <p:nvPr/>
        </p:nvSpPr>
        <p:spPr>
          <a:xfrm>
            <a:off x="8604447" y="104141"/>
            <a:ext cx="485799" cy="484413"/>
          </a:xfrm>
          <a:prstGeom prst="ellipse">
            <a:avLst/>
          </a:prstGeom>
          <a:solidFill>
            <a:schemeClr val="bg1"/>
          </a:solidFill>
          <a:ln w="19050">
            <a:solidFill>
              <a:schemeClr val="accent6">
                <a:lumMod val="50000"/>
              </a:schemeClr>
            </a:solidFill>
          </a:ln>
        </p:spPr>
        <p:style>
          <a:lnRef idx="0">
            <a:schemeClr val="accent6"/>
          </a:lnRef>
          <a:fillRef idx="3">
            <a:schemeClr val="accent6"/>
          </a:fillRef>
          <a:effectRef idx="3">
            <a:schemeClr val="accent6"/>
          </a:effectRef>
          <a:fontRef idx="minor">
            <a:schemeClr val="lt1"/>
          </a:fontRef>
        </p:style>
        <p:txBody>
          <a:bodyPr wrap="square" lIns="0" tIns="0" rIns="0" bIns="0" rtlCol="0" anchor="ctr"/>
          <a:lstStyle/>
          <a:p>
            <a:pPr algn="ctr"/>
            <a:fld id="{9439D75A-5D0D-4091-BA6B-B620B8DC6492}" type="slidenum">
              <a:rPr lang="ja-JP" altLang="en-US" sz="1600" b="1" smtClean="0">
                <a:solidFill>
                  <a:schemeClr val="accent6">
                    <a:lumMod val="50000"/>
                  </a:schemeClr>
                </a:solidFill>
                <a:latin typeface="Meiryo UI" panose="020B0604030504040204" pitchFamily="50" charset="-128"/>
                <a:ea typeface="Meiryo UI" panose="020B0604030504040204" pitchFamily="50" charset="-128"/>
              </a:rPr>
              <a:t>3</a:t>
            </a:fld>
            <a:endParaRPr lang="en-US" altLang="ja-JP" sz="1600" b="1" dirty="0" smtClean="0">
              <a:solidFill>
                <a:schemeClr val="accent6">
                  <a:lumMod val="50000"/>
                </a:schemeClr>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50232873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p:cNvSpPr txBox="1">
            <a:spLocks/>
          </p:cNvSpPr>
          <p:nvPr/>
        </p:nvSpPr>
        <p:spPr bwMode="auto">
          <a:xfrm>
            <a:off x="0" y="0"/>
            <a:ext cx="9143999" cy="692696"/>
          </a:xfrm>
          <a:prstGeom prst="rect">
            <a:avLst/>
          </a:prstGeom>
          <a:gradFill rotWithShape="1">
            <a:gsLst>
              <a:gs pos="0">
                <a:srgbClr val="00B050"/>
              </a:gs>
              <a:gs pos="80000">
                <a:srgbClr val="00B050"/>
              </a:gs>
              <a:gs pos="100000">
                <a:srgbClr val="00B050"/>
              </a:gs>
            </a:gsLst>
            <a:lin ang="54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rtl="0" fontAlgn="base">
              <a:spcBef>
                <a:spcPct val="0"/>
              </a:spcBef>
              <a:spcAft>
                <a:spcPct val="0"/>
              </a:spcAft>
              <a:defRPr kumimoji="1" sz="4400" kern="1200">
                <a:solidFill>
                  <a:schemeClr val="lt1"/>
                </a:solidFill>
                <a:latin typeface="+mn-lt"/>
                <a:ea typeface="+mn-ea"/>
                <a:cs typeface="+mn-cs"/>
              </a:defRPr>
            </a:lvl1pPr>
            <a:lvl2pPr algn="ctr" rtl="0" fontAlgn="base">
              <a:spcBef>
                <a:spcPct val="0"/>
              </a:spcBef>
              <a:spcAft>
                <a:spcPct val="0"/>
              </a:spcAft>
              <a:defRPr kumimoji="1" sz="4400">
                <a:solidFill>
                  <a:schemeClr val="lt1"/>
                </a:solidFill>
                <a:latin typeface="+mn-lt"/>
                <a:ea typeface="+mn-ea"/>
                <a:cs typeface="+mn-cs"/>
              </a:defRPr>
            </a:lvl2pPr>
            <a:lvl3pPr algn="ctr" rtl="0" fontAlgn="base">
              <a:spcBef>
                <a:spcPct val="0"/>
              </a:spcBef>
              <a:spcAft>
                <a:spcPct val="0"/>
              </a:spcAft>
              <a:defRPr kumimoji="1" sz="4400">
                <a:solidFill>
                  <a:schemeClr val="lt1"/>
                </a:solidFill>
                <a:latin typeface="+mn-lt"/>
                <a:ea typeface="+mn-ea"/>
                <a:cs typeface="+mn-cs"/>
              </a:defRPr>
            </a:lvl3pPr>
            <a:lvl4pPr algn="ctr" rtl="0" fontAlgn="base">
              <a:spcBef>
                <a:spcPct val="0"/>
              </a:spcBef>
              <a:spcAft>
                <a:spcPct val="0"/>
              </a:spcAft>
              <a:defRPr kumimoji="1" sz="4400">
                <a:solidFill>
                  <a:schemeClr val="lt1"/>
                </a:solidFill>
                <a:latin typeface="+mn-lt"/>
                <a:ea typeface="+mn-ea"/>
                <a:cs typeface="+mn-cs"/>
              </a:defRPr>
            </a:lvl4pPr>
            <a:lvl5pPr algn="ctr" rtl="0" fontAlgn="base">
              <a:spcBef>
                <a:spcPct val="0"/>
              </a:spcBef>
              <a:spcAft>
                <a:spcPct val="0"/>
              </a:spcAft>
              <a:defRPr kumimoji="1" sz="4400">
                <a:solidFill>
                  <a:schemeClr val="lt1"/>
                </a:solidFill>
                <a:latin typeface="+mn-lt"/>
                <a:ea typeface="+mn-ea"/>
                <a:cs typeface="+mn-cs"/>
              </a:defRPr>
            </a:lvl5pPr>
            <a:lvl6pPr marL="457200" algn="ctr" rtl="0" fontAlgn="base">
              <a:spcBef>
                <a:spcPct val="0"/>
              </a:spcBef>
              <a:spcAft>
                <a:spcPct val="0"/>
              </a:spcAft>
              <a:defRPr kumimoji="1" sz="4400">
                <a:solidFill>
                  <a:schemeClr val="lt1"/>
                </a:solidFill>
                <a:latin typeface="+mn-lt"/>
                <a:ea typeface="+mn-ea"/>
                <a:cs typeface="+mn-cs"/>
              </a:defRPr>
            </a:lvl6pPr>
            <a:lvl7pPr marL="914400" algn="ctr" rtl="0" fontAlgn="base">
              <a:spcBef>
                <a:spcPct val="0"/>
              </a:spcBef>
              <a:spcAft>
                <a:spcPct val="0"/>
              </a:spcAft>
              <a:defRPr kumimoji="1" sz="4400">
                <a:solidFill>
                  <a:schemeClr val="lt1"/>
                </a:solidFill>
                <a:latin typeface="+mn-lt"/>
                <a:ea typeface="+mn-ea"/>
                <a:cs typeface="+mn-cs"/>
              </a:defRPr>
            </a:lvl7pPr>
            <a:lvl8pPr marL="1371600" algn="ctr" rtl="0" fontAlgn="base">
              <a:spcBef>
                <a:spcPct val="0"/>
              </a:spcBef>
              <a:spcAft>
                <a:spcPct val="0"/>
              </a:spcAft>
              <a:defRPr kumimoji="1" sz="4400">
                <a:solidFill>
                  <a:schemeClr val="lt1"/>
                </a:solidFill>
                <a:latin typeface="+mn-lt"/>
                <a:ea typeface="+mn-ea"/>
                <a:cs typeface="+mn-cs"/>
              </a:defRPr>
            </a:lvl8pPr>
            <a:lvl9pPr marL="1828800" algn="ctr" rtl="0" fontAlgn="base">
              <a:spcBef>
                <a:spcPct val="0"/>
              </a:spcBef>
              <a:spcAft>
                <a:spcPct val="0"/>
              </a:spcAft>
              <a:defRPr kumimoji="1" sz="4400">
                <a:solidFill>
                  <a:schemeClr val="lt1"/>
                </a:solidFill>
                <a:latin typeface="+mn-lt"/>
                <a:ea typeface="+mn-ea"/>
                <a:cs typeface="+mn-cs"/>
              </a:defRPr>
            </a:lvl9pPr>
          </a:lstStyle>
          <a:p>
            <a:pPr lvl="0" algn="l" defTabSz="914400" fontAlgn="auto">
              <a:spcAft>
                <a:spcPts val="0"/>
              </a:spcAft>
              <a:defRPr/>
            </a:pPr>
            <a:r>
              <a:rPr lang="ja-JP" altLang="en-US" sz="3200" b="1" dirty="0" smtClean="0">
                <a:solidFill>
                  <a:sysClr val="window" lastClr="FFFFFF"/>
                </a:solidFill>
                <a:latin typeface="Meiryo UI" panose="020B0604030504040204" pitchFamily="50" charset="-128"/>
                <a:ea typeface="Meiryo UI" panose="020B0604030504040204" pitchFamily="50" charset="-128"/>
              </a:rPr>
              <a:t>３．主な</a:t>
            </a:r>
            <a:r>
              <a:rPr lang="ja-JP" altLang="en-US" sz="3200" b="1" dirty="0">
                <a:solidFill>
                  <a:sysClr val="window" lastClr="FFFFFF"/>
                </a:solidFill>
                <a:latin typeface="Meiryo UI" panose="020B0604030504040204" pitchFamily="50" charset="-128"/>
                <a:ea typeface="Meiryo UI" panose="020B0604030504040204" pitchFamily="50" charset="-128"/>
              </a:rPr>
              <a:t>論点（再生可能エネルギーの普及拡大）</a:t>
            </a:r>
            <a:endParaRPr kumimoji="1" lang="ja-JP" altLang="en-US" sz="3200" b="1" i="0" u="none" strike="noStrike" kern="1200" cap="none" spc="0" normalizeH="0" baseline="0" noProof="0" dirty="0">
              <a:ln>
                <a:noFill/>
              </a:ln>
              <a:solidFill>
                <a:sysClr val="window" lastClr="FFFFFF"/>
              </a:solidFill>
              <a:effectLst/>
              <a:uLnTx/>
              <a:uFillTx/>
              <a:latin typeface="Meiryo UI" panose="020B0604030504040204" pitchFamily="50" charset="-128"/>
              <a:ea typeface="Meiryo UI" panose="020B0604030504040204" pitchFamily="50" charset="-128"/>
            </a:endParaRPr>
          </a:p>
        </p:txBody>
      </p:sp>
      <p:sp>
        <p:nvSpPr>
          <p:cNvPr id="6" name="角丸四角形 5"/>
          <p:cNvSpPr/>
          <p:nvPr/>
        </p:nvSpPr>
        <p:spPr>
          <a:xfrm>
            <a:off x="107504" y="836712"/>
            <a:ext cx="8928992" cy="3468060"/>
          </a:xfrm>
          <a:prstGeom prst="roundRect">
            <a:avLst>
              <a:gd name="adj" fmla="val 0"/>
            </a:avLst>
          </a:prstGeom>
          <a:solidFill>
            <a:schemeClr val="bg1"/>
          </a:solidFill>
          <a:ln w="19050">
            <a:solidFill>
              <a:schemeClr val="accent6"/>
            </a:solid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36000" numCol="1" spcCol="0" rtlCol="0" fromWordArt="0" anchor="t" anchorCtr="0" forceAA="0" compatLnSpc="1">
            <a:prstTxWarp prst="textNoShape">
              <a:avLst/>
            </a:prstTxWarp>
            <a:spAutoFit/>
          </a:bodyPr>
          <a:lstStyle/>
          <a:p>
            <a:pPr lvl="0" algn="just">
              <a:spcAft>
                <a:spcPts val="600"/>
              </a:spcAft>
            </a:pPr>
            <a:r>
              <a:rPr lang="en-US" altLang="ja-JP" sz="2000" b="1"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2000" b="1"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再生</a:t>
            </a:r>
            <a:r>
              <a:rPr lang="ja-JP" altLang="en-US" sz="20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可能エネルギー</a:t>
            </a:r>
            <a:r>
              <a:rPr lang="ja-JP" altLang="en-US" sz="2000" b="1"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の普及</a:t>
            </a:r>
            <a:r>
              <a:rPr lang="ja-JP" altLang="en-US" sz="2000" b="1" kern="100" dirty="0" smtClean="0">
                <a:ln w="19050">
                  <a:noFill/>
                </a:ln>
                <a:solidFill>
                  <a:prstClr val="black"/>
                </a:solidFill>
                <a:latin typeface="Meiryo UI" panose="020B0604030504040204" pitchFamily="50" charset="-128"/>
                <a:ea typeface="Meiryo UI" panose="020B0604030504040204" pitchFamily="50" charset="-128"/>
                <a:cs typeface="Meiryo UI" panose="020B0604030504040204" pitchFamily="50" charset="-128"/>
              </a:rPr>
              <a:t>拡大</a:t>
            </a:r>
            <a:r>
              <a:rPr lang="en-US" altLang="ja-JP" sz="2000" b="1"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p>
          <a:p>
            <a:pPr marL="342900" lvl="0" indent="-342900">
              <a:spcAft>
                <a:spcPts val="600"/>
              </a:spcAft>
              <a:buFont typeface="Meiryo UI" panose="020B0604030504040204" pitchFamily="50" charset="-128"/>
              <a:buChar char="○"/>
            </a:pPr>
            <a:r>
              <a:rPr lang="ja-JP" altLang="en-US" sz="20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府域</a:t>
            </a:r>
            <a:r>
              <a:rPr lang="ja-JP" altLang="en-US" sz="20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の再生可能エネルギー（電気）導入</a:t>
            </a:r>
            <a:r>
              <a:rPr lang="ja-JP" altLang="en-US" sz="20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ポテンシャルが府域</a:t>
            </a:r>
            <a:r>
              <a:rPr lang="ja-JP" altLang="en-US" sz="20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の</a:t>
            </a:r>
            <a:r>
              <a:rPr lang="ja-JP" altLang="en-US" sz="20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電力需要量全体に占める割合は小さい。</a:t>
            </a:r>
            <a:r>
              <a:rPr lang="ja-JP" altLang="en-US" sz="2000" b="1" u="sng"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府域</a:t>
            </a:r>
            <a:r>
              <a:rPr lang="ja-JP" altLang="en-US" sz="2000" b="1" u="sng"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の再生可能エネルギー導入のポテンシャルは、太陽光発電がその大半を占めていることを踏まえた検討が</a:t>
            </a:r>
            <a:r>
              <a:rPr lang="ja-JP" altLang="en-US" sz="2000" b="1" u="sng"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必要</a:t>
            </a:r>
            <a:r>
              <a:rPr lang="ja-JP" altLang="en-US" sz="20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p>
          <a:p>
            <a:pPr lvl="0" algn="just">
              <a:spcAft>
                <a:spcPts val="600"/>
              </a:spcAft>
            </a:pPr>
            <a:r>
              <a:rPr lang="en-US" altLang="ja-JP" sz="2000" b="1" kern="100" dirty="0" smtClean="0">
                <a:ln w="19050">
                  <a:noFill/>
                </a:ln>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2000" b="1" kern="100" dirty="0" smtClean="0">
                <a:ln w="19050">
                  <a:noFill/>
                </a:ln>
                <a:solidFill>
                  <a:prstClr val="black"/>
                </a:solidFill>
                <a:latin typeface="Meiryo UI" panose="020B0604030504040204" pitchFamily="50" charset="-128"/>
                <a:ea typeface="Meiryo UI" panose="020B0604030504040204" pitchFamily="50" charset="-128"/>
                <a:cs typeface="Meiryo UI" panose="020B0604030504040204" pitchFamily="50" charset="-128"/>
              </a:rPr>
              <a:t>再生可能エネルギーの利用促進</a:t>
            </a:r>
            <a:r>
              <a:rPr lang="en-US" altLang="ja-JP" sz="2000" b="1" kern="100" dirty="0" smtClean="0">
                <a:ln w="19050">
                  <a:noFill/>
                </a:ln>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p>
          <a:p>
            <a:pPr marL="342900" lvl="0" indent="-342900" algn="just">
              <a:spcAft>
                <a:spcPts val="600"/>
              </a:spcAft>
              <a:buFont typeface="Meiryo UI" panose="020B0604030504040204" pitchFamily="50" charset="-128"/>
              <a:buChar char="○"/>
            </a:pPr>
            <a:r>
              <a:rPr lang="ja-JP" altLang="en-US" sz="20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府域の導入ポテンシャルを踏まえ、</a:t>
            </a:r>
            <a:r>
              <a:rPr lang="ja-JP" altLang="en-US" sz="2000" kern="100" dirty="0" smtClean="0">
                <a:ln w="19050">
                  <a:noFill/>
                </a:ln>
                <a:solidFill>
                  <a:prstClr val="black"/>
                </a:solidFill>
                <a:latin typeface="Meiryo UI" panose="020B0604030504040204" pitchFamily="50" charset="-128"/>
                <a:ea typeface="Meiryo UI" panose="020B0604030504040204" pitchFamily="50" charset="-128"/>
                <a:cs typeface="Meiryo UI" panose="020B0604030504040204" pitchFamily="50" charset="-128"/>
              </a:rPr>
              <a:t>「地産地消」は</a:t>
            </a:r>
            <a:r>
              <a:rPr lang="ja-JP" altLang="en-US" sz="2000" kern="100" dirty="0">
                <a:ln w="19050">
                  <a:noFill/>
                </a:ln>
                <a:solidFill>
                  <a:prstClr val="black"/>
                </a:solidFill>
                <a:latin typeface="Meiryo UI" panose="020B0604030504040204" pitchFamily="50" charset="-128"/>
                <a:ea typeface="Meiryo UI" panose="020B0604030504040204" pitchFamily="50" charset="-128"/>
                <a:cs typeface="Meiryo UI" panose="020B0604030504040204" pitchFamily="50" charset="-128"/>
              </a:rPr>
              <a:t>ひとつの軸として、同時</a:t>
            </a:r>
            <a:r>
              <a:rPr lang="ja-JP" altLang="en-US" sz="2000" kern="100" dirty="0" smtClean="0">
                <a:ln w="19050">
                  <a:noFill/>
                </a:ln>
                <a:solidFill>
                  <a:prstClr val="black"/>
                </a:solidFill>
                <a:latin typeface="Meiryo UI" panose="020B0604030504040204" pitchFamily="50" charset="-128"/>
                <a:ea typeface="Meiryo UI" panose="020B0604030504040204" pitchFamily="50" charset="-128"/>
                <a:cs typeface="Meiryo UI" panose="020B0604030504040204" pitchFamily="50" charset="-128"/>
              </a:rPr>
              <a:t>に</a:t>
            </a:r>
            <a:r>
              <a:rPr lang="ja-JP" altLang="en-US" sz="20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2000" b="1" u="sng"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エネルギーの大消費地である大阪の特性に応じ、</a:t>
            </a:r>
            <a:r>
              <a:rPr lang="ja-JP" altLang="en-US" sz="2000" b="1" u="sng" kern="100" dirty="0" smtClean="0">
                <a:ln w="19050">
                  <a:noFill/>
                </a:ln>
                <a:solidFill>
                  <a:prstClr val="black"/>
                </a:solidFill>
                <a:latin typeface="Meiryo UI" panose="020B0604030504040204" pitchFamily="50" charset="-128"/>
                <a:ea typeface="Meiryo UI" panose="020B0604030504040204" pitchFamily="50" charset="-128"/>
                <a:cs typeface="Meiryo UI" panose="020B0604030504040204" pitchFamily="50" charset="-128"/>
              </a:rPr>
              <a:t>府域外からの再生可能エネルギーの利用促進についても、もうひとつの軸として</a:t>
            </a:r>
            <a:r>
              <a:rPr lang="ja-JP" altLang="en-US" sz="2000" b="1" u="sng"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検討</a:t>
            </a:r>
            <a:r>
              <a:rPr lang="ja-JP" altLang="en-US" sz="2000" b="1" u="sng" kern="100" dirty="0" smtClean="0">
                <a:ln w="19050">
                  <a:noFill/>
                </a:ln>
                <a:solidFill>
                  <a:prstClr val="black"/>
                </a:solidFill>
                <a:latin typeface="Meiryo UI" panose="020B0604030504040204" pitchFamily="50" charset="-128"/>
                <a:ea typeface="Meiryo UI" panose="020B0604030504040204" pitchFamily="50" charset="-128"/>
                <a:cs typeface="Meiryo UI" panose="020B0604030504040204" pitchFamily="50" charset="-128"/>
              </a:rPr>
              <a:t>すること</a:t>
            </a:r>
            <a:r>
              <a:rPr lang="ja-JP" altLang="en-US" sz="2000" b="1" u="sng"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が必要</a:t>
            </a:r>
            <a:r>
              <a:rPr lang="ja-JP" altLang="en-US" sz="20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20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342900" lvl="0" indent="-342900">
              <a:spcAft>
                <a:spcPts val="600"/>
              </a:spcAft>
              <a:buFont typeface="Meiryo UI" panose="020B0604030504040204" pitchFamily="50" charset="-128"/>
              <a:buChar char="○"/>
            </a:pPr>
            <a:r>
              <a:rPr lang="ja-JP" altLang="en-US" sz="2000" kern="100" dirty="0" smtClean="0">
                <a:ln w="19050">
                  <a:noFill/>
                </a:ln>
                <a:solidFill>
                  <a:prstClr val="black"/>
                </a:solidFill>
                <a:latin typeface="Meiryo UI" panose="020B0604030504040204" pitchFamily="50" charset="-128"/>
                <a:ea typeface="Meiryo UI" panose="020B0604030504040204" pitchFamily="50" charset="-128"/>
                <a:cs typeface="Meiryo UI" panose="020B0604030504040204" pitchFamily="50" charset="-128"/>
              </a:rPr>
              <a:t>自治体版</a:t>
            </a:r>
            <a:r>
              <a:rPr lang="ja-JP" altLang="en-US" sz="2000" kern="100" dirty="0">
                <a:ln w="19050">
                  <a:noFill/>
                </a:ln>
                <a:solidFill>
                  <a:prstClr val="black"/>
                </a:solidFill>
                <a:latin typeface="Meiryo UI" panose="020B0604030504040204" pitchFamily="50" charset="-128"/>
                <a:ea typeface="Meiryo UI" panose="020B0604030504040204" pitchFamily="50" charset="-128"/>
                <a:cs typeface="Meiryo UI" panose="020B0604030504040204" pitchFamily="50" charset="-128"/>
              </a:rPr>
              <a:t>の</a:t>
            </a:r>
            <a:r>
              <a:rPr lang="en-US" altLang="ja-JP" sz="2000" kern="100" dirty="0" smtClean="0">
                <a:ln w="19050">
                  <a:noFill/>
                </a:ln>
                <a:solidFill>
                  <a:prstClr val="black"/>
                </a:solidFill>
                <a:latin typeface="Meiryo UI" panose="020B0604030504040204" pitchFamily="50" charset="-128"/>
                <a:ea typeface="Meiryo UI" panose="020B0604030504040204" pitchFamily="50" charset="-128"/>
                <a:cs typeface="Meiryo UI" panose="020B0604030504040204" pitchFamily="50" charset="-128"/>
              </a:rPr>
              <a:t>RE100</a:t>
            </a:r>
            <a:r>
              <a:rPr lang="ja-JP" altLang="en-US" sz="2000" kern="100" dirty="0" smtClean="0">
                <a:ln w="19050">
                  <a:noFill/>
                </a:ln>
                <a:solidFill>
                  <a:prstClr val="black"/>
                </a:solidFill>
                <a:latin typeface="Meiryo UI" panose="020B0604030504040204" pitchFamily="50" charset="-128"/>
                <a:ea typeface="Meiryo UI" panose="020B0604030504040204" pitchFamily="50" charset="-128"/>
                <a:cs typeface="Meiryo UI" panose="020B0604030504040204" pitchFamily="50" charset="-128"/>
              </a:rPr>
              <a:t>など</a:t>
            </a:r>
            <a:r>
              <a:rPr lang="ja-JP" altLang="en-US" sz="2000" kern="100" dirty="0">
                <a:ln w="19050">
                  <a:noFill/>
                </a:ln>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2000" b="1" u="sng" kern="100" dirty="0">
                <a:ln w="19050">
                  <a:noFill/>
                </a:ln>
                <a:solidFill>
                  <a:prstClr val="black"/>
                </a:solidFill>
                <a:latin typeface="Meiryo UI" panose="020B0604030504040204" pitchFamily="50" charset="-128"/>
                <a:ea typeface="Meiryo UI" panose="020B0604030504040204" pitchFamily="50" charset="-128"/>
                <a:cs typeface="Meiryo UI" panose="020B0604030504040204" pitchFamily="50" charset="-128"/>
              </a:rPr>
              <a:t>クリーンなエネルギーを使っていくことが</a:t>
            </a:r>
            <a:r>
              <a:rPr lang="ja-JP" altLang="en-US" sz="2000" b="1" u="sng" kern="100" dirty="0" smtClean="0">
                <a:ln w="19050">
                  <a:noFill/>
                </a:ln>
                <a:solidFill>
                  <a:prstClr val="black"/>
                </a:solidFill>
                <a:latin typeface="Meiryo UI" panose="020B0604030504040204" pitchFamily="50" charset="-128"/>
                <a:ea typeface="Meiryo UI" panose="020B0604030504040204" pitchFamily="50" charset="-128"/>
                <a:cs typeface="Meiryo UI" panose="020B0604030504040204" pitchFamily="50" charset="-128"/>
              </a:rPr>
              <a:t>重要</a:t>
            </a:r>
            <a:r>
              <a:rPr lang="ja-JP" altLang="en-US" sz="2000" kern="100" dirty="0" smtClean="0">
                <a:ln w="19050">
                  <a:noFill/>
                </a:ln>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2000" b="1" u="sng" kern="100" dirty="0" smtClean="0">
                <a:ln w="19050">
                  <a:noFill/>
                </a:ln>
                <a:solidFill>
                  <a:prstClr val="black"/>
                </a:solidFill>
                <a:latin typeface="Meiryo UI" panose="020B0604030504040204" pitchFamily="50" charset="-128"/>
                <a:ea typeface="Meiryo UI" panose="020B0604030504040204" pitchFamily="50" charset="-128"/>
                <a:cs typeface="Meiryo UI" panose="020B0604030504040204" pitchFamily="50" charset="-128"/>
              </a:rPr>
              <a:t>大阪の特徴は中小企業が多いところにあり、行政が産業政策としてサポートすることが</a:t>
            </a:r>
            <a:r>
              <a:rPr lang="ja-JP" altLang="en-US" sz="2000" b="1" u="sng" kern="100" dirty="0">
                <a:ln w="19050">
                  <a:noFill/>
                </a:ln>
                <a:solidFill>
                  <a:prstClr val="black"/>
                </a:solidFill>
                <a:latin typeface="Meiryo UI" panose="020B0604030504040204" pitchFamily="50" charset="-128"/>
                <a:ea typeface="Meiryo UI" panose="020B0604030504040204" pitchFamily="50" charset="-128"/>
                <a:cs typeface="Meiryo UI" panose="020B0604030504040204" pitchFamily="50" charset="-128"/>
              </a:rPr>
              <a:t>必要</a:t>
            </a:r>
            <a:r>
              <a:rPr lang="ja-JP" altLang="en-US" sz="2000" kern="100" dirty="0" smtClean="0">
                <a:ln w="19050">
                  <a:noFill/>
                </a:ln>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lang="ja-JP" altLang="en-US" sz="2000" kern="100" dirty="0">
              <a:ln w="19050">
                <a:noFill/>
              </a:ln>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9" name="円/楕円 30"/>
          <p:cNvSpPr/>
          <p:nvPr/>
        </p:nvSpPr>
        <p:spPr>
          <a:xfrm>
            <a:off x="8604447" y="104141"/>
            <a:ext cx="485799" cy="484413"/>
          </a:xfrm>
          <a:prstGeom prst="ellipse">
            <a:avLst/>
          </a:prstGeom>
          <a:solidFill>
            <a:schemeClr val="bg1"/>
          </a:solidFill>
          <a:ln w="19050">
            <a:solidFill>
              <a:schemeClr val="accent6">
                <a:lumMod val="50000"/>
              </a:schemeClr>
            </a:solidFill>
          </a:ln>
        </p:spPr>
        <p:style>
          <a:lnRef idx="0">
            <a:schemeClr val="accent6"/>
          </a:lnRef>
          <a:fillRef idx="3">
            <a:schemeClr val="accent6"/>
          </a:fillRef>
          <a:effectRef idx="3">
            <a:schemeClr val="accent6"/>
          </a:effectRef>
          <a:fontRef idx="minor">
            <a:schemeClr val="lt1"/>
          </a:fontRef>
        </p:style>
        <p:txBody>
          <a:bodyPr wrap="square" lIns="0" tIns="0" rIns="0" bIns="0" rtlCol="0" anchor="ctr"/>
          <a:lstStyle/>
          <a:p>
            <a:pPr algn="ctr"/>
            <a:fld id="{9439D75A-5D0D-4091-BA6B-B620B8DC6492}" type="slidenum">
              <a:rPr lang="ja-JP" altLang="en-US" sz="1600" b="1" smtClean="0">
                <a:solidFill>
                  <a:schemeClr val="accent6">
                    <a:lumMod val="50000"/>
                  </a:schemeClr>
                </a:solidFill>
                <a:latin typeface="Meiryo UI" panose="020B0604030504040204" pitchFamily="50" charset="-128"/>
                <a:ea typeface="Meiryo UI" panose="020B0604030504040204" pitchFamily="50" charset="-128"/>
              </a:rPr>
              <a:t>4</a:t>
            </a:fld>
            <a:endParaRPr lang="en-US" altLang="ja-JP" sz="1600" b="1" dirty="0" smtClean="0">
              <a:solidFill>
                <a:schemeClr val="accent6">
                  <a:lumMod val="50000"/>
                </a:schemeClr>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79157662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p:cNvSpPr txBox="1">
            <a:spLocks/>
          </p:cNvSpPr>
          <p:nvPr/>
        </p:nvSpPr>
        <p:spPr bwMode="auto">
          <a:xfrm>
            <a:off x="0" y="0"/>
            <a:ext cx="9143999" cy="692696"/>
          </a:xfrm>
          <a:prstGeom prst="rect">
            <a:avLst/>
          </a:prstGeom>
          <a:gradFill rotWithShape="1">
            <a:gsLst>
              <a:gs pos="0">
                <a:srgbClr val="00B050"/>
              </a:gs>
              <a:gs pos="80000">
                <a:srgbClr val="00B050"/>
              </a:gs>
              <a:gs pos="100000">
                <a:srgbClr val="00B050"/>
              </a:gs>
            </a:gsLst>
            <a:lin ang="54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rtl="0" fontAlgn="base">
              <a:spcBef>
                <a:spcPct val="0"/>
              </a:spcBef>
              <a:spcAft>
                <a:spcPct val="0"/>
              </a:spcAft>
              <a:defRPr kumimoji="1" sz="4400" kern="1200">
                <a:solidFill>
                  <a:schemeClr val="lt1"/>
                </a:solidFill>
                <a:latin typeface="+mn-lt"/>
                <a:ea typeface="+mn-ea"/>
                <a:cs typeface="+mn-cs"/>
              </a:defRPr>
            </a:lvl1pPr>
            <a:lvl2pPr algn="ctr" rtl="0" fontAlgn="base">
              <a:spcBef>
                <a:spcPct val="0"/>
              </a:spcBef>
              <a:spcAft>
                <a:spcPct val="0"/>
              </a:spcAft>
              <a:defRPr kumimoji="1" sz="4400">
                <a:solidFill>
                  <a:schemeClr val="lt1"/>
                </a:solidFill>
                <a:latin typeface="+mn-lt"/>
                <a:ea typeface="+mn-ea"/>
                <a:cs typeface="+mn-cs"/>
              </a:defRPr>
            </a:lvl2pPr>
            <a:lvl3pPr algn="ctr" rtl="0" fontAlgn="base">
              <a:spcBef>
                <a:spcPct val="0"/>
              </a:spcBef>
              <a:spcAft>
                <a:spcPct val="0"/>
              </a:spcAft>
              <a:defRPr kumimoji="1" sz="4400">
                <a:solidFill>
                  <a:schemeClr val="lt1"/>
                </a:solidFill>
                <a:latin typeface="+mn-lt"/>
                <a:ea typeface="+mn-ea"/>
                <a:cs typeface="+mn-cs"/>
              </a:defRPr>
            </a:lvl3pPr>
            <a:lvl4pPr algn="ctr" rtl="0" fontAlgn="base">
              <a:spcBef>
                <a:spcPct val="0"/>
              </a:spcBef>
              <a:spcAft>
                <a:spcPct val="0"/>
              </a:spcAft>
              <a:defRPr kumimoji="1" sz="4400">
                <a:solidFill>
                  <a:schemeClr val="lt1"/>
                </a:solidFill>
                <a:latin typeface="+mn-lt"/>
                <a:ea typeface="+mn-ea"/>
                <a:cs typeface="+mn-cs"/>
              </a:defRPr>
            </a:lvl4pPr>
            <a:lvl5pPr algn="ctr" rtl="0" fontAlgn="base">
              <a:spcBef>
                <a:spcPct val="0"/>
              </a:spcBef>
              <a:spcAft>
                <a:spcPct val="0"/>
              </a:spcAft>
              <a:defRPr kumimoji="1" sz="4400">
                <a:solidFill>
                  <a:schemeClr val="lt1"/>
                </a:solidFill>
                <a:latin typeface="+mn-lt"/>
                <a:ea typeface="+mn-ea"/>
                <a:cs typeface="+mn-cs"/>
              </a:defRPr>
            </a:lvl5pPr>
            <a:lvl6pPr marL="457200" algn="ctr" rtl="0" fontAlgn="base">
              <a:spcBef>
                <a:spcPct val="0"/>
              </a:spcBef>
              <a:spcAft>
                <a:spcPct val="0"/>
              </a:spcAft>
              <a:defRPr kumimoji="1" sz="4400">
                <a:solidFill>
                  <a:schemeClr val="lt1"/>
                </a:solidFill>
                <a:latin typeface="+mn-lt"/>
                <a:ea typeface="+mn-ea"/>
                <a:cs typeface="+mn-cs"/>
              </a:defRPr>
            </a:lvl6pPr>
            <a:lvl7pPr marL="914400" algn="ctr" rtl="0" fontAlgn="base">
              <a:spcBef>
                <a:spcPct val="0"/>
              </a:spcBef>
              <a:spcAft>
                <a:spcPct val="0"/>
              </a:spcAft>
              <a:defRPr kumimoji="1" sz="4400">
                <a:solidFill>
                  <a:schemeClr val="lt1"/>
                </a:solidFill>
                <a:latin typeface="+mn-lt"/>
                <a:ea typeface="+mn-ea"/>
                <a:cs typeface="+mn-cs"/>
              </a:defRPr>
            </a:lvl7pPr>
            <a:lvl8pPr marL="1371600" algn="ctr" rtl="0" fontAlgn="base">
              <a:spcBef>
                <a:spcPct val="0"/>
              </a:spcBef>
              <a:spcAft>
                <a:spcPct val="0"/>
              </a:spcAft>
              <a:defRPr kumimoji="1" sz="4400">
                <a:solidFill>
                  <a:schemeClr val="lt1"/>
                </a:solidFill>
                <a:latin typeface="+mn-lt"/>
                <a:ea typeface="+mn-ea"/>
                <a:cs typeface="+mn-cs"/>
              </a:defRPr>
            </a:lvl8pPr>
            <a:lvl9pPr marL="1828800" algn="ctr" rtl="0" fontAlgn="base">
              <a:spcBef>
                <a:spcPct val="0"/>
              </a:spcBef>
              <a:spcAft>
                <a:spcPct val="0"/>
              </a:spcAft>
              <a:defRPr kumimoji="1" sz="4400">
                <a:solidFill>
                  <a:schemeClr val="lt1"/>
                </a:solidFill>
                <a:latin typeface="+mn-lt"/>
                <a:ea typeface="+mn-ea"/>
                <a:cs typeface="+mn-cs"/>
              </a:defRPr>
            </a:lvl9pPr>
          </a:lstStyle>
          <a:p>
            <a:pPr lvl="0" algn="l" defTabSz="914400" fontAlgn="auto">
              <a:spcAft>
                <a:spcPts val="0"/>
              </a:spcAft>
              <a:defRPr/>
            </a:pPr>
            <a:r>
              <a:rPr lang="ja-JP" altLang="en-US" sz="3200" b="1" dirty="0" smtClean="0">
                <a:solidFill>
                  <a:sysClr val="window" lastClr="FFFFFF"/>
                </a:solidFill>
                <a:latin typeface="Meiryo UI" panose="020B0604030504040204" pitchFamily="50" charset="-128"/>
                <a:ea typeface="Meiryo UI" panose="020B0604030504040204" pitchFamily="50" charset="-128"/>
              </a:rPr>
              <a:t>３．主な</a:t>
            </a:r>
            <a:r>
              <a:rPr lang="ja-JP" altLang="en-US" sz="3200" b="1" dirty="0">
                <a:solidFill>
                  <a:sysClr val="window" lastClr="FFFFFF"/>
                </a:solidFill>
                <a:latin typeface="Meiryo UI" panose="020B0604030504040204" pitchFamily="50" charset="-128"/>
                <a:ea typeface="Meiryo UI" panose="020B0604030504040204" pitchFamily="50" charset="-128"/>
              </a:rPr>
              <a:t>論点（再生可能エネルギーの普及拡大</a:t>
            </a:r>
            <a:r>
              <a:rPr lang="ja-JP" altLang="en-US" sz="3200" b="1" dirty="0" smtClean="0">
                <a:solidFill>
                  <a:sysClr val="window" lastClr="FFFFFF"/>
                </a:solidFill>
                <a:latin typeface="Meiryo UI" panose="020B0604030504040204" pitchFamily="50" charset="-128"/>
                <a:ea typeface="Meiryo UI" panose="020B0604030504040204" pitchFamily="50" charset="-128"/>
              </a:rPr>
              <a:t>）</a:t>
            </a:r>
            <a:endParaRPr lang="ja-JP" altLang="en-US" sz="3200" b="1" dirty="0">
              <a:solidFill>
                <a:sysClr val="window" lastClr="FFFFFF"/>
              </a:solidFill>
              <a:latin typeface="Meiryo UI" panose="020B0604030504040204" pitchFamily="50" charset="-128"/>
              <a:ea typeface="Meiryo UI" panose="020B0604030504040204" pitchFamily="50" charset="-128"/>
            </a:endParaRPr>
          </a:p>
        </p:txBody>
      </p:sp>
      <p:sp>
        <p:nvSpPr>
          <p:cNvPr id="6" name="角丸四角形 5"/>
          <p:cNvSpPr/>
          <p:nvPr/>
        </p:nvSpPr>
        <p:spPr>
          <a:xfrm>
            <a:off x="107504" y="836712"/>
            <a:ext cx="8928992" cy="5314720"/>
          </a:xfrm>
          <a:prstGeom prst="roundRect">
            <a:avLst>
              <a:gd name="adj" fmla="val 0"/>
            </a:avLst>
          </a:prstGeom>
          <a:solidFill>
            <a:schemeClr val="bg1"/>
          </a:solidFill>
          <a:ln w="19050">
            <a:solidFill>
              <a:schemeClr val="accent6"/>
            </a:solid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36000" numCol="1" spcCol="0" rtlCol="0" fromWordArt="0" anchor="t" anchorCtr="0" forceAA="0" compatLnSpc="1">
            <a:prstTxWarp prst="textNoShape">
              <a:avLst/>
            </a:prstTxWarp>
            <a:spAutoFit/>
          </a:bodyPr>
          <a:lstStyle/>
          <a:p>
            <a:pPr lvl="0" algn="just">
              <a:spcAft>
                <a:spcPts val="600"/>
              </a:spcAft>
            </a:pPr>
            <a:r>
              <a:rPr lang="en-US" altLang="ja-JP" sz="2000" b="1"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2000" b="1"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太陽光</a:t>
            </a:r>
            <a:r>
              <a:rPr lang="ja-JP" altLang="en-US" sz="20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発電の</a:t>
            </a:r>
            <a:r>
              <a:rPr lang="ja-JP" altLang="en-US" sz="2000" b="1"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普及促進</a:t>
            </a:r>
            <a:r>
              <a:rPr lang="en-US" altLang="ja-JP" sz="2000" b="1"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p>
          <a:p>
            <a:pPr marL="342900" lvl="0" indent="-342900" algn="just">
              <a:spcAft>
                <a:spcPts val="600"/>
              </a:spcAft>
              <a:buFont typeface="Meiryo UI" panose="020B0604030504040204" pitchFamily="50" charset="-128"/>
              <a:buChar char="○"/>
            </a:pPr>
            <a:r>
              <a:rPr lang="ja-JP" altLang="en-US" sz="20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固定価格買取（</a:t>
            </a:r>
            <a:r>
              <a:rPr lang="en-US" altLang="ja-JP" sz="20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FIT</a:t>
            </a:r>
            <a:r>
              <a:rPr lang="ja-JP" altLang="en-US" sz="20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）制度における調達価格の低下に合わせて、導入量が鈍化傾向。また、国に</a:t>
            </a:r>
            <a:r>
              <a:rPr lang="ja-JP" altLang="en-US" sz="20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おける同制度</a:t>
            </a:r>
            <a:r>
              <a:rPr lang="ja-JP" altLang="en-US" sz="20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の抜本的な見直し議論により、今後、</a:t>
            </a:r>
            <a:r>
              <a:rPr lang="ja-JP" altLang="en-US" sz="2000" b="1" u="sng"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導入</a:t>
            </a:r>
            <a:r>
              <a:rPr lang="ja-JP" altLang="en-US" sz="2000" b="1" u="sng"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環境が大きく変化する</a:t>
            </a:r>
            <a:r>
              <a:rPr lang="ja-JP" altLang="en-US" sz="2000" b="1" u="sng"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ことを踏まえた検討が</a:t>
            </a:r>
            <a:r>
              <a:rPr lang="ja-JP" altLang="en-US" sz="2000" b="1" u="sng"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必要</a:t>
            </a:r>
            <a:r>
              <a:rPr lang="ja-JP" altLang="en-US" sz="20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lang="ja-JP" altLang="en-US" sz="20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342900" indent="-342900" algn="just">
              <a:spcAft>
                <a:spcPts val="600"/>
              </a:spcAft>
              <a:buFont typeface="Meiryo UI" panose="020B0604030504040204" pitchFamily="50" charset="-128"/>
              <a:buChar char="○"/>
            </a:pPr>
            <a:r>
              <a:rPr lang="ja-JP" altLang="en-US" sz="2000" b="1" u="sng" kern="100" dirty="0">
                <a:ln w="19050">
                  <a:noFill/>
                </a:ln>
                <a:solidFill>
                  <a:prstClr val="black"/>
                </a:solidFill>
                <a:latin typeface="Meiryo UI" panose="020B0604030504040204" pitchFamily="50" charset="-128"/>
                <a:ea typeface="Meiryo UI" panose="020B0604030504040204" pitchFamily="50" charset="-128"/>
                <a:cs typeface="Meiryo UI" panose="020B0604030504040204" pitchFamily="50" charset="-128"/>
              </a:rPr>
              <a:t>建築物にインテグレート</a:t>
            </a:r>
            <a:r>
              <a:rPr lang="ja-JP" altLang="en-US" sz="2000" b="1" u="sng" kern="100" dirty="0" smtClean="0">
                <a:ln w="19050">
                  <a:noFill/>
                </a:ln>
                <a:solidFill>
                  <a:prstClr val="black"/>
                </a:solidFill>
                <a:latin typeface="Meiryo UI" panose="020B0604030504040204" pitchFamily="50" charset="-128"/>
                <a:ea typeface="Meiryo UI" panose="020B0604030504040204" pitchFamily="50" charset="-128"/>
                <a:cs typeface="Meiryo UI" panose="020B0604030504040204" pitchFamily="50" charset="-128"/>
              </a:rPr>
              <a:t>された太陽光発電を</a:t>
            </a:r>
            <a:r>
              <a:rPr lang="ja-JP" altLang="en-US" sz="2000" b="1" u="sng" kern="100" dirty="0">
                <a:ln w="19050">
                  <a:noFill/>
                </a:ln>
                <a:solidFill>
                  <a:prstClr val="black"/>
                </a:solidFill>
                <a:latin typeface="Meiryo UI" panose="020B0604030504040204" pitchFamily="50" charset="-128"/>
                <a:ea typeface="Meiryo UI" panose="020B0604030504040204" pitchFamily="50" charset="-128"/>
                <a:cs typeface="Meiryo UI" panose="020B0604030504040204" pitchFamily="50" charset="-128"/>
              </a:rPr>
              <a:t>どう増やしていくかが重要</a:t>
            </a:r>
            <a:r>
              <a:rPr lang="ja-JP" altLang="en-US" sz="2000" kern="100" dirty="0">
                <a:ln w="19050">
                  <a:noFill/>
                </a:ln>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p>
          <a:p>
            <a:pPr marL="342900" indent="-342900" algn="just">
              <a:spcAft>
                <a:spcPts val="600"/>
              </a:spcAft>
              <a:buFont typeface="Meiryo UI" panose="020B0604030504040204" pitchFamily="50" charset="-128"/>
              <a:buChar char="○"/>
            </a:pPr>
            <a:r>
              <a:rPr lang="ja-JP" altLang="en-US" sz="2000" kern="100" dirty="0" smtClean="0">
                <a:ln w="19050">
                  <a:noFill/>
                </a:ln>
                <a:solidFill>
                  <a:prstClr val="black"/>
                </a:solidFill>
                <a:latin typeface="Meiryo UI" panose="020B0604030504040204" pitchFamily="50" charset="-128"/>
                <a:ea typeface="Meiryo UI" panose="020B0604030504040204" pitchFamily="50" charset="-128"/>
                <a:cs typeface="Meiryo UI" panose="020B0604030504040204" pitchFamily="50" charset="-128"/>
              </a:rPr>
              <a:t>太陽光発電を</a:t>
            </a:r>
            <a:r>
              <a:rPr lang="ja-JP" altLang="en-US" sz="2000" kern="100" dirty="0">
                <a:ln w="19050">
                  <a:noFill/>
                </a:ln>
                <a:solidFill>
                  <a:prstClr val="black"/>
                </a:solidFill>
                <a:latin typeface="Meiryo UI" panose="020B0604030504040204" pitchFamily="50" charset="-128"/>
                <a:ea typeface="Meiryo UI" panose="020B0604030504040204" pitchFamily="50" charset="-128"/>
                <a:cs typeface="Meiryo UI" panose="020B0604030504040204" pitchFamily="50" charset="-128"/>
              </a:rPr>
              <a:t>増やして</a:t>
            </a:r>
            <a:r>
              <a:rPr lang="ja-JP" altLang="en-US" sz="2000" kern="100" dirty="0" smtClean="0">
                <a:ln w="19050">
                  <a:noFill/>
                </a:ln>
                <a:solidFill>
                  <a:prstClr val="black"/>
                </a:solidFill>
                <a:latin typeface="Meiryo UI" panose="020B0604030504040204" pitchFamily="50" charset="-128"/>
                <a:ea typeface="Meiryo UI" panose="020B0604030504040204" pitchFamily="50" charset="-128"/>
                <a:cs typeface="Meiryo UI" panose="020B0604030504040204" pitchFamily="50" charset="-128"/>
              </a:rPr>
              <a:t>いくためには、できるだけ</a:t>
            </a:r>
            <a:r>
              <a:rPr lang="ja-JP" altLang="en-US" sz="2000" b="1" u="sng" kern="100" dirty="0">
                <a:ln w="19050">
                  <a:noFill/>
                </a:ln>
                <a:solidFill>
                  <a:prstClr val="black"/>
                </a:solidFill>
                <a:latin typeface="Meiryo UI" panose="020B0604030504040204" pitchFamily="50" charset="-128"/>
                <a:ea typeface="Meiryo UI" panose="020B0604030504040204" pitchFamily="50" charset="-128"/>
                <a:cs typeface="Meiryo UI" panose="020B0604030504040204" pitchFamily="50" charset="-128"/>
              </a:rPr>
              <a:t>設置者の費用負担がない形</a:t>
            </a:r>
            <a:r>
              <a:rPr lang="ja-JP" altLang="en-US" sz="2000" b="1" u="sng" kern="100" dirty="0" smtClean="0">
                <a:ln w="19050">
                  <a:noFill/>
                </a:ln>
                <a:solidFill>
                  <a:prstClr val="black"/>
                </a:solidFill>
                <a:latin typeface="Meiryo UI" panose="020B0604030504040204" pitchFamily="50" charset="-128"/>
                <a:ea typeface="Meiryo UI" panose="020B0604030504040204" pitchFamily="50" charset="-128"/>
                <a:cs typeface="Meiryo UI" panose="020B0604030504040204" pitchFamily="50" charset="-128"/>
              </a:rPr>
              <a:t>が重要</a:t>
            </a:r>
            <a:r>
              <a:rPr lang="ja-JP" altLang="en-US" sz="2000" kern="100" dirty="0">
                <a:ln w="19050">
                  <a:noFill/>
                </a:ln>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p>
          <a:p>
            <a:pPr marL="342900" lvl="0" indent="-342900" algn="just">
              <a:spcAft>
                <a:spcPts val="600"/>
              </a:spcAft>
              <a:buFont typeface="Meiryo UI" panose="020B0604030504040204" pitchFamily="50" charset="-128"/>
              <a:buChar char="○"/>
            </a:pPr>
            <a:r>
              <a:rPr lang="ja-JP" altLang="en-US" sz="20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大規模</a:t>
            </a:r>
            <a:r>
              <a:rPr lang="ja-JP" altLang="en-US" sz="20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太陽光発電にあたっての地域住民との調和（防災・環境・景観等）を図ることが</a:t>
            </a:r>
            <a:r>
              <a:rPr lang="ja-JP" altLang="en-US" sz="20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必要。</a:t>
            </a:r>
            <a:endParaRPr lang="ja-JP" altLang="en-US" sz="20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lvl="0" algn="just">
              <a:spcAft>
                <a:spcPts val="600"/>
              </a:spcAft>
            </a:pPr>
            <a:r>
              <a:rPr lang="en-US" altLang="ja-JP" sz="20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2000" b="1"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太陽光発電以外の再生可能エネルギーの普及促進</a:t>
            </a:r>
            <a:r>
              <a:rPr lang="en-US" altLang="ja-JP" sz="2000" b="1"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p>
          <a:p>
            <a:pPr marL="342900" lvl="0" indent="-342900" algn="just">
              <a:spcAft>
                <a:spcPts val="600"/>
              </a:spcAft>
              <a:buFont typeface="Meiryo UI" panose="020B0604030504040204" pitchFamily="50" charset="-128"/>
              <a:buChar char="○"/>
            </a:pPr>
            <a:r>
              <a:rPr lang="ja-JP" altLang="en-US" sz="2000" b="1" u="sng"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太陽熱利用</a:t>
            </a:r>
            <a:r>
              <a:rPr lang="ja-JP" altLang="en-US" sz="20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の見直しや、ヒートアイランド現象の緩和につながる</a:t>
            </a:r>
            <a:r>
              <a:rPr lang="ja-JP" altLang="en-US" sz="2000" b="1" u="sng"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未利用熱（地中熱等</a:t>
            </a:r>
            <a:r>
              <a:rPr lang="ja-JP" altLang="en-US" sz="2000" b="1" u="sng"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）利用</a:t>
            </a:r>
            <a:r>
              <a:rPr lang="ja-JP" altLang="en-US" sz="20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などの促進</a:t>
            </a:r>
            <a:r>
              <a:rPr lang="ja-JP" altLang="en-US" sz="20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を図ることが</a:t>
            </a:r>
            <a:r>
              <a:rPr lang="ja-JP" altLang="en-US" sz="20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必要。</a:t>
            </a:r>
            <a:endParaRPr lang="ja-JP" altLang="en-US" sz="20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342900" lvl="0" indent="-342900" algn="just">
              <a:spcAft>
                <a:spcPts val="600"/>
              </a:spcAft>
              <a:buFont typeface="Meiryo UI" panose="020B0604030504040204" pitchFamily="50" charset="-128"/>
              <a:buChar char="○"/>
            </a:pPr>
            <a:r>
              <a:rPr lang="ja-JP" altLang="en-US" sz="2000" b="1" u="sng"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バイオマスエネルギー</a:t>
            </a:r>
            <a:r>
              <a:rPr lang="ja-JP" altLang="en-US" sz="20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については、木質資源は乏しい</a:t>
            </a:r>
            <a:r>
              <a:rPr lang="ja-JP" altLang="en-US" sz="20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が、下水</a:t>
            </a:r>
            <a:r>
              <a:rPr lang="ja-JP" altLang="en-US" sz="20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汚泥やごみといった都市特有のバイオマス</a:t>
            </a:r>
            <a:r>
              <a:rPr lang="ja-JP" altLang="en-US" sz="20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資源を</a:t>
            </a:r>
            <a:r>
              <a:rPr lang="ja-JP" altLang="en-US" sz="20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循環利用する仕組みを構築することが</a:t>
            </a:r>
            <a:r>
              <a:rPr lang="ja-JP" altLang="en-US" sz="20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必要。</a:t>
            </a:r>
            <a:endParaRPr lang="ja-JP" altLang="en-US" sz="20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342900" lvl="0" indent="-342900" algn="just">
              <a:spcAft>
                <a:spcPts val="600"/>
              </a:spcAft>
              <a:buFont typeface="Meiryo UI" panose="020B0604030504040204" pitchFamily="50" charset="-128"/>
              <a:buChar char="○"/>
            </a:pPr>
            <a:r>
              <a:rPr lang="ja-JP" altLang="en-US" sz="2000" b="1" u="sng"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風力</a:t>
            </a:r>
            <a:r>
              <a:rPr lang="ja-JP" altLang="en-US" sz="2000" b="1" u="sng"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発電</a:t>
            </a:r>
            <a:r>
              <a:rPr lang="ja-JP" altLang="en-US" sz="20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や</a:t>
            </a:r>
            <a:r>
              <a:rPr lang="ja-JP" altLang="en-US" sz="2000" b="1" u="sng"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小水力発電</a:t>
            </a:r>
            <a:r>
              <a:rPr lang="ja-JP" altLang="en-US" sz="20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等についても、費用対効果等も勘案した普及拡大方策を検討していくことが</a:t>
            </a:r>
            <a:r>
              <a:rPr lang="ja-JP" altLang="en-US" sz="20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必要。</a:t>
            </a:r>
            <a:endParaRPr lang="ja-JP" altLang="en-US" sz="20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9" name="円/楕円 30"/>
          <p:cNvSpPr/>
          <p:nvPr/>
        </p:nvSpPr>
        <p:spPr>
          <a:xfrm>
            <a:off x="8604447" y="104141"/>
            <a:ext cx="485799" cy="484413"/>
          </a:xfrm>
          <a:prstGeom prst="ellipse">
            <a:avLst/>
          </a:prstGeom>
          <a:solidFill>
            <a:schemeClr val="bg1"/>
          </a:solidFill>
          <a:ln w="19050">
            <a:solidFill>
              <a:schemeClr val="accent6">
                <a:lumMod val="50000"/>
              </a:schemeClr>
            </a:solidFill>
          </a:ln>
        </p:spPr>
        <p:style>
          <a:lnRef idx="0">
            <a:schemeClr val="accent6"/>
          </a:lnRef>
          <a:fillRef idx="3">
            <a:schemeClr val="accent6"/>
          </a:fillRef>
          <a:effectRef idx="3">
            <a:schemeClr val="accent6"/>
          </a:effectRef>
          <a:fontRef idx="minor">
            <a:schemeClr val="lt1"/>
          </a:fontRef>
        </p:style>
        <p:txBody>
          <a:bodyPr wrap="square" lIns="0" tIns="0" rIns="0" bIns="0" rtlCol="0" anchor="ctr"/>
          <a:lstStyle/>
          <a:p>
            <a:pPr algn="ctr"/>
            <a:fld id="{9439D75A-5D0D-4091-BA6B-B620B8DC6492}" type="slidenum">
              <a:rPr lang="ja-JP" altLang="en-US" sz="1600" b="1" smtClean="0">
                <a:solidFill>
                  <a:schemeClr val="accent6">
                    <a:lumMod val="50000"/>
                  </a:schemeClr>
                </a:solidFill>
                <a:latin typeface="Meiryo UI" panose="020B0604030504040204" pitchFamily="50" charset="-128"/>
                <a:ea typeface="Meiryo UI" panose="020B0604030504040204" pitchFamily="50" charset="-128"/>
              </a:rPr>
              <a:t>5</a:t>
            </a:fld>
            <a:endParaRPr lang="en-US" altLang="ja-JP" sz="1600" b="1" dirty="0" smtClean="0">
              <a:solidFill>
                <a:schemeClr val="accent6">
                  <a:lumMod val="50000"/>
                </a:schemeClr>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05120337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p:cNvSpPr txBox="1">
            <a:spLocks/>
          </p:cNvSpPr>
          <p:nvPr/>
        </p:nvSpPr>
        <p:spPr bwMode="auto">
          <a:xfrm>
            <a:off x="0" y="0"/>
            <a:ext cx="9143999" cy="692696"/>
          </a:xfrm>
          <a:prstGeom prst="rect">
            <a:avLst/>
          </a:prstGeom>
          <a:gradFill rotWithShape="1">
            <a:gsLst>
              <a:gs pos="0">
                <a:srgbClr val="00B050"/>
              </a:gs>
              <a:gs pos="80000">
                <a:srgbClr val="00B050"/>
              </a:gs>
              <a:gs pos="100000">
                <a:srgbClr val="00B050"/>
              </a:gs>
            </a:gsLst>
            <a:lin ang="54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rtl="0" fontAlgn="base">
              <a:spcBef>
                <a:spcPct val="0"/>
              </a:spcBef>
              <a:spcAft>
                <a:spcPct val="0"/>
              </a:spcAft>
              <a:defRPr kumimoji="1" sz="4400" kern="1200">
                <a:solidFill>
                  <a:schemeClr val="lt1"/>
                </a:solidFill>
                <a:latin typeface="+mn-lt"/>
                <a:ea typeface="+mn-ea"/>
                <a:cs typeface="+mn-cs"/>
              </a:defRPr>
            </a:lvl1pPr>
            <a:lvl2pPr algn="ctr" rtl="0" fontAlgn="base">
              <a:spcBef>
                <a:spcPct val="0"/>
              </a:spcBef>
              <a:spcAft>
                <a:spcPct val="0"/>
              </a:spcAft>
              <a:defRPr kumimoji="1" sz="4400">
                <a:solidFill>
                  <a:schemeClr val="lt1"/>
                </a:solidFill>
                <a:latin typeface="+mn-lt"/>
                <a:ea typeface="+mn-ea"/>
                <a:cs typeface="+mn-cs"/>
              </a:defRPr>
            </a:lvl2pPr>
            <a:lvl3pPr algn="ctr" rtl="0" fontAlgn="base">
              <a:spcBef>
                <a:spcPct val="0"/>
              </a:spcBef>
              <a:spcAft>
                <a:spcPct val="0"/>
              </a:spcAft>
              <a:defRPr kumimoji="1" sz="4400">
                <a:solidFill>
                  <a:schemeClr val="lt1"/>
                </a:solidFill>
                <a:latin typeface="+mn-lt"/>
                <a:ea typeface="+mn-ea"/>
                <a:cs typeface="+mn-cs"/>
              </a:defRPr>
            </a:lvl3pPr>
            <a:lvl4pPr algn="ctr" rtl="0" fontAlgn="base">
              <a:spcBef>
                <a:spcPct val="0"/>
              </a:spcBef>
              <a:spcAft>
                <a:spcPct val="0"/>
              </a:spcAft>
              <a:defRPr kumimoji="1" sz="4400">
                <a:solidFill>
                  <a:schemeClr val="lt1"/>
                </a:solidFill>
                <a:latin typeface="+mn-lt"/>
                <a:ea typeface="+mn-ea"/>
                <a:cs typeface="+mn-cs"/>
              </a:defRPr>
            </a:lvl4pPr>
            <a:lvl5pPr algn="ctr" rtl="0" fontAlgn="base">
              <a:spcBef>
                <a:spcPct val="0"/>
              </a:spcBef>
              <a:spcAft>
                <a:spcPct val="0"/>
              </a:spcAft>
              <a:defRPr kumimoji="1" sz="4400">
                <a:solidFill>
                  <a:schemeClr val="lt1"/>
                </a:solidFill>
                <a:latin typeface="+mn-lt"/>
                <a:ea typeface="+mn-ea"/>
                <a:cs typeface="+mn-cs"/>
              </a:defRPr>
            </a:lvl5pPr>
            <a:lvl6pPr marL="457200" algn="ctr" rtl="0" fontAlgn="base">
              <a:spcBef>
                <a:spcPct val="0"/>
              </a:spcBef>
              <a:spcAft>
                <a:spcPct val="0"/>
              </a:spcAft>
              <a:defRPr kumimoji="1" sz="4400">
                <a:solidFill>
                  <a:schemeClr val="lt1"/>
                </a:solidFill>
                <a:latin typeface="+mn-lt"/>
                <a:ea typeface="+mn-ea"/>
                <a:cs typeface="+mn-cs"/>
              </a:defRPr>
            </a:lvl6pPr>
            <a:lvl7pPr marL="914400" algn="ctr" rtl="0" fontAlgn="base">
              <a:spcBef>
                <a:spcPct val="0"/>
              </a:spcBef>
              <a:spcAft>
                <a:spcPct val="0"/>
              </a:spcAft>
              <a:defRPr kumimoji="1" sz="4400">
                <a:solidFill>
                  <a:schemeClr val="lt1"/>
                </a:solidFill>
                <a:latin typeface="+mn-lt"/>
                <a:ea typeface="+mn-ea"/>
                <a:cs typeface="+mn-cs"/>
              </a:defRPr>
            </a:lvl7pPr>
            <a:lvl8pPr marL="1371600" algn="ctr" rtl="0" fontAlgn="base">
              <a:spcBef>
                <a:spcPct val="0"/>
              </a:spcBef>
              <a:spcAft>
                <a:spcPct val="0"/>
              </a:spcAft>
              <a:defRPr kumimoji="1" sz="4400">
                <a:solidFill>
                  <a:schemeClr val="lt1"/>
                </a:solidFill>
                <a:latin typeface="+mn-lt"/>
                <a:ea typeface="+mn-ea"/>
                <a:cs typeface="+mn-cs"/>
              </a:defRPr>
            </a:lvl8pPr>
            <a:lvl9pPr marL="1828800" algn="ctr" rtl="0" fontAlgn="base">
              <a:spcBef>
                <a:spcPct val="0"/>
              </a:spcBef>
              <a:spcAft>
                <a:spcPct val="0"/>
              </a:spcAft>
              <a:defRPr kumimoji="1" sz="4400">
                <a:solidFill>
                  <a:schemeClr val="lt1"/>
                </a:solidFill>
                <a:latin typeface="+mn-lt"/>
                <a:ea typeface="+mn-ea"/>
                <a:cs typeface="+mn-cs"/>
              </a:defRPr>
            </a:lvl9pPr>
          </a:lstStyle>
          <a:p>
            <a:pPr lvl="0" algn="l" defTabSz="914400" fontAlgn="auto">
              <a:spcAft>
                <a:spcPts val="0"/>
              </a:spcAft>
              <a:defRPr/>
            </a:pPr>
            <a:r>
              <a:rPr lang="ja-JP" altLang="en-US" sz="3200" b="1" dirty="0" smtClean="0">
                <a:solidFill>
                  <a:sysClr val="window" lastClr="FFFFFF"/>
                </a:solidFill>
                <a:latin typeface="Meiryo UI" panose="020B0604030504040204" pitchFamily="50" charset="-128"/>
                <a:ea typeface="Meiryo UI" panose="020B0604030504040204" pitchFamily="50" charset="-128"/>
              </a:rPr>
              <a:t>４．主な</a:t>
            </a:r>
            <a:r>
              <a:rPr lang="ja-JP" altLang="en-US" sz="3200" b="1" dirty="0">
                <a:solidFill>
                  <a:sysClr val="window" lastClr="FFFFFF"/>
                </a:solidFill>
                <a:latin typeface="Meiryo UI" panose="020B0604030504040204" pitchFamily="50" charset="-128"/>
                <a:ea typeface="Meiryo UI" panose="020B0604030504040204" pitchFamily="50" charset="-128"/>
              </a:rPr>
              <a:t>論点（エネルギー消費の抑制）</a:t>
            </a:r>
            <a:endParaRPr kumimoji="1" lang="ja-JP" altLang="en-US" sz="3200" b="1" i="0" u="none" strike="noStrike" kern="1200" cap="none" spc="0" normalizeH="0" baseline="0" noProof="0" dirty="0">
              <a:ln>
                <a:noFill/>
              </a:ln>
              <a:solidFill>
                <a:sysClr val="window" lastClr="FFFFFF"/>
              </a:solidFill>
              <a:effectLst/>
              <a:uLnTx/>
              <a:uFillTx/>
              <a:latin typeface="Meiryo UI" panose="020B0604030504040204" pitchFamily="50" charset="-128"/>
              <a:ea typeface="Meiryo UI" panose="020B0604030504040204" pitchFamily="50" charset="-128"/>
            </a:endParaRPr>
          </a:p>
        </p:txBody>
      </p:sp>
      <p:sp>
        <p:nvSpPr>
          <p:cNvPr id="6" name="角丸四角形 5"/>
          <p:cNvSpPr/>
          <p:nvPr/>
        </p:nvSpPr>
        <p:spPr>
          <a:xfrm>
            <a:off x="107504" y="836712"/>
            <a:ext cx="8928992" cy="3621949"/>
          </a:xfrm>
          <a:prstGeom prst="roundRect">
            <a:avLst>
              <a:gd name="adj" fmla="val 0"/>
            </a:avLst>
          </a:prstGeom>
          <a:solidFill>
            <a:schemeClr val="bg1"/>
          </a:solidFill>
          <a:ln w="19050">
            <a:solidFill>
              <a:schemeClr val="accent6"/>
            </a:solid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36000" numCol="1" spcCol="0" rtlCol="0" fromWordArt="0" anchor="t" anchorCtr="0" forceAA="0" compatLnSpc="1">
            <a:prstTxWarp prst="textNoShape">
              <a:avLst/>
            </a:prstTxWarp>
            <a:spAutoFit/>
          </a:bodyPr>
          <a:lstStyle/>
          <a:p>
            <a:pPr lvl="0" algn="just">
              <a:spcAft>
                <a:spcPts val="600"/>
              </a:spcAft>
            </a:pPr>
            <a:r>
              <a:rPr lang="en-US" altLang="ja-JP" sz="2000" b="1"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2000" b="1"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省エネルギー</a:t>
            </a:r>
            <a:r>
              <a:rPr lang="ja-JP" altLang="en-US" sz="20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の</a:t>
            </a:r>
            <a:r>
              <a:rPr lang="ja-JP" altLang="en-US" sz="2000" b="1"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推進</a:t>
            </a:r>
            <a:r>
              <a:rPr lang="en-US" altLang="ja-JP" sz="2000" b="1"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p>
          <a:p>
            <a:pPr marL="342900" indent="-342900" algn="just">
              <a:spcAft>
                <a:spcPts val="600"/>
              </a:spcAft>
              <a:buFont typeface="Meiryo UI" panose="020B0604030504040204" pitchFamily="50" charset="-128"/>
              <a:buChar char="○"/>
            </a:pPr>
            <a:r>
              <a:rPr lang="ja-JP" altLang="en-US" sz="2000" b="1" u="sng" kern="100" dirty="0">
                <a:ln w="19050">
                  <a:noFill/>
                </a:ln>
                <a:solidFill>
                  <a:prstClr val="black"/>
                </a:solidFill>
                <a:latin typeface="Meiryo UI" panose="020B0604030504040204" pitchFamily="50" charset="-128"/>
                <a:ea typeface="Meiryo UI" panose="020B0604030504040204" pitchFamily="50" charset="-128"/>
                <a:cs typeface="Meiryo UI" panose="020B0604030504040204" pitchFamily="50" charset="-128"/>
              </a:rPr>
              <a:t>需要構造を把握し、</a:t>
            </a:r>
            <a:r>
              <a:rPr lang="ja-JP" altLang="en-US" sz="2000" b="1" u="sng" kern="100" dirty="0" smtClean="0">
                <a:ln w="19050">
                  <a:noFill/>
                </a:ln>
                <a:solidFill>
                  <a:prstClr val="black"/>
                </a:solidFill>
                <a:latin typeface="Meiryo UI" panose="020B0604030504040204" pitchFamily="50" charset="-128"/>
                <a:ea typeface="Meiryo UI" panose="020B0604030504040204" pitchFamily="50" charset="-128"/>
                <a:cs typeface="Meiryo UI" panose="020B0604030504040204" pitchFamily="50" charset="-128"/>
              </a:rPr>
              <a:t>需要サイドとして</a:t>
            </a:r>
            <a:r>
              <a:rPr lang="ja-JP" altLang="en-US" sz="2000" b="1" u="sng" kern="100" dirty="0">
                <a:ln w="19050">
                  <a:noFill/>
                </a:ln>
                <a:solidFill>
                  <a:prstClr val="black"/>
                </a:solidFill>
                <a:latin typeface="Meiryo UI" panose="020B0604030504040204" pitchFamily="50" charset="-128"/>
                <a:ea typeface="Meiryo UI" panose="020B0604030504040204" pitchFamily="50" charset="-128"/>
                <a:cs typeface="Meiryo UI" panose="020B0604030504040204" pitchFamily="50" charset="-128"/>
              </a:rPr>
              <a:t>どのような対策ができるのかを考えていくことが重要</a:t>
            </a:r>
            <a:r>
              <a:rPr lang="ja-JP" altLang="en-US" sz="2000" kern="100" dirty="0" smtClean="0">
                <a:ln w="19050">
                  <a:noFill/>
                </a:ln>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2000" kern="100" dirty="0" smtClean="0">
              <a:ln w="19050">
                <a:noFill/>
              </a:ln>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342900" lvl="0" indent="-342900" algn="just">
              <a:spcAft>
                <a:spcPts val="600"/>
              </a:spcAft>
              <a:buFont typeface="Meiryo UI" panose="020B0604030504040204" pitchFamily="50" charset="-128"/>
              <a:buChar char="○"/>
            </a:pPr>
            <a:r>
              <a:rPr lang="ja-JP" altLang="en-US" sz="2000" b="1" u="sng" kern="100" dirty="0" smtClean="0">
                <a:ln w="19050">
                  <a:noFill/>
                </a:ln>
                <a:solidFill>
                  <a:schemeClr val="tx1"/>
                </a:solidFill>
                <a:latin typeface="Meiryo UI" panose="020B0604030504040204" pitchFamily="50" charset="-128"/>
                <a:ea typeface="Meiryo UI" panose="020B0604030504040204" pitchFamily="50" charset="-128"/>
                <a:cs typeface="Meiryo UI" panose="020B0604030504040204" pitchFamily="50" charset="-128"/>
              </a:rPr>
              <a:t>スマートなエネルギー使用の取組みを促進する観点</a:t>
            </a:r>
            <a:r>
              <a:rPr lang="ja-JP" altLang="en-US" sz="2000" b="1" u="sng" kern="100" dirty="0">
                <a:ln w="19050">
                  <a:noFill/>
                </a:ln>
                <a:solidFill>
                  <a:schemeClr val="tx1"/>
                </a:solidFill>
                <a:latin typeface="Meiryo UI" panose="020B0604030504040204" pitchFamily="50" charset="-128"/>
                <a:ea typeface="Meiryo UI" panose="020B0604030504040204" pitchFamily="50" charset="-128"/>
                <a:cs typeface="Meiryo UI" panose="020B0604030504040204" pitchFamily="50" charset="-128"/>
              </a:rPr>
              <a:t>が必要</a:t>
            </a:r>
            <a:r>
              <a:rPr lang="ja-JP" altLang="en-US" sz="2000" kern="100" dirty="0" smtClean="0">
                <a:ln w="19050">
                  <a:noFill/>
                </a:ln>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2000" kern="100" dirty="0">
              <a:ln w="19050">
                <a:noFill/>
              </a:ln>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342900" lvl="0" indent="-342900" algn="just">
              <a:spcAft>
                <a:spcPts val="600"/>
              </a:spcAft>
              <a:buFont typeface="Meiryo UI" panose="020B0604030504040204" pitchFamily="50" charset="-128"/>
              <a:buChar char="○"/>
            </a:pPr>
            <a:r>
              <a:rPr lang="ja-JP" altLang="en-US" sz="20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大企業</a:t>
            </a:r>
            <a:r>
              <a:rPr lang="ja-JP" altLang="en-US" sz="20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への対策に加え、</a:t>
            </a:r>
            <a:r>
              <a:rPr lang="ja-JP" altLang="en-US" sz="2000" b="1" u="sng"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中小企業への対策に注力する必要</a:t>
            </a:r>
            <a:r>
              <a:rPr lang="ja-JP" altLang="en-US" sz="20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があり、自主的な取組みに期待するだけでなく、サプライチェーンを通じた働きかけなども検討</a:t>
            </a:r>
            <a:r>
              <a:rPr lang="ja-JP" altLang="en-US" sz="20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する</a:t>
            </a:r>
            <a:r>
              <a:rPr lang="ja-JP" altLang="en-US" sz="2000" kern="100" dirty="0" smtClean="0">
                <a:ln w="19050">
                  <a:noFill/>
                </a:ln>
                <a:solidFill>
                  <a:prstClr val="black"/>
                </a:solidFill>
                <a:latin typeface="Meiryo UI" panose="020B0604030504040204" pitchFamily="50" charset="-128"/>
                <a:ea typeface="Meiryo UI" panose="020B0604030504040204" pitchFamily="50" charset="-128"/>
                <a:cs typeface="Meiryo UI" panose="020B0604030504040204" pitchFamily="50" charset="-128"/>
              </a:rPr>
              <a:t>ことが</a:t>
            </a:r>
            <a:r>
              <a:rPr lang="ja-JP" altLang="en-US" sz="20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必要。</a:t>
            </a:r>
            <a:endParaRPr lang="en-US" altLang="ja-JP" sz="20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342900" lvl="0" indent="-342900" algn="just">
              <a:spcAft>
                <a:spcPts val="600"/>
              </a:spcAft>
              <a:buFont typeface="Meiryo UI" panose="020B0604030504040204" pitchFamily="50" charset="-128"/>
              <a:buChar char="○"/>
            </a:pPr>
            <a:r>
              <a:rPr lang="ja-JP" altLang="en-US" sz="2000" b="1" u="sng" kern="100" dirty="0" smtClean="0">
                <a:ln w="19050">
                  <a:noFill/>
                </a:ln>
                <a:solidFill>
                  <a:prstClr val="black"/>
                </a:solidFill>
                <a:latin typeface="Meiryo UI" panose="020B0604030504040204" pitchFamily="50" charset="-128"/>
                <a:ea typeface="Meiryo UI" panose="020B0604030504040204" pitchFamily="50" charset="-128"/>
                <a:cs typeface="Meiryo UI" panose="020B0604030504040204" pitchFamily="50" charset="-128"/>
              </a:rPr>
              <a:t>エネルギー事</a:t>
            </a:r>
            <a:r>
              <a:rPr lang="ja-JP" altLang="en-US" sz="2000" b="1" u="sng" kern="100" dirty="0">
                <a:ln w="19050">
                  <a:noFill/>
                </a:ln>
                <a:solidFill>
                  <a:prstClr val="black"/>
                </a:solidFill>
                <a:latin typeface="Meiryo UI" panose="020B0604030504040204" pitchFamily="50" charset="-128"/>
                <a:ea typeface="Meiryo UI" panose="020B0604030504040204" pitchFamily="50" charset="-128"/>
                <a:cs typeface="Meiryo UI" panose="020B0604030504040204" pitchFamily="50" charset="-128"/>
              </a:rPr>
              <a:t>業者とともに、エネルギー供給だけでなく、省エネルギーも含めたサービス全般に取り組んでいく視点も</a:t>
            </a:r>
            <a:r>
              <a:rPr lang="ja-JP" altLang="en-US" sz="2000" b="1" u="sng" kern="100" dirty="0" smtClean="0">
                <a:ln w="19050">
                  <a:noFill/>
                </a:ln>
                <a:solidFill>
                  <a:prstClr val="black"/>
                </a:solidFill>
                <a:latin typeface="Meiryo UI" panose="020B0604030504040204" pitchFamily="50" charset="-128"/>
                <a:ea typeface="Meiryo UI" panose="020B0604030504040204" pitchFamily="50" charset="-128"/>
                <a:cs typeface="Meiryo UI" panose="020B0604030504040204" pitchFamily="50" charset="-128"/>
              </a:rPr>
              <a:t>必要</a:t>
            </a:r>
            <a:r>
              <a:rPr lang="ja-JP" altLang="en-US" sz="2000" kern="100" dirty="0" smtClean="0">
                <a:ln w="19050">
                  <a:noFill/>
                </a:ln>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lang="ja-JP" altLang="en-US" sz="2000" kern="100" dirty="0">
              <a:ln w="19050">
                <a:noFill/>
              </a:ln>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lvl="0" algn="just">
              <a:spcAft>
                <a:spcPts val="600"/>
              </a:spcAft>
            </a:pPr>
            <a:r>
              <a:rPr lang="en-US" altLang="ja-JP" sz="2000" b="1"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2000" b="1"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省エネ</a:t>
            </a:r>
            <a:r>
              <a:rPr lang="ja-JP" altLang="en-US" sz="20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・省</a:t>
            </a:r>
            <a:r>
              <a:rPr lang="en-US" altLang="ja-JP" sz="20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CO2</a:t>
            </a:r>
            <a:r>
              <a:rPr lang="ja-JP" altLang="en-US" sz="2000" b="1"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機器・設備の導入促進</a:t>
            </a:r>
            <a:r>
              <a:rPr lang="en-US" altLang="ja-JP" sz="2000" b="1"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20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342900" lvl="0" indent="-342900" algn="just">
              <a:spcAft>
                <a:spcPts val="600"/>
              </a:spcAft>
              <a:buFont typeface="Meiryo UI" panose="020B0604030504040204" pitchFamily="50" charset="-128"/>
              <a:buChar char="○"/>
            </a:pPr>
            <a:r>
              <a:rPr lang="ja-JP" altLang="en-US" sz="2000" b="1" u="sng"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省エネ・省</a:t>
            </a:r>
            <a:r>
              <a:rPr lang="en-US" altLang="ja-JP" sz="2000" b="1" u="sng"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CO2</a:t>
            </a:r>
            <a:r>
              <a:rPr lang="ja-JP" altLang="en-US" sz="2000" b="1" u="sng"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機器の導入促進をさらに図って</a:t>
            </a:r>
            <a:r>
              <a:rPr lang="ja-JP" altLang="en-US" sz="2000" b="1" u="sng"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いくことが必要</a:t>
            </a:r>
            <a:r>
              <a:rPr lang="ja-JP" altLang="en-US" sz="20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20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9" name="円/楕円 30"/>
          <p:cNvSpPr/>
          <p:nvPr/>
        </p:nvSpPr>
        <p:spPr>
          <a:xfrm>
            <a:off x="8604447" y="104141"/>
            <a:ext cx="485799" cy="484413"/>
          </a:xfrm>
          <a:prstGeom prst="ellipse">
            <a:avLst/>
          </a:prstGeom>
          <a:solidFill>
            <a:schemeClr val="bg1"/>
          </a:solidFill>
          <a:ln w="19050">
            <a:solidFill>
              <a:schemeClr val="accent6">
                <a:lumMod val="50000"/>
              </a:schemeClr>
            </a:solidFill>
          </a:ln>
        </p:spPr>
        <p:style>
          <a:lnRef idx="0">
            <a:schemeClr val="accent6"/>
          </a:lnRef>
          <a:fillRef idx="3">
            <a:schemeClr val="accent6"/>
          </a:fillRef>
          <a:effectRef idx="3">
            <a:schemeClr val="accent6"/>
          </a:effectRef>
          <a:fontRef idx="minor">
            <a:schemeClr val="lt1"/>
          </a:fontRef>
        </p:style>
        <p:txBody>
          <a:bodyPr wrap="square" lIns="0" tIns="0" rIns="0" bIns="0" rtlCol="0" anchor="ctr"/>
          <a:lstStyle/>
          <a:p>
            <a:pPr algn="ctr"/>
            <a:fld id="{9439D75A-5D0D-4091-BA6B-B620B8DC6492}" type="slidenum">
              <a:rPr lang="ja-JP" altLang="en-US" sz="1600" b="1" smtClean="0">
                <a:solidFill>
                  <a:schemeClr val="accent6">
                    <a:lumMod val="50000"/>
                  </a:schemeClr>
                </a:solidFill>
                <a:latin typeface="Meiryo UI" panose="020B0604030504040204" pitchFamily="50" charset="-128"/>
                <a:ea typeface="Meiryo UI" panose="020B0604030504040204" pitchFamily="50" charset="-128"/>
              </a:rPr>
              <a:t>6</a:t>
            </a:fld>
            <a:endParaRPr lang="en-US" altLang="ja-JP" sz="1600" b="1" dirty="0" smtClean="0">
              <a:solidFill>
                <a:schemeClr val="accent6">
                  <a:lumMod val="50000"/>
                </a:schemeClr>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13541049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p:cNvSpPr txBox="1">
            <a:spLocks/>
          </p:cNvSpPr>
          <p:nvPr/>
        </p:nvSpPr>
        <p:spPr bwMode="auto">
          <a:xfrm>
            <a:off x="0" y="0"/>
            <a:ext cx="9143999" cy="692696"/>
          </a:xfrm>
          <a:prstGeom prst="rect">
            <a:avLst/>
          </a:prstGeom>
          <a:gradFill rotWithShape="1">
            <a:gsLst>
              <a:gs pos="0">
                <a:srgbClr val="00B050"/>
              </a:gs>
              <a:gs pos="80000">
                <a:srgbClr val="00B050"/>
              </a:gs>
              <a:gs pos="100000">
                <a:srgbClr val="00B050"/>
              </a:gs>
            </a:gsLst>
            <a:lin ang="54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rtl="0" fontAlgn="base">
              <a:spcBef>
                <a:spcPct val="0"/>
              </a:spcBef>
              <a:spcAft>
                <a:spcPct val="0"/>
              </a:spcAft>
              <a:defRPr kumimoji="1" sz="4400" kern="1200">
                <a:solidFill>
                  <a:schemeClr val="lt1"/>
                </a:solidFill>
                <a:latin typeface="+mn-lt"/>
                <a:ea typeface="+mn-ea"/>
                <a:cs typeface="+mn-cs"/>
              </a:defRPr>
            </a:lvl1pPr>
            <a:lvl2pPr algn="ctr" rtl="0" fontAlgn="base">
              <a:spcBef>
                <a:spcPct val="0"/>
              </a:spcBef>
              <a:spcAft>
                <a:spcPct val="0"/>
              </a:spcAft>
              <a:defRPr kumimoji="1" sz="4400">
                <a:solidFill>
                  <a:schemeClr val="lt1"/>
                </a:solidFill>
                <a:latin typeface="+mn-lt"/>
                <a:ea typeface="+mn-ea"/>
                <a:cs typeface="+mn-cs"/>
              </a:defRPr>
            </a:lvl2pPr>
            <a:lvl3pPr algn="ctr" rtl="0" fontAlgn="base">
              <a:spcBef>
                <a:spcPct val="0"/>
              </a:spcBef>
              <a:spcAft>
                <a:spcPct val="0"/>
              </a:spcAft>
              <a:defRPr kumimoji="1" sz="4400">
                <a:solidFill>
                  <a:schemeClr val="lt1"/>
                </a:solidFill>
                <a:latin typeface="+mn-lt"/>
                <a:ea typeface="+mn-ea"/>
                <a:cs typeface="+mn-cs"/>
              </a:defRPr>
            </a:lvl3pPr>
            <a:lvl4pPr algn="ctr" rtl="0" fontAlgn="base">
              <a:spcBef>
                <a:spcPct val="0"/>
              </a:spcBef>
              <a:spcAft>
                <a:spcPct val="0"/>
              </a:spcAft>
              <a:defRPr kumimoji="1" sz="4400">
                <a:solidFill>
                  <a:schemeClr val="lt1"/>
                </a:solidFill>
                <a:latin typeface="+mn-lt"/>
                <a:ea typeface="+mn-ea"/>
                <a:cs typeface="+mn-cs"/>
              </a:defRPr>
            </a:lvl4pPr>
            <a:lvl5pPr algn="ctr" rtl="0" fontAlgn="base">
              <a:spcBef>
                <a:spcPct val="0"/>
              </a:spcBef>
              <a:spcAft>
                <a:spcPct val="0"/>
              </a:spcAft>
              <a:defRPr kumimoji="1" sz="4400">
                <a:solidFill>
                  <a:schemeClr val="lt1"/>
                </a:solidFill>
                <a:latin typeface="+mn-lt"/>
                <a:ea typeface="+mn-ea"/>
                <a:cs typeface="+mn-cs"/>
              </a:defRPr>
            </a:lvl5pPr>
            <a:lvl6pPr marL="457200" algn="ctr" rtl="0" fontAlgn="base">
              <a:spcBef>
                <a:spcPct val="0"/>
              </a:spcBef>
              <a:spcAft>
                <a:spcPct val="0"/>
              </a:spcAft>
              <a:defRPr kumimoji="1" sz="4400">
                <a:solidFill>
                  <a:schemeClr val="lt1"/>
                </a:solidFill>
                <a:latin typeface="+mn-lt"/>
                <a:ea typeface="+mn-ea"/>
                <a:cs typeface="+mn-cs"/>
              </a:defRPr>
            </a:lvl6pPr>
            <a:lvl7pPr marL="914400" algn="ctr" rtl="0" fontAlgn="base">
              <a:spcBef>
                <a:spcPct val="0"/>
              </a:spcBef>
              <a:spcAft>
                <a:spcPct val="0"/>
              </a:spcAft>
              <a:defRPr kumimoji="1" sz="4400">
                <a:solidFill>
                  <a:schemeClr val="lt1"/>
                </a:solidFill>
                <a:latin typeface="+mn-lt"/>
                <a:ea typeface="+mn-ea"/>
                <a:cs typeface="+mn-cs"/>
              </a:defRPr>
            </a:lvl7pPr>
            <a:lvl8pPr marL="1371600" algn="ctr" rtl="0" fontAlgn="base">
              <a:spcBef>
                <a:spcPct val="0"/>
              </a:spcBef>
              <a:spcAft>
                <a:spcPct val="0"/>
              </a:spcAft>
              <a:defRPr kumimoji="1" sz="4400">
                <a:solidFill>
                  <a:schemeClr val="lt1"/>
                </a:solidFill>
                <a:latin typeface="+mn-lt"/>
                <a:ea typeface="+mn-ea"/>
                <a:cs typeface="+mn-cs"/>
              </a:defRPr>
            </a:lvl8pPr>
            <a:lvl9pPr marL="1828800" algn="ctr" rtl="0" fontAlgn="base">
              <a:spcBef>
                <a:spcPct val="0"/>
              </a:spcBef>
              <a:spcAft>
                <a:spcPct val="0"/>
              </a:spcAft>
              <a:defRPr kumimoji="1" sz="4400">
                <a:solidFill>
                  <a:schemeClr val="lt1"/>
                </a:solidFill>
                <a:latin typeface="+mn-lt"/>
                <a:ea typeface="+mn-ea"/>
                <a:cs typeface="+mn-cs"/>
              </a:defRPr>
            </a:lvl9pPr>
          </a:lstStyle>
          <a:p>
            <a:pPr lvl="0" algn="l" defTabSz="914400" fontAlgn="auto">
              <a:spcAft>
                <a:spcPts val="0"/>
              </a:spcAft>
              <a:defRPr/>
            </a:pPr>
            <a:r>
              <a:rPr lang="ja-JP" altLang="en-US" sz="3200" b="1" dirty="0" smtClean="0">
                <a:solidFill>
                  <a:sysClr val="window" lastClr="FFFFFF"/>
                </a:solidFill>
                <a:latin typeface="Meiryo UI" panose="020B0604030504040204" pitchFamily="50" charset="-128"/>
                <a:ea typeface="Meiryo UI" panose="020B0604030504040204" pitchFamily="50" charset="-128"/>
              </a:rPr>
              <a:t>４．主な</a:t>
            </a:r>
            <a:r>
              <a:rPr lang="ja-JP" altLang="en-US" sz="3200" b="1" dirty="0">
                <a:solidFill>
                  <a:sysClr val="window" lastClr="FFFFFF"/>
                </a:solidFill>
                <a:latin typeface="Meiryo UI" panose="020B0604030504040204" pitchFamily="50" charset="-128"/>
                <a:ea typeface="Meiryo UI" panose="020B0604030504040204" pitchFamily="50" charset="-128"/>
              </a:rPr>
              <a:t>論点（エネルギー消費の抑制）</a:t>
            </a:r>
            <a:endParaRPr kumimoji="1" lang="ja-JP" altLang="en-US" sz="3200" b="1" i="0" u="none" strike="noStrike" kern="1200" cap="none" spc="0" normalizeH="0" baseline="0" noProof="0" dirty="0">
              <a:ln>
                <a:noFill/>
              </a:ln>
              <a:solidFill>
                <a:sysClr val="window" lastClr="FFFFFF"/>
              </a:solidFill>
              <a:effectLst/>
              <a:uLnTx/>
              <a:uFillTx/>
              <a:latin typeface="Meiryo UI" panose="020B0604030504040204" pitchFamily="50" charset="-128"/>
              <a:ea typeface="Meiryo UI" panose="020B0604030504040204" pitchFamily="50" charset="-128"/>
            </a:endParaRPr>
          </a:p>
        </p:txBody>
      </p:sp>
      <p:sp>
        <p:nvSpPr>
          <p:cNvPr id="6" name="角丸四角形 5"/>
          <p:cNvSpPr/>
          <p:nvPr/>
        </p:nvSpPr>
        <p:spPr>
          <a:xfrm>
            <a:off x="107504" y="836712"/>
            <a:ext cx="8928992" cy="4853055"/>
          </a:xfrm>
          <a:prstGeom prst="roundRect">
            <a:avLst>
              <a:gd name="adj" fmla="val 0"/>
            </a:avLst>
          </a:prstGeom>
          <a:solidFill>
            <a:schemeClr val="bg1"/>
          </a:solidFill>
          <a:ln w="19050">
            <a:solidFill>
              <a:schemeClr val="accent6"/>
            </a:solid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36000" numCol="1" spcCol="0" rtlCol="0" fromWordArt="0" anchor="t" anchorCtr="0" forceAA="0" compatLnSpc="1">
            <a:prstTxWarp prst="textNoShape">
              <a:avLst/>
            </a:prstTxWarp>
            <a:spAutoFit/>
          </a:bodyPr>
          <a:lstStyle/>
          <a:p>
            <a:pPr lvl="0" algn="just">
              <a:spcAft>
                <a:spcPts val="600"/>
              </a:spcAft>
            </a:pPr>
            <a:r>
              <a:rPr lang="en-US" altLang="ja-JP" sz="2000" b="1"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2000" b="1"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省エネ型ライフスタイル・ビジネススタイルへ</a:t>
            </a:r>
            <a:r>
              <a:rPr lang="ja-JP" altLang="en-US" sz="20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の</a:t>
            </a:r>
            <a:r>
              <a:rPr lang="ja-JP" altLang="en-US" sz="2000" b="1"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転換</a:t>
            </a:r>
            <a:r>
              <a:rPr lang="en-US" altLang="ja-JP" sz="2000" b="1"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20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342900" lvl="0" indent="-342900" algn="just">
              <a:spcAft>
                <a:spcPts val="600"/>
              </a:spcAft>
              <a:buFont typeface="Meiryo UI" panose="020B0604030504040204" pitchFamily="50" charset="-128"/>
              <a:buChar char="○"/>
            </a:pPr>
            <a:r>
              <a:rPr lang="ja-JP" altLang="en-US" sz="20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家庭</a:t>
            </a:r>
            <a:r>
              <a:rPr lang="ja-JP" altLang="en-US" sz="20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やオフィスビル等では、家電製品の複数所有や</a:t>
            </a:r>
            <a:r>
              <a:rPr lang="en-US" altLang="ja-JP" sz="20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OA</a:t>
            </a:r>
            <a:r>
              <a:rPr lang="ja-JP" altLang="en-US" sz="20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機器等これまでにない用途機器の普及により、全体としてエネルギー消費量が増加し続けていることを踏まえて検討</a:t>
            </a:r>
            <a:r>
              <a:rPr lang="ja-JP" altLang="en-US" sz="20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する</a:t>
            </a:r>
            <a:r>
              <a:rPr lang="ja-JP" altLang="en-US" sz="2000" kern="100" dirty="0" smtClean="0">
                <a:ln w="19050">
                  <a:noFill/>
                </a:ln>
                <a:solidFill>
                  <a:prstClr val="black"/>
                </a:solidFill>
                <a:latin typeface="Meiryo UI" panose="020B0604030504040204" pitchFamily="50" charset="-128"/>
                <a:ea typeface="Meiryo UI" panose="020B0604030504040204" pitchFamily="50" charset="-128"/>
                <a:cs typeface="Meiryo UI" panose="020B0604030504040204" pitchFamily="50" charset="-128"/>
              </a:rPr>
              <a:t>ことが</a:t>
            </a:r>
            <a:r>
              <a:rPr lang="ja-JP" altLang="en-US" sz="20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必要。</a:t>
            </a:r>
            <a:endParaRPr lang="ja-JP" altLang="en-US" sz="20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342900" indent="-342900" algn="just">
              <a:spcAft>
                <a:spcPts val="600"/>
              </a:spcAft>
              <a:buFont typeface="Meiryo UI" panose="020B0604030504040204" pitchFamily="50" charset="-128"/>
              <a:buChar char="○"/>
            </a:pPr>
            <a:r>
              <a:rPr lang="ja-JP" altLang="en-US" sz="2000" b="1" u="sng" kern="100" dirty="0">
                <a:ln w="19050">
                  <a:noFill/>
                </a:ln>
                <a:solidFill>
                  <a:prstClr val="black"/>
                </a:solidFill>
                <a:latin typeface="Meiryo UI" panose="020B0604030504040204" pitchFamily="50" charset="-128"/>
                <a:ea typeface="Meiryo UI" panose="020B0604030504040204" pitchFamily="50" charset="-128"/>
                <a:cs typeface="Meiryo UI" panose="020B0604030504040204" pitchFamily="50" charset="-128"/>
              </a:rPr>
              <a:t>省エネ行動に、健康、生産性向上、レジリエンス強化といった、いろいろな付加価値を付けて訴求していくことが有効</a:t>
            </a:r>
            <a:r>
              <a:rPr lang="ja-JP" altLang="en-US" sz="2000" kern="100" dirty="0">
                <a:ln w="19050">
                  <a:noFill/>
                </a:ln>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2000" kern="100" dirty="0">
              <a:ln w="19050">
                <a:noFill/>
              </a:ln>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342900" lvl="0" indent="-342900" algn="just">
              <a:spcAft>
                <a:spcPts val="600"/>
              </a:spcAft>
              <a:buFont typeface="Meiryo UI" panose="020B0604030504040204" pitchFamily="50" charset="-128"/>
              <a:buChar char="○"/>
            </a:pPr>
            <a:r>
              <a:rPr lang="ja-JP" altLang="en-US" sz="2000" b="1" u="sng"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2000" b="1" u="sng"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ナッジ」をはじめとした行動を促すための新しい仕組みを検討する</a:t>
            </a:r>
            <a:r>
              <a:rPr lang="ja-JP" altLang="en-US" sz="20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とともに、</a:t>
            </a:r>
            <a:r>
              <a:rPr lang="en-US" altLang="ja-JP" sz="2000" b="1" u="sng"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AI</a:t>
            </a:r>
            <a:r>
              <a:rPr lang="ja-JP" altLang="en-US" sz="2000" b="1" u="sng"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や</a:t>
            </a:r>
            <a:r>
              <a:rPr lang="en-US" altLang="ja-JP" sz="2000" b="1" u="sng" kern="100" dirty="0" err="1">
                <a:solidFill>
                  <a:prstClr val="black"/>
                </a:solidFill>
                <a:latin typeface="Meiryo UI" panose="020B0604030504040204" pitchFamily="50" charset="-128"/>
                <a:ea typeface="Meiryo UI" panose="020B0604030504040204" pitchFamily="50" charset="-128"/>
                <a:cs typeface="Meiryo UI" panose="020B0604030504040204" pitchFamily="50" charset="-128"/>
              </a:rPr>
              <a:t>IoT</a:t>
            </a:r>
            <a:r>
              <a:rPr lang="ja-JP" altLang="en-US" sz="2000" b="1" u="sng"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を活用した自動制御などの技術の活用も検討</a:t>
            </a:r>
            <a:r>
              <a:rPr lang="ja-JP" altLang="en-US" sz="2000" b="1" u="sng"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することが必要</a:t>
            </a:r>
            <a:r>
              <a:rPr lang="ja-JP" altLang="en-US" sz="20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20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lvl="0" algn="just">
              <a:spcAft>
                <a:spcPts val="600"/>
              </a:spcAft>
            </a:pPr>
            <a:r>
              <a:rPr lang="en-US" altLang="ja-JP" sz="2000" b="1"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2000" b="1"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住宅</a:t>
            </a:r>
            <a:r>
              <a:rPr lang="ja-JP" altLang="en-US" sz="20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・建築物の省エネ・省</a:t>
            </a:r>
            <a:r>
              <a:rPr lang="en-US" altLang="ja-JP" sz="20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CO2</a:t>
            </a:r>
            <a:r>
              <a:rPr lang="ja-JP" altLang="en-US" sz="2000" b="1"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化</a:t>
            </a:r>
            <a:r>
              <a:rPr lang="en-US" altLang="ja-JP" sz="2000" b="1"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20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342900" lvl="0" indent="-342900" algn="just">
              <a:spcAft>
                <a:spcPts val="600"/>
              </a:spcAft>
              <a:buFont typeface="Meiryo UI" panose="020B0604030504040204" pitchFamily="50" charset="-128"/>
              <a:buChar char="○"/>
            </a:pPr>
            <a:r>
              <a:rPr lang="ja-JP" altLang="en-US" sz="20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住宅・建築物は、使用期間が長いことから、</a:t>
            </a:r>
            <a:r>
              <a:rPr lang="ja-JP" altLang="en-US" sz="2000" b="1" u="sng"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新築時に高気密・断熱性能が高いものを導入</a:t>
            </a:r>
            <a:r>
              <a:rPr lang="ja-JP" altLang="en-US" sz="2000" b="1" u="sng"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するなどの対策</a:t>
            </a:r>
            <a:r>
              <a:rPr lang="ja-JP" altLang="en-US" sz="2000" b="1" u="sng"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が</a:t>
            </a:r>
            <a:r>
              <a:rPr lang="ja-JP" altLang="en-US" sz="2000" b="1" u="sng"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必要</a:t>
            </a:r>
            <a:r>
              <a:rPr lang="ja-JP" altLang="en-US" sz="20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。また、</a:t>
            </a:r>
            <a:r>
              <a:rPr lang="en-US" altLang="ja-JP" sz="2000" b="1" u="sng"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ZEH</a:t>
            </a:r>
            <a:r>
              <a:rPr lang="ja-JP" altLang="en-US" sz="2000" b="1" u="sng"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2000" b="1" u="sng"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ZEB</a:t>
            </a:r>
            <a:r>
              <a:rPr lang="ja-JP" altLang="en-US" sz="2000" b="1" u="sng"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の実現・普及を進めていくことが必要</a:t>
            </a:r>
            <a:r>
              <a:rPr lang="ja-JP" altLang="en-US" sz="20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20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342900" lvl="0" indent="-342900" algn="just">
              <a:spcAft>
                <a:spcPts val="600"/>
              </a:spcAft>
              <a:buFont typeface="Meiryo UI" panose="020B0604030504040204" pitchFamily="50" charset="-128"/>
              <a:buChar char="○"/>
            </a:pPr>
            <a:r>
              <a:rPr lang="ja-JP" altLang="en-US" sz="2000" b="1" u="sng" kern="100" dirty="0">
                <a:ln w="19050">
                  <a:noFill/>
                </a:ln>
                <a:solidFill>
                  <a:prstClr val="black"/>
                </a:solidFill>
                <a:latin typeface="Meiryo UI" panose="020B0604030504040204" pitchFamily="50" charset="-128"/>
                <a:ea typeface="Meiryo UI" panose="020B0604030504040204" pitchFamily="50" charset="-128"/>
                <a:cs typeface="Meiryo UI" panose="020B0604030504040204" pitchFamily="50" charset="-128"/>
              </a:rPr>
              <a:t>大阪府は建築物に関して、条例</a:t>
            </a:r>
            <a:r>
              <a:rPr lang="ja-JP" altLang="en-US" sz="2000" b="1" u="sng" kern="100" dirty="0" smtClean="0">
                <a:ln w="19050">
                  <a:noFill/>
                </a:ln>
                <a:solidFill>
                  <a:prstClr val="black"/>
                </a:solidFill>
                <a:latin typeface="Meiryo UI" panose="020B0604030504040204" pitchFamily="50" charset="-128"/>
                <a:ea typeface="Meiryo UI" panose="020B0604030504040204" pitchFamily="50" charset="-128"/>
                <a:cs typeface="Meiryo UI" panose="020B0604030504040204" pitchFamily="50" charset="-128"/>
              </a:rPr>
              <a:t>で外皮の省エネルギー</a:t>
            </a:r>
            <a:r>
              <a:rPr lang="ja-JP" altLang="en-US" sz="2000" b="1" u="sng" kern="100" dirty="0">
                <a:ln w="19050">
                  <a:noFill/>
                </a:ln>
                <a:solidFill>
                  <a:prstClr val="black"/>
                </a:solidFill>
                <a:latin typeface="Meiryo UI" panose="020B0604030504040204" pitchFamily="50" charset="-128"/>
                <a:ea typeface="Meiryo UI" panose="020B0604030504040204" pitchFamily="50" charset="-128"/>
                <a:cs typeface="Meiryo UI" panose="020B0604030504040204" pitchFamily="50" charset="-128"/>
              </a:rPr>
              <a:t>基準への適合義務化を規定するなど、非常</a:t>
            </a:r>
            <a:r>
              <a:rPr lang="ja-JP" altLang="en-US" sz="2000" b="1" u="sng" kern="100" dirty="0" smtClean="0">
                <a:ln w="19050">
                  <a:noFill/>
                </a:ln>
                <a:solidFill>
                  <a:prstClr val="black"/>
                </a:solidFill>
                <a:latin typeface="Meiryo UI" panose="020B0604030504040204" pitchFamily="50" charset="-128"/>
                <a:ea typeface="Meiryo UI" panose="020B0604030504040204" pitchFamily="50" charset="-128"/>
                <a:cs typeface="Meiryo UI" panose="020B0604030504040204" pitchFamily="50" charset="-128"/>
              </a:rPr>
              <a:t>に重要な</a:t>
            </a:r>
            <a:r>
              <a:rPr lang="ja-JP" altLang="en-US" sz="2000" b="1" u="sng" kern="100" dirty="0">
                <a:ln w="19050">
                  <a:noFill/>
                </a:ln>
                <a:solidFill>
                  <a:prstClr val="black"/>
                </a:solidFill>
                <a:latin typeface="Meiryo UI" panose="020B0604030504040204" pitchFamily="50" charset="-128"/>
                <a:ea typeface="Meiryo UI" panose="020B0604030504040204" pitchFamily="50" charset="-128"/>
                <a:cs typeface="Meiryo UI" panose="020B0604030504040204" pitchFamily="50" charset="-128"/>
              </a:rPr>
              <a:t>政策を</a:t>
            </a:r>
            <a:r>
              <a:rPr lang="ja-JP" altLang="en-US" sz="2000" b="1" u="sng" kern="100" dirty="0" smtClean="0">
                <a:ln w="19050">
                  <a:noFill/>
                </a:ln>
                <a:solidFill>
                  <a:prstClr val="black"/>
                </a:solidFill>
                <a:latin typeface="Meiryo UI" panose="020B0604030504040204" pitchFamily="50" charset="-128"/>
                <a:ea typeface="Meiryo UI" panose="020B0604030504040204" pitchFamily="50" charset="-128"/>
                <a:cs typeface="Meiryo UI" panose="020B0604030504040204" pitchFamily="50" charset="-128"/>
              </a:rPr>
              <a:t>打っており、引き続き、先進的な施策が重要</a:t>
            </a:r>
            <a:r>
              <a:rPr lang="ja-JP" altLang="en-US" sz="2000" kern="100" dirty="0" smtClean="0">
                <a:ln w="19050">
                  <a:noFill/>
                </a:ln>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lang="ja-JP" altLang="en-US" sz="2000" kern="100" dirty="0">
              <a:ln w="19050">
                <a:noFill/>
              </a:ln>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9" name="円/楕円 30"/>
          <p:cNvSpPr/>
          <p:nvPr/>
        </p:nvSpPr>
        <p:spPr>
          <a:xfrm>
            <a:off x="8604447" y="104141"/>
            <a:ext cx="485799" cy="484413"/>
          </a:xfrm>
          <a:prstGeom prst="ellipse">
            <a:avLst/>
          </a:prstGeom>
          <a:solidFill>
            <a:schemeClr val="bg1"/>
          </a:solidFill>
          <a:ln w="19050">
            <a:solidFill>
              <a:schemeClr val="accent6">
                <a:lumMod val="50000"/>
              </a:schemeClr>
            </a:solidFill>
          </a:ln>
        </p:spPr>
        <p:style>
          <a:lnRef idx="0">
            <a:schemeClr val="accent6"/>
          </a:lnRef>
          <a:fillRef idx="3">
            <a:schemeClr val="accent6"/>
          </a:fillRef>
          <a:effectRef idx="3">
            <a:schemeClr val="accent6"/>
          </a:effectRef>
          <a:fontRef idx="minor">
            <a:schemeClr val="lt1"/>
          </a:fontRef>
        </p:style>
        <p:txBody>
          <a:bodyPr wrap="square" lIns="0" tIns="0" rIns="0" bIns="0" rtlCol="0" anchor="ctr"/>
          <a:lstStyle/>
          <a:p>
            <a:pPr algn="ctr"/>
            <a:fld id="{9439D75A-5D0D-4091-BA6B-B620B8DC6492}" type="slidenum">
              <a:rPr lang="ja-JP" altLang="en-US" sz="1600" b="1" smtClean="0">
                <a:solidFill>
                  <a:schemeClr val="accent6">
                    <a:lumMod val="50000"/>
                  </a:schemeClr>
                </a:solidFill>
                <a:latin typeface="Meiryo UI" panose="020B0604030504040204" pitchFamily="50" charset="-128"/>
                <a:ea typeface="Meiryo UI" panose="020B0604030504040204" pitchFamily="50" charset="-128"/>
              </a:rPr>
              <a:t>7</a:t>
            </a:fld>
            <a:endParaRPr lang="en-US" altLang="ja-JP" sz="1600" b="1" dirty="0" smtClean="0">
              <a:solidFill>
                <a:schemeClr val="accent6">
                  <a:lumMod val="50000"/>
                </a:schemeClr>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57605547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p:cNvSpPr txBox="1">
            <a:spLocks/>
          </p:cNvSpPr>
          <p:nvPr/>
        </p:nvSpPr>
        <p:spPr bwMode="auto">
          <a:xfrm>
            <a:off x="0" y="0"/>
            <a:ext cx="9143999" cy="692696"/>
          </a:xfrm>
          <a:prstGeom prst="rect">
            <a:avLst/>
          </a:prstGeom>
          <a:gradFill rotWithShape="1">
            <a:gsLst>
              <a:gs pos="0">
                <a:srgbClr val="00B050"/>
              </a:gs>
              <a:gs pos="80000">
                <a:srgbClr val="00B050"/>
              </a:gs>
              <a:gs pos="100000">
                <a:srgbClr val="00B050"/>
              </a:gs>
            </a:gsLst>
            <a:lin ang="54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Autofit/>
          </a:bodyPr>
          <a:lstStyle>
            <a:lvl1pPr algn="ctr" rtl="0" fontAlgn="base">
              <a:spcBef>
                <a:spcPct val="0"/>
              </a:spcBef>
              <a:spcAft>
                <a:spcPct val="0"/>
              </a:spcAft>
              <a:defRPr kumimoji="1" sz="4400" kern="1200">
                <a:solidFill>
                  <a:schemeClr val="lt1"/>
                </a:solidFill>
                <a:latin typeface="+mn-lt"/>
                <a:ea typeface="+mn-ea"/>
                <a:cs typeface="+mn-cs"/>
              </a:defRPr>
            </a:lvl1pPr>
            <a:lvl2pPr algn="ctr" rtl="0" fontAlgn="base">
              <a:spcBef>
                <a:spcPct val="0"/>
              </a:spcBef>
              <a:spcAft>
                <a:spcPct val="0"/>
              </a:spcAft>
              <a:defRPr kumimoji="1" sz="4400">
                <a:solidFill>
                  <a:schemeClr val="lt1"/>
                </a:solidFill>
                <a:latin typeface="+mn-lt"/>
                <a:ea typeface="+mn-ea"/>
                <a:cs typeface="+mn-cs"/>
              </a:defRPr>
            </a:lvl2pPr>
            <a:lvl3pPr algn="ctr" rtl="0" fontAlgn="base">
              <a:spcBef>
                <a:spcPct val="0"/>
              </a:spcBef>
              <a:spcAft>
                <a:spcPct val="0"/>
              </a:spcAft>
              <a:defRPr kumimoji="1" sz="4400">
                <a:solidFill>
                  <a:schemeClr val="lt1"/>
                </a:solidFill>
                <a:latin typeface="+mn-lt"/>
                <a:ea typeface="+mn-ea"/>
                <a:cs typeface="+mn-cs"/>
              </a:defRPr>
            </a:lvl3pPr>
            <a:lvl4pPr algn="ctr" rtl="0" fontAlgn="base">
              <a:spcBef>
                <a:spcPct val="0"/>
              </a:spcBef>
              <a:spcAft>
                <a:spcPct val="0"/>
              </a:spcAft>
              <a:defRPr kumimoji="1" sz="4400">
                <a:solidFill>
                  <a:schemeClr val="lt1"/>
                </a:solidFill>
                <a:latin typeface="+mn-lt"/>
                <a:ea typeface="+mn-ea"/>
                <a:cs typeface="+mn-cs"/>
              </a:defRPr>
            </a:lvl4pPr>
            <a:lvl5pPr algn="ctr" rtl="0" fontAlgn="base">
              <a:spcBef>
                <a:spcPct val="0"/>
              </a:spcBef>
              <a:spcAft>
                <a:spcPct val="0"/>
              </a:spcAft>
              <a:defRPr kumimoji="1" sz="4400">
                <a:solidFill>
                  <a:schemeClr val="lt1"/>
                </a:solidFill>
                <a:latin typeface="+mn-lt"/>
                <a:ea typeface="+mn-ea"/>
                <a:cs typeface="+mn-cs"/>
              </a:defRPr>
            </a:lvl5pPr>
            <a:lvl6pPr marL="457200" algn="ctr" rtl="0" fontAlgn="base">
              <a:spcBef>
                <a:spcPct val="0"/>
              </a:spcBef>
              <a:spcAft>
                <a:spcPct val="0"/>
              </a:spcAft>
              <a:defRPr kumimoji="1" sz="4400">
                <a:solidFill>
                  <a:schemeClr val="lt1"/>
                </a:solidFill>
                <a:latin typeface="+mn-lt"/>
                <a:ea typeface="+mn-ea"/>
                <a:cs typeface="+mn-cs"/>
              </a:defRPr>
            </a:lvl6pPr>
            <a:lvl7pPr marL="914400" algn="ctr" rtl="0" fontAlgn="base">
              <a:spcBef>
                <a:spcPct val="0"/>
              </a:spcBef>
              <a:spcAft>
                <a:spcPct val="0"/>
              </a:spcAft>
              <a:defRPr kumimoji="1" sz="4400">
                <a:solidFill>
                  <a:schemeClr val="lt1"/>
                </a:solidFill>
                <a:latin typeface="+mn-lt"/>
                <a:ea typeface="+mn-ea"/>
                <a:cs typeface="+mn-cs"/>
              </a:defRPr>
            </a:lvl7pPr>
            <a:lvl8pPr marL="1371600" algn="ctr" rtl="0" fontAlgn="base">
              <a:spcBef>
                <a:spcPct val="0"/>
              </a:spcBef>
              <a:spcAft>
                <a:spcPct val="0"/>
              </a:spcAft>
              <a:defRPr kumimoji="1" sz="4400">
                <a:solidFill>
                  <a:schemeClr val="lt1"/>
                </a:solidFill>
                <a:latin typeface="+mn-lt"/>
                <a:ea typeface="+mn-ea"/>
                <a:cs typeface="+mn-cs"/>
              </a:defRPr>
            </a:lvl8pPr>
            <a:lvl9pPr marL="1828800" algn="ctr" rtl="0" fontAlgn="base">
              <a:spcBef>
                <a:spcPct val="0"/>
              </a:spcBef>
              <a:spcAft>
                <a:spcPct val="0"/>
              </a:spcAft>
              <a:defRPr kumimoji="1" sz="4400">
                <a:solidFill>
                  <a:schemeClr val="lt1"/>
                </a:solidFill>
                <a:latin typeface="+mn-lt"/>
                <a:ea typeface="+mn-ea"/>
                <a:cs typeface="+mn-cs"/>
              </a:defRPr>
            </a:lvl9pPr>
          </a:lstStyle>
          <a:p>
            <a:pPr lvl="0" algn="l" defTabSz="914400" fontAlgn="auto">
              <a:spcAft>
                <a:spcPts val="0"/>
              </a:spcAft>
              <a:defRPr/>
            </a:pPr>
            <a:r>
              <a:rPr lang="ja-JP" altLang="en-US" sz="3200" b="1" dirty="0" smtClean="0">
                <a:solidFill>
                  <a:sysClr val="window" lastClr="FFFFFF"/>
                </a:solidFill>
                <a:latin typeface="Meiryo UI" panose="020B0604030504040204" pitchFamily="50" charset="-128"/>
                <a:ea typeface="Meiryo UI" panose="020B0604030504040204" pitchFamily="50" charset="-128"/>
              </a:rPr>
              <a:t>５．主な</a:t>
            </a:r>
            <a:r>
              <a:rPr lang="ja-JP" altLang="en-US" sz="3200" b="1" dirty="0">
                <a:solidFill>
                  <a:sysClr val="window" lastClr="FFFFFF"/>
                </a:solidFill>
                <a:latin typeface="Meiryo UI" panose="020B0604030504040204" pitchFamily="50" charset="-128"/>
                <a:ea typeface="Meiryo UI" panose="020B0604030504040204" pitchFamily="50" charset="-128"/>
              </a:rPr>
              <a:t>論点（</a:t>
            </a:r>
            <a:r>
              <a:rPr lang="ja-JP" altLang="en-US" sz="3200" b="1" dirty="0" smtClean="0">
                <a:solidFill>
                  <a:sysClr val="window" lastClr="FFFFFF"/>
                </a:solidFill>
                <a:latin typeface="Meiryo UI" panose="020B0604030504040204" pitchFamily="50" charset="-128"/>
                <a:ea typeface="Meiryo UI" panose="020B0604030504040204" pitchFamily="50" charset="-128"/>
              </a:rPr>
              <a:t>電力需給調整力の強化など）</a:t>
            </a:r>
            <a:endParaRPr kumimoji="1" lang="ja-JP" altLang="en-US" sz="3200" b="1" i="0" u="none" strike="noStrike" kern="1200" cap="none" normalizeH="0" noProof="0" dirty="0">
              <a:ln>
                <a:noFill/>
              </a:ln>
              <a:solidFill>
                <a:sysClr val="window" lastClr="FFFFFF"/>
              </a:solidFill>
              <a:effectLst/>
              <a:uLnTx/>
              <a:uFillTx/>
              <a:latin typeface="Meiryo UI" panose="020B0604030504040204" pitchFamily="50" charset="-128"/>
              <a:ea typeface="Meiryo UI" panose="020B0604030504040204" pitchFamily="50" charset="-128"/>
            </a:endParaRPr>
          </a:p>
        </p:txBody>
      </p:sp>
      <p:sp>
        <p:nvSpPr>
          <p:cNvPr id="6" name="角丸四角形 5"/>
          <p:cNvSpPr/>
          <p:nvPr/>
        </p:nvSpPr>
        <p:spPr>
          <a:xfrm>
            <a:off x="107504" y="836712"/>
            <a:ext cx="8928992" cy="6007217"/>
          </a:xfrm>
          <a:prstGeom prst="roundRect">
            <a:avLst>
              <a:gd name="adj" fmla="val 0"/>
            </a:avLst>
          </a:prstGeom>
          <a:solidFill>
            <a:schemeClr val="bg1"/>
          </a:solidFill>
          <a:ln w="19050">
            <a:solidFill>
              <a:schemeClr val="accent6"/>
            </a:solid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36000" numCol="1" spcCol="0" rtlCol="0" fromWordArt="0" anchor="t" anchorCtr="0" forceAA="0" compatLnSpc="1">
            <a:prstTxWarp prst="textNoShape">
              <a:avLst/>
            </a:prstTxWarp>
            <a:spAutoFit/>
          </a:bodyPr>
          <a:lstStyle/>
          <a:p>
            <a:pPr lvl="0" algn="just">
              <a:spcAft>
                <a:spcPts val="600"/>
              </a:spcAft>
            </a:pPr>
            <a:r>
              <a:rPr lang="en-US" altLang="ja-JP" sz="2000" b="1" kern="100" dirty="0" smtClean="0">
                <a:ln w="19050">
                  <a:noFill/>
                </a:ln>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2000" b="1" kern="100" dirty="0" smtClean="0">
                <a:ln w="19050">
                  <a:noFill/>
                </a:ln>
                <a:solidFill>
                  <a:schemeClr val="tx1"/>
                </a:solidFill>
                <a:latin typeface="Meiryo UI" panose="020B0604030504040204" pitchFamily="50" charset="-128"/>
                <a:ea typeface="Meiryo UI" panose="020B0604030504040204" pitchFamily="50" charset="-128"/>
                <a:cs typeface="Meiryo UI" panose="020B0604030504040204" pitchFamily="50" charset="-128"/>
              </a:rPr>
              <a:t>電力需給調整</a:t>
            </a:r>
            <a:r>
              <a:rPr lang="ja-JP" altLang="en-US" sz="2000" b="1" kern="100" dirty="0">
                <a:ln w="19050">
                  <a:noFill/>
                </a:ln>
                <a:solidFill>
                  <a:schemeClr val="tx1"/>
                </a:solidFill>
                <a:latin typeface="Meiryo UI" panose="020B0604030504040204" pitchFamily="50" charset="-128"/>
                <a:ea typeface="Meiryo UI" panose="020B0604030504040204" pitchFamily="50" charset="-128"/>
                <a:cs typeface="Meiryo UI" panose="020B0604030504040204" pitchFamily="50" charset="-128"/>
              </a:rPr>
              <a:t>力</a:t>
            </a:r>
            <a:r>
              <a:rPr lang="ja-JP" altLang="en-US" sz="2000" b="1" kern="100" dirty="0" smtClean="0">
                <a:ln w="19050">
                  <a:noFill/>
                </a:ln>
                <a:solidFill>
                  <a:schemeClr val="tx1"/>
                </a:solidFill>
                <a:latin typeface="Meiryo UI" panose="020B0604030504040204" pitchFamily="50" charset="-128"/>
                <a:ea typeface="Meiryo UI" panose="020B0604030504040204" pitchFamily="50" charset="-128"/>
                <a:cs typeface="Meiryo UI" panose="020B0604030504040204" pitchFamily="50" charset="-128"/>
              </a:rPr>
              <a:t>の</a:t>
            </a:r>
            <a:r>
              <a:rPr lang="ja-JP" altLang="en-US" sz="2000" b="1" kern="100" dirty="0">
                <a:ln w="19050">
                  <a:noFill/>
                </a:ln>
                <a:solidFill>
                  <a:schemeClr val="tx1"/>
                </a:solidFill>
                <a:latin typeface="Meiryo UI" panose="020B0604030504040204" pitchFamily="50" charset="-128"/>
                <a:ea typeface="Meiryo UI" panose="020B0604030504040204" pitchFamily="50" charset="-128"/>
                <a:cs typeface="Meiryo UI" panose="020B0604030504040204" pitchFamily="50" charset="-128"/>
              </a:rPr>
              <a:t>強化</a:t>
            </a:r>
            <a:r>
              <a:rPr lang="en-US" altLang="ja-JP" sz="2000" b="1" kern="100" dirty="0" smtClean="0">
                <a:ln w="19050">
                  <a:noFill/>
                </a:ln>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2000" b="1" kern="100" dirty="0">
              <a:ln w="19050">
                <a:noFill/>
              </a:ln>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342900" lvl="0" indent="-342900" algn="just">
              <a:spcAft>
                <a:spcPts val="600"/>
              </a:spcAft>
              <a:buFont typeface="Meiryo UI" panose="020B0604030504040204" pitchFamily="50" charset="-128"/>
              <a:buChar char="○"/>
            </a:pPr>
            <a:r>
              <a:rPr lang="ja-JP" altLang="en-US" sz="2000" kern="100" dirty="0">
                <a:ln w="19050">
                  <a:noFill/>
                </a:ln>
                <a:solidFill>
                  <a:schemeClr val="tx1"/>
                </a:solidFill>
                <a:latin typeface="Meiryo UI" panose="020B0604030504040204" pitchFamily="50" charset="-128"/>
                <a:ea typeface="Meiryo UI" panose="020B0604030504040204" pitchFamily="50" charset="-128"/>
                <a:cs typeface="Meiryo UI" panose="020B0604030504040204" pitchFamily="50" charset="-128"/>
              </a:rPr>
              <a:t>今は供給予備率が高くなっており</a:t>
            </a:r>
            <a:r>
              <a:rPr lang="ja-JP" altLang="en-US" sz="2000" kern="100" dirty="0" smtClean="0">
                <a:ln w="19050">
                  <a:noFill/>
                </a:ln>
                <a:solidFill>
                  <a:schemeClr val="tx1"/>
                </a:solidFill>
                <a:latin typeface="Meiryo UI" panose="020B0604030504040204" pitchFamily="50" charset="-128"/>
                <a:ea typeface="Meiryo UI" panose="020B0604030504040204" pitchFamily="50" charset="-128"/>
                <a:cs typeface="Meiryo UI" panose="020B0604030504040204" pitchFamily="50" charset="-128"/>
              </a:rPr>
              <a:t>、電力需給</a:t>
            </a:r>
            <a:r>
              <a:rPr lang="ja-JP" altLang="en-US" sz="2000" kern="100" dirty="0">
                <a:ln w="19050">
                  <a:noFill/>
                </a:ln>
                <a:solidFill>
                  <a:schemeClr val="tx1"/>
                </a:solidFill>
                <a:latin typeface="Meiryo UI" panose="020B0604030504040204" pitchFamily="50" charset="-128"/>
                <a:ea typeface="Meiryo UI" panose="020B0604030504040204" pitchFamily="50" charset="-128"/>
                <a:cs typeface="Meiryo UI" panose="020B0604030504040204" pitchFamily="50" charset="-128"/>
              </a:rPr>
              <a:t>逼迫のおそれ</a:t>
            </a:r>
            <a:r>
              <a:rPr lang="ja-JP" altLang="en-US" sz="2000" kern="100" dirty="0" smtClean="0">
                <a:ln w="19050">
                  <a:noFill/>
                </a:ln>
                <a:solidFill>
                  <a:schemeClr val="tx1"/>
                </a:solidFill>
                <a:latin typeface="Meiryo UI" panose="020B0604030504040204" pitchFamily="50" charset="-128"/>
                <a:ea typeface="Meiryo UI" panose="020B0604030504040204" pitchFamily="50" charset="-128"/>
                <a:cs typeface="Meiryo UI" panose="020B0604030504040204" pitchFamily="50" charset="-128"/>
              </a:rPr>
              <a:t>はなく</a:t>
            </a:r>
            <a:r>
              <a:rPr lang="ja-JP" altLang="en-US" sz="2000" kern="100" dirty="0">
                <a:ln w="19050">
                  <a:noFill/>
                </a:ln>
                <a:solidFill>
                  <a:schemeClr val="tx1"/>
                </a:solidFill>
                <a:latin typeface="Meiryo UI" panose="020B0604030504040204" pitchFamily="50" charset="-128"/>
                <a:ea typeface="Meiryo UI" panose="020B0604030504040204" pitchFamily="50" charset="-128"/>
                <a:cs typeface="Meiryo UI" panose="020B0604030504040204" pitchFamily="50" charset="-128"/>
              </a:rPr>
              <a:t>なってきている。一方、</a:t>
            </a:r>
            <a:r>
              <a:rPr lang="ja-JP" altLang="en-US" sz="2000" b="1" u="sng" kern="100" dirty="0">
                <a:ln w="19050">
                  <a:noFill/>
                </a:ln>
                <a:solidFill>
                  <a:schemeClr val="tx1"/>
                </a:solidFill>
                <a:latin typeface="Meiryo UI" panose="020B0604030504040204" pitchFamily="50" charset="-128"/>
                <a:ea typeface="Meiryo UI" panose="020B0604030504040204" pitchFamily="50" charset="-128"/>
                <a:cs typeface="Meiryo UI" panose="020B0604030504040204" pitchFamily="50" charset="-128"/>
              </a:rPr>
              <a:t>太陽光発電が非常に増え、能動的に需要を動かす方向になっている</a:t>
            </a:r>
            <a:r>
              <a:rPr lang="ja-JP" altLang="en-US" sz="2000" kern="100" dirty="0">
                <a:ln w="19050">
                  <a:noFill/>
                </a:ln>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2000" b="1" u="sng" kern="100" dirty="0">
                <a:ln w="19050">
                  <a:noFill/>
                </a:ln>
                <a:solidFill>
                  <a:schemeClr val="tx1"/>
                </a:solidFill>
                <a:latin typeface="Meiryo UI" panose="020B0604030504040204" pitchFamily="50" charset="-128"/>
                <a:ea typeface="Meiryo UI" panose="020B0604030504040204" pitchFamily="50" charset="-128"/>
                <a:cs typeface="Meiryo UI" panose="020B0604030504040204" pitchFamily="50" charset="-128"/>
              </a:rPr>
              <a:t>需要の平準化</a:t>
            </a:r>
            <a:r>
              <a:rPr lang="ja-JP" altLang="en-US" sz="2000" b="1" u="sng" kern="100" dirty="0" smtClean="0">
                <a:ln w="19050">
                  <a:noFill/>
                </a:ln>
                <a:solidFill>
                  <a:schemeClr val="tx1"/>
                </a:solidFill>
                <a:latin typeface="Meiryo UI" panose="020B0604030504040204" pitchFamily="50" charset="-128"/>
                <a:ea typeface="Meiryo UI" panose="020B0604030504040204" pitchFamily="50" charset="-128"/>
                <a:cs typeface="Meiryo UI" panose="020B0604030504040204" pitchFamily="50" charset="-128"/>
              </a:rPr>
              <a:t>を、需給</a:t>
            </a:r>
            <a:r>
              <a:rPr lang="ja-JP" altLang="en-US" sz="2000" b="1" u="sng" kern="100" dirty="0">
                <a:ln w="19050">
                  <a:noFill/>
                </a:ln>
                <a:solidFill>
                  <a:schemeClr val="tx1"/>
                </a:solidFill>
                <a:latin typeface="Meiryo UI" panose="020B0604030504040204" pitchFamily="50" charset="-128"/>
                <a:ea typeface="Meiryo UI" panose="020B0604030504040204" pitchFamily="50" charset="-128"/>
                <a:cs typeface="Meiryo UI" panose="020B0604030504040204" pitchFamily="50" charset="-128"/>
              </a:rPr>
              <a:t>調整力の強化という</a:t>
            </a:r>
            <a:r>
              <a:rPr lang="ja-JP" altLang="en-US" sz="2000" b="1" u="sng" kern="100" dirty="0" smtClean="0">
                <a:ln w="19050">
                  <a:noFill/>
                </a:ln>
                <a:solidFill>
                  <a:schemeClr val="tx1"/>
                </a:solidFill>
                <a:latin typeface="Meiryo UI" panose="020B0604030504040204" pitchFamily="50" charset="-128"/>
                <a:ea typeface="Meiryo UI" panose="020B0604030504040204" pitchFamily="50" charset="-128"/>
                <a:cs typeface="Meiryo UI" panose="020B0604030504040204" pitchFamily="50" charset="-128"/>
              </a:rPr>
              <a:t>視点から考え直すことが必要</a:t>
            </a:r>
            <a:r>
              <a:rPr lang="ja-JP" altLang="en-US" sz="2000" kern="100" dirty="0" smtClean="0">
                <a:ln w="19050">
                  <a:noFill/>
                </a:ln>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2000" kern="100" dirty="0" smtClean="0">
              <a:ln w="19050">
                <a:noFill/>
              </a:ln>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342900" lvl="0" indent="-342900" algn="just">
              <a:spcAft>
                <a:spcPts val="600"/>
              </a:spcAft>
              <a:buFont typeface="Meiryo UI" panose="020B0604030504040204" pitchFamily="50" charset="-128"/>
              <a:buChar char="○"/>
            </a:pPr>
            <a:r>
              <a:rPr lang="ja-JP" altLang="en-US" sz="2000" b="1" u="sng" kern="100" dirty="0">
                <a:ln w="19050">
                  <a:noFill/>
                </a:ln>
                <a:solidFill>
                  <a:schemeClr val="tx1"/>
                </a:solidFill>
                <a:latin typeface="Meiryo UI" panose="020B0604030504040204" pitchFamily="50" charset="-128"/>
                <a:ea typeface="Meiryo UI" panose="020B0604030504040204" pitchFamily="50" charset="-128"/>
                <a:cs typeface="Meiryo UI" panose="020B0604030504040204" pitchFamily="50" charset="-128"/>
              </a:rPr>
              <a:t>地域</a:t>
            </a:r>
            <a:r>
              <a:rPr lang="ja-JP" altLang="en-US" sz="2000" b="1" u="sng" kern="100" dirty="0" smtClean="0">
                <a:ln w="19050">
                  <a:noFill/>
                </a:ln>
                <a:solidFill>
                  <a:schemeClr val="tx1"/>
                </a:solidFill>
                <a:latin typeface="Meiryo UI" panose="020B0604030504040204" pitchFamily="50" charset="-128"/>
                <a:ea typeface="Meiryo UI" panose="020B0604030504040204" pitchFamily="50" charset="-128"/>
                <a:cs typeface="Meiryo UI" panose="020B0604030504040204" pitchFamily="50" charset="-128"/>
              </a:rPr>
              <a:t>における時間帯別の</a:t>
            </a:r>
            <a:r>
              <a:rPr lang="ja-JP" altLang="en-US" sz="2000" b="1" u="sng" kern="100" dirty="0">
                <a:ln w="19050">
                  <a:noFill/>
                </a:ln>
                <a:solidFill>
                  <a:schemeClr val="tx1"/>
                </a:solidFill>
                <a:latin typeface="Meiryo UI" panose="020B0604030504040204" pitchFamily="50" charset="-128"/>
                <a:ea typeface="Meiryo UI" panose="020B0604030504040204" pitchFamily="50" charset="-128"/>
                <a:cs typeface="Meiryo UI" panose="020B0604030504040204" pitchFamily="50" charset="-128"/>
              </a:rPr>
              <a:t>電力の需要量と</a:t>
            </a:r>
            <a:r>
              <a:rPr lang="ja-JP" altLang="en-US" sz="2000" b="1" u="sng" kern="100" dirty="0" smtClean="0">
                <a:ln w="19050">
                  <a:noFill/>
                </a:ln>
                <a:solidFill>
                  <a:schemeClr val="tx1"/>
                </a:solidFill>
                <a:latin typeface="Meiryo UI" panose="020B0604030504040204" pitchFamily="50" charset="-128"/>
                <a:ea typeface="Meiryo UI" panose="020B0604030504040204" pitchFamily="50" charset="-128"/>
                <a:cs typeface="Meiryo UI" panose="020B0604030504040204" pitchFamily="50" charset="-128"/>
              </a:rPr>
              <a:t>発電量のマッチングが</a:t>
            </a:r>
            <a:r>
              <a:rPr lang="ja-JP" altLang="en-US" sz="2000" b="1" u="sng" kern="100" dirty="0">
                <a:ln w="19050">
                  <a:noFill/>
                </a:ln>
                <a:solidFill>
                  <a:schemeClr val="tx1"/>
                </a:solidFill>
                <a:latin typeface="Meiryo UI" panose="020B0604030504040204" pitchFamily="50" charset="-128"/>
                <a:ea typeface="Meiryo UI" panose="020B0604030504040204" pitchFamily="50" charset="-128"/>
                <a:cs typeface="Meiryo UI" panose="020B0604030504040204" pitchFamily="50" charset="-128"/>
              </a:rPr>
              <a:t>重要であり、時間帯</a:t>
            </a:r>
            <a:r>
              <a:rPr lang="ja-JP" altLang="en-US" sz="2000" b="1" u="sng" kern="100" dirty="0" smtClean="0">
                <a:ln w="19050">
                  <a:noFill/>
                </a:ln>
                <a:solidFill>
                  <a:schemeClr val="tx1"/>
                </a:solidFill>
                <a:latin typeface="Meiryo UI" panose="020B0604030504040204" pitchFamily="50" charset="-128"/>
                <a:ea typeface="Meiryo UI" panose="020B0604030504040204" pitchFamily="50" charset="-128"/>
                <a:cs typeface="Meiryo UI" panose="020B0604030504040204" pitchFamily="50" charset="-128"/>
              </a:rPr>
              <a:t>別の議論が</a:t>
            </a:r>
            <a:r>
              <a:rPr lang="ja-JP" altLang="en-US" sz="2000" b="1" u="sng" kern="100" dirty="0">
                <a:ln w="19050">
                  <a:noFill/>
                </a:ln>
                <a:solidFill>
                  <a:schemeClr val="tx1"/>
                </a:solidFill>
                <a:latin typeface="Meiryo UI" panose="020B0604030504040204" pitchFamily="50" charset="-128"/>
                <a:ea typeface="Meiryo UI" panose="020B0604030504040204" pitchFamily="50" charset="-128"/>
                <a:cs typeface="Meiryo UI" panose="020B0604030504040204" pitchFamily="50" charset="-128"/>
              </a:rPr>
              <a:t>必要</a:t>
            </a:r>
            <a:r>
              <a:rPr lang="ja-JP" altLang="en-US" sz="2000" kern="100" dirty="0">
                <a:ln w="19050">
                  <a:noFill/>
                </a:ln>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2000" kern="100" dirty="0">
              <a:ln w="19050">
                <a:noFill/>
              </a:ln>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lvl="0" algn="just">
              <a:spcAft>
                <a:spcPts val="600"/>
              </a:spcAft>
            </a:pPr>
            <a:r>
              <a:rPr lang="en-US" altLang="ja-JP" sz="2000" b="1" kern="100" dirty="0" smtClean="0">
                <a:ln w="19050">
                  <a:noFill/>
                </a:ln>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2000" b="1" kern="100" dirty="0" smtClean="0">
                <a:ln w="19050">
                  <a:noFill/>
                </a:ln>
                <a:solidFill>
                  <a:schemeClr val="tx1"/>
                </a:solidFill>
                <a:latin typeface="Meiryo UI" panose="020B0604030504040204" pitchFamily="50" charset="-128"/>
                <a:ea typeface="Meiryo UI" panose="020B0604030504040204" pitchFamily="50" charset="-128"/>
                <a:cs typeface="Meiryo UI" panose="020B0604030504040204" pitchFamily="50" charset="-128"/>
              </a:rPr>
              <a:t>供給の効率化</a:t>
            </a:r>
            <a:r>
              <a:rPr lang="en-US" altLang="ja-JP" sz="2000" b="1" kern="100" dirty="0" smtClean="0">
                <a:ln w="19050">
                  <a:noFill/>
                </a:ln>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2000" b="1" kern="100" dirty="0">
              <a:ln w="19050">
                <a:noFill/>
              </a:ln>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342900" lvl="0" indent="-342900" algn="just">
              <a:spcAft>
                <a:spcPts val="600"/>
              </a:spcAft>
              <a:buFont typeface="Meiryo UI" panose="020B0604030504040204" pitchFamily="50" charset="-128"/>
              <a:buChar char="○"/>
            </a:pPr>
            <a:r>
              <a:rPr lang="ja-JP" altLang="en-US" sz="2000" kern="100" dirty="0" smtClean="0">
                <a:ln w="19050">
                  <a:noFill/>
                </a:ln>
                <a:solidFill>
                  <a:schemeClr val="tx1"/>
                </a:solidFill>
                <a:latin typeface="Meiryo UI" panose="020B0604030504040204" pitchFamily="50" charset="-128"/>
                <a:ea typeface="Meiryo UI" panose="020B0604030504040204" pitchFamily="50" charset="-128"/>
                <a:cs typeface="Meiryo UI" panose="020B0604030504040204" pitchFamily="50" charset="-128"/>
              </a:rPr>
              <a:t>供給サイドは</a:t>
            </a:r>
            <a:r>
              <a:rPr lang="ja-JP" altLang="en-US" sz="2000" kern="100" dirty="0">
                <a:ln w="19050">
                  <a:noFill/>
                </a:ln>
                <a:solidFill>
                  <a:schemeClr val="tx1"/>
                </a:solidFill>
                <a:latin typeface="Meiryo UI" panose="020B0604030504040204" pitchFamily="50" charset="-128"/>
                <a:ea typeface="Meiryo UI" panose="020B0604030504040204" pitchFamily="50" charset="-128"/>
                <a:cs typeface="Meiryo UI" panose="020B0604030504040204" pitchFamily="50" charset="-128"/>
              </a:rPr>
              <a:t>、電力やガスの自由化という情勢の変化があり、</a:t>
            </a:r>
            <a:r>
              <a:rPr lang="ja-JP" altLang="en-US" sz="2000" b="1" u="sng" kern="100" dirty="0">
                <a:ln w="19050">
                  <a:noFill/>
                </a:ln>
                <a:solidFill>
                  <a:schemeClr val="tx1"/>
                </a:solidFill>
                <a:latin typeface="Meiryo UI" panose="020B0604030504040204" pitchFamily="50" charset="-128"/>
                <a:ea typeface="Meiryo UI" panose="020B0604030504040204" pitchFamily="50" charset="-128"/>
                <a:cs typeface="Meiryo UI" panose="020B0604030504040204" pitchFamily="50" charset="-128"/>
              </a:rPr>
              <a:t>企業間の競争を促して効率化を求めていくという趣旨からすると、行政が関与し過ぎないことも必要</a:t>
            </a:r>
            <a:r>
              <a:rPr lang="ja-JP" altLang="en-US" sz="2000" kern="100" dirty="0">
                <a:ln w="19050">
                  <a:noFill/>
                </a:ln>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2000" kern="100" dirty="0">
              <a:ln w="19050">
                <a:noFill/>
              </a:ln>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lvl="0" algn="just">
              <a:spcAft>
                <a:spcPts val="600"/>
              </a:spcAft>
            </a:pPr>
            <a:r>
              <a:rPr lang="en-US" altLang="ja-JP" sz="2000" b="1" kern="100" dirty="0">
                <a:ln w="19050">
                  <a:noFill/>
                </a:ln>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2000" b="1" kern="100" dirty="0">
                <a:ln w="19050">
                  <a:noFill/>
                </a:ln>
                <a:solidFill>
                  <a:schemeClr val="tx1"/>
                </a:solidFill>
                <a:latin typeface="Meiryo UI" panose="020B0604030504040204" pitchFamily="50" charset="-128"/>
                <a:ea typeface="Meiryo UI" panose="020B0604030504040204" pitchFamily="50" charset="-128"/>
                <a:cs typeface="Meiryo UI" panose="020B0604030504040204" pitchFamily="50" charset="-128"/>
              </a:rPr>
              <a:t>レジリエンス強化</a:t>
            </a:r>
            <a:r>
              <a:rPr lang="en-US" altLang="ja-JP" sz="2000" b="1" kern="100" dirty="0">
                <a:ln w="19050">
                  <a:noFill/>
                </a:ln>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marL="342900" lvl="0" indent="-342900" algn="just">
              <a:spcAft>
                <a:spcPts val="600"/>
              </a:spcAft>
              <a:buFont typeface="Meiryo UI" panose="020B0604030504040204" pitchFamily="50" charset="-128"/>
              <a:buChar char="○"/>
            </a:pPr>
            <a:r>
              <a:rPr lang="ja-JP" altLang="en-US" sz="2000" kern="100" dirty="0">
                <a:ln w="19050">
                  <a:noFill/>
                </a:ln>
                <a:solidFill>
                  <a:schemeClr val="tx1"/>
                </a:solidFill>
                <a:latin typeface="Meiryo UI" panose="020B0604030504040204" pitchFamily="50" charset="-128"/>
                <a:ea typeface="Meiryo UI" panose="020B0604030504040204" pitchFamily="50" charset="-128"/>
                <a:cs typeface="Meiryo UI" panose="020B0604030504040204" pitchFamily="50" charset="-128"/>
              </a:rPr>
              <a:t>様々な災害が</a:t>
            </a:r>
            <a:r>
              <a:rPr lang="ja-JP" altLang="en-US" sz="2000" kern="100" dirty="0" smtClean="0">
                <a:ln w="19050">
                  <a:noFill/>
                </a:ln>
                <a:solidFill>
                  <a:schemeClr val="tx1"/>
                </a:solidFill>
                <a:latin typeface="Meiryo UI" panose="020B0604030504040204" pitchFamily="50" charset="-128"/>
                <a:ea typeface="Meiryo UI" panose="020B0604030504040204" pitchFamily="50" charset="-128"/>
                <a:cs typeface="Meiryo UI" panose="020B0604030504040204" pitchFamily="50" charset="-128"/>
              </a:rPr>
              <a:t>起こり得る中、</a:t>
            </a:r>
            <a:r>
              <a:rPr lang="ja-JP" altLang="en-US" sz="2000" b="1" u="sng" kern="100" dirty="0">
                <a:ln w="19050">
                  <a:noFill/>
                </a:ln>
                <a:solidFill>
                  <a:schemeClr val="tx1"/>
                </a:solidFill>
                <a:latin typeface="Meiryo UI" panose="020B0604030504040204" pitchFamily="50" charset="-128"/>
                <a:ea typeface="Meiryo UI" panose="020B0604030504040204" pitchFamily="50" charset="-128"/>
                <a:cs typeface="Meiryo UI" panose="020B0604030504040204" pitchFamily="50" charset="-128"/>
              </a:rPr>
              <a:t>新たなエネルギーの仕組み</a:t>
            </a:r>
            <a:r>
              <a:rPr lang="ja-JP" altLang="en-US" sz="2000" b="1" u="sng" kern="100" dirty="0" smtClean="0">
                <a:ln w="19050">
                  <a:noFill/>
                </a:ln>
                <a:solidFill>
                  <a:schemeClr val="tx1"/>
                </a:solidFill>
                <a:latin typeface="Meiryo UI" panose="020B0604030504040204" pitchFamily="50" charset="-128"/>
                <a:ea typeface="Meiryo UI" panose="020B0604030504040204" pitchFamily="50" charset="-128"/>
                <a:cs typeface="Meiryo UI" panose="020B0604030504040204" pitchFamily="50" charset="-128"/>
              </a:rPr>
              <a:t>をレジリエンス</a:t>
            </a:r>
            <a:r>
              <a:rPr lang="ja-JP" altLang="en-US" sz="2000" b="1" u="sng" kern="100" dirty="0">
                <a:ln w="19050">
                  <a:noFill/>
                </a:ln>
                <a:solidFill>
                  <a:schemeClr val="tx1"/>
                </a:solidFill>
                <a:latin typeface="Meiryo UI" panose="020B0604030504040204" pitchFamily="50" charset="-128"/>
                <a:ea typeface="Meiryo UI" panose="020B0604030504040204" pitchFamily="50" charset="-128"/>
                <a:cs typeface="Meiryo UI" panose="020B0604030504040204" pitchFamily="50" charset="-128"/>
              </a:rPr>
              <a:t>の観点</a:t>
            </a:r>
            <a:r>
              <a:rPr lang="ja-JP" altLang="en-US" sz="2000" b="1" u="sng" kern="100" dirty="0" smtClean="0">
                <a:ln w="19050">
                  <a:noFill/>
                </a:ln>
                <a:solidFill>
                  <a:schemeClr val="tx1"/>
                </a:solidFill>
                <a:latin typeface="Meiryo UI" panose="020B0604030504040204" pitchFamily="50" charset="-128"/>
                <a:ea typeface="Meiryo UI" panose="020B0604030504040204" pitchFamily="50" charset="-128"/>
                <a:cs typeface="Meiryo UI" panose="020B0604030504040204" pitchFamily="50" charset="-128"/>
              </a:rPr>
              <a:t>からどううまく</a:t>
            </a:r>
            <a:r>
              <a:rPr lang="ja-JP" altLang="en-US" sz="2000" b="1" u="sng" kern="100" dirty="0">
                <a:ln w="19050">
                  <a:noFill/>
                </a:ln>
                <a:solidFill>
                  <a:schemeClr val="tx1"/>
                </a:solidFill>
                <a:latin typeface="Meiryo UI" panose="020B0604030504040204" pitchFamily="50" charset="-128"/>
                <a:ea typeface="Meiryo UI" panose="020B0604030504040204" pitchFamily="50" charset="-128"/>
                <a:cs typeface="Meiryo UI" panose="020B0604030504040204" pitchFamily="50" charset="-128"/>
              </a:rPr>
              <a:t>活用していくのか、戦略的に取り組むことが重要</a:t>
            </a:r>
            <a:r>
              <a:rPr lang="ja-JP" altLang="en-US" sz="2000" kern="100" dirty="0" smtClean="0">
                <a:ln w="19050">
                  <a:noFill/>
                </a:ln>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2000" kern="100" dirty="0" smtClean="0">
              <a:ln w="19050">
                <a:noFill/>
              </a:ln>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lvl="0" algn="just">
              <a:spcAft>
                <a:spcPts val="600"/>
              </a:spcAft>
            </a:pPr>
            <a:r>
              <a:rPr lang="en-US" altLang="ja-JP" sz="20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20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分散型電源の導入促進</a:t>
            </a:r>
            <a:r>
              <a:rPr lang="en-US" altLang="ja-JP" sz="20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p>
          <a:p>
            <a:pPr marL="342900" lvl="0" indent="-342900" algn="just">
              <a:spcAft>
                <a:spcPts val="600"/>
              </a:spcAft>
              <a:buFont typeface="Meiryo UI" panose="020B0604030504040204" pitchFamily="50" charset="-128"/>
              <a:buChar char="○"/>
            </a:pPr>
            <a:r>
              <a:rPr lang="ja-JP" altLang="en-US" sz="2000" b="1" u="sng" kern="100" dirty="0">
                <a:ln w="19050">
                  <a:noFill/>
                </a:ln>
                <a:solidFill>
                  <a:prstClr val="black"/>
                </a:solidFill>
                <a:latin typeface="Meiryo UI" panose="020B0604030504040204" pitchFamily="50" charset="-128"/>
                <a:ea typeface="Meiryo UI" panose="020B0604030504040204" pitchFamily="50" charset="-128"/>
                <a:cs typeface="Meiryo UI" panose="020B0604030504040204" pitchFamily="50" charset="-128"/>
              </a:rPr>
              <a:t>広域的な電源と分散型電源を使い分けることが重要</a:t>
            </a:r>
            <a:r>
              <a:rPr lang="ja-JP" altLang="en-US" sz="2000" kern="100" dirty="0">
                <a:ln w="19050">
                  <a:noFill/>
                </a:ln>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2000" kern="100" dirty="0">
              <a:ln w="19050">
                <a:noFill/>
              </a:ln>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342900" lvl="0" indent="-342900" algn="just">
              <a:spcAft>
                <a:spcPts val="600"/>
              </a:spcAft>
              <a:buFont typeface="Meiryo UI" panose="020B0604030504040204" pitchFamily="50" charset="-128"/>
              <a:buChar char="○"/>
            </a:pPr>
            <a:r>
              <a:rPr lang="ja-JP" altLang="en-US" sz="20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災害に強い社会づくりの観点からも、家庭での燃料電池、オフィスビルや工場での自家発電（コージェネレーション等）など、</a:t>
            </a:r>
            <a:r>
              <a:rPr lang="ja-JP" altLang="en-US" sz="2000" b="1" u="sng"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自立・分散型電源の導入促進を図っていく</a:t>
            </a:r>
            <a:r>
              <a:rPr lang="ja-JP" altLang="en-US" sz="2000" b="1" u="sng" kern="100" dirty="0">
                <a:ln w="19050">
                  <a:noFill/>
                </a:ln>
                <a:solidFill>
                  <a:prstClr val="black"/>
                </a:solidFill>
                <a:latin typeface="Meiryo UI" panose="020B0604030504040204" pitchFamily="50" charset="-128"/>
                <a:ea typeface="Meiryo UI" panose="020B0604030504040204" pitchFamily="50" charset="-128"/>
                <a:cs typeface="Meiryo UI" panose="020B0604030504040204" pitchFamily="50" charset="-128"/>
              </a:rPr>
              <a:t>ことが</a:t>
            </a:r>
            <a:r>
              <a:rPr lang="ja-JP" altLang="en-US" sz="2000" b="1" u="sng"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必要</a:t>
            </a:r>
            <a:r>
              <a:rPr lang="ja-JP" altLang="en-US" sz="20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20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9" name="円/楕円 30"/>
          <p:cNvSpPr/>
          <p:nvPr/>
        </p:nvSpPr>
        <p:spPr>
          <a:xfrm>
            <a:off x="8604447" y="104141"/>
            <a:ext cx="485799" cy="484413"/>
          </a:xfrm>
          <a:prstGeom prst="ellipse">
            <a:avLst/>
          </a:prstGeom>
          <a:solidFill>
            <a:schemeClr val="bg1"/>
          </a:solidFill>
          <a:ln w="19050">
            <a:solidFill>
              <a:schemeClr val="accent6">
                <a:lumMod val="50000"/>
              </a:schemeClr>
            </a:solidFill>
          </a:ln>
        </p:spPr>
        <p:style>
          <a:lnRef idx="0">
            <a:schemeClr val="accent6"/>
          </a:lnRef>
          <a:fillRef idx="3">
            <a:schemeClr val="accent6"/>
          </a:fillRef>
          <a:effectRef idx="3">
            <a:schemeClr val="accent6"/>
          </a:effectRef>
          <a:fontRef idx="minor">
            <a:schemeClr val="lt1"/>
          </a:fontRef>
        </p:style>
        <p:txBody>
          <a:bodyPr wrap="square" lIns="0" tIns="0" rIns="0" bIns="0" rtlCol="0" anchor="ctr"/>
          <a:lstStyle/>
          <a:p>
            <a:pPr algn="ctr"/>
            <a:fld id="{9439D75A-5D0D-4091-BA6B-B620B8DC6492}" type="slidenum">
              <a:rPr lang="ja-JP" altLang="en-US" sz="1600" b="1" smtClean="0">
                <a:solidFill>
                  <a:schemeClr val="accent6">
                    <a:lumMod val="50000"/>
                  </a:schemeClr>
                </a:solidFill>
                <a:latin typeface="Meiryo UI" panose="020B0604030504040204" pitchFamily="50" charset="-128"/>
                <a:ea typeface="Meiryo UI" panose="020B0604030504040204" pitchFamily="50" charset="-128"/>
              </a:rPr>
              <a:t>8</a:t>
            </a:fld>
            <a:endParaRPr lang="en-US" altLang="ja-JP" sz="1600" b="1" dirty="0" smtClean="0">
              <a:solidFill>
                <a:schemeClr val="accent6">
                  <a:lumMod val="50000"/>
                </a:schemeClr>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79224943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680</TotalTime>
  <Words>1898</Words>
  <Application>Microsoft Office PowerPoint</Application>
  <PresentationFormat>画面に合わせる (4:3)</PresentationFormat>
  <Paragraphs>92</Paragraphs>
  <Slides>11</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11</vt:i4>
      </vt:variant>
    </vt:vector>
  </HeadingPairs>
  <TitlesOfParts>
    <vt:vector size="18" baseType="lpstr">
      <vt:lpstr>Meiryo UI</vt:lpstr>
      <vt:lpstr>游ゴシック</vt:lpstr>
      <vt:lpstr>游ゴシック Light</vt:lpstr>
      <vt:lpstr>Arial</vt:lpstr>
      <vt:lpstr>Calibri</vt:lpstr>
      <vt:lpstr>Calibri Light</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志知　和明</dc:creator>
  <cp:lastModifiedBy>志知　和明</cp:lastModifiedBy>
  <cp:revision>62</cp:revision>
  <cp:lastPrinted>2020-05-14T05:50:24Z</cp:lastPrinted>
  <dcterms:created xsi:type="dcterms:W3CDTF">2019-12-17T01:22:10Z</dcterms:created>
  <dcterms:modified xsi:type="dcterms:W3CDTF">2020-07-02T10:44:35Z</dcterms:modified>
</cp:coreProperties>
</file>