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64"/>
  </p:notesMasterIdLst>
  <p:handoutMasterIdLst>
    <p:handoutMasterId r:id="rId65"/>
  </p:handoutMasterIdLst>
  <p:sldIdLst>
    <p:sldId id="256" r:id="rId2"/>
    <p:sldId id="332" r:id="rId3"/>
    <p:sldId id="410" r:id="rId4"/>
    <p:sldId id="258" r:id="rId5"/>
    <p:sldId id="367" r:id="rId6"/>
    <p:sldId id="593" r:id="rId7"/>
    <p:sldId id="563" r:id="rId8"/>
    <p:sldId id="670" r:id="rId9"/>
    <p:sldId id="672" r:id="rId10"/>
    <p:sldId id="674" r:id="rId11"/>
    <p:sldId id="678" r:id="rId12"/>
    <p:sldId id="675" r:id="rId13"/>
    <p:sldId id="680" r:id="rId14"/>
    <p:sldId id="692" r:id="rId15"/>
    <p:sldId id="684" r:id="rId16"/>
    <p:sldId id="685" r:id="rId17"/>
    <p:sldId id="696" r:id="rId18"/>
    <p:sldId id="790" r:id="rId19"/>
    <p:sldId id="695" r:id="rId20"/>
    <p:sldId id="791" r:id="rId21"/>
    <p:sldId id="773" r:id="rId22"/>
    <p:sldId id="704" r:id="rId23"/>
    <p:sldId id="788" r:id="rId24"/>
    <p:sldId id="792" r:id="rId25"/>
    <p:sldId id="714" r:id="rId26"/>
    <p:sldId id="715" r:id="rId27"/>
    <p:sldId id="716" r:id="rId28"/>
    <p:sldId id="717" r:id="rId29"/>
    <p:sldId id="785" r:id="rId30"/>
    <p:sldId id="719" r:id="rId31"/>
    <p:sldId id="779" r:id="rId32"/>
    <p:sldId id="777" r:id="rId33"/>
    <p:sldId id="793" r:id="rId34"/>
    <p:sldId id="721" r:id="rId35"/>
    <p:sldId id="722" r:id="rId36"/>
    <p:sldId id="723" r:id="rId37"/>
    <p:sldId id="724" r:id="rId38"/>
    <p:sldId id="789" r:id="rId39"/>
    <p:sldId id="725" r:id="rId40"/>
    <p:sldId id="730" r:id="rId41"/>
    <p:sldId id="781" r:id="rId42"/>
    <p:sldId id="735" r:id="rId43"/>
    <p:sldId id="774" r:id="rId44"/>
    <p:sldId id="738" r:id="rId45"/>
    <p:sldId id="744" r:id="rId46"/>
    <p:sldId id="747" r:id="rId47"/>
    <p:sldId id="748" r:id="rId48"/>
    <p:sldId id="775" r:id="rId49"/>
    <p:sldId id="754" r:id="rId50"/>
    <p:sldId id="751" r:id="rId51"/>
    <p:sldId id="782" r:id="rId52"/>
    <p:sldId id="760" r:id="rId53"/>
    <p:sldId id="758" r:id="rId54"/>
    <p:sldId id="762" r:id="rId55"/>
    <p:sldId id="780" r:id="rId56"/>
    <p:sldId id="691" r:id="rId57"/>
    <p:sldId id="783" r:id="rId58"/>
    <p:sldId id="776" r:id="rId59"/>
    <p:sldId id="689" r:id="rId60"/>
    <p:sldId id="786" r:id="rId61"/>
    <p:sldId id="734" r:id="rId62"/>
    <p:sldId id="755" r:id="rId63"/>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434" autoAdjust="0"/>
  </p:normalViewPr>
  <p:slideViewPr>
    <p:cSldViewPr snapToGrid="0">
      <p:cViewPr varScale="1">
        <p:scale>
          <a:sx n="69" d="100"/>
          <a:sy n="69" d="100"/>
        </p:scale>
        <p:origin x="1080" y="102"/>
      </p:cViewPr>
      <p:guideLst>
        <p:guide orient="horz" pos="2160"/>
        <p:guide pos="3120"/>
      </p:guideLst>
    </p:cSldViewPr>
  </p:slideViewPr>
  <p:notesTextViewPr>
    <p:cViewPr>
      <p:scale>
        <a:sx n="1" d="1"/>
        <a:sy n="1" d="1"/>
      </p:scale>
      <p:origin x="0" y="0"/>
    </p:cViewPr>
  </p:notesTextViewPr>
  <p:sorterViewPr>
    <p:cViewPr>
      <p:scale>
        <a:sx n="100" d="100"/>
        <a:sy n="100" d="100"/>
      </p:scale>
      <p:origin x="0" y="84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2020/6/17</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2020/6/17</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9958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5177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dirty="0"/>
          </a:p>
        </p:txBody>
      </p:sp>
    </p:spTree>
    <p:extLst>
      <p:ext uri="{BB962C8B-B14F-4D97-AF65-F5344CB8AC3E}">
        <p14:creationId xmlns:p14="http://schemas.microsoft.com/office/powerpoint/2010/main" val="15068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23</a:t>
            </a:fld>
            <a:endParaRPr kumimoji="1" lang="ja-JP" altLang="en-US" dirty="0"/>
          </a:p>
        </p:txBody>
      </p:sp>
    </p:spTree>
    <p:extLst>
      <p:ext uri="{BB962C8B-B14F-4D97-AF65-F5344CB8AC3E}">
        <p14:creationId xmlns:p14="http://schemas.microsoft.com/office/powerpoint/2010/main" val="19062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249021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327508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54094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174657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405774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68951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1878860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講じた施策より抜粋</a:t>
            </a:r>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39</a:t>
            </a:fld>
            <a:endParaRPr kumimoji="1" lang="ja-JP" altLang="en-US"/>
          </a:p>
        </p:txBody>
      </p:sp>
    </p:spTree>
    <p:extLst>
      <p:ext uri="{BB962C8B-B14F-4D97-AF65-F5344CB8AC3E}">
        <p14:creationId xmlns:p14="http://schemas.microsoft.com/office/powerpoint/2010/main" val="17934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090626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45</a:t>
            </a:fld>
            <a:endParaRPr kumimoji="1" lang="ja-JP" altLang="en-US"/>
          </a:p>
        </p:txBody>
      </p:sp>
    </p:spTree>
    <p:extLst>
      <p:ext uri="{BB962C8B-B14F-4D97-AF65-F5344CB8AC3E}">
        <p14:creationId xmlns:p14="http://schemas.microsoft.com/office/powerpoint/2010/main" val="223998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50</a:t>
            </a:fld>
            <a:endParaRPr kumimoji="1" lang="ja-JP" altLang="en-US"/>
          </a:p>
        </p:txBody>
      </p:sp>
    </p:spTree>
    <p:extLst>
      <p:ext uri="{BB962C8B-B14F-4D97-AF65-F5344CB8AC3E}">
        <p14:creationId xmlns:p14="http://schemas.microsoft.com/office/powerpoint/2010/main" val="318114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51</a:t>
            </a:fld>
            <a:endParaRPr kumimoji="1" lang="ja-JP" altLang="en-US"/>
          </a:p>
        </p:txBody>
      </p:sp>
    </p:spTree>
    <p:extLst>
      <p:ext uri="{BB962C8B-B14F-4D97-AF65-F5344CB8AC3E}">
        <p14:creationId xmlns:p14="http://schemas.microsoft.com/office/powerpoint/2010/main" val="1970876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30822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57</a:t>
            </a:fld>
            <a:endParaRPr kumimoji="1" lang="ja-JP" altLang="en-US"/>
          </a:p>
        </p:txBody>
      </p:sp>
    </p:spTree>
    <p:extLst>
      <p:ext uri="{BB962C8B-B14F-4D97-AF65-F5344CB8AC3E}">
        <p14:creationId xmlns:p14="http://schemas.microsoft.com/office/powerpoint/2010/main" val="4068559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60</a:t>
            </a:fld>
            <a:endParaRPr kumimoji="1" lang="ja-JP" altLang="en-US" dirty="0"/>
          </a:p>
        </p:txBody>
      </p:sp>
    </p:spTree>
    <p:extLst>
      <p:ext uri="{BB962C8B-B14F-4D97-AF65-F5344CB8AC3E}">
        <p14:creationId xmlns:p14="http://schemas.microsoft.com/office/powerpoint/2010/main" val="287898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8</a:t>
            </a:fld>
            <a:endParaRPr kumimoji="1" lang="ja-JP" altLang="en-US"/>
          </a:p>
        </p:txBody>
      </p:sp>
    </p:spTree>
    <p:extLst>
      <p:ext uri="{BB962C8B-B14F-4D97-AF65-F5344CB8AC3E}">
        <p14:creationId xmlns:p14="http://schemas.microsoft.com/office/powerpoint/2010/main" val="324270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288366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317829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14531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12</a:t>
            </a:fld>
            <a:endParaRPr kumimoji="1" lang="ja-JP" altLang="en-US"/>
          </a:p>
        </p:txBody>
      </p:sp>
    </p:spTree>
    <p:extLst>
      <p:ext uri="{BB962C8B-B14F-4D97-AF65-F5344CB8AC3E}">
        <p14:creationId xmlns:p14="http://schemas.microsoft.com/office/powerpoint/2010/main" val="99980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43712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382226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AD7D0-D978-4313-8FBA-A893F9BD8966}" type="datetimeFigureOut">
              <a:rPr kumimoji="1" lang="ja-JP" altLang="en-US" smtClean="0"/>
              <a:pPr/>
              <a:t>2020/6/17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16.xml"/><Relationship Id="rId16" Type="http://schemas.openxmlformats.org/officeDocument/2006/relationships/hyperlink" Target="http://4.bp.blogspot.com/-t5gJQ_VDxVY/Wge7xfx-TyI/AAAAAAABIDQ/Ts4-AYfNYw8k-YDfqDr9Ek78nCs5unS8ACLcBGAs/s800/eakon_kouji.png" TargetMode="Externa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82.gif"/><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3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gif"/><Relationship Id="rId5" Type="http://schemas.openxmlformats.org/officeDocument/2006/relationships/image" Target="../media/image94.jpe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tiff"/><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s>
</file>

<file path=ppt/slides/_rels/slide4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emf"/><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5.png"/><Relationship Id="rId7" Type="http://schemas.openxmlformats.org/officeDocument/2006/relationships/hyperlink" Target="http://ord.yahoo.co.jp/o/image/SIG=11umb5nrl/EXP=1386231911;_ylt=A7dPdDvn5p5SeAQAyHaU3uV7;_ylu=X3oDMTBiNzloa3JsBHZ0aWQDanBjMDAx/*-http:/bsoza.com/ill_topic/cenergy_a05.png" TargetMode="External"/><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hyperlink" Target="http://ord.yahoo.co.jp/o/image/SIG=12a6rav8v/EXP=1386231964;_ylt=A3JuMHYc555S0nAAueGU3uV7;_ylu=X3oDMTBiNzloa3JsBHZ0aWQDanBjMDAx/*-http:/www.saything.co.jp/fiamm/images/photo_smg-s.jpg" TargetMode="External"/><Relationship Id="rId4" Type="http://schemas.openxmlformats.org/officeDocument/2006/relationships/image" Target="../media/image176.wmf"/></Relationships>
</file>

<file path=ppt/slides/_rels/slide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jpe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61.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wmf"/><Relationship Id="rId2" Type="http://schemas.openxmlformats.org/officeDocument/2006/relationships/image" Target="../media/image197.wmf"/><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wmf"/><Relationship Id="rId5" Type="http://schemas.openxmlformats.org/officeDocument/2006/relationships/image" Target="../media/image200.wmf"/><Relationship Id="rId10" Type="http://schemas.openxmlformats.org/officeDocument/2006/relationships/image" Target="../media/image205.png"/><Relationship Id="rId4" Type="http://schemas.openxmlformats.org/officeDocument/2006/relationships/image" Target="../media/image199.wmf"/><Relationship Id="rId9" Type="http://schemas.openxmlformats.org/officeDocument/2006/relationships/image" Target="../media/image204.wmf"/></Relationships>
</file>

<file path=ppt/slides/_rels/slide6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Autofit/>
          </a:bodyPr>
          <a:lstStyle/>
          <a:p>
            <a:r>
              <a:rPr kumimoji="1" lang="ja-JP" altLang="en-US" sz="3600" b="1" dirty="0" smtClean="0">
                <a:latin typeface="Meiryo UI" panose="020B0604030504040204" pitchFamily="50" charset="-128"/>
                <a:ea typeface="Meiryo UI" panose="020B0604030504040204" pitchFamily="50" charset="-128"/>
              </a:rPr>
              <a:t>おおさかエネルギー地産地消推進プランに基づく</a:t>
            </a:r>
            <a:r>
              <a:rPr kumimoji="1" lang="en-US" altLang="ja-JP" sz="3600" b="1" dirty="0" smtClean="0">
                <a:latin typeface="Meiryo UI" panose="020B0604030504040204" pitchFamily="50" charset="-128"/>
                <a:ea typeface="Meiryo UI" panose="020B0604030504040204" pitchFamily="50" charset="-128"/>
              </a:rPr>
              <a:t/>
            </a:r>
            <a:br>
              <a:rPr kumimoji="1" lang="en-US" altLang="ja-JP" sz="3600" b="1" dirty="0" smtClean="0">
                <a:latin typeface="Meiryo UI" panose="020B0604030504040204" pitchFamily="50" charset="-128"/>
                <a:ea typeface="Meiryo UI" panose="020B0604030504040204" pitchFamily="50" charset="-128"/>
              </a:rPr>
            </a:br>
            <a:r>
              <a:rPr lang="ja-JP" altLang="en-US" sz="3600" b="1" dirty="0" smtClean="0">
                <a:latin typeface="Meiryo UI" panose="020B0604030504040204" pitchFamily="50" charset="-128"/>
                <a:ea typeface="Meiryo UI" panose="020B0604030504040204" pitchFamily="50" charset="-128"/>
              </a:rPr>
              <a:t>大阪府・大阪市の取組み実績</a:t>
            </a:r>
            <a:endParaRPr kumimoji="1" lang="ja-JP" altLang="en-US" sz="3600" b="1" dirty="0">
              <a:latin typeface="Meiryo UI" panose="020B0604030504040204" pitchFamily="50" charset="-128"/>
              <a:ea typeface="Meiryo UI" panose="020B0604030504040204" pitchFamily="50" charset="-128"/>
            </a:endParaRPr>
          </a:p>
        </p:txBody>
      </p:sp>
      <p:sp>
        <p:nvSpPr>
          <p:cNvPr id="5" name="サブタイトル 2"/>
          <p:cNvSpPr txBox="1">
            <a:spLocks/>
          </p:cNvSpPr>
          <p:nvPr/>
        </p:nvSpPr>
        <p:spPr>
          <a:xfrm>
            <a:off x="1978428" y="5013176"/>
            <a:ext cx="6048672"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fontAlgn="base">
              <a:spcBef>
                <a:spcPts val="0"/>
              </a:spcBef>
              <a:spcAft>
                <a:spcPct val="0"/>
              </a:spcAft>
              <a:defRPr/>
            </a:pPr>
            <a:r>
              <a:rPr lang="en-US" altLang="ja-JP" sz="2800" kern="0" dirty="0" smtClean="0">
                <a:solidFill>
                  <a:prstClr val="black"/>
                </a:solidFill>
                <a:latin typeface="Meiryo UI" panose="020B0604030504040204" pitchFamily="50" charset="-128"/>
                <a:ea typeface="Meiryo UI" panose="020B0604030504040204" pitchFamily="50" charset="-128"/>
              </a:rPr>
              <a:t>2020</a:t>
            </a:r>
            <a:r>
              <a:rPr lang="ja-JP" altLang="en-US" sz="2800" kern="0" dirty="0" smtClean="0">
                <a:solidFill>
                  <a:prstClr val="black"/>
                </a:solidFill>
                <a:latin typeface="Meiryo UI" panose="020B0604030504040204" pitchFamily="50" charset="-128"/>
                <a:ea typeface="Meiryo UI" panose="020B0604030504040204" pitchFamily="50" charset="-128"/>
              </a:rPr>
              <a:t>年</a:t>
            </a:r>
            <a:r>
              <a:rPr lang="en-US" altLang="ja-JP" sz="2800" kern="0" dirty="0" smtClean="0">
                <a:solidFill>
                  <a:prstClr val="black"/>
                </a:solidFill>
                <a:latin typeface="Meiryo UI" panose="020B0604030504040204" pitchFamily="50" charset="-128"/>
                <a:ea typeface="Meiryo UI" panose="020B0604030504040204" pitchFamily="50" charset="-128"/>
              </a:rPr>
              <a:t>1</a:t>
            </a:r>
            <a:r>
              <a:rPr lang="ja-JP" altLang="en-US" sz="2800" kern="0" dirty="0" smtClean="0">
                <a:solidFill>
                  <a:prstClr val="black"/>
                </a:solidFill>
                <a:latin typeface="Meiryo UI" panose="020B0604030504040204" pitchFamily="50" charset="-128"/>
                <a:ea typeface="Meiryo UI" panose="020B0604030504040204" pitchFamily="50" charset="-128"/>
              </a:rPr>
              <a:t>月</a:t>
            </a:r>
            <a:r>
              <a:rPr lang="en-US" altLang="ja-JP" sz="2800" kern="0" dirty="0" smtClean="0">
                <a:solidFill>
                  <a:prstClr val="black"/>
                </a:solidFill>
                <a:latin typeface="Meiryo UI" panose="020B0604030504040204" pitchFamily="50" charset="-128"/>
                <a:ea typeface="Meiryo UI" panose="020B0604030504040204" pitchFamily="50" charset="-128"/>
              </a:rPr>
              <a:t>25</a:t>
            </a:r>
            <a:r>
              <a:rPr lang="ja-JP" altLang="en-US" sz="2800" kern="0" dirty="0" smtClean="0">
                <a:solidFill>
                  <a:prstClr val="black"/>
                </a:solidFill>
                <a:latin typeface="Meiryo UI" panose="020B0604030504040204" pitchFamily="50" charset="-128"/>
                <a:ea typeface="Meiryo UI" panose="020B0604030504040204" pitchFamily="50" charset="-128"/>
              </a:rPr>
              <a:t>日</a:t>
            </a:r>
            <a:endParaRPr lang="en-US" altLang="ja-JP" sz="2800" kern="0" dirty="0" smtClean="0">
              <a:solidFill>
                <a:prstClr val="black"/>
              </a:solidFill>
              <a:latin typeface="Meiryo UI" panose="020B0604030504040204" pitchFamily="50" charset="-128"/>
              <a:ea typeface="Meiryo UI" panose="020B0604030504040204" pitchFamily="50" charset="-128"/>
            </a:endParaRPr>
          </a:p>
          <a:p>
            <a:pPr fontAlgn="base">
              <a:spcBef>
                <a:spcPts val="0"/>
              </a:spcBef>
              <a:spcAft>
                <a:spcPct val="0"/>
              </a:spcAft>
              <a:defRPr/>
            </a:pPr>
            <a:r>
              <a:rPr kumimoji="0" lang="ja-JP" altLang="en-US" sz="2800" kern="0" dirty="0" smtClean="0">
                <a:solidFill>
                  <a:prstClr val="black"/>
                </a:solidFill>
                <a:latin typeface="Meiryo UI" panose="020B0604030504040204" pitchFamily="50" charset="-128"/>
                <a:ea typeface="Meiryo UI" panose="020B0604030504040204" pitchFamily="50" charset="-128"/>
              </a:rPr>
              <a:t>大阪府・大阪市</a:t>
            </a:r>
            <a:endParaRPr lang="ja-JP" altLang="en-US" sz="2800" kern="0" dirty="0">
              <a:solidFill>
                <a:prstClr val="black"/>
              </a:solidFill>
              <a:latin typeface="Meiryo UI" panose="020B0604030504040204" pitchFamily="50" charset="-128"/>
              <a:ea typeface="Meiryo UI" panose="020B0604030504040204" pitchFamily="50" charset="-128"/>
            </a:endParaRPr>
          </a:p>
        </p:txBody>
      </p:sp>
      <p:sp>
        <p:nvSpPr>
          <p:cNvPr id="4" name="サブタイトル 2"/>
          <p:cNvSpPr txBox="1">
            <a:spLocks/>
          </p:cNvSpPr>
          <p:nvPr/>
        </p:nvSpPr>
        <p:spPr bwMode="auto">
          <a:xfrm>
            <a:off x="8200466" y="116632"/>
            <a:ext cx="1584176" cy="40011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20000"/>
              </a:spcBef>
              <a:spcAft>
                <a:spcPct val="0"/>
              </a:spcAft>
              <a:buClrTx/>
              <a:buSzTx/>
              <a:buFont typeface="Arial" panose="020B0604020202020204" pitchFamily="34" charset="0"/>
              <a:buNone/>
              <a:tabLst/>
              <a:defRPr/>
            </a:pPr>
            <a:r>
              <a:rPr lang="ja-JP" altLang="en-US" sz="2000" kern="0" smtClean="0">
                <a:latin typeface="Meiryo UI" panose="020B0604030504040204" pitchFamily="50" charset="-128"/>
                <a:ea typeface="Meiryo UI" panose="020B0604030504040204" pitchFamily="50" charset="-128"/>
              </a:rPr>
              <a:t>参考</a:t>
            </a:r>
            <a:r>
              <a:rPr lang="ja-JP" altLang="en-US" sz="2000" kern="0" smtClean="0">
                <a:latin typeface="Meiryo UI" panose="020B0604030504040204" pitchFamily="50" charset="-128"/>
                <a:ea typeface="Meiryo UI" panose="020B0604030504040204" pitchFamily="50" charset="-128"/>
              </a:rPr>
              <a:t>資料４</a:t>
            </a:r>
            <a:endParaRPr kumimoji="1" lang="ja-JP" altLang="en-US" sz="20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8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0" name="円/楕円 39"/>
          <p:cNvSpPr/>
          <p:nvPr/>
        </p:nvSpPr>
        <p:spPr>
          <a:xfrm>
            <a:off x="9400876" y="11878"/>
            <a:ext cx="432049"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９</a:t>
            </a:r>
          </a:p>
        </p:txBody>
      </p:sp>
      <p:sp>
        <p:nvSpPr>
          <p:cNvPr id="29" name="正方形/長方形 28"/>
          <p:cNvSpPr/>
          <p:nvPr/>
        </p:nvSpPr>
        <p:spPr>
          <a:xfrm>
            <a:off x="2187053" y="996040"/>
            <a:ext cx="2639430"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86566" y="580059"/>
            <a:ext cx="336631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smtClean="0">
                <a:solidFill>
                  <a:schemeClr val="tx1"/>
                </a:solidFill>
                <a:latin typeface="Meiryo UI" pitchFamily="50" charset="-128"/>
                <a:ea typeface="Meiryo UI" pitchFamily="50" charset="-128"/>
                <a:cs typeface="Meiryo UI" pitchFamily="50" charset="-128"/>
              </a:rPr>
              <a:t>市設建築物の</a:t>
            </a:r>
            <a:r>
              <a:rPr lang="en-US" altLang="ja-JP" sz="1600" b="1" dirty="0" smtClean="0">
                <a:solidFill>
                  <a:schemeClr val="tx1"/>
                </a:solidFill>
                <a:latin typeface="Meiryo UI" pitchFamily="50" charset="-128"/>
                <a:ea typeface="Meiryo UI" pitchFamily="50" charset="-128"/>
                <a:cs typeface="Meiryo UI" pitchFamily="50" charset="-128"/>
              </a:rPr>
              <a:t>ZEB</a:t>
            </a:r>
            <a:r>
              <a:rPr lang="ja-JP" altLang="en-US" sz="1600" b="1" dirty="0" smtClean="0">
                <a:solidFill>
                  <a:schemeClr val="tx1"/>
                </a:solidFill>
                <a:latin typeface="Meiryo UI" pitchFamily="50" charset="-128"/>
                <a:ea typeface="Meiryo UI" pitchFamily="50" charset="-128"/>
                <a:cs typeface="Meiryo UI" pitchFamily="50" charset="-128"/>
              </a:rPr>
              <a:t>化に向けた検討</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31" name="正方形/長方形 30"/>
          <p:cNvSpPr/>
          <p:nvPr/>
        </p:nvSpPr>
        <p:spPr>
          <a:xfrm>
            <a:off x="196787" y="1292795"/>
            <a:ext cx="4588062" cy="400110"/>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導入に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け、</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建物種別毎に導入効果やコストなどを試算し、導入可能性の検討を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行っています。</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69492" y="1797212"/>
            <a:ext cx="4656991" cy="748348"/>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ZEB</a:t>
            </a:r>
            <a:r>
              <a:rPr lang="ja-JP" altLang="en-US" sz="1000" dirty="0" smtClean="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快適</a:t>
            </a:r>
            <a:r>
              <a:rPr lang="ja-JP" altLang="en-US" sz="1000" dirty="0">
                <a:solidFill>
                  <a:schemeClr val="tx1"/>
                </a:solidFill>
                <a:latin typeface="Meiryo UI" panose="020B0604030504040204" pitchFamily="50" charset="-128"/>
                <a:ea typeface="Meiryo UI" panose="020B0604030504040204" pitchFamily="50" charset="-128"/>
              </a:rPr>
              <a:t>な室内環境を保ちながら、高断熱化・日射遮蔽、自然</a:t>
            </a:r>
            <a:r>
              <a:rPr lang="ja-JP" altLang="en-US" sz="1000" dirty="0" smtClean="0">
                <a:solidFill>
                  <a:schemeClr val="tx1"/>
                </a:solidFill>
                <a:latin typeface="Meiryo UI" panose="020B0604030504040204" pitchFamily="50" charset="-128"/>
                <a:ea typeface="Meiryo UI" panose="020B0604030504040204" pitchFamily="50" charset="-128"/>
              </a:rPr>
              <a:t>エネルギー</a:t>
            </a:r>
            <a:r>
              <a:rPr lang="ja-JP" altLang="en-US" sz="1000" dirty="0">
                <a:solidFill>
                  <a:schemeClr val="tx1"/>
                </a:solidFill>
                <a:latin typeface="Meiryo UI" panose="020B0604030504040204" pitchFamily="50" charset="-128"/>
                <a:ea typeface="Meiryo UI" panose="020B0604030504040204" pitchFamily="50" charset="-128"/>
              </a:rPr>
              <a:t>利用、</a:t>
            </a:r>
            <a:r>
              <a:rPr lang="ja-JP" altLang="en-US" sz="1000" dirty="0" smtClean="0">
                <a:solidFill>
                  <a:schemeClr val="tx1"/>
                </a:solidFill>
                <a:latin typeface="Meiryo UI" panose="020B0604030504040204" pitchFamily="50" charset="-128"/>
                <a:ea typeface="Meiryo UI" panose="020B0604030504040204" pitchFamily="50" charset="-128"/>
              </a:rPr>
              <a:t>高効率 </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　　設備</a:t>
            </a:r>
            <a:r>
              <a:rPr lang="ja-JP" altLang="en-US" sz="1000" dirty="0">
                <a:solidFill>
                  <a:schemeClr val="tx1"/>
                </a:solidFill>
                <a:latin typeface="Meiryo UI" panose="020B0604030504040204" pitchFamily="50" charset="-128"/>
                <a:ea typeface="Meiryo UI" panose="020B0604030504040204" pitchFamily="50" charset="-128"/>
              </a:rPr>
              <a:t>により、できる限りの省エネルギーに</a:t>
            </a:r>
            <a:r>
              <a:rPr lang="ja-JP" altLang="en-US" sz="1000" dirty="0" smtClean="0">
                <a:solidFill>
                  <a:schemeClr val="tx1"/>
                </a:solidFill>
                <a:latin typeface="Meiryo UI" panose="020B0604030504040204" pitchFamily="50" charset="-128"/>
                <a:ea typeface="Meiryo UI" panose="020B0604030504040204" pitchFamily="50" charset="-128"/>
              </a:rPr>
              <a:t>努め、太陽光</a:t>
            </a:r>
            <a:r>
              <a:rPr lang="ja-JP" altLang="en-US" sz="1000" dirty="0">
                <a:solidFill>
                  <a:schemeClr val="tx1"/>
                </a:solidFill>
                <a:latin typeface="Meiryo UI" panose="020B0604030504040204" pitchFamily="50" charset="-128"/>
                <a:ea typeface="Meiryo UI" panose="020B0604030504040204" pitchFamily="50" charset="-128"/>
              </a:rPr>
              <a:t>発電等によりエネルギーを創ることで</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年間</a:t>
            </a:r>
            <a:r>
              <a:rPr lang="ja-JP" altLang="en-US" sz="1000" dirty="0">
                <a:solidFill>
                  <a:schemeClr val="tx1"/>
                </a:solidFill>
                <a:latin typeface="Meiryo UI" panose="020B0604030504040204" pitchFamily="50" charset="-128"/>
                <a:ea typeface="Meiryo UI" panose="020B0604030504040204" pitchFamily="50" charset="-128"/>
              </a:rPr>
              <a:t>で消費する</a:t>
            </a:r>
            <a:r>
              <a:rPr lang="ja-JP" altLang="en-US" sz="1000" dirty="0" smtClean="0">
                <a:solidFill>
                  <a:schemeClr val="tx1"/>
                </a:solidFill>
                <a:latin typeface="Meiryo UI" panose="020B0604030504040204" pitchFamily="50" charset="-128"/>
                <a:ea typeface="Meiryo UI" panose="020B0604030504040204" pitchFamily="50" charset="-128"/>
              </a:rPr>
              <a:t>建築物</a:t>
            </a:r>
            <a:r>
              <a:rPr lang="ja-JP" altLang="en-US" sz="1000" dirty="0">
                <a:solidFill>
                  <a:schemeClr val="tx1"/>
                </a:solidFill>
                <a:latin typeface="Meiryo UI" panose="020B0604030504040204" pitchFamily="50" charset="-128"/>
                <a:ea typeface="Meiryo UI" panose="020B0604030504040204" pitchFamily="50" charset="-128"/>
              </a:rPr>
              <a:t>のエネルギー量が大幅に削減されている建築物をいう</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2195" y="663436"/>
            <a:ext cx="4723052" cy="1763524"/>
          </a:xfrm>
          <a:prstGeom prst="rect">
            <a:avLst/>
          </a:prstGeom>
        </p:spPr>
      </p:pic>
      <p:sp>
        <p:nvSpPr>
          <p:cNvPr id="43" name="右矢印 42"/>
          <p:cNvSpPr/>
          <p:nvPr/>
        </p:nvSpPr>
        <p:spPr>
          <a:xfrm>
            <a:off x="6500225" y="1763580"/>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右矢印 43"/>
          <p:cNvSpPr/>
          <p:nvPr/>
        </p:nvSpPr>
        <p:spPr>
          <a:xfrm>
            <a:off x="8051584" y="174869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p:cNvSpPr txBox="1"/>
          <p:nvPr/>
        </p:nvSpPr>
        <p:spPr>
          <a:xfrm>
            <a:off x="4680770" y="515185"/>
            <a:ext cx="1351400" cy="253916"/>
          </a:xfrm>
          <a:prstGeom prst="rect">
            <a:avLst/>
          </a:prstGeom>
          <a:noFill/>
        </p:spPr>
        <p:txBody>
          <a:bodyPr wrap="square" rtlCol="0">
            <a:spAutoFit/>
          </a:bodyPr>
          <a:lstStyle/>
          <a:p>
            <a:r>
              <a:rPr kumimoji="1" lang="ja-JP" altLang="en-US" sz="1000" b="1" dirty="0" smtClean="0">
                <a:latin typeface="Meiryo UI" panose="020B0604030504040204" pitchFamily="50" charset="-128"/>
                <a:ea typeface="Meiryo UI" panose="020B0604030504040204" pitchFamily="50" charset="-128"/>
              </a:rPr>
              <a:t>＜</a:t>
            </a:r>
            <a:r>
              <a:rPr kumimoji="1" lang="en-US" altLang="ja-JP" sz="1000" b="1" dirty="0" smtClean="0">
                <a:latin typeface="Meiryo UI" panose="020B0604030504040204" pitchFamily="50" charset="-128"/>
                <a:ea typeface="Meiryo UI" panose="020B0604030504040204" pitchFamily="50" charset="-128"/>
              </a:rPr>
              <a:t>ZEB</a:t>
            </a:r>
            <a:r>
              <a:rPr kumimoji="1" lang="ja-JP" altLang="en-US" sz="1000" b="1" dirty="0" smtClean="0">
                <a:latin typeface="Meiryo UI" panose="020B0604030504040204" pitchFamily="50" charset="-128"/>
                <a:ea typeface="Meiryo UI" panose="020B0604030504040204" pitchFamily="50" charset="-128"/>
              </a:rPr>
              <a:t>の定義＞</a:t>
            </a:r>
            <a:endParaRPr kumimoji="1" lang="ja-JP" altLang="en-US" sz="1000" b="1"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972195" y="2353242"/>
            <a:ext cx="4668519" cy="400110"/>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　他に、</a:t>
            </a:r>
            <a:r>
              <a:rPr lang="en-US" altLang="ja-JP" sz="1000" dirty="0" smtClean="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Oriente</a:t>
            </a:r>
            <a:r>
              <a:rPr lang="en-US" altLang="ja-JP" sz="1000" dirty="0">
                <a:latin typeface="Meiryo UI" panose="020B0604030504040204" pitchFamily="50" charset="-128"/>
                <a:ea typeface="Meiryo UI" panose="020B0604030504040204" pitchFamily="50" charset="-128"/>
              </a:rPr>
              <a:t>d</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が設けられてお</a:t>
            </a:r>
            <a:r>
              <a:rPr lang="ja-JP" altLang="en-US" sz="1000" dirty="0">
                <a:latin typeface="Meiryo UI" panose="020B0604030504040204" pitchFamily="50" charset="-128"/>
                <a:ea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rPr>
              <a:t>、延べ面積</a:t>
            </a:r>
            <a:r>
              <a:rPr lang="en-US" altLang="ja-JP" sz="1000" dirty="0" smtClean="0">
                <a:latin typeface="Meiryo UI" panose="020B0604030504040204" pitchFamily="50" charset="-128"/>
                <a:ea typeface="Meiryo UI" panose="020B0604030504040204" pitchFamily="50" charset="-128"/>
              </a:rPr>
              <a:t>10,000</a:t>
            </a:r>
            <a:r>
              <a:rPr lang="ja-JP" altLang="en-US" sz="1000" dirty="0" smtClean="0">
                <a:latin typeface="Meiryo UI" panose="020B0604030504040204" pitchFamily="50" charset="-128"/>
                <a:ea typeface="Meiryo UI" panose="020B0604030504040204" pitchFamily="50" charset="-128"/>
              </a:rPr>
              <a:t>㎡以上の施設で、</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次エネルギー</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削減が事務所・学校は</a:t>
            </a:r>
            <a:r>
              <a:rPr lang="en-US" altLang="ja-JP" sz="1000" dirty="0" smtClean="0">
                <a:latin typeface="Meiryo UI" panose="020B0604030504040204" pitchFamily="50" charset="-128"/>
                <a:ea typeface="Meiryo UI" panose="020B0604030504040204" pitchFamily="50" charset="-128"/>
              </a:rPr>
              <a:t>40</a:t>
            </a:r>
            <a:r>
              <a:rPr lang="ja-JP" altLang="en-US" sz="1000" dirty="0" smtClean="0">
                <a:latin typeface="Meiryo UI" panose="020B0604030504040204" pitchFamily="50" charset="-128"/>
                <a:ea typeface="Meiryo UI" panose="020B0604030504040204" pitchFamily="50" charset="-128"/>
              </a:rPr>
              <a:t>％以上</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病院などは</a:t>
            </a:r>
            <a:r>
              <a:rPr lang="en-US" altLang="ja-JP" sz="1000" dirty="0" smtClean="0">
                <a:latin typeface="Meiryo UI" panose="020B0604030504040204" pitchFamily="50" charset="-128"/>
                <a:ea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48" name="角丸四角形 47"/>
          <p:cNvSpPr/>
          <p:nvPr/>
        </p:nvSpPr>
        <p:spPr>
          <a:xfrm>
            <a:off x="63120" y="549860"/>
            <a:ext cx="9694076" cy="219274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8" name="角丸四角形 57"/>
          <p:cNvSpPr/>
          <p:nvPr/>
        </p:nvSpPr>
        <p:spPr>
          <a:xfrm>
            <a:off x="63120" y="2806540"/>
            <a:ext cx="9694076" cy="403161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64" name="角丸四角形 63"/>
          <p:cNvSpPr/>
          <p:nvPr/>
        </p:nvSpPr>
        <p:spPr>
          <a:xfrm>
            <a:off x="88767" y="2854818"/>
            <a:ext cx="3223736" cy="3617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太陽光パネル設置普及啓発</a:t>
            </a:r>
            <a:r>
              <a:rPr lang="ja-JP" altLang="en-US" sz="1600" b="1" dirty="0" smtClean="0">
                <a:solidFill>
                  <a:prstClr val="black"/>
                </a:solidFill>
                <a:latin typeface="Meiryo UI" pitchFamily="50" charset="-128"/>
                <a:ea typeface="Meiryo UI" pitchFamily="50" charset="-128"/>
                <a:cs typeface="Meiryo UI" pitchFamily="50" charset="-128"/>
              </a:rPr>
              <a:t>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66" name="テキスト ボックス 27"/>
          <p:cNvSpPr txBox="1">
            <a:spLocks noChangeArrowheads="1"/>
          </p:cNvSpPr>
          <p:nvPr/>
        </p:nvSpPr>
        <p:spPr bwMode="auto">
          <a:xfrm>
            <a:off x="119198" y="3364487"/>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smtClean="0">
                <a:solidFill>
                  <a:prstClr val="black"/>
                </a:solidFill>
                <a:latin typeface="Meiryo UI" pitchFamily="50" charset="-128"/>
                <a:ea typeface="Meiryo UI" pitchFamily="50" charset="-128"/>
                <a:cs typeface="Meiryo UI" pitchFamily="50" charset="-128"/>
              </a:rPr>
              <a:t>◆府民が安心して既存の住宅の屋根に太陽光発電設備を設置</a:t>
            </a:r>
            <a:r>
              <a:rPr lang="ja-JP" altLang="en-US" b="0" i="0" dirty="0" smtClean="0">
                <a:latin typeface="Meiryo UI" pitchFamily="50" charset="-128"/>
                <a:ea typeface="Meiryo UI" pitchFamily="50" charset="-128"/>
                <a:cs typeface="Meiryo UI" pitchFamily="50" charset="-128"/>
              </a:rPr>
              <a:t>できるよう、製造者、</a:t>
            </a:r>
            <a:r>
              <a:rPr lang="ja-JP" altLang="en-US" b="0" i="0" dirty="0" smtClean="0">
                <a:solidFill>
                  <a:prstClr val="black"/>
                </a:solidFill>
                <a:latin typeface="Meiryo UI" pitchFamily="50" charset="-128"/>
                <a:ea typeface="Meiryo UI" pitchFamily="50" charset="-128"/>
                <a:cs typeface="Meiryo UI" pitchFamily="50" charset="-128"/>
              </a:rPr>
              <a:t>施工店及び販売店を望ましい行動へ誘導するとともに、一定の基準を満たす事業者を登録及び公表し、府民にＰＲすることで</a:t>
            </a:r>
            <a:r>
              <a:rPr lang="ja-JP" altLang="en-US" b="0" i="0" dirty="0">
                <a:solidFill>
                  <a:prstClr val="black"/>
                </a:solidFill>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太陽光パネルの普及・促進につなげています。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67" name="テキスト ボックス 66"/>
          <p:cNvSpPr txBox="1"/>
          <p:nvPr/>
        </p:nvSpPr>
        <p:spPr>
          <a:xfrm>
            <a:off x="152560" y="4063803"/>
            <a:ext cx="2354869" cy="200055"/>
          </a:xfrm>
          <a:prstGeom prst="rect">
            <a:avLst/>
          </a:prstGeom>
          <a:noFill/>
        </p:spPr>
        <p:txBody>
          <a:bodyPr wrap="square" lIns="0" tIns="0" rIns="0" bIns="0" rtlCol="0" anchor="ctr" anchorCtr="0">
            <a:spAutoFit/>
          </a:bodyPr>
          <a:lstStyle/>
          <a:p>
            <a:pPr marL="87313" indent="-87313"/>
            <a:r>
              <a:rPr lang="ja-JP" altLang="en-US" sz="1300" b="1" dirty="0" smtClean="0">
                <a:solidFill>
                  <a:prstClr val="black"/>
                </a:solidFill>
                <a:latin typeface="Meiryo UI" pitchFamily="50" charset="-128"/>
                <a:ea typeface="Meiryo UI" pitchFamily="50" charset="-128"/>
                <a:cs typeface="Meiryo UI" pitchFamily="50" charset="-128"/>
              </a:rPr>
              <a:t>＜事業者の登録要件（概要）＞</a:t>
            </a:r>
            <a:endParaRPr lang="ja-JP" altLang="en-US" sz="1300" b="1" dirty="0">
              <a:solidFill>
                <a:prstClr val="black"/>
              </a:solidFill>
              <a:latin typeface="Meiryo UI" pitchFamily="50" charset="-128"/>
              <a:ea typeface="Meiryo UI" pitchFamily="50" charset="-128"/>
              <a:cs typeface="Meiryo UI" pitchFamily="50" charset="-128"/>
            </a:endParaRPr>
          </a:p>
        </p:txBody>
      </p:sp>
      <p:graphicFrame>
        <p:nvGraphicFramePr>
          <p:cNvPr id="68" name="表 67"/>
          <p:cNvGraphicFramePr>
            <a:graphicFrameLocks noGrp="1"/>
          </p:cNvGraphicFramePr>
          <p:nvPr>
            <p:extLst>
              <p:ext uri="{D42A27DB-BD31-4B8C-83A1-F6EECF244321}">
                <p14:modId xmlns:p14="http://schemas.microsoft.com/office/powerpoint/2010/main" val="1288814554"/>
              </p:ext>
            </p:extLst>
          </p:nvPr>
        </p:nvGraphicFramePr>
        <p:xfrm>
          <a:off x="208351" y="4388247"/>
          <a:ext cx="4577239" cy="2022725"/>
        </p:xfrm>
        <a:graphic>
          <a:graphicData uri="http://schemas.openxmlformats.org/drawingml/2006/table">
            <a:tbl>
              <a:tblPr firstRow="1" bandRow="1">
                <a:tableStyleId>{5940675A-B579-460E-94D1-54222C63F5DA}</a:tableStyleId>
              </a:tblPr>
              <a:tblGrid>
                <a:gridCol w="637250">
                  <a:extLst>
                    <a:ext uri="{9D8B030D-6E8A-4147-A177-3AD203B41FA5}">
                      <a16:colId xmlns:a16="http://schemas.microsoft.com/office/drawing/2014/main" val="20000"/>
                    </a:ext>
                  </a:extLst>
                </a:gridCol>
                <a:gridCol w="3939989">
                  <a:extLst>
                    <a:ext uri="{9D8B030D-6E8A-4147-A177-3AD203B41FA5}">
                      <a16:colId xmlns:a16="http://schemas.microsoft.com/office/drawing/2014/main" val="20001"/>
                    </a:ext>
                  </a:extLst>
                </a:gridCol>
              </a:tblGrid>
              <a:tr h="666365">
                <a:tc>
                  <a:txBody>
                    <a:bodyPr/>
                    <a:lstStyle/>
                    <a:p>
                      <a:pPr algn="ctr"/>
                      <a:r>
                        <a:rPr kumimoji="1" lang="ja-JP" altLang="en-US" sz="1100" b="0" dirty="0" smtClean="0">
                          <a:solidFill>
                            <a:schemeClr val="tx1"/>
                          </a:solidFill>
                          <a:latin typeface="Meiryo UI" pitchFamily="50" charset="-128"/>
                          <a:ea typeface="Meiryo UI" pitchFamily="50" charset="-128"/>
                          <a:cs typeface="Meiryo UI" pitchFamily="50" charset="-128"/>
                        </a:rPr>
                        <a:t>製造者</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00" b="0" dirty="0" smtClean="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0"/>
                  </a:ext>
                </a:extLst>
              </a:tr>
              <a:tr h="535219">
                <a:tc>
                  <a:txBody>
                    <a:bodyPr/>
                    <a:lstStyle/>
                    <a:p>
                      <a:pPr algn="ctr"/>
                      <a:r>
                        <a:rPr lang="ja-JP" altLang="en-US" sz="1100" b="0" dirty="0" smtClean="0">
                          <a:solidFill>
                            <a:schemeClr val="tx1"/>
                          </a:solidFill>
                          <a:latin typeface="Meiryo UI" pitchFamily="50" charset="-128"/>
                          <a:ea typeface="Meiryo UI" pitchFamily="50" charset="-128"/>
                          <a:cs typeface="Meiryo UI" pitchFamily="50" charset="-128"/>
                        </a:rPr>
                        <a:t>施工店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a:t>
                      </a:r>
                      <a:r>
                        <a:rPr kumimoji="1" lang="ja-JP" altLang="en-US" sz="1100" b="0" dirty="0" smtClean="0">
                          <a:solidFill>
                            <a:schemeClr val="tx1"/>
                          </a:solidFill>
                          <a:latin typeface="Meiryo UI" pitchFamily="50" charset="-128"/>
                          <a:ea typeface="Meiryo UI" pitchFamily="50" charset="-128"/>
                          <a:cs typeface="Meiryo UI" pitchFamily="50" charset="-128"/>
                        </a:rPr>
                        <a:t>製造者</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製のパネルの施工実績が過去</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100" b="0" dirty="0" smtClean="0">
                          <a:solidFill>
                            <a:schemeClr val="tx1"/>
                          </a:solidFill>
                          <a:latin typeface="Meiryo UI" pitchFamily="50" charset="-128"/>
                          <a:ea typeface="Meiryo UI" pitchFamily="50" charset="-128"/>
                          <a:cs typeface="Meiryo UI" pitchFamily="50" charset="-128"/>
                        </a:rPr>
                        <a:t>登録パネルメーカー</a:t>
                      </a:r>
                      <a:r>
                        <a:rPr lang="ja-JP" altLang="en-US" sz="110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1"/>
                  </a:ext>
                </a:extLst>
              </a:tr>
              <a:tr h="535219">
                <a:tc>
                  <a:txBody>
                    <a:bodyPr/>
                    <a:lstStyle/>
                    <a:p>
                      <a:pPr algn="ctr"/>
                      <a:r>
                        <a:rPr lang="ja-JP" altLang="en-US" sz="1100" b="0" dirty="0" smtClean="0">
                          <a:solidFill>
                            <a:schemeClr val="tx1"/>
                          </a:solidFill>
                          <a:latin typeface="Meiryo UI" pitchFamily="50" charset="-128"/>
                          <a:ea typeface="Meiryo UI" pitchFamily="50" charset="-128"/>
                          <a:cs typeface="Meiryo UI" pitchFamily="50" charset="-128"/>
                        </a:rPr>
                        <a:t>販売</a:t>
                      </a:r>
                      <a:r>
                        <a:rPr kumimoji="1" lang="ja-JP" altLang="en-US" sz="1100" b="0" dirty="0" smtClean="0">
                          <a:solidFill>
                            <a:schemeClr val="tx1"/>
                          </a:solidFill>
                          <a:latin typeface="Meiryo UI" pitchFamily="50" charset="-128"/>
                          <a:ea typeface="Meiryo UI" pitchFamily="50" charset="-128"/>
                          <a:cs typeface="Meiryo UI" pitchFamily="50" charset="-128"/>
                        </a:rPr>
                        <a:t>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大阪府内で、登録</a:t>
                      </a:r>
                      <a:r>
                        <a:rPr kumimoji="1" lang="ja-JP" altLang="en-US" sz="1100" b="0" dirty="0" smtClean="0">
                          <a:solidFill>
                            <a:schemeClr val="tx1"/>
                          </a:solidFill>
                          <a:latin typeface="Meiryo UI" pitchFamily="50" charset="-128"/>
                          <a:ea typeface="Meiryo UI" pitchFamily="50" charset="-128"/>
                          <a:cs typeface="Meiryo UI" pitchFamily="50" charset="-128"/>
                        </a:rPr>
                        <a:t>製造者</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製のパネルを登録施工店が施工する</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工事販売実績が過去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件以上の実績を有すること。太陽光パネルに関する相談窓口を</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設置していること。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extLst>
                  <a:ext uri="{0D108BD9-81ED-4DB2-BD59-A6C34878D82A}">
                    <a16:rowId xmlns:a16="http://schemas.microsoft.com/office/drawing/2014/main" val="10002"/>
                  </a:ext>
                </a:extLst>
              </a:tr>
            </a:tbl>
          </a:graphicData>
        </a:graphic>
      </p:graphicFrame>
      <p:sp>
        <p:nvSpPr>
          <p:cNvPr id="69" name="正方形/長方形 68"/>
          <p:cNvSpPr/>
          <p:nvPr/>
        </p:nvSpPr>
        <p:spPr>
          <a:xfrm>
            <a:off x="3238728" y="3028368"/>
            <a:ext cx="518906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a:xfrm>
            <a:off x="6552095" y="3806745"/>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rgbClr val="000000"/>
                </a:solidFill>
                <a:latin typeface="Meiryo UI" panose="020B0604030504040204" pitchFamily="50" charset="-128"/>
                <a:ea typeface="Meiryo UI" panose="020B0604030504040204" pitchFamily="50" charset="-128"/>
                <a:cs typeface="Times New Roman"/>
              </a:rPr>
              <a:t>おおさか</a:t>
            </a:r>
            <a:r>
              <a:rPr lang="ja-JP" altLang="en-US" sz="1050" b="1" kern="100" dirty="0" smtClean="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050" b="1" kern="100" dirty="0">
              <a:solidFill>
                <a:prstClr val="white"/>
              </a:solidFill>
              <a:latin typeface="Meiryo UI" panose="020B0604030504040204" pitchFamily="50" charset="-128"/>
              <a:ea typeface="Meiryo UI" panose="020B0604030504040204" pitchFamily="50" charset="-128"/>
              <a:cs typeface="Times New Roman"/>
            </a:endParaRPr>
          </a:p>
        </p:txBody>
      </p:sp>
      <p:sp>
        <p:nvSpPr>
          <p:cNvPr id="71" name="角丸四角形 70"/>
          <p:cNvSpPr/>
          <p:nvPr/>
        </p:nvSpPr>
        <p:spPr>
          <a:xfrm>
            <a:off x="4932034" y="4591168"/>
            <a:ext cx="1977329"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prstClr val="white"/>
              </a:solidFill>
              <a:latin typeface="Meiryo UI" panose="020B0604030504040204" pitchFamily="50" charset="-128"/>
              <a:ea typeface="Meiryo UI" panose="020B0604030504040204" pitchFamily="50" charset="-128"/>
              <a:cs typeface="Times New Roman"/>
            </a:endParaRPr>
          </a:p>
        </p:txBody>
      </p:sp>
      <p:sp>
        <p:nvSpPr>
          <p:cNvPr id="72" name="角丸四角形 71"/>
          <p:cNvSpPr/>
          <p:nvPr/>
        </p:nvSpPr>
        <p:spPr>
          <a:xfrm>
            <a:off x="8481272" y="4612554"/>
            <a:ext cx="1237634"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prstClr val="black"/>
                </a:solidFill>
                <a:latin typeface="Meiryo UI" panose="020B0604030504040204" pitchFamily="50" charset="-128"/>
                <a:ea typeface="Meiryo UI" panose="020B0604030504040204" pitchFamily="50" charset="-128"/>
                <a:cs typeface="Times New Roman"/>
              </a:rPr>
              <a:t> </a:t>
            </a:r>
            <a:endParaRPr lang="ja-JP" altLang="en-US" sz="2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73" name="左中かっこ 72"/>
          <p:cNvSpPr/>
          <p:nvPr/>
        </p:nvSpPr>
        <p:spPr>
          <a:xfrm>
            <a:off x="5791415" y="4673263"/>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endParaRPr>
          </a:p>
        </p:txBody>
      </p:sp>
      <p:sp>
        <p:nvSpPr>
          <p:cNvPr id="74" name="テキスト ボックス 47"/>
          <p:cNvSpPr txBox="1"/>
          <p:nvPr/>
        </p:nvSpPr>
        <p:spPr>
          <a:xfrm>
            <a:off x="8856208" y="458897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府　民</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75" name="テキスト ボックス 47"/>
          <p:cNvSpPr txBox="1"/>
          <p:nvPr/>
        </p:nvSpPr>
        <p:spPr>
          <a:xfrm>
            <a:off x="5001181" y="4569617"/>
            <a:ext cx="20288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a:t>
            </a:r>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製造者</a:t>
            </a:r>
            <a:endParaRPr lang="en-US" altLang="ja-JP" sz="1050" b="1"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prstClr val="black"/>
                </a:solidFill>
                <a:latin typeface="Meiryo UI" panose="020B0604030504040204" pitchFamily="50" charset="-128"/>
                <a:ea typeface="Meiryo UI" panose="020B0604030504040204" pitchFamily="50" charset="-128"/>
                <a:cs typeface="Times New Roman"/>
              </a:rPr>
              <a:t>登録事業者　</a:t>
            </a:r>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施工店</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販売店</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p:txBody>
      </p:sp>
      <p:cxnSp>
        <p:nvCxnSpPr>
          <p:cNvPr id="76" name="直線矢印コネクタ 75"/>
          <p:cNvCxnSpPr/>
          <p:nvPr/>
        </p:nvCxnSpPr>
        <p:spPr>
          <a:xfrm flipH="1">
            <a:off x="5660025" y="3956886"/>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H="1">
            <a:off x="5896178" y="4109183"/>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8649705" y="4090817"/>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8756039" y="4016441"/>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6927239" y="4880157"/>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6944549" y="4751609"/>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47"/>
          <p:cNvSpPr txBox="1"/>
          <p:nvPr/>
        </p:nvSpPr>
        <p:spPr>
          <a:xfrm rot="19482391">
            <a:off x="5631225" y="3933126"/>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アドバイス</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3" name="テキスト ボックス 47"/>
          <p:cNvSpPr txBox="1"/>
          <p:nvPr/>
        </p:nvSpPr>
        <p:spPr>
          <a:xfrm rot="19495821">
            <a:off x="6259341" y="4308014"/>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登録</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4" name="テキスト ボックス 47"/>
          <p:cNvSpPr txBox="1"/>
          <p:nvPr/>
        </p:nvSpPr>
        <p:spPr>
          <a:xfrm rot="1799158">
            <a:off x="8976603" y="3996808"/>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情報</a:t>
            </a:r>
            <a:r>
              <a:rPr lang="ja-JP" altLang="en-US" sz="1050" kern="100" dirty="0">
                <a:solidFill>
                  <a:prstClr val="black"/>
                </a:solidFill>
                <a:latin typeface="Meiryo UI" panose="020B0604030504040204" pitchFamily="50" charset="-128"/>
                <a:ea typeface="Meiryo UI" panose="020B0604030504040204" pitchFamily="50" charset="-128"/>
                <a:cs typeface="Times New Roman"/>
              </a:rPr>
              <a:t>提供</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5" name="テキスト ボックス 47"/>
          <p:cNvSpPr txBox="1"/>
          <p:nvPr/>
        </p:nvSpPr>
        <p:spPr>
          <a:xfrm rot="1793614">
            <a:off x="8810227" y="4284341"/>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prstClr val="black"/>
                </a:solidFill>
                <a:latin typeface="Meiryo UI" panose="020B0604030504040204" pitchFamily="50" charset="-128"/>
                <a:ea typeface="Meiryo UI" panose="020B0604030504040204" pitchFamily="50" charset="-128"/>
                <a:cs typeface="Times New Roman"/>
              </a:rPr>
              <a:t>相談</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6" name="テキスト ボックス 85"/>
          <p:cNvSpPr txBox="1"/>
          <p:nvPr/>
        </p:nvSpPr>
        <p:spPr>
          <a:xfrm>
            <a:off x="7250540" y="4514041"/>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見積・施工</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7" name="テキスト ボックス 86"/>
          <p:cNvSpPr txBox="1"/>
          <p:nvPr/>
        </p:nvSpPr>
        <p:spPr>
          <a:xfrm>
            <a:off x="7044222" y="4926917"/>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graphicFrame>
        <p:nvGraphicFramePr>
          <p:cNvPr id="88" name="表 87"/>
          <p:cNvGraphicFramePr>
            <a:graphicFrameLocks noGrp="1"/>
          </p:cNvGraphicFramePr>
          <p:nvPr>
            <p:extLst>
              <p:ext uri="{D42A27DB-BD31-4B8C-83A1-F6EECF244321}">
                <p14:modId xmlns:p14="http://schemas.microsoft.com/office/powerpoint/2010/main" val="1995869583"/>
              </p:ext>
            </p:extLst>
          </p:nvPr>
        </p:nvGraphicFramePr>
        <p:xfrm>
          <a:off x="5279356" y="5552147"/>
          <a:ext cx="4307525" cy="1219200"/>
        </p:xfrm>
        <a:graphic>
          <a:graphicData uri="http://schemas.openxmlformats.org/drawingml/2006/table">
            <a:tbl>
              <a:tblPr firstRow="1" bandRow="1">
                <a:tableStyleId>{5940675A-B579-460E-94D1-54222C63F5DA}</a:tableStyleId>
              </a:tblPr>
              <a:tblGrid>
                <a:gridCol w="9242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2355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製造者</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施工店</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販売店</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31</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合計</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11</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52</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79</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90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55</a:t>
                      </a:r>
                    </a:p>
                  </a:txBody>
                  <a:tcPr anchor="ctr"/>
                </a:tc>
                <a:extLst>
                  <a:ext uri="{0D108BD9-81ED-4DB2-BD59-A6C34878D82A}">
                    <a16:rowId xmlns:a16="http://schemas.microsoft.com/office/drawing/2014/main" val="4236387690"/>
                  </a:ext>
                </a:extLst>
              </a:tr>
            </a:tbl>
          </a:graphicData>
        </a:graphic>
      </p:graphicFrame>
      <p:sp>
        <p:nvSpPr>
          <p:cNvPr id="89" name="テキスト ボックス 88"/>
          <p:cNvSpPr txBox="1"/>
          <p:nvPr/>
        </p:nvSpPr>
        <p:spPr>
          <a:xfrm>
            <a:off x="5069956" y="5278643"/>
            <a:ext cx="1606770"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＜実績＞登録件数（件）</a:t>
            </a:r>
            <a:endParaRPr lang="en-US" altLang="ja-JP" sz="1000" dirty="0" smtClean="0">
              <a:latin typeface="Meiryo UI" pitchFamily="50" charset="-128"/>
              <a:ea typeface="Meiryo UI" pitchFamily="50" charset="-128"/>
              <a:cs typeface="Meiryo UI" pitchFamily="50" charset="-128"/>
            </a:endParaRPr>
          </a:p>
        </p:txBody>
      </p:sp>
      <p:sp>
        <p:nvSpPr>
          <p:cNvPr id="90" name="テキスト ボックス 89"/>
          <p:cNvSpPr txBox="1"/>
          <p:nvPr/>
        </p:nvSpPr>
        <p:spPr>
          <a:xfrm>
            <a:off x="9048073" y="527649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1944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
        <p:nvSpPr>
          <p:cNvPr id="36" name="角丸四角形 35"/>
          <p:cNvSpPr/>
          <p:nvPr/>
        </p:nvSpPr>
        <p:spPr>
          <a:xfrm>
            <a:off x="140507" y="544943"/>
            <a:ext cx="958915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244021" y="645616"/>
            <a:ext cx="6516000" cy="37556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大阪府住宅用太陽光発電</a:t>
            </a:r>
            <a:r>
              <a:rPr lang="ja-JP" altLang="en-US" sz="1600" b="1" dirty="0" smtClean="0">
                <a:solidFill>
                  <a:prstClr val="black"/>
                </a:solidFill>
                <a:latin typeface="Meiryo UI" pitchFamily="50" charset="-128"/>
                <a:ea typeface="Meiryo UI" pitchFamily="50" charset="-128"/>
                <a:cs typeface="Meiryo UI" pitchFamily="50" charset="-128"/>
              </a:rPr>
              <a:t>シミュレーションシステムー環境にもおとくや</a:t>
            </a:r>
            <a:r>
              <a:rPr lang="ja-JP" altLang="en-US" sz="1600" b="1" dirty="0" err="1" smtClean="0">
                <a:solidFill>
                  <a:prstClr val="black"/>
                </a:solidFill>
                <a:latin typeface="Meiryo UI" pitchFamily="50" charset="-128"/>
                <a:ea typeface="Meiryo UI" pitchFamily="50" charset="-128"/>
                <a:cs typeface="Meiryo UI" pitchFamily="50" charset="-128"/>
              </a:rPr>
              <a:t>ねん</a:t>
            </a:r>
            <a:r>
              <a:rPr lang="ja-JP" altLang="en-US" sz="1600" b="1" dirty="0" smtClean="0">
                <a:solidFill>
                  <a:prstClr val="black"/>
                </a:solidFill>
                <a:latin typeface="Meiryo UI" pitchFamily="50" charset="-128"/>
                <a:ea typeface="Meiryo UI" pitchFamily="50" charset="-128"/>
                <a:cs typeface="Meiryo UI" pitchFamily="50" charset="-128"/>
              </a:rPr>
              <a:t>ー</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303487" y="1167487"/>
            <a:ext cx="7525591" cy="492443"/>
          </a:xfrm>
          <a:prstGeom prst="rect">
            <a:avLst/>
          </a:prstGeom>
          <a:noFill/>
        </p:spPr>
        <p:txBody>
          <a:bodyPr wrap="square" rtlCol="0">
            <a:spAutoFit/>
          </a:bodyPr>
          <a:lstStyle/>
          <a:p>
            <a:pPr marL="182563" indent="-182563">
              <a:defRPr/>
            </a:pPr>
            <a:r>
              <a:rPr lang="ja-JP" altLang="en-US" sz="1300" dirty="0" smtClean="0">
                <a:solidFill>
                  <a:prstClr val="black"/>
                </a:solidFill>
                <a:latin typeface="Meiryo UI" pitchFamily="50" charset="-128"/>
                <a:ea typeface="Meiryo UI" pitchFamily="50" charset="-128"/>
                <a:cs typeface="Meiryo UI" pitchFamily="50" charset="-128"/>
              </a:rPr>
              <a:t>◆太陽光</a:t>
            </a:r>
            <a:r>
              <a:rPr lang="ja-JP" altLang="en-US" sz="1300" dirty="0">
                <a:solidFill>
                  <a:prstClr val="black"/>
                </a:solidFill>
                <a:latin typeface="Meiryo UI" pitchFamily="50" charset="-128"/>
                <a:ea typeface="Meiryo UI" pitchFamily="50" charset="-128"/>
                <a:cs typeface="Meiryo UI" pitchFamily="50" charset="-128"/>
              </a:rPr>
              <a:t>発電設備の導入検討に際し、疑問や不安の解消の一助となるよう、必要な全ての情報</a:t>
            </a:r>
            <a:r>
              <a:rPr lang="ja-JP" altLang="en-US" sz="1300" dirty="0" smtClean="0">
                <a:solidFill>
                  <a:prstClr val="black"/>
                </a:solidFill>
                <a:latin typeface="Meiryo UI" pitchFamily="50" charset="-128"/>
                <a:ea typeface="Meiryo UI" pitchFamily="50" charset="-128"/>
                <a:cs typeface="Meiryo UI" pitchFamily="50" charset="-128"/>
              </a:rPr>
              <a:t>を</a:t>
            </a:r>
            <a:endParaRPr lang="en-US" altLang="ja-JP" sz="1300" dirty="0" smtClean="0">
              <a:solidFill>
                <a:prstClr val="black"/>
              </a:solidFill>
              <a:latin typeface="Meiryo UI" pitchFamily="50" charset="-128"/>
              <a:ea typeface="Meiryo UI" pitchFamily="50" charset="-128"/>
              <a:cs typeface="Meiryo UI" pitchFamily="50" charset="-128"/>
            </a:endParaRPr>
          </a:p>
          <a:p>
            <a:pPr marL="182563" indent="-182563">
              <a:defRPr/>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ワンストップ</a:t>
            </a:r>
            <a:r>
              <a:rPr lang="ja-JP" altLang="en-US" sz="1300" dirty="0">
                <a:solidFill>
                  <a:prstClr val="black"/>
                </a:solidFill>
                <a:latin typeface="Meiryo UI" pitchFamily="50" charset="-128"/>
                <a:ea typeface="Meiryo UI" pitchFamily="50" charset="-128"/>
                <a:cs typeface="Meiryo UI" pitchFamily="50" charset="-128"/>
              </a:rPr>
              <a:t>で入手できるシステムを府ホームページで提供し、太陽光発電設備の導入促進を</a:t>
            </a:r>
            <a:r>
              <a:rPr lang="ja-JP" altLang="en-US" sz="1300" dirty="0" smtClean="0">
                <a:solidFill>
                  <a:prstClr val="black"/>
                </a:solidFill>
                <a:latin typeface="Meiryo UI" pitchFamily="50" charset="-128"/>
                <a:ea typeface="Meiryo UI" pitchFamily="50" charset="-128"/>
                <a:cs typeface="Meiryo UI" pitchFamily="50" charset="-128"/>
              </a:rPr>
              <a:t>図ります。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5803587" y="2154403"/>
            <a:ext cx="3566891" cy="1885131"/>
          </a:xfrm>
          <a:prstGeom prst="rect">
            <a:avLst/>
          </a:prstGeom>
          <a:noFill/>
          <a:ln w="3175" cmpd="sng">
            <a:solidFill>
              <a:schemeClr val="tx1"/>
            </a:solidFill>
            <a:prstDash val="sysDot"/>
          </a:ln>
        </p:spPr>
        <p:txBody>
          <a:bodyPr wrap="square" rtlCol="0">
            <a:spAutoFit/>
          </a:bodyPr>
          <a:lstStyle/>
          <a:p>
            <a:pPr>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提供する情報</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容量</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◆設置費用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◆発電量電気</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料金節約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年間での初期費用回収率</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への貢献度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発電に関するよくある質問と回答</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パネル登録事業者（販売店）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発電設備設置に対する市町村補助金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244021" y="1981683"/>
            <a:ext cx="1353881" cy="345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システム画面トップ</a:t>
            </a:r>
            <a:endParaRPr lang="ja-JP" altLang="en-US" sz="1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6844504" y="752218"/>
            <a:ext cx="2764139" cy="369332"/>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7" y="2383002"/>
            <a:ext cx="5241918" cy="3906627"/>
          </a:xfrm>
          <a:prstGeom prst="rect">
            <a:avLst/>
          </a:prstGeom>
        </p:spPr>
      </p:pic>
      <p:pic>
        <p:nvPicPr>
          <p:cNvPr id="15" name="Picture 2"/>
          <p:cNvPicPr>
            <a:picLocks noGrp="1" noChangeAspect="1" noChangeArrowheads="1"/>
          </p:cNvPicPr>
          <p:nvPr/>
        </p:nvPicPr>
        <p:blipFill rotWithShape="1">
          <a:blip r:embed="rId4" cstate="print">
            <a:extLst>
              <a:ext uri="{28A0092B-C50C-407E-A947-70E740481C1C}">
                <a14:useLocalDpi xmlns:a14="http://schemas.microsoft.com/office/drawing/2010/main" val="0"/>
              </a:ext>
            </a:extLst>
          </a:blip>
          <a:srcRect l="1" t="14978" r="68367" b="26107"/>
          <a:stretch/>
        </p:blipFill>
        <p:spPr bwMode="auto">
          <a:xfrm>
            <a:off x="5662019" y="4189253"/>
            <a:ext cx="1989075" cy="208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Grp="1" noChangeAspect="1" noChangeArrowheads="1"/>
          </p:cNvPicPr>
          <p:nvPr/>
        </p:nvPicPr>
        <p:blipFill rotWithShape="1">
          <a:blip r:embed="rId5" cstate="print">
            <a:extLst>
              <a:ext uri="{28A0092B-C50C-407E-A947-70E740481C1C}">
                <a14:useLocalDpi xmlns:a14="http://schemas.microsoft.com/office/drawing/2010/main" val="0"/>
              </a:ext>
            </a:extLst>
          </a:blip>
          <a:srcRect l="1067" t="8579" r="50180" b="15417"/>
          <a:stretch/>
        </p:blipFill>
        <p:spPr bwMode="auto">
          <a:xfrm>
            <a:off x="7692596" y="4220232"/>
            <a:ext cx="1916047" cy="168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5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4" name="角丸四角形 43"/>
          <p:cNvSpPr/>
          <p:nvPr/>
        </p:nvSpPr>
        <p:spPr>
          <a:xfrm>
            <a:off x="50657" y="565270"/>
            <a:ext cx="4821158"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78047" y="601652"/>
            <a:ext cx="3340107" cy="37081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64" name="テキスト ボックス 63"/>
          <p:cNvSpPr txBox="1"/>
          <p:nvPr/>
        </p:nvSpPr>
        <p:spPr>
          <a:xfrm>
            <a:off x="50230" y="1383965"/>
            <a:ext cx="4816710"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a:t>
            </a:r>
            <a:r>
              <a:rPr lang="ja-JP" altLang="en-US" sz="1300" dirty="0" smtClean="0">
                <a:latin typeface="Meiryo UI" pitchFamily="50" charset="-128"/>
                <a:ea typeface="Meiryo UI" pitchFamily="50" charset="-128"/>
                <a:cs typeface="Meiryo UI" pitchFamily="50" charset="-128"/>
              </a:rPr>
              <a:t>設備等設置の初期</a:t>
            </a:r>
            <a:r>
              <a:rPr lang="ja-JP" altLang="en-US" sz="1300" dirty="0">
                <a:latin typeface="Meiryo UI" pitchFamily="50" charset="-128"/>
                <a:ea typeface="Meiryo UI" pitchFamily="50" charset="-128"/>
                <a:cs typeface="Meiryo UI" pitchFamily="50" charset="-128"/>
              </a:rPr>
              <a:t>費用の負担軽減のため</a:t>
            </a:r>
            <a:r>
              <a:rPr lang="ja-JP" altLang="en-US" sz="1300" dirty="0" smtClean="0">
                <a:latin typeface="Meiryo UI" pitchFamily="50" charset="-128"/>
                <a:ea typeface="Meiryo UI" pitchFamily="50" charset="-128"/>
                <a:cs typeface="Meiryo UI" pitchFamily="50" charset="-128"/>
              </a:rPr>
              <a:t>、信販会社</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と連携して低利のクレジットを実施しています。</a:t>
            </a:r>
            <a:endParaRPr lang="ja-JP" altLang="en-US" sz="13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147738" y="1899037"/>
            <a:ext cx="4655183" cy="1061829"/>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2016</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2.10%</a:t>
            </a:r>
            <a:r>
              <a:rPr lang="ja-JP" altLang="en-US" sz="1050" dirty="0" smtClean="0">
                <a:latin typeface="Meiryo UI" pitchFamily="50" charset="-128"/>
                <a:ea typeface="Meiryo UI" pitchFamily="50" charset="-128"/>
                <a:cs typeface="Meiryo UI" pitchFamily="50" charset="-128"/>
              </a:rPr>
              <a:t>（固定）（</a:t>
            </a:r>
            <a:r>
              <a:rPr lang="en-US" altLang="ja-JP" sz="1050" dirty="0" smtClean="0">
                <a:latin typeface="Meiryo UI" pitchFamily="50" charset="-128"/>
                <a:ea typeface="Meiryo UI" pitchFamily="50" charset="-128"/>
                <a:cs typeface="Meiryo UI" pitchFamily="50" charset="-128"/>
              </a:rPr>
              <a:t>2018</a:t>
            </a:r>
            <a:r>
              <a:rPr lang="ja-JP" altLang="en-US" sz="1050" dirty="0" smtClean="0">
                <a:latin typeface="Meiryo UI" pitchFamily="50" charset="-128"/>
                <a:ea typeface="Meiryo UI" pitchFamily="50" charset="-128"/>
                <a:cs typeface="Meiryo UI" pitchFamily="50" charset="-128"/>
              </a:rPr>
              <a:t>年度　年</a:t>
            </a:r>
            <a:r>
              <a:rPr lang="en-US" altLang="ja-JP" sz="1050" dirty="0" smtClean="0">
                <a:latin typeface="Meiryo UI" pitchFamily="50" charset="-128"/>
                <a:ea typeface="Meiryo UI" pitchFamily="50" charset="-128"/>
                <a:cs typeface="Meiryo UI" pitchFamily="50" charset="-128"/>
              </a:rPr>
              <a:t>2.05</a:t>
            </a:r>
            <a:r>
              <a:rPr lang="ja-JP" altLang="en-US" sz="1050" dirty="0" smtClean="0">
                <a:latin typeface="Meiryo UI" pitchFamily="50" charset="-128"/>
                <a:ea typeface="Meiryo UI" pitchFamily="50" charset="-128"/>
                <a:cs typeface="Meiryo UI" pitchFamily="50" charset="-128"/>
              </a:rPr>
              <a:t>％（固定））</a:t>
            </a:r>
            <a:endParaRPr lang="ja-JP" altLang="en-US"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12" name="テキスト ボックス 11"/>
          <p:cNvSpPr txBox="1"/>
          <p:nvPr/>
        </p:nvSpPr>
        <p:spPr>
          <a:xfrm>
            <a:off x="111529" y="3414382"/>
            <a:ext cx="4655181" cy="1384995"/>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2.03%</a:t>
            </a:r>
            <a:r>
              <a:rPr lang="ja-JP" altLang="en-US" sz="1050" dirty="0" smtClean="0">
                <a:latin typeface="Meiryo UI" pitchFamily="50" charset="-128"/>
                <a:ea typeface="Meiryo UI" pitchFamily="50" charset="-128"/>
                <a:cs typeface="Meiryo UI" pitchFamily="50" charset="-128"/>
              </a:rPr>
              <a:t>（固定）</a:t>
            </a:r>
            <a:endParaRPr lang="ja-JP" altLang="en-US"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・対象設備：①太陽光発電設備</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r>
              <a:rPr lang="en-US" altLang="ja-JP" sz="1050" dirty="0" smtClean="0">
                <a:latin typeface="Meiryo UI" pitchFamily="50" charset="-128"/>
                <a:ea typeface="Meiryo UI" pitchFamily="50" charset="-128"/>
                <a:cs typeface="Meiryo UI" pitchFamily="50" charset="-128"/>
              </a:rPr>
              <a:t>)</a:t>
            </a:r>
          </a:p>
          <a:p>
            <a:pPr marL="87313" indent="-87313"/>
            <a:r>
              <a:rPr lang="ja-JP" altLang="en-US" sz="1050" dirty="0" smtClean="0">
                <a:latin typeface="Meiryo UI" pitchFamily="50" charset="-128"/>
                <a:ea typeface="Meiryo UI" pitchFamily="50" charset="-128"/>
                <a:cs typeface="Meiryo UI" pitchFamily="50" charset="-128"/>
              </a:rPr>
              <a:t>　　　　　　　　②蓄電池設備</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　　　　　　　　③家庭用</a:t>
            </a:r>
            <a:r>
              <a:rPr lang="en-US" altLang="ja-JP" sz="1050" dirty="0" smtClean="0">
                <a:latin typeface="Meiryo UI" pitchFamily="50" charset="-128"/>
                <a:ea typeface="Meiryo UI" pitchFamily="50" charset="-128"/>
                <a:cs typeface="Meiryo UI" pitchFamily="50" charset="-128"/>
              </a:rPr>
              <a:t>CO2</a:t>
            </a:r>
            <a:r>
              <a:rPr lang="ja-JP" altLang="en-US" sz="1050" dirty="0" smtClean="0">
                <a:latin typeface="Meiryo UI" pitchFamily="50" charset="-128"/>
                <a:ea typeface="Meiryo UI" pitchFamily="50" charset="-128"/>
                <a:cs typeface="Meiryo UI" pitchFamily="50" charset="-128"/>
              </a:rPr>
              <a:t>冷媒</a:t>
            </a:r>
            <a:r>
              <a:rPr lang="ja-JP" altLang="en-US" sz="1050" dirty="0">
                <a:latin typeface="Meiryo UI" pitchFamily="50" charset="-128"/>
                <a:ea typeface="Meiryo UI" pitchFamily="50" charset="-128"/>
                <a:cs typeface="Meiryo UI" pitchFamily="50" charset="-128"/>
              </a:rPr>
              <a:t>ヒートポンプ給湯器（エコキュート）</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4" name="下矢印 3"/>
          <p:cNvSpPr/>
          <p:nvPr/>
        </p:nvSpPr>
        <p:spPr>
          <a:xfrm>
            <a:off x="1688916" y="3046083"/>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418154" y="2983495"/>
            <a:ext cx="1448786" cy="430887"/>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金利引き下げ</a:t>
            </a:r>
            <a:endParaRPr lang="en-US" altLang="ja-JP" sz="1100" dirty="0" smtClean="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対象設備拡大</a:t>
            </a:r>
            <a:endParaRPr lang="ja-JP" altLang="en-US" sz="1100" dirty="0">
              <a:latin typeface="Meiryo UI" pitchFamily="50" charset="-128"/>
              <a:ea typeface="Meiryo UI" pitchFamily="50" charset="-128"/>
              <a:cs typeface="Meiryo UI" pitchFamily="50" charset="-128"/>
            </a:endParaRPr>
          </a:p>
        </p:txBody>
      </p:sp>
      <p:sp>
        <p:nvSpPr>
          <p:cNvPr id="16" name="正方形/長方形 15"/>
          <p:cNvSpPr/>
          <p:nvPr/>
        </p:nvSpPr>
        <p:spPr>
          <a:xfrm>
            <a:off x="2062960" y="995095"/>
            <a:ext cx="267027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公共施設や</a:t>
            </a:r>
            <a:r>
              <a:rPr lang="ja-JP" altLang="en-US" sz="1600" b="1" dirty="0">
                <a:solidFill>
                  <a:prstClr val="black"/>
                </a:solidFill>
                <a:latin typeface="Meiryo UI" pitchFamily="50" charset="-128"/>
                <a:ea typeface="Meiryo UI" pitchFamily="50" charset="-128"/>
                <a:cs typeface="Meiryo UI" pitchFamily="50" charset="-128"/>
              </a:rPr>
              <a:t>民間施設の</a:t>
            </a:r>
            <a:r>
              <a:rPr lang="ja-JP" altLang="en-US" sz="1600" b="1" dirty="0" smtClean="0">
                <a:solidFill>
                  <a:prstClr val="black"/>
                </a:solidFill>
                <a:latin typeface="Meiryo UI" pitchFamily="50" charset="-128"/>
                <a:ea typeface="Meiryo UI" pitchFamily="50" charset="-128"/>
                <a:cs typeface="Meiryo UI" pitchFamily="50" charset="-128"/>
              </a:rPr>
              <a:t>屋根や遊休地と</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600" b="1" dirty="0" smtClean="0">
                <a:solidFill>
                  <a:prstClr val="black"/>
                </a:solidFill>
                <a:latin typeface="Meiryo UI" pitchFamily="50" charset="-128"/>
                <a:ea typeface="Meiryo UI" pitchFamily="50" charset="-128"/>
                <a:cs typeface="Meiryo UI" pitchFamily="50" charset="-128"/>
              </a:rPr>
              <a:t>太陽光</a:t>
            </a:r>
            <a:r>
              <a:rPr lang="ja-JP" altLang="en-US" sz="1600" b="1" dirty="0">
                <a:solidFill>
                  <a:prstClr val="black"/>
                </a:solidFill>
                <a:latin typeface="Meiryo UI" pitchFamily="50" charset="-128"/>
                <a:ea typeface="Meiryo UI" pitchFamily="50" charset="-128"/>
                <a:cs typeface="Meiryo UI" pitchFamily="50" charset="-128"/>
              </a:rPr>
              <a:t>発電事</a:t>
            </a:r>
            <a:r>
              <a:rPr lang="ja-JP" altLang="en-US" sz="1600" b="1" dirty="0" smtClean="0">
                <a:solidFill>
                  <a:prstClr val="black"/>
                </a:solidFill>
                <a:latin typeface="Meiryo UI" pitchFamily="50" charset="-128"/>
                <a:ea typeface="Meiryo UI" pitchFamily="50" charset="-128"/>
                <a:cs typeface="Meiryo UI" pitchFamily="50" charset="-128"/>
              </a:rPr>
              <a:t>業者</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マッチング等</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19" name="正方形/長方形 18"/>
          <p:cNvSpPr/>
          <p:nvPr/>
        </p:nvSpPr>
        <p:spPr>
          <a:xfrm>
            <a:off x="7069540" y="1180304"/>
            <a:ext cx="276296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◆市町村には、</a:t>
            </a:r>
            <a:r>
              <a:rPr lang="ja-JP" altLang="en-US" b="0" i="0" dirty="0">
                <a:solidFill>
                  <a:prstClr val="black"/>
                </a:solidFill>
                <a:latin typeface="Meiryo UI" pitchFamily="50" charset="-128"/>
                <a:ea typeface="Meiryo UI" pitchFamily="50" charset="-128"/>
                <a:cs typeface="Meiryo UI" pitchFamily="50" charset="-128"/>
              </a:rPr>
              <a:t>屋根・土地貸し事業制度に</a:t>
            </a:r>
            <a:r>
              <a:rPr lang="ja-JP" altLang="en-US" b="0" i="0" dirty="0" smtClean="0">
                <a:solidFill>
                  <a:prstClr val="black"/>
                </a:solidFill>
                <a:latin typeface="Meiryo UI" pitchFamily="50" charset="-128"/>
                <a:ea typeface="Meiryo UI" pitchFamily="50" charset="-128"/>
                <a:cs typeface="Meiryo UI" pitchFamily="50" charset="-128"/>
              </a:rPr>
              <a:t>関する助言</a:t>
            </a:r>
            <a:r>
              <a:rPr lang="ja-JP" altLang="en-US" b="0" i="0" dirty="0">
                <a:solidFill>
                  <a:prstClr val="black"/>
                </a:solidFill>
                <a:latin typeface="Meiryo UI" pitchFamily="50" charset="-128"/>
                <a:ea typeface="Meiryo UI" pitchFamily="50" charset="-128"/>
                <a:cs typeface="Meiryo UI" pitchFamily="50" charset="-128"/>
              </a:rPr>
              <a:t>を行う</a:t>
            </a:r>
            <a:r>
              <a:rPr lang="ja-JP" altLang="en-US" b="0" i="0" dirty="0" smtClean="0">
                <a:solidFill>
                  <a:prstClr val="black"/>
                </a:solidFill>
                <a:latin typeface="Meiryo UI" pitchFamily="50" charset="-128"/>
                <a:ea typeface="Meiryo UI" pitchFamily="50" charset="-128"/>
                <a:cs typeface="Meiryo UI" pitchFamily="50" charset="-128"/>
              </a:rPr>
              <a:t>などして、　　　</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solidFill>
                  <a:prstClr val="black"/>
                </a:solidFill>
                <a:latin typeface="Meiryo UI" pitchFamily="50" charset="-128"/>
                <a:ea typeface="Meiryo UI" pitchFamily="50" charset="-128"/>
                <a:cs typeface="Meiryo UI" pitchFamily="50" charset="-128"/>
              </a:rPr>
              <a:t> </a:t>
            </a:r>
            <a:r>
              <a:rPr lang="en-US" altLang="ja-JP" b="0" i="0" dirty="0" smtClean="0">
                <a:solidFill>
                  <a:prstClr val="black"/>
                </a:solidFill>
                <a:latin typeface="Meiryo UI" pitchFamily="50" charset="-128"/>
                <a:ea typeface="Meiryo UI" pitchFamily="50" charset="-128"/>
                <a:cs typeface="Meiryo UI" pitchFamily="50" charset="-128"/>
              </a:rPr>
              <a:t> </a:t>
            </a:r>
            <a:r>
              <a:rPr lang="ja-JP" altLang="en-US" b="0" i="0" dirty="0" smtClean="0">
                <a:solidFill>
                  <a:prstClr val="black"/>
                </a:solidFill>
                <a:latin typeface="Meiryo UI" pitchFamily="50" charset="-128"/>
                <a:ea typeface="Meiryo UI" pitchFamily="50" charset="-128"/>
                <a:cs typeface="Meiryo UI" pitchFamily="50" charset="-128"/>
              </a:rPr>
              <a:t>市町村施設</a:t>
            </a:r>
            <a:r>
              <a:rPr lang="ja-JP" altLang="en-US" b="0" i="0" dirty="0">
                <a:solidFill>
                  <a:prstClr val="black"/>
                </a:solidFill>
                <a:latin typeface="Meiryo UI" pitchFamily="50" charset="-128"/>
                <a:ea typeface="Meiryo UI" pitchFamily="50" charset="-128"/>
                <a:cs typeface="Meiryo UI" pitchFamily="50" charset="-128"/>
              </a:rPr>
              <a:t>における太陽光発電事業を支援</a:t>
            </a:r>
            <a:r>
              <a:rPr lang="ja-JP" altLang="en-US" b="0" i="0" dirty="0" smtClean="0">
                <a:solidFill>
                  <a:prstClr val="black"/>
                </a:solidFill>
                <a:latin typeface="Meiryo UI" pitchFamily="50" charset="-128"/>
                <a:ea typeface="Meiryo UI" pitchFamily="50" charset="-128"/>
                <a:cs typeface="Meiryo UI" pitchFamily="50" charset="-128"/>
              </a:rPr>
              <a:t>していま</a:t>
            </a:r>
            <a:r>
              <a:rPr lang="ja-JP" altLang="en-US" b="0" i="0" dirty="0">
                <a:solidFill>
                  <a:prstClr val="black"/>
                </a:solidFill>
                <a:latin typeface="Meiryo UI" pitchFamily="50" charset="-128"/>
                <a:ea typeface="Meiryo UI" pitchFamily="50" charset="-128"/>
                <a:cs typeface="Meiryo UI" pitchFamily="50" charset="-128"/>
              </a:rPr>
              <a:t>す</a:t>
            </a:r>
            <a:r>
              <a:rPr lang="ja-JP" altLang="en-US" b="0" i="0" dirty="0" smtClean="0">
                <a:solidFill>
                  <a:prstClr val="black"/>
                </a:solidFill>
                <a:latin typeface="Meiryo UI" pitchFamily="50" charset="-128"/>
                <a:ea typeface="Meiryo UI" pitchFamily="50" charset="-128"/>
                <a:cs typeface="Meiryo UI" pitchFamily="50" charset="-128"/>
              </a:rPr>
              <a:t>。</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en-US" altLang="ja-JP" b="0" i="0" dirty="0">
                <a:solidFill>
                  <a:prstClr val="black"/>
                </a:solidFill>
                <a:latin typeface="Meiryo UI" pitchFamily="50" charset="-128"/>
                <a:ea typeface="Meiryo UI" pitchFamily="50" charset="-128"/>
                <a:cs typeface="Meiryo UI" pitchFamily="50" charset="-128"/>
              </a:rPr>
              <a:t> </a:t>
            </a:r>
            <a:r>
              <a:rPr lang="en-US" altLang="ja-JP" b="0" i="0" dirty="0" smtClean="0">
                <a:solidFill>
                  <a:prstClr val="black"/>
                </a:solidFill>
                <a:latin typeface="Meiryo UI" pitchFamily="50" charset="-128"/>
                <a:ea typeface="Meiryo UI" pitchFamily="50" charset="-128"/>
                <a:cs typeface="Meiryo UI" pitchFamily="50" charset="-128"/>
              </a:rPr>
              <a:t> </a:t>
            </a:r>
            <a:r>
              <a:rPr lang="ja-JP" altLang="en-US" b="0" i="0" dirty="0" smtClean="0">
                <a:solidFill>
                  <a:prstClr val="black"/>
                </a:solidFill>
                <a:latin typeface="Meiryo UI" pitchFamily="50" charset="-128"/>
                <a:ea typeface="Meiryo UI" pitchFamily="50" charset="-128"/>
                <a:cs typeface="Meiryo UI" pitchFamily="50" charset="-128"/>
              </a:rPr>
              <a:t>希望する屋根・土地等のマッチングを進めていま</a:t>
            </a:r>
            <a:r>
              <a:rPr lang="ja-JP" altLang="en-US" b="0" i="0" dirty="0">
                <a:solidFill>
                  <a:prstClr val="black"/>
                </a:solidFill>
                <a:latin typeface="Meiryo UI" pitchFamily="50" charset="-128"/>
                <a:ea typeface="Meiryo UI" pitchFamily="50" charset="-128"/>
                <a:cs typeface="Meiryo UI" pitchFamily="50" charset="-128"/>
              </a:rPr>
              <a:t>す</a:t>
            </a:r>
            <a:r>
              <a:rPr lang="ja-JP" altLang="en-US" b="0" i="0" dirty="0" smtClean="0">
                <a:solidFill>
                  <a:prstClr val="black"/>
                </a:solidFill>
                <a:latin typeface="Meiryo UI" pitchFamily="50" charset="-128"/>
                <a:ea typeface="Meiryo UI" pitchFamily="50" charset="-128"/>
                <a:cs typeface="Meiryo UI" pitchFamily="50" charset="-128"/>
              </a:rPr>
              <a:t>。</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smtClean="0">
                <a:solidFill>
                  <a:prstClr val="black"/>
                </a:solidFill>
                <a:latin typeface="Meiryo UI" pitchFamily="50" charset="-128"/>
                <a:ea typeface="Meiryo UI" pitchFamily="50" charset="-128"/>
                <a:cs typeface="Meiryo UI" pitchFamily="50" charset="-128"/>
              </a:rPr>
              <a:t>※</a:t>
            </a:r>
            <a:r>
              <a:rPr lang="ja-JP" altLang="en-US" sz="1000" dirty="0" smtClean="0">
                <a:solidFill>
                  <a:prstClr val="black"/>
                </a:solidFill>
                <a:latin typeface="Meiryo UI" pitchFamily="50" charset="-128"/>
                <a:ea typeface="Meiryo UI" pitchFamily="50" charset="-128"/>
                <a:cs typeface="Meiryo UI" pitchFamily="50" charset="-128"/>
              </a:rPr>
              <a:t>屋根貸し・土地貸し事業とは</a:t>
            </a:r>
            <a:endParaRPr lang="en-US" altLang="ja-JP" sz="10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rgbClr val="000000"/>
                </a:solidFill>
                <a:latin typeface="Meiryo UI" panose="020B0604030504040204" pitchFamily="50" charset="-128"/>
                <a:ea typeface="Meiryo UI" panose="020B0604030504040204" pitchFamily="50" charset="-128"/>
                <a:cs typeface="Times New Roman"/>
              </a:rPr>
              <a:t>おおさか</a:t>
            </a:r>
            <a:r>
              <a:rPr lang="ja-JP" altLang="en-US" sz="1400" b="1" i="1" dirty="0" smtClean="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en-US" altLang="ja-JP" sz="1400" b="1" i="1" dirty="0" smtClean="0">
              <a:solidFill>
                <a:srgbClr val="000000"/>
              </a:solidFill>
              <a:latin typeface="Meiryo UI" panose="020B0604030504040204" pitchFamily="50" charset="-128"/>
              <a:ea typeface="Meiryo UI" panose="020B0604030504040204" pitchFamily="50" charset="-128"/>
              <a:cs typeface="Times New Roman"/>
            </a:endParaRPr>
          </a:p>
          <a:p>
            <a:pPr algn="ctr"/>
            <a:endParaRPr lang="en-US" altLang="ja-JP" sz="400" b="1" i="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rgbClr val="0070C0"/>
                </a:solidFill>
                <a:latin typeface="Meiryo UI" pitchFamily="50" charset="-128"/>
                <a:ea typeface="Meiryo UI" pitchFamily="50" charset="-128"/>
                <a:cs typeface="Meiryo UI" pitchFamily="50" charset="-128"/>
              </a:rPr>
              <a:t>府民、民間事</a:t>
            </a:r>
            <a:r>
              <a:rPr lang="ja-JP" altLang="en-US" sz="1100" b="1" dirty="0" smtClean="0">
                <a:solidFill>
                  <a:srgbClr val="0070C0"/>
                </a:solidFill>
                <a:latin typeface="Meiryo UI" pitchFamily="50" charset="-128"/>
                <a:ea typeface="Meiryo UI" pitchFamily="50" charset="-128"/>
                <a:cs typeface="Meiryo UI" pitchFamily="50" charset="-128"/>
              </a:rPr>
              <a:t>業者と発電事</a:t>
            </a:r>
            <a:r>
              <a:rPr lang="ja-JP" altLang="en-US" sz="1100" b="1" dirty="0">
                <a:solidFill>
                  <a:srgbClr val="0070C0"/>
                </a:solidFill>
                <a:latin typeface="Meiryo UI" pitchFamily="50" charset="-128"/>
                <a:ea typeface="Meiryo UI" pitchFamily="50" charset="-128"/>
                <a:cs typeface="Meiryo UI" pitchFamily="50" charset="-128"/>
              </a:rPr>
              <a:t>業者の</a:t>
            </a:r>
            <a:r>
              <a:rPr lang="ja-JP" altLang="en-US" sz="1100" b="1" dirty="0" smtClean="0">
                <a:solidFill>
                  <a:srgbClr val="0070C0"/>
                </a:solidFill>
                <a:latin typeface="Meiryo UI" pitchFamily="50" charset="-128"/>
                <a:ea typeface="Meiryo UI" pitchFamily="50" charset="-128"/>
                <a:cs typeface="Meiryo UI" pitchFamily="50" charset="-128"/>
              </a:rPr>
              <a:t>マッチング</a:t>
            </a:r>
            <a:endParaRPr lang="ja-JP" altLang="en-US" sz="11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white"/>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Meiryo UI" panose="020B0604030504040204" pitchFamily="50" charset="-128"/>
                  <a:ea typeface="Meiryo UI" panose="020B0604030504040204" pitchFamily="50" charset="-128"/>
                  <a:cs typeface="Times New Roman"/>
                </a:rPr>
                <a:t>太陽光</a:t>
              </a:r>
              <a:r>
                <a:rPr lang="ja-JP" altLang="en-US" sz="1100" dirty="0" smtClean="0">
                  <a:solidFill>
                    <a:srgbClr val="000000"/>
                  </a:solidFill>
                  <a:latin typeface="Meiryo UI" panose="020B0604030504040204" pitchFamily="50" charset="-128"/>
                  <a:ea typeface="Meiryo UI" panose="020B0604030504040204" pitchFamily="50" charset="-128"/>
                  <a:cs typeface="Times New Roman"/>
                </a:rPr>
                <a:t>発電事</a:t>
              </a:r>
              <a:r>
                <a:rPr lang="ja-JP" altLang="en-US" sz="1100" dirty="0">
                  <a:solidFill>
                    <a:srgbClr val="000000"/>
                  </a:solidFill>
                  <a:latin typeface="Meiryo UI" panose="020B0604030504040204" pitchFamily="50" charset="-128"/>
                  <a:ea typeface="Meiryo UI" panose="020B0604030504040204" pitchFamily="50" charset="-128"/>
                  <a:cs typeface="Times New Roman"/>
                </a:rPr>
                <a:t>業者</a:t>
              </a:r>
              <a:endParaRPr lang="ja-JP" altLang="en-US" sz="1100" dirty="0">
                <a:solidFill>
                  <a:prstClr val="black"/>
                </a:solidFill>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Meiryo UI" panose="020B0604030504040204" pitchFamily="50" charset="-128"/>
                  <a:ea typeface="Meiryo UI" panose="020B0604030504040204" pitchFamily="50" charset="-128"/>
                  <a:cs typeface="Times New Roman"/>
                </a:rPr>
                <a:t>府民、市町村</a:t>
              </a:r>
              <a:r>
                <a:rPr lang="ja-JP" altLang="en-US" sz="1100" dirty="0" smtClean="0">
                  <a:solidFill>
                    <a:srgbClr val="000000"/>
                  </a:solidFill>
                  <a:latin typeface="Meiryo UI" panose="020B0604030504040204" pitchFamily="50" charset="-128"/>
                  <a:ea typeface="Meiryo UI" panose="020B0604030504040204" pitchFamily="50" charset="-128"/>
                  <a:cs typeface="Times New Roman"/>
                </a:rPr>
                <a:t>、民間事</a:t>
              </a:r>
              <a:r>
                <a:rPr lang="ja-JP" altLang="en-US" sz="1100" dirty="0">
                  <a:solidFill>
                    <a:srgbClr val="000000"/>
                  </a:solidFill>
                  <a:latin typeface="Meiryo UI" panose="020B0604030504040204" pitchFamily="50" charset="-128"/>
                  <a:ea typeface="Meiryo UI" panose="020B0604030504040204" pitchFamily="50" charset="-128"/>
                  <a:cs typeface="Times New Roman"/>
                </a:rPr>
                <a:t>業者</a:t>
              </a:r>
              <a:endParaRPr lang="ja-JP" altLang="en-US" sz="1100" dirty="0">
                <a:solidFill>
                  <a:prstClr val="black"/>
                </a:solidFill>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1"/>
            </a:solidFill>
          </a:ln>
        </p:spPr>
      </p:pic>
      <p:sp>
        <p:nvSpPr>
          <p:cNvPr id="38" name="角丸四角形 37"/>
          <p:cNvSpPr/>
          <p:nvPr/>
        </p:nvSpPr>
        <p:spPr>
          <a:xfrm>
            <a:off x="8694702" y="5940514"/>
            <a:ext cx="1060334" cy="615696"/>
          </a:xfrm>
          <a:prstGeom prst="roundRect">
            <a:avLst>
              <a:gd name="adj" fmla="val 0"/>
            </a:avLst>
          </a:prstGeom>
          <a:noFill/>
          <a:ln w="12700">
            <a:solidFill>
              <a:srgbClr val="0000FF"/>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〇発電開始</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a:solidFill>
                  <a:prstClr val="black"/>
                </a:solidFill>
                <a:latin typeface="Meiryo UI" pitchFamily="50" charset="-128"/>
                <a:ea typeface="Meiryo UI" pitchFamily="50" charset="-128"/>
                <a:cs typeface="Meiryo UI" pitchFamily="50" charset="-128"/>
              </a:rPr>
              <a:t>　</a:t>
            </a:r>
            <a:r>
              <a:rPr lang="en-US" altLang="ja-JP" sz="1000" kern="100" dirty="0" smtClean="0">
                <a:solidFill>
                  <a:prstClr val="black"/>
                </a:solidFill>
                <a:latin typeface="Meiryo UI" pitchFamily="50" charset="-128"/>
                <a:ea typeface="Meiryo UI" pitchFamily="50" charset="-128"/>
                <a:cs typeface="Meiryo UI" pitchFamily="50" charset="-128"/>
              </a:rPr>
              <a:t>2015</a:t>
            </a:r>
            <a:r>
              <a:rPr lang="ja-JP" altLang="en-US" sz="1000" kern="100" dirty="0" smtClean="0">
                <a:solidFill>
                  <a:prstClr val="black"/>
                </a:solidFill>
                <a:latin typeface="Meiryo UI" pitchFamily="50" charset="-128"/>
                <a:ea typeface="Meiryo UI" pitchFamily="50" charset="-128"/>
                <a:cs typeface="Meiryo UI" pitchFamily="50" charset="-128"/>
              </a:rPr>
              <a:t>年８月</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〇出力</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　約</a:t>
            </a:r>
            <a:r>
              <a:rPr lang="en-US" altLang="ja-JP" sz="1000" kern="100" dirty="0" smtClean="0">
                <a:solidFill>
                  <a:prstClr val="black"/>
                </a:solidFill>
                <a:latin typeface="Meiryo UI" pitchFamily="50" charset="-128"/>
                <a:ea typeface="Meiryo UI" pitchFamily="50" charset="-128"/>
                <a:cs typeface="Meiryo UI" pitchFamily="50" charset="-128"/>
              </a:rPr>
              <a:t>1,000kW</a:t>
            </a:r>
          </a:p>
        </p:txBody>
      </p:sp>
      <p:pic>
        <p:nvPicPr>
          <p:cNvPr id="41" name="図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1103" y="4492895"/>
            <a:ext cx="1708214" cy="2271924"/>
          </a:xfrm>
          <a:prstGeom prst="rect">
            <a:avLst/>
          </a:prstGeom>
        </p:spPr>
      </p:pic>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◆大阪府</a:t>
            </a:r>
            <a:r>
              <a:rPr lang="ja-JP" altLang="en-US" sz="1300" dirty="0">
                <a:latin typeface="Meiryo UI" panose="020B0604030504040204" pitchFamily="50" charset="-128"/>
                <a:ea typeface="Meiryo UI" panose="020B0604030504040204" pitchFamily="50" charset="-128"/>
              </a:rPr>
              <a:t>がコーディネート役となり、岸和田市や池を所有する土地</a:t>
            </a:r>
            <a:r>
              <a:rPr lang="ja-JP" altLang="en-US" sz="1300" dirty="0" smtClean="0">
                <a:latin typeface="Meiryo UI" panose="020B0604030504040204" pitchFamily="50" charset="-128"/>
                <a:ea typeface="Meiryo UI" panose="020B0604030504040204" pitchFamily="50" charset="-128"/>
              </a:rPr>
              <a:t>改良区、</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発電事</a:t>
            </a:r>
            <a:r>
              <a:rPr lang="ja-JP" altLang="en-US" sz="1300" dirty="0">
                <a:latin typeface="Meiryo UI" panose="020B0604030504040204" pitchFamily="50" charset="-128"/>
                <a:ea typeface="Meiryo UI" panose="020B0604030504040204" pitchFamily="50" charset="-128"/>
              </a:rPr>
              <a:t>業者</a:t>
            </a:r>
            <a:r>
              <a:rPr lang="ja-JP" altLang="en-US" sz="1300" dirty="0" smtClean="0">
                <a:latin typeface="Meiryo UI" panose="020B0604030504040204" pitchFamily="50" charset="-128"/>
                <a:ea typeface="Meiryo UI" panose="020B0604030504040204" pitchFamily="50" charset="-128"/>
              </a:rPr>
              <a:t>と検討</a:t>
            </a:r>
            <a:r>
              <a:rPr lang="ja-JP" altLang="en-US" sz="1300" dirty="0">
                <a:latin typeface="Meiryo UI" panose="020B0604030504040204" pitchFamily="50" charset="-128"/>
                <a:ea typeface="Meiryo UI" panose="020B0604030504040204" pitchFamily="50" charset="-128"/>
              </a:rPr>
              <a:t>を進め、府内で初めて水上太陽光</a:t>
            </a:r>
            <a:r>
              <a:rPr lang="ja-JP" altLang="en-US" sz="1300" dirty="0" smtClean="0">
                <a:latin typeface="Meiryo UI" panose="020B0604030504040204" pitchFamily="50" charset="-128"/>
                <a:ea typeface="Meiryo UI" panose="020B0604030504040204" pitchFamily="50" charset="-128"/>
              </a:rPr>
              <a:t>発電事業</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実施</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しました。</a:t>
            </a:r>
            <a:endParaRPr lang="ja-JP" altLang="en-US" sz="1300" dirty="0">
              <a:latin typeface="Meiryo UI" panose="020B0604030504040204" pitchFamily="50" charset="-128"/>
              <a:ea typeface="Meiryo UI" panose="020B0604030504040204" pitchFamily="50" charset="-128"/>
            </a:endParaRP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岸和田市傍示池の太陽光発電設備</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神於山</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3045873927"/>
              </p:ext>
            </p:extLst>
          </p:nvPr>
        </p:nvGraphicFramePr>
        <p:xfrm>
          <a:off x="107902" y="5998943"/>
          <a:ext cx="2919975" cy="48768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3757262113"/>
                    </a:ext>
                  </a:extLst>
                </a:gridCol>
                <a:gridCol w="594922">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利用件数（件）</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bl>
          </a:graphicData>
        </a:graphic>
      </p:graphicFrame>
      <p:sp>
        <p:nvSpPr>
          <p:cNvPr id="48" name="テキスト ボックス 47"/>
          <p:cNvSpPr txBox="1"/>
          <p:nvPr/>
        </p:nvSpPr>
        <p:spPr>
          <a:xfrm>
            <a:off x="7430" y="5752721"/>
            <a:ext cx="7751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49" name="テキスト ボックス 48"/>
          <p:cNvSpPr txBox="1"/>
          <p:nvPr/>
        </p:nvSpPr>
        <p:spPr>
          <a:xfrm>
            <a:off x="2475329" y="575272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5"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11</a:t>
            </a:r>
          </a:p>
        </p:txBody>
      </p:sp>
    </p:spTree>
    <p:extLst>
      <p:ext uri="{BB962C8B-B14F-4D97-AF65-F5344CB8AC3E}">
        <p14:creationId xmlns:p14="http://schemas.microsoft.com/office/powerpoint/2010/main" val="87690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12</a:t>
            </a:r>
            <a:endParaRPr lang="ja-JP" altLang="en-US"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500090193"/>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
        <p:nvSpPr>
          <p:cNvPr id="38" name="正方形/長方形 37"/>
          <p:cNvSpPr/>
          <p:nvPr/>
        </p:nvSpPr>
        <p:spPr>
          <a:xfrm>
            <a:off x="4949366" y="4102617"/>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937" y="5360910"/>
            <a:ext cx="1547576" cy="1160683"/>
          </a:xfrm>
          <a:prstGeom prst="rect">
            <a:avLst/>
          </a:prstGeom>
        </p:spPr>
      </p:pic>
      <p:sp>
        <p:nvSpPr>
          <p:cNvPr id="42" name="テキスト ボックス 28"/>
          <p:cNvSpPr txBox="1">
            <a:spLocks noChangeArrowheads="1"/>
          </p:cNvSpPr>
          <p:nvPr/>
        </p:nvSpPr>
        <p:spPr bwMode="auto">
          <a:xfrm>
            <a:off x="5505215" y="6530065"/>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設置イメージ　</a:t>
            </a:r>
            <a:endParaRPr lang="en-US" altLang="ja-JP" sz="800" b="0" i="0" dirty="0" smtClean="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4">
            <a:extLst>
              <a:ext uri="{28A0092B-C50C-407E-A947-70E740481C1C}">
                <a14:useLocalDpi xmlns:a14="http://schemas.microsoft.com/office/drawing/2010/main" val="0"/>
              </a:ext>
            </a:extLst>
          </a:blip>
          <a:srcRect r="26249"/>
          <a:stretch/>
        </p:blipFill>
        <p:spPr>
          <a:xfrm>
            <a:off x="5356774" y="2611021"/>
            <a:ext cx="1940219" cy="1097535"/>
          </a:xfrm>
          <a:prstGeom prst="rect">
            <a:avLst/>
          </a:prstGeom>
        </p:spPr>
      </p:pic>
      <p:sp>
        <p:nvSpPr>
          <p:cNvPr id="32" name="角丸四角形 31"/>
          <p:cNvSpPr/>
          <p:nvPr/>
        </p:nvSpPr>
        <p:spPr>
          <a:xfrm>
            <a:off x="7259592" y="5571764"/>
            <a:ext cx="1773558" cy="57200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＜設置予定数＞</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355</a:t>
            </a:r>
            <a:r>
              <a:rPr lang="ja-JP" altLang="en-US" sz="1000" dirty="0" smtClean="0">
                <a:solidFill>
                  <a:schemeClr val="tx1"/>
                </a:solidFill>
                <a:latin typeface="Meiryo UI" pitchFamily="50" charset="-128"/>
                <a:ea typeface="Meiryo UI" pitchFamily="50" charset="-128"/>
                <a:cs typeface="Meiryo UI" pitchFamily="50" charset="-128"/>
              </a:rPr>
              <a:t>校（予定）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ＭＷ</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rotWithShape="1">
          <a:blip r:embed="rId5" cstate="print">
            <a:extLst>
              <a:ext uri="{28A0092B-C50C-407E-A947-70E740481C1C}">
                <a14:useLocalDpi xmlns:a14="http://schemas.microsoft.com/office/drawing/2010/main" val="0"/>
              </a:ext>
            </a:extLst>
          </a:blip>
          <a:srcRect t="21724"/>
          <a:stretch/>
        </p:blipFill>
        <p:spPr>
          <a:xfrm>
            <a:off x="7493612" y="2561480"/>
            <a:ext cx="1883620" cy="1105820"/>
          </a:xfrm>
          <a:prstGeom prst="rect">
            <a:avLst/>
          </a:prstGeom>
        </p:spPr>
      </p:pic>
      <p:sp>
        <p:nvSpPr>
          <p:cNvPr id="35" name="正方形/長方形 34"/>
          <p:cNvSpPr/>
          <p:nvPr/>
        </p:nvSpPr>
        <p:spPr>
          <a:xfrm>
            <a:off x="7262627" y="6211256"/>
            <a:ext cx="2334687" cy="43386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年度導入実績（大阪市）＞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施設　　</a:t>
            </a:r>
            <a:r>
              <a:rPr lang="en-US" altLang="ja-JP" sz="1000" dirty="0">
                <a:solidFill>
                  <a:schemeClr val="tx1"/>
                </a:solidFill>
                <a:latin typeface="Meiryo UI" pitchFamily="50" charset="-128"/>
                <a:ea typeface="Meiryo UI" pitchFamily="50" charset="-128"/>
                <a:cs typeface="Meiryo UI" pitchFamily="50" charset="-128"/>
              </a:rPr>
              <a:t>130</a:t>
            </a:r>
            <a:r>
              <a:rPr lang="en-US" altLang="ja-JP" sz="1000" dirty="0" smtClean="0">
                <a:solidFill>
                  <a:schemeClr val="tx1"/>
                </a:solidFill>
                <a:latin typeface="Meiryo UI" pitchFamily="50" charset="-128"/>
                <a:ea typeface="Meiryo UI" pitchFamily="50" charset="-128"/>
                <a:cs typeface="Meiryo UI" pitchFamily="50" charset="-128"/>
              </a:rPr>
              <a:t>kW</a:t>
            </a:r>
            <a:r>
              <a:rPr lang="ja-JP" altLang="en-US" sz="1000" dirty="0" smtClean="0">
                <a:solidFill>
                  <a:schemeClr val="tx1"/>
                </a:solidFill>
                <a:latin typeface="Meiryo UI" pitchFamily="50" charset="-128"/>
                <a:ea typeface="Meiryo UI" pitchFamily="50" charset="-128"/>
                <a:cs typeface="Meiryo UI" pitchFamily="50" charset="-128"/>
              </a:rPr>
              <a:t>（市立小中学校）</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845813" y="814444"/>
            <a:ext cx="372088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a:t>
            </a:r>
            <a:r>
              <a:rPr lang="zh-TW" altLang="en-US" sz="1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a:t>
            </a:r>
            <a:endPar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267" y="1151433"/>
            <a:ext cx="1940219" cy="1129740"/>
          </a:xfrm>
          <a:prstGeom prst="rect">
            <a:avLst/>
          </a:prstGeom>
        </p:spPr>
      </p:pic>
    </p:spTree>
    <p:extLst>
      <p:ext uri="{BB962C8B-B14F-4D97-AF65-F5344CB8AC3E}">
        <p14:creationId xmlns:p14="http://schemas.microsoft.com/office/powerpoint/2010/main" val="153881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9" name="角丸四角形 18"/>
          <p:cNvSpPr/>
          <p:nvPr/>
        </p:nvSpPr>
        <p:spPr>
          <a:xfrm>
            <a:off x="5016058"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endParaRPr lang="ja-JP" altLang="en-US" b="1" dirty="0">
              <a:solidFill>
                <a:prstClr val="white"/>
              </a:solidFill>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府・市有施設における太陽光発電</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導入</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（屋根・</a:t>
            </a:r>
            <a:r>
              <a:rPr lang="ja-JP" altLang="en-US" sz="1400" b="1" dirty="0">
                <a:solidFill>
                  <a:prstClr val="black"/>
                </a:solidFill>
                <a:latin typeface="Meiryo UI" pitchFamily="50" charset="-128"/>
                <a:ea typeface="Meiryo UI" pitchFamily="50" charset="-128"/>
                <a:cs typeface="Meiryo UI" pitchFamily="50" charset="-128"/>
              </a:rPr>
              <a:t>土地貸し事業を除く</a:t>
            </a:r>
            <a:r>
              <a:rPr lang="ja-JP" altLang="en-US" sz="14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396459"/>
            <a:ext cx="479729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◆大阪府では、下水処理場</a:t>
            </a:r>
            <a:r>
              <a:rPr lang="ja-JP" altLang="en-US" sz="1300" dirty="0" smtClean="0">
                <a:latin typeface="Meiryo UI" pitchFamily="50" charset="-128"/>
                <a:ea typeface="Meiryo UI" pitchFamily="50" charset="-128"/>
                <a:cs typeface="Meiryo UI" pitchFamily="50" charset="-128"/>
              </a:rPr>
              <a:t>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行い、災害時</a:t>
            </a:r>
            <a:r>
              <a:rPr lang="ja-JP" altLang="en-US" sz="1300" dirty="0" smtClean="0">
                <a:solidFill>
                  <a:prstClr val="black"/>
                </a:solidFill>
                <a:latin typeface="Meiryo UI" pitchFamily="50" charset="-128"/>
                <a:ea typeface="Meiryo UI" pitchFamily="50" charset="-128"/>
                <a:cs typeface="Meiryo UI" pitchFamily="50" charset="-128"/>
              </a:rPr>
              <a:t>は非常用</a:t>
            </a:r>
            <a:r>
              <a:rPr lang="ja-JP" altLang="en-US" sz="1300" dirty="0">
                <a:solidFill>
                  <a:prstClr val="black"/>
                </a:solidFill>
                <a:latin typeface="Meiryo UI" pitchFamily="50" charset="-128"/>
                <a:ea typeface="Meiryo UI" pitchFamily="50" charset="-128"/>
                <a:cs typeface="Meiryo UI" pitchFamily="50" charset="-128"/>
              </a:rPr>
              <a:t>電源として活用</a:t>
            </a:r>
            <a:r>
              <a:rPr lang="ja-JP" altLang="en-US" sz="1300" dirty="0" smtClean="0">
                <a:solidFill>
                  <a:prstClr val="black"/>
                </a:solidFill>
                <a:latin typeface="Meiryo UI" pitchFamily="50" charset="-128"/>
                <a:ea typeface="Meiryo UI" pitchFamily="50" charset="-128"/>
                <a:cs typeface="Meiryo UI" pitchFamily="50" charset="-128"/>
              </a:rPr>
              <a:t>していま</a:t>
            </a:r>
            <a:r>
              <a:rPr lang="ja-JP" altLang="en-US" sz="1300" dirty="0">
                <a:solidFill>
                  <a:prstClr val="black"/>
                </a:solidFill>
                <a:latin typeface="Meiryo UI" pitchFamily="50" charset="-128"/>
                <a:ea typeface="Meiryo UI" pitchFamily="50" charset="-128"/>
                <a:cs typeface="Meiryo UI" pitchFamily="50" charset="-128"/>
              </a:rPr>
              <a:t>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805646964"/>
              </p:ext>
            </p:extLst>
          </p:nvPr>
        </p:nvGraphicFramePr>
        <p:xfrm>
          <a:off x="5175130" y="25708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658031"/>
            <a:ext cx="4885330" cy="492443"/>
          </a:xfrm>
          <a:prstGeom prst="rect">
            <a:avLst/>
          </a:prstGeom>
          <a:noFill/>
        </p:spPr>
        <p:txBody>
          <a:bodyPr wrap="square" rtlCol="0">
            <a:spAutoFit/>
          </a:bodyPr>
          <a:lstStyle/>
          <a:p>
            <a:pPr marL="177800" indent="-177800"/>
            <a:r>
              <a:rPr lang="ja-JP" altLang="en-US" sz="1300" dirty="0">
                <a:solidFill>
                  <a:prstClr val="black"/>
                </a:solidFill>
                <a:latin typeface="Meiryo UI" pitchFamily="50" charset="-128"/>
                <a:ea typeface="Meiryo UI" pitchFamily="50" charset="-128"/>
                <a:cs typeface="Meiryo UI" pitchFamily="50" charset="-128"/>
              </a:rPr>
              <a:t>◆大阪市は、市民・事</a:t>
            </a:r>
            <a:r>
              <a:rPr lang="ja-JP" altLang="en-US" sz="1300" dirty="0" smtClean="0">
                <a:solidFill>
                  <a:prstClr val="black"/>
                </a:solidFill>
                <a:latin typeface="Meiryo UI" pitchFamily="50" charset="-128"/>
                <a:ea typeface="Meiryo UI" pitchFamily="50" charset="-128"/>
                <a:cs typeface="Meiryo UI" pitchFamily="50" charset="-128"/>
              </a:rPr>
              <a:t>業者の</a:t>
            </a:r>
            <a:r>
              <a:rPr lang="ja-JP" altLang="en-US" sz="1300" dirty="0">
                <a:solidFill>
                  <a:prstClr val="black"/>
                </a:solidFill>
                <a:latin typeface="Meiryo UI" pitchFamily="50" charset="-128"/>
                <a:ea typeface="Meiryo UI" pitchFamily="50" charset="-128"/>
                <a:cs typeface="Meiryo UI" pitchFamily="50" charset="-128"/>
              </a:rPr>
              <a:t>環境問題に対する意識を高める</a:t>
            </a:r>
            <a:r>
              <a:rPr lang="ja-JP" altLang="en-US" sz="1300" dirty="0" smtClean="0">
                <a:solidFill>
                  <a:prstClr val="black"/>
                </a:solidFill>
                <a:latin typeface="Meiryo UI" pitchFamily="50" charset="-128"/>
                <a:ea typeface="Meiryo UI" pitchFamily="50" charset="-128"/>
                <a:cs typeface="Meiryo UI" pitchFamily="50" charset="-128"/>
              </a:rPr>
              <a:t>ため、</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区</a:t>
            </a:r>
            <a:r>
              <a:rPr lang="ja-JP" altLang="en-US" sz="1300" dirty="0">
                <a:solidFill>
                  <a:prstClr val="black"/>
                </a:solidFill>
                <a:latin typeface="Meiryo UI" pitchFamily="50" charset="-128"/>
                <a:ea typeface="Meiryo UI" pitchFamily="50" charset="-128"/>
                <a:cs typeface="Meiryo UI" pitchFamily="50" charset="-128"/>
              </a:rPr>
              <a:t>役所</a:t>
            </a:r>
            <a:r>
              <a:rPr lang="ja-JP" altLang="en-US" sz="1300" dirty="0" smtClean="0">
                <a:solidFill>
                  <a:prstClr val="black"/>
                </a:solidFill>
                <a:latin typeface="Meiryo UI" pitchFamily="50" charset="-128"/>
                <a:ea typeface="Meiryo UI" pitchFamily="50" charset="-128"/>
                <a:cs typeface="Meiryo UI" pitchFamily="50" charset="-128"/>
              </a:rPr>
              <a:t>や学校</a:t>
            </a:r>
            <a:r>
              <a:rPr lang="ja-JP" altLang="en-US" sz="1300" dirty="0">
                <a:solidFill>
                  <a:prstClr val="black"/>
                </a:solidFill>
                <a:latin typeface="Meiryo UI" pitchFamily="50" charset="-128"/>
                <a:ea typeface="Meiryo UI" pitchFamily="50" charset="-128"/>
                <a:cs typeface="Meiryo UI" pitchFamily="50" charset="-128"/>
              </a:rPr>
              <a:t>等の市有施設</a:t>
            </a:r>
            <a:r>
              <a:rPr lang="ja-JP" altLang="en-US" sz="1300" dirty="0" smtClean="0">
                <a:solidFill>
                  <a:prstClr val="black"/>
                </a:solidFill>
                <a:latin typeface="Meiryo UI" pitchFamily="50" charset="-128"/>
                <a:ea typeface="Meiryo UI" pitchFamily="50" charset="-128"/>
                <a:cs typeface="Meiryo UI" pitchFamily="50" charset="-128"/>
              </a:rPr>
              <a:t>へ、太陽光</a:t>
            </a:r>
            <a:r>
              <a:rPr lang="ja-JP" altLang="en-US" sz="1300" dirty="0">
                <a:solidFill>
                  <a:prstClr val="black"/>
                </a:solidFill>
                <a:latin typeface="Meiryo UI" pitchFamily="50" charset="-128"/>
                <a:ea typeface="Meiryo UI" pitchFamily="50" charset="-128"/>
                <a:cs typeface="Meiryo UI" pitchFamily="50" charset="-128"/>
              </a:rPr>
              <a:t>発電設備を設置</a:t>
            </a:r>
            <a:r>
              <a:rPr lang="ja-JP" altLang="en-US" sz="1300" dirty="0" smtClean="0">
                <a:solidFill>
                  <a:prstClr val="black"/>
                </a:solidFill>
                <a:latin typeface="Meiryo UI" pitchFamily="50" charset="-128"/>
                <a:ea typeface="Meiryo UI" pitchFamily="50" charset="-128"/>
                <a:cs typeface="Meiryo UI" pitchFamily="50" charset="-128"/>
              </a:rPr>
              <a:t>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8" name="角丸四角形 37"/>
          <p:cNvSpPr/>
          <p:nvPr/>
        </p:nvSpPr>
        <p:spPr>
          <a:xfrm>
            <a:off x="7309047" y="5067192"/>
            <a:ext cx="2400462" cy="347489"/>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年度導入実績（大阪府）＞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69</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12,802kW</a:t>
            </a:r>
          </a:p>
        </p:txBody>
      </p:sp>
      <p:sp>
        <p:nvSpPr>
          <p:cNvPr id="39" name="テキスト ボックス 38"/>
          <p:cNvSpPr txBox="1"/>
          <p:nvPr/>
        </p:nvSpPr>
        <p:spPr>
          <a:xfrm>
            <a:off x="5073709" y="2275419"/>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15" name="角丸四角形 14"/>
          <p:cNvSpPr/>
          <p:nvPr/>
        </p:nvSpPr>
        <p:spPr>
          <a:xfrm>
            <a:off x="6982748" y="6139477"/>
            <a:ext cx="2726761" cy="47787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年度導入実績（大阪市）＞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120</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2,381kW</a:t>
            </a:r>
            <a:r>
              <a:rPr lang="ja-JP" altLang="en-US" sz="1100" dirty="0">
                <a:solidFill>
                  <a:schemeClr val="tx1"/>
                </a:solidFill>
                <a:latin typeface="Meiryo UI" pitchFamily="50" charset="-128"/>
                <a:ea typeface="Meiryo UI" pitchFamily="50" charset="-128"/>
                <a:cs typeface="Meiryo UI" pitchFamily="50" charset="-128"/>
              </a:rPr>
              <a:t>（市立小学校ほか</a:t>
            </a:r>
            <a:r>
              <a:rPr lang="ja-JP" altLang="en-US" sz="1100" dirty="0" smtClean="0">
                <a:solidFill>
                  <a:schemeClr val="tx1"/>
                </a:solidFill>
                <a:latin typeface="Meiryo UI" pitchFamily="50" charset="-128"/>
                <a:ea typeface="Meiryo UI" pitchFamily="50" charset="-128"/>
                <a:cs typeface="Meiryo UI" pitchFamily="50" charset="-128"/>
              </a:rPr>
              <a:t>）</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6164970" y="1208740"/>
            <a:ext cx="401229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89753381"/>
              </p:ext>
            </p:extLst>
          </p:nvPr>
        </p:nvGraphicFramePr>
        <p:xfrm>
          <a:off x="146341" y="2122750"/>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017063"/>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prstClr val="black"/>
                </a:solidFill>
                <a:latin typeface="Meiryo UI" pitchFamily="50" charset="-128"/>
                <a:ea typeface="Meiryo UI" pitchFamily="50" charset="-128"/>
                <a:cs typeface="Meiryo UI" pitchFamily="50" charset="-128"/>
              </a:rPr>
              <a:t>夢洲メガソーラー</a:t>
            </a:r>
            <a:endParaRPr lang="en-US" altLang="ja-JP" sz="1100" kern="100" dirty="0" smtClean="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（大阪ひかりの森プロジェクト）</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009661"/>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prstClr val="black"/>
                </a:solidFill>
                <a:latin typeface="Meiryo UI" pitchFamily="50" charset="-128"/>
                <a:ea typeface="Meiryo UI" pitchFamily="50" charset="-128"/>
                <a:cs typeface="Meiryo UI" pitchFamily="50" charset="-128"/>
              </a:rPr>
              <a:t>咲洲メガソーラー</a:t>
            </a:r>
            <a:endParaRPr lang="en-US" altLang="ja-JP" sz="1100" kern="100" dirty="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（大阪ひかりの泉プロジェクト）</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485632"/>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泉大津大規模太陽光発電施設</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9" y="3788683"/>
            <a:ext cx="2231503" cy="1195828"/>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698" y="3784421"/>
            <a:ext cx="2134495" cy="120009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81" y="5353006"/>
            <a:ext cx="2214470" cy="1167371"/>
          </a:xfrm>
          <a:prstGeom prst="rect">
            <a:avLst/>
          </a:prstGeom>
        </p:spPr>
      </p:pic>
      <p:sp>
        <p:nvSpPr>
          <p:cNvPr id="29" name="テキスト ボックス 28"/>
          <p:cNvSpPr txBox="1"/>
          <p:nvPr/>
        </p:nvSpPr>
        <p:spPr>
          <a:xfrm>
            <a:off x="51593" y="1878337"/>
            <a:ext cx="2227285" cy="297781"/>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84318" y="641936"/>
            <a:ext cx="4573452" cy="5323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a:t>
            </a:r>
            <a:r>
              <a:rPr lang="ja-JP" altLang="en-US" sz="1600" b="1" dirty="0" smtClean="0">
                <a:solidFill>
                  <a:schemeClr val="tx1"/>
                </a:solidFill>
                <a:latin typeface="Meiryo UI" pitchFamily="50" charset="-128"/>
                <a:ea typeface="Meiryo UI" pitchFamily="50" charset="-128"/>
                <a:cs typeface="Meiryo UI" pitchFamily="50" charset="-128"/>
              </a:rPr>
              <a:t>の土地貸し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499890"/>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恩智川治水緑地　池島</a:t>
            </a:r>
            <a:r>
              <a:rPr lang="en-US" altLang="ja-JP" sz="1100" kern="100" dirty="0" smtClean="0">
                <a:solidFill>
                  <a:prstClr val="black"/>
                </a:solidFill>
                <a:latin typeface="Meiryo UI" pitchFamily="50" charset="-128"/>
                <a:ea typeface="Meiryo UI" pitchFamily="50" charset="-128"/>
                <a:cs typeface="Meiryo UI" pitchFamily="50" charset="-128"/>
              </a:rPr>
              <a:t>Ⅱ</a:t>
            </a:r>
            <a:r>
              <a:rPr lang="ja-JP" altLang="en-US" sz="1100" kern="100" dirty="0" smtClean="0">
                <a:solidFill>
                  <a:prstClr val="black"/>
                </a:solidFill>
                <a:latin typeface="Meiryo UI" pitchFamily="50" charset="-128"/>
                <a:ea typeface="Meiryo UI" pitchFamily="50" charset="-128"/>
                <a:cs typeface="Meiryo UI" pitchFamily="50" charset="-128"/>
              </a:rPr>
              <a:t>期地区</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820" y="5333340"/>
            <a:ext cx="2179537" cy="1192753"/>
          </a:xfrm>
          <a:prstGeom prst="rect">
            <a:avLst/>
          </a:prstGeom>
        </p:spPr>
      </p:pic>
      <p:sp>
        <p:nvSpPr>
          <p:cNvPr id="31" name="テキスト ボックス 30"/>
          <p:cNvSpPr txBox="1"/>
          <p:nvPr/>
        </p:nvSpPr>
        <p:spPr>
          <a:xfrm>
            <a:off x="1208151" y="1208740"/>
            <a:ext cx="396697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◆廃棄物処分場や河川施設等を活用し、公募選定した民間事業者による太陽光発電設備の設置を進めています。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0535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14</a:t>
            </a:r>
            <a:endParaRPr lang="ja-JP" altLang="en-US" b="1" dirty="0">
              <a:solidFill>
                <a:prstClr val="white"/>
              </a:solidFill>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太陽光発電施設の地域との共生の推進（「大阪モデル」）</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602295"/>
            <a:ext cx="3190164" cy="40328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88041"/>
            <a:ext cx="9553019" cy="1169551"/>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a:t>
            </a:r>
            <a:r>
              <a:rPr lang="ja-JP" altLang="en-US" sz="1300" dirty="0" smtClean="0">
                <a:solidFill>
                  <a:prstClr val="black"/>
                </a:solidFill>
                <a:latin typeface="Meiryo UI" pitchFamily="50" charset="-128"/>
                <a:ea typeface="Meiryo UI" pitchFamily="50" charset="-128"/>
                <a:cs typeface="Meiryo UI" pitchFamily="50" charset="-128"/>
              </a:rPr>
              <a:t>より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、太陽光発電施設の不適切な設置や事業者と地域住民との</a:t>
            </a:r>
            <a:r>
              <a:rPr lang="ja-JP" altLang="en-US" sz="1300" dirty="0" smtClean="0">
                <a:solidFill>
                  <a:prstClr val="black"/>
                </a:solidFill>
                <a:latin typeface="Meiryo UI" pitchFamily="50" charset="-128"/>
                <a:ea typeface="Meiryo UI" pitchFamily="50" charset="-128"/>
                <a:cs typeface="Meiryo UI" pitchFamily="50" charset="-128"/>
              </a:rPr>
              <a:t>トラブル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の</a:t>
            </a:r>
            <a:r>
              <a:rPr lang="ja-JP" altLang="en-US" sz="1300" dirty="0">
                <a:solidFill>
                  <a:prstClr val="black"/>
                </a:solidFill>
                <a:latin typeface="Meiryo UI" pitchFamily="50" charset="-128"/>
                <a:ea typeface="Meiryo UI" pitchFamily="50" charset="-128"/>
                <a:cs typeface="Meiryo UI" pitchFamily="50" charset="-128"/>
              </a:rPr>
              <a:t>未然防止等を</a:t>
            </a:r>
            <a:r>
              <a:rPr lang="ja-JP" altLang="en-US" sz="1300" dirty="0" smtClean="0">
                <a:solidFill>
                  <a:prstClr val="black"/>
                </a:solidFill>
                <a:latin typeface="Meiryo UI" pitchFamily="50" charset="-128"/>
                <a:ea typeface="Meiryo UI" pitchFamily="50" charset="-128"/>
                <a:cs typeface="Meiryo UI" pitchFamily="50" charset="-128"/>
              </a:rPr>
              <a:t>図ります。</a:t>
            </a:r>
            <a:endParaRPr lang="ja-JP" altLang="en-US"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a:t>
            </a:r>
            <a:r>
              <a:rPr lang="ja-JP" altLang="en-US" sz="1300" dirty="0" smtClean="0">
                <a:solidFill>
                  <a:prstClr val="black"/>
                </a:solidFill>
                <a:latin typeface="Meiryo UI" pitchFamily="50" charset="-128"/>
                <a:ea typeface="Meiryo UI" pitchFamily="50" charset="-128"/>
                <a:cs typeface="Meiryo UI" pitchFamily="50" charset="-128"/>
              </a:rPr>
              <a:t>自治体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を情報共有し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トラブルの未然防止を図るとともに、不適切案件</a:t>
            </a:r>
            <a:r>
              <a:rPr lang="ja-JP" altLang="en-US" sz="1300" dirty="0">
                <a:latin typeface="Meiryo UI" pitchFamily="50" charset="-128"/>
                <a:ea typeface="Meiryo UI" pitchFamily="50" charset="-128"/>
                <a:cs typeface="Meiryo UI" pitchFamily="50" charset="-128"/>
              </a:rPr>
              <a:t>及びトラブルに</a:t>
            </a:r>
            <a:r>
              <a:rPr lang="ja-JP" altLang="en-US" sz="1300" dirty="0" smtClean="0">
                <a:latin typeface="Meiryo UI" pitchFamily="50" charset="-128"/>
                <a:ea typeface="Meiryo UI" pitchFamily="50" charset="-128"/>
                <a:cs typeface="Meiryo UI" pitchFamily="50" charset="-128"/>
              </a:rPr>
              <a:t>関する 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r>
              <a:rPr lang="ja-JP" altLang="en-US" sz="1300" dirty="0">
                <a:latin typeface="Meiryo UI" pitchFamily="50" charset="-128"/>
                <a:ea typeface="Meiryo UI" pitchFamily="50" charset="-128"/>
                <a:cs typeface="Meiryo UI" pitchFamily="50" charset="-128"/>
              </a:rPr>
              <a:t>協力して対応</a:t>
            </a:r>
            <a:r>
              <a:rPr lang="ja-JP" altLang="en-US" sz="1300" dirty="0" smtClean="0">
                <a:solidFill>
                  <a:prstClr val="black"/>
                </a:solidFill>
                <a:latin typeface="Meiryo UI" pitchFamily="50" charset="-128"/>
                <a:ea typeface="Meiryo UI" pitchFamily="50" charset="-128"/>
                <a:cs typeface="Meiryo UI" pitchFamily="50" charset="-128"/>
              </a:rPr>
              <a:t>していま</a:t>
            </a:r>
            <a:r>
              <a:rPr lang="ja-JP" altLang="en-US" sz="1300" dirty="0">
                <a:solidFill>
                  <a:prstClr val="black"/>
                </a:solidFill>
                <a:latin typeface="Meiryo UI" pitchFamily="50" charset="-128"/>
                <a:ea typeface="Meiryo UI" pitchFamily="50" charset="-128"/>
                <a:cs typeface="Meiryo UI" pitchFamily="50" charset="-128"/>
              </a:rPr>
              <a:t>す</a:t>
            </a:r>
            <a:r>
              <a:rPr lang="ja-JP" altLang="en-US" sz="1300" dirty="0" smtClean="0">
                <a:solidFill>
                  <a:prstClr val="black"/>
                </a:solidFill>
                <a:latin typeface="Meiryo UI" pitchFamily="50" charset="-128"/>
                <a:ea typeface="Meiryo UI" pitchFamily="50" charset="-128"/>
                <a:cs typeface="Meiryo UI" pitchFamily="50" charset="-128"/>
              </a:rPr>
              <a:t>。</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15" name="正方形/長方形 14"/>
          <p:cNvSpPr/>
          <p:nvPr/>
        </p:nvSpPr>
        <p:spPr>
          <a:xfrm>
            <a:off x="5537485" y="947111"/>
            <a:ext cx="3500568" cy="187915"/>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059610" y="2596990"/>
            <a:ext cx="3586707" cy="1730539"/>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実績＞会議開催状況</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①近畿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経済産業局・大阪府連携協力</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2017</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2</a:t>
            </a:r>
            <a:r>
              <a:rPr lang="ja-JP" altLang="en-US" sz="1100" dirty="0" smtClean="0">
                <a:solidFill>
                  <a:schemeClr val="tx1"/>
                </a:solidFill>
                <a:latin typeface="Meiryo UI" pitchFamily="50" charset="-128"/>
                <a:ea typeface="Meiryo UI" pitchFamily="50" charset="-128"/>
                <a:cs typeface="Meiryo UI" pitchFamily="50" charset="-128"/>
              </a:rPr>
              <a:t>回開催</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②大阪府</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庁内連絡調整</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③豊能町部会（個別案件）</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月</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第</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5</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dirty="0" smtClean="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437185"/>
            <a:ext cx="3605559" cy="226646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＜大阪府実績＞その他取組み内容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itchFamily="50" charset="-128"/>
              </a:rPr>
              <a:t>①</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が適用されます</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太陽光</a:t>
            </a:r>
            <a:r>
              <a:rPr lang="ja-JP" altLang="en-US" sz="1100" dirty="0">
                <a:solidFill>
                  <a:schemeClr val="tx1"/>
                </a:solidFill>
                <a:latin typeface="Meiryo UI" pitchFamily="50" charset="-128"/>
                <a:ea typeface="Meiryo UI" pitchFamily="50" charset="-128"/>
                <a:cs typeface="Meiryo UI" pitchFamily="50" charset="-128"/>
              </a:rPr>
              <a:t>発電</a:t>
            </a:r>
            <a:r>
              <a:rPr lang="ja-JP" altLang="en-US" sz="1100" dirty="0" smtClean="0">
                <a:solidFill>
                  <a:schemeClr val="tx1"/>
                </a:solidFill>
                <a:latin typeface="Meiryo UI" pitchFamily="50" charset="-128"/>
                <a:ea typeface="Meiryo UI" pitchFamily="50" charset="-128"/>
                <a:cs typeface="Meiryo UI" pitchFamily="50" charset="-128"/>
              </a:rPr>
              <a:t>施設に関する市町村条例の雛形について</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・岬町（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4</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・豊能町（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・熊取町（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40640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15</a:t>
            </a:r>
          </a:p>
        </p:txBody>
      </p:sp>
      <p:sp>
        <p:nvSpPr>
          <p:cNvPr id="22" name="角丸四角形 21"/>
          <p:cNvSpPr/>
          <p:nvPr/>
        </p:nvSpPr>
        <p:spPr>
          <a:xfrm>
            <a:off x="95488" y="573557"/>
            <a:ext cx="492442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972712"/>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150936064"/>
              </p:ext>
            </p:extLst>
          </p:nvPr>
        </p:nvGraphicFramePr>
        <p:xfrm>
          <a:off x="142234"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＜市民共同発電所の事例＞</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42234" y="623752"/>
            <a:ext cx="3180368"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5268082"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◆地域における再生可能エネルギーの普及促進のため、府民が中心と</a:t>
            </a:r>
            <a:r>
              <a:rPr lang="ja-JP" altLang="en-US" sz="1300" dirty="0" err="1" smtClean="0">
                <a:latin typeface="Meiryo UI" pitchFamily="50" charset="-128"/>
                <a:ea typeface="Meiryo UI" pitchFamily="50" charset="-128"/>
                <a:cs typeface="Meiryo UI" pitchFamily="50" charset="-128"/>
              </a:rPr>
              <a:t>な</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発電所</a:t>
            </a:r>
            <a:r>
              <a:rPr lang="ja-JP" altLang="en-US" sz="1300" dirty="0">
                <a:latin typeface="Meiryo UI" pitchFamily="50" charset="-128"/>
                <a:ea typeface="Meiryo UI" pitchFamily="50" charset="-128"/>
                <a:cs typeface="Meiryo UI" pitchFamily="50" charset="-128"/>
              </a:rPr>
              <a:t>を運営</a:t>
            </a:r>
            <a:r>
              <a:rPr lang="ja-JP" altLang="en-US" sz="1300" dirty="0" smtClean="0">
                <a:latin typeface="Meiryo UI" pitchFamily="50" charset="-128"/>
                <a:ea typeface="Meiryo UI" pitchFamily="50" charset="-128"/>
                <a:cs typeface="Meiryo UI" pitchFamily="50" charset="-128"/>
              </a:rPr>
              <a:t>する、府民参加型の太陽光発電を促進しました。各種</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相談や、技術的支援を行っています。</a:t>
            </a:r>
            <a:endParaRPr lang="ja-JP" altLang="en-US" sz="13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2526927" y="1145462"/>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2019</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14" name="角丸四角形 13"/>
          <p:cNvSpPr/>
          <p:nvPr/>
        </p:nvSpPr>
        <p:spPr>
          <a:xfrm>
            <a:off x="5116516" y="554622"/>
            <a:ext cx="4734615" cy="621482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5160515" y="640237"/>
            <a:ext cx="3223631" cy="55525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5066663" y="3919890"/>
            <a:ext cx="1208904" cy="307777"/>
          </a:xfrm>
          <a:prstGeom prst="rect">
            <a:avLst/>
          </a:prstGeom>
          <a:noFill/>
        </p:spPr>
        <p:txBody>
          <a:bodyPr wrap="square" rtlCol="0">
            <a:spAutoFit/>
          </a:bodyPr>
          <a:lstStyle/>
          <a:p>
            <a:pPr marL="87313" indent="-87313"/>
            <a:r>
              <a:rPr lang="ja-JP" altLang="en-US" sz="1400" b="1" dirty="0" smtClean="0">
                <a:latin typeface="Meiryo UI" pitchFamily="50" charset="-128"/>
                <a:ea typeface="Meiryo UI" pitchFamily="50" charset="-128"/>
                <a:cs typeface="Meiryo UI" pitchFamily="50" charset="-128"/>
              </a:rPr>
              <a:t>＜概要</a:t>
            </a:r>
            <a:r>
              <a:rPr lang="ja-JP" altLang="en-US" sz="1400" b="1" dirty="0">
                <a:latin typeface="Meiryo UI" pitchFamily="50" charset="-128"/>
                <a:ea typeface="Meiryo UI" pitchFamily="50" charset="-128"/>
                <a:cs typeface="Meiryo UI" pitchFamily="50" charset="-128"/>
              </a:rPr>
              <a:t>図</a:t>
            </a:r>
            <a:r>
              <a:rPr lang="ja-JP" altLang="en-US" sz="1400" b="1" dirty="0" smtClean="0">
                <a:latin typeface="Meiryo UI" pitchFamily="50" charset="-128"/>
                <a:ea typeface="Meiryo UI" pitchFamily="50" charset="-128"/>
                <a:cs typeface="Meiryo UI" pitchFamily="50" charset="-128"/>
              </a:rPr>
              <a:t>＞</a:t>
            </a:r>
            <a:endParaRPr lang="en-US" altLang="ja-JP" sz="1400" b="1" dirty="0" smtClean="0">
              <a:latin typeface="Meiryo UI" pitchFamily="50" charset="-128"/>
              <a:ea typeface="Meiryo UI" pitchFamily="50" charset="-128"/>
              <a:cs typeface="Meiryo UI" pitchFamily="50" charset="-128"/>
            </a:endParaRPr>
          </a:p>
        </p:txBody>
      </p:sp>
      <p:sp>
        <p:nvSpPr>
          <p:cNvPr id="18" name="正方形/長方形 17"/>
          <p:cNvSpPr/>
          <p:nvPr/>
        </p:nvSpPr>
        <p:spPr>
          <a:xfrm>
            <a:off x="5175947" y="2712160"/>
            <a:ext cx="4605233" cy="1159292"/>
          </a:xfrm>
          <a:prstGeom prst="rect">
            <a:avLst/>
          </a:prstGeom>
          <a:ln>
            <a:solidFill>
              <a:srgbClr val="0000FF"/>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5704556" y="4013398"/>
            <a:ext cx="3629216" cy="2662536"/>
          </a:xfrm>
          <a:prstGeom prst="rect">
            <a:avLst/>
          </a:prstGeom>
        </p:spPr>
      </p:pic>
      <p:sp>
        <p:nvSpPr>
          <p:cNvPr id="21" name="テキスト ボックス 20"/>
          <p:cNvSpPr txBox="1"/>
          <p:nvPr/>
        </p:nvSpPr>
        <p:spPr>
          <a:xfrm>
            <a:off x="5175948" y="1484355"/>
            <a:ext cx="4605232" cy="1369606"/>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a:t>
            </a:r>
            <a:r>
              <a:rPr lang="ja-JP" altLang="en-US" sz="1300" dirty="0" smtClean="0">
                <a:latin typeface="Meiryo UI" pitchFamily="50" charset="-128"/>
                <a:ea typeface="Meiryo UI" pitchFamily="50" charset="-128"/>
                <a:cs typeface="Meiryo UI" pitchFamily="50" charset="-128"/>
              </a:rPr>
              <a:t>図</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ます。</a:t>
            </a:r>
            <a:endParaRPr lang="ja-JP" altLang="en-US" sz="1300" dirty="0">
              <a:latin typeface="Meiryo UI" pitchFamily="50" charset="-128"/>
              <a:ea typeface="Meiryo UI" pitchFamily="50" charset="-128"/>
              <a:cs typeface="Meiryo UI" pitchFamily="50" charset="-128"/>
            </a:endParaRPr>
          </a:p>
          <a:p>
            <a:pPr marL="87313" indent="-87313">
              <a:spcAft>
                <a:spcPts val="600"/>
              </a:spcAft>
            </a:pPr>
            <a:endParaRPr lang="ja-JP" altLang="en-US" sz="13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7070501" y="1290951"/>
            <a:ext cx="271067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21301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16</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82724" y="729691"/>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地中熱普及促進事業➀</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2598450" y="759607"/>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lang="zh-TW" altLang="en-US" sz="1200" dirty="0">
                <a:solidFill>
                  <a:prstClr val="black"/>
                </a:solidFill>
                <a:latin typeface="Meiryo UI" pitchFamily="50" charset="-128"/>
                <a:ea typeface="Meiryo UI" pitchFamily="50" charset="-128"/>
                <a:cs typeface="Meiryo UI" pitchFamily="50" charset="-128"/>
              </a:rPr>
              <a:t>事業実施年度：</a:t>
            </a:r>
            <a:r>
              <a:rPr lang="en-US" altLang="zh-TW" sz="1200" dirty="0" smtClean="0">
                <a:solidFill>
                  <a:prstClr val="black"/>
                </a:solidFill>
                <a:latin typeface="Meiryo UI" pitchFamily="50" charset="-128"/>
                <a:ea typeface="Meiryo UI" pitchFamily="50" charset="-128"/>
                <a:cs typeface="Meiryo UI" pitchFamily="50" charset="-128"/>
              </a:rPr>
              <a:t>2015</a:t>
            </a:r>
            <a:r>
              <a:rPr lang="zh-TW" altLang="en-US" sz="1200" dirty="0" smtClean="0">
                <a:solidFill>
                  <a:prstClr val="black"/>
                </a:solidFill>
                <a:latin typeface="Meiryo UI" pitchFamily="50" charset="-128"/>
                <a:ea typeface="Meiryo UI" pitchFamily="50" charset="-128"/>
                <a:cs typeface="Meiryo UI" pitchFamily="50" charset="-128"/>
              </a:rPr>
              <a:t>～</a:t>
            </a:r>
            <a:r>
              <a:rPr lang="en-US" altLang="zh-TW" sz="1200" dirty="0" smtClean="0">
                <a:solidFill>
                  <a:prstClr val="black"/>
                </a:solidFill>
                <a:latin typeface="Meiryo UI" pitchFamily="50" charset="-128"/>
                <a:ea typeface="Meiryo UI" pitchFamily="50" charset="-128"/>
                <a:cs typeface="Meiryo UI" pitchFamily="50" charset="-128"/>
              </a:rPr>
              <a:t>2019</a:t>
            </a:r>
            <a:r>
              <a:rPr lang="zh-TW" altLang="en-US" sz="1200" dirty="0" smtClean="0">
                <a:solidFill>
                  <a:prstClr val="black"/>
                </a:solidFill>
                <a:latin typeface="Meiryo UI" pitchFamily="50" charset="-128"/>
                <a:ea typeface="Meiryo UI" pitchFamily="50" charset="-128"/>
                <a:cs typeface="Meiryo UI" pitchFamily="50" charset="-128"/>
              </a:rPr>
              <a:t>年度</a:t>
            </a:r>
            <a:endParaRPr lang="zh-TW" altLang="en-US" sz="1200" dirty="0">
              <a:solidFill>
                <a:prstClr val="black"/>
              </a:solidFill>
              <a:latin typeface="Meiryo UI" pitchFamily="50" charset="-128"/>
              <a:ea typeface="Meiryo UI" pitchFamily="50" charset="-128"/>
              <a:cs typeface="Meiryo UI" pitchFamily="50" charset="-128"/>
            </a:endParaRPr>
          </a:p>
        </p:txBody>
      </p:sp>
      <p:sp>
        <p:nvSpPr>
          <p:cNvPr id="20" name="テキスト ボックス 19"/>
          <p:cNvSpPr txBox="1"/>
          <p:nvPr/>
        </p:nvSpPr>
        <p:spPr>
          <a:xfrm>
            <a:off x="220022" y="119322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上で公開しています。今後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15861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128939"/>
            <a:ext cx="1871586" cy="350784"/>
          </a:xfrm>
          <a:prstGeom prst="rect">
            <a:avLst/>
          </a:prstGeom>
          <a:noFill/>
          <a:ln>
            <a:noFill/>
          </a:ln>
          <a:effectLs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93999"/>
            <a:ext cx="3211876" cy="4677149"/>
          </a:xfrm>
          <a:prstGeom prst="rect">
            <a:avLst/>
          </a:prstGeom>
        </p:spPr>
      </p:pic>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00064" y="3655393"/>
            <a:ext cx="2108269" cy="2240776"/>
          </a:xfrm>
          <a:prstGeom prst="rect">
            <a:avLst/>
          </a:prstGeom>
        </p:spPr>
      </p:pic>
      <p:sp>
        <p:nvSpPr>
          <p:cNvPr id="15" name="正方形/長方形 14"/>
          <p:cNvSpPr/>
          <p:nvPr/>
        </p:nvSpPr>
        <p:spPr>
          <a:xfrm>
            <a:off x="282725" y="5904535"/>
            <a:ext cx="2433168"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latin typeface="Meiryo UI" panose="020B0604030504040204" pitchFamily="50" charset="-128"/>
                <a:ea typeface="Meiryo UI" panose="020B0604030504040204" pitchFamily="50" charset="-128"/>
              </a:rPr>
              <a:t>エネルギーイノベーションジャパン</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講演</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地中熱シンポジウム</a:t>
            </a:r>
            <a:r>
              <a:rPr lang="ja-JP" altLang="en-US" sz="1000" dirty="0" smtClean="0">
                <a:latin typeface="Meiryo UI" panose="020B0604030504040204" pitchFamily="50" charset="-128"/>
                <a:ea typeface="Meiryo UI" panose="020B0604030504040204" pitchFamily="50" charset="-128"/>
              </a:rPr>
              <a:t>講演</a:t>
            </a:r>
            <a:endParaRPr lang="en-US" altLang="ja-JP"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158" y="3576489"/>
            <a:ext cx="1820270" cy="2566581"/>
          </a:xfrm>
          <a:prstGeom prst="rect">
            <a:avLst/>
          </a:prstGeom>
        </p:spPr>
      </p:pic>
      <p:sp>
        <p:nvSpPr>
          <p:cNvPr id="17" name="テキスト ボックス 16"/>
          <p:cNvSpPr txBox="1"/>
          <p:nvPr/>
        </p:nvSpPr>
        <p:spPr>
          <a:xfrm>
            <a:off x="4692399" y="309970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5" name="図 2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380" y="3471568"/>
            <a:ext cx="2447985" cy="1551611"/>
          </a:xfrm>
          <a:prstGeom prst="rect">
            <a:avLst/>
          </a:prstGeom>
        </p:spPr>
      </p:pic>
      <p:sp>
        <p:nvSpPr>
          <p:cNvPr id="26" name="テキスト ボックス 25"/>
          <p:cNvSpPr txBox="1"/>
          <p:nvPr/>
        </p:nvSpPr>
        <p:spPr>
          <a:xfrm>
            <a:off x="825257" y="320915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78" y="5096169"/>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ＭＳ Ｐゴシック" pitchFamily="50" charset="-128"/>
              </a:rPr>
              <a:t>出</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14560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Tree>
    <p:extLst>
      <p:ext uri="{BB962C8B-B14F-4D97-AF65-F5344CB8AC3E}">
        <p14:creationId xmlns:p14="http://schemas.microsoft.com/office/powerpoint/2010/main" val="1087955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17</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地中熱普及促進事業➁</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00941" y="1440214"/>
            <a:ext cx="5787283"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◆地中熱のひとつである帯水層蓄熱利用は、地下水を多く含む地層（帯水層）から</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熱エネルギーを採り出して、建物の冷房・暖房を効率的に行う技術で、従来比</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の省エネと</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CO2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排出削減、ヒートアイランド現象の緩和策として期待されています。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smtClean="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帯水層蓄熱情報マップを、大阪市の地図情報サイト「マップナビおおさ</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か」で公開しているほか、</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万博・</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IR</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での活用を見据え、湾岸地域の市有施設（アミ</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ティ舞洲）において</a:t>
            </a:r>
            <a:r>
              <a:rPr lang="ja-JP" altLang="en-US" sz="1300" dirty="0">
                <a:solidFill>
                  <a:prstClr val="black"/>
                </a:solidFill>
                <a:latin typeface="Meiryo UI" pitchFamily="50" charset="-128"/>
                <a:ea typeface="Meiryo UI" pitchFamily="50" charset="-128"/>
                <a:cs typeface="Meiryo UI" pitchFamily="50" charset="-128"/>
              </a:rPr>
              <a:t>、産学官連携で実証</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事業を行っています。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期や夢洲など、大規模な都市開発において優良事例を形成し、民</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間建築物を含めた、普及拡大を</a:t>
            </a:r>
            <a:r>
              <a:rPr lang="ja-JP" altLang="en-US" sz="1300" noProof="0" dirty="0" smtClean="0">
                <a:solidFill>
                  <a:prstClr val="black"/>
                </a:solidFill>
                <a:latin typeface="Meiryo UI" pitchFamily="50" charset="-128"/>
                <a:ea typeface="Meiryo UI" pitchFamily="50" charset="-128"/>
                <a:cs typeface="Meiryo UI" pitchFamily="50" charset="-128"/>
              </a:rPr>
              <a:t>目指し</a:t>
            </a:r>
            <a:r>
              <a:rPr lang="ja-JP" altLang="en-US" sz="1300" dirty="0" smtClean="0">
                <a:solidFill>
                  <a:prstClr val="black"/>
                </a:solidFill>
                <a:latin typeface="Meiryo UI" pitchFamily="50" charset="-128"/>
                <a:ea typeface="Meiryo UI" pitchFamily="50" charset="-128"/>
                <a:cs typeface="Meiryo UI" pitchFamily="50" charset="-128"/>
              </a:rPr>
              <a:t>ます</a:t>
            </a:r>
            <a:r>
              <a:rPr lang="ja-JP" altLang="en-US" sz="1300" dirty="0">
                <a:solidFill>
                  <a:prstClr val="black"/>
                </a:solidFill>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4141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a:extLst/>
        </p:spPr>
      </p:pic>
      <p:sp>
        <p:nvSpPr>
          <p:cNvPr id="39" name="テキスト ボックス 38"/>
          <p:cNvSpPr txBox="1"/>
          <p:nvPr/>
        </p:nvSpPr>
        <p:spPr>
          <a:xfrm>
            <a:off x="7398456" y="37880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0914" y="5633329"/>
            <a:ext cx="2291394" cy="979188"/>
          </a:xfrm>
          <a:prstGeom prst="rect">
            <a:avLst/>
          </a:prstGeom>
          <a:ln>
            <a:solidFill>
              <a:schemeClr val="accent1"/>
            </a:solidFill>
          </a:ln>
        </p:spPr>
      </p:pic>
      <p:sp>
        <p:nvSpPr>
          <p:cNvPr id="41" name="テキスト ボックス 40"/>
          <p:cNvSpPr txBox="1"/>
          <p:nvPr/>
        </p:nvSpPr>
        <p:spPr>
          <a:xfrm>
            <a:off x="7427885" y="5298223"/>
            <a:ext cx="2055371"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ビッドドシエ（立候補申請文書）</a:t>
            </a:r>
            <a:endParaRPr kumimoji="1" lang="ja-JP" altLang="en-US" sz="11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8456" y="4091105"/>
            <a:ext cx="2370671" cy="1235622"/>
          </a:xfrm>
          <a:prstGeom prst="rect">
            <a:avLst/>
          </a:prstGeom>
        </p:spPr>
      </p:pic>
      <p:sp>
        <p:nvSpPr>
          <p:cNvPr id="25" name="正方形/長方形 24"/>
          <p:cNvSpPr/>
          <p:nvPr/>
        </p:nvSpPr>
        <p:spPr>
          <a:xfrm>
            <a:off x="152173" y="4031051"/>
            <a:ext cx="4641063" cy="2091872"/>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・市有施設における地中熱導入の事業化可能性調査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・大阪市域の帯水層蓄熱ポテンシャルマップの作成</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・大阪</a:t>
            </a:r>
            <a:r>
              <a:rPr lang="ja-JP" altLang="en-US" sz="1000" dirty="0">
                <a:solidFill>
                  <a:schemeClr val="tx1"/>
                </a:solidFill>
                <a:latin typeface="Meiryo UI" pitchFamily="50" charset="-128"/>
                <a:ea typeface="Meiryo UI" pitchFamily="50" charset="-128"/>
                <a:cs typeface="Meiryo UI" pitchFamily="50" charset="-128"/>
              </a:rPr>
              <a:t>市域の</a:t>
            </a:r>
            <a:r>
              <a:rPr lang="ja-JP" altLang="en-US" sz="1000" dirty="0" smtClean="0">
                <a:solidFill>
                  <a:schemeClr val="tx1"/>
                </a:solidFill>
                <a:latin typeface="Meiryo UI" pitchFamily="50" charset="-128"/>
                <a:ea typeface="Meiryo UI" pitchFamily="50" charset="-128"/>
                <a:cs typeface="Meiryo UI" pitchFamily="50" charset="-128"/>
              </a:rPr>
              <a:t>ポテンシャルマップ</a:t>
            </a:r>
            <a:r>
              <a:rPr lang="ja-JP" altLang="en-US" sz="1000" dirty="0">
                <a:solidFill>
                  <a:schemeClr val="tx1"/>
                </a:solidFill>
                <a:latin typeface="Meiryo UI" pitchFamily="50" charset="-128"/>
                <a:ea typeface="Meiryo UI" pitchFamily="50" charset="-128"/>
                <a:cs typeface="Meiryo UI" pitchFamily="50" charset="-128"/>
              </a:rPr>
              <a:t>を</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大阪市の地図情報サイト「マップナビおおさか」</a:t>
            </a:r>
            <a:r>
              <a:rPr lang="ja-JP" altLang="en-US" sz="1000" dirty="0" smtClean="0">
                <a:solidFill>
                  <a:schemeClr val="tx1"/>
                </a:solidFill>
                <a:latin typeface="Meiryo UI" pitchFamily="50" charset="-128"/>
                <a:ea typeface="Meiryo UI" pitchFamily="50" charset="-128"/>
                <a:cs typeface="Meiryo UI" pitchFamily="50" charset="-128"/>
              </a:rPr>
              <a:t>で公開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・産学官連携で、うめきた２期暫定利用区域において、帯水層蓄熱利用実証事業開始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・帯水層蓄熱利用の普及に向けた大阪市域における地下水有効利用のあり方の検討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・湾岸</a:t>
            </a:r>
            <a:r>
              <a:rPr lang="ja-JP" altLang="en-US" sz="1000" dirty="0">
                <a:solidFill>
                  <a:schemeClr val="tx1"/>
                </a:solidFill>
                <a:latin typeface="Meiryo UI" pitchFamily="50" charset="-128"/>
                <a:ea typeface="Meiryo UI" pitchFamily="50" charset="-128"/>
                <a:cs typeface="Meiryo UI" pitchFamily="50" charset="-128"/>
              </a:rPr>
              <a:t>地域の市有施設（アミティ舞洲）</a:t>
            </a:r>
            <a:r>
              <a:rPr lang="ja-JP" altLang="en-US" sz="1000" dirty="0" smtClean="0">
                <a:solidFill>
                  <a:schemeClr val="tx1"/>
                </a:solidFill>
                <a:latin typeface="Meiryo UI" pitchFamily="50" charset="-128"/>
                <a:ea typeface="Meiryo UI" pitchFamily="50" charset="-128"/>
                <a:cs typeface="Meiryo UI" pitchFamily="50" charset="-128"/>
              </a:rPr>
              <a:t>において</a:t>
            </a:r>
            <a:r>
              <a:rPr lang="ja-JP" altLang="en-US" sz="1000" dirty="0">
                <a:solidFill>
                  <a:schemeClr val="tx1"/>
                </a:solidFill>
                <a:latin typeface="Meiryo UI" pitchFamily="50" charset="-128"/>
                <a:ea typeface="Meiryo UI" pitchFamily="50" charset="-128"/>
                <a:cs typeface="Meiryo UI" pitchFamily="50" charset="-128"/>
              </a:rPr>
              <a:t>、産学官連携で実証</a:t>
            </a:r>
            <a:r>
              <a:rPr lang="ja-JP" altLang="en-US" sz="1000" dirty="0" smtClean="0">
                <a:solidFill>
                  <a:schemeClr val="tx1"/>
                </a:solidFill>
                <a:latin typeface="Meiryo UI" pitchFamily="50" charset="-128"/>
                <a:ea typeface="Meiryo UI" pitchFamily="50" charset="-128"/>
                <a:cs typeface="Meiryo UI" pitchFamily="50" charset="-128"/>
              </a:rPr>
              <a:t>事業を実施</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2584815" y="772486"/>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lang="zh-TW" altLang="en-US" sz="1200" dirty="0">
                <a:solidFill>
                  <a:prstClr val="black"/>
                </a:solidFill>
                <a:latin typeface="Meiryo UI" pitchFamily="50" charset="-128"/>
                <a:ea typeface="Meiryo UI" pitchFamily="50" charset="-128"/>
                <a:cs typeface="Meiryo UI" pitchFamily="50" charset="-128"/>
              </a:rPr>
              <a:t>事業実施年度：</a:t>
            </a:r>
            <a:r>
              <a:rPr lang="en-US" altLang="zh-TW" sz="1200" dirty="0" smtClean="0">
                <a:solidFill>
                  <a:prstClr val="black"/>
                </a:solidFill>
                <a:latin typeface="Meiryo UI" pitchFamily="50" charset="-128"/>
                <a:ea typeface="Meiryo UI" pitchFamily="50" charset="-128"/>
                <a:cs typeface="Meiryo UI" pitchFamily="50" charset="-128"/>
              </a:rPr>
              <a:t>2015</a:t>
            </a:r>
            <a:r>
              <a:rPr lang="zh-TW" altLang="en-US" sz="1200" dirty="0" smtClean="0">
                <a:solidFill>
                  <a:prstClr val="black"/>
                </a:solidFill>
                <a:latin typeface="Meiryo UI" pitchFamily="50" charset="-128"/>
                <a:ea typeface="Meiryo UI" pitchFamily="50" charset="-128"/>
                <a:cs typeface="Meiryo UI" pitchFamily="50" charset="-128"/>
              </a:rPr>
              <a:t>～</a:t>
            </a:r>
            <a:r>
              <a:rPr lang="en-US" altLang="zh-TW" sz="1200" dirty="0" smtClean="0">
                <a:solidFill>
                  <a:prstClr val="black"/>
                </a:solidFill>
                <a:latin typeface="Meiryo UI" pitchFamily="50" charset="-128"/>
                <a:ea typeface="Meiryo UI" pitchFamily="50" charset="-128"/>
                <a:cs typeface="Meiryo UI" pitchFamily="50" charset="-128"/>
              </a:rPr>
              <a:t>2019</a:t>
            </a:r>
            <a:r>
              <a:rPr lang="zh-TW" altLang="en-US" sz="1200" dirty="0" smtClean="0">
                <a:solidFill>
                  <a:prstClr val="black"/>
                </a:solidFill>
                <a:latin typeface="Meiryo UI" pitchFamily="50" charset="-128"/>
                <a:ea typeface="Meiryo UI" pitchFamily="50" charset="-128"/>
                <a:cs typeface="Meiryo UI" pitchFamily="50" charset="-128"/>
              </a:rPr>
              <a:t>年度</a:t>
            </a:r>
            <a:endParaRPr lang="zh-TW"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9310" t="4094" r="26393" b="7296"/>
          <a:stretch/>
        </p:blipFill>
        <p:spPr>
          <a:xfrm>
            <a:off x="6507570" y="916639"/>
            <a:ext cx="2684555" cy="2463079"/>
          </a:xfrm>
          <a:prstGeom prst="rect">
            <a:avLst/>
          </a:prstGeom>
        </p:spPr>
      </p:pic>
    </p:spTree>
    <p:extLst>
      <p:ext uri="{BB962C8B-B14F-4D97-AF65-F5344CB8AC3E}">
        <p14:creationId xmlns:p14="http://schemas.microsoft.com/office/powerpoint/2010/main" val="1697397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1115731"/>
            <a:ext cx="3550793" cy="5088653"/>
          </a:xfrm>
          <a:prstGeom prst="rect">
            <a:avLst/>
          </a:prstGeom>
        </p:spPr>
      </p:pic>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18</a:t>
            </a:r>
            <a:endParaRPr lang="ja-JP" altLang="en-US" b="1" dirty="0">
              <a:solidFill>
                <a:prstClr val="white"/>
              </a:solidFill>
            </a:endParaRPr>
          </a:p>
        </p:txBody>
      </p:sp>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824906"/>
            <a:ext cx="3655090"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278412"/>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a:t>
            </a:r>
            <a:r>
              <a:rPr lang="ja-JP" altLang="en-US" sz="1300" dirty="0" err="1" smtClean="0">
                <a:latin typeface="Meiryo UI" pitchFamily="50" charset="-128"/>
                <a:ea typeface="Meiryo UI" pitchFamily="50" charset="-128"/>
                <a:cs typeface="Meiryo UI" pitchFamily="50" charset="-128"/>
              </a:rPr>
              <a:t>所管す</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る</a:t>
            </a:r>
            <a:r>
              <a:rPr lang="ja-JP" altLang="en-US" sz="1300" dirty="0" smtClean="0">
                <a:latin typeface="Meiryo UI" pitchFamily="50" charset="-128"/>
                <a:ea typeface="Meiryo UI" pitchFamily="50" charset="-128"/>
                <a:cs typeface="Meiryo UI" pitchFamily="50" charset="-128"/>
              </a:rPr>
              <a:t>流域下水道及び大阪市の公共下水道における下水</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熱ポテンシャルマップ（下水熱の賦存量や存在位置を容</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易に把握できる地図情報）を作成し、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a:t>
            </a:r>
            <a:r>
              <a:rPr lang="ja-JP" altLang="en-US" sz="1300" dirty="0" smtClean="0">
                <a:latin typeface="Meiryo UI" pitchFamily="50" charset="-128"/>
                <a:ea typeface="Meiryo UI" pitchFamily="50" charset="-128"/>
                <a:cs typeface="Meiryo UI" pitchFamily="50" charset="-128"/>
              </a:rPr>
              <a:t>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821393"/>
            <a:ext cx="3520005" cy="3265442"/>
          </a:xfrm>
          <a:prstGeom prst="rect">
            <a:avLst/>
          </a:prstGeom>
          <a:ln>
            <a:solidFill>
              <a:schemeClr val="tx1"/>
            </a:solidFill>
          </a:ln>
        </p:spPr>
      </p:pic>
      <p:sp>
        <p:nvSpPr>
          <p:cNvPr id="11" name="正方形/長方形 10"/>
          <p:cNvSpPr/>
          <p:nvPr/>
        </p:nvSpPr>
        <p:spPr>
          <a:xfrm>
            <a:off x="7957794" y="3355501"/>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sp>
        <p:nvSpPr>
          <p:cNvPr id="25" name="テキスト ボックス 24"/>
          <p:cNvSpPr txBox="1"/>
          <p:nvPr/>
        </p:nvSpPr>
        <p:spPr>
          <a:xfrm>
            <a:off x="4021950" y="1793604"/>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a:t>
            </a:r>
            <a:r>
              <a:rPr lang="ja-JP" altLang="en-US" sz="1300" b="1" dirty="0" smtClean="0">
                <a:solidFill>
                  <a:srgbClr val="000000"/>
                </a:solidFill>
                <a:latin typeface="Meiryo UI" pitchFamily="50" charset="-128"/>
                <a:ea typeface="Meiryo UI" pitchFamily="50" charset="-128"/>
                <a:cs typeface="Meiryo UI" pitchFamily="50" charset="-128"/>
              </a:rPr>
              <a:t>市</a:t>
            </a:r>
            <a:r>
              <a:rPr lang="ja-JP" altLang="en-US" sz="1300" b="1" dirty="0">
                <a:solidFill>
                  <a:srgbClr val="000000"/>
                </a:solidFill>
                <a:latin typeface="Meiryo UI" pitchFamily="50" charset="-128"/>
                <a:ea typeface="Meiryo UI" pitchFamily="50" charset="-128"/>
                <a:cs typeface="Meiryo UI" pitchFamily="50" charset="-128"/>
              </a:rPr>
              <a:t>域</a:t>
            </a:r>
            <a:endParaRPr lang="ja-JP" altLang="en-US" sz="1300" b="1"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77831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目次</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4" y="66535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■本資料の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4" y="1323502"/>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■プランの目標･方向性と効果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1978974"/>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289918"/>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3945390"/>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3" y="4600862"/>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5</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2634446"/>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4" name="角丸四角形 13"/>
          <p:cNvSpPr/>
          <p:nvPr/>
        </p:nvSpPr>
        <p:spPr>
          <a:xfrm>
            <a:off x="200472" y="5256334"/>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その他</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「水素社会」の実現に向けた取組み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5" name="角丸四角形 14"/>
          <p:cNvSpPr/>
          <p:nvPr/>
        </p:nvSpPr>
        <p:spPr>
          <a:xfrm>
            <a:off x="200473" y="5911806"/>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2013</a:t>
            </a: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2018</a:t>
            </a:r>
            <a:r>
              <a:rPr lang="ja-JP" altLang="en-US" sz="2400" dirty="0" smtClean="0">
                <a:latin typeface="Meiryo UI" pitchFamily="50" charset="-128"/>
                <a:ea typeface="Meiryo UI" pitchFamily="50" charset="-128"/>
                <a:cs typeface="Meiryo UI" pitchFamily="50" charset="-128"/>
              </a:rPr>
              <a:t>年度の施策一覧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9424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19</a:t>
            </a:r>
            <a:endParaRPr lang="ja-JP" altLang="en-US" b="1" dirty="0">
              <a:solidFill>
                <a:prstClr val="white"/>
              </a:solidFill>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161582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lvl="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a:t>
            </a:r>
            <a:r>
              <a:rPr lang="ja-JP" altLang="en-US" sz="1050" dirty="0" smtClean="0">
                <a:latin typeface="Meiryo UI" pitchFamily="50" charset="-128"/>
                <a:ea typeface="Meiryo UI" pitchFamily="50" charset="-128"/>
                <a:cs typeface="Meiryo UI" pitchFamily="50" charset="-128"/>
              </a:rPr>
              <a:t>蒸気・温水</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電力</a:t>
            </a:r>
            <a:r>
              <a:rPr lang="ja-JP" altLang="en-US" sz="1050" dirty="0">
                <a:latin typeface="Meiryo UI" pitchFamily="50" charset="-128"/>
                <a:ea typeface="Meiryo UI" pitchFamily="50" charset="-128"/>
                <a:cs typeface="Meiryo UI" pitchFamily="50" charset="-128"/>
              </a:rPr>
              <a:t>に</a:t>
            </a:r>
            <a:r>
              <a:rPr lang="ja-JP" altLang="en-US" sz="1050" dirty="0" smtClean="0">
                <a:latin typeface="Meiryo UI" pitchFamily="50" charset="-128"/>
                <a:ea typeface="Meiryo UI" pitchFamily="50" charset="-128"/>
                <a:cs typeface="Meiryo UI" pitchFamily="50" charset="-128"/>
              </a:rPr>
              <a:t>変えて施設内</a:t>
            </a:r>
            <a:r>
              <a:rPr lang="ja-JP" altLang="en-US" sz="1050" dirty="0">
                <a:latin typeface="Meiryo UI" pitchFamily="50" charset="-128"/>
                <a:ea typeface="Meiryo UI" pitchFamily="50" charset="-128"/>
                <a:cs typeface="Meiryo UI" pitchFamily="50" charset="-128"/>
              </a:rPr>
              <a:t>で自家消費するほか、周辺施設への供給</a:t>
            </a:r>
            <a:r>
              <a:rPr lang="ja-JP" altLang="en-US" sz="1050" dirty="0" smtClean="0">
                <a:latin typeface="Meiryo UI" pitchFamily="50" charset="-128"/>
                <a:ea typeface="Meiryo UI" pitchFamily="50" charset="-128"/>
                <a:cs typeface="Meiryo UI" pitchFamily="50" charset="-128"/>
              </a:rPr>
              <a:t>や電力</a:t>
            </a:r>
            <a:r>
              <a:rPr lang="ja-JP" altLang="en-US" sz="1050" dirty="0">
                <a:latin typeface="Meiryo UI" pitchFamily="50" charset="-128"/>
                <a:ea typeface="Meiryo UI" pitchFamily="50" charset="-128"/>
                <a:cs typeface="Meiryo UI" pitchFamily="50" charset="-128"/>
              </a:rPr>
              <a:t>会社へ売電するなど、様々な形で活用することができます。</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周辺の外部施設</a:t>
            </a:r>
            <a:r>
              <a:rPr lang="ja-JP" altLang="en-US" sz="1050" dirty="0">
                <a:latin typeface="Meiryo UI" pitchFamily="50" charset="-128"/>
                <a:ea typeface="Meiryo UI" pitchFamily="50" charset="-128"/>
                <a:cs typeface="Meiryo UI" pitchFamily="50" charset="-128"/>
              </a:rPr>
              <a:t>に熱</a:t>
            </a:r>
            <a:r>
              <a:rPr lang="ja-JP" altLang="en-US" sz="1050" dirty="0" smtClean="0">
                <a:latin typeface="Meiryo UI" pitchFamily="50" charset="-128"/>
                <a:ea typeface="Meiryo UI" pitchFamily="50" charset="-128"/>
                <a:cs typeface="Meiryo UI" pitchFamily="50" charset="-128"/>
              </a:rPr>
              <a:t>供給しているもの：</a:t>
            </a:r>
            <a:r>
              <a:rPr lang="ja-JP" altLang="en-US" sz="1050" dirty="0">
                <a:latin typeface="Meiryo UI" pitchFamily="50" charset="-128"/>
                <a:ea typeface="Meiryo UI" pitchFamily="50" charset="-128"/>
                <a:cs typeface="Meiryo UI" pitchFamily="50" charset="-128"/>
              </a:rPr>
              <a:t>７</a:t>
            </a:r>
            <a:r>
              <a:rPr lang="ja-JP" altLang="en-US" sz="1050" dirty="0" smtClean="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発電を行っているもの：</a:t>
            </a:r>
            <a:r>
              <a:rPr lang="en-US" altLang="ja-JP" sz="1050" dirty="0" smtClean="0">
                <a:latin typeface="Meiryo UI" pitchFamily="50" charset="-128"/>
                <a:ea typeface="Meiryo UI" pitchFamily="50" charset="-128"/>
                <a:cs typeface="Meiryo UI" pitchFamily="50" charset="-128"/>
              </a:rPr>
              <a:t>27</a:t>
            </a:r>
            <a:r>
              <a:rPr lang="ja-JP" altLang="en-US" sz="1050" dirty="0" smtClean="0">
                <a:latin typeface="Meiryo UI" pitchFamily="50" charset="-128"/>
                <a:ea typeface="Meiryo UI" pitchFamily="50" charset="-128"/>
                <a:cs typeface="Meiryo UI" pitchFamily="50" charset="-128"/>
              </a:rPr>
              <a:t>施設</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smtClean="0">
                <a:latin typeface="Meiryo UI" pitchFamily="50" charset="-128"/>
                <a:ea typeface="Meiryo UI" pitchFamily="50" charset="-128"/>
                <a:cs typeface="Meiryo UI" pitchFamily="50" charset="-128"/>
              </a:rPr>
              <a:t>12</a:t>
            </a:r>
            <a:r>
              <a:rPr lang="ja-JP" altLang="en-US" sz="1050" dirty="0" smtClean="0">
                <a:latin typeface="Meiryo UI" pitchFamily="50" charset="-128"/>
                <a:ea typeface="Meiryo UI" pitchFamily="50" charset="-128"/>
                <a:cs typeface="Meiryo UI" pitchFamily="50" charset="-128"/>
              </a:rPr>
              <a:t>施設）、うち民間事業者へ売電しているもの：</a:t>
            </a:r>
            <a:r>
              <a:rPr lang="en-US" altLang="ja-JP" sz="1050" dirty="0" smtClean="0">
                <a:latin typeface="Meiryo UI" pitchFamily="50" charset="-128"/>
                <a:ea typeface="Meiryo UI" pitchFamily="50" charset="-128"/>
                <a:cs typeface="Meiryo UI" pitchFamily="50" charset="-128"/>
              </a:rPr>
              <a:t>22</a:t>
            </a:r>
            <a:r>
              <a:rPr lang="ja-JP" altLang="en-US" sz="1050" dirty="0" smtClean="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　</a:t>
            </a:r>
            <a:endParaRPr lang="en-US" altLang="ja-JP" sz="1300" dirty="0" smtClean="0">
              <a:latin typeface="Meiryo UI" pitchFamily="50" charset="-128"/>
              <a:ea typeface="Meiryo UI" pitchFamily="50" charset="-128"/>
              <a:cs typeface="Meiryo UI" pitchFamily="50" charset="-128"/>
            </a:endParaRPr>
          </a:p>
        </p:txBody>
      </p:sp>
      <p:pic>
        <p:nvPicPr>
          <p:cNvPr id="15" name="Picture 12" descr="フリー素材、建物">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sp>
        <p:nvSpPr>
          <p:cNvPr id="71" name="正方形/長方形 70"/>
          <p:cNvSpPr/>
          <p:nvPr/>
        </p:nvSpPr>
        <p:spPr>
          <a:xfrm>
            <a:off x="344410" y="3194347"/>
            <a:ext cx="4404957" cy="900246"/>
          </a:xfrm>
          <a:prstGeom prst="rect">
            <a:avLst/>
          </a:prstGeom>
          <a:ln>
            <a:solidFill>
              <a:schemeClr val="tx1"/>
            </a:solidFill>
            <a:prstDash val="dash"/>
          </a:ln>
        </p:spPr>
        <p:txBody>
          <a:bodyPr wrap="square">
            <a:spAutoFit/>
          </a:bodyPr>
          <a:lstStyle/>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・八尾市・松原市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、堺市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３</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池田市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、高槻市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、守口市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、枚方市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、茨木市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、寝屋川市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、箕面市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、門真市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、摂津市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本</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、忠岡町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、熊取町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、岬町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、豊中</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伊丹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環境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羽藤</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泉佐野市・田尻町</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東大阪</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四條畷市・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交野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貝塚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en-US" altLang="zh-TW"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南河内</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、泉南</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endParaRPr lang="zh-TW"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10"/>
          <p:cNvSpPr txBox="1">
            <a:spLocks noChangeArrowheads="1"/>
          </p:cNvSpPr>
          <p:nvPr/>
        </p:nvSpPr>
        <p:spPr bwMode="auto">
          <a:xfrm>
            <a:off x="346568" y="2961176"/>
            <a:ext cx="30599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b="0" i="0" dirty="0" smtClean="0">
                <a:latin typeface="ＭＳ Ｐゴシック" charset="-128"/>
                <a:ea typeface="Meiryo UI" pitchFamily="50" charset="-128"/>
                <a:cs typeface="Meiryo UI" pitchFamily="50" charset="-128"/>
              </a:rPr>
              <a:t>大阪府内の一般</a:t>
            </a:r>
            <a:r>
              <a:rPr lang="ja-JP" altLang="en-US" b="0" i="0" dirty="0">
                <a:latin typeface="ＭＳ Ｐゴシック" charset="-128"/>
                <a:ea typeface="Meiryo UI" pitchFamily="50" charset="-128"/>
                <a:cs typeface="Meiryo UI" pitchFamily="50" charset="-128"/>
              </a:rPr>
              <a:t>廃棄物</a:t>
            </a:r>
            <a:r>
              <a:rPr lang="ja-JP" altLang="en-US" b="0" i="0" dirty="0" smtClean="0">
                <a:latin typeface="ＭＳ Ｐゴシック" charset="-128"/>
                <a:ea typeface="Meiryo UI" pitchFamily="50" charset="-128"/>
                <a:cs typeface="Meiryo UI" pitchFamily="50" charset="-128"/>
              </a:rPr>
              <a:t>焼却施設</a:t>
            </a:r>
            <a:r>
              <a:rPr lang="zh-TW" altLang="en-US" b="0" i="0" dirty="0">
                <a:latin typeface="Meiryo UI" panose="020B0604030504040204" pitchFamily="50" charset="-128"/>
                <a:ea typeface="Meiryo UI" panose="020B0604030504040204" pitchFamily="50" charset="-128"/>
                <a:cs typeface="Meiryo UI" panose="020B0604030504040204" pitchFamily="50" charset="-128"/>
              </a:rPr>
              <a:t>（</a:t>
            </a:r>
            <a:r>
              <a:rPr lang="zh-TW" altLang="en-US" b="0" i="0" dirty="0" smtClean="0">
                <a:latin typeface="Meiryo UI" panose="020B0604030504040204" pitchFamily="50" charset="-128"/>
                <a:ea typeface="Meiryo UI" panose="020B0604030504040204" pitchFamily="50" charset="-128"/>
                <a:cs typeface="Meiryo UI" panose="020B0604030504040204" pitchFamily="50" charset="-128"/>
              </a:rPr>
              <a:t>全</a:t>
            </a:r>
            <a:r>
              <a:rPr lang="en-US" altLang="zh-TW" b="0" i="0" dirty="0" smtClean="0">
                <a:latin typeface="Meiryo UI" panose="020B0604030504040204" pitchFamily="50" charset="-128"/>
                <a:ea typeface="Meiryo UI" panose="020B0604030504040204" pitchFamily="50" charset="-128"/>
                <a:cs typeface="Meiryo UI" panose="020B0604030504040204" pitchFamily="50" charset="-128"/>
              </a:rPr>
              <a:t>39</a:t>
            </a:r>
            <a:r>
              <a:rPr lang="zh-TW" altLang="en-US" b="0" i="0" dirty="0" smtClean="0">
                <a:latin typeface="Meiryo UI" panose="020B0604030504040204" pitchFamily="50" charset="-128"/>
                <a:ea typeface="Meiryo UI" panose="020B0604030504040204" pitchFamily="50" charset="-128"/>
                <a:cs typeface="Meiryo UI" panose="020B0604030504040204" pitchFamily="50" charset="-128"/>
              </a:rPr>
              <a:t>施設）</a:t>
            </a:r>
            <a:endParaRPr lang="zh-TW"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10"/>
          <p:cNvSpPr txBox="1">
            <a:spLocks noChangeArrowheads="1"/>
          </p:cNvSpPr>
          <p:nvPr/>
        </p:nvSpPr>
        <p:spPr bwMode="auto">
          <a:xfrm>
            <a:off x="4906095" y="2824542"/>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sp>
        <p:nvSpPr>
          <p:cNvPr id="77" name="テキスト ボックス 76"/>
          <p:cNvSpPr txBox="1"/>
          <p:nvPr/>
        </p:nvSpPr>
        <p:spPr>
          <a:xfrm>
            <a:off x="129535" y="4197904"/>
            <a:ext cx="6831220"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nvPr>
        </p:nvGraphicFramePr>
        <p:xfrm>
          <a:off x="370512" y="4489548"/>
          <a:ext cx="6349266" cy="1933068"/>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5104">
                  <a:extLst>
                    <a:ext uri="{9D8B030D-6E8A-4147-A177-3AD203B41FA5}">
                      <a16:colId xmlns:a16="http://schemas.microsoft.com/office/drawing/2014/main" val="20002"/>
                    </a:ext>
                  </a:extLst>
                </a:gridCol>
                <a:gridCol w="2993939">
                  <a:extLst>
                    <a:ext uri="{9D8B030D-6E8A-4147-A177-3AD203B41FA5}">
                      <a16:colId xmlns:a16="http://schemas.microsoft.com/office/drawing/2014/main" val="20003"/>
                    </a:ext>
                  </a:extLst>
                </a:gridCol>
              </a:tblGrid>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余熱</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利用</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1987</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1989</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1990</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3458">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1991</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12,800</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kW)</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衛生</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処理場に</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1996</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2001</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1998</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2002</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4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2005</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2009</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608822" y="803807"/>
            <a:ext cx="4848717"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76" name="正方形/長方形 75"/>
          <p:cNvSpPr/>
          <p:nvPr/>
        </p:nvSpPr>
        <p:spPr>
          <a:xfrm>
            <a:off x="482883" y="6409772"/>
            <a:ext cx="2751636" cy="26631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100" dirty="0" smtClean="0">
                <a:solidFill>
                  <a:schemeClr val="tx1"/>
                </a:solidFill>
                <a:latin typeface="Meiryo UI" pitchFamily="50" charset="-128"/>
                <a:ea typeface="Meiryo UI" pitchFamily="50" charset="-128"/>
                <a:cs typeface="Meiryo UI" pitchFamily="50" charset="-128"/>
              </a:rPr>
              <a:t>※</a:t>
            </a:r>
            <a:r>
              <a:rPr lang="zh-TW" altLang="en-US" sz="1100" dirty="0">
                <a:solidFill>
                  <a:schemeClr val="tx1"/>
                </a:solidFill>
                <a:latin typeface="Meiryo UI" pitchFamily="50" charset="-128"/>
                <a:ea typeface="Meiryo UI" pitchFamily="50" charset="-128"/>
                <a:cs typeface="Meiryo UI" pitchFamily="50" charset="-128"/>
              </a:rPr>
              <a:t>住之江</a:t>
            </a:r>
            <a:r>
              <a:rPr lang="zh-TW" altLang="en-US" sz="1100" dirty="0" smtClean="0">
                <a:solidFill>
                  <a:schemeClr val="tx1"/>
                </a:solidFill>
                <a:latin typeface="Meiryo UI" pitchFamily="50" charset="-128"/>
                <a:ea typeface="Meiryo UI" pitchFamily="50" charset="-128"/>
                <a:cs typeface="Meiryo UI" pitchFamily="50" charset="-128"/>
              </a:rPr>
              <a:t>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2016</a:t>
            </a:r>
            <a:r>
              <a:rPr lang="ja-JP" altLang="en-US" sz="1100" dirty="0" smtClean="0">
                <a:solidFill>
                  <a:schemeClr val="tx1"/>
                </a:solidFill>
                <a:latin typeface="Meiryo UI" pitchFamily="50" charset="-128"/>
                <a:ea typeface="Meiryo UI" pitchFamily="50" charset="-128"/>
                <a:cs typeface="Meiryo UI" pitchFamily="50" charset="-128"/>
              </a:rPr>
              <a:t>年３月、建替により休止</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9" name="正方形/長方形 78"/>
          <p:cNvSpPr/>
          <p:nvPr/>
        </p:nvSpPr>
        <p:spPr>
          <a:xfrm>
            <a:off x="8027591" y="6486925"/>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60755" y="4668998"/>
            <a:ext cx="2684146" cy="1828759"/>
          </a:xfrm>
          <a:prstGeom prst="rect">
            <a:avLst/>
          </a:prstGeom>
        </p:spPr>
      </p:pic>
    </p:spTree>
    <p:extLst>
      <p:ext uri="{BB962C8B-B14F-4D97-AF65-F5344CB8AC3E}">
        <p14:creationId xmlns:p14="http://schemas.microsoft.com/office/powerpoint/2010/main" val="3931272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20</a:t>
            </a:r>
            <a:endParaRPr kumimoji="1" lang="ja-JP" altLang="en-US" b="1" dirty="0"/>
          </a:p>
        </p:txBody>
      </p:sp>
      <p:sp>
        <p:nvSpPr>
          <p:cNvPr id="27" name="角丸四角形 26"/>
          <p:cNvSpPr/>
          <p:nvPr/>
        </p:nvSpPr>
        <p:spPr>
          <a:xfrm>
            <a:off x="73075" y="620687"/>
            <a:ext cx="9704461" cy="33072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処理場における未利用エネルギーの有効活用に取り組んでいます。</a:t>
            </a:r>
            <a:endParaRPr lang="ja-JP" altLang="en-US" sz="13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smtClean="0">
                <a:latin typeface="Meiryo UI" pitchFamily="50" charset="-128"/>
                <a:ea typeface="Meiryo UI" pitchFamily="50" charset="-128"/>
                <a:cs typeface="Meiryo UI" pitchFamily="50" charset="-128"/>
              </a:rPr>
              <a:t>津守下水処理場におけるイメージ図</a:t>
            </a:r>
            <a:endParaRPr kumimoji="1" lang="ja-JP" altLang="en-US" sz="1100" dirty="0">
              <a:latin typeface="Meiryo UI" pitchFamily="50" charset="-128"/>
              <a:ea typeface="Meiryo UI" pitchFamily="50" charset="-128"/>
              <a:cs typeface="Meiryo UI"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637662151"/>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473539" y="834318"/>
            <a:ext cx="400466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52751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a:t>
            </a:r>
            <a:r>
              <a:rPr lang="ja-JP" altLang="en-US" sz="1300" dirty="0" smtClean="0">
                <a:latin typeface="Meiryo UI" pitchFamily="50" charset="-128"/>
                <a:ea typeface="Meiryo UI" pitchFamily="50" charset="-128"/>
                <a:cs typeface="Meiryo UI" pitchFamily="50" charset="-128"/>
              </a:rPr>
              <a:t>生成物</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石炭</a:t>
            </a:r>
            <a:r>
              <a:rPr lang="ja-JP" altLang="en-US" sz="1300" dirty="0">
                <a:latin typeface="Meiryo UI" pitchFamily="50" charset="-128"/>
                <a:ea typeface="Meiryo UI" pitchFamily="50" charset="-128"/>
                <a:cs typeface="Meiryo UI" pitchFamily="50" charset="-128"/>
              </a:rPr>
              <a:t>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取り組んでいます。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056282"/>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157348"/>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角丸四角形 24"/>
          <p:cNvSpPr/>
          <p:nvPr/>
        </p:nvSpPr>
        <p:spPr>
          <a:xfrm>
            <a:off x="2875163" y="6081613"/>
            <a:ext cx="1875893" cy="720080"/>
          </a:xfrm>
          <a:prstGeom prst="roundRect">
            <a:avLst>
              <a:gd name="adj" fmla="val 0"/>
            </a:avLst>
          </a:prstGeom>
          <a:ln w="12700">
            <a:solidFill>
              <a:srgbClr val="0000FF"/>
            </a:solidFill>
            <a:prstDash val="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最終生成物量（計画）</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＜導入事例＞</a:t>
            </a:r>
            <a:endParaRPr lang="en-US" altLang="ja-JP" sz="1300" b="1" dirty="0" smtClean="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graphicFrame>
        <p:nvGraphicFramePr>
          <p:cNvPr id="33" name="表 32"/>
          <p:cNvGraphicFramePr>
            <a:graphicFrameLocks noGrp="1"/>
          </p:cNvGraphicFramePr>
          <p:nvPr>
            <p:extLst>
              <p:ext uri="{D42A27DB-BD31-4B8C-83A1-F6EECF244321}">
                <p14:modId xmlns:p14="http://schemas.microsoft.com/office/powerpoint/2010/main" val="720691151"/>
              </p:ext>
            </p:extLst>
          </p:nvPr>
        </p:nvGraphicFramePr>
        <p:xfrm>
          <a:off x="440841" y="5562177"/>
          <a:ext cx="3967482" cy="487680"/>
        </p:xfrm>
        <a:graphic>
          <a:graphicData uri="http://schemas.openxmlformats.org/drawingml/2006/table">
            <a:tbl>
              <a:tblPr firstRow="1" bandRow="1">
                <a:tableStyleId>{5940675A-B579-460E-94D1-54222C63F5DA}</a:tableStyleId>
              </a:tblPr>
              <a:tblGrid>
                <a:gridCol w="949643">
                  <a:extLst>
                    <a:ext uri="{9D8B030D-6E8A-4147-A177-3AD203B41FA5}">
                      <a16:colId xmlns:a16="http://schemas.microsoft.com/office/drawing/2014/main" val="3757262113"/>
                    </a:ext>
                  </a:extLst>
                </a:gridCol>
                <a:gridCol w="587693">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生成量</a:t>
                      </a:r>
                      <a:r>
                        <a:rPr kumimoji="1" lang="en-US" altLang="ja-JP" sz="1000" dirty="0" smtClean="0">
                          <a:latin typeface="Meiryo UI" panose="020B0604030504040204" pitchFamily="50" charset="-128"/>
                          <a:ea typeface="Meiryo UI" panose="020B0604030504040204" pitchFamily="50" charset="-128"/>
                        </a:rPr>
                        <a:t>(t/</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6,543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7,846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8,199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8,023</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344673"/>
            <a:ext cx="112605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endParaRPr lang="en-US" altLang="ja-JP" sz="1000" dirty="0" smtClean="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9456" y="6049857"/>
            <a:ext cx="2129327"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a:t>
            </a:r>
            <a:r>
              <a:rPr lang="ja-JP" altLang="en-US" sz="1000" dirty="0" smtClean="0">
                <a:latin typeface="Meiryo UI" pitchFamily="50" charset="-128"/>
                <a:ea typeface="Meiryo UI" pitchFamily="50" charset="-128"/>
                <a:cs typeface="Meiryo UI" pitchFamily="50" charset="-128"/>
              </a:rPr>
              <a:t>開始</a:t>
            </a:r>
            <a:endParaRPr lang="ja-JP" altLang="en-US" sz="10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90584" y="533981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72877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21</a:t>
            </a:r>
            <a:endParaRPr kumimoji="1" lang="ja-JP" altLang="en-US" b="1" dirty="0"/>
          </a:p>
        </p:txBody>
      </p:sp>
      <p:sp>
        <p:nvSpPr>
          <p:cNvPr id="13" name="角丸四角形 12"/>
          <p:cNvSpPr/>
          <p:nvPr/>
        </p:nvSpPr>
        <p:spPr>
          <a:xfrm>
            <a:off x="53337" y="522872"/>
            <a:ext cx="5438287" cy="436181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64264" y="2072629"/>
            <a:ext cx="1839674" cy="134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27229" y="569788"/>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正方形/長方形 15"/>
          <p:cNvSpPr/>
          <p:nvPr/>
        </p:nvSpPr>
        <p:spPr>
          <a:xfrm>
            <a:off x="641241" y="4617890"/>
            <a:ext cx="1261884" cy="253916"/>
          </a:xfrm>
          <a:prstGeom prst="rect">
            <a:avLst/>
          </a:prstGeom>
        </p:spPr>
        <p:txBody>
          <a:bodyPr wrap="none">
            <a:spAutoFit/>
          </a:bodyPr>
          <a:lstStyle/>
          <a:p>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48035" y="1388533"/>
            <a:ext cx="5307314" cy="692497"/>
          </a:xfrm>
          <a:prstGeom prst="rect">
            <a:avLst/>
          </a:prstGeom>
          <a:noFill/>
        </p:spPr>
        <p:txBody>
          <a:bodyPr wrap="square" rtlCol="0">
            <a:spAutoFit/>
          </a:bodyPr>
          <a:lstStyle/>
          <a:p>
            <a:pPr marL="88900" indent="-88900"/>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a:t>
            </a:r>
            <a:endParaRPr lang="en-US" altLang="ja-JP" sz="1300" dirty="0" smtClean="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ja-JP" sz="1300" dirty="0" smtClean="0">
                <a:latin typeface="Meiryo UI" pitchFamily="50" charset="-128"/>
                <a:ea typeface="Meiryo UI" pitchFamily="50" charset="-128"/>
                <a:cs typeface="Meiryo UI" pitchFamily="50" charset="-128"/>
              </a:rPr>
              <a:t>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8" name="角丸四角形 17"/>
          <p:cNvSpPr/>
          <p:nvPr/>
        </p:nvSpPr>
        <p:spPr>
          <a:xfrm>
            <a:off x="2335102" y="4513389"/>
            <a:ext cx="1405540" cy="329552"/>
          </a:xfrm>
          <a:prstGeom prst="roundRect">
            <a:avLst>
              <a:gd name="adj" fmla="val 0"/>
            </a:avLst>
          </a:prstGeom>
          <a:ln w="12700">
            <a:solidFill>
              <a:srgbClr val="0000FF"/>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その他府域施設</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a:solidFill>
                  <a:schemeClr val="tx1"/>
                </a:solidFill>
                <a:latin typeface="Meiryo UI" pitchFamily="50" charset="-128"/>
                <a:ea typeface="Meiryo UI" pitchFamily="50" charset="-128"/>
                <a:cs typeface="Meiryo UI" pitchFamily="50" charset="-128"/>
              </a:rPr>
              <a:t>　</a:t>
            </a:r>
            <a:r>
              <a:rPr lang="ja-JP" altLang="en-US" sz="1050" kern="100" dirty="0" smtClean="0">
                <a:solidFill>
                  <a:schemeClr val="tx1"/>
                </a:solidFill>
                <a:latin typeface="Meiryo UI" pitchFamily="50" charset="-128"/>
                <a:ea typeface="Meiryo UI" pitchFamily="50" charset="-128"/>
                <a:cs typeface="Meiryo UI" pitchFamily="50" charset="-128"/>
              </a:rPr>
              <a:t>６施設、計</a:t>
            </a:r>
            <a:r>
              <a:rPr lang="en-US" altLang="ja-JP" sz="1050" kern="100" dirty="0" smtClean="0">
                <a:solidFill>
                  <a:schemeClr val="tx1"/>
                </a:solidFill>
                <a:latin typeface="Meiryo UI" pitchFamily="50" charset="-128"/>
                <a:ea typeface="Meiryo UI" pitchFamily="50" charset="-128"/>
                <a:cs typeface="Meiryo UI" pitchFamily="50" charset="-128"/>
              </a:rPr>
              <a:t>691kW</a:t>
            </a:r>
          </a:p>
        </p:txBody>
      </p:sp>
      <p:sp>
        <p:nvSpPr>
          <p:cNvPr id="19" name="テキスト ボックス 34"/>
          <p:cNvSpPr txBox="1">
            <a:spLocks noChangeArrowheads="1"/>
          </p:cNvSpPr>
          <p:nvPr/>
        </p:nvSpPr>
        <p:spPr bwMode="auto">
          <a:xfrm>
            <a:off x="227229" y="2130581"/>
            <a:ext cx="234065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小水力発電</a:t>
            </a:r>
            <a:endParaRPr lang="en-US" altLang="ja-JP" sz="1100" dirty="0" smtClean="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ダム</a:t>
            </a:r>
            <a:r>
              <a:rPr lang="ja-JP" altLang="en-US" sz="1100" dirty="0">
                <a:latin typeface="Meiryo UI" pitchFamily="50" charset="-128"/>
                <a:ea typeface="Meiryo UI" pitchFamily="50" charset="-128"/>
                <a:cs typeface="Meiryo UI" pitchFamily="50" charset="-128"/>
              </a:rPr>
              <a:t>のような大規模な施設を使用せず</a:t>
            </a:r>
            <a:r>
              <a:rPr lang="ja-JP" altLang="en-US" sz="1100" dirty="0" smtClean="0">
                <a:latin typeface="Meiryo UI" pitchFamily="50" charset="-128"/>
                <a:ea typeface="Meiryo UI" pitchFamily="50" charset="-128"/>
                <a:cs typeface="Meiryo UI" pitchFamily="50" charset="-128"/>
              </a:rPr>
              <a:t>、小河川</a:t>
            </a:r>
            <a:r>
              <a:rPr lang="ja-JP" altLang="en-US" sz="1100" dirty="0">
                <a:latin typeface="Meiryo UI" pitchFamily="50" charset="-128"/>
                <a:ea typeface="Meiryo UI" pitchFamily="50" charset="-128"/>
                <a:cs typeface="Meiryo UI" pitchFamily="50" charset="-128"/>
              </a:rPr>
              <a:t>・用水路・</a:t>
            </a:r>
            <a:r>
              <a:rPr lang="ja-JP" altLang="en-US" sz="1100" dirty="0" smtClean="0">
                <a:latin typeface="Meiryo UI" pitchFamily="50" charset="-128"/>
                <a:ea typeface="Meiryo UI" pitchFamily="50" charset="-128"/>
                <a:cs typeface="Meiryo UI" pitchFamily="50" charset="-128"/>
              </a:rPr>
              <a:t>水道施設などの落差や残存水圧を利用</a:t>
            </a:r>
            <a:r>
              <a:rPr lang="ja-JP" altLang="en-US" sz="1100" dirty="0">
                <a:latin typeface="Meiryo UI" pitchFamily="50" charset="-128"/>
                <a:ea typeface="Meiryo UI" pitchFamily="50" charset="-128"/>
                <a:cs typeface="Meiryo UI" pitchFamily="50" charset="-128"/>
              </a:rPr>
              <a:t>して行う小規模</a:t>
            </a:r>
            <a:r>
              <a:rPr lang="ja-JP" altLang="en-US" sz="1100" dirty="0" smtClean="0">
                <a:latin typeface="Meiryo UI" pitchFamily="50" charset="-128"/>
                <a:ea typeface="Meiryo UI" pitchFamily="50" charset="-128"/>
                <a:cs typeface="Meiryo UI" pitchFamily="50" charset="-128"/>
              </a:rPr>
              <a:t>な水力発電のことです。</a:t>
            </a:r>
            <a:endParaRPr lang="ja-JP" altLang="en-US" sz="1100" dirty="0">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881" y="3098850"/>
            <a:ext cx="2030605" cy="1512840"/>
          </a:xfrm>
          <a:prstGeom prst="rect">
            <a:avLst/>
          </a:prstGeom>
        </p:spPr>
      </p:pic>
      <p:sp>
        <p:nvSpPr>
          <p:cNvPr id="24" name="テキスト ボックス 23"/>
          <p:cNvSpPr txBox="1"/>
          <p:nvPr/>
        </p:nvSpPr>
        <p:spPr>
          <a:xfrm>
            <a:off x="2223366" y="987296"/>
            <a:ext cx="3069433"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正方形/長方形 24"/>
          <p:cNvSpPr/>
          <p:nvPr/>
        </p:nvSpPr>
        <p:spPr>
          <a:xfrm>
            <a:off x="2335102" y="3444644"/>
            <a:ext cx="3076548" cy="994744"/>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smtClean="0">
                <a:solidFill>
                  <a:schemeClr val="tx1"/>
                </a:solidFill>
                <a:latin typeface="Meiryo UI" pitchFamily="50" charset="-128"/>
                <a:ea typeface="Meiryo UI" pitchFamily="50" charset="-128"/>
                <a:cs typeface="Meiryo UI" pitchFamily="50" charset="-128"/>
              </a:rPr>
              <a:t>　　・長居</a:t>
            </a:r>
            <a:r>
              <a:rPr lang="ja-JP" altLang="en-US" sz="1000" kern="100" dirty="0">
                <a:solidFill>
                  <a:schemeClr val="tx1"/>
                </a:solidFill>
                <a:latin typeface="Meiryo UI" pitchFamily="50" charset="-128"/>
                <a:ea typeface="Meiryo UI" pitchFamily="50" charset="-128"/>
                <a:cs typeface="Meiryo UI" pitchFamily="50" charset="-128"/>
              </a:rPr>
              <a:t>配水場　 </a:t>
            </a:r>
            <a:r>
              <a:rPr lang="en-US" altLang="ja-JP" sz="1000" kern="100" dirty="0">
                <a:solidFill>
                  <a:schemeClr val="tx1"/>
                </a:solidFill>
                <a:latin typeface="Meiryo UI" pitchFamily="50" charset="-128"/>
                <a:ea typeface="Meiryo UI" pitchFamily="50" charset="-128"/>
                <a:cs typeface="Meiryo UI" pitchFamily="50" charset="-128"/>
              </a:rPr>
              <a:t>253k</a:t>
            </a:r>
            <a:r>
              <a:rPr lang="ja-JP" altLang="en-US" sz="1000" kern="100" dirty="0" smtClean="0">
                <a:solidFill>
                  <a:schemeClr val="tx1"/>
                </a:solidFill>
                <a:latin typeface="Meiryo UI" pitchFamily="50" charset="-128"/>
                <a:ea typeface="Meiryo UI" pitchFamily="50" charset="-128"/>
                <a:cs typeface="Meiryo UI" pitchFamily="50" charset="-128"/>
              </a:rPr>
              <a:t>Ｗ（継続）</a:t>
            </a:r>
            <a:endParaRPr lang="en-US" altLang="ja-JP" sz="1000"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a:t>
            </a:r>
            <a:r>
              <a:rPr lang="ja-JP" altLang="en-US" sz="1000" kern="100" dirty="0" smtClean="0">
                <a:solidFill>
                  <a:schemeClr val="tx1"/>
                </a:solidFill>
                <a:latin typeface="Meiryo UI" pitchFamily="50" charset="-128"/>
                <a:ea typeface="Meiryo UI" pitchFamily="50" charset="-128"/>
                <a:cs typeface="Meiryo UI" pitchFamily="50" charset="-128"/>
              </a:rPr>
              <a:t>　・泉</a:t>
            </a:r>
            <a:r>
              <a:rPr lang="ja-JP" altLang="en-US" sz="1000" kern="100" dirty="0">
                <a:solidFill>
                  <a:schemeClr val="tx1"/>
                </a:solidFill>
                <a:latin typeface="Meiryo UI" pitchFamily="50" charset="-128"/>
                <a:ea typeface="Meiryo UI" pitchFamily="50" charset="-128"/>
                <a:cs typeface="Meiryo UI" pitchFamily="50" charset="-128"/>
              </a:rPr>
              <a:t>尾配水場　 </a:t>
            </a:r>
            <a:r>
              <a:rPr lang="en-US" altLang="ja-JP" sz="1000" kern="100" dirty="0" smtClean="0">
                <a:solidFill>
                  <a:schemeClr val="tx1"/>
                </a:solidFill>
                <a:latin typeface="Meiryo UI" pitchFamily="50" charset="-128"/>
                <a:ea typeface="Meiryo UI" pitchFamily="50" charset="-128"/>
                <a:cs typeface="Meiryo UI" pitchFamily="50" charset="-128"/>
              </a:rPr>
              <a:t>110kW 2013</a:t>
            </a:r>
            <a:r>
              <a:rPr lang="ja-JP" altLang="en-US" sz="1000" kern="100" dirty="0" smtClean="0">
                <a:solidFill>
                  <a:schemeClr val="tx1"/>
                </a:solidFill>
                <a:latin typeface="Meiryo UI" pitchFamily="50" charset="-128"/>
                <a:ea typeface="Meiryo UI" pitchFamily="50" charset="-128"/>
                <a:cs typeface="Meiryo UI" pitchFamily="50" charset="-128"/>
              </a:rPr>
              <a:t>年度途中から発電開始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・咲洲配水場　　</a:t>
            </a:r>
            <a:r>
              <a:rPr lang="en-US" altLang="ja-JP" sz="1000" dirty="0" smtClean="0">
                <a:solidFill>
                  <a:schemeClr val="tx1"/>
                </a:solidFill>
                <a:latin typeface="Meiryo UI" pitchFamily="50" charset="-128"/>
                <a:ea typeface="Meiryo UI" pitchFamily="50" charset="-128"/>
                <a:cs typeface="Meiryo UI" pitchFamily="50" charset="-128"/>
              </a:rPr>
              <a:t>43kW</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　工事完了</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576479" y="525352"/>
            <a:ext cx="4288738" cy="309785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583285"/>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070998" y="3369289"/>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smtClean="0">
                <a:latin typeface="Meiryo UI" pitchFamily="50" charset="-128"/>
                <a:ea typeface="Meiryo UI" pitchFamily="50" charset="-128"/>
                <a:cs typeface="Meiryo UI" pitchFamily="50" charset="-128"/>
              </a:rPr>
              <a:t>安威川ダム完成予想図</a:t>
            </a:r>
            <a:r>
              <a:rPr lang="ja-JP" altLang="en-US" sz="1000" b="0" i="0" dirty="0" smtClean="0">
                <a:latin typeface="Meiryo UI" pitchFamily="50" charset="-128"/>
                <a:ea typeface="Meiryo UI" pitchFamily="50" charset="-128"/>
                <a:cs typeface="Meiryo UI" pitchFamily="50" charset="-128"/>
              </a:rPr>
              <a:t>　</a:t>
            </a:r>
            <a:endParaRPr lang="en-US" altLang="ja-JP" sz="600" b="0" i="0" dirty="0" smtClean="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1593" y="1120551"/>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smtClean="0">
              <a:latin typeface="Meiryo UI" pitchFamily="50" charset="-128"/>
              <a:ea typeface="Meiryo UI" pitchFamily="50" charset="-128"/>
              <a:cs typeface="Meiryo UI" pitchFamily="50" charset="-128"/>
            </a:endParaRPr>
          </a:p>
        </p:txBody>
      </p:sp>
      <p:sp>
        <p:nvSpPr>
          <p:cNvPr id="31" name="大かっこ 30"/>
          <p:cNvSpPr/>
          <p:nvPr/>
        </p:nvSpPr>
        <p:spPr>
          <a:xfrm>
            <a:off x="7857504" y="3050409"/>
            <a:ext cx="1696400" cy="256252"/>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2023</a:t>
            </a:r>
            <a:r>
              <a:rPr lang="ja-JP" altLang="en-US" sz="1050" dirty="0" smtClean="0">
                <a:solidFill>
                  <a:schemeClr val="tx1"/>
                </a:solidFill>
                <a:latin typeface="Meiryo UI" pitchFamily="50" charset="-128"/>
                <a:ea typeface="Meiryo UI" pitchFamily="50" charset="-128"/>
                <a:cs typeface="Meiryo UI" pitchFamily="50" charset="-128"/>
              </a:rPr>
              <a:t>年度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128" y="2173656"/>
            <a:ext cx="2013868" cy="1219782"/>
          </a:xfrm>
          <a:prstGeom prst="rect">
            <a:avLst/>
          </a:prstGeom>
        </p:spPr>
      </p:pic>
      <p:sp>
        <p:nvSpPr>
          <p:cNvPr id="33" name="テキスト ボックス 32"/>
          <p:cNvSpPr txBox="1"/>
          <p:nvPr/>
        </p:nvSpPr>
        <p:spPr>
          <a:xfrm>
            <a:off x="6410578" y="968140"/>
            <a:ext cx="36658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2015</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4" name="角丸四角形 33"/>
          <p:cNvSpPr/>
          <p:nvPr/>
        </p:nvSpPr>
        <p:spPr>
          <a:xfrm>
            <a:off x="5589359" y="3679308"/>
            <a:ext cx="4264984" cy="31093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角丸四角形 34"/>
          <p:cNvSpPr/>
          <p:nvPr/>
        </p:nvSpPr>
        <p:spPr>
          <a:xfrm>
            <a:off x="5677671" y="3723439"/>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697014" y="4096565"/>
            <a:ext cx="31320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5602844" y="6506597"/>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44" name="テキスト ボックス 28"/>
          <p:cNvSpPr txBox="1">
            <a:spLocks noChangeArrowheads="1"/>
          </p:cNvSpPr>
          <p:nvPr/>
        </p:nvSpPr>
        <p:spPr bwMode="auto">
          <a:xfrm>
            <a:off x="5677671" y="4331774"/>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一般社団法人新エネルギー導入促進協議会の補助金活用</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128" y="5309736"/>
            <a:ext cx="1593149" cy="1180534"/>
          </a:xfrm>
          <a:prstGeom prst="rect">
            <a:avLst/>
          </a:prstGeom>
        </p:spPr>
      </p:pic>
      <p:sp>
        <p:nvSpPr>
          <p:cNvPr id="37" name="正方形/長方形 36"/>
          <p:cNvSpPr/>
          <p:nvPr/>
        </p:nvSpPr>
        <p:spPr>
          <a:xfrm>
            <a:off x="7522178" y="5153222"/>
            <a:ext cx="2214417" cy="1551342"/>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取得</a:t>
            </a:r>
            <a:r>
              <a:rPr lang="ja-JP" altLang="en-US" sz="1000" dirty="0">
                <a:solidFill>
                  <a:schemeClr val="tx1"/>
                </a:solidFill>
                <a:latin typeface="Meiryo UI" pitchFamily="50" charset="-128"/>
                <a:ea typeface="Meiryo UI" pitchFamily="50" charset="-128"/>
                <a:cs typeface="Meiryo UI" pitchFamily="50" charset="-128"/>
              </a:rPr>
              <a:t>熱量実績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zh-TW" sz="1000" dirty="0" smtClean="0">
                <a:solidFill>
                  <a:schemeClr val="tx1"/>
                </a:solidFill>
                <a:latin typeface="Meiryo UI" pitchFamily="50" charset="-128"/>
                <a:ea typeface="Meiryo UI" pitchFamily="50" charset="-128"/>
                <a:cs typeface="Meiryo UI" pitchFamily="50" charset="-128"/>
              </a:rPr>
              <a:t>2015</a:t>
            </a:r>
            <a:r>
              <a:rPr lang="zh-TW" altLang="en-US" sz="1000" dirty="0">
                <a:solidFill>
                  <a:schemeClr val="tx1"/>
                </a:solidFill>
                <a:latin typeface="Meiryo UI" pitchFamily="50" charset="-128"/>
                <a:ea typeface="Meiryo UI" pitchFamily="50" charset="-128"/>
                <a:cs typeface="Meiryo UI" pitchFamily="50" charset="-128"/>
              </a:rPr>
              <a:t>年</a:t>
            </a:r>
            <a:r>
              <a:rPr lang="en-US" altLang="zh-TW" sz="1000" dirty="0">
                <a:solidFill>
                  <a:schemeClr val="tx1"/>
                </a:solidFill>
                <a:latin typeface="Meiryo UI" pitchFamily="50" charset="-128"/>
                <a:ea typeface="Meiryo UI" pitchFamily="50" charset="-128"/>
                <a:cs typeface="Meiryo UI" pitchFamily="50" charset="-128"/>
              </a:rPr>
              <a:t>3</a:t>
            </a:r>
            <a:r>
              <a:rPr lang="zh-TW" altLang="en-US" sz="1000" dirty="0">
                <a:solidFill>
                  <a:schemeClr val="tx1"/>
                </a:solidFill>
                <a:latin typeface="Meiryo UI" pitchFamily="50" charset="-128"/>
                <a:ea typeface="Meiryo UI" pitchFamily="50" charset="-128"/>
                <a:cs typeface="Meiryo UI" pitchFamily="50" charset="-128"/>
              </a:rPr>
              <a:t>月～　供給開始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81</a:t>
            </a:r>
            <a:r>
              <a:rPr lang="ja-JP" altLang="en-US" sz="1000" dirty="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82MWh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89MWh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91</a:t>
            </a:r>
            <a:r>
              <a:rPr lang="ja-JP" altLang="en-US" sz="1000" dirty="0" smtClean="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8" name="角丸四角形 37"/>
          <p:cNvSpPr/>
          <p:nvPr/>
        </p:nvSpPr>
        <p:spPr>
          <a:xfrm>
            <a:off x="60440" y="4958687"/>
            <a:ext cx="5429570" cy="183766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9" name="角丸四角形 38"/>
          <p:cNvSpPr/>
          <p:nvPr/>
        </p:nvSpPr>
        <p:spPr>
          <a:xfrm>
            <a:off x="91419" y="5012833"/>
            <a:ext cx="4487367" cy="3299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再生可能エネルギーの導入可能性の調査・検討</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正方形/長方形 40"/>
          <p:cNvSpPr/>
          <p:nvPr/>
        </p:nvSpPr>
        <p:spPr>
          <a:xfrm>
            <a:off x="432366" y="5352477"/>
            <a:ext cx="3904277" cy="276999"/>
          </a:xfrm>
          <a:prstGeom prst="rect">
            <a:avLst/>
          </a:prstGeom>
        </p:spPr>
        <p:txBody>
          <a:bodyPr wrap="square">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3007887" y="5352477"/>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201</a:t>
            </a:r>
            <a:r>
              <a:rPr lang="en-US" altLang="zh-TW" sz="1200" dirty="0">
                <a:latin typeface="Meiryo UI" panose="020B0604030504040204" pitchFamily="50" charset="-128"/>
                <a:ea typeface="Meiryo UI" panose="020B0604030504040204" pitchFamily="50" charset="-128"/>
              </a:rPr>
              <a:t>9</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43" name="テキスト ボックス 22"/>
          <p:cNvSpPr txBox="1">
            <a:spLocks noChangeArrowheads="1"/>
          </p:cNvSpPr>
          <p:nvPr/>
        </p:nvSpPr>
        <p:spPr bwMode="auto">
          <a:xfrm>
            <a:off x="91419" y="5639147"/>
            <a:ext cx="536000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◆府域における、小水力発電、バイオマス</a:t>
            </a:r>
            <a:r>
              <a:rPr lang="ja-JP" altLang="en-US" sz="1300" dirty="0">
                <a:latin typeface="Meiryo UI" pitchFamily="50" charset="-128"/>
                <a:ea typeface="Meiryo UI" pitchFamily="50" charset="-128"/>
                <a:cs typeface="Meiryo UI" pitchFamily="50" charset="-128"/>
              </a:rPr>
              <a:t>発電等</a:t>
            </a:r>
            <a:r>
              <a:rPr lang="ja-JP" altLang="en-US" sz="1300" dirty="0" smtClean="0">
                <a:latin typeface="Meiryo UI" pitchFamily="50" charset="-128"/>
                <a:ea typeface="Meiryo UI" pitchFamily="50" charset="-128"/>
                <a:cs typeface="Meiryo UI" pitchFamily="50" charset="-128"/>
              </a:rPr>
              <a:t>の導入可能性</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ポテンシャル）</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調査・検討を行いまし</a:t>
            </a:r>
            <a:r>
              <a:rPr lang="ja-JP" altLang="en-US" sz="1300" dirty="0">
                <a:latin typeface="Meiryo UI" pitchFamily="50" charset="-128"/>
                <a:ea typeface="Meiryo UI" pitchFamily="50" charset="-128"/>
                <a:cs typeface="Meiryo UI" pitchFamily="50" charset="-128"/>
              </a:rPr>
              <a:t>た</a:t>
            </a:r>
            <a:r>
              <a:rPr lang="ja-JP" altLang="en-US" sz="1300" dirty="0" smtClean="0">
                <a:latin typeface="Meiryo UI" pitchFamily="50" charset="-128"/>
                <a:ea typeface="Meiryo UI" pitchFamily="50" charset="-128"/>
                <a:cs typeface="Meiryo UI" pitchFamily="50" charset="-128"/>
              </a:rPr>
              <a:t>。また、小水力発電については、事業者が流量調査を実施していま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47" name="テキスト ボックス 46"/>
          <p:cNvSpPr txBox="1">
            <a:spLocks noChangeArrowheads="1"/>
          </p:cNvSpPr>
          <p:nvPr/>
        </p:nvSpPr>
        <p:spPr bwMode="auto">
          <a:xfrm>
            <a:off x="60440" y="6284288"/>
            <a:ext cx="5144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◆府域における、下水熱、地中熱等再生可能エネルギーの導入可能性の調査・</a:t>
            </a:r>
            <a:r>
              <a:rPr lang="ja-JP" altLang="en-US" sz="1300" dirty="0" smtClean="0">
                <a:latin typeface="Meiryo UI" pitchFamily="50" charset="-128"/>
                <a:ea typeface="Meiryo UI" pitchFamily="50" charset="-128"/>
                <a:cs typeface="Meiryo UI" pitchFamily="50" charset="-128"/>
              </a:rPr>
              <a:t>検討を行っています。</a:t>
            </a:r>
            <a:endParaRPr lang="ja-JP" altLang="en-US"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29793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5" name="正方形/長方形 34"/>
          <p:cNvSpPr/>
          <p:nvPr/>
        </p:nvSpPr>
        <p:spPr>
          <a:xfrm>
            <a:off x="121915" y="2466585"/>
            <a:ext cx="6530685" cy="415742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光エネルギーを利用した二酸化炭素・液体燃料</a:t>
            </a:r>
            <a:r>
              <a:rPr lang="ja-JP" altLang="ja-JP" sz="1000" dirty="0" smtClean="0">
                <a:solidFill>
                  <a:schemeClr val="tx1"/>
                </a:solidFill>
                <a:latin typeface="Meiryo UI" panose="020B0604030504040204" pitchFamily="50" charset="-128"/>
                <a:ea typeface="Meiryo UI" panose="020B0604030504040204" pitchFamily="50" charset="-128"/>
              </a:rPr>
              <a:t>変換</a:t>
            </a:r>
            <a:r>
              <a:rPr lang="ja-JP" altLang="ja-JP" sz="1000" dirty="0">
                <a:solidFill>
                  <a:schemeClr val="tx1"/>
                </a:solidFill>
                <a:latin typeface="Meiryo UI" panose="020B0604030504040204" pitchFamily="50" charset="-128"/>
                <a:ea typeface="Meiryo UI" panose="020B0604030504040204" pitchFamily="50" charset="-128"/>
              </a:rPr>
              <a:t>プロセスに関する研究</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技術研究所（株）との共同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a:t>
            </a:r>
            <a:r>
              <a:rPr lang="ja-JP" altLang="ja-JP" sz="1000" dirty="0" smtClean="0">
                <a:solidFill>
                  <a:schemeClr val="tx1"/>
                </a:solidFill>
                <a:latin typeface="Meiryo UI" panose="020B0604030504040204" pitchFamily="50" charset="-128"/>
                <a:ea typeface="Meiryo UI" panose="020B0604030504040204" pitchFamily="50" charset="-128"/>
              </a:rPr>
              <a:t>液体燃料</a:t>
            </a:r>
            <a:r>
              <a:rPr lang="ja-JP" altLang="ja-JP" sz="1000" dirty="0">
                <a:solidFill>
                  <a:schemeClr val="tx1"/>
                </a:solidFill>
                <a:latin typeface="Meiryo UI" panose="020B0604030504040204" pitchFamily="50" charset="-128"/>
                <a:ea typeface="Meiryo UI" panose="020B0604030504040204" pitchFamily="50" charset="-128"/>
              </a:rPr>
              <a:t>変換プロセスに関する研究</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rPr>
              <a:t>　</a:t>
            </a:r>
            <a:r>
              <a:rPr lang="ja-JP" altLang="en-US" sz="1000" dirty="0" smtClean="0">
                <a:solidFill>
                  <a:schemeClr val="tx1"/>
                </a:solidFill>
              </a:rPr>
              <a:t>　　・</a:t>
            </a:r>
            <a:r>
              <a:rPr lang="ja-JP" altLang="en-US" sz="1000" dirty="0" smtClean="0">
                <a:solidFill>
                  <a:schemeClr val="tx1"/>
                </a:solidFill>
                <a:latin typeface="Meiryo UI" panose="020B0604030504040204" pitchFamily="50" charset="-128"/>
                <a:ea typeface="Meiryo UI" panose="020B0604030504040204" pitchFamily="50" charset="-128"/>
              </a:rPr>
              <a:t>新日鐵</a:t>
            </a:r>
            <a:r>
              <a:rPr lang="ja-JP" altLang="en-US" sz="1000" dirty="0">
                <a:solidFill>
                  <a:schemeClr val="tx1"/>
                </a:solidFill>
                <a:latin typeface="Meiryo UI" panose="020B0604030504040204" pitchFamily="50" charset="-128"/>
                <a:ea typeface="Meiryo UI" panose="020B0604030504040204" pitchFamily="50" charset="-128"/>
              </a:rPr>
              <a:t>住金（株）・新日鐵住金化学（株）</a:t>
            </a:r>
            <a:r>
              <a:rPr lang="ja-JP" altLang="en-US" sz="1000" dirty="0">
                <a:solidFill>
                  <a:schemeClr val="tx1"/>
                </a:solidFill>
                <a:latin typeface="Meiryo UI" pitchFamily="50" charset="-128"/>
                <a:ea typeface="Meiryo UI" pitchFamily="50" charset="-128"/>
                <a:cs typeface="Meiryo UI" pitchFamily="50" charset="-128"/>
              </a:rPr>
              <a:t>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光還元反応を利用</a:t>
            </a:r>
            <a:r>
              <a:rPr lang="ja-JP" altLang="ja-JP" sz="1000" dirty="0" smtClean="0">
                <a:solidFill>
                  <a:schemeClr val="tx1"/>
                </a:solidFill>
                <a:latin typeface="Meiryo UI" panose="020B0604030504040204" pitchFamily="50" charset="-128"/>
                <a:ea typeface="Meiryo UI" panose="020B0604030504040204" pitchFamily="50" charset="-128"/>
              </a:rPr>
              <a:t>した</a:t>
            </a:r>
            <a:r>
              <a:rPr lang="en-US" altLang="ja-JP" sz="1000" dirty="0">
                <a:solidFill>
                  <a:schemeClr val="tx1"/>
                </a:solidFill>
                <a:latin typeface="Meiryo UI" panose="020B0604030504040204" pitchFamily="50" charset="-128"/>
                <a:ea typeface="Meiryo UI" panose="020B0604030504040204" pitchFamily="50" charset="-128"/>
              </a:rPr>
              <a:t>CO</a:t>
            </a:r>
            <a:r>
              <a:rPr lang="en-US" altLang="ja-JP" sz="1000" baseline="-25000" dirty="0">
                <a:solidFill>
                  <a:schemeClr val="tx1"/>
                </a:solidFill>
                <a:latin typeface="Meiryo UI" panose="020B0604030504040204" pitchFamily="50" charset="-128"/>
                <a:ea typeface="Meiryo UI" panose="020B0604030504040204" pitchFamily="50" charset="-128"/>
              </a:rPr>
              <a:t>2</a:t>
            </a:r>
            <a:r>
              <a:rPr lang="ja-JP" altLang="ja-JP" sz="1000" dirty="0">
                <a:solidFill>
                  <a:schemeClr val="tx1"/>
                </a:solidFill>
                <a:latin typeface="Meiryo UI" panose="020B0604030504040204" pitchFamily="50" charset="-128"/>
                <a:ea typeface="Meiryo UI" panose="020B0604030504040204" pitchFamily="50" charset="-128"/>
              </a:rPr>
              <a:t>有価化プロセスの開発</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技術研究所（株）との共同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a:t>
            </a:r>
            <a:r>
              <a:rPr lang="ja-JP" altLang="ja-JP" sz="1000" dirty="0" smtClean="0">
                <a:solidFill>
                  <a:schemeClr val="tx1"/>
                </a:solidFill>
                <a:latin typeface="Meiryo UI" panose="020B0604030504040204" pitchFamily="50" charset="-128"/>
                <a:ea typeface="Meiryo UI" panose="020B0604030504040204" pitchFamily="50" charset="-128"/>
              </a:rPr>
              <a:t>液体燃料</a:t>
            </a:r>
            <a:r>
              <a:rPr lang="ja-JP" altLang="ja-JP" sz="1000" dirty="0">
                <a:solidFill>
                  <a:schemeClr val="tx1"/>
                </a:solidFill>
                <a:latin typeface="Meiryo UI" panose="020B0604030504040204" pitchFamily="50" charset="-128"/>
                <a:ea typeface="Meiryo UI" panose="020B0604030504040204" pitchFamily="50" charset="-128"/>
              </a:rPr>
              <a:t>変換プロセスに関する</a:t>
            </a:r>
            <a:r>
              <a:rPr lang="ja-JP" altLang="ja-JP" sz="1000" dirty="0" smtClean="0">
                <a:solidFill>
                  <a:schemeClr val="tx1"/>
                </a:solidFill>
                <a:latin typeface="Meiryo UI" panose="020B0604030504040204" pitchFamily="50" charset="-128"/>
                <a:ea typeface="Meiryo UI" panose="020B0604030504040204" pitchFamily="50" charset="-128"/>
              </a:rPr>
              <a:t>研究</a:t>
            </a:r>
            <a:r>
              <a:rPr lang="ja-JP" altLang="en-US" sz="1000" dirty="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itchFamily="50" charset="-128"/>
                <a:ea typeface="Meiryo UI" pitchFamily="50" charset="-128"/>
                <a:cs typeface="Meiryo UI" pitchFamily="50" charset="-128"/>
              </a:rPr>
              <a:t>（★</a:t>
            </a:r>
            <a:r>
              <a:rPr lang="en-US" altLang="ja-JP" sz="700" dirty="0" smtClean="0">
                <a:solidFill>
                  <a:schemeClr val="tx1"/>
                </a:solidFill>
                <a:latin typeface="Meiryo UI" pitchFamily="50" charset="-128"/>
                <a:ea typeface="Meiryo UI" pitchFamily="50" charset="-128"/>
                <a:cs typeface="Meiryo UI" pitchFamily="50" charset="-128"/>
              </a:rPr>
              <a:t>1</a:t>
            </a:r>
            <a:r>
              <a:rPr lang="ja-JP" altLang="en-US" sz="7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・新日鐵</a:t>
            </a:r>
            <a:r>
              <a:rPr lang="ja-JP" altLang="en-US" sz="1000" dirty="0">
                <a:solidFill>
                  <a:schemeClr val="tx1"/>
                </a:solidFill>
                <a:latin typeface="Meiryo UI" panose="020B0604030504040204" pitchFamily="50" charset="-128"/>
                <a:ea typeface="Meiryo UI" panose="020B0604030504040204" pitchFamily="50" charset="-128"/>
              </a:rPr>
              <a:t>住金（株）・新日鐵住金化学（株）</a:t>
            </a:r>
            <a:r>
              <a:rPr lang="ja-JP" altLang="en-US" sz="1000" dirty="0">
                <a:solidFill>
                  <a:schemeClr val="tx1"/>
                </a:solidFill>
                <a:latin typeface="Meiryo UI" pitchFamily="50" charset="-128"/>
                <a:ea typeface="Meiryo UI" pitchFamily="50" charset="-128"/>
                <a:cs typeface="Meiryo UI" pitchFamily="50" charset="-128"/>
              </a:rPr>
              <a:t>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光還元反応を利用</a:t>
            </a:r>
            <a:r>
              <a:rPr lang="ja-JP" altLang="ja-JP" sz="1000" dirty="0" smtClean="0">
                <a:solidFill>
                  <a:schemeClr val="tx1"/>
                </a:solidFill>
                <a:latin typeface="Meiryo UI" panose="020B0604030504040204" pitchFamily="50" charset="-128"/>
                <a:ea typeface="Meiryo UI" panose="020B0604030504040204" pitchFamily="50" charset="-128"/>
              </a:rPr>
              <a:t>した</a:t>
            </a:r>
            <a:r>
              <a:rPr lang="en-US" altLang="ja-JP" sz="1000" dirty="0" smtClean="0">
                <a:solidFill>
                  <a:schemeClr val="tx1"/>
                </a:solidFill>
                <a:latin typeface="Meiryo UI" panose="020B0604030504040204" pitchFamily="50" charset="-128"/>
                <a:ea typeface="Meiryo UI" panose="020B0604030504040204" pitchFamily="50" charset="-128"/>
              </a:rPr>
              <a:t>CO</a:t>
            </a:r>
            <a:r>
              <a:rPr lang="en-US" altLang="ja-JP" sz="1000" baseline="-25000" dirty="0" smtClean="0">
                <a:solidFill>
                  <a:schemeClr val="tx1"/>
                </a:solidFill>
                <a:latin typeface="Meiryo UI" panose="020B0604030504040204" pitchFamily="50" charset="-128"/>
                <a:ea typeface="Meiryo UI" panose="020B0604030504040204" pitchFamily="50" charset="-128"/>
              </a:rPr>
              <a:t>2</a:t>
            </a:r>
            <a:r>
              <a:rPr lang="ja-JP" altLang="ja-JP" sz="1000" dirty="0">
                <a:solidFill>
                  <a:schemeClr val="tx1"/>
                </a:solidFill>
                <a:latin typeface="Meiryo UI" panose="020B0604030504040204" pitchFamily="50" charset="-128"/>
                <a:ea typeface="Meiryo UI" panose="020B0604030504040204" pitchFamily="50" charset="-128"/>
              </a:rPr>
              <a:t>有価化プロセスの開発</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・飯田</a:t>
            </a:r>
            <a:r>
              <a:rPr lang="ja-JP" altLang="en-US" sz="1000" dirty="0">
                <a:solidFill>
                  <a:schemeClr val="tx1"/>
                </a:solidFill>
                <a:latin typeface="Meiryo UI" pitchFamily="50" charset="-128"/>
                <a:ea typeface="Meiryo UI" pitchFamily="50" charset="-128"/>
                <a:cs typeface="Meiryo UI" pitchFamily="50" charset="-128"/>
              </a:rPr>
              <a:t>グループホールディングス（株）による共同研究部門</a:t>
            </a:r>
            <a:r>
              <a:rPr lang="ja-JP" altLang="en-US" sz="1000" dirty="0" smtClean="0">
                <a:solidFill>
                  <a:schemeClr val="tx1"/>
                </a:solidFill>
                <a:latin typeface="Meiryo UI" pitchFamily="50" charset="-128"/>
                <a:ea typeface="Meiryo UI" pitchFamily="50" charset="-128"/>
                <a:cs typeface="Meiryo UI" pitchFamily="50" charset="-128"/>
              </a:rPr>
              <a:t>設置「</a:t>
            </a:r>
            <a:r>
              <a:rPr lang="ja-JP" altLang="en-US" sz="1000" dirty="0">
                <a:solidFill>
                  <a:schemeClr val="tx1"/>
                </a:solidFill>
                <a:latin typeface="Meiryo UI" pitchFamily="50" charset="-128"/>
                <a:ea typeface="Meiryo UI" pitchFamily="50" charset="-128"/>
                <a:cs typeface="Meiryo UI" pitchFamily="50" charset="-128"/>
              </a:rPr>
              <a:t>水素エネルギー</a:t>
            </a:r>
            <a:r>
              <a:rPr lang="ja-JP" altLang="en-US" sz="1000" dirty="0" smtClean="0">
                <a:solidFill>
                  <a:schemeClr val="tx1"/>
                </a:solidFill>
                <a:latin typeface="Meiryo UI" pitchFamily="50" charset="-128"/>
                <a:ea typeface="Meiryo UI" pitchFamily="50" charset="-128"/>
                <a:cs typeface="Meiryo UI" pitchFamily="50" charset="-128"/>
              </a:rPr>
              <a:t>製造研究</a:t>
            </a:r>
            <a:r>
              <a:rPr lang="ja-JP" altLang="en-US" sz="1000" dirty="0">
                <a:solidFill>
                  <a:schemeClr val="tx1"/>
                </a:solidFill>
                <a:latin typeface="Meiryo UI" pitchFamily="50" charset="-128"/>
                <a:ea typeface="Meiryo UI" pitchFamily="50" charset="-128"/>
                <a:cs typeface="Meiryo UI" pitchFamily="50" charset="-128"/>
              </a:rPr>
              <a:t>部門」</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900" dirty="0" smtClean="0">
                <a:solidFill>
                  <a:schemeClr val="tx1"/>
                </a:solidFill>
                <a:latin typeface="Meiryo UI" pitchFamily="50" charset="-128"/>
                <a:ea typeface="Meiryo UI" pitchFamily="50" charset="-128"/>
                <a:cs typeface="Meiryo UI" pitchFamily="50" charset="-128"/>
              </a:rPr>
              <a:t>（</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ja-JP" sz="900" dirty="0">
                <a:solidFill>
                  <a:schemeClr val="tx1"/>
                </a:solidFill>
                <a:latin typeface="Meiryo UI" panose="020B0604030504040204" pitchFamily="50" charset="-128"/>
                <a:ea typeface="Meiryo UI" panose="020B0604030504040204" pitchFamily="50" charset="-128"/>
              </a:rPr>
              <a:t>太陽光エネルギーを利用したエタノール燃料生成に成功</a:t>
            </a:r>
            <a:r>
              <a:rPr lang="ja-JP" altLang="ja-JP" sz="900" dirty="0" smtClean="0">
                <a:solidFill>
                  <a:schemeClr val="tx1"/>
                </a:solidFill>
                <a:latin typeface="Meiryo UI" panose="020B0604030504040204" pitchFamily="50" charset="-128"/>
                <a:ea typeface="Meiryo UI" panose="020B0604030504040204" pitchFamily="50" charset="-128"/>
              </a:rPr>
              <a:t>＝人工</a:t>
            </a:r>
            <a:r>
              <a:rPr lang="ja-JP" altLang="ja-JP" sz="900" dirty="0">
                <a:solidFill>
                  <a:schemeClr val="tx1"/>
                </a:solidFill>
                <a:latin typeface="Meiryo UI" panose="020B0604030504040204" pitchFamily="50" charset="-128"/>
                <a:ea typeface="Meiryo UI" panose="020B0604030504040204" pitchFamily="50" charset="-128"/>
              </a:rPr>
              <a:t>光合成</a:t>
            </a:r>
            <a:r>
              <a:rPr lang="ja-JP" altLang="ja-JP" sz="900" dirty="0" smtClean="0">
                <a:solidFill>
                  <a:schemeClr val="tx1"/>
                </a:solidFill>
                <a:latin typeface="Meiryo UI" panose="020B0604030504040204" pitchFamily="50" charset="-128"/>
                <a:ea typeface="Meiryo UI" panose="020B0604030504040204" pitchFamily="50" charset="-128"/>
              </a:rPr>
              <a:t>技術に</a:t>
            </a:r>
            <a:r>
              <a:rPr lang="ja-JP" altLang="ja-JP" sz="900" dirty="0">
                <a:solidFill>
                  <a:schemeClr val="tx1"/>
                </a:solidFill>
                <a:latin typeface="Meiryo UI" panose="020B0604030504040204" pitchFamily="50" charset="-128"/>
                <a:ea typeface="Meiryo UI" panose="020B0604030504040204" pitchFamily="50" charset="-128"/>
              </a:rPr>
              <a:t>よるアルコール燃料製造</a:t>
            </a:r>
            <a:r>
              <a:rPr lang="ja-JP" altLang="ja-JP" sz="900" dirty="0" smtClean="0">
                <a:solidFill>
                  <a:schemeClr val="tx1"/>
                </a:solidFill>
                <a:latin typeface="Meiryo UI" panose="020B0604030504040204" pitchFamily="50" charset="-128"/>
                <a:ea typeface="Meiryo UI" panose="020B0604030504040204" pitchFamily="50" charset="-128"/>
              </a:rPr>
              <a:t>の</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rPr>
              <a:t>実用化</a:t>
            </a:r>
            <a:r>
              <a:rPr lang="ja-JP" altLang="ja-JP" sz="900" dirty="0">
                <a:solidFill>
                  <a:schemeClr val="tx1"/>
                </a:solidFill>
                <a:latin typeface="Meiryo UI" panose="020B0604030504040204" pitchFamily="50" charset="-128"/>
                <a:ea typeface="Meiryo UI" panose="020B0604030504040204" pitchFamily="50" charset="-128"/>
              </a:rPr>
              <a:t>に向けて</a:t>
            </a:r>
            <a:r>
              <a:rPr lang="ja-JP"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」と</a:t>
            </a:r>
            <a:r>
              <a:rPr lang="ja-JP" altLang="en-US" sz="900" dirty="0">
                <a:solidFill>
                  <a:schemeClr val="tx1"/>
                </a:solidFill>
                <a:latin typeface="Meiryo UI" panose="020B0604030504040204" pitchFamily="50" charset="-128"/>
                <a:ea typeface="Meiryo UI" panose="020B0604030504040204" pitchFamily="50" charset="-128"/>
              </a:rPr>
              <a:t>題して</a:t>
            </a:r>
            <a:r>
              <a:rPr lang="ja-JP" altLang="en-US" sz="900" dirty="0" smtClean="0">
                <a:solidFill>
                  <a:schemeClr val="tx1"/>
                </a:solidFill>
                <a:latin typeface="Meiryo UI" panose="020B0604030504040204" pitchFamily="50" charset="-128"/>
                <a:ea typeface="Meiryo UI" panose="020B0604030504040204" pitchFamily="50" charset="-128"/>
              </a:rPr>
              <a:t>プレスリリース</a:t>
            </a:r>
            <a:endParaRPr lang="en-US" altLang="ja-JP" sz="900" dirty="0" smtClean="0">
              <a:solidFill>
                <a:schemeClr val="tx1"/>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2016</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・マツダ</a:t>
            </a:r>
            <a:r>
              <a:rPr lang="ja-JP" altLang="en-US" sz="1000" dirty="0">
                <a:solidFill>
                  <a:prstClr val="black"/>
                </a:solidFill>
                <a:latin typeface="Meiryo UI" pitchFamily="50" charset="-128"/>
                <a:ea typeface="Meiryo UI" pitchFamily="50" charset="-128"/>
                <a:cs typeface="Meiryo UI" pitchFamily="50" charset="-128"/>
              </a:rPr>
              <a:t>技術研究所（株）との共同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・新日鐵</a:t>
            </a:r>
            <a:r>
              <a:rPr lang="ja-JP" altLang="en-US" sz="1000" dirty="0">
                <a:solidFill>
                  <a:prstClr val="black"/>
                </a:solidFill>
                <a:latin typeface="Meiryo UI" panose="020B0604030504040204" pitchFamily="50" charset="-128"/>
                <a:ea typeface="Meiryo UI" panose="020B0604030504040204" pitchFamily="50" charset="-128"/>
              </a:rPr>
              <a:t>住金（株）・新日鐵住金化学（株）と</a:t>
            </a:r>
            <a:r>
              <a:rPr lang="ja-JP" altLang="en-US" sz="1000" dirty="0">
                <a:solidFill>
                  <a:prstClr val="black"/>
                </a:solidFill>
                <a:latin typeface="Meiryo UI" pitchFamily="50" charset="-128"/>
                <a:ea typeface="Meiryo UI" pitchFamily="50" charset="-128"/>
                <a:cs typeface="Meiryo UI" pitchFamily="50" charset="-128"/>
              </a:rPr>
              <a:t>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光還元反応を利用した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有価化プロセスの開発</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グループホールディングス（株）による共同研究</a:t>
            </a:r>
            <a:r>
              <a:rPr lang="ja-JP" altLang="en-US" sz="1000" dirty="0" smtClean="0">
                <a:solidFill>
                  <a:prstClr val="black"/>
                </a:solidFill>
                <a:latin typeface="Meiryo UI" pitchFamily="50" charset="-128"/>
                <a:ea typeface="Meiryo UI" pitchFamily="50" charset="-128"/>
                <a:cs typeface="Meiryo UI" pitchFamily="50" charset="-128"/>
              </a:rPr>
              <a:t>部門「</a:t>
            </a:r>
            <a:r>
              <a:rPr lang="ja-JP" altLang="en-US" sz="1000" dirty="0">
                <a:solidFill>
                  <a:prstClr val="black"/>
                </a:solidFill>
                <a:latin typeface="Meiryo UI" pitchFamily="50" charset="-128"/>
                <a:ea typeface="Meiryo UI" pitchFamily="50" charset="-128"/>
                <a:cs typeface="Meiryo UI" pitchFamily="50" charset="-128"/>
              </a:rPr>
              <a:t>水素エネルギー製造研究部門」</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smtClean="0">
                <a:solidFill>
                  <a:prstClr val="black"/>
                </a:solidFill>
                <a:latin typeface="Meiryo UI" pitchFamily="50" charset="-128"/>
                <a:ea typeface="Meiryo UI" pitchFamily="50" charset="-128"/>
                <a:cs typeface="Meiryo UI" pitchFamily="50" charset="-128"/>
              </a:rPr>
              <a:t>　　</a:t>
            </a:r>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の有効利用法検討のための技術調査</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2017</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・マツダ</a:t>
            </a:r>
            <a:r>
              <a:rPr lang="ja-JP" altLang="en-US" sz="1000" dirty="0">
                <a:solidFill>
                  <a:prstClr val="black"/>
                </a:solidFill>
                <a:latin typeface="Meiryo UI" pitchFamily="50" charset="-128"/>
                <a:ea typeface="Meiryo UI" pitchFamily="50" charset="-128"/>
                <a:cs typeface="Meiryo UI" pitchFamily="50" charset="-128"/>
              </a:rPr>
              <a:t>技術研究所（株）との共同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rPr>
              <a:t>　</a:t>
            </a:r>
            <a:r>
              <a:rPr lang="ja-JP" altLang="en-US" sz="1000" dirty="0" smtClean="0">
                <a:solidFill>
                  <a:prstClr val="black"/>
                </a:solidFill>
              </a:rPr>
              <a:t>　　・</a:t>
            </a:r>
            <a:r>
              <a:rPr lang="ja-JP" altLang="en-US" sz="1000" dirty="0" smtClean="0">
                <a:solidFill>
                  <a:prstClr val="black"/>
                </a:solidFill>
                <a:latin typeface="Meiryo UI" panose="020B0604030504040204" pitchFamily="50" charset="-128"/>
                <a:ea typeface="Meiryo UI" panose="020B0604030504040204" pitchFamily="50" charset="-128"/>
              </a:rPr>
              <a:t>新日鐵</a:t>
            </a:r>
            <a:r>
              <a:rPr lang="ja-JP" altLang="en-US" sz="1000" dirty="0">
                <a:solidFill>
                  <a:prstClr val="black"/>
                </a:solidFill>
                <a:latin typeface="Meiryo UI" panose="020B0604030504040204" pitchFamily="50" charset="-128"/>
                <a:ea typeface="Meiryo UI" panose="020B0604030504040204" pitchFamily="50" charset="-128"/>
              </a:rPr>
              <a:t>住金（株）・新日鐵住金化学（株）と</a:t>
            </a:r>
            <a:r>
              <a:rPr lang="ja-JP" altLang="en-US" sz="1000" dirty="0">
                <a:solidFill>
                  <a:prstClr val="black"/>
                </a:solidFill>
                <a:latin typeface="Meiryo UI" pitchFamily="50" charset="-128"/>
                <a:ea typeface="Meiryo UI" pitchFamily="50" charset="-128"/>
                <a:cs typeface="Meiryo UI" pitchFamily="50" charset="-128"/>
              </a:rPr>
              <a:t>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光還元反応を利用した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有価化プロセスの開発</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グループホールディングス（株）による共同研究</a:t>
            </a:r>
            <a:r>
              <a:rPr lang="ja-JP" altLang="en-US" sz="1000" dirty="0" smtClean="0">
                <a:solidFill>
                  <a:prstClr val="black"/>
                </a:solidFill>
                <a:latin typeface="Meiryo UI" pitchFamily="50" charset="-128"/>
                <a:ea typeface="Meiryo UI" pitchFamily="50" charset="-128"/>
                <a:cs typeface="Meiryo UI" pitchFamily="50" charset="-128"/>
              </a:rPr>
              <a:t>部門「</a:t>
            </a:r>
            <a:r>
              <a:rPr lang="ja-JP" altLang="en-US" sz="1000" dirty="0">
                <a:solidFill>
                  <a:prstClr val="black"/>
                </a:solidFill>
                <a:latin typeface="Meiryo UI" pitchFamily="50" charset="-128"/>
                <a:ea typeface="Meiryo UI" pitchFamily="50" charset="-128"/>
                <a:cs typeface="Meiryo UI" pitchFamily="50" charset="-128"/>
              </a:rPr>
              <a:t>水素エネルギー製造研究部門」 </a:t>
            </a:r>
            <a:r>
              <a:rPr lang="ja-JP" altLang="en-US" sz="700" dirty="0">
                <a:solidFill>
                  <a:prstClr val="black"/>
                </a:solidFill>
                <a:latin typeface="Meiryo UI" pitchFamily="50" charset="-128"/>
                <a:ea typeface="Meiryo UI" pitchFamily="50" charset="-128"/>
                <a:cs typeface="Meiryo UI" pitchFamily="50" charset="-128"/>
              </a:rPr>
              <a:t>（★</a:t>
            </a:r>
            <a:r>
              <a:rPr lang="en-US" altLang="ja-JP" sz="700" dirty="0">
                <a:solidFill>
                  <a:prstClr val="black"/>
                </a:solidFill>
                <a:latin typeface="Meiryo UI" pitchFamily="50" charset="-128"/>
                <a:ea typeface="Meiryo UI" pitchFamily="50" charset="-128"/>
                <a:cs typeface="Meiryo UI" pitchFamily="50" charset="-128"/>
              </a:rPr>
              <a:t>2</a:t>
            </a:r>
            <a:r>
              <a:rPr lang="ja-JP" altLang="en-US" sz="700" dirty="0">
                <a:solidFill>
                  <a:prstClr val="black"/>
                </a:solidFill>
                <a:latin typeface="Meiryo UI" pitchFamily="50" charset="-128"/>
                <a:ea typeface="Meiryo UI" pitchFamily="50" charset="-128"/>
                <a:cs typeface="Meiryo UI"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酵素を用いた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の水中固定化に関する技術評価</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lvl="0"/>
            <a:r>
              <a:rPr lang="ja-JP" altLang="en-US" sz="900" dirty="0" smtClean="0">
                <a:solidFill>
                  <a:prstClr val="black"/>
                </a:solidFill>
                <a:latin typeface="Meiryo UI" pitchFamily="50" charset="-128"/>
                <a:ea typeface="Meiryo UI" pitchFamily="50" charset="-128"/>
                <a:cs typeface="Meiryo UI" pitchFamily="50" charset="-128"/>
              </a:rPr>
              <a:t>（</a:t>
            </a:r>
            <a:r>
              <a:rPr lang="ja-JP" altLang="en-US" sz="900" dirty="0">
                <a:solidFill>
                  <a:prstClr val="black"/>
                </a:solidFill>
                <a:latin typeface="Meiryo UI" pitchFamily="50" charset="-128"/>
                <a:ea typeface="Meiryo UI" pitchFamily="50" charset="-128"/>
                <a:cs typeface="Meiryo UI" pitchFamily="50" charset="-128"/>
              </a:rPr>
              <a:t>★</a:t>
            </a:r>
            <a:r>
              <a:rPr lang="en-US" altLang="ja-JP" sz="900" dirty="0">
                <a:solidFill>
                  <a:prstClr val="black"/>
                </a:solidFill>
                <a:latin typeface="Meiryo UI" pitchFamily="50" charset="-128"/>
                <a:ea typeface="Meiryo UI" pitchFamily="50" charset="-128"/>
                <a:cs typeface="Meiryo UI" pitchFamily="50" charset="-128"/>
              </a:rPr>
              <a:t>2</a:t>
            </a:r>
            <a:r>
              <a:rPr lang="ja-JP" altLang="en-US" sz="900" dirty="0">
                <a:solidFill>
                  <a:prstClr val="black"/>
                </a:solidFill>
                <a:latin typeface="Meiryo UI" pitchFamily="50" charset="-128"/>
                <a:ea typeface="Meiryo UI" pitchFamily="50" charset="-128"/>
                <a:cs typeface="Meiryo UI" pitchFamily="50" charset="-128"/>
              </a:rPr>
              <a:t>）</a:t>
            </a:r>
            <a:r>
              <a:rPr lang="en-US" altLang="ja-JP" sz="900" dirty="0">
                <a:solidFill>
                  <a:prstClr val="black"/>
                </a:solidFill>
                <a:latin typeface="Meiryo UI" pitchFamily="50" charset="-128"/>
                <a:ea typeface="Meiryo UI" pitchFamily="50" charset="-128"/>
                <a:cs typeface="Meiryo UI" pitchFamily="50" charset="-128"/>
              </a:rPr>
              <a:t>2017</a:t>
            </a:r>
            <a:r>
              <a:rPr lang="ja-JP" altLang="en-US" sz="900" dirty="0">
                <a:solidFill>
                  <a:prstClr val="black"/>
                </a:solidFill>
                <a:latin typeface="Meiryo UI" pitchFamily="50" charset="-128"/>
                <a:ea typeface="Meiryo UI" pitchFamily="50" charset="-128"/>
                <a:cs typeface="Meiryo UI" pitchFamily="50" charset="-128"/>
              </a:rPr>
              <a:t>年</a:t>
            </a:r>
            <a:r>
              <a:rPr lang="en-US" altLang="ja-JP" sz="900" dirty="0">
                <a:solidFill>
                  <a:prstClr val="black"/>
                </a:solidFill>
                <a:latin typeface="Meiryo UI" pitchFamily="50" charset="-128"/>
                <a:ea typeface="Meiryo UI" pitchFamily="50" charset="-128"/>
                <a:cs typeface="Meiryo UI" pitchFamily="50" charset="-128"/>
              </a:rPr>
              <a:t>7</a:t>
            </a:r>
            <a:r>
              <a:rPr lang="ja-JP" altLang="en-US" sz="900" dirty="0">
                <a:solidFill>
                  <a:prstClr val="black"/>
                </a:solidFill>
                <a:latin typeface="Meiryo UI" pitchFamily="50" charset="-128"/>
                <a:ea typeface="Meiryo UI" pitchFamily="50" charset="-128"/>
                <a:cs typeface="Meiryo UI" pitchFamily="50" charset="-128"/>
              </a:rPr>
              <a:t>月「</a:t>
            </a:r>
            <a:r>
              <a:rPr lang="ja-JP" altLang="en-US" sz="900" dirty="0">
                <a:solidFill>
                  <a:prstClr val="black"/>
                </a:solidFill>
                <a:latin typeface="Meiryo UI" panose="020B0604030504040204" pitchFamily="50" charset="-128"/>
                <a:ea typeface="Meiryo UI" panose="020B0604030504040204" pitchFamily="50" charset="-128"/>
              </a:rPr>
              <a:t>世界初！人工光合成技術による“</a:t>
            </a:r>
            <a:r>
              <a:rPr lang="en-US" altLang="ja-JP" sz="900" dirty="0">
                <a:solidFill>
                  <a:prstClr val="black"/>
                </a:solidFill>
                <a:latin typeface="Meiryo UI" panose="020B0604030504040204" pitchFamily="50" charset="-128"/>
                <a:ea typeface="Meiryo UI" panose="020B0604030504040204" pitchFamily="50" charset="-128"/>
              </a:rPr>
              <a:t>IG</a:t>
            </a:r>
            <a:r>
              <a:rPr lang="ja-JP" altLang="en-US" sz="900" dirty="0">
                <a:solidFill>
                  <a:prstClr val="black"/>
                </a:solidFill>
                <a:latin typeface="Meiryo UI" panose="020B0604030504040204" pitchFamily="50" charset="-128"/>
                <a:ea typeface="Meiryo UI" panose="020B0604030504040204" pitchFamily="50" charset="-128"/>
              </a:rPr>
              <a:t>パーフェクトエコハウス”</a:t>
            </a:r>
            <a:r>
              <a:rPr lang="ja-JP" altLang="en-US" sz="900" dirty="0" smtClean="0">
                <a:solidFill>
                  <a:prstClr val="black"/>
                </a:solidFill>
                <a:latin typeface="Meiryo UI" panose="020B0604030504040204" pitchFamily="50" charset="-128"/>
                <a:ea typeface="Meiryo UI" panose="020B0604030504040204" pitchFamily="50" charset="-128"/>
              </a:rPr>
              <a:t>開発に</a:t>
            </a:r>
            <a:r>
              <a:rPr lang="ja-JP" altLang="en-US" sz="900" dirty="0">
                <a:solidFill>
                  <a:prstClr val="black"/>
                </a:solidFill>
                <a:latin typeface="Meiryo UI" panose="020B0604030504040204" pitchFamily="50" charset="-128"/>
                <a:ea typeface="Meiryo UI" panose="020B0604030504040204" pitchFamily="50" charset="-128"/>
              </a:rPr>
              <a:t>着手」宮古島に“人工光合成ハウス”を</a:t>
            </a:r>
            <a:r>
              <a:rPr lang="ja-JP" altLang="en-US" sz="900" dirty="0" smtClean="0">
                <a:solidFill>
                  <a:prstClr val="black"/>
                </a:solidFill>
                <a:latin typeface="Meiryo UI" panose="020B0604030504040204" pitchFamily="50" charset="-128"/>
                <a:ea typeface="Meiryo UI" panose="020B0604030504040204" pitchFamily="50" charset="-128"/>
              </a:rPr>
              <a:t>建設</a:t>
            </a:r>
            <a:endParaRPr lang="en-US" altLang="ja-JP" sz="900" dirty="0" smtClean="0">
              <a:solidFill>
                <a:prstClr val="black"/>
              </a:solidFill>
              <a:latin typeface="Meiryo UI" panose="020B0604030504040204" pitchFamily="50" charset="-128"/>
              <a:ea typeface="Meiryo UI" panose="020B0604030504040204" pitchFamily="50" charset="-128"/>
            </a:endParaRPr>
          </a:p>
          <a:p>
            <a:pPr lvl="0"/>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二酸化炭素は“排出抑制”</a:t>
            </a:r>
            <a:r>
              <a:rPr lang="ja-JP" altLang="en-US" sz="900" dirty="0" smtClean="0">
                <a:solidFill>
                  <a:prstClr val="black"/>
                </a:solidFill>
                <a:latin typeface="Meiryo UI" panose="020B0604030504040204" pitchFamily="50" charset="-128"/>
                <a:ea typeface="Meiryo UI" panose="020B0604030504040204" pitchFamily="50" charset="-128"/>
              </a:rPr>
              <a:t>から“</a:t>
            </a:r>
            <a:r>
              <a:rPr lang="ja-JP" altLang="en-US" sz="900" dirty="0">
                <a:solidFill>
                  <a:prstClr val="black"/>
                </a:solidFill>
                <a:latin typeface="Meiryo UI" panose="020B0604030504040204" pitchFamily="50" charset="-128"/>
                <a:ea typeface="Meiryo UI" panose="020B0604030504040204" pitchFamily="50" charset="-128"/>
              </a:rPr>
              <a:t>積極活用”の時代へ～」と題してプレスリリース</a:t>
            </a:r>
            <a:endParaRPr lang="en-US" altLang="ja-JP" sz="9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2018</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a:t>
            </a:r>
            <a:r>
              <a:rPr lang="ja-JP" altLang="en-US" sz="1000" dirty="0" smtClean="0">
                <a:solidFill>
                  <a:prstClr val="black"/>
                </a:solidFill>
                <a:latin typeface="Meiryo UI" pitchFamily="50" charset="-128"/>
                <a:ea typeface="Meiryo UI" pitchFamily="50" charset="-128"/>
                <a:cs typeface="Meiryo UI" pitchFamily="50" charset="-128"/>
              </a:rPr>
              <a:t>研究部門「水素エネルギー製造研究部門」 </a:t>
            </a:r>
            <a:endParaRPr lang="en-US" altLang="ja-JP" sz="1000" dirty="0" smtClean="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電気化学的還元プロセスにおける</a:t>
            </a:r>
            <a:r>
              <a:rPr lang="en-US" altLang="ja-JP" sz="1000" dirty="0">
                <a:solidFill>
                  <a:prstClr val="black"/>
                </a:solidFill>
                <a:latin typeface="Meiryo UI" panose="020B0604030504040204" pitchFamily="50" charset="-128"/>
                <a:ea typeface="Meiryo UI" panose="020B0604030504040204" pitchFamily="50" charset="-128"/>
              </a:rPr>
              <a:t>CO, </a:t>
            </a:r>
            <a:r>
              <a:rPr lang="ja-JP" altLang="ja-JP" sz="1000" dirty="0">
                <a:solidFill>
                  <a:prstClr val="black"/>
                </a:solidFill>
                <a:latin typeface="Meiryo UI" panose="020B0604030504040204" pitchFamily="50" charset="-128"/>
                <a:ea typeface="Meiryo UI" panose="020B0604030504040204" pitchFamily="50" charset="-128"/>
              </a:rPr>
              <a:t>ギ酸製造コストの削減</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endParaRPr>
          </a:p>
          <a:p>
            <a:endParaRPr lang="ja-JP" altLang="ja-JP" sz="900" dirty="0" smtClean="0">
              <a:solidFill>
                <a:schemeClr val="tx1"/>
              </a:solidFill>
              <a:latin typeface="Meiryo UI" panose="020B0604030504040204" pitchFamily="50" charset="-128"/>
              <a:ea typeface="Meiryo UI" panose="020B0604030504040204"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a:solidFill>
                  <a:prstClr val="white"/>
                </a:solidFill>
                <a:latin typeface="Calibri"/>
                <a:ea typeface="HGP創英角ｺﾞｼｯｸUB" pitchFamily="50" charset="-128"/>
                <a:cs typeface="ＭＳ Ｐゴシック" charset="-128"/>
              </a:rPr>
              <a:t>～太陽光発電以外の再生可能エネルギーの普及促進～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22</a:t>
            </a:r>
            <a:endParaRPr lang="ja-JP" altLang="en-US" b="1" dirty="0">
              <a:solidFill>
                <a:prstClr val="white"/>
              </a:solidFill>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◆大阪市立大学では、産学官連携拠点と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a:t>
            </a:r>
            <a:r>
              <a:rPr lang="ja-JP" altLang="en-US" b="0" i="0" dirty="0" smtClean="0">
                <a:latin typeface="Meiryo UI" pitchFamily="50" charset="-128"/>
                <a:ea typeface="Meiryo UI" pitchFamily="50" charset="-128"/>
                <a:cs typeface="Meiryo UI" pitchFamily="50" charset="-128"/>
              </a:rPr>
              <a:t>アルコール</a:t>
            </a:r>
            <a:r>
              <a:rPr lang="ja-JP" altLang="en-US" b="0" i="0" dirty="0">
                <a:latin typeface="Meiryo UI" pitchFamily="50" charset="-128"/>
                <a:ea typeface="Meiryo UI" pitchFamily="50" charset="-128"/>
                <a:cs typeface="Meiryo UI" pitchFamily="50" charset="-128"/>
              </a:rPr>
              <a:t>系燃料）の開発・実用化</a:t>
            </a:r>
            <a:r>
              <a:rPr lang="ja-JP" altLang="en-US" b="0" i="0" dirty="0" smtClean="0">
                <a:latin typeface="Meiryo UI" pitchFamily="50" charset="-128"/>
                <a:ea typeface="Meiryo UI" pitchFamily="50" charset="-128"/>
                <a:cs typeface="Meiryo UI" pitchFamily="50" charset="-128"/>
              </a:rPr>
              <a:t>に向け取り組んで</a:t>
            </a:r>
            <a:r>
              <a:rPr lang="ja-JP" altLang="en-US" b="0" i="0" dirty="0">
                <a:latin typeface="Meiryo UI" pitchFamily="50" charset="-128"/>
                <a:ea typeface="Meiryo UI" pitchFamily="50" charset="-128"/>
                <a:cs typeface="Meiryo UI" pitchFamily="50" charset="-128"/>
              </a:rPr>
              <a:t>い</a:t>
            </a:r>
            <a:r>
              <a:rPr lang="ja-JP" altLang="en-US" b="0" i="0" dirty="0" smtClean="0">
                <a:latin typeface="Meiryo UI" pitchFamily="50" charset="-128"/>
                <a:ea typeface="Meiryo UI" pitchFamily="50" charset="-128"/>
                <a:cs typeface="Meiryo UI" pitchFamily="50" charset="-128"/>
              </a:rPr>
              <a:t>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1" name="角丸四角形 10"/>
          <p:cNvSpPr/>
          <p:nvPr/>
        </p:nvSpPr>
        <p:spPr>
          <a:xfrm>
            <a:off x="132850" y="1576010"/>
            <a:ext cx="3538224" cy="31541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民間企業との人工光合成に関する共同研究</a:t>
            </a:r>
          </a:p>
        </p:txBody>
      </p:sp>
      <p:sp>
        <p:nvSpPr>
          <p:cNvPr id="13" name="テキスト ボックス 28"/>
          <p:cNvSpPr txBox="1">
            <a:spLocks noChangeArrowheads="1"/>
          </p:cNvSpPr>
          <p:nvPr/>
        </p:nvSpPr>
        <p:spPr bwMode="auto">
          <a:xfrm>
            <a:off x="168595" y="1963961"/>
            <a:ext cx="7004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年の開所以来、化学関連会社・自動車会社・ガス関連企業・製鐵関連企業・住宅関連企業等と人工光合成の実用化に向けた研究開発を推進しています。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14" name="角丸四角形 13"/>
          <p:cNvSpPr/>
          <p:nvPr/>
        </p:nvSpPr>
        <p:spPr>
          <a:xfrm>
            <a:off x="6715063" y="4571835"/>
            <a:ext cx="2344939" cy="45298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文部科学省共同利用</a:t>
            </a:r>
            <a:r>
              <a:rPr kumimoji="1" lang="ja-JP" altLang="en-US"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共同</a:t>
            </a: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研究拠点としての活動</a:t>
            </a:r>
          </a:p>
        </p:txBody>
      </p:sp>
      <p:sp>
        <p:nvSpPr>
          <p:cNvPr id="21" name="テキスト ボックス 28"/>
          <p:cNvSpPr txBox="1">
            <a:spLocks noChangeArrowheads="1"/>
          </p:cNvSpPr>
          <p:nvPr/>
        </p:nvSpPr>
        <p:spPr bwMode="auto">
          <a:xfrm>
            <a:off x="6759301" y="5108267"/>
            <a:ext cx="29927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◆大阪市立大学人工光合成研究センターは</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年間文部科学省共同利用・共同研究拠点「人工光合成研究拠点」として認定</a:t>
            </a:r>
            <a:r>
              <a:rPr lang="ja-JP" altLang="en-US" b="0" i="0" dirty="0" smtClean="0">
                <a:latin typeface="Meiryo UI" pitchFamily="50" charset="-128"/>
                <a:ea typeface="Meiryo UI" pitchFamily="50" charset="-128"/>
                <a:cs typeface="Meiryo UI" pitchFamily="50" charset="-128"/>
              </a:rPr>
              <a:t>され</a:t>
            </a:r>
            <a:r>
              <a:rPr lang="ja-JP" altLang="en-US" b="0" i="0" dirty="0">
                <a:latin typeface="Meiryo UI" pitchFamily="50" charset="-128"/>
                <a:ea typeface="Meiryo UI" pitchFamily="50" charset="-128"/>
                <a:cs typeface="Meiryo UI" pitchFamily="50" charset="-128"/>
              </a:rPr>
              <a:t>、人工光合成研究の基礎研究と実用化へ向けた研究開発拠点として活動しています（月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回のニュースレター配信・定期的な講演会の実施）。</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9172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71264"/>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178198" y="1382779"/>
            <a:ext cx="5821436"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創エネ・省エネ等を促進するとともに、エネルギー施策の広報を行っています。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a:t>
            </a:r>
            <a:r>
              <a:rPr lang="en-US" altLang="ja-JP" sz="1300" dirty="0" smtClean="0">
                <a:solidFill>
                  <a:prstClr val="black"/>
                </a:solidFill>
                <a:latin typeface="Meiryo UI" pitchFamily="50" charset="-128"/>
                <a:ea typeface="Meiryo UI" pitchFamily="50" charset="-128"/>
                <a:cs typeface="Meiryo UI" pitchFamily="50" charset="-128"/>
              </a:rPr>
              <a:t>2014</a:t>
            </a:r>
            <a:r>
              <a:rPr lang="ja-JP" altLang="en-US" sz="1300" dirty="0" smtClean="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36907" y="593674"/>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83275" y="3291254"/>
            <a:ext cx="4457722"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・「おおさかスマートエネルギーセンター」が実施する事業の趣旨に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賛同頂いた金融機関から、府・市の環境・エネルギー関連施策</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9" name="角丸四角形 18"/>
          <p:cNvSpPr/>
          <p:nvPr/>
        </p:nvSpPr>
        <p:spPr>
          <a:xfrm>
            <a:off x="178198" y="1065823"/>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181752" y="2449784"/>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p>
        </p:txBody>
      </p:sp>
      <p:sp>
        <p:nvSpPr>
          <p:cNvPr id="23" name="テキスト ボックス 22"/>
          <p:cNvSpPr txBox="1"/>
          <p:nvPr/>
        </p:nvSpPr>
        <p:spPr>
          <a:xfrm>
            <a:off x="178198" y="2748925"/>
            <a:ext cx="406064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◆大阪府・市は、金融機関からいただいた寄附を活用して、</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エネルギー施策を推進しています。</a:t>
            </a:r>
            <a:endParaRPr lang="ja-JP" altLang="en-US" sz="13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4281221" y="771759"/>
            <a:ext cx="383027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9555" y="4030385"/>
            <a:ext cx="6974645"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・大阪市は、大規模太陽光発電事業「大阪ひかりの森プロジェクト」の参画企業である金融機関から、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大阪市の環境保全に関する知識の普及及びその他環境創造施策推進事業を支援するために、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預入金</a:t>
            </a:r>
            <a:r>
              <a:rPr lang="ja-JP" altLang="en-US" sz="1300" dirty="0">
                <a:latin typeface="Meiryo UI" pitchFamily="50" charset="-128"/>
                <a:ea typeface="Meiryo UI" pitchFamily="50" charset="-128"/>
                <a:cs typeface="Meiryo UI" pitchFamily="50" charset="-128"/>
              </a:rPr>
              <a:t>額の</a:t>
            </a:r>
            <a:r>
              <a:rPr lang="ja-JP" altLang="en-US" sz="1300" dirty="0" smtClean="0">
                <a:latin typeface="Meiryo UI" pitchFamily="50" charset="-128"/>
                <a:ea typeface="Meiryo UI" pitchFamily="50" charset="-128"/>
                <a:cs typeface="Meiryo UI" pitchFamily="50" charset="-128"/>
              </a:rPr>
              <a:t>一部</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寄附いただきました。</a:t>
            </a:r>
            <a:endParaRPr lang="en-US" altLang="ja-JP" sz="1300" dirty="0" smtClean="0">
              <a:latin typeface="Meiryo UI" pitchFamily="50" charset="-128"/>
              <a:ea typeface="Meiryo UI" pitchFamily="50" charset="-128"/>
              <a:cs typeface="Meiryo UI" pitchFamily="50" charset="-128"/>
            </a:endParaRPr>
          </a:p>
        </p:txBody>
      </p:sp>
      <p:sp>
        <p:nvSpPr>
          <p:cNvPr id="29" name="正方形/長方形 28"/>
          <p:cNvSpPr/>
          <p:nvPr/>
        </p:nvSpPr>
        <p:spPr>
          <a:xfrm>
            <a:off x="4238844" y="4535889"/>
            <a:ext cx="2410672" cy="52632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2014</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大阪信用金庫「大阪ひかりの森定期預金」</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（預入金額の</a:t>
            </a:r>
            <a:r>
              <a:rPr lang="en-US" altLang="ja-JP" sz="1000" dirty="0" smtClean="0">
                <a:solidFill>
                  <a:schemeClr val="tx1"/>
                </a:solidFill>
                <a:latin typeface="Meiryo UI" pitchFamily="50" charset="-128"/>
                <a:ea typeface="Meiryo UI" pitchFamily="50" charset="-128"/>
                <a:cs typeface="Meiryo UI" pitchFamily="50" charset="-128"/>
              </a:rPr>
              <a:t>0.01</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4,200</a:t>
            </a:r>
            <a:r>
              <a:rPr lang="ja-JP" altLang="en-US" sz="1000" dirty="0" smtClean="0">
                <a:solidFill>
                  <a:schemeClr val="tx1"/>
                </a:solidFill>
                <a:latin typeface="Meiryo UI" pitchFamily="50" charset="-128"/>
                <a:ea typeface="Meiryo UI" pitchFamily="50" charset="-128"/>
                <a:cs typeface="Meiryo UI" pitchFamily="50" charset="-128"/>
              </a:rPr>
              <a:t>千円）</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59329" y="4830503"/>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3" name="テキスト ボックス 32"/>
          <p:cNvSpPr txBox="1"/>
          <p:nvPr/>
        </p:nvSpPr>
        <p:spPr>
          <a:xfrm>
            <a:off x="178198" y="5200961"/>
            <a:ext cx="793329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◆大阪府は、企業からの協賛により、小学生を対象としたエネルギーに関する環境教育教材を作成しています。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この教材を府内の小学校に配布し、授業等で活用いただいています。（大阪市を除く）</a:t>
            </a:r>
            <a:endParaRPr lang="en-US" altLang="ja-JP" sz="1300" dirty="0" smtClean="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7159267" y="6554034"/>
            <a:ext cx="26736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eaLnBrk="1" hangingPunct="1"/>
            <a:r>
              <a:rPr lang="ja-JP" altLang="en-US" sz="1000" b="0" i="0" dirty="0" smtClean="0">
                <a:solidFill>
                  <a:prstClr val="black"/>
                </a:solidFill>
                <a:latin typeface="Meiryo UI" pitchFamily="50" charset="-128"/>
                <a:ea typeface="Meiryo UI" pitchFamily="50" charset="-128"/>
                <a:cs typeface="Meiryo UI" pitchFamily="50" charset="-128"/>
              </a:rPr>
              <a:t>教材冊子「考えよう！地球温暖化とエネルギー」</a:t>
            </a:r>
            <a:endParaRPr lang="ja-JP" altLang="en-US" sz="1000" b="0" i="0" dirty="0">
              <a:solidFill>
                <a:prstClr val="black"/>
              </a:solidFill>
              <a:latin typeface="Meiryo UI" pitchFamily="50" charset="-128"/>
              <a:ea typeface="Meiryo UI" pitchFamily="50" charset="-128"/>
              <a:cs typeface="Meiryo UI" pitchFamily="50" charset="-128"/>
            </a:endParaRPr>
          </a:p>
        </p:txBody>
      </p:sp>
      <p:pic>
        <p:nvPicPr>
          <p:cNvPr id="35" name="図 34"/>
          <p:cNvPicPr>
            <a:picLocks noChangeAspect="1"/>
          </p:cNvPicPr>
          <p:nvPr/>
        </p:nvPicPr>
        <p:blipFill>
          <a:blip r:embed="rId3"/>
          <a:stretch>
            <a:fillRect/>
          </a:stretch>
        </p:blipFill>
        <p:spPr>
          <a:xfrm>
            <a:off x="7613353" y="4149022"/>
            <a:ext cx="1703724" cy="2348982"/>
          </a:xfrm>
          <a:prstGeom prst="rect">
            <a:avLst/>
          </a:prstGeom>
          <a:ln>
            <a:solidFill>
              <a:schemeClr val="tx1"/>
            </a:solidFill>
          </a:ln>
        </p:spPr>
      </p:pic>
      <p:graphicFrame>
        <p:nvGraphicFramePr>
          <p:cNvPr id="25" name="表 24"/>
          <p:cNvGraphicFramePr>
            <a:graphicFrameLocks noGrp="1"/>
          </p:cNvGraphicFramePr>
          <p:nvPr>
            <p:extLst>
              <p:ext uri="{D42A27DB-BD31-4B8C-83A1-F6EECF244321}">
                <p14:modId xmlns:p14="http://schemas.microsoft.com/office/powerpoint/2010/main" val="4274262709"/>
              </p:ext>
            </p:extLst>
          </p:nvPr>
        </p:nvGraphicFramePr>
        <p:xfrm>
          <a:off x="4724846" y="3077004"/>
          <a:ext cx="4562904" cy="883920"/>
        </p:xfrm>
        <a:graphic>
          <a:graphicData uri="http://schemas.openxmlformats.org/drawingml/2006/table">
            <a:tbl>
              <a:tblPr firstRow="1" bandRow="1">
                <a:tableStyleId>{5940675A-B579-460E-94D1-54222C63F5DA}</a:tableStyleId>
              </a:tblPr>
              <a:tblGrid>
                <a:gridCol w="1624439">
                  <a:extLst>
                    <a:ext uri="{9D8B030D-6E8A-4147-A177-3AD203B41FA5}">
                      <a16:colId xmlns:a16="http://schemas.microsoft.com/office/drawing/2014/main" val="3757262113"/>
                    </a:ext>
                  </a:extLst>
                </a:gridCol>
                <a:gridCol w="587693">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587693">
                  <a:extLst>
                    <a:ext uri="{9D8B030D-6E8A-4147-A177-3AD203B41FA5}">
                      <a16:colId xmlns:a16="http://schemas.microsoft.com/office/drawing/2014/main" val="40154909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株</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関西アーバン銀行</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eco</a:t>
                      </a:r>
                      <a:r>
                        <a:rPr kumimoji="1" lang="ja-JP" altLang="en-US" sz="1000" dirty="0" smtClean="0">
                          <a:solidFill>
                            <a:schemeClr val="tx1"/>
                          </a:solidFill>
                          <a:latin typeface="Meiryo UI" panose="020B0604030504040204" pitchFamily="50" charset="-128"/>
                          <a:ea typeface="Meiryo UI" panose="020B0604030504040204" pitchFamily="50" charset="-128"/>
                        </a:rPr>
                        <a:t>定期預金等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合併に伴い</a:t>
                      </a:r>
                      <a:r>
                        <a:rPr kumimoji="1" lang="en-US" altLang="ja-JP" sz="800" dirty="0" smtClean="0">
                          <a:solidFill>
                            <a:schemeClr val="tx1"/>
                          </a:solidFill>
                          <a:latin typeface="Meiryo UI" panose="020B0604030504040204" pitchFamily="50" charset="-128"/>
                          <a:ea typeface="Meiryo UI" panose="020B0604030504040204" pitchFamily="50" charset="-128"/>
                        </a:rPr>
                        <a:t>2019</a:t>
                      </a:r>
                      <a:r>
                        <a:rPr kumimoji="1" lang="ja-JP" altLang="en-US" sz="800" dirty="0" smtClean="0">
                          <a:solidFill>
                            <a:schemeClr val="tx1"/>
                          </a:solidFill>
                          <a:latin typeface="Meiryo UI" panose="020B0604030504040204" pitchFamily="50" charset="-128"/>
                          <a:ea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rPr>
                        <a:t>4</a:t>
                      </a:r>
                      <a:r>
                        <a:rPr kumimoji="1" lang="ja-JP" altLang="en-US" sz="800" dirty="0" smtClean="0">
                          <a:solidFill>
                            <a:schemeClr val="tx1"/>
                          </a:solidFill>
                          <a:latin typeface="Meiryo UI" panose="020B0604030504040204" pitchFamily="50" charset="-128"/>
                          <a:ea typeface="Meiryo UI" panose="020B0604030504040204" pitchFamily="50" charset="-128"/>
                        </a:rPr>
                        <a:t>月</a:t>
                      </a:r>
                      <a:r>
                        <a:rPr kumimoji="1" lang="en-US" altLang="ja-JP" sz="800" dirty="0" smtClean="0">
                          <a:solidFill>
                            <a:schemeClr val="tx1"/>
                          </a:solidFill>
                          <a:latin typeface="Meiryo UI" panose="020B0604030504040204" pitchFamily="50" charset="-128"/>
                          <a:ea typeface="Meiryo UI" panose="020B0604030504040204" pitchFamily="50" charset="-128"/>
                        </a:rPr>
                        <a:t>1</a:t>
                      </a:r>
                      <a:r>
                        <a:rPr kumimoji="1" lang="ja-JP" altLang="en-US" sz="800" dirty="0" smtClean="0">
                          <a:solidFill>
                            <a:schemeClr val="tx1"/>
                          </a:solidFill>
                          <a:latin typeface="Meiryo UI" panose="020B0604030504040204" pitchFamily="50" charset="-128"/>
                          <a:ea typeface="Meiryo UI" panose="020B0604030504040204" pitchFamily="50" charset="-128"/>
                        </a:rPr>
                        <a:t>日より関西みらい銀行へ行名変更</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2,780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2,060</a:t>
                      </a:r>
                    </a:p>
                  </a:txBody>
                  <a:tcPr anchor="ctr"/>
                </a:tc>
                <a:extLst>
                  <a:ext uri="{0D108BD9-81ED-4DB2-BD59-A6C34878D82A}">
                    <a16:rowId xmlns:a16="http://schemas.microsoft.com/office/drawing/2014/main" val="2124491204"/>
                  </a:ext>
                </a:extLst>
              </a:tr>
            </a:tbl>
          </a:graphicData>
        </a:graphic>
      </p:graphicFrame>
      <p:sp>
        <p:nvSpPr>
          <p:cNvPr id="31" name="テキスト ボックス 30"/>
          <p:cNvSpPr txBox="1"/>
          <p:nvPr/>
        </p:nvSpPr>
        <p:spPr>
          <a:xfrm>
            <a:off x="4357741" y="2840905"/>
            <a:ext cx="5166816"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＜大阪府・大阪市実績＞寄付額（千円）　</a:t>
            </a:r>
            <a:endParaRPr lang="en-US" altLang="ja-JP" sz="1000" strike="sngStrike" dirty="0" smtClean="0">
              <a:solidFill>
                <a:srgbClr val="FF0000"/>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9067477" y="287044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156365100"/>
              </p:ext>
            </p:extLst>
          </p:nvPr>
        </p:nvGraphicFramePr>
        <p:xfrm>
          <a:off x="2785078" y="5930266"/>
          <a:ext cx="3783011" cy="73152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3757262113"/>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印刷部数（部）</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63,600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協賛企業（社）</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1353595535"/>
                  </a:ext>
                </a:extLst>
              </a:tr>
            </a:tbl>
          </a:graphicData>
        </a:graphic>
      </p:graphicFrame>
      <p:sp>
        <p:nvSpPr>
          <p:cNvPr id="38" name="テキスト ボックス 37"/>
          <p:cNvSpPr txBox="1"/>
          <p:nvPr/>
        </p:nvSpPr>
        <p:spPr>
          <a:xfrm>
            <a:off x="2193900" y="5693404"/>
            <a:ext cx="118768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40" name="テキスト ボックス 39"/>
          <p:cNvSpPr txBox="1"/>
          <p:nvPr/>
        </p:nvSpPr>
        <p:spPr>
          <a:xfrm>
            <a:off x="6229485" y="5684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6" name="正方形/長方形 35"/>
          <p:cNvSpPr/>
          <p:nvPr/>
        </p:nvSpPr>
        <p:spPr>
          <a:xfrm>
            <a:off x="5942975" y="1260394"/>
            <a:ext cx="3513744" cy="145391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毎年度、大阪府内店舗</a:t>
            </a:r>
            <a:r>
              <a:rPr lang="ja-JP" altLang="en-US" sz="1000" dirty="0">
                <a:solidFill>
                  <a:schemeClr val="tx1"/>
                </a:solidFill>
                <a:latin typeface="Meiryo UI" pitchFamily="50" charset="-128"/>
                <a:ea typeface="Meiryo UI" pitchFamily="50" charset="-128"/>
                <a:cs typeface="Meiryo UI" pitchFamily="50" charset="-128"/>
              </a:rPr>
              <a:t>にチラシを</a:t>
            </a:r>
            <a:r>
              <a:rPr lang="ja-JP" altLang="en-US" sz="1000" dirty="0" smtClean="0">
                <a:solidFill>
                  <a:schemeClr val="tx1"/>
                </a:solidFill>
                <a:latin typeface="Meiryo UI" pitchFamily="50" charset="-128"/>
                <a:ea typeface="Meiryo UI" pitchFamily="50" charset="-128"/>
                <a:cs typeface="Meiryo UI" pitchFamily="50" charset="-128"/>
              </a:rPr>
              <a:t>配架のほか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6112111" y="210430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a:t>
            </a:r>
            <a:r>
              <a:rPr lang="ja-JP" altLang="en-US" sz="1000" dirty="0" smtClean="0">
                <a:solidFill>
                  <a:schemeClr val="tx1"/>
                </a:solidFill>
                <a:latin typeface="Meiryo UI" panose="020B0604030504040204" pitchFamily="50" charset="-128"/>
                <a:ea typeface="Meiryo UI" panose="020B0604030504040204" pitchFamily="50" charset="-128"/>
              </a:rPr>
              <a:t>エネルギー</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新時代の到来＜電力の自由化・省エネを活用したコスト削減＞</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6112111" y="1586768"/>
            <a:ext cx="3412446" cy="62848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～これからの</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創エネ・省エネを考える～</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ja-JP" altLang="en-US" sz="10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97170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64073" y="1204184"/>
            <a:ext cx="9694076" cy="55453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1264363"/>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91921" y="1729296"/>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省エネ･省</a:t>
            </a:r>
            <a:r>
              <a:rPr lang="en-US" altLang="ja-JP" b="0" i="0" dirty="0" smtClean="0">
                <a:latin typeface="Meiryo UI" pitchFamily="50" charset="-128"/>
                <a:ea typeface="Meiryo UI" pitchFamily="50" charset="-128"/>
                <a:cs typeface="Meiryo UI" pitchFamily="50" charset="-128"/>
              </a:rPr>
              <a:t>CO</a:t>
            </a:r>
            <a:r>
              <a:rPr lang="en-US" altLang="ja-JP" sz="105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105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4" y="4762037"/>
            <a:ext cx="90430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が実施する省エネ診断と連携して、中小事業者等への利用促進を図ります。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12349" y="5098661"/>
            <a:ext cx="4623231" cy="1495676"/>
            <a:chOff x="3628814" y="5111606"/>
            <a:chExt cx="3754846" cy="1495676"/>
          </a:xfrm>
        </p:grpSpPr>
        <p:sp>
          <p:nvSpPr>
            <p:cNvPr id="16" name="テキスト ボックス 136"/>
            <p:cNvSpPr txBox="1"/>
            <p:nvPr/>
          </p:nvSpPr>
          <p:spPr>
            <a:xfrm>
              <a:off x="3628814"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3"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3"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90"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7" y="5399638"/>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設備</a:t>
              </a:r>
              <a:r>
                <a:rPr lang="ja-JP" altLang="en-US" sz="1000" dirty="0">
                  <a:latin typeface="Meiryo UI" pitchFamily="50" charset="-128"/>
                  <a:ea typeface="Meiryo UI" pitchFamily="50" charset="-128"/>
                  <a:cs typeface="Meiryo UI" pitchFamily="50" charset="-128"/>
                </a:rPr>
                <a:t>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5"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3"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7"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510657"/>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592167"/>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endParaRPr lang="ja-JP" altLang="en-US" b="1" dirty="0">
              <a:solidFill>
                <a:prstClr val="white"/>
              </a:solidFill>
            </a:endParaRPr>
          </a:p>
        </p:txBody>
      </p:sp>
      <p:sp>
        <p:nvSpPr>
          <p:cNvPr id="37" name="角丸四角形 36"/>
          <p:cNvSpPr/>
          <p:nvPr/>
        </p:nvSpPr>
        <p:spPr>
          <a:xfrm>
            <a:off x="112965" y="4473799"/>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22941" y="1364429"/>
            <a:ext cx="291911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209121" y="4466547"/>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7951712" y="4454785"/>
            <a:ext cx="1411068"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786" y="5189993"/>
            <a:ext cx="1762794" cy="1211305"/>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459" y="3118325"/>
            <a:ext cx="1705574" cy="127918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854" y="3145457"/>
            <a:ext cx="1708368" cy="1281276"/>
          </a:xfrm>
          <a:prstGeom prst="rect">
            <a:avLst/>
          </a:prstGeom>
        </p:spPr>
      </p:pic>
      <p:sp>
        <p:nvSpPr>
          <p:cNvPr id="34" name="テキスト ボックス 33"/>
          <p:cNvSpPr txBox="1"/>
          <p:nvPr/>
        </p:nvSpPr>
        <p:spPr>
          <a:xfrm>
            <a:off x="6100551" y="1370783"/>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テキスト ボックス 42"/>
          <p:cNvSpPr txBox="1"/>
          <p:nvPr/>
        </p:nvSpPr>
        <p:spPr>
          <a:xfrm>
            <a:off x="3271068" y="6415853"/>
            <a:ext cx="1195521"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省エネ診断の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graphicFrame>
        <p:nvGraphicFramePr>
          <p:cNvPr id="35" name="表 34"/>
          <p:cNvGraphicFramePr>
            <a:graphicFrameLocks noGrp="1"/>
          </p:cNvGraphicFramePr>
          <p:nvPr>
            <p:extLst>
              <p:ext uri="{D42A27DB-BD31-4B8C-83A1-F6EECF244321}">
                <p14:modId xmlns:p14="http://schemas.microsoft.com/office/powerpoint/2010/main" val="1160482728"/>
              </p:ext>
            </p:extLst>
          </p:nvPr>
        </p:nvGraphicFramePr>
        <p:xfrm>
          <a:off x="220254" y="3161153"/>
          <a:ext cx="5380189" cy="1219200"/>
        </p:xfrm>
        <a:graphic>
          <a:graphicData uri="http://schemas.openxmlformats.org/drawingml/2006/table">
            <a:tbl>
              <a:tblPr firstRow="1" bandRow="1">
                <a:tableStyleId>{5940675A-B579-460E-94D1-54222C63F5DA}</a:tableStyleId>
              </a:tblPr>
              <a:tblGrid>
                <a:gridCol w="1702117">
                  <a:extLst>
                    <a:ext uri="{9D8B030D-6E8A-4147-A177-3AD203B41FA5}">
                      <a16:colId xmlns:a16="http://schemas.microsoft.com/office/drawing/2014/main" val="3757262113"/>
                    </a:ext>
                  </a:extLst>
                </a:gridCol>
                <a:gridCol w="590385">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セミナー開催、講演（回）</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啓発イベントへの出展（回）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事業者・団体訪問（回）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162</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チラシ配布（部）</a:t>
                      </a:r>
                      <a:endParaRPr kumimoji="1" lang="en-US" altLang="ja-JP" sz="1000" dirty="0" smtClean="0">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42,000</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113400" y="294733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93078" y="2924913"/>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790268499"/>
              </p:ext>
            </p:extLst>
          </p:nvPr>
        </p:nvGraphicFramePr>
        <p:xfrm>
          <a:off x="4911111" y="5316539"/>
          <a:ext cx="4698049" cy="1371600"/>
        </p:xfrm>
        <a:graphic>
          <a:graphicData uri="http://schemas.openxmlformats.org/drawingml/2006/table">
            <a:tbl>
              <a:tblPr firstRow="1" bandRow="1">
                <a:tableStyleId>{5940675A-B579-460E-94D1-54222C63F5DA}</a:tableStyleId>
              </a:tblPr>
              <a:tblGrid>
                <a:gridCol w="1314767">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受付件数（件）</a:t>
                      </a:r>
                      <a:endParaRPr kumimoji="1" lang="en-US" altLang="ja-JP" sz="1000" dirty="0" smtClean="0">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75</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うち実施済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54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電力消費削減</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提案量</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rPr>
                        <a:t>kWh/</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211</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報告済みの累計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9090864" y="50899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73900" y="509266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Tree>
    <p:extLst>
      <p:ext uri="{BB962C8B-B14F-4D97-AF65-F5344CB8AC3E}">
        <p14:creationId xmlns:p14="http://schemas.microsoft.com/office/powerpoint/2010/main" val="366832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p>
        </p:txBody>
      </p:sp>
      <p:sp>
        <p:nvSpPr>
          <p:cNvPr id="16" name="角丸四角形 15"/>
          <p:cNvSpPr/>
          <p:nvPr/>
        </p:nvSpPr>
        <p:spPr>
          <a:xfrm>
            <a:off x="80507" y="615347"/>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a:t>
            </a:r>
            <a:r>
              <a:rPr lang="ja-JP" altLang="en-US" b="0" i="0" dirty="0" smtClean="0">
                <a:latin typeface="Meiryo UI" pitchFamily="50" charset="-128"/>
                <a:ea typeface="Meiryo UI" pitchFamily="50" charset="-128"/>
                <a:cs typeface="Meiryo UI" pitchFamily="50" charset="-128"/>
              </a:rPr>
              <a:t>する事</a:t>
            </a:r>
            <a:r>
              <a:rPr lang="ja-JP" altLang="en-US" b="0" i="0" dirty="0">
                <a:latin typeface="Meiryo UI" pitchFamily="50" charset="-128"/>
                <a:ea typeface="Meiryo UI" pitchFamily="50" charset="-128"/>
                <a:cs typeface="Meiryo UI" pitchFamily="50" charset="-128"/>
              </a:rPr>
              <a:t>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と</a:t>
            </a:r>
            <a:r>
              <a:rPr lang="ja-JP" altLang="en-US" b="0" i="0" dirty="0">
                <a:latin typeface="Meiryo UI" pitchFamily="50" charset="-128"/>
                <a:ea typeface="Meiryo UI" pitchFamily="50" charset="-128"/>
                <a:cs typeface="Meiryo UI" pitchFamily="50" charset="-128"/>
              </a:rPr>
              <a:t>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a:t>
            </a:r>
            <a:r>
              <a:rPr lang="ja-JP" altLang="en-US" b="0" i="0" dirty="0" smtClean="0">
                <a:latin typeface="Meiryo UI" pitchFamily="50" charset="-128"/>
                <a:ea typeface="Meiryo UI" pitchFamily="50" charset="-128"/>
                <a:cs typeface="Meiryo UI" pitchFamily="50" charset="-128"/>
              </a:rPr>
              <a:t>図ります。</a:t>
            </a:r>
            <a:endParaRPr lang="en-US" altLang="ja-JP" b="0" i="0" dirty="0" smtClean="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408186" y="1936794"/>
            <a:ext cx="3957630" cy="40011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smtClean="0">
                <a:solidFill>
                  <a:prstClr val="black"/>
                </a:solidFill>
                <a:latin typeface="Meiryo UI" pitchFamily="50" charset="-128"/>
                <a:ea typeface="Meiryo UI" pitchFamily="50" charset="-128"/>
                <a:cs typeface="Meiryo UI" pitchFamily="50" charset="-128"/>
              </a:rPr>
              <a:t>※BEMS</a:t>
            </a:r>
            <a:r>
              <a:rPr lang="ja-JP" altLang="en-US" sz="1000" b="0" i="0" dirty="0" smtClean="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ビル等</a:t>
            </a:r>
            <a:r>
              <a:rPr lang="ja-JP" altLang="en-US" sz="1000" b="0" i="0" dirty="0">
                <a:solidFill>
                  <a:prstClr val="black"/>
                </a:solidFill>
                <a:latin typeface="Meiryo UI" pitchFamily="50" charset="-128"/>
                <a:ea typeface="Meiryo UI" pitchFamily="50" charset="-128"/>
                <a:cs typeface="Meiryo UI" pitchFamily="50" charset="-128"/>
              </a:rPr>
              <a:t>の</a:t>
            </a:r>
            <a:r>
              <a:rPr lang="ja-JP" altLang="en-US" sz="1000" b="0" i="0" dirty="0" smtClean="0">
                <a:solidFill>
                  <a:prstClr val="black"/>
                </a:solidFill>
                <a:latin typeface="Meiryo UI" pitchFamily="50" charset="-128"/>
                <a:ea typeface="Meiryo UI" pitchFamily="50" charset="-128"/>
                <a:cs typeface="Meiryo UI" pitchFamily="50" charset="-128"/>
              </a:rPr>
              <a:t>エネルギーの</a:t>
            </a:r>
            <a:r>
              <a:rPr lang="ja-JP" altLang="en-US" sz="1000" b="0" i="0" dirty="0">
                <a:solidFill>
                  <a:prstClr val="black"/>
                </a:solidFill>
                <a:latin typeface="Meiryo UI" pitchFamily="50" charset="-128"/>
                <a:ea typeface="Meiryo UI" pitchFamily="50" charset="-128"/>
                <a:cs typeface="Meiryo UI" pitchFamily="50" charset="-128"/>
              </a:rPr>
              <a:t>使用状況等</a:t>
            </a:r>
            <a:r>
              <a:rPr lang="ja-JP" altLang="en-US" sz="1000" b="0" i="0" dirty="0" smtClean="0">
                <a:solidFill>
                  <a:prstClr val="black"/>
                </a:solidFill>
                <a:latin typeface="Meiryo UI" pitchFamily="50" charset="-128"/>
                <a:ea typeface="Meiryo UI" pitchFamily="50" charset="-128"/>
                <a:cs typeface="Meiryo UI" pitchFamily="50" charset="-128"/>
              </a:rPr>
              <a:t>を「</a:t>
            </a:r>
            <a:r>
              <a:rPr lang="ja-JP" altLang="en-US" sz="1000" b="0" i="0" dirty="0">
                <a:solidFill>
                  <a:prstClr val="black"/>
                </a:solidFill>
                <a:latin typeface="Meiryo UI" pitchFamily="50" charset="-128"/>
                <a:ea typeface="Meiryo UI" pitchFamily="50" charset="-128"/>
                <a:cs typeface="Meiryo UI" pitchFamily="50" charset="-128"/>
              </a:rPr>
              <a:t>見える化</a:t>
            </a:r>
            <a:r>
              <a:rPr lang="ja-JP" altLang="en-US" sz="1000" b="0" i="0" dirty="0" smtClean="0">
                <a:solidFill>
                  <a:prstClr val="black"/>
                </a:solidFill>
                <a:latin typeface="Meiryo UI" pitchFamily="50" charset="-128"/>
                <a:ea typeface="Meiryo UI" pitchFamily="50" charset="-128"/>
                <a:cs typeface="Meiryo UI" pitchFamily="50" charset="-128"/>
              </a:rPr>
              <a:t>」</a:t>
            </a:r>
            <a:r>
              <a:rPr lang="ja-JP" altLang="en-US" sz="1000" b="0" i="0" dirty="0">
                <a:solidFill>
                  <a:prstClr val="black"/>
                </a:solidFill>
                <a:latin typeface="Meiryo UI" pitchFamily="50" charset="-128"/>
                <a:ea typeface="Meiryo UI" pitchFamily="50" charset="-128"/>
                <a:cs typeface="Meiryo UI" pitchFamily="50" charset="-128"/>
              </a:rPr>
              <a:t>し</a:t>
            </a:r>
            <a:r>
              <a:rPr lang="ja-JP" altLang="en-US" sz="10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2581098" y="715516"/>
            <a:ext cx="2645780" cy="189254"/>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98877"/>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a:xfrm>
            <a:off x="5099141" y="730217"/>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2014</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82" name="表 81"/>
          <p:cNvGraphicFramePr>
            <a:graphicFrameLocks noGrp="1"/>
          </p:cNvGraphicFramePr>
          <p:nvPr>
            <p:extLst>
              <p:ext uri="{D42A27DB-BD31-4B8C-83A1-F6EECF244321}">
                <p14:modId xmlns:p14="http://schemas.microsoft.com/office/powerpoint/2010/main" val="2370909484"/>
              </p:ext>
            </p:extLst>
          </p:nvPr>
        </p:nvGraphicFramePr>
        <p:xfrm>
          <a:off x="5000709" y="1933868"/>
          <a:ext cx="4323080" cy="731520"/>
        </p:xfrm>
        <a:graphic>
          <a:graphicData uri="http://schemas.openxmlformats.org/drawingml/2006/table">
            <a:tbl>
              <a:tblPr firstRow="1" bandRow="1">
                <a:tableStyleId>{5940675A-B579-460E-94D1-54222C63F5DA}</a:tableStyleId>
              </a:tblPr>
              <a:tblGrid>
                <a:gridCol w="1225867">
                  <a:extLst>
                    <a:ext uri="{9D8B030D-6E8A-4147-A177-3AD203B41FA5}">
                      <a16:colId xmlns:a16="http://schemas.microsoft.com/office/drawing/2014/main" val="3757262113"/>
                    </a:ext>
                  </a:extLst>
                </a:gridCol>
                <a:gridCol w="667067">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登録事業者数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削減量</a:t>
                      </a:r>
                      <a:r>
                        <a:rPr kumimoji="1" lang="en-US" altLang="ja-JP" sz="1000" dirty="0" smtClean="0">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8,569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8,228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8,895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5,964</a:t>
                      </a: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742098" y="1690150"/>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99030" y="169015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15276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16" name="角丸四角形 15"/>
          <p:cNvSpPr/>
          <p:nvPr/>
        </p:nvSpPr>
        <p:spPr>
          <a:xfrm>
            <a:off x="89112" y="652984"/>
            <a:ext cx="4867968" cy="32864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おおさか版イニシャルゼロ省エネ設備改修マッチング事業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169811" y="1172544"/>
            <a:ext cx="7114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◆省エネ設備改修を希望する府内事業者と、初期費用がかからない方法（リース、レンタル、割賦等）で</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設備を改修できるサポート事業者とのマッチングをする事業を行っています。</a:t>
            </a:r>
            <a:endParaRPr lang="ja-JP" altLang="en-US" b="0" i="0" dirty="0">
              <a:latin typeface="Meiryo UI" pitchFamily="50" charset="-128"/>
              <a:ea typeface="Meiryo UI" pitchFamily="50" charset="-128"/>
              <a:cs typeface="Meiryo UI" pitchFamily="50" charset="-128"/>
            </a:endParaRPr>
          </a:p>
        </p:txBody>
      </p:sp>
      <p:sp>
        <p:nvSpPr>
          <p:cNvPr id="79" name="角丸四角形 78"/>
          <p:cNvSpPr/>
          <p:nvPr/>
        </p:nvSpPr>
        <p:spPr>
          <a:xfrm>
            <a:off x="73076" y="600091"/>
            <a:ext cx="9759850" cy="615707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4902580" y="914182"/>
            <a:ext cx="4893129"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2018</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2019</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61754" y="4825278"/>
            <a:ext cx="6495306" cy="1732948"/>
            <a:chOff x="714402" y="188640"/>
            <a:chExt cx="6456323" cy="1925622"/>
          </a:xfrm>
        </p:grpSpPr>
        <p:sp>
          <p:nvSpPr>
            <p:cNvPr id="60" name="円/楕円 59"/>
            <p:cNvSpPr/>
            <p:nvPr/>
          </p:nvSpPr>
          <p:spPr>
            <a:xfrm>
              <a:off x="2253664" y="1610776"/>
              <a:ext cx="1374112" cy="503486"/>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下矢印 60"/>
            <p:cNvSpPr/>
            <p:nvPr/>
          </p:nvSpPr>
          <p:spPr>
            <a:xfrm>
              <a:off x="5381548" y="852473"/>
              <a:ext cx="284400" cy="753847"/>
            </a:xfrm>
            <a:prstGeom prst="downArrow">
              <a:avLst>
                <a:gd name="adj1" fmla="val 50000"/>
                <a:gd name="adj2" fmla="val 6193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64317" y="211330"/>
              <a:ext cx="1812506" cy="1329989"/>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4618601" y="211330"/>
              <a:ext cx="2368800" cy="651196"/>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 64"/>
            <p:cNvSpPr/>
            <p:nvPr/>
          </p:nvSpPr>
          <p:spPr>
            <a:xfrm>
              <a:off x="4623010" y="1606319"/>
              <a:ext cx="2547715" cy="507942"/>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714402" y="336898"/>
              <a:ext cx="1853406" cy="279752"/>
            </a:xfrm>
            <a:prstGeom prst="rect">
              <a:avLst/>
            </a:prstGeom>
            <a:noFill/>
          </p:spPr>
          <p:txBody>
            <a:bodyPr wrap="square" rtlCol="0">
              <a:spAutoFit/>
            </a:bodyPr>
            <a:lstStyle/>
            <a:p>
              <a:pPr algn="ctr"/>
              <a:r>
                <a:rPr kumimoji="1"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府内の</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中小事</a:t>
              </a:r>
              <a:r>
                <a:rPr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4618601" y="316416"/>
              <a:ext cx="2303996" cy="492443"/>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おおさかスマート</a:t>
              </a:r>
              <a:endParaRPr lang="en-US" altLang="ja-JP"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エネルギーセンター</a:t>
              </a:r>
              <a:endParaRPr kumimoji="1" lang="ja-JP" altLang="en-US" sz="13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668423" y="1728391"/>
              <a:ext cx="185340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下矢印 69"/>
            <p:cNvSpPr/>
            <p:nvPr/>
          </p:nvSpPr>
          <p:spPr>
            <a:xfrm rot="16200000">
              <a:off x="3498697" y="-597028"/>
              <a:ext cx="180000" cy="2041778"/>
            </a:xfrm>
            <a:prstGeom prst="downArrow">
              <a:avLst>
                <a:gd name="adj1" fmla="val 50000"/>
                <a:gd name="adj2" fmla="val 70314"/>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下矢印 70"/>
            <p:cNvSpPr/>
            <p:nvPr/>
          </p:nvSpPr>
          <p:spPr>
            <a:xfrm rot="5400000">
              <a:off x="3576810" y="-336529"/>
              <a:ext cx="180000" cy="2198005"/>
            </a:xfrm>
            <a:prstGeom prst="downArrow">
              <a:avLst>
                <a:gd name="adj1" fmla="val 50000"/>
                <a:gd name="adj2" fmla="val 7031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下矢印 71"/>
            <p:cNvSpPr/>
            <p:nvPr/>
          </p:nvSpPr>
          <p:spPr>
            <a:xfrm rot="10800000">
              <a:off x="6323694" y="862526"/>
              <a:ext cx="284400" cy="743793"/>
            </a:xfrm>
            <a:prstGeom prst="downArrow">
              <a:avLst>
                <a:gd name="adj1" fmla="val 50000"/>
                <a:gd name="adj2" fmla="val 6193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屈折矢印 72"/>
            <p:cNvSpPr/>
            <p:nvPr/>
          </p:nvSpPr>
          <p:spPr>
            <a:xfrm rot="5400000">
              <a:off x="1596277" y="1400262"/>
              <a:ext cx="576065" cy="738707"/>
            </a:xfrm>
            <a:prstGeom prst="bentUpArrow">
              <a:avLst>
                <a:gd name="adj1" fmla="val 20859"/>
                <a:gd name="adj2" fmla="val 22930"/>
                <a:gd name="adj3" fmla="val 2500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下矢印 73"/>
            <p:cNvSpPr/>
            <p:nvPr/>
          </p:nvSpPr>
          <p:spPr>
            <a:xfrm rot="5400000">
              <a:off x="4039248" y="1360072"/>
              <a:ext cx="216000" cy="1042350"/>
            </a:xfrm>
            <a:prstGeom prst="downArrow">
              <a:avLst>
                <a:gd name="adj1" fmla="val 50000"/>
                <a:gd name="adj2" fmla="val 7031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920061" y="211330"/>
              <a:ext cx="1368000" cy="32400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3033276" y="232073"/>
              <a:ext cx="1250692" cy="261610"/>
            </a:xfrm>
            <a:prstGeom prst="rect">
              <a:avLst/>
            </a:prstGeom>
            <a:solidFill>
              <a:srgbClr val="7030A0"/>
            </a:solidFill>
            <a:ln>
              <a:noFill/>
            </a:ln>
          </p:spPr>
          <p:txBody>
            <a:bodyPr wrap="square" rtlCol="0">
              <a:spAutoFit/>
            </a:bodyPr>
            <a:lstStyle/>
            <a:p>
              <a:pPr algn="ctr"/>
              <a:r>
                <a:rPr lang="ja-JP" altLang="en-US" sz="11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申請書で申込</a:t>
              </a:r>
              <a:endParaRPr kumimoji="1"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角丸四角形 76"/>
            <p:cNvSpPr/>
            <p:nvPr/>
          </p:nvSpPr>
          <p:spPr>
            <a:xfrm>
              <a:off x="2920061" y="642695"/>
              <a:ext cx="1368000" cy="324000"/>
            </a:xfrm>
            <a:prstGeom prst="roundRect">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3063949" y="596597"/>
              <a:ext cx="1080119" cy="453145"/>
            </a:xfrm>
            <a:prstGeom prst="rect">
              <a:avLst/>
            </a:prstGeom>
            <a:noFill/>
          </p:spPr>
          <p:txBody>
            <a:bodyPr wrap="square" rtlCol="0">
              <a:spAutoFit/>
            </a:body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endPar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事業者紹介</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円/楕円 79"/>
            <p:cNvSpPr/>
            <p:nvPr/>
          </p:nvSpPr>
          <p:spPr>
            <a:xfrm>
              <a:off x="6182941" y="1140880"/>
              <a:ext cx="576161" cy="324598"/>
            </a:xfrm>
            <a:prstGeom prst="ellipse">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27490" y="1195665"/>
              <a:ext cx="523800"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登録</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円/楕円 81"/>
            <p:cNvSpPr/>
            <p:nvPr/>
          </p:nvSpPr>
          <p:spPr>
            <a:xfrm>
              <a:off x="5102109" y="1002381"/>
              <a:ext cx="806371" cy="373619"/>
            </a:xfrm>
            <a:prstGeom prst="ellipse">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a:off x="5004048" y="1074291"/>
              <a:ext cx="986302" cy="246221"/>
            </a:xfrm>
            <a:prstGeom prst="rect">
              <a:avLst/>
            </a:prstGeom>
            <a:noFill/>
          </p:spPr>
          <p:txBody>
            <a:bodyPr wrap="square" rtlCol="0">
              <a:spAutoFit/>
            </a:bodyPr>
            <a:lstStyle/>
            <a:p>
              <a:pPr algn="ctr"/>
              <a:r>
                <a:rPr kumimoji="1" lang="ja-JP" altLang="en-US" sz="1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データ提供</a:t>
              </a:r>
              <a:endParaRPr kumimoji="1"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屈折矢印 83"/>
            <p:cNvSpPr/>
            <p:nvPr/>
          </p:nvSpPr>
          <p:spPr>
            <a:xfrm rot="16200000">
              <a:off x="3486438" y="153761"/>
              <a:ext cx="532027" cy="2373087"/>
            </a:xfrm>
            <a:prstGeom prst="bentUpArrow">
              <a:avLst>
                <a:gd name="adj1" fmla="val 19022"/>
                <a:gd name="adj2" fmla="val 22634"/>
                <a:gd name="adj3" fmla="val 21578"/>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920060" y="1037561"/>
              <a:ext cx="1368000" cy="324000"/>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3089462" y="1068290"/>
              <a:ext cx="1077211" cy="273597"/>
            </a:xfrm>
            <a:prstGeom prst="rect">
              <a:avLst/>
            </a:prstGeom>
            <a:noFill/>
            <a:ln>
              <a:noFill/>
            </a:ln>
          </p:spPr>
          <p:txBody>
            <a:bodyPr wrap="square" rtlCol="0">
              <a:spAutoFit/>
            </a:bodyPr>
            <a:lstStyle/>
            <a:p>
              <a:pPr algn="ct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設備改修</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a:off x="2618274" y="1711544"/>
              <a:ext cx="533832" cy="276999"/>
            </a:xfrm>
            <a:prstGeom prst="rect">
              <a:avLst/>
            </a:prstGeom>
            <a:noFill/>
          </p:spPr>
          <p:txBody>
            <a:bodyPr wrap="square" rtlCol="0">
              <a:spAutoFit/>
            </a:bodyPr>
            <a:lstStyle/>
            <a:p>
              <a:pPr algn="ctr"/>
              <a:r>
                <a:rPr lang="ja-JP" altLang="en-US" sz="1200" b="1" dirty="0" smtClean="0"/>
                <a:t>契約</a:t>
              </a:r>
              <a:endParaRPr kumimoji="1" lang="ja-JP" altLang="en-US" sz="1200" b="1" dirty="0"/>
            </a:p>
          </p:txBody>
        </p:sp>
        <p:sp>
          <p:nvSpPr>
            <p:cNvPr id="88" name="円/楕円 87"/>
            <p:cNvSpPr/>
            <p:nvPr/>
          </p:nvSpPr>
          <p:spPr>
            <a:xfrm>
              <a:off x="937510" y="720553"/>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9" name="図 88" descr="http://icooon-mono.com/i/icon_15248/icon_152481_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649" y="779558"/>
              <a:ext cx="380752" cy="380752"/>
            </a:xfrm>
            <a:prstGeom prst="rect">
              <a:avLst/>
            </a:prstGeom>
            <a:noFill/>
            <a:extLst>
              <a:ext uri="{909E8E84-426E-40DD-AFC4-6F175D3DCCD1}">
                <a14:hiddenFill xmlns:a14="http://schemas.microsoft.com/office/drawing/2010/main">
                  <a:solidFill>
                    <a:srgbClr val="FFFFFF"/>
                  </a:solidFill>
                </a14:hiddenFill>
              </a:ext>
            </a:extLst>
          </p:spPr>
        </p:pic>
        <p:sp>
          <p:nvSpPr>
            <p:cNvPr id="90" name="円/楕円 89"/>
            <p:cNvSpPr/>
            <p:nvPr/>
          </p:nvSpPr>
          <p:spPr>
            <a:xfrm>
              <a:off x="1714617" y="728265"/>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図 90" descr="http://icooon-mono.com/i/icon_10099/icon_100991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894" y="808859"/>
              <a:ext cx="396237" cy="396237"/>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2920061" y="216830"/>
              <a:ext cx="395144"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2861223" y="609724"/>
              <a:ext cx="487653"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テキスト ボックス 93"/>
            <p:cNvSpPr txBox="1"/>
            <p:nvPr/>
          </p:nvSpPr>
          <p:spPr>
            <a:xfrm>
              <a:off x="2454781" y="1002381"/>
              <a:ext cx="1295392" cy="276999"/>
            </a:xfrm>
            <a:prstGeom prst="rect">
              <a:avLst/>
            </a:prstGeom>
            <a:noFill/>
            <a:ln>
              <a:noFill/>
            </a:ln>
          </p:spPr>
          <p:txBody>
            <a:bodyPr wrap="square" rtlCol="0">
              <a:spAutoFit/>
            </a:bodyPr>
            <a:lstStyle/>
            <a:p>
              <a:pPr algn="ct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p:cNvSpPr txBox="1"/>
            <p:nvPr/>
          </p:nvSpPr>
          <p:spPr>
            <a:xfrm>
              <a:off x="2327235" y="1737473"/>
              <a:ext cx="368448" cy="276999"/>
            </a:xfrm>
            <a:prstGeom prst="rect">
              <a:avLst/>
            </a:prstGeom>
            <a:noFill/>
            <a:ln>
              <a:noFill/>
            </a:ln>
          </p:spPr>
          <p:txBody>
            <a:bodyPr wrap="square" rtlCol="0">
              <a:spAutoFit/>
            </a:bodyPr>
            <a:lstStyle/>
            <a:p>
              <a:pPr algn="ctr"/>
              <a:r>
                <a:rPr lang="ja-JP" altLang="en-US" sz="1200" b="1" dirty="0" smtClean="0"/>
                <a:t>④</a:t>
              </a:r>
              <a:endParaRPr kumimoji="1" lang="ja-JP" altLang="en-US" sz="1200" b="1" dirty="0"/>
            </a:p>
          </p:txBody>
        </p:sp>
        <p:grpSp>
          <p:nvGrpSpPr>
            <p:cNvPr id="98" name="グループ化 97"/>
            <p:cNvGrpSpPr/>
            <p:nvPr/>
          </p:nvGrpSpPr>
          <p:grpSpPr>
            <a:xfrm>
              <a:off x="6278584" y="1645033"/>
              <a:ext cx="411004" cy="403328"/>
              <a:chOff x="6348098" y="6774512"/>
              <a:chExt cx="411004" cy="403328"/>
            </a:xfrm>
          </p:grpSpPr>
          <p:sp>
            <p:nvSpPr>
              <p:cNvPr id="99" name="円/楕円 98"/>
              <p:cNvSpPr/>
              <p:nvPr/>
            </p:nvSpPr>
            <p:spPr>
              <a:xfrm>
                <a:off x="6348098" y="6774512"/>
                <a:ext cx="411004" cy="40332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 name="Picture 2" descr="http://icooon-mono.com/i/icon_12793/icon_127931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7" y="6814217"/>
                <a:ext cx="323918" cy="323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グループ化 103"/>
            <p:cNvGrpSpPr/>
            <p:nvPr/>
          </p:nvGrpSpPr>
          <p:grpSpPr>
            <a:xfrm>
              <a:off x="3076831" y="1676784"/>
              <a:ext cx="414294" cy="369438"/>
              <a:chOff x="3170927" y="6843819"/>
              <a:chExt cx="211689" cy="233678"/>
            </a:xfrm>
          </p:grpSpPr>
          <p:sp>
            <p:nvSpPr>
              <p:cNvPr id="123" name="円/楕円 122"/>
              <p:cNvSpPr/>
              <p:nvPr/>
            </p:nvSpPr>
            <p:spPr>
              <a:xfrm>
                <a:off x="3170927" y="6843819"/>
                <a:ext cx="208561" cy="233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Picture 2" descr="http://icooon-mono.com/i/icon_11438/icon_114381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135" y="6877016"/>
                <a:ext cx="200481" cy="200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図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26" y="188640"/>
              <a:ext cx="2567899" cy="676369"/>
            </a:xfrm>
            <a:prstGeom prst="rect">
              <a:avLst/>
            </a:prstGeom>
          </p:spPr>
        </p:pic>
      </p:grpSp>
      <p:sp>
        <p:nvSpPr>
          <p:cNvPr id="220" name="正方形/長方形 219"/>
          <p:cNvSpPr/>
          <p:nvPr/>
        </p:nvSpPr>
        <p:spPr>
          <a:xfrm>
            <a:off x="7095458" y="1970535"/>
            <a:ext cx="2572418" cy="466856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7154066" y="1850468"/>
            <a:ext cx="978328"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kumimoji="1" lang="ja-JP" altLang="en-US" sz="1200" b="1" dirty="0" smtClean="0"/>
              <a:t>対象</a:t>
            </a:r>
            <a:r>
              <a:rPr lang="ja-JP" altLang="en-US" sz="1200" b="1" dirty="0"/>
              <a:t>設備</a:t>
            </a:r>
            <a:r>
              <a:rPr kumimoji="1" lang="en-US" altLang="ja-JP" sz="1200" b="1" dirty="0" smtClean="0"/>
              <a:t>】</a:t>
            </a:r>
            <a:endParaRPr kumimoji="1" lang="ja-JP" altLang="en-US" sz="1200" b="1" dirty="0"/>
          </a:p>
        </p:txBody>
      </p:sp>
      <p:sp>
        <p:nvSpPr>
          <p:cNvPr id="222" name="正方形/長方形 221"/>
          <p:cNvSpPr/>
          <p:nvPr/>
        </p:nvSpPr>
        <p:spPr>
          <a:xfrm>
            <a:off x="261754" y="4695103"/>
            <a:ext cx="6618216" cy="19440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p:cNvSpPr txBox="1"/>
          <p:nvPr/>
        </p:nvSpPr>
        <p:spPr>
          <a:xfrm>
            <a:off x="372616" y="4556972"/>
            <a:ext cx="1179906"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lang="ja-JP" altLang="en-US" sz="1200" b="1" dirty="0"/>
              <a:t>事業</a:t>
            </a:r>
            <a:r>
              <a:rPr lang="ja-JP" altLang="en-US" sz="1200" b="1" dirty="0" smtClean="0"/>
              <a:t>の</a:t>
            </a:r>
            <a:r>
              <a:rPr lang="ja-JP" altLang="en-US" sz="1200" b="1" dirty="0"/>
              <a:t>流れ</a:t>
            </a:r>
            <a:r>
              <a:rPr kumimoji="1" lang="en-US" altLang="ja-JP" sz="1200" b="1" dirty="0" smtClean="0"/>
              <a:t>】</a:t>
            </a:r>
            <a:endParaRPr kumimoji="1" lang="ja-JP" altLang="en-US" sz="1200" b="1" dirty="0"/>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3"/>
          <a:stretch/>
        </p:blipFill>
        <p:spPr bwMode="auto">
          <a:xfrm>
            <a:off x="7284060" y="2185910"/>
            <a:ext cx="979285" cy="758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873" y="3338342"/>
            <a:ext cx="984304" cy="739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145" y="4452297"/>
            <a:ext cx="997078" cy="747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461" y="3304101"/>
            <a:ext cx="1011226" cy="75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514" b="3557"/>
          <a:stretch/>
        </p:blipFill>
        <p:spPr bwMode="auto">
          <a:xfrm>
            <a:off x="8505461" y="2186402"/>
            <a:ext cx="995568" cy="74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143" y="4573684"/>
            <a:ext cx="992886" cy="58171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81874" y="4449679"/>
            <a:ext cx="988424" cy="76495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82368" y="4047621"/>
            <a:ext cx="943323"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変圧器</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5" name="テキスト ボックス 224"/>
          <p:cNvSpPr txBox="1"/>
          <p:nvPr/>
        </p:nvSpPr>
        <p:spPr>
          <a:xfrm>
            <a:off x="7382703"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照明</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6" name="テキスト ボックス 225"/>
          <p:cNvSpPr txBox="1"/>
          <p:nvPr/>
        </p:nvSpPr>
        <p:spPr>
          <a:xfrm>
            <a:off x="8589245" y="4062521"/>
            <a:ext cx="828000"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ボイラ</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7" name="テキスト ボックス 226"/>
          <p:cNvSpPr txBox="1"/>
          <p:nvPr/>
        </p:nvSpPr>
        <p:spPr>
          <a:xfrm>
            <a:off x="8562086"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空調</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8" name="テキスト ボックス 227"/>
          <p:cNvSpPr txBox="1"/>
          <p:nvPr/>
        </p:nvSpPr>
        <p:spPr>
          <a:xfrm>
            <a:off x="7114081" y="5238023"/>
            <a:ext cx="1467206"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生産設備</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7643230" y="5589258"/>
            <a:ext cx="1543471" cy="1116766"/>
            <a:chOff x="5258966" y="3349416"/>
            <a:chExt cx="1543471" cy="1116766"/>
          </a:xfrm>
        </p:grpSpPr>
        <p:pic>
          <p:nvPicPr>
            <p:cNvPr id="2052"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5242"/>
            <a:stretch/>
          </p:blipFill>
          <p:spPr bwMode="auto">
            <a:xfrm>
              <a:off x="5258966" y="3385983"/>
              <a:ext cx="504346" cy="1080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フライス盤のイラスト"/>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99" y="3349416"/>
              <a:ext cx="1058838" cy="1058838"/>
            </a:xfrm>
            <a:prstGeom prst="rect">
              <a:avLst/>
            </a:prstGeom>
            <a:noFill/>
            <a:extLst>
              <a:ext uri="{909E8E84-426E-40DD-AFC4-6F175D3DCCD1}">
                <a14:hiddenFill xmlns:a14="http://schemas.microsoft.com/office/drawing/2010/main">
                  <a:solidFill>
                    <a:srgbClr val="FFFFFF"/>
                  </a:solidFill>
                </a14:hiddenFill>
              </a:ext>
            </a:extLst>
          </p:spPr>
        </p:pic>
        <p:sp>
          <p:nvSpPr>
            <p:cNvPr id="15" name="星 4 14"/>
            <p:cNvSpPr/>
            <p:nvPr/>
          </p:nvSpPr>
          <p:spPr>
            <a:xfrm rot="2140366">
              <a:off x="5773955" y="3626888"/>
              <a:ext cx="181657" cy="162558"/>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星 4 217"/>
            <p:cNvSpPr/>
            <p:nvPr/>
          </p:nvSpPr>
          <p:spPr>
            <a:xfrm rot="2970455">
              <a:off x="6590069" y="3691221"/>
              <a:ext cx="181134" cy="177801"/>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AutoShape 8" descr="エアコンの工事のイラスト">
            <a:hlinkClick r:id="rId16"/>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261754" y="1979152"/>
            <a:ext cx="6616800" cy="2537598"/>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533432" y="2175232"/>
            <a:ext cx="1714235" cy="26160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45718"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な改修の場合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3055242" y="2112342"/>
            <a:ext cx="1792101" cy="32449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108000"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本事業で改修した場合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フローチャート: 処理 215"/>
          <p:cNvSpPr/>
          <p:nvPr/>
        </p:nvSpPr>
        <p:spPr>
          <a:xfrm>
            <a:off x="5073429" y="2229826"/>
            <a:ext cx="1720875" cy="899377"/>
          </a:xfrm>
          <a:prstGeom prst="flowChartProcess">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108000" rtlCol="0" anchor="t"/>
          <a:lstStyle/>
          <a:p>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「設備改修サポート料」は</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初期費用にかえて月々必要となる経費で、設備の種類や契約期間により設定されます。</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43557" y="1850468"/>
            <a:ext cx="1420203"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事業イメージ</a:t>
            </a: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4964346" y="3888186"/>
            <a:ext cx="1829957" cy="577081"/>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サポート事業者から省エネのアドバイスが受けれます</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694401" y="3699251"/>
            <a:ext cx="169046" cy="33034"/>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a:off x="4495033" y="3717309"/>
            <a:ext cx="933304"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1935861" y="3715768"/>
            <a:ext cx="908339"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034944" y="3595439"/>
            <a:ext cx="169046" cy="1368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377322" y="3661374"/>
            <a:ext cx="169046" cy="70912"/>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1694714" y="3442469"/>
            <a:ext cx="169046" cy="289816"/>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046032" y="3545676"/>
            <a:ext cx="169046" cy="18660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478305" y="2509406"/>
            <a:ext cx="168935" cy="12316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グループ化 142"/>
          <p:cNvGrpSpPr/>
          <p:nvPr/>
        </p:nvGrpSpPr>
        <p:grpSpPr>
          <a:xfrm>
            <a:off x="399316" y="2484391"/>
            <a:ext cx="1959648" cy="1255299"/>
            <a:chOff x="693094" y="2713683"/>
            <a:chExt cx="2088000" cy="1368000"/>
          </a:xfrm>
        </p:grpSpPr>
        <p:cxnSp>
          <p:nvCxnSpPr>
            <p:cNvPr id="260" name="直線コネクタ 259"/>
            <p:cNvCxnSpPr/>
            <p:nvPr/>
          </p:nvCxnSpPr>
          <p:spPr>
            <a:xfrm>
              <a:off x="696441"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93094" y="4078376"/>
              <a:ext cx="208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828223" y="2607325"/>
            <a:ext cx="575908" cy="198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p:cNvSpPr txBox="1"/>
          <p:nvPr/>
        </p:nvSpPr>
        <p:spPr>
          <a:xfrm>
            <a:off x="777456" y="2598187"/>
            <a:ext cx="675627" cy="238619"/>
          </a:xfrm>
          <a:prstGeom prst="rect">
            <a:avLst/>
          </a:prstGeom>
          <a:solidFill>
            <a:srgbClr val="7030A0"/>
          </a:solidFill>
          <a:ln>
            <a:solidFill>
              <a:schemeClr val="tx1"/>
            </a:solidFill>
          </a:ln>
        </p:spPr>
        <p:txBody>
          <a:bodyPr wrap="square" rtlCol="0">
            <a:spAutoFit/>
          </a:bodyPr>
          <a:lstStyle/>
          <a:p>
            <a:pPr algn="ctr"/>
            <a:r>
              <a:rPr kumimoji="1" lang="ja-JP" altLang="en-US" sz="9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初期費用</a:t>
            </a:r>
            <a:endParaRPr kumimoji="1"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テキスト ボックス 145"/>
          <p:cNvSpPr txBox="1"/>
          <p:nvPr/>
        </p:nvSpPr>
        <p:spPr>
          <a:xfrm>
            <a:off x="1404099" y="2594491"/>
            <a:ext cx="387849"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417211" y="3480766"/>
            <a:ext cx="319035" cy="174632"/>
            <a:chOff x="4829596" y="3541558"/>
            <a:chExt cx="362416" cy="168447"/>
          </a:xfrm>
        </p:grpSpPr>
        <p:sp>
          <p:nvSpPr>
            <p:cNvPr id="257" name="大波 256"/>
            <p:cNvSpPr/>
            <p:nvPr/>
          </p:nvSpPr>
          <p:spPr>
            <a:xfrm>
              <a:off x="4838888" y="3582876"/>
              <a:ext cx="345659"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5146293" y="3541558"/>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4829596" y="3570229"/>
              <a:ext cx="38381"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8" name="テキスト ボックス 147"/>
          <p:cNvSpPr txBox="1"/>
          <p:nvPr/>
        </p:nvSpPr>
        <p:spPr>
          <a:xfrm>
            <a:off x="406507" y="2516265"/>
            <a:ext cx="300082" cy="954891"/>
          </a:xfrm>
          <a:prstGeom prst="rect">
            <a:avLst/>
          </a:prstGeom>
          <a:noFill/>
          <a:ln>
            <a:noFill/>
          </a:ln>
        </p:spPr>
        <p:txBody>
          <a:bodyPr vert="eaVert" wrap="square" rtlCol="0">
            <a:spAutoFit/>
          </a:bodyPr>
          <a:lstStyle/>
          <a:p>
            <a:pPr algn="ct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大きな</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9" name="グループ化 148"/>
          <p:cNvGrpSpPr/>
          <p:nvPr/>
        </p:nvGrpSpPr>
        <p:grpSpPr>
          <a:xfrm>
            <a:off x="821691" y="2890584"/>
            <a:ext cx="785827" cy="238619"/>
            <a:chOff x="1230061" y="3160253"/>
            <a:chExt cx="968670" cy="230167"/>
          </a:xfrm>
        </p:grpSpPr>
        <p:sp>
          <p:nvSpPr>
            <p:cNvPr id="255" name="正方形/長方形 254"/>
            <p:cNvSpPr/>
            <p:nvPr/>
          </p:nvSpPr>
          <p:spPr>
            <a:xfrm>
              <a:off x="1234063" y="3187171"/>
              <a:ext cx="893662" cy="136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230061" y="3160253"/>
              <a:ext cx="968670" cy="230167"/>
            </a:xfrm>
            <a:prstGeom prst="rect">
              <a:avLst/>
            </a:prstGeom>
            <a:solidFill>
              <a:srgbClr val="92D050"/>
            </a:solidFill>
            <a:ln>
              <a:solidFill>
                <a:schemeClr val="tx1"/>
              </a:solidFill>
            </a:ln>
          </p:spPr>
          <p:txBody>
            <a:bodyPr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設備維持費</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0" name="テキスト ボックス 149"/>
          <p:cNvSpPr txBox="1"/>
          <p:nvPr/>
        </p:nvSpPr>
        <p:spPr>
          <a:xfrm>
            <a:off x="440076" y="3716300"/>
            <a:ext cx="627685"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初年度</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150"/>
          <p:cNvSpPr txBox="1"/>
          <p:nvPr/>
        </p:nvSpPr>
        <p:spPr>
          <a:xfrm>
            <a:off x="1001245"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1337413" y="3716300"/>
            <a:ext cx="22679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テキスト ボックス 152"/>
          <p:cNvSpPr txBox="1"/>
          <p:nvPr/>
        </p:nvSpPr>
        <p:spPr>
          <a:xfrm>
            <a:off x="1643623"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3016200" y="3716926"/>
            <a:ext cx="54065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初年度</a:t>
            </a:r>
          </a:p>
        </p:txBody>
      </p:sp>
      <p:sp>
        <p:nvSpPr>
          <p:cNvPr id="155" name="テキスト ボックス 154"/>
          <p:cNvSpPr txBox="1"/>
          <p:nvPr/>
        </p:nvSpPr>
        <p:spPr>
          <a:xfrm>
            <a:off x="3556853" y="3716926"/>
            <a:ext cx="235014"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a:off x="3894761" y="3716926"/>
            <a:ext cx="300743"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3253563" y="2766884"/>
            <a:ext cx="460902"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3035762" y="2518932"/>
            <a:ext cx="180396" cy="1216815"/>
          </a:xfrm>
          <a:prstGeom prst="rect">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テキスト ボックス 228"/>
          <p:cNvSpPr txBox="1"/>
          <p:nvPr/>
        </p:nvSpPr>
        <p:spPr>
          <a:xfrm>
            <a:off x="2940139" y="2518932"/>
            <a:ext cx="323165" cy="974723"/>
          </a:xfrm>
          <a:prstGeom prst="rect">
            <a:avLst/>
          </a:prstGeom>
          <a:noFill/>
          <a:ln>
            <a:noFill/>
          </a:ln>
        </p:spPr>
        <p:txBody>
          <a:bodyPr vert="eaVert"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初期費用 ゼロ</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3255004"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1" name="グループ化 230"/>
          <p:cNvGrpSpPr/>
          <p:nvPr/>
        </p:nvGrpSpPr>
        <p:grpSpPr>
          <a:xfrm>
            <a:off x="2971131" y="3542309"/>
            <a:ext cx="399629" cy="179339"/>
            <a:chOff x="4850228" y="3552769"/>
            <a:chExt cx="454269" cy="169883"/>
          </a:xfrm>
        </p:grpSpPr>
        <p:sp>
          <p:nvSpPr>
            <p:cNvPr id="251" name="大波 250"/>
            <p:cNvSpPr/>
            <p:nvPr/>
          </p:nvSpPr>
          <p:spPr>
            <a:xfrm>
              <a:off x="4873087" y="3560242"/>
              <a:ext cx="307253"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p:cNvSpPr/>
            <p:nvPr/>
          </p:nvSpPr>
          <p:spPr>
            <a:xfrm>
              <a:off x="525877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p:cNvSpPr/>
            <p:nvPr/>
          </p:nvSpPr>
          <p:spPr>
            <a:xfrm>
              <a:off x="485022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5161088" y="3552769"/>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2" name="正方形/長方形 231"/>
          <p:cNvSpPr/>
          <p:nvPr/>
        </p:nvSpPr>
        <p:spPr>
          <a:xfrm>
            <a:off x="3255004"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3585435"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3912658"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4608061"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テキスト ボックス 235"/>
          <p:cNvSpPr txBox="1"/>
          <p:nvPr/>
        </p:nvSpPr>
        <p:spPr>
          <a:xfrm>
            <a:off x="3293031" y="2546415"/>
            <a:ext cx="1222326" cy="180749"/>
          </a:xfrm>
          <a:prstGeom prst="rect">
            <a:avLst/>
          </a:prstGeom>
          <a:solidFill>
            <a:srgbClr val="00B0F0"/>
          </a:solidFill>
          <a:ln w="6350">
            <a:solidFill>
              <a:schemeClr val="tx1"/>
            </a:solidFill>
          </a:ln>
        </p:spPr>
        <p:txBody>
          <a:bodyPr wrap="square" lIns="36000" tIns="36000" rIns="36000" bIns="0" rtlCol="0" anchor="ctr" anchorCtr="0">
            <a:spAutoFit/>
          </a:bodyP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設備改修サポート料</a:t>
            </a:r>
          </a:p>
        </p:txBody>
      </p:sp>
      <p:grpSp>
        <p:nvGrpSpPr>
          <p:cNvPr id="237" name="グループ化 236"/>
          <p:cNvGrpSpPr/>
          <p:nvPr/>
        </p:nvGrpSpPr>
        <p:grpSpPr>
          <a:xfrm>
            <a:off x="2938708" y="2484391"/>
            <a:ext cx="1959648" cy="1255299"/>
            <a:chOff x="3398810" y="2713683"/>
            <a:chExt cx="2088000" cy="1368000"/>
          </a:xfrm>
        </p:grpSpPr>
        <p:cxnSp>
          <p:nvCxnSpPr>
            <p:cNvPr id="249" name="直線コネクタ 248"/>
            <p:cNvCxnSpPr/>
            <p:nvPr/>
          </p:nvCxnSpPr>
          <p:spPr>
            <a:xfrm>
              <a:off x="3400612"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V="1">
              <a:off x="3398810" y="4078374"/>
              <a:ext cx="2088000"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正方形/長方形 237"/>
          <p:cNvSpPr/>
          <p:nvPr/>
        </p:nvSpPr>
        <p:spPr>
          <a:xfrm>
            <a:off x="3586193"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3912501"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4608061" y="329168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テキスト ボックス 240"/>
          <p:cNvSpPr txBox="1"/>
          <p:nvPr/>
        </p:nvSpPr>
        <p:spPr>
          <a:xfrm>
            <a:off x="3489777" y="2779450"/>
            <a:ext cx="724229" cy="218327"/>
          </a:xfrm>
          <a:prstGeom prst="rect">
            <a:avLst/>
          </a:prstGeom>
          <a:solidFill>
            <a:srgbClr val="92D050"/>
          </a:solidFill>
          <a:ln w="6350">
            <a:solidFill>
              <a:schemeClr val="tx1"/>
            </a:solidFill>
          </a:ln>
        </p:spPr>
        <p:txBody>
          <a:bodyPr wrap="square" lIns="36000" tIns="36000" rIns="36000" bIns="36000" rtlCol="0" anchor="ctr" anchorCtr="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a:t>
            </a:r>
            <a:r>
              <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テキスト ボックス 241"/>
          <p:cNvSpPr txBox="1"/>
          <p:nvPr/>
        </p:nvSpPr>
        <p:spPr>
          <a:xfrm>
            <a:off x="327264" y="3932753"/>
            <a:ext cx="2260079" cy="596549"/>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初期</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費用の準備が必要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改修後もその都度メンテナンス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右矢印 242"/>
          <p:cNvSpPr/>
          <p:nvPr/>
        </p:nvSpPr>
        <p:spPr>
          <a:xfrm>
            <a:off x="2350241" y="2835426"/>
            <a:ext cx="474203" cy="437099"/>
          </a:xfrm>
          <a:prstGeom prst="rightArrow">
            <a:avLst/>
          </a:prstGeom>
          <a:gradFill flip="none" rotWithShape="1">
            <a:gsLst>
              <a:gs pos="833">
                <a:srgbClr val="7030A0"/>
              </a:gs>
              <a:gs pos="100000">
                <a:srgbClr val="00B0F0"/>
              </a:gs>
              <a:gs pos="100000">
                <a:srgbClr val="00B0F0"/>
              </a:gs>
              <a:gs pos="100000">
                <a:schemeClr val="accent5">
                  <a:lumMod val="40000"/>
                  <a:lumOff val="60000"/>
                </a:schemeClr>
              </a:gs>
              <a:gs pos="100000">
                <a:schemeClr val="accent1">
                  <a:tint val="44500"/>
                  <a:satMod val="160000"/>
                </a:scheme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テキスト ボックス 243"/>
          <p:cNvSpPr txBox="1"/>
          <p:nvPr/>
        </p:nvSpPr>
        <p:spPr>
          <a:xfrm>
            <a:off x="3002376" y="3949631"/>
            <a:ext cx="2153199" cy="596549"/>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初期費用が不要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メンテナンス費用の</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平準化が可能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テキスト ボックス 244"/>
          <p:cNvSpPr txBox="1"/>
          <p:nvPr/>
        </p:nvSpPr>
        <p:spPr>
          <a:xfrm>
            <a:off x="3228801" y="3003549"/>
            <a:ext cx="1943145" cy="215444"/>
          </a:xfrm>
          <a:prstGeom prst="rect">
            <a:avLst/>
          </a:prstGeom>
          <a:noFill/>
        </p:spPr>
        <p:txBody>
          <a:bodyPr wrap="square" lIns="36000" rIns="36000" rtlCol="0">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この図</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は月々一定額で契約した</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テキスト ボックス 245"/>
          <p:cNvSpPr txBox="1"/>
          <p:nvPr/>
        </p:nvSpPr>
        <p:spPr>
          <a:xfrm>
            <a:off x="4214006" y="3716926"/>
            <a:ext cx="30074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4260422"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4260266"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p:cNvSpPr/>
          <p:nvPr/>
        </p:nvSpPr>
        <p:spPr>
          <a:xfrm>
            <a:off x="7692286" y="1246246"/>
            <a:ext cx="1824401" cy="532918"/>
          </a:xfrm>
          <a:prstGeom prst="rect">
            <a:avLst/>
          </a:prstGeom>
          <a:noFill/>
          <a:ln w="9525">
            <a:solidFill>
              <a:srgbClr val="0070C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8</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・サポート事業者数：８社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・マッチング件数：５件</a:t>
            </a:r>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762231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56417" y="553382"/>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336355" y="1078471"/>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70235" y="1518495"/>
            <a:ext cx="94831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◆小学校、自治会等に対して、民間企業や団体等が実施する環境（エネルギー）関連の教育プログラムや教材を、ホームページ等で広く</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spcAft>
                <a:spcPts val="600"/>
              </a:spcAft>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情報発信</a:t>
            </a:r>
            <a:r>
              <a:rPr lang="ja-JP" altLang="en-US" sz="1300" dirty="0">
                <a:solidFill>
                  <a:prstClr val="black"/>
                </a:solidFill>
                <a:latin typeface="Meiryo UI" pitchFamily="50" charset="-128"/>
                <a:ea typeface="Meiryo UI" pitchFamily="50" charset="-128"/>
                <a:cs typeface="Meiryo UI" pitchFamily="50" charset="-128"/>
              </a:rPr>
              <a:t>し、</a:t>
            </a:r>
            <a:r>
              <a:rPr lang="ja-JP" altLang="en-US" sz="1300" dirty="0" smtClean="0">
                <a:solidFill>
                  <a:prstClr val="black"/>
                </a:solidFill>
                <a:latin typeface="Meiryo UI" pitchFamily="50" charset="-128"/>
                <a:ea typeface="Meiryo UI" pitchFamily="50" charset="-128"/>
                <a:cs typeface="Meiryo UI" pitchFamily="50" charset="-128"/>
              </a:rPr>
              <a:t>再生可能エネルギー、省エネに関する知識向上を図ります。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エネルギー）や省エネに関する冊子を学校等に配布し、要望に応じて出前講座を行っています。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27</a:t>
            </a:r>
            <a:endParaRPr lang="ja-JP" altLang="en-US" b="1" dirty="0">
              <a:solidFill>
                <a:prstClr val="white"/>
              </a:solidFill>
            </a:endParaRPr>
          </a:p>
        </p:txBody>
      </p:sp>
      <p:sp>
        <p:nvSpPr>
          <p:cNvPr id="30" name="角丸四角形 29"/>
          <p:cNvSpPr/>
          <p:nvPr/>
        </p:nvSpPr>
        <p:spPr>
          <a:xfrm>
            <a:off x="175541" y="633537"/>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省エネ等に係る普及啓発の実施①</a:t>
            </a:r>
            <a:endParaRPr lang="ja-JP" altLang="en-US" sz="1600" dirty="0">
              <a:solidFill>
                <a:prstClr val="black"/>
              </a:solidFill>
              <a:latin typeface="Meiryo UI" pitchFamily="50" charset="-128"/>
              <a:ea typeface="Meiryo UI" pitchFamily="50" charset="-128"/>
              <a:cs typeface="Meiryo UI" pitchFamily="50" charset="-128"/>
            </a:endParaRPr>
          </a:p>
        </p:txBody>
      </p:sp>
      <p:grpSp>
        <p:nvGrpSpPr>
          <p:cNvPr id="5" name="グループ化 4"/>
          <p:cNvGrpSpPr/>
          <p:nvPr/>
        </p:nvGrpSpPr>
        <p:grpSpPr>
          <a:xfrm>
            <a:off x="1834701" y="2354402"/>
            <a:ext cx="5743094" cy="2798970"/>
            <a:chOff x="2097582" y="2241451"/>
            <a:chExt cx="4471794" cy="2252285"/>
          </a:xfrm>
        </p:grpSpPr>
        <p:sp>
          <p:nvSpPr>
            <p:cNvPr id="3" name="角丸四角形 2"/>
            <p:cNvSpPr/>
            <p:nvPr/>
          </p:nvSpPr>
          <p:spPr>
            <a:xfrm>
              <a:off x="2097582" y="2372138"/>
              <a:ext cx="1541941" cy="11997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5240993" y="2372138"/>
              <a:ext cx="1328383" cy="11997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3691770" y="3715706"/>
              <a:ext cx="1488400" cy="77803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rgbClr val="000000"/>
                  </a:solidFill>
                  <a:latin typeface="Meiryo UI" panose="020B0604030504040204" pitchFamily="50" charset="-128"/>
                  <a:ea typeface="Meiryo UI" panose="020B0604030504040204" pitchFamily="50" charset="-128"/>
                  <a:cs typeface="Times New Roman"/>
                </a:rPr>
                <a:t>　</a:t>
              </a: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民間企業</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民間団体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3709360" y="240646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985043" y="2241451"/>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3752324" y="2836775"/>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822108" y="26844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3730454" y="327982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3808460" y="31289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1681445">
              <a:off x="3139179" y="3648689"/>
              <a:ext cx="553473" cy="226323"/>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2389273" y="3613109"/>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9496277">
              <a:off x="5282069" y="3654361"/>
              <a:ext cx="451086" cy="21206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240993" y="3762607"/>
              <a:ext cx="1237911" cy="41549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a:t>
              </a:r>
              <a:endParaRPr lang="en-US" altLang="ja-JP" sz="1050" dirty="0" smtClean="0">
                <a:solidFill>
                  <a:prstClr val="black"/>
                </a:solidFill>
                <a:latin typeface="Meiryo UI" panose="020B0604030504040204" pitchFamily="50" charset="-128"/>
                <a:ea typeface="Meiryo UI" panose="020B0604030504040204" pitchFamily="50" charset="-128"/>
              </a:endParaRPr>
            </a:p>
            <a:p>
              <a:pPr algn="ctr"/>
              <a:r>
                <a:rPr lang="ja-JP" altLang="en-US" sz="1050" dirty="0" smtClean="0">
                  <a:solidFill>
                    <a:prstClr val="black"/>
                  </a:solidFill>
                  <a:latin typeface="Meiryo UI" panose="020B0604030504040204" pitchFamily="50" charset="-128"/>
                  <a:ea typeface="Meiryo UI" panose="020B0604030504040204" pitchFamily="50" charset="-128"/>
                </a:rPr>
                <a:t>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grpSp>
      <p:sp>
        <p:nvSpPr>
          <p:cNvPr id="42" name="正方形/長方形 41"/>
          <p:cNvSpPr/>
          <p:nvPr/>
        </p:nvSpPr>
        <p:spPr>
          <a:xfrm>
            <a:off x="3403293" y="1189153"/>
            <a:ext cx="5309238"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496079" y="4669259"/>
            <a:ext cx="2169848" cy="1675608"/>
          </a:xfrm>
          <a:prstGeom prst="rect">
            <a:avLst/>
          </a:prstGeom>
        </p:spPr>
      </p:pic>
      <p:sp>
        <p:nvSpPr>
          <p:cNvPr id="47" name="テキスト ボックス 46"/>
          <p:cNvSpPr txBox="1"/>
          <p:nvPr/>
        </p:nvSpPr>
        <p:spPr>
          <a:xfrm>
            <a:off x="1078557" y="6385024"/>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graphicFrame>
        <p:nvGraphicFramePr>
          <p:cNvPr id="49" name="表 48"/>
          <p:cNvGraphicFramePr>
            <a:graphicFrameLocks noGrp="1"/>
          </p:cNvGraphicFramePr>
          <p:nvPr>
            <p:extLst>
              <p:ext uri="{D42A27DB-BD31-4B8C-83A1-F6EECF244321}">
                <p14:modId xmlns:p14="http://schemas.microsoft.com/office/powerpoint/2010/main" val="3448018437"/>
              </p:ext>
            </p:extLst>
          </p:nvPr>
        </p:nvGraphicFramePr>
        <p:xfrm>
          <a:off x="4632046" y="5582673"/>
          <a:ext cx="4521198" cy="1034464"/>
        </p:xfrm>
        <a:graphic>
          <a:graphicData uri="http://schemas.openxmlformats.org/drawingml/2006/table">
            <a:tbl>
              <a:tblPr firstRow="1" bandRow="1">
                <a:tableStyleId>{5940675A-B579-460E-94D1-54222C63F5DA}</a:tableStyleId>
              </a:tblPr>
              <a:tblGrid>
                <a:gridCol w="907307">
                  <a:extLst>
                    <a:ext uri="{9D8B030D-6E8A-4147-A177-3AD203B41FA5}">
                      <a16:colId xmlns:a16="http://schemas.microsoft.com/office/drawing/2014/main" val="3757262113"/>
                    </a:ext>
                  </a:extLst>
                </a:gridCol>
                <a:gridCol w="945623">
                  <a:extLst>
                    <a:ext uri="{9D8B030D-6E8A-4147-A177-3AD203B41FA5}">
                      <a16:colId xmlns:a16="http://schemas.microsoft.com/office/drawing/2014/main" val="3904591529"/>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gridSpan="2">
                  <a:txBody>
                    <a:bodyPr/>
                    <a:lstStyle/>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smtClean="0">
                          <a:latin typeface="Meiryo UI" panose="020B0604030504040204" pitchFamily="50" charset="-128"/>
                          <a:ea typeface="Meiryo UI" panose="020B0604030504040204" pitchFamily="50" charset="-128"/>
                        </a:rPr>
                        <a:t>再掲</a:t>
                      </a:r>
                      <a:r>
                        <a:rPr kumimoji="1" lang="en-US" altLang="ja-JP" sz="1000" smtClean="0">
                          <a:latin typeface="Meiryo UI" panose="020B0604030504040204" pitchFamily="50" charset="-128"/>
                          <a:ea typeface="Meiryo UI" panose="020B0604030504040204" pitchFamily="50" charset="-128"/>
                        </a:rPr>
                        <a:t>】</a:t>
                      </a:r>
                      <a:r>
                        <a:rPr kumimoji="1" lang="ja-JP" altLang="en-US" sz="1000" smtClean="0">
                          <a:latin typeface="Meiryo UI" panose="020B0604030504040204" pitchFamily="50" charset="-128"/>
                          <a:ea typeface="Meiryo UI" panose="020B0604030504040204" pitchFamily="50" charset="-128"/>
                        </a:rPr>
                        <a:t>冊子の印刷</a:t>
                      </a:r>
                      <a:r>
                        <a:rPr kumimoji="1" lang="ja-JP" altLang="en-US" sz="1000" dirty="0" smtClean="0">
                          <a:latin typeface="Meiryo UI" panose="020B0604030504040204" pitchFamily="50" charset="-128"/>
                          <a:ea typeface="Meiryo UI" panose="020B0604030504040204" pitchFamily="50" charset="-128"/>
                        </a:rPr>
                        <a:t>部数（部）</a:t>
                      </a:r>
                      <a:endParaRPr kumimoji="1" lang="en-US" altLang="ja-JP" sz="1000" dirty="0" smtClean="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66,000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63,600</a:t>
                      </a:r>
                    </a:p>
                  </a:txBody>
                  <a:tcPr anchor="ctr"/>
                </a:tc>
                <a:extLst>
                  <a:ext uri="{0D108BD9-81ED-4DB2-BD59-A6C34878D82A}">
                    <a16:rowId xmlns:a16="http://schemas.microsoft.com/office/drawing/2014/main" val="2124491204"/>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出前講座の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実施実績</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府内小学校</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1353595535"/>
                  </a:ext>
                </a:extLst>
              </a:tr>
              <a:tr h="302944">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小学校以外</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511198865"/>
                  </a:ext>
                </a:extLst>
              </a:tr>
            </a:tbl>
          </a:graphicData>
        </a:graphic>
      </p:graphicFrame>
      <p:sp>
        <p:nvSpPr>
          <p:cNvPr id="57" name="テキスト ボックス 56"/>
          <p:cNvSpPr txBox="1"/>
          <p:nvPr/>
        </p:nvSpPr>
        <p:spPr>
          <a:xfrm>
            <a:off x="4252300" y="528802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8938611" y="527920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12894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4892686" y="551590"/>
            <a:ext cx="4926594" cy="630188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65372" y="551590"/>
            <a:ext cx="4734253" cy="630188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14" name="テキスト ボックス 28"/>
          <p:cNvSpPr txBox="1">
            <a:spLocks noChangeArrowheads="1"/>
          </p:cNvSpPr>
          <p:nvPr/>
        </p:nvSpPr>
        <p:spPr bwMode="auto">
          <a:xfrm>
            <a:off x="84232" y="1774252"/>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a:t>
            </a:r>
            <a:r>
              <a:rPr lang="ja-JP" altLang="en-US" b="0" i="0" dirty="0" smtClean="0">
                <a:latin typeface="Meiryo UI" pitchFamily="50" charset="-128"/>
                <a:ea typeface="Meiryo UI" pitchFamily="50" charset="-128"/>
                <a:cs typeface="Meiryo UI" pitchFamily="50" charset="-128"/>
              </a:rPr>
              <a:t>農林水産</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総合研究所等と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するセミナー等へ無料で講師を派遣しています。</a:t>
            </a:r>
            <a:endParaRPr lang="ja-JP" altLang="en-US" b="0" i="0" dirty="0">
              <a:latin typeface="Meiryo UI" pitchFamily="50" charset="-128"/>
              <a:ea typeface="Meiryo UI" pitchFamily="50" charset="-128"/>
              <a:cs typeface="Meiryo UI" pitchFamily="50" charset="-128"/>
            </a:endParaRPr>
          </a:p>
        </p:txBody>
      </p:sp>
      <p:sp>
        <p:nvSpPr>
          <p:cNvPr id="16" name="角丸四角形 15"/>
          <p:cNvSpPr/>
          <p:nvPr/>
        </p:nvSpPr>
        <p:spPr>
          <a:xfrm>
            <a:off x="84232" y="988617"/>
            <a:ext cx="2403144" cy="3111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sp>
        <p:nvSpPr>
          <p:cNvPr id="25" name="右矢印 24"/>
          <p:cNvSpPr/>
          <p:nvPr/>
        </p:nvSpPr>
        <p:spPr>
          <a:xfrm rot="5400000">
            <a:off x="1989776" y="3771777"/>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876383" y="2507645"/>
            <a:ext cx="2855487" cy="1467537"/>
            <a:chOff x="5303414" y="2577319"/>
            <a:chExt cx="2489458" cy="1279421"/>
          </a:xfrm>
        </p:grpSpPr>
        <p:pic>
          <p:nvPicPr>
            <p:cNvPr id="1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C:\Program Files\Microsoft Office\MEDIA\CAGCAT10\j030052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6" name="角丸四角形 25"/>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27" name="角丸四角形 26"/>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9" name="グループ化 8"/>
          <p:cNvGrpSpPr/>
          <p:nvPr/>
        </p:nvGrpSpPr>
        <p:grpSpPr>
          <a:xfrm>
            <a:off x="1276022" y="4545127"/>
            <a:ext cx="2122760" cy="1399214"/>
            <a:chOff x="8949437" y="5315299"/>
            <a:chExt cx="1857147" cy="1224136"/>
          </a:xfrm>
        </p:grpSpPr>
        <p:pic>
          <p:nvPicPr>
            <p:cNvPr id="18"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descr="http://t1.gstatic.com/images?q=tbn:ANd9GcTCT7AL87_D87uORuAyDrbuBcsNV_fiNvrIi1zzBgW-hg8f-fOIc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28"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角丸四角形 29"/>
          <p:cNvSpPr/>
          <p:nvPr/>
        </p:nvSpPr>
        <p:spPr>
          <a:xfrm>
            <a:off x="70442" y="594770"/>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省エネ等に係る普及啓発の実施➁</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42" name="正方形/長方形 41"/>
          <p:cNvSpPr/>
          <p:nvPr/>
        </p:nvSpPr>
        <p:spPr>
          <a:xfrm>
            <a:off x="7211834" y="1191281"/>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2204449" y="1542200"/>
            <a:ext cx="2301996"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smtClean="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54" name="表 53"/>
          <p:cNvGraphicFramePr>
            <a:graphicFrameLocks noGrp="1"/>
          </p:cNvGraphicFramePr>
          <p:nvPr>
            <p:extLst>
              <p:ext uri="{D42A27DB-BD31-4B8C-83A1-F6EECF244321}">
                <p14:modId xmlns:p14="http://schemas.microsoft.com/office/powerpoint/2010/main" val="1825692473"/>
              </p:ext>
            </p:extLst>
          </p:nvPr>
        </p:nvGraphicFramePr>
        <p:xfrm>
          <a:off x="363906" y="6072300"/>
          <a:ext cx="4059177" cy="640080"/>
        </p:xfrm>
        <a:graphic>
          <a:graphicData uri="http://schemas.openxmlformats.org/drawingml/2006/table">
            <a:tbl>
              <a:tblPr firstRow="1" bandRow="1">
                <a:tableStyleId>{5940675A-B579-460E-94D1-54222C63F5DA}</a:tableStyleId>
              </a:tblPr>
              <a:tblGrid>
                <a:gridCol w="836930">
                  <a:extLst>
                    <a:ext uri="{9D8B030D-6E8A-4147-A177-3AD203B41FA5}">
                      <a16:colId xmlns:a16="http://schemas.microsoft.com/office/drawing/2014/main" val="3757262113"/>
                    </a:ext>
                  </a:extLst>
                </a:gridCol>
                <a:gridCol w="54324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06032">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講師の派遣</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
        <p:nvSpPr>
          <p:cNvPr id="55" name="テキスト ボックス 54"/>
          <p:cNvSpPr txBox="1"/>
          <p:nvPr/>
        </p:nvSpPr>
        <p:spPr>
          <a:xfrm>
            <a:off x="254088" y="5819981"/>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6" name="テキスト ボックス 55"/>
          <p:cNvSpPr txBox="1"/>
          <p:nvPr/>
        </p:nvSpPr>
        <p:spPr>
          <a:xfrm>
            <a:off x="3851315" y="5838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59" name="角丸四角形 58"/>
          <p:cNvSpPr/>
          <p:nvPr/>
        </p:nvSpPr>
        <p:spPr>
          <a:xfrm>
            <a:off x="4980245" y="1040466"/>
            <a:ext cx="2245398" cy="28454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省エネ取組み事例の紹介</a:t>
            </a:r>
            <a:r>
              <a:rPr lang="ja-JP" altLang="en-US" sz="1400" b="1" dirty="0">
                <a:solidFill>
                  <a:schemeClr val="tx1"/>
                </a:solidFill>
                <a:latin typeface="Meiryo UI" pitchFamily="50" charset="-128"/>
                <a:ea typeface="Meiryo UI" pitchFamily="50" charset="-128"/>
                <a:cs typeface="Meiryo UI" pitchFamily="50" charset="-128"/>
              </a:rPr>
              <a:t>　</a:t>
            </a:r>
          </a:p>
        </p:txBody>
      </p:sp>
      <p:sp>
        <p:nvSpPr>
          <p:cNvPr id="60" name="テキスト ボックス 42"/>
          <p:cNvSpPr txBox="1">
            <a:spLocks noChangeArrowheads="1"/>
          </p:cNvSpPr>
          <p:nvPr/>
        </p:nvSpPr>
        <p:spPr bwMode="auto">
          <a:xfrm>
            <a:off x="4980245" y="1637225"/>
            <a:ext cx="4835052"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◆中小事業者における取組みのきかっけとなるよう、率先して</a:t>
            </a:r>
            <a:r>
              <a:rPr lang="ja-JP" altLang="en-US" sz="1300" dirty="0">
                <a:latin typeface="Meiryo UI" pitchFamily="50" charset="-128"/>
                <a:ea typeface="Meiryo UI" pitchFamily="50" charset="-128"/>
                <a:cs typeface="Meiryo UI" pitchFamily="50" charset="-128"/>
              </a:rPr>
              <a:t>省エネ</a:t>
            </a:r>
            <a:r>
              <a:rPr lang="ja-JP" altLang="en-US" sz="1300" dirty="0" smtClean="0">
                <a:latin typeface="Meiryo UI" pitchFamily="50" charset="-128"/>
                <a:ea typeface="Meiryo UI" pitchFamily="50" charset="-128"/>
                <a:cs typeface="Meiryo UI" pitchFamily="50" charset="-128"/>
              </a:rPr>
              <a:t>に着</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手した</a:t>
            </a:r>
            <a:r>
              <a:rPr lang="ja-JP" altLang="en-US" sz="1300" dirty="0" smtClean="0">
                <a:latin typeface="Meiryo UI" pitchFamily="50" charset="-128"/>
                <a:ea typeface="Meiryo UI" pitchFamily="50" charset="-128"/>
                <a:cs typeface="Meiryo UI" pitchFamily="50" charset="-128"/>
              </a:rPr>
              <a:t>事業者の事例を「省エネチャレンジ事例」と位置づけ、府のホー</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ムページで紹介することで、取組みの促進を図ります。</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また、ビルオーナー及びテナントのための省エネ支援マニュアルを活用し、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600"/>
              </a:spcAft>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具体的対策及びメリットを発信しています。</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smtClean="0">
                <a:latin typeface="Meiryo UI" pitchFamily="50" charset="-128"/>
                <a:ea typeface="Meiryo UI" pitchFamily="50" charset="-128"/>
                <a:cs typeface="Meiryo UI" pitchFamily="50" charset="-128"/>
              </a:rPr>
              <a:t> ＜省エネチャレンジ事例＞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①対象施設</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◆ビルをはじめとする建物用途全般（住宅を除く）</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②掲載事例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運用改善の</a:t>
            </a:r>
            <a:r>
              <a:rPr lang="ja-JP" altLang="en-US" sz="1300" dirty="0" smtClean="0">
                <a:latin typeface="Meiryo UI" pitchFamily="50" charset="-128"/>
                <a:ea typeface="Meiryo UI" pitchFamily="50" charset="-128"/>
                <a:cs typeface="Meiryo UI" pitchFamily="50" charset="-128"/>
              </a:rPr>
              <a:t>実施　◆省エネ設備（照明・空調等）の導入 　　</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　　◆省エネ診断の受診等  ◆省エネに関する様々な事例</a:t>
            </a:r>
            <a:endParaRPr lang="en-US" altLang="ja-JP" sz="1300" dirty="0" smtClean="0">
              <a:latin typeface="Meiryo UI" pitchFamily="50" charset="-128"/>
              <a:ea typeface="Meiryo UI" pitchFamily="50" charset="-128"/>
              <a:cs typeface="Meiryo UI" pitchFamily="50" charset="-128"/>
            </a:endParaRPr>
          </a:p>
        </p:txBody>
      </p:sp>
      <p:grpSp>
        <p:nvGrpSpPr>
          <p:cNvPr id="61" name="グループ化 60"/>
          <p:cNvGrpSpPr>
            <a:grpSpLocks noChangeAspect="1"/>
          </p:cNvGrpSpPr>
          <p:nvPr/>
        </p:nvGrpSpPr>
        <p:grpSpPr>
          <a:xfrm>
            <a:off x="5348294" y="4228104"/>
            <a:ext cx="4115937" cy="1616112"/>
            <a:chOff x="5292726" y="3100667"/>
            <a:chExt cx="3800474" cy="1474987"/>
          </a:xfrm>
        </p:grpSpPr>
        <p:pic>
          <p:nvPicPr>
            <p:cNvPr id="62"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4" t="10958" r="12691" b="503"/>
            <a:stretch/>
          </p:blipFill>
          <p:spPr bwMode="auto">
            <a:xfrm>
              <a:off x="5292726" y="3100667"/>
              <a:ext cx="3800474" cy="1474987"/>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63" name="正方形/長方形 62"/>
            <p:cNvSpPr/>
            <p:nvPr/>
          </p:nvSpPr>
          <p:spPr>
            <a:xfrm>
              <a:off x="5550315" y="3379830"/>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550315" y="3783055"/>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5550315" y="4180028"/>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6" name="Picture 9" descr="D:\SadanagaAr\Desktop\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29" r="1683"/>
          <a:stretch/>
        </p:blipFill>
        <p:spPr bwMode="auto">
          <a:xfrm>
            <a:off x="6671350" y="5177214"/>
            <a:ext cx="2816305" cy="1203343"/>
          </a:xfrm>
          <a:prstGeom prst="rect">
            <a:avLst/>
          </a:prstGeom>
          <a:noFill/>
          <a:extLst>
            <a:ext uri="{909E8E84-426E-40DD-AFC4-6F175D3DCCD1}">
              <a14:hiddenFill xmlns:a14="http://schemas.microsoft.com/office/drawing/2010/main">
                <a:solidFill>
                  <a:srgbClr val="FFFFFF"/>
                </a:solidFill>
              </a14:hiddenFill>
            </a:ext>
          </a:extLst>
        </p:spPr>
      </p:pic>
      <p:sp>
        <p:nvSpPr>
          <p:cNvPr id="67" name="Text Box 72"/>
          <p:cNvSpPr txBox="1">
            <a:spLocks noChangeArrowheads="1"/>
          </p:cNvSpPr>
          <p:nvPr/>
        </p:nvSpPr>
        <p:spPr bwMode="auto">
          <a:xfrm>
            <a:off x="5266731" y="4036509"/>
            <a:ext cx="4367102"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spcAft>
                <a:spcPts val="0"/>
              </a:spcAft>
              <a:defRPr/>
            </a:pP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&lt;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事例一覧</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&gt; </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建物用途別に省エネ効果や削減コストを掲載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Text Box 72"/>
          <p:cNvSpPr txBox="1">
            <a:spLocks noChangeArrowheads="1"/>
          </p:cNvSpPr>
          <p:nvPr/>
        </p:nvSpPr>
        <p:spPr bwMode="auto">
          <a:xfrm>
            <a:off x="5375799" y="6381629"/>
            <a:ext cx="4302302" cy="401639"/>
          </a:xfrm>
          <a:prstGeom prst="rect">
            <a:avLst/>
          </a:prstGeom>
          <a:noFill/>
          <a:ln>
            <a:noFill/>
          </a:ln>
          <a:extLst/>
        </p:spPr>
        <p:txBody>
          <a:bodyPr upright="1"/>
          <a:lstStyle/>
          <a:p>
            <a:pP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各事例の紹介ページ</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、図やグラフ等を使った取組み内容・効果の詳細や実際に省エネに取り組んだ事業者の声を掲載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右矢印 20"/>
          <p:cNvSpPr>
            <a:spLocks noChangeAspect="1"/>
          </p:cNvSpPr>
          <p:nvPr/>
        </p:nvSpPr>
        <p:spPr>
          <a:xfrm rot="1018123">
            <a:off x="5953221" y="5596823"/>
            <a:ext cx="993601" cy="481267"/>
          </a:xfrm>
          <a:custGeom>
            <a:avLst/>
            <a:gdLst>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648072 h 864096"/>
              <a:gd name="connsiteX7" fmla="*/ 0 w 1813378"/>
              <a:gd name="connsiteY7" fmla="*/ 216024 h 864096"/>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216024 h 864096"/>
              <a:gd name="connsiteX0" fmla="*/ 0 w 1931790"/>
              <a:gd name="connsiteY0" fmla="*/ 424587 h 864096"/>
              <a:gd name="connsiteX1" fmla="*/ 1499742 w 1931790"/>
              <a:gd name="connsiteY1" fmla="*/ 216024 h 864096"/>
              <a:gd name="connsiteX2" fmla="*/ 1499742 w 1931790"/>
              <a:gd name="connsiteY2" fmla="*/ 0 h 864096"/>
              <a:gd name="connsiteX3" fmla="*/ 1931790 w 1931790"/>
              <a:gd name="connsiteY3" fmla="*/ 432048 h 864096"/>
              <a:gd name="connsiteX4" fmla="*/ 1499742 w 1931790"/>
              <a:gd name="connsiteY4" fmla="*/ 864096 h 864096"/>
              <a:gd name="connsiteX5" fmla="*/ 1499742 w 1931790"/>
              <a:gd name="connsiteY5" fmla="*/ 648072 h 864096"/>
              <a:gd name="connsiteX6" fmla="*/ 0 w 1931790"/>
              <a:gd name="connsiteY6" fmla="*/ 424587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790" h="864096">
                <a:moveTo>
                  <a:pt x="0" y="424587"/>
                </a:moveTo>
                <a:lnTo>
                  <a:pt x="1499742" y="216024"/>
                </a:lnTo>
                <a:lnTo>
                  <a:pt x="1499742" y="0"/>
                </a:lnTo>
                <a:lnTo>
                  <a:pt x="1931790" y="432048"/>
                </a:lnTo>
                <a:lnTo>
                  <a:pt x="1499742" y="864096"/>
                </a:lnTo>
                <a:lnTo>
                  <a:pt x="1499742" y="648072"/>
                </a:lnTo>
                <a:lnTo>
                  <a:pt x="0" y="424587"/>
                </a:lnTo>
                <a:close/>
              </a:path>
            </a:pathLst>
          </a:cu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7392453" y="1382094"/>
            <a:ext cx="2340134"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noProof="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8" name="角丸四角形 37"/>
          <p:cNvSpPr/>
          <p:nvPr/>
        </p:nvSpPr>
        <p:spPr>
          <a:xfrm>
            <a:off x="4953000" y="631975"/>
            <a:ext cx="248788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省エネビルサポート事業</a:t>
            </a:r>
            <a:endParaRPr lang="ja-JP" altLang="en-US" sz="1600" b="1" dirty="0">
              <a:latin typeface="Meiryo UI" pitchFamily="50" charset="-128"/>
              <a:ea typeface="Meiryo UI" pitchFamily="50" charset="-128"/>
              <a:cs typeface="Meiryo UI" pitchFamily="50" charset="-128"/>
            </a:endParaRPr>
          </a:p>
        </p:txBody>
      </p:sp>
      <p:sp>
        <p:nvSpPr>
          <p:cNvPr id="39" name="正方形/長方形 38"/>
          <p:cNvSpPr/>
          <p:nvPr/>
        </p:nvSpPr>
        <p:spPr>
          <a:xfrm>
            <a:off x="2009906" y="1335371"/>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502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本資料の位置づけ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本資料は、プランに基づき、大阪府･大阪市がプラン策定以降に実施し</a:t>
            </a:r>
            <a:r>
              <a:rPr lang="ja-JP" altLang="en-US" b="1" dirty="0">
                <a:solidFill>
                  <a:schemeClr val="tx1"/>
                </a:solidFill>
                <a:latin typeface="Meiryo UI" pitchFamily="50" charset="-128"/>
                <a:ea typeface="Meiryo UI" pitchFamily="50" charset="-128"/>
                <a:cs typeface="Meiryo UI" pitchFamily="50" charset="-128"/>
              </a:rPr>
              <a:t>た</a:t>
            </a:r>
            <a:r>
              <a:rPr lang="ja-JP" altLang="en-US" b="1" dirty="0" smtClean="0">
                <a:solidFill>
                  <a:schemeClr val="tx1"/>
                </a:solidFill>
                <a:latin typeface="Meiryo UI" pitchFamily="50" charset="-128"/>
                <a:ea typeface="Meiryo UI" pitchFamily="50" charset="-128"/>
                <a:cs typeface="Meiryo UI" pitchFamily="50" charset="-128"/>
              </a:rPr>
              <a:t>取組み実績を、毎年度お示ししていた施策</a:t>
            </a:r>
            <a:r>
              <a:rPr lang="ja-JP" altLang="en-US" b="1" dirty="0">
                <a:solidFill>
                  <a:schemeClr val="tx1"/>
                </a:solidFill>
                <a:latin typeface="Meiryo UI" pitchFamily="50" charset="-128"/>
                <a:ea typeface="Meiryo UI" pitchFamily="50" charset="-128"/>
                <a:cs typeface="Meiryo UI" pitchFamily="50" charset="-128"/>
              </a:rPr>
              <a:t>事業集（アクションプログラム</a:t>
            </a:r>
            <a:r>
              <a:rPr lang="ja-JP" altLang="en-US" b="1" dirty="0" smtClean="0">
                <a:solidFill>
                  <a:schemeClr val="tx1"/>
                </a:solidFill>
                <a:latin typeface="Meiryo UI" pitchFamily="50" charset="-128"/>
                <a:ea typeface="Meiryo UI" pitchFamily="50" charset="-128"/>
                <a:cs typeface="Meiryo UI" pitchFamily="50" charset="-128"/>
              </a:rPr>
              <a:t>）の取組みごとに整理したものです。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8739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29</a:t>
            </a:r>
            <a:endParaRPr lang="ja-JP" altLang="en-US" b="1" dirty="0">
              <a:solidFill>
                <a:prstClr val="white"/>
              </a:solidFill>
            </a:endParaRPr>
          </a:p>
        </p:txBody>
      </p:sp>
      <p:sp>
        <p:nvSpPr>
          <p:cNvPr id="22" name="テキスト ボックス 21"/>
          <p:cNvSpPr txBox="1"/>
          <p:nvPr/>
        </p:nvSpPr>
        <p:spPr>
          <a:xfrm>
            <a:off x="3325110" y="887040"/>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7" name="テキスト ボックス 28"/>
          <p:cNvSpPr txBox="1">
            <a:spLocks noChangeArrowheads="1"/>
          </p:cNvSpPr>
          <p:nvPr/>
        </p:nvSpPr>
        <p:spPr bwMode="auto">
          <a:xfrm>
            <a:off x="220806" y="1476563"/>
            <a:ext cx="900786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a:t>
            </a:r>
            <a:r>
              <a:rPr lang="ja-JP" altLang="en-US" b="0" i="0" dirty="0" smtClean="0">
                <a:latin typeface="Meiryo UI" pitchFamily="50" charset="-128"/>
                <a:ea typeface="Meiryo UI" pitchFamily="50" charset="-128"/>
                <a:cs typeface="Meiryo UI" pitchFamily="50" charset="-128"/>
              </a:rPr>
              <a:t>は</a:t>
            </a:r>
            <a:r>
              <a:rPr lang="ja-JP" altLang="en-US" b="0" i="0" dirty="0">
                <a:latin typeface="Meiryo UI" pitchFamily="50" charset="-128"/>
                <a:ea typeface="Meiryo UI" pitchFamily="50" charset="-128"/>
                <a:cs typeface="Meiryo UI" pitchFamily="50" charset="-128"/>
              </a:rPr>
              <a:t>、ホームページ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省エネ行動メニュー等の情報発信に加え、</a:t>
            </a:r>
            <a:r>
              <a:rPr lang="ja-JP" altLang="en-US" b="0" i="0" dirty="0" smtClean="0">
                <a:latin typeface="Meiryo UI" pitchFamily="50" charset="-128"/>
                <a:ea typeface="Meiryo UI" pitchFamily="50" charset="-128"/>
                <a:cs typeface="Meiryo UI" pitchFamily="50" charset="-128"/>
              </a:rPr>
              <a:t>省エネラベルや</a:t>
            </a:r>
            <a:r>
              <a:rPr lang="ja-JP" altLang="en-US" b="0" i="0" dirty="0">
                <a:latin typeface="Meiryo UI" pitchFamily="50" charset="-128"/>
                <a:ea typeface="Meiryo UI" pitchFamily="50" charset="-128"/>
                <a:cs typeface="Meiryo UI" pitchFamily="50" charset="-128"/>
              </a:rPr>
              <a:t>グリーン購入の普及</a:t>
            </a:r>
            <a:r>
              <a:rPr lang="ja-JP" altLang="en-US" b="0" i="0" dirty="0" smtClean="0">
                <a:latin typeface="Meiryo UI" pitchFamily="50" charset="-128"/>
                <a:ea typeface="Meiryo UI" pitchFamily="50" charset="-128"/>
                <a:cs typeface="Meiryo UI" pitchFamily="50" charset="-128"/>
              </a:rPr>
              <a:t>活動を実施しています</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、大阪府地球温暖化防止活動推進</a:t>
            </a:r>
            <a:r>
              <a:rPr lang="ja-JP" altLang="en-US" b="0" i="0" dirty="0" smtClean="0">
                <a:latin typeface="Meiryo UI" pitchFamily="50" charset="-128"/>
                <a:ea typeface="Meiryo UI" pitchFamily="50" charset="-128"/>
                <a:cs typeface="Meiryo UI" pitchFamily="50" charset="-128"/>
              </a:rPr>
              <a:t>センター、市町村と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a:t>
            </a:r>
            <a:r>
              <a:rPr lang="ja-JP" altLang="en-US" b="0" i="0" dirty="0">
                <a:latin typeface="Meiryo UI" pitchFamily="50" charset="-128"/>
                <a:ea typeface="Meiryo UI" pitchFamily="50" charset="-128"/>
                <a:cs typeface="Meiryo UI" pitchFamily="50" charset="-128"/>
              </a:rPr>
              <a:t>家庭エコ診断</a:t>
            </a:r>
            <a:r>
              <a:rPr lang="ja-JP" altLang="en-US" b="0" i="0" dirty="0" smtClean="0">
                <a:latin typeface="Meiryo UI" pitchFamily="50" charset="-128"/>
                <a:ea typeface="Meiryo UI" pitchFamily="50" charset="-128"/>
                <a:cs typeface="Meiryo UI" pitchFamily="50" charset="-128"/>
              </a:rPr>
              <a:t>」や「環境家計簿」による家庭における取組支援や、地域の環境啓発の活動を担う地球</a:t>
            </a:r>
            <a:r>
              <a:rPr lang="ja-JP" altLang="en-US" b="0" i="0" dirty="0">
                <a:latin typeface="Meiryo UI" pitchFamily="50" charset="-128"/>
                <a:ea typeface="Meiryo UI" pitchFamily="50" charset="-128"/>
                <a:cs typeface="Meiryo UI" pitchFamily="50" charset="-128"/>
              </a:rPr>
              <a:t>温暖化防止活動推進員の活動</a:t>
            </a:r>
            <a:r>
              <a:rPr lang="ja-JP" altLang="en-US" b="0" i="0" dirty="0" smtClean="0">
                <a:latin typeface="Meiryo UI" pitchFamily="50" charset="-128"/>
                <a:ea typeface="Meiryo UI" pitchFamily="50" charset="-128"/>
                <a:cs typeface="Meiryo UI" pitchFamily="50" charset="-128"/>
              </a:rPr>
              <a:t>支援に</a:t>
            </a:r>
            <a:r>
              <a:rPr lang="ja-JP" altLang="en-US" b="0" i="0" dirty="0">
                <a:latin typeface="Meiryo UI" pitchFamily="50" charset="-128"/>
                <a:ea typeface="Meiryo UI" pitchFamily="50" charset="-128"/>
                <a:cs typeface="Meiryo UI" pitchFamily="50" charset="-128"/>
              </a:rPr>
              <a:t>取り組むなど、広く府民に省エネ行動を働きかけて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sp>
        <p:nvSpPr>
          <p:cNvPr id="26" name="正方形/長方形 25"/>
          <p:cNvSpPr/>
          <p:nvPr/>
        </p:nvSpPr>
        <p:spPr>
          <a:xfrm>
            <a:off x="5901526" y="3360647"/>
            <a:ext cx="3695788" cy="270907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7,245</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7,038</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５回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6,992</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４回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zh-TW" altLang="en-US" sz="1000" dirty="0">
                <a:solidFill>
                  <a:schemeClr val="tx1"/>
                </a:solidFill>
                <a:latin typeface="Meiryo UI" pitchFamily="50" charset="-128"/>
                <a:ea typeface="Meiryo UI" pitchFamily="50" charset="-128"/>
                <a:cs typeface="Meiryo UI" pitchFamily="50" charset="-128"/>
              </a:rPr>
              <a:t>地球温暖化防止活動</a:t>
            </a:r>
            <a:r>
              <a:rPr lang="zh-TW" altLang="en-US" sz="1000" dirty="0" smtClean="0">
                <a:solidFill>
                  <a:schemeClr val="tx1"/>
                </a:solidFill>
                <a:latin typeface="Meiryo UI" pitchFamily="50" charset="-128"/>
                <a:ea typeface="Meiryo UI" pitchFamily="50" charset="-128"/>
                <a:cs typeface="Meiryo UI" pitchFamily="50" charset="-128"/>
              </a:rPr>
              <a:t>推進員</a:t>
            </a:r>
            <a:r>
              <a:rPr lang="ja-JP" altLang="en-US" sz="1000" dirty="0" smtClean="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：８回</a:t>
            </a:r>
            <a:r>
              <a:rPr lang="en-US" altLang="ja-JP" sz="8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a:t>
            </a:r>
            <a:r>
              <a:rPr lang="ja-JP" altLang="en-US" sz="1000" dirty="0" smtClean="0">
                <a:solidFill>
                  <a:schemeClr val="tx1"/>
                </a:solidFill>
                <a:latin typeface="Meiryo UI" pitchFamily="50" charset="-128"/>
                <a:ea typeface="Meiryo UI" pitchFamily="50" charset="-128"/>
                <a:cs typeface="Meiryo UI" pitchFamily="50" charset="-128"/>
              </a:rPr>
              <a:t>：５校（６名）</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a:t>
            </a:r>
            <a:r>
              <a:rPr lang="ja-JP" altLang="en-US" sz="1000" dirty="0" smtClean="0">
                <a:solidFill>
                  <a:schemeClr val="tx1"/>
                </a:solidFill>
                <a:latin typeface="Meiryo UI" pitchFamily="50" charset="-128"/>
                <a:ea typeface="Meiryo UI" pitchFamily="50" charset="-128"/>
                <a:cs typeface="Meiryo UI" pitchFamily="50" charset="-128"/>
              </a:rPr>
              <a:t>エコライフスタイル</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推進強化事業を含む</a:t>
            </a:r>
            <a:endParaRPr lang="ja-JP" altLang="en-US"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a:t>
            </a:r>
            <a:r>
              <a:rPr lang="ja-JP" altLang="en-US" sz="1000" dirty="0" smtClean="0">
                <a:solidFill>
                  <a:prstClr val="black"/>
                </a:solidFill>
                <a:latin typeface="Meiryo UI" pitchFamily="50" charset="-128"/>
                <a:ea typeface="Meiryo UI" pitchFamily="50" charset="-128"/>
                <a:cs typeface="Meiryo UI" pitchFamily="50" charset="-128"/>
              </a:rPr>
              <a:t>の</a:t>
            </a:r>
            <a:r>
              <a:rPr lang="ja-JP" altLang="en-US" sz="1000" dirty="0">
                <a:solidFill>
                  <a:prstClr val="black"/>
                </a:solidFill>
                <a:latin typeface="Meiryo UI" pitchFamily="50" charset="-128"/>
                <a:ea typeface="Meiryo UI" pitchFamily="50" charset="-128"/>
                <a:cs typeface="Meiryo UI" pitchFamily="50" charset="-128"/>
              </a:rPr>
              <a:t>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出前</a:t>
            </a:r>
            <a:r>
              <a:rPr lang="ja-JP" altLang="en-US" sz="1000" dirty="0">
                <a:solidFill>
                  <a:prstClr val="black"/>
                </a:solidFill>
                <a:latin typeface="Meiryo UI" pitchFamily="50" charset="-128"/>
                <a:ea typeface="Meiryo UI" pitchFamily="50" charset="-128"/>
                <a:cs typeface="Meiryo UI" pitchFamily="50" charset="-128"/>
              </a:rPr>
              <a:t>講座</a:t>
            </a:r>
            <a:r>
              <a:rPr lang="ja-JP" altLang="en-US" sz="1000" dirty="0" smtClean="0">
                <a:solidFill>
                  <a:prstClr val="black"/>
                </a:solidFill>
                <a:latin typeface="Meiryo UI" pitchFamily="50" charset="-128"/>
                <a:ea typeface="Meiryo UI" pitchFamily="50" charset="-128"/>
                <a:cs typeface="Meiryo UI" pitchFamily="50" charset="-128"/>
              </a:rPr>
              <a:t>の様子</a:t>
            </a:r>
            <a:r>
              <a:rPr lang="en-US" altLang="ja-JP" sz="1000" dirty="0" smtClean="0">
                <a:solidFill>
                  <a:prstClr val="black"/>
                </a:solidFill>
                <a:latin typeface="Meiryo UI" pitchFamily="50" charset="-128"/>
                <a:ea typeface="Meiryo UI" pitchFamily="50" charset="-128"/>
                <a:cs typeface="Meiryo UI" pitchFamily="50" charset="-128"/>
              </a:rPr>
              <a:t>【</a:t>
            </a:r>
            <a:r>
              <a:rPr lang="ja-JP" altLang="en-US" sz="1000" dirty="0" smtClean="0">
                <a:solidFill>
                  <a:prstClr val="black"/>
                </a:solidFill>
                <a:latin typeface="Meiryo UI" pitchFamily="50" charset="-128"/>
                <a:ea typeface="Meiryo UI" pitchFamily="50" charset="-128"/>
                <a:cs typeface="Meiryo UI" pitchFamily="50" charset="-128"/>
              </a:rPr>
              <a:t>再掲</a:t>
            </a:r>
            <a:r>
              <a:rPr lang="en-US" altLang="ja-JP" sz="1000" dirty="0" smtClean="0">
                <a:solidFill>
                  <a:prstClr val="black"/>
                </a:solidFill>
                <a:latin typeface="Meiryo UI" pitchFamily="50" charset="-128"/>
                <a:ea typeface="Meiryo UI" pitchFamily="50" charset="-128"/>
                <a:cs typeface="Meiryo UI" pitchFamily="50" charset="-128"/>
              </a:rPr>
              <a:t>】</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r="9594" b="8130"/>
          <a:stretch/>
        </p:blipFill>
        <p:spPr>
          <a:xfrm>
            <a:off x="3421836" y="4708515"/>
            <a:ext cx="2018858" cy="1616647"/>
          </a:xfrm>
          <a:prstGeom prst="rect">
            <a:avLst/>
          </a:prstGeom>
        </p:spPr>
      </p:pic>
    </p:spTree>
    <p:extLst>
      <p:ext uri="{BB962C8B-B14F-4D97-AF65-F5344CB8AC3E}">
        <p14:creationId xmlns:p14="http://schemas.microsoft.com/office/powerpoint/2010/main" val="1381616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184023" y="684697"/>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23" name="テキスト ボックス 28"/>
          <p:cNvSpPr txBox="1">
            <a:spLocks noChangeArrowheads="1"/>
          </p:cNvSpPr>
          <p:nvPr/>
        </p:nvSpPr>
        <p:spPr bwMode="auto">
          <a:xfrm>
            <a:off x="220806" y="4273773"/>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smtClean="0">
                <a:latin typeface="Meiryo UI" pitchFamily="50" charset="-128"/>
                <a:ea typeface="Meiryo UI" pitchFamily="50" charset="-128"/>
                <a:cs typeface="Meiryo UI" pitchFamily="50" charset="-128"/>
              </a:rPr>
              <a:t>◆環境学習講座・イベント</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大阪市</a:t>
            </a:r>
            <a:r>
              <a:rPr lang="ja-JP" altLang="en-US" b="0" i="0" dirty="0">
                <a:latin typeface="Meiryo UI" pitchFamily="50" charset="-128"/>
                <a:ea typeface="Meiryo UI" pitchFamily="50" charset="-128"/>
                <a:cs typeface="Meiryo UI" pitchFamily="50" charset="-128"/>
              </a:rPr>
              <a:t>では、家庭からの温室効果ガス排出量を削減し</a:t>
            </a:r>
            <a:r>
              <a:rPr lang="ja-JP" altLang="en-US" b="0" i="0" dirty="0" smtClean="0">
                <a:latin typeface="Meiryo UI" pitchFamily="50" charset="-128"/>
                <a:ea typeface="Meiryo UI" pitchFamily="50" charset="-128"/>
                <a:cs typeface="Meiryo UI" pitchFamily="50" charset="-128"/>
              </a:rPr>
              <a:t>、一人ひとりの環境問題に関する理解を深め、自ら実践行動できる意識を育むため、</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普段の生活の中で取り組むことができる環境保全に関する知識を身につける講座やイベントの実施</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「なにわエコ会議」と連携した普及啓発活動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等を通じて、環境</a:t>
            </a:r>
            <a:r>
              <a:rPr lang="ja-JP" altLang="en-US" b="0" i="0" dirty="0">
                <a:latin typeface="Meiryo UI" pitchFamily="50" charset="-128"/>
                <a:ea typeface="Meiryo UI" pitchFamily="50" charset="-128"/>
                <a:cs typeface="Meiryo UI" pitchFamily="50" charset="-128"/>
              </a:rPr>
              <a:t>に配慮したライフスタイルへの変革</a:t>
            </a:r>
            <a:r>
              <a:rPr lang="ja-JP" altLang="en-US" b="0" i="0" dirty="0" smtClean="0">
                <a:latin typeface="Meiryo UI" pitchFamily="50" charset="-128"/>
                <a:ea typeface="Meiryo UI" pitchFamily="50" charset="-128"/>
                <a:cs typeface="Meiryo UI" pitchFamily="50" charset="-128"/>
              </a:rPr>
              <a:t>を促しています</a:t>
            </a:r>
            <a:r>
              <a:rPr lang="ja-JP" altLang="en-US" b="0" i="0" dirty="0" smtClean="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20806" y="1254634"/>
            <a:ext cx="714252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◆おおさか環境科</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小学校における環境教育の推進を目的とした</a:t>
            </a:r>
            <a:r>
              <a:rPr lang="ja-JP" altLang="ja-JP" b="0" i="0" dirty="0">
                <a:latin typeface="Meiryo UI" pitchFamily="50" charset="-128"/>
                <a:ea typeface="Meiryo UI" pitchFamily="50" charset="-128"/>
                <a:cs typeface="Meiryo UI" pitchFamily="50" charset="-128"/>
              </a:rPr>
              <a:t>大阪</a:t>
            </a:r>
            <a:r>
              <a:rPr lang="ja-JP" altLang="en-US" b="0" i="0" dirty="0">
                <a:latin typeface="Meiryo UI" pitchFamily="50" charset="-128"/>
                <a:ea typeface="Meiryo UI" pitchFamily="50" charset="-128"/>
                <a:cs typeface="Meiryo UI" pitchFamily="50" charset="-128"/>
              </a:rPr>
              <a:t>独自の</a:t>
            </a:r>
            <a:r>
              <a:rPr lang="ja-JP" altLang="ja-JP" b="0" i="0" dirty="0">
                <a:latin typeface="Meiryo UI" pitchFamily="50" charset="-128"/>
                <a:ea typeface="Meiryo UI" pitchFamily="50" charset="-128"/>
                <a:cs typeface="Meiryo UI" pitchFamily="50" charset="-128"/>
              </a:rPr>
              <a:t>副読本「おおさか環境科</a:t>
            </a:r>
            <a:r>
              <a:rPr lang="ja-JP" altLang="ja-JP"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 （小学校３・４年生用、５・６年生用、中学校用の３種類</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を配布するなど、普及啓発に取り組んでいます。</a:t>
            </a:r>
            <a:endParaRPr lang="en-US" altLang="ja-JP" b="0" i="0" dirty="0" smtClean="0">
              <a:latin typeface="Meiryo UI" pitchFamily="50" charset="-128"/>
              <a:ea typeface="Meiryo UI" pitchFamily="50" charset="-128"/>
              <a:cs typeface="Meiryo UI" pitchFamily="50" charset="-128"/>
            </a:endParaRPr>
          </a:p>
        </p:txBody>
      </p:sp>
      <p:sp>
        <p:nvSpPr>
          <p:cNvPr id="14" name="テキスト ボックス 28"/>
          <p:cNvSpPr txBox="1">
            <a:spLocks noChangeArrowheads="1"/>
          </p:cNvSpPr>
          <p:nvPr/>
        </p:nvSpPr>
        <p:spPr bwMode="auto">
          <a:xfrm>
            <a:off x="213032" y="3614752"/>
            <a:ext cx="7624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◆情報</a:t>
            </a:r>
            <a:r>
              <a:rPr lang="ja-JP" altLang="en-US" b="0" i="0" dirty="0">
                <a:latin typeface="Meiryo UI" pitchFamily="50" charset="-128"/>
                <a:ea typeface="Meiryo UI" pitchFamily="50" charset="-128"/>
                <a:cs typeface="Meiryo UI" pitchFamily="50" charset="-128"/>
              </a:rPr>
              <a:t>発信</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環境白書のほか、インターネットや</a:t>
            </a:r>
            <a:r>
              <a:rPr lang="en-US" altLang="ja-JP" b="0" i="0" dirty="0" smtClean="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等</a:t>
            </a:r>
            <a:r>
              <a:rPr lang="ja-JP" altLang="en-US" b="0" i="0" dirty="0" smtClean="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138" y="974350"/>
            <a:ext cx="2004014" cy="2821979"/>
          </a:xfrm>
          <a:prstGeom prst="rect">
            <a:avLst/>
          </a:prstGeom>
        </p:spPr>
      </p:pic>
      <p:sp>
        <p:nvSpPr>
          <p:cNvPr id="13" name="テキスト ボックス 12"/>
          <p:cNvSpPr txBox="1"/>
          <p:nvPr/>
        </p:nvSpPr>
        <p:spPr>
          <a:xfrm>
            <a:off x="3203273" y="841438"/>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015885972"/>
              </p:ext>
            </p:extLst>
          </p:nvPr>
        </p:nvGraphicFramePr>
        <p:xfrm>
          <a:off x="999032" y="2213224"/>
          <a:ext cx="5212395" cy="975360"/>
        </p:xfrm>
        <a:graphic>
          <a:graphicData uri="http://schemas.openxmlformats.org/drawingml/2006/table">
            <a:tbl>
              <a:tblPr firstRow="1" bandRow="1">
                <a:tableStyleId>{5940675A-B579-460E-94D1-54222C63F5DA}</a:tableStyleId>
              </a:tblPr>
              <a:tblGrid>
                <a:gridCol w="1209993">
                  <a:extLst>
                    <a:ext uri="{9D8B030D-6E8A-4147-A177-3AD203B41FA5}">
                      <a16:colId xmlns:a16="http://schemas.microsoft.com/office/drawing/2014/main" val="3757262113"/>
                    </a:ext>
                  </a:extLst>
                </a:gridCol>
                <a:gridCol w="667067">
                  <a:extLst>
                    <a:ext uri="{9D8B030D-6E8A-4147-A177-3AD203B41FA5}">
                      <a16:colId xmlns:a16="http://schemas.microsoft.com/office/drawing/2014/main" val="571156813"/>
                    </a:ext>
                  </a:extLst>
                </a:gridCol>
                <a:gridCol w="667067">
                  <a:extLst>
                    <a:ext uri="{9D8B030D-6E8A-4147-A177-3AD203B41FA5}">
                      <a16:colId xmlns:a16="http://schemas.microsoft.com/office/drawing/2014/main" val="3454114473"/>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小学校</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年生用</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19,600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20,200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21,000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小学校</a:t>
                      </a:r>
                      <a:r>
                        <a:rPr kumimoji="1" lang="en-US" altLang="ja-JP" sz="1000" dirty="0" smtClean="0">
                          <a:latin typeface="Meiryo UI" panose="020B0604030504040204" pitchFamily="50" charset="-128"/>
                          <a:ea typeface="Meiryo UI" panose="020B0604030504040204" pitchFamily="50" charset="-128"/>
                        </a:rPr>
                        <a:t>5</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20,800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20,400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19,700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18,900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p>
                  </a:txBody>
                  <a:tcPr anchor="ctr"/>
                </a:tc>
                <a:extLst>
                  <a:ext uri="{0D108BD9-81ED-4DB2-BD59-A6C34878D82A}">
                    <a16:rowId xmlns:a16="http://schemas.microsoft.com/office/drawing/2014/main" val="2048255114"/>
                  </a:ext>
                </a:extLst>
              </a:tr>
            </a:tbl>
          </a:graphicData>
        </a:graphic>
      </p:graphicFrame>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673181" y="199404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1914236639"/>
              </p:ext>
            </p:extLst>
          </p:nvPr>
        </p:nvGraphicFramePr>
        <p:xfrm>
          <a:off x="1245187" y="5495778"/>
          <a:ext cx="4171952" cy="1127760"/>
        </p:xfrm>
        <a:graphic>
          <a:graphicData uri="http://schemas.openxmlformats.org/drawingml/2006/table">
            <a:tbl>
              <a:tblPr firstRow="1" bandRow="1">
                <a:tableStyleId>{5940675A-B579-460E-94D1-54222C63F5DA}</a:tableStyleId>
              </a:tblPr>
              <a:tblGrid>
                <a:gridCol w="1313180">
                  <a:extLst>
                    <a:ext uri="{9D8B030D-6E8A-4147-A177-3AD203B41FA5}">
                      <a16:colId xmlns:a16="http://schemas.microsoft.com/office/drawing/2014/main" val="3757262113"/>
                    </a:ext>
                  </a:extLst>
                </a:gridCol>
                <a:gridCol w="714693">
                  <a:extLst>
                    <a:ext uri="{9D8B030D-6E8A-4147-A177-3AD203B41FA5}">
                      <a16:colId xmlns:a16="http://schemas.microsoft.com/office/drawing/2014/main" val="2027108342"/>
                    </a:ext>
                  </a:extLst>
                </a:gridCol>
                <a:gridCol w="714693">
                  <a:extLst>
                    <a:ext uri="{9D8B030D-6E8A-4147-A177-3AD203B41FA5}">
                      <a16:colId xmlns:a16="http://schemas.microsoft.com/office/drawing/2014/main" val="346158796"/>
                    </a:ext>
                  </a:extLst>
                </a:gridCol>
                <a:gridCol w="714693">
                  <a:extLst>
                    <a:ext uri="{9D8B030D-6E8A-4147-A177-3AD203B41FA5}">
                      <a16:colId xmlns:a16="http://schemas.microsoft.com/office/drawing/2014/main" val="1555019360"/>
                    </a:ext>
                  </a:extLst>
                </a:gridCol>
                <a:gridCol w="71469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省エネ関連講座開催</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313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2,161</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なにわエコ会議による</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2,300</a:t>
                      </a:r>
                    </a:p>
                  </a:txBody>
                  <a:tcPr anchor="ctr"/>
                </a:tc>
                <a:extLst>
                  <a:ext uri="{0D108BD9-81ED-4DB2-BD59-A6C34878D82A}">
                    <a16:rowId xmlns:a16="http://schemas.microsoft.com/office/drawing/2014/main" val="1130586514"/>
                  </a:ext>
                </a:extLst>
              </a:tr>
              <a:tr h="180000">
                <a:tc>
                  <a:txBody>
                    <a:bodyPr/>
                    <a:lstStyle/>
                    <a:p>
                      <a:pPr algn="ctr"/>
                      <a:r>
                        <a:rPr kumimoji="1" lang="en-US" altLang="ja-JP" sz="1000" dirty="0" smtClean="0">
                          <a:latin typeface="Meiryo UI" panose="020B0604030504040204" pitchFamily="50" charset="-128"/>
                          <a:ea typeface="Meiryo UI" panose="020B0604030504040204" pitchFamily="50" charset="-128"/>
                        </a:rPr>
                        <a:t>ECO</a:t>
                      </a:r>
                      <a:r>
                        <a:rPr kumimoji="1" lang="ja-JP" altLang="en-US" sz="1000" dirty="0" smtClean="0">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12,968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6,143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13,223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16,102</a:t>
                      </a:r>
                    </a:p>
                  </a:txBody>
                  <a:tcPr anchor="ctr"/>
                </a:tc>
                <a:extLst>
                  <a:ext uri="{0D108BD9-81ED-4DB2-BD59-A6C34878D82A}">
                    <a16:rowId xmlns:a16="http://schemas.microsoft.com/office/drawing/2014/main" val="2048255114"/>
                  </a:ext>
                </a:extLst>
              </a:tr>
            </a:tbl>
          </a:graphicData>
        </a:graphic>
      </p:graphicFrame>
      <p:sp>
        <p:nvSpPr>
          <p:cNvPr id="19" name="テキスト ボックス 18"/>
          <p:cNvSpPr txBox="1"/>
          <p:nvPr/>
        </p:nvSpPr>
        <p:spPr>
          <a:xfrm>
            <a:off x="717935" y="5243176"/>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4934194" y="526402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副読本</a:t>
            </a:r>
            <a:r>
              <a:rPr lang="ja-JP" altLang="en-US" sz="1100" dirty="0">
                <a:solidFill>
                  <a:prstClr val="black"/>
                </a:solidFill>
                <a:latin typeface="Meiryo UI" pitchFamily="50" charset="-128"/>
                <a:ea typeface="Meiryo UI" pitchFamily="50" charset="-128"/>
                <a:cs typeface="Meiryo UI" pitchFamily="50" charset="-128"/>
              </a:rPr>
              <a:t>「おおさか環境科」 </a:t>
            </a:r>
          </a:p>
        </p:txBody>
      </p:sp>
    </p:spTree>
    <p:extLst>
      <p:ext uri="{BB962C8B-B14F-4D97-AF65-F5344CB8AC3E}">
        <p14:creationId xmlns:p14="http://schemas.microsoft.com/office/powerpoint/2010/main" val="4159833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a:t>
            </a:r>
            <a:r>
              <a:rPr lang="ja-JP" altLang="en-US" b="0" i="0" dirty="0" smtClean="0">
                <a:latin typeface="Meiryo UI" pitchFamily="50" charset="-128"/>
                <a:ea typeface="Meiryo UI" pitchFamily="50" charset="-128"/>
                <a:cs typeface="Meiryo UI" pitchFamily="50" charset="-128"/>
              </a:rPr>
              <a:t>広げています。</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564822" y="1715830"/>
            <a:ext cx="5504657" cy="507831"/>
          </a:xfrm>
          <a:prstGeom prst="rect">
            <a:avLst/>
          </a:prstGeom>
          <a:noFill/>
          <a:ln>
            <a:solidFill>
              <a:srgbClr val="0000FF"/>
            </a:solidFill>
            <a:prstDash val="dash"/>
          </a:ln>
        </p:spPr>
        <p:txBody>
          <a:bodyPr wrap="square" lIns="36000" tIns="0" rIns="36000" bIns="0" rtlCol="0" anchor="ctr" anchorCtr="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地球温暖化防止活動</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推進員とは</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理解</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を深め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生活における取組みの助言などの活動を行う者で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305989"/>
            <a:ext cx="5529933" cy="3046988"/>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i="0" dirty="0">
                <a:latin typeface="Meiryo UI" pitchFamily="50" charset="-128"/>
                <a:ea typeface="Meiryo UI" pitchFamily="50" charset="-128"/>
                <a:cs typeface="Meiryo UI" pitchFamily="50" charset="-128"/>
              </a:rPr>
              <a:t>＜</a:t>
            </a:r>
            <a:r>
              <a:rPr lang="ja-JP" altLang="en-US" i="0" dirty="0" smtClean="0">
                <a:latin typeface="Meiryo UI" pitchFamily="50" charset="-128"/>
                <a:ea typeface="Meiryo UI" pitchFamily="50" charset="-128"/>
                <a:cs typeface="Meiryo UI" pitchFamily="50" charset="-128"/>
              </a:rPr>
              <a:t>事業概要＞</a:t>
            </a:r>
            <a:endParaRPr lang="ja-JP" altLang="en-US"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i="0" dirty="0">
                <a:latin typeface="Meiryo UI" pitchFamily="50" charset="-128"/>
                <a:ea typeface="Meiryo UI" pitchFamily="50" charset="-128"/>
                <a:cs typeface="Meiryo UI" pitchFamily="50" charset="-128"/>
              </a:rPr>
              <a:t>＜事業内容＞</a:t>
            </a:r>
          </a:p>
          <a:p>
            <a:pPr marL="87313" indent="-87313" eaLnBrk="1" hangingPunct="1"/>
            <a:r>
              <a:rPr lang="ja-JP" altLang="en-US" b="0" i="0" dirty="0">
                <a:latin typeface="Meiryo UI" pitchFamily="50" charset="-128"/>
                <a:ea typeface="Meiryo UI" pitchFamily="50" charset="-128"/>
                <a:cs typeface="Meiryo UI" pitchFamily="50" charset="-128"/>
              </a:rPr>
              <a:t>○養成講座の開講</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と、その結果に応じた取り組みやすい省エネ行動とそのメリットをアドバイスしています。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34965" y="6445849"/>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3040592" y="5612203"/>
            <a:ext cx="3090111" cy="6694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smtClean="0">
                <a:latin typeface="Meiryo UI" pitchFamily="50" charset="-128"/>
                <a:ea typeface="Meiryo UI" pitchFamily="50" charset="-128"/>
                <a:cs typeface="Meiryo UI" pitchFamily="50" charset="-128"/>
              </a:rPr>
              <a:t>201</a:t>
            </a:r>
            <a:r>
              <a:rPr lang="en-US" altLang="ja-JP" sz="1000" b="0" i="0" dirty="0" smtClean="0">
                <a:latin typeface="Meiryo UI" pitchFamily="50" charset="-128"/>
                <a:ea typeface="Meiryo UI" pitchFamily="50" charset="-128"/>
                <a:cs typeface="Meiryo UI" pitchFamily="50" charset="-128"/>
              </a:rPr>
              <a:t>8</a:t>
            </a:r>
            <a:r>
              <a:rPr lang="zh-TW" altLang="en-US" sz="1000" b="0" i="0" dirty="0" smtClean="0">
                <a:latin typeface="Meiryo UI" pitchFamily="50" charset="-128"/>
                <a:ea typeface="Meiryo UI" pitchFamily="50" charset="-128"/>
                <a:cs typeface="Meiryo UI" pitchFamily="50" charset="-128"/>
              </a:rPr>
              <a:t>年度</a:t>
            </a:r>
            <a:r>
              <a:rPr lang="zh-TW" altLang="en-US" sz="1000"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sz="1000" b="0" i="0" dirty="0" smtClean="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養成講座開講（３回）</a:t>
            </a:r>
            <a:r>
              <a:rPr lang="en-US" altLang="ja-JP" sz="1000" b="0" i="0" dirty="0" smtClean="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再掲</a:t>
            </a:r>
            <a:r>
              <a:rPr lang="en-US" altLang="ja-JP" sz="1000" b="0" i="0" dirty="0" smtClean="0">
                <a:latin typeface="Meiryo UI" pitchFamily="50" charset="-128"/>
                <a:ea typeface="Meiryo UI" pitchFamily="50" charset="-128"/>
                <a:cs typeface="Meiryo UI" pitchFamily="50" charset="-128"/>
              </a:rPr>
              <a:t>】</a:t>
            </a: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省エネ相談会開催（</a:t>
            </a:r>
            <a:r>
              <a:rPr lang="en-US" altLang="ja-JP" sz="1000" b="0" i="0" dirty="0" smtClean="0">
                <a:latin typeface="Meiryo UI" pitchFamily="50" charset="-128"/>
                <a:ea typeface="Meiryo UI" pitchFamily="50" charset="-128"/>
                <a:cs typeface="Meiryo UI" pitchFamily="50" charset="-128"/>
              </a:rPr>
              <a:t>16</a:t>
            </a:r>
            <a:r>
              <a:rPr lang="ja-JP" altLang="en-US" sz="1000" b="0" i="0" dirty="0" smtClean="0">
                <a:latin typeface="Meiryo UI" pitchFamily="50" charset="-128"/>
                <a:ea typeface="Meiryo UI" pitchFamily="50" charset="-128"/>
                <a:cs typeface="Meiryo UI" pitchFamily="50" charset="-128"/>
              </a:rPr>
              <a:t>箇所、省エネ診断</a:t>
            </a:r>
            <a:r>
              <a:rPr lang="en-US" altLang="ja-JP" sz="1000" b="0" i="0" dirty="0" smtClean="0">
                <a:latin typeface="Meiryo UI" pitchFamily="50" charset="-128"/>
                <a:ea typeface="Meiryo UI" pitchFamily="50" charset="-128"/>
                <a:cs typeface="Meiryo UI" pitchFamily="50" charset="-128"/>
              </a:rPr>
              <a:t>818</a:t>
            </a:r>
            <a:r>
              <a:rPr lang="ja-JP" altLang="en-US" sz="1000" b="0" i="0" dirty="0" smtClean="0">
                <a:latin typeface="Meiryo UI" pitchFamily="50" charset="-128"/>
                <a:ea typeface="Meiryo UI" pitchFamily="50" charset="-128"/>
                <a:cs typeface="Meiryo UI" pitchFamily="50" charset="-128"/>
              </a:rPr>
              <a:t>件）　</a:t>
            </a:r>
            <a:endParaRPr lang="en-US" altLang="ja-JP" sz="1000"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9" t="9629"/>
          <a:stretch/>
        </p:blipFill>
        <p:spPr>
          <a:xfrm>
            <a:off x="6294739" y="4521409"/>
            <a:ext cx="3315512" cy="1855119"/>
          </a:xfrm>
          <a:prstGeom prst="rect">
            <a:avLst/>
          </a:prstGeom>
          <a:ln>
            <a:noFill/>
          </a:ln>
          <a:effectLst>
            <a:softEdge rad="112500"/>
          </a:effectLst>
        </p:spPr>
      </p:pic>
      <p:sp>
        <p:nvSpPr>
          <p:cNvPr id="19" name="Rectangle 3"/>
          <p:cNvSpPr>
            <a:spLocks noChangeArrowheads="1"/>
          </p:cNvSpPr>
          <p:nvPr/>
        </p:nvSpPr>
        <p:spPr bwMode="auto">
          <a:xfrm>
            <a:off x="6493442" y="4282639"/>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405" y="1687089"/>
            <a:ext cx="3404180" cy="2584767"/>
          </a:xfrm>
          <a:prstGeom prst="rect">
            <a:avLst/>
          </a:prstGeom>
        </p:spPr>
      </p:pic>
      <p:sp>
        <p:nvSpPr>
          <p:cNvPr id="15" name="テキスト ボックス 14"/>
          <p:cNvSpPr txBox="1"/>
          <p:nvPr/>
        </p:nvSpPr>
        <p:spPr>
          <a:xfrm>
            <a:off x="4699575" y="743669"/>
            <a:ext cx="3401438"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 </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64024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32</a:t>
            </a:r>
            <a:endParaRPr lang="ja-JP" altLang="en-US" b="1" dirty="0">
              <a:solidFill>
                <a:prstClr val="white"/>
              </a:solidFill>
            </a:endParaRPr>
          </a:p>
        </p:txBody>
      </p:sp>
      <p:sp>
        <p:nvSpPr>
          <p:cNvPr id="34" name="角丸四角形 33"/>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環境パートナーシップの推進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42778" y="1058198"/>
            <a:ext cx="4677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◆大阪府では、環境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等の活動活発化を目的に、各種交流会やセミナー、人材</a:t>
            </a:r>
            <a:r>
              <a:rPr lang="ja-JP" altLang="en-US" b="0" i="0" dirty="0">
                <a:latin typeface="Meiryo UI" pitchFamily="50" charset="-128"/>
                <a:ea typeface="Meiryo UI" pitchFamily="50" charset="-128"/>
                <a:cs typeface="Meiryo UI" pitchFamily="50" charset="-128"/>
              </a:rPr>
              <a:t>育成</a:t>
            </a:r>
            <a:r>
              <a:rPr lang="ja-JP" altLang="en-US" b="0" i="0" dirty="0" smtClean="0">
                <a:latin typeface="Meiryo UI" pitchFamily="50" charset="-128"/>
                <a:ea typeface="Meiryo UI" pitchFamily="50" charset="-128"/>
                <a:cs typeface="Meiryo UI" pitchFamily="50" charset="-128"/>
              </a:rPr>
              <a:t>講座などを実施する「環境交流パートナーシップ事業」を</a:t>
            </a:r>
            <a:r>
              <a:rPr lang="ja-JP" altLang="en-US" b="0" i="0" dirty="0">
                <a:latin typeface="Meiryo UI" pitchFamily="50" charset="-128"/>
                <a:ea typeface="Meiryo UI" pitchFamily="50" charset="-128"/>
                <a:cs typeface="Meiryo UI" pitchFamily="50" charset="-128"/>
              </a:rPr>
              <a:t>通じて</a:t>
            </a:r>
            <a:r>
              <a:rPr lang="ja-JP" altLang="en-US" b="0" i="0" dirty="0" smtClean="0">
                <a:latin typeface="Meiryo UI" pitchFamily="50" charset="-128"/>
                <a:ea typeface="Meiryo UI" pitchFamily="50" charset="-128"/>
                <a:cs typeface="Meiryo UI" pitchFamily="50" charset="-128"/>
              </a:rPr>
              <a:t>、環境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等の取組み</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支援しています。</a:t>
            </a:r>
            <a:endParaRPr lang="ja-JP" altLang="en-US" b="0" i="0" dirty="0">
              <a:latin typeface="Meiryo UI" pitchFamily="50" charset="-128"/>
              <a:ea typeface="Meiryo UI" pitchFamily="50" charset="-128"/>
              <a:cs typeface="Meiryo UI" pitchFamily="50" charset="-128"/>
            </a:endParaRPr>
          </a:p>
        </p:txBody>
      </p:sp>
      <p:sp>
        <p:nvSpPr>
          <p:cNvPr id="30" name="角丸四角形 29"/>
          <p:cNvSpPr/>
          <p:nvPr/>
        </p:nvSpPr>
        <p:spPr>
          <a:xfrm>
            <a:off x="65677" y="571816"/>
            <a:ext cx="9762771" cy="622766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7" name="AutoShape 28"/>
          <p:cNvSpPr>
            <a:spLocks noChangeArrowheads="1"/>
          </p:cNvSpPr>
          <p:nvPr/>
        </p:nvSpPr>
        <p:spPr bwMode="auto">
          <a:xfrm>
            <a:off x="958647" y="3057320"/>
            <a:ext cx="2557501" cy="593805"/>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8" name="AutoShape 29"/>
          <p:cNvSpPr>
            <a:spLocks noChangeArrowheads="1"/>
          </p:cNvSpPr>
          <p:nvPr/>
        </p:nvSpPr>
        <p:spPr bwMode="auto">
          <a:xfrm>
            <a:off x="106115" y="4864676"/>
            <a:ext cx="2102219" cy="698689"/>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9" name="AutoShape 30"/>
          <p:cNvSpPr>
            <a:spLocks noChangeArrowheads="1"/>
          </p:cNvSpPr>
          <p:nvPr/>
        </p:nvSpPr>
        <p:spPr bwMode="auto">
          <a:xfrm>
            <a:off x="2298636" y="4879666"/>
            <a:ext cx="1918432" cy="698689"/>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dirty="0">
              <a:solidFill>
                <a:srgbClr val="FF000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r="15494"/>
          <a:stretch/>
        </p:blipFill>
        <p:spPr>
          <a:xfrm>
            <a:off x="318993" y="3703411"/>
            <a:ext cx="1676461" cy="1161265"/>
          </a:xfrm>
          <a:prstGeom prst="rect">
            <a:avLst/>
          </a:prstGeom>
        </p:spPr>
      </p:pic>
      <p:pic>
        <p:nvPicPr>
          <p:cNvPr id="5" name="図 4"/>
          <p:cNvPicPr>
            <a:picLocks noChangeAspect="1"/>
          </p:cNvPicPr>
          <p:nvPr/>
        </p:nvPicPr>
        <p:blipFill rotWithShape="1">
          <a:blip r:embed="rId3"/>
          <a:srcRect r="8376"/>
          <a:stretch/>
        </p:blipFill>
        <p:spPr>
          <a:xfrm>
            <a:off x="2408508" y="3709399"/>
            <a:ext cx="1698687" cy="1170267"/>
          </a:xfrm>
          <a:prstGeom prst="rect">
            <a:avLst/>
          </a:prstGeom>
        </p:spPr>
      </p:pic>
      <p:pic>
        <p:nvPicPr>
          <p:cNvPr id="6" name="図 5"/>
          <p:cNvPicPr>
            <a:picLocks noChangeAspect="1"/>
          </p:cNvPicPr>
          <p:nvPr/>
        </p:nvPicPr>
        <p:blipFill rotWithShape="1">
          <a:blip r:embed="rId4"/>
          <a:srcRect l="3790"/>
          <a:stretch/>
        </p:blipFill>
        <p:spPr>
          <a:xfrm>
            <a:off x="1360236" y="1931832"/>
            <a:ext cx="1754321" cy="1136338"/>
          </a:xfrm>
          <a:prstGeom prst="rect">
            <a:avLst/>
          </a:prstGeom>
        </p:spPr>
      </p:pic>
      <p:sp>
        <p:nvSpPr>
          <p:cNvPr id="15" name="テキスト ボックス 28"/>
          <p:cNvSpPr txBox="1">
            <a:spLocks noChangeArrowheads="1"/>
          </p:cNvSpPr>
          <p:nvPr/>
        </p:nvSpPr>
        <p:spPr bwMode="auto">
          <a:xfrm>
            <a:off x="4720074" y="1058198"/>
            <a:ext cx="493026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◆大阪市エコボランティア</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a:t>
            </a:r>
            <a:r>
              <a:rPr lang="ja-JP" altLang="en-US" b="0" i="0" dirty="0" smtClean="0">
                <a:latin typeface="Meiryo UI" panose="020B0604030504040204" pitchFamily="50" charset="-128"/>
                <a:ea typeface="Meiryo UI" panose="020B0604030504040204" pitchFamily="50" charset="-128"/>
              </a:rPr>
              <a:t>、環境保全活動</a:t>
            </a:r>
            <a:r>
              <a:rPr lang="ja-JP" altLang="en-US" b="0" i="0" dirty="0">
                <a:latin typeface="Meiryo UI" panose="020B0604030504040204" pitchFamily="50" charset="-128"/>
                <a:ea typeface="Meiryo UI" panose="020B0604030504040204" pitchFamily="50" charset="-128"/>
              </a:rPr>
              <a:t>のリーダーと</a:t>
            </a:r>
            <a:r>
              <a:rPr lang="ja-JP" altLang="en-US" b="0" i="0" dirty="0" smtClean="0">
                <a:latin typeface="Meiryo UI" panose="020B0604030504040204" pitchFamily="50" charset="-128"/>
                <a:ea typeface="Meiryo UI" panose="020B0604030504040204" pitchFamily="50" charset="-128"/>
              </a:rPr>
              <a:t>なる</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spcAft>
                <a:spcPts val="600"/>
              </a:spcAft>
            </a:pPr>
            <a:r>
              <a:rPr lang="ja-JP" altLang="en-US" b="0" i="0" dirty="0" smtClean="0">
                <a:latin typeface="Meiryo UI" panose="020B0604030504040204" pitchFamily="50" charset="-128"/>
                <a:ea typeface="Meiryo UI" panose="020B0604030504040204" pitchFamily="50" charset="-128"/>
              </a:rPr>
              <a:t> 人材</a:t>
            </a:r>
            <a:r>
              <a:rPr lang="ja-JP" altLang="en-US" b="0" i="0" dirty="0">
                <a:latin typeface="Meiryo UI" panose="020B0604030504040204" pitchFamily="50" charset="-128"/>
                <a:ea typeface="Meiryo UI" panose="020B0604030504040204" pitchFamily="50" charset="-128"/>
              </a:rPr>
              <a:t>の</a:t>
            </a:r>
            <a:r>
              <a:rPr lang="ja-JP" altLang="en-US" b="0" i="0" dirty="0" smtClean="0">
                <a:latin typeface="Meiryo UI" panose="020B0604030504040204" pitchFamily="50" charset="-128"/>
                <a:ea typeface="Meiryo UI" panose="020B0604030504040204" pitchFamily="50" charset="-128"/>
              </a:rPr>
              <a:t>育成な</a:t>
            </a:r>
            <a:r>
              <a:rPr lang="ja-JP" altLang="en-US" b="0" i="0" dirty="0">
                <a:latin typeface="Meiryo UI" panose="020B0604030504040204" pitchFamily="50" charset="-128"/>
                <a:ea typeface="Meiryo UI" panose="020B0604030504040204" pitchFamily="50" charset="-128"/>
              </a:rPr>
              <a:t>ど</a:t>
            </a:r>
            <a:r>
              <a:rPr lang="ja-JP" altLang="en-US" b="0" i="0" dirty="0" smtClean="0">
                <a:latin typeface="Meiryo UI" panose="020B0604030504040204" pitchFamily="50" charset="-128"/>
                <a:ea typeface="Meiryo UI" panose="020B0604030504040204" pitchFamily="50" charset="-128"/>
              </a:rPr>
              <a:t>に取り組んでいます。</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itchFamily="50" charset="-128"/>
              </a:rPr>
              <a:t>◆なにわ</a:t>
            </a:r>
            <a:r>
              <a:rPr lang="en-US" altLang="ja-JP" b="0" i="0" dirty="0" smtClean="0">
                <a:latin typeface="Meiryo UI" panose="020B0604030504040204" pitchFamily="50" charset="-128"/>
                <a:ea typeface="Meiryo UI" panose="020B0604030504040204" pitchFamily="50" charset="-128"/>
                <a:cs typeface="Meiryo UI" pitchFamily="50" charset="-128"/>
              </a:rPr>
              <a:t>ECO</a:t>
            </a:r>
            <a:r>
              <a:rPr lang="ja-JP" altLang="en-US" b="0" i="0" dirty="0" smtClean="0">
                <a:latin typeface="Meiryo UI" panose="020B0604030504040204" pitchFamily="50" charset="-128"/>
                <a:ea typeface="Meiryo UI" panose="020B0604030504040204" pitchFamily="50" charset="-128"/>
                <a:cs typeface="Meiryo UI" pitchFamily="50" charset="-128"/>
              </a:rPr>
              <a:t>スクエア</a:t>
            </a:r>
            <a:endParaRPr lang="en-US" altLang="ja-JP" b="0" i="0" dirty="0" smtClean="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環境活動推進施設（愛称：なにわ</a:t>
            </a:r>
            <a:r>
              <a:rPr lang="en-US" altLang="ja-JP" b="0" i="0" dirty="0" smtClean="0">
                <a:latin typeface="Meiryo UI" pitchFamily="50" charset="-128"/>
                <a:ea typeface="Meiryo UI" pitchFamily="50" charset="-128"/>
                <a:cs typeface="Meiryo UI" pitchFamily="50" charset="-128"/>
              </a:rPr>
              <a:t>ECO</a:t>
            </a:r>
            <a:r>
              <a:rPr lang="ja-JP" altLang="en-US" b="0" i="0" dirty="0" smtClean="0">
                <a:latin typeface="Meiryo UI" pitchFamily="50" charset="-128"/>
                <a:ea typeface="Meiryo UI" pitchFamily="50" charset="-128"/>
                <a:cs typeface="Meiryo UI" pitchFamily="50" charset="-128"/>
              </a:rPr>
              <a:t>スクエア）を運営し、環境活動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団体で構成されるおおさか環境ネットワークや</a:t>
            </a:r>
            <a:r>
              <a:rPr lang="ja-JP" altLang="en-US" b="0" i="0" dirty="0">
                <a:latin typeface="Meiryo UI" pitchFamily="50" charset="-128"/>
                <a:ea typeface="Meiryo UI" pitchFamily="50" charset="-128"/>
                <a:cs typeface="Meiryo UI" pitchFamily="50" charset="-128"/>
              </a:rPr>
              <a:t>大阪市エコボランティア等</a:t>
            </a:r>
            <a:r>
              <a:rPr lang="ja-JP" altLang="en-US" b="0" i="0" dirty="0" smtClean="0">
                <a:latin typeface="Meiryo UI" pitchFamily="50" charset="-128"/>
                <a:ea typeface="Meiryo UI" pitchFamily="50" charset="-128"/>
                <a:cs typeface="Meiryo UI" pitchFamily="50" charset="-128"/>
              </a:rPr>
              <a:t>の活</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動の場として提供していま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rPr>
              <a:t>◆なにわエコ会議</a:t>
            </a:r>
            <a:endParaRPr lang="en-US" altLang="ja-JP" b="0" i="0" dirty="0" smtClean="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市民、環境</a:t>
            </a:r>
            <a:r>
              <a:rPr lang="en-US" altLang="ja-JP" b="0" i="0" dirty="0" smtClean="0">
                <a:latin typeface="Meiryo UI" panose="020B0604030504040204" pitchFamily="50" charset="-128"/>
                <a:ea typeface="Meiryo UI" panose="020B0604030504040204" pitchFamily="50" charset="-128"/>
              </a:rPr>
              <a:t>NPO/NGO</a:t>
            </a:r>
            <a:r>
              <a:rPr lang="ja-JP" altLang="en-US" b="0" i="0" dirty="0" smtClean="0">
                <a:latin typeface="Meiryo UI" panose="020B0604030504040204" pitchFamily="50" charset="-128"/>
                <a:ea typeface="Meiryo UI" panose="020B0604030504040204" pitchFamily="50" charset="-128"/>
              </a:rPr>
              <a:t>、事業者と行政との協働の枠組み「</a:t>
            </a:r>
            <a:r>
              <a:rPr lang="ja-JP" altLang="en-US" b="0" i="0" dirty="0">
                <a:latin typeface="Meiryo UI" panose="020B0604030504040204" pitchFamily="50" charset="-128"/>
                <a:ea typeface="Meiryo UI" panose="020B0604030504040204" pitchFamily="50" charset="-128"/>
              </a:rPr>
              <a:t>なにわ</a:t>
            </a:r>
            <a:r>
              <a:rPr lang="ja-JP" altLang="en-US" b="0" i="0" dirty="0" smtClean="0">
                <a:latin typeface="Meiryo UI" panose="020B0604030504040204" pitchFamily="50" charset="-128"/>
                <a:ea typeface="Meiryo UI" panose="020B0604030504040204" pitchFamily="50" charset="-128"/>
              </a:rPr>
              <a:t>エコ会</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en-US" altLang="ja-JP"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議」を通じて、地球温暖化対策をはじめ、さまざま</a:t>
            </a:r>
            <a:r>
              <a:rPr lang="ja-JP" altLang="en-US" b="0" i="0" dirty="0">
                <a:latin typeface="Meiryo UI" panose="020B0604030504040204" pitchFamily="50" charset="-128"/>
                <a:ea typeface="Meiryo UI" panose="020B0604030504040204" pitchFamily="50" charset="-128"/>
              </a:rPr>
              <a:t>な</a:t>
            </a:r>
            <a:r>
              <a:rPr lang="ja-JP" altLang="en-US" b="0" i="0" dirty="0" smtClean="0">
                <a:latin typeface="Meiryo UI" pitchFamily="50" charset="-128"/>
                <a:ea typeface="Meiryo UI" pitchFamily="50" charset="-128"/>
                <a:cs typeface="Meiryo UI" pitchFamily="50" charset="-128"/>
              </a:rPr>
              <a:t>環境問題の解決に取り</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組んでいます。</a:t>
            </a:r>
            <a:endParaRPr lang="ja-JP" altLang="en-US"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3383579" y="630592"/>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18" name="図 17"/>
          <p:cNvPicPr>
            <a:picLocks noChangeAspect="1"/>
          </p:cNvPicPr>
          <p:nvPr/>
        </p:nvPicPr>
        <p:blipFill>
          <a:blip r:embed="rId5"/>
          <a:stretch>
            <a:fillRect/>
          </a:stretch>
        </p:blipFill>
        <p:spPr>
          <a:xfrm>
            <a:off x="5815998" y="3304321"/>
            <a:ext cx="1867491" cy="1368495"/>
          </a:xfrm>
          <a:prstGeom prst="rect">
            <a:avLst/>
          </a:prstGeom>
        </p:spPr>
      </p:pic>
      <p:sp>
        <p:nvSpPr>
          <p:cNvPr id="19" name="Rectangle 3"/>
          <p:cNvSpPr>
            <a:spLocks noChangeArrowheads="1"/>
          </p:cNvSpPr>
          <p:nvPr/>
        </p:nvSpPr>
        <p:spPr bwMode="auto">
          <a:xfrm>
            <a:off x="6027084" y="4633935"/>
            <a:ext cx="1445318" cy="316324"/>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100" dirty="0">
                <a:latin typeface="Meiryo UI" panose="020B0604030504040204" pitchFamily="50" charset="-128"/>
                <a:ea typeface="Meiryo UI" panose="020B0604030504040204" pitchFamily="50" charset="-128"/>
                <a:cs typeface="ＭＳ Ｐゴシック" pitchFamily="50" charset="-128"/>
              </a:rPr>
              <a:t>ECO</a:t>
            </a:r>
            <a:r>
              <a:rPr lang="ja-JP" altLang="en-US" sz="110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pic>
        <p:nvPicPr>
          <p:cNvPr id="20" name="図 19"/>
          <p:cNvPicPr>
            <a:picLocks noChangeAspect="1"/>
          </p:cNvPicPr>
          <p:nvPr/>
        </p:nvPicPr>
        <p:blipFill>
          <a:blip r:embed="rId6"/>
          <a:stretch>
            <a:fillRect/>
          </a:stretch>
        </p:blipFill>
        <p:spPr>
          <a:xfrm>
            <a:off x="7861602" y="3293040"/>
            <a:ext cx="1877790" cy="1384166"/>
          </a:xfrm>
          <a:prstGeom prst="rect">
            <a:avLst/>
          </a:prstGeom>
        </p:spPr>
      </p:pic>
      <p:sp>
        <p:nvSpPr>
          <p:cNvPr id="21" name="Rectangle 3"/>
          <p:cNvSpPr>
            <a:spLocks noChangeArrowheads="1"/>
          </p:cNvSpPr>
          <p:nvPr/>
        </p:nvSpPr>
        <p:spPr bwMode="auto">
          <a:xfrm>
            <a:off x="7899004" y="4674408"/>
            <a:ext cx="1802986" cy="235366"/>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環境活動団体の活動の様子</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4088168545"/>
              </p:ext>
            </p:extLst>
          </p:nvPr>
        </p:nvGraphicFramePr>
        <p:xfrm>
          <a:off x="5384184" y="5227050"/>
          <a:ext cx="3602039" cy="1432560"/>
        </p:xfrm>
        <a:graphic>
          <a:graphicData uri="http://schemas.openxmlformats.org/drawingml/2006/table">
            <a:tbl>
              <a:tblPr firstRow="1" bandRow="1">
                <a:tableStyleId>{5940675A-B579-460E-94D1-54222C63F5DA}</a:tableStyleId>
              </a:tblPr>
              <a:tblGrid>
                <a:gridCol w="1429067">
                  <a:extLst>
                    <a:ext uri="{9D8B030D-6E8A-4147-A177-3AD203B41FA5}">
                      <a16:colId xmlns:a16="http://schemas.microsoft.com/office/drawing/2014/main" val="375726211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エコボランティア</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登録人数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人</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111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おおさか環境ネットワーク</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会議の開催</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smtClean="0">
                          <a:latin typeface="Meiryo UI" panose="020B0604030504040204" pitchFamily="50" charset="-128"/>
                          <a:ea typeface="Meiryo UI" panose="020B0604030504040204" pitchFamily="50" charset="-128"/>
                        </a:rPr>
                        <a:t>なにわエコ会議を通じて</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協働した取組件数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83</a:t>
                      </a:r>
                    </a:p>
                  </a:txBody>
                  <a:tcPr anchor="ct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4886903" y="4986903"/>
            <a:ext cx="12226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p>
        </p:txBody>
      </p:sp>
      <p:sp>
        <p:nvSpPr>
          <p:cNvPr id="24" name="テキスト ボックス 23"/>
          <p:cNvSpPr txBox="1"/>
          <p:nvPr/>
        </p:nvSpPr>
        <p:spPr>
          <a:xfrm>
            <a:off x="8447694" y="49944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5" name="表 24"/>
          <p:cNvGraphicFramePr>
            <a:graphicFrameLocks noGrp="1"/>
          </p:cNvGraphicFramePr>
          <p:nvPr>
            <p:extLst/>
          </p:nvPr>
        </p:nvGraphicFramePr>
        <p:xfrm>
          <a:off x="958647" y="6136971"/>
          <a:ext cx="2776220" cy="487680"/>
        </p:xfrm>
        <a:graphic>
          <a:graphicData uri="http://schemas.openxmlformats.org/drawingml/2006/table">
            <a:tbl>
              <a:tblPr firstRow="1" bandRow="1">
                <a:tableStyleId>{5940675A-B579-460E-94D1-54222C63F5DA}</a:tableStyleId>
              </a:tblPr>
              <a:tblGrid>
                <a:gridCol w="971867">
                  <a:extLst>
                    <a:ext uri="{9D8B030D-6E8A-4147-A177-3AD203B41FA5}">
                      <a16:colId xmlns:a16="http://schemas.microsoft.com/office/drawing/2014/main" val="3757262113"/>
                    </a:ext>
                  </a:extLst>
                </a:gridCol>
                <a:gridCol w="717867">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開催回数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p>
                  </a:txBody>
                  <a:tcPr anchor="ctr"/>
                </a:tc>
                <a:extLst>
                  <a:ext uri="{0D108BD9-81ED-4DB2-BD59-A6C34878D82A}">
                    <a16:rowId xmlns:a16="http://schemas.microsoft.com/office/drawing/2014/main" val="2124491204"/>
                  </a:ext>
                </a:extLst>
              </a:tr>
            </a:tbl>
          </a:graphicData>
        </a:graphic>
      </p:graphicFrame>
      <p:sp>
        <p:nvSpPr>
          <p:cNvPr id="26" name="テキスト ボックス 25"/>
          <p:cNvSpPr txBox="1"/>
          <p:nvPr/>
        </p:nvSpPr>
        <p:spPr>
          <a:xfrm>
            <a:off x="164467" y="5855581"/>
            <a:ext cx="3552964"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大阪府実績＞交流会、セミナー、人材育成講座の</a:t>
            </a:r>
            <a:r>
              <a:rPr lang="ja-JP" altLang="en-US" sz="1000" dirty="0" smtClean="0">
                <a:latin typeface="Meiryo UI" pitchFamily="50" charset="-128"/>
                <a:ea typeface="Meiryo UI" pitchFamily="50" charset="-128"/>
                <a:cs typeface="Meiryo UI" pitchFamily="50" charset="-128"/>
              </a:rPr>
              <a:t>開催</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endParaRPr lang="ja-JP" altLang="en-US"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616311" y="586992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60080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27" name="角丸四角形 26"/>
          <p:cNvSpPr/>
          <p:nvPr/>
        </p:nvSpPr>
        <p:spPr>
          <a:xfrm>
            <a:off x="394966" y="658229"/>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幼児</a:t>
            </a:r>
            <a:r>
              <a:rPr lang="ja-JP" altLang="en-US" sz="1600" b="1" dirty="0">
                <a:solidFill>
                  <a:schemeClr val="tx1"/>
                </a:solidFill>
                <a:latin typeface="Meiryo UI" pitchFamily="50" charset="-128"/>
                <a:ea typeface="Meiryo UI" pitchFamily="50" charset="-128"/>
                <a:cs typeface="Meiryo UI" pitchFamily="50" charset="-128"/>
              </a:rPr>
              <a:t>環境</a:t>
            </a:r>
            <a:r>
              <a:rPr lang="ja-JP" altLang="en-US" sz="1600" b="1" dirty="0" smtClean="0">
                <a:solidFill>
                  <a:schemeClr val="tx1"/>
                </a:solidFill>
                <a:latin typeface="Meiryo UI" pitchFamily="50" charset="-128"/>
                <a:ea typeface="Meiryo UI" pitchFamily="50" charset="-128"/>
                <a:cs typeface="Meiryo UI" pitchFamily="50" charset="-128"/>
              </a:rPr>
              <a:t>教育の推進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146118" y="510396"/>
            <a:ext cx="9631419" cy="623234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018887" y="1235686"/>
            <a:ext cx="4351796" cy="892552"/>
          </a:xfrm>
          <a:prstGeom prst="rect">
            <a:avLst/>
          </a:prstGeom>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◆幼児指導者向け研修</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大阪市</a:t>
            </a:r>
            <a:r>
              <a:rPr lang="ja-JP" altLang="en-US" sz="1300" dirty="0">
                <a:latin typeface="Meiryo UI" pitchFamily="50" charset="-128"/>
                <a:ea typeface="Meiryo UI" pitchFamily="50" charset="-128"/>
                <a:cs typeface="Meiryo UI" pitchFamily="50" charset="-128"/>
              </a:rPr>
              <a:t>では、幼児期</a:t>
            </a:r>
            <a:r>
              <a:rPr lang="ja-JP" altLang="en-US" sz="1300" dirty="0" smtClean="0">
                <a:latin typeface="Meiryo UI" pitchFamily="50" charset="-128"/>
                <a:ea typeface="Meiryo UI" pitchFamily="50" charset="-128"/>
                <a:cs typeface="Meiryo UI" pitchFamily="50" charset="-128"/>
              </a:rPr>
              <a:t>に効果的</a:t>
            </a:r>
            <a:r>
              <a:rPr lang="ja-JP" altLang="en-US" sz="1300" dirty="0">
                <a:latin typeface="Meiryo UI" pitchFamily="50" charset="-128"/>
                <a:ea typeface="Meiryo UI" pitchFamily="50" charset="-128"/>
                <a:cs typeface="Meiryo UI" pitchFamily="50" charset="-128"/>
              </a:rPr>
              <a:t>な環境学習を実施する</a:t>
            </a:r>
            <a:r>
              <a:rPr lang="ja-JP" altLang="en-US" sz="1300" dirty="0" smtClean="0">
                <a:latin typeface="Meiryo UI" pitchFamily="50" charset="-128"/>
                <a:ea typeface="Meiryo UI" pitchFamily="50" charset="-128"/>
                <a:cs typeface="Meiryo UI" pitchFamily="50" charset="-128"/>
              </a:rPr>
              <a:t>ため、指導者</a:t>
            </a:r>
            <a:r>
              <a:rPr lang="ja-JP" altLang="en-US" sz="1300" dirty="0">
                <a:latin typeface="Meiryo UI" pitchFamily="50" charset="-128"/>
                <a:ea typeface="Meiryo UI" pitchFamily="50" charset="-128"/>
                <a:cs typeface="Meiryo UI" pitchFamily="50" charset="-128"/>
              </a:rPr>
              <a:t>の環境教育のスキルを高める研修を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（これまでエネルギーに関することは扱っておりません）</a:t>
            </a:r>
            <a:endParaRPr lang="ja-JP" altLang="en-US" sz="1300" dirty="0">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757634"/>
            <a:ext cx="682830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a:t>
            </a:r>
            <a:r>
              <a:rPr lang="zh-TW" altLang="en-US" sz="1200" dirty="0" smtClean="0">
                <a:latin typeface="Meiryo UI" pitchFamily="50" charset="-128"/>
                <a:ea typeface="Meiryo UI" pitchFamily="50" charset="-128"/>
                <a:cs typeface="Meiryo UI" pitchFamily="50" charset="-128"/>
              </a:rPr>
              <a:t>年度</a:t>
            </a:r>
            <a:r>
              <a:rPr lang="ja-JP"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smtClean="0">
                <a:latin typeface="Meiryo UI" pitchFamily="50" charset="-128"/>
                <a:ea typeface="Meiryo UI" pitchFamily="50" charset="-128"/>
                <a:cs typeface="Meiryo UI" pitchFamily="50" charset="-128"/>
              </a:rPr>
              <a:t>＜事業内容＞</a:t>
            </a:r>
            <a:endParaRPr lang="en-US" altLang="ja-JP"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幼児期指導者向け環境教育研修</a:t>
            </a:r>
            <a:endParaRPr lang="en-US" altLang="ja-JP" b="0" i="0" strike="sngStrike"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（研修の流れ）</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・指導者間で意見交換を行う</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a:t>
            </a:r>
            <a:r>
              <a:rPr lang="ja-JP" altLang="en-US" b="0" i="0" dirty="0">
                <a:latin typeface="Meiryo UI" pitchFamily="50" charset="-128"/>
                <a:ea typeface="Meiryo UI" pitchFamily="50" charset="-128"/>
                <a:cs typeface="Meiryo UI" pitchFamily="50" charset="-128"/>
              </a:rPr>
              <a:t>自</a:t>
            </a:r>
            <a:r>
              <a:rPr lang="ja-JP" altLang="en-US" b="0" i="0" dirty="0" smtClean="0">
                <a:latin typeface="Meiryo UI" pitchFamily="50" charset="-128"/>
                <a:ea typeface="Meiryo UI" pitchFamily="50" charset="-128"/>
                <a:cs typeface="Meiryo UI" pitchFamily="50" charset="-128"/>
              </a:rPr>
              <a:t>ら幼児同様にプログラムを体験する</a:t>
            </a:r>
            <a:endParaRPr lang="en-US" altLang="ja-JP"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smtClean="0">
                <a:latin typeface="Meiryo UI" pitchFamily="50" charset="-128"/>
                <a:ea typeface="Meiryo UI" pitchFamily="50" charset="-128"/>
                <a:cs typeface="Meiryo UI" pitchFamily="50" charset="-128"/>
              </a:rPr>
              <a:t>年度に幼稚園や保育所等で指導者が</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利用する幼児環境</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教育教材（</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）を製作し、指導者向けに研修を実施しました。教材については、府</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に掲載しています。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180287" y="5938274"/>
            <a:ext cx="2059774" cy="707886"/>
          </a:xfrm>
          <a:prstGeom prst="rect">
            <a:avLst/>
          </a:prstGeom>
          <a:noFill/>
          <a:ln>
            <a:solidFill>
              <a:srgbClr val="0000FF"/>
            </a:solidFill>
            <a:prstDash val="dash"/>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（大阪府）</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年度実績＞</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DVD</a:t>
            </a:r>
            <a:r>
              <a:rPr lang="ja-JP" altLang="en-US" sz="1000" dirty="0" smtClean="0">
                <a:latin typeface="Meiryo UI" panose="020B0604030504040204" pitchFamily="50" charset="-128"/>
                <a:ea typeface="Meiryo UI" panose="020B0604030504040204" pitchFamily="50" charset="-128"/>
              </a:rPr>
              <a:t>教材の配布（</a:t>
            </a:r>
            <a:r>
              <a:rPr lang="en-US" altLang="ja-JP" sz="1000" dirty="0" smtClean="0">
                <a:latin typeface="Meiryo UI" panose="020B0604030504040204" pitchFamily="50" charset="-128"/>
                <a:ea typeface="Meiryo UI" panose="020B0604030504040204" pitchFamily="50" charset="-128"/>
              </a:rPr>
              <a:t>1,719</a:t>
            </a:r>
            <a:r>
              <a:rPr lang="ja-JP" altLang="en-US" sz="1000" dirty="0" smtClean="0">
                <a:latin typeface="Meiryo UI" panose="020B0604030504040204" pitchFamily="50" charset="-128"/>
                <a:ea typeface="Meiryo UI" panose="020B0604030504040204" pitchFamily="50" charset="-128"/>
              </a:rPr>
              <a:t>箇所）</a:t>
            </a:r>
            <a:endParaRPr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・指導者向け研修会（４回実施）</a:t>
            </a:r>
            <a:endParaRPr kumimoji="1" lang="ja-JP" altLang="en-US" sz="1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smtClean="0">
                <a:latin typeface="Meiryo UI" panose="020B0604030504040204" pitchFamily="50" charset="-128"/>
                <a:ea typeface="Meiryo UI" panose="020B0604030504040204" pitchFamily="50" charset="-128"/>
                <a:cs typeface="ＭＳ Ｐゴシック" pitchFamily="50" charset="-128"/>
              </a:rPr>
              <a:t>幼児</a:t>
            </a:r>
            <a:r>
              <a:rPr lang="zh-TW" altLang="en-US" sz="1100" dirty="0">
                <a:latin typeface="Meiryo UI" panose="020B0604030504040204" pitchFamily="50" charset="-128"/>
                <a:ea typeface="Meiryo UI" panose="020B0604030504040204" pitchFamily="50" charset="-128"/>
                <a:cs typeface="ＭＳ Ｐゴシック" pitchFamily="50" charset="-128"/>
              </a:rPr>
              <a:t>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771776598"/>
              </p:ext>
            </p:extLst>
          </p:nvPr>
        </p:nvGraphicFramePr>
        <p:xfrm>
          <a:off x="5475591" y="5888062"/>
          <a:ext cx="3066416" cy="725034"/>
        </p:xfrm>
        <a:graphic>
          <a:graphicData uri="http://schemas.openxmlformats.org/drawingml/2006/table">
            <a:tbl>
              <a:tblPr firstRow="1" bandRow="1">
                <a:tableStyleId>{5940675A-B579-460E-94D1-54222C63F5DA}</a:tableStyleId>
              </a:tblPr>
              <a:tblGrid>
                <a:gridCol w="1979930">
                  <a:extLst>
                    <a:ext uri="{9D8B030D-6E8A-4147-A177-3AD203B41FA5}">
                      <a16:colId xmlns:a16="http://schemas.microsoft.com/office/drawing/2014/main" val="3757262113"/>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328794">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幼児期指導者向け</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環境教育研修の実施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2124491204"/>
                  </a:ext>
                </a:extLst>
              </a:tr>
            </a:tbl>
          </a:graphicData>
        </a:graphic>
      </p:graphicFrame>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p>
        </p:txBody>
      </p:sp>
      <p:sp>
        <p:nvSpPr>
          <p:cNvPr id="25" name="テキスト ボックス 24"/>
          <p:cNvSpPr txBox="1"/>
          <p:nvPr/>
        </p:nvSpPr>
        <p:spPr>
          <a:xfrm>
            <a:off x="8105420" y="56491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Tree>
    <p:extLst>
      <p:ext uri="{BB962C8B-B14F-4D97-AF65-F5344CB8AC3E}">
        <p14:creationId xmlns:p14="http://schemas.microsoft.com/office/powerpoint/2010/main" val="2563494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10" name="角丸四角形 9"/>
          <p:cNvSpPr/>
          <p:nvPr/>
        </p:nvSpPr>
        <p:spPr>
          <a:xfrm>
            <a:off x="51131" y="568031"/>
            <a:ext cx="9803738" cy="6262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300" dirty="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◆猛暑</a:t>
            </a:r>
            <a:r>
              <a:rPr lang="ja-JP" altLang="en-US" sz="1300" dirty="0">
                <a:solidFill>
                  <a:schemeClr val="tx1"/>
                </a:solidFill>
                <a:latin typeface="Meiryo UI" pitchFamily="50" charset="-128"/>
                <a:ea typeface="Meiryo UI" pitchFamily="50" charset="-128"/>
                <a:cs typeface="Meiryo UI" pitchFamily="50" charset="-128"/>
              </a:rPr>
              <a:t>に「気づく」「学ぶ」「行動する」を府民に普及し、</a:t>
            </a:r>
            <a:r>
              <a:rPr lang="ja-JP" altLang="en-US" sz="1300" dirty="0" smtClean="0">
                <a:solidFill>
                  <a:schemeClr val="tx1"/>
                </a:solidFill>
                <a:latin typeface="Meiryo UI" pitchFamily="50" charset="-128"/>
                <a:ea typeface="Meiryo UI" pitchFamily="50" charset="-128"/>
                <a:cs typeface="Meiryo UI" pitchFamily="50" charset="-128"/>
              </a:rPr>
              <a:t>猛暑</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による人へ</a:t>
            </a:r>
            <a:r>
              <a:rPr lang="ja-JP" altLang="en-US" sz="1300" dirty="0">
                <a:solidFill>
                  <a:schemeClr val="tx1"/>
                </a:solidFill>
                <a:latin typeface="Meiryo UI" pitchFamily="50" charset="-128"/>
                <a:ea typeface="Meiryo UI" pitchFamily="50" charset="-128"/>
                <a:cs typeface="Meiryo UI" pitchFamily="50" charset="-128"/>
              </a:rPr>
              <a:t>の影響を</a:t>
            </a:r>
            <a:r>
              <a:rPr lang="ja-JP" altLang="en-US" sz="1300" dirty="0" smtClean="0">
                <a:solidFill>
                  <a:schemeClr val="tx1"/>
                </a:solidFill>
                <a:latin typeface="Meiryo UI" pitchFamily="50" charset="-128"/>
                <a:ea typeface="Meiryo UI" pitchFamily="50" charset="-128"/>
                <a:cs typeface="Meiryo UI" pitchFamily="50" charset="-128"/>
              </a:rPr>
              <a:t>軽減しています。</a:t>
            </a:r>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b="1" dirty="0" smtClean="0">
                <a:solidFill>
                  <a:schemeClr val="tx1"/>
                </a:solidFill>
                <a:latin typeface="Meiryo UI" pitchFamily="50" charset="-128"/>
                <a:ea typeface="Meiryo UI" pitchFamily="50" charset="-128"/>
                <a:cs typeface="Meiryo UI" pitchFamily="50" charset="-128"/>
              </a:rPr>
              <a:t>＜事業内容＞</a:t>
            </a:r>
            <a:endParaRPr lang="en-US" altLang="ja-JP" sz="1300" b="1"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１）</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気づく</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a:t>
            </a:r>
            <a:r>
              <a:rPr lang="ja-JP" altLang="en-US" sz="1300" dirty="0" smtClean="0">
                <a:solidFill>
                  <a:schemeClr val="tx1"/>
                </a:solidFill>
                <a:latin typeface="Meiryo UI" pitchFamily="50" charset="-128"/>
                <a:ea typeface="Meiryo UI" pitchFamily="50" charset="-128"/>
                <a:cs typeface="Meiryo UI" pitchFamily="50" charset="-128"/>
              </a:rPr>
              <a:t>指数</a:t>
            </a:r>
            <a:r>
              <a:rPr lang="en-US" altLang="ja-JP" sz="1300" b="1" baseline="30000" dirty="0" smtClean="0">
                <a:solidFill>
                  <a:schemeClr val="tx1"/>
                </a:solidFill>
                <a:latin typeface="Meiryo UI" pitchFamily="50" charset="-128"/>
                <a:ea typeface="Meiryo UI" pitchFamily="50" charset="-128"/>
                <a:cs typeface="Meiryo UI" pitchFamily="50" charset="-128"/>
              </a:rPr>
              <a:t>※</a:t>
            </a:r>
            <a:r>
              <a:rPr lang="ja-JP" altLang="en-US" sz="1300" dirty="0" smtClean="0">
                <a:solidFill>
                  <a:schemeClr val="tx1"/>
                </a:solidFill>
                <a:latin typeface="Meiryo UI" pitchFamily="50" charset="-128"/>
                <a:ea typeface="Meiryo UI" pitchFamily="50" charset="-128"/>
                <a:cs typeface="Meiryo UI" pitchFamily="50" charset="-128"/>
              </a:rPr>
              <a:t>の</a:t>
            </a:r>
            <a:r>
              <a:rPr lang="ja-JP" altLang="en-US" sz="1300" dirty="0">
                <a:solidFill>
                  <a:schemeClr val="tx1"/>
                </a:solidFill>
                <a:latin typeface="Meiryo UI" pitchFamily="50" charset="-128"/>
                <a:ea typeface="Meiryo UI" pitchFamily="50" charset="-128"/>
                <a:cs typeface="Meiryo UI" pitchFamily="50" charset="-128"/>
              </a:rPr>
              <a:t>活用促進　</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猛暑による危険を把握し、必要な行動を取ること</a:t>
            </a:r>
            <a:r>
              <a:rPr lang="ja-JP" altLang="en-US" sz="1300" dirty="0" smtClean="0">
                <a:solidFill>
                  <a:schemeClr val="tx1"/>
                </a:solidFill>
                <a:latin typeface="Meiryo UI" pitchFamily="50" charset="-128"/>
                <a:ea typeface="Meiryo UI" pitchFamily="50" charset="-128"/>
                <a:cs typeface="Meiryo UI" pitchFamily="50" charset="-128"/>
              </a:rPr>
              <a:t>ができる</a:t>
            </a:r>
            <a:r>
              <a:rPr lang="ja-JP" altLang="en-US" sz="1300" dirty="0">
                <a:solidFill>
                  <a:schemeClr val="tx1"/>
                </a:solidFill>
                <a:latin typeface="Meiryo UI" pitchFamily="50" charset="-128"/>
                <a:ea typeface="Meiryo UI" pitchFamily="50" charset="-128"/>
                <a:cs typeface="Meiryo UI" pitchFamily="50" charset="-128"/>
              </a:rPr>
              <a:t>よう</a:t>
            </a:r>
            <a:r>
              <a:rPr lang="ja-JP" altLang="en-US" sz="1300" dirty="0" smtClean="0">
                <a:solidFill>
                  <a:schemeClr val="tx1"/>
                </a:solidFill>
                <a:latin typeface="Meiryo UI" pitchFamily="50" charset="-128"/>
                <a:ea typeface="Meiryo UI" pitchFamily="50" charset="-128"/>
                <a:cs typeface="Meiryo UI" pitchFamily="50" charset="-128"/>
              </a:rPr>
              <a:t>、</a:t>
            </a:r>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・府民の暑さ指数</a:t>
            </a:r>
            <a:r>
              <a:rPr lang="ja-JP" altLang="en-US" sz="1300" dirty="0" smtClean="0">
                <a:solidFill>
                  <a:schemeClr val="tx1"/>
                </a:solidFill>
                <a:latin typeface="Meiryo UI" pitchFamily="50" charset="-128"/>
                <a:ea typeface="Meiryo UI" pitchFamily="50" charset="-128"/>
                <a:cs typeface="Meiryo UI" pitchFamily="50" charset="-128"/>
              </a:rPr>
              <a:t>情報受信</a:t>
            </a:r>
            <a:r>
              <a:rPr lang="ja-JP" altLang="en-US" sz="1300" dirty="0">
                <a:solidFill>
                  <a:schemeClr val="tx1"/>
                </a:solidFill>
                <a:latin typeface="Meiryo UI" pitchFamily="50" charset="-128"/>
                <a:ea typeface="Meiryo UI" pitchFamily="50" charset="-128"/>
                <a:cs typeface="Meiryo UI" pitchFamily="50" charset="-128"/>
              </a:rPr>
              <a:t>登録を促進</a:t>
            </a: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（メール配信サービス等を府ホームページ等により周知）</a:t>
            </a:r>
          </a:p>
          <a:p>
            <a:r>
              <a:rPr lang="ja-JP" altLang="en-US" sz="1300" dirty="0">
                <a:solidFill>
                  <a:schemeClr val="tx1"/>
                </a:solidFill>
                <a:latin typeface="Meiryo UI" pitchFamily="50" charset="-128"/>
                <a:ea typeface="Meiryo UI" pitchFamily="50" charset="-128"/>
                <a:cs typeface="Meiryo UI" pitchFamily="50" charset="-128"/>
              </a:rPr>
              <a:t>　　・可搬式の電光表示パネルを活用し、暑さ指数と熱中症</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危険度</a:t>
            </a:r>
            <a:r>
              <a:rPr lang="ja-JP" altLang="en-US" sz="1300" dirty="0">
                <a:solidFill>
                  <a:schemeClr val="tx1"/>
                </a:solidFill>
                <a:latin typeface="Meiryo UI" pitchFamily="50" charset="-128"/>
                <a:ea typeface="Meiryo UI" pitchFamily="50" charset="-128"/>
                <a:cs typeface="Meiryo UI" pitchFamily="50" charset="-128"/>
              </a:rPr>
              <a:t>をリアルタイムに表示し、</a:t>
            </a:r>
            <a:r>
              <a:rPr lang="ja-JP" altLang="en-US" sz="1300" dirty="0" smtClean="0">
                <a:solidFill>
                  <a:schemeClr val="tx1"/>
                </a:solidFill>
                <a:latin typeface="Meiryo UI" pitchFamily="50" charset="-128"/>
                <a:ea typeface="Meiryo UI" pitchFamily="50" charset="-128"/>
                <a:cs typeface="Meiryo UI" pitchFamily="50" charset="-128"/>
              </a:rPr>
              <a:t>周知</a:t>
            </a:r>
            <a:endParaRPr lang="en-US" altLang="ja-JP" sz="1300" dirty="0" smtClean="0">
              <a:solidFill>
                <a:schemeClr val="tx1"/>
              </a:solidFill>
              <a:latin typeface="Meiryo UI" pitchFamily="50" charset="-128"/>
              <a:ea typeface="Meiryo UI" pitchFamily="50" charset="-128"/>
              <a:cs typeface="Meiryo UI" pitchFamily="50" charset="-128"/>
            </a:endParaRPr>
          </a:p>
          <a:p>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（２</a:t>
            </a:r>
            <a:r>
              <a:rPr lang="ja-JP" altLang="en-US" sz="1300" dirty="0">
                <a:solidFill>
                  <a:schemeClr val="tx1"/>
                </a:solidFill>
                <a:latin typeface="Meiryo UI" pitchFamily="50" charset="-128"/>
                <a:ea typeface="Meiryo UI" pitchFamily="50" charset="-128"/>
                <a:cs typeface="Meiryo UI" pitchFamily="50" charset="-128"/>
              </a:rPr>
              <a:t>）</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学ぶ</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暑さ対策</a:t>
            </a:r>
            <a:r>
              <a:rPr lang="ja-JP" altLang="en-US" sz="1300" dirty="0" smtClean="0">
                <a:solidFill>
                  <a:schemeClr val="tx1"/>
                </a:solidFill>
                <a:latin typeface="Meiryo UI" pitchFamily="50" charset="-128"/>
                <a:ea typeface="Meiryo UI" pitchFamily="50" charset="-128"/>
                <a:cs typeface="Meiryo UI" pitchFamily="50" charset="-128"/>
              </a:rPr>
              <a:t>セミナーの開催</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教育</a:t>
            </a:r>
            <a:r>
              <a:rPr lang="ja-JP" altLang="en-US" sz="1300" dirty="0">
                <a:solidFill>
                  <a:schemeClr val="tx1"/>
                </a:solidFill>
                <a:latin typeface="Meiryo UI" pitchFamily="50" charset="-128"/>
                <a:ea typeface="Meiryo UI" pitchFamily="50" charset="-128"/>
                <a:cs typeface="Meiryo UI" pitchFamily="50" charset="-128"/>
              </a:rPr>
              <a:t>・福祉関係者等を対象に、効果的な対策・</a:t>
            </a:r>
            <a:r>
              <a:rPr lang="ja-JP" altLang="en-US" sz="1300" dirty="0" smtClean="0">
                <a:solidFill>
                  <a:schemeClr val="tx1"/>
                </a:solidFill>
                <a:latin typeface="Meiryo UI" pitchFamily="50" charset="-128"/>
                <a:ea typeface="Meiryo UI" pitchFamily="50" charset="-128"/>
                <a:cs typeface="Meiryo UI" pitchFamily="50" charset="-128"/>
              </a:rPr>
              <a:t>取り組み</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やすい対策</a:t>
            </a:r>
            <a:r>
              <a:rPr lang="ja-JP" altLang="en-US" sz="1300" dirty="0">
                <a:solidFill>
                  <a:schemeClr val="tx1"/>
                </a:solidFill>
                <a:latin typeface="Meiryo UI" pitchFamily="50" charset="-128"/>
                <a:ea typeface="Meiryo UI" pitchFamily="50" charset="-128"/>
                <a:cs typeface="Meiryo UI" pitchFamily="50" charset="-128"/>
              </a:rPr>
              <a:t>等のセミナーを５～６月に開催し、</a:t>
            </a:r>
            <a:r>
              <a:rPr lang="ja-JP" altLang="en-US" sz="1300" dirty="0" smtClean="0">
                <a:solidFill>
                  <a:schemeClr val="tx1"/>
                </a:solidFill>
                <a:latin typeface="Meiryo UI" pitchFamily="50" charset="-128"/>
                <a:ea typeface="Meiryo UI" pitchFamily="50" charset="-128"/>
                <a:cs typeface="Meiryo UI" pitchFamily="50" charset="-128"/>
              </a:rPr>
              <a:t>啓発</a:t>
            </a:r>
            <a:endParaRPr lang="en-US" altLang="ja-JP" sz="13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３</a:t>
            </a:r>
            <a:r>
              <a:rPr lang="ja-JP" altLang="en-US" sz="1300" dirty="0" smtClean="0">
                <a:solidFill>
                  <a:schemeClr val="tx1"/>
                </a:solidFill>
                <a:latin typeface="Meiryo UI" pitchFamily="50" charset="-128"/>
                <a:ea typeface="Meiryo UI" pitchFamily="50" charset="-128"/>
                <a:cs typeface="Meiryo UI" pitchFamily="50" charset="-128"/>
              </a:rPr>
              <a:t>）</a:t>
            </a:r>
            <a:r>
              <a:rPr lang="en-US" altLang="ja-JP"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行動する</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府民の暑さ対策の取組促進</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ゴーヤ</a:t>
            </a:r>
            <a:r>
              <a:rPr lang="ja-JP" altLang="en-US" sz="1300" dirty="0">
                <a:solidFill>
                  <a:schemeClr val="tx1"/>
                </a:solidFill>
                <a:latin typeface="Meiryo UI" pitchFamily="50" charset="-128"/>
                <a:ea typeface="Meiryo UI" pitchFamily="50" charset="-128"/>
                <a:cs typeface="Meiryo UI" pitchFamily="50" charset="-128"/>
              </a:rPr>
              <a:t>・アサガオの種等の啓発物品（企業協賛）を</a:t>
            </a:r>
            <a:r>
              <a:rPr lang="ja-JP" altLang="en-US" sz="1300" dirty="0" smtClean="0">
                <a:solidFill>
                  <a:schemeClr val="tx1"/>
                </a:solidFill>
                <a:latin typeface="Meiryo UI" pitchFamily="50" charset="-128"/>
                <a:ea typeface="Meiryo UI" pitchFamily="50" charset="-128"/>
                <a:cs typeface="Meiryo UI" pitchFamily="50" charset="-128"/>
              </a:rPr>
              <a:t>活用</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し、みどりのカーテンづくり</a:t>
            </a:r>
            <a:r>
              <a:rPr lang="ja-JP" altLang="en-US" sz="1300" dirty="0">
                <a:solidFill>
                  <a:schemeClr val="tx1"/>
                </a:solidFill>
                <a:latin typeface="Meiryo UI" pitchFamily="50" charset="-128"/>
                <a:ea typeface="Meiryo UI" pitchFamily="50" charset="-128"/>
                <a:cs typeface="Meiryo UI" pitchFamily="50" charset="-128"/>
              </a:rPr>
              <a:t>等の取組みを</a:t>
            </a:r>
            <a:r>
              <a:rPr lang="ja-JP" altLang="en-US" sz="1300" dirty="0" smtClean="0">
                <a:solidFill>
                  <a:schemeClr val="tx1"/>
                </a:solidFill>
                <a:latin typeface="Meiryo UI" pitchFamily="50" charset="-128"/>
                <a:ea typeface="Meiryo UI" pitchFamily="50" charset="-128"/>
                <a:cs typeface="Meiryo UI" pitchFamily="50" charset="-128"/>
              </a:rPr>
              <a:t>促進</a:t>
            </a:r>
            <a:r>
              <a:rPr lang="ja-JP" altLang="en-US" sz="1300" dirty="0">
                <a:solidFill>
                  <a:srgbClr val="FF0000"/>
                </a:solidFill>
                <a:latin typeface="Meiryo UI" pitchFamily="50" charset="-128"/>
                <a:ea typeface="Meiryo UI" pitchFamily="50" charset="-128"/>
                <a:cs typeface="Meiryo UI" pitchFamily="50" charset="-128"/>
              </a:rPr>
              <a:t>　</a:t>
            </a:r>
            <a:endParaRPr lang="en-US" altLang="ja-JP" sz="1300" dirty="0" smtClean="0">
              <a:solidFill>
                <a:srgbClr val="FF0000"/>
              </a:solidFill>
              <a:latin typeface="Meiryo UI" pitchFamily="50" charset="-128"/>
              <a:ea typeface="Meiryo UI" pitchFamily="50" charset="-128"/>
              <a:cs typeface="Meiryo UI" pitchFamily="50" charset="-128"/>
            </a:endParaRPr>
          </a:p>
          <a:p>
            <a:pPr>
              <a:lnSpc>
                <a:spcPts val="1400"/>
              </a:lnSpc>
            </a:pP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400"/>
              </a:lnSpc>
            </a:pPr>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132158" y="646919"/>
            <a:ext cx="2520000"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猛暑対策の推進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733185" y="774806"/>
            <a:ext cx="3410038"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27" name="角丸四角形 26"/>
          <p:cNvSpPr/>
          <p:nvPr/>
        </p:nvSpPr>
        <p:spPr>
          <a:xfrm>
            <a:off x="155110" y="1376033"/>
            <a:ext cx="2571021" cy="35396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猛暑に</a:t>
            </a:r>
            <a:r>
              <a:rPr lang="ja-JP" altLang="en-US" sz="1400" b="1" dirty="0" smtClean="0">
                <a:solidFill>
                  <a:prstClr val="black"/>
                </a:solidFill>
                <a:latin typeface="Meiryo UI" pitchFamily="50" charset="-128"/>
                <a:ea typeface="Meiryo UI" pitchFamily="50" charset="-128"/>
                <a:cs typeface="Meiryo UI" pitchFamily="50" charset="-128"/>
              </a:rPr>
              <a:t>備える普及</a:t>
            </a:r>
            <a:r>
              <a:rPr lang="ja-JP" altLang="en-US" sz="1400" b="1" dirty="0">
                <a:solidFill>
                  <a:prstClr val="black"/>
                </a:solidFill>
                <a:latin typeface="Meiryo UI" pitchFamily="50" charset="-128"/>
                <a:ea typeface="Meiryo UI" pitchFamily="50" charset="-128"/>
                <a:cs typeface="Meiryo UI" pitchFamily="50" charset="-128"/>
              </a:rPr>
              <a:t>啓発</a:t>
            </a:r>
            <a:r>
              <a:rPr lang="ja-JP" altLang="en-US" sz="1400" b="1" dirty="0" smtClean="0">
                <a:solidFill>
                  <a:prstClr val="black"/>
                </a:solidFill>
                <a:latin typeface="Meiryo UI" pitchFamily="50" charset="-128"/>
                <a:ea typeface="Meiryo UI" pitchFamily="50" charset="-128"/>
                <a:cs typeface="Meiryo UI" pitchFamily="50" charset="-128"/>
              </a:rPr>
              <a:t>事業</a:t>
            </a:r>
            <a:r>
              <a:rPr lang="ja-JP" altLang="en-US" sz="1400" b="1" dirty="0">
                <a:solidFill>
                  <a:prstClr val="black"/>
                </a:solidFill>
                <a:latin typeface="Meiryo UI" pitchFamily="50" charset="-128"/>
                <a:ea typeface="Meiryo UI" pitchFamily="50" charset="-128"/>
                <a:cs typeface="Meiryo UI" pitchFamily="50" charset="-128"/>
              </a:rPr>
              <a:t>　</a:t>
            </a:r>
          </a:p>
        </p:txBody>
      </p:sp>
      <p:sp>
        <p:nvSpPr>
          <p:cNvPr id="41" name="角丸四角形 40"/>
          <p:cNvSpPr/>
          <p:nvPr/>
        </p:nvSpPr>
        <p:spPr>
          <a:xfrm>
            <a:off x="180390" y="5589826"/>
            <a:ext cx="2297716" cy="36267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猛暑</a:t>
            </a:r>
            <a:r>
              <a:rPr lang="ja-JP" altLang="en-US" sz="1400" b="1" dirty="0">
                <a:solidFill>
                  <a:prstClr val="black"/>
                </a:solidFill>
                <a:latin typeface="Meiryo UI" pitchFamily="50" charset="-128"/>
                <a:ea typeface="Meiryo UI" pitchFamily="50" charset="-128"/>
                <a:cs typeface="Meiryo UI" pitchFamily="50" charset="-128"/>
              </a:rPr>
              <a:t>対策検討会議の</a:t>
            </a:r>
            <a:r>
              <a:rPr lang="ja-JP" altLang="en-US" sz="1400" b="1" dirty="0" smtClean="0">
                <a:solidFill>
                  <a:prstClr val="black"/>
                </a:solidFill>
                <a:latin typeface="Meiryo UI" pitchFamily="50" charset="-128"/>
                <a:ea typeface="Meiryo UI" pitchFamily="50" charset="-128"/>
                <a:cs typeface="Meiryo UI" pitchFamily="50" charset="-128"/>
              </a:rPr>
              <a:t>開催</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 name="角丸四角形 4"/>
          <p:cNvSpPr/>
          <p:nvPr/>
        </p:nvSpPr>
        <p:spPr>
          <a:xfrm>
            <a:off x="214008" y="1046960"/>
            <a:ext cx="9152329" cy="22133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smtClean="0">
                <a:solidFill>
                  <a:schemeClr val="tx1"/>
                </a:solidFill>
                <a:latin typeface="Meiryo UI" panose="020B0604030504040204" pitchFamily="50" charset="-128"/>
                <a:ea typeface="Meiryo UI" panose="020B0604030504040204" pitchFamily="50" charset="-128"/>
              </a:rPr>
              <a:t>◆猛暑</a:t>
            </a:r>
            <a:r>
              <a:rPr lang="ja-JP" altLang="en-US" sz="1300" dirty="0">
                <a:solidFill>
                  <a:schemeClr val="tx1"/>
                </a:solidFill>
                <a:latin typeface="Meiryo UI" panose="020B0604030504040204" pitchFamily="50" charset="-128"/>
                <a:ea typeface="Meiryo UI" panose="020B0604030504040204" pitchFamily="50" charset="-128"/>
              </a:rPr>
              <a:t>から府民の命を</a:t>
            </a:r>
            <a:r>
              <a:rPr lang="ja-JP" altLang="en-US" sz="1300" dirty="0" smtClean="0">
                <a:solidFill>
                  <a:schemeClr val="tx1"/>
                </a:solidFill>
                <a:latin typeface="Meiryo UI" panose="020B0604030504040204" pitchFamily="50" charset="-128"/>
                <a:ea typeface="Meiryo UI" panose="020B0604030504040204" pitchFamily="50" charset="-128"/>
              </a:rPr>
              <a:t>守るための対策を講じ、猛暑に備えるライフスタイルへの転換につなげて</a:t>
            </a:r>
            <a:r>
              <a:rPr lang="ja-JP" altLang="en-US" sz="1300" dirty="0">
                <a:solidFill>
                  <a:schemeClr val="tx1"/>
                </a:solidFill>
                <a:latin typeface="Meiryo UI" panose="020B0604030504040204" pitchFamily="50" charset="-128"/>
                <a:ea typeface="Meiryo UI" panose="020B0604030504040204" pitchFamily="50" charset="-128"/>
              </a:rPr>
              <a:t>い</a:t>
            </a:r>
            <a:r>
              <a:rPr lang="ja-JP" altLang="en-US" sz="1300" dirty="0" smtClean="0">
                <a:solidFill>
                  <a:schemeClr val="tx1"/>
                </a:solidFill>
                <a:latin typeface="Meiryo UI" panose="020B0604030504040204" pitchFamily="50" charset="-128"/>
                <a:ea typeface="Meiryo UI" panose="020B0604030504040204" pitchFamily="50" charset="-128"/>
              </a:rPr>
              <a:t>ます。</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51" name="角丸四角形 50"/>
          <p:cNvSpPr/>
          <p:nvPr/>
        </p:nvSpPr>
        <p:spPr>
          <a:xfrm>
            <a:off x="214008" y="6037132"/>
            <a:ext cx="4289081" cy="66401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a:solidFill>
                  <a:schemeClr val="tx1"/>
                </a:solidFill>
                <a:latin typeface="Meiryo UI" pitchFamily="50" charset="-128"/>
                <a:ea typeface="Meiryo UI" pitchFamily="50" charset="-128"/>
                <a:cs typeface="Meiryo UI" pitchFamily="50" charset="-128"/>
              </a:rPr>
              <a:t>　◆暑さ対策に関係する様々な分野の有識者等により、</a:t>
            </a:r>
            <a:r>
              <a:rPr lang="ja-JP" altLang="en-US" sz="1300" dirty="0" smtClean="0">
                <a:solidFill>
                  <a:schemeClr val="tx1"/>
                </a:solidFill>
                <a:latin typeface="Meiryo UI" pitchFamily="50" charset="-128"/>
                <a:ea typeface="Meiryo UI" pitchFamily="50" charset="-128"/>
                <a:cs typeface="Meiryo UI" pitchFamily="50" charset="-128"/>
              </a:rPr>
              <a:t>府民</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が取り組みやすい対策</a:t>
            </a:r>
            <a:r>
              <a:rPr lang="ja-JP" altLang="en-US" sz="1300" dirty="0">
                <a:solidFill>
                  <a:schemeClr val="tx1"/>
                </a:solidFill>
                <a:latin typeface="Meiryo UI" pitchFamily="50" charset="-128"/>
                <a:ea typeface="Meiryo UI" pitchFamily="50" charset="-128"/>
                <a:cs typeface="Meiryo UI" pitchFamily="50" charset="-128"/>
              </a:rPr>
              <a:t>や中長期的な対策</a:t>
            </a:r>
            <a:r>
              <a:rPr lang="ja-JP" altLang="en-US" sz="1300" dirty="0" smtClean="0">
                <a:solidFill>
                  <a:schemeClr val="tx1"/>
                </a:solidFill>
                <a:latin typeface="Meiryo UI" pitchFamily="50" charset="-128"/>
                <a:ea typeface="Meiryo UI" pitchFamily="50" charset="-128"/>
                <a:cs typeface="Meiryo UI" pitchFamily="50" charset="-128"/>
              </a:rPr>
              <a:t>、効果的</a:t>
            </a:r>
            <a:r>
              <a:rPr lang="ja-JP" altLang="en-US" sz="1300" dirty="0">
                <a:solidFill>
                  <a:schemeClr val="tx1"/>
                </a:solidFill>
                <a:latin typeface="Meiryo UI" pitchFamily="50" charset="-128"/>
                <a:ea typeface="Meiryo UI" pitchFamily="50" charset="-128"/>
                <a:cs typeface="Meiryo UI" pitchFamily="50" charset="-128"/>
              </a:rPr>
              <a:t>な</a:t>
            </a:r>
            <a:r>
              <a:rPr lang="ja-JP" altLang="en-US" sz="1300" dirty="0" smtClean="0">
                <a:solidFill>
                  <a:schemeClr val="tx1"/>
                </a:solidFill>
                <a:latin typeface="Meiryo UI" pitchFamily="50" charset="-128"/>
                <a:ea typeface="Meiryo UI" pitchFamily="50" charset="-128"/>
                <a:cs typeface="Meiryo UI" pitchFamily="50" charset="-128"/>
              </a:rPr>
              <a:t>普及</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啓発のあり方などについて幅広く意見交換</a:t>
            </a:r>
            <a:endParaRPr lang="ja-JP" altLang="en-US" sz="1300" dirty="0">
              <a:solidFill>
                <a:schemeClr val="tx1"/>
              </a:solidFill>
              <a:latin typeface="Meiryo UI" pitchFamily="50" charset="-128"/>
              <a:ea typeface="Meiryo UI" pitchFamily="50" charset="-128"/>
              <a:cs typeface="Meiryo UI" pitchFamily="50" charset="-128"/>
            </a:endParaRPr>
          </a:p>
        </p:txBody>
      </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502" y="3440896"/>
            <a:ext cx="1856626" cy="1256715"/>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589093" y="4704920"/>
            <a:ext cx="1968035" cy="430887"/>
          </a:xfrm>
          <a:prstGeom prst="rect">
            <a:avLst/>
          </a:prstGeom>
          <a:noFill/>
        </p:spPr>
        <p:txBody>
          <a:bodyPr wrap="square" rtlCol="0">
            <a:spAutoFit/>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spc="-90" dirty="0" smtClean="0">
                <a:latin typeface="Meiryo UI" panose="020B0604030504040204" pitchFamily="50" charset="-128"/>
                <a:ea typeface="Meiryo UI" panose="020B0604030504040204" pitchFamily="50" charset="-128"/>
                <a:cs typeface="Meiryo UI" panose="020B0604030504040204" pitchFamily="50" charset="-128"/>
              </a:rPr>
              <a:t>みどりのカーテンづくりの設置例</a:t>
            </a:r>
            <a:endParaRPr lang="en-US" altLang="ja-JP" sz="1100" b="1" u="sng" spc="-9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90" dirty="0" smtClean="0">
                <a:latin typeface="Meiryo UI" panose="020B0604030504040204" pitchFamily="50" charset="-128"/>
                <a:ea typeface="Meiryo UI" panose="020B0604030504040204" pitchFamily="50" charset="-128"/>
                <a:cs typeface="Meiryo UI" panose="020B0604030504040204" pitchFamily="50" charset="-128"/>
              </a:rPr>
              <a:t>（大阪市淀川区役所）</a:t>
            </a:r>
            <a:endParaRPr kumimoji="1" lang="en-US" altLang="ja-JP" sz="1100" spc="-9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402B-23(表示パネル)"/>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8" t="9259" r="5954" b="4967"/>
          <a:stretch/>
        </p:blipFill>
        <p:spPr bwMode="auto">
          <a:xfrm>
            <a:off x="5673746" y="3450792"/>
            <a:ext cx="2077138" cy="291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4150090" y="3932359"/>
            <a:ext cx="1435673" cy="1838804"/>
            <a:chOff x="4299046" y="4433412"/>
            <a:chExt cx="1022270" cy="1635251"/>
          </a:xfrm>
        </p:grpSpPr>
        <p:sp>
          <p:nvSpPr>
            <p:cNvPr id="2" name="AutoShape 3"/>
            <p:cNvSpPr>
              <a:spLocks noChangeArrowheads="1"/>
            </p:cNvSpPr>
            <p:nvPr/>
          </p:nvSpPr>
          <p:spPr bwMode="auto">
            <a:xfrm>
              <a:off x="4299046" y="4433412"/>
              <a:ext cx="1022270" cy="1635251"/>
            </a:xfrm>
            <a:prstGeom prst="wedgeRoundRectCallout">
              <a:avLst>
                <a:gd name="adj1" fmla="val 79927"/>
                <a:gd name="adj2" fmla="val 12191"/>
                <a:gd name="adj3" fmla="val 16667"/>
              </a:avLst>
            </a:prstGeom>
            <a:solidFill>
              <a:srgbClr val="FFFFFF"/>
            </a:solidFill>
            <a:ln w="3175" algn="ctr">
              <a:solidFill>
                <a:srgbClr val="99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028" name="Picture 4" descr="402B-23(表示パネル)"/>
            <p:cNvPicPr>
              <a:picLocks noChangeAspect="1" noChangeArrowheads="1"/>
            </p:cNvPicPr>
            <p:nvPr/>
          </p:nvPicPr>
          <p:blipFill>
            <a:blip r:embed="rId5" cstate="print">
              <a:extLst>
                <a:ext uri="{28A0092B-C50C-407E-A947-70E740481C1C}">
                  <a14:useLocalDpi xmlns:a14="http://schemas.microsoft.com/office/drawing/2010/main" val="0"/>
                </a:ext>
              </a:extLst>
            </a:blip>
            <a:srcRect l="10797" t="47223" r="61429" b="26295"/>
            <a:stretch>
              <a:fillRect/>
            </a:stretch>
          </p:blipFill>
          <p:spPr bwMode="auto">
            <a:xfrm>
              <a:off x="4416668" y="4581317"/>
              <a:ext cx="823755" cy="143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p:cNvSpPr txBox="1">
            <a:spLocks noChangeAspect="1"/>
          </p:cNvSpPr>
          <p:nvPr/>
        </p:nvSpPr>
        <p:spPr>
          <a:xfrm>
            <a:off x="4698198" y="6369138"/>
            <a:ext cx="3002304" cy="430887"/>
          </a:xfrm>
          <a:prstGeom prst="rect">
            <a:avLst/>
          </a:prstGeom>
          <a:noFill/>
        </p:spPr>
        <p:txBody>
          <a:bodyPr wrap="square" lIns="0" rIns="0" rtlCol="0">
            <a:spAutoFit/>
          </a:bodyPr>
          <a:lstStyle/>
          <a:p>
            <a:r>
              <a:rPr lang="ja-JP" altLang="en-US" sz="1100" b="1" u="sng" dirty="0" smtClean="0">
                <a:latin typeface="Meiryo UI" pitchFamily="50" charset="-128"/>
                <a:ea typeface="Meiryo UI" pitchFamily="50" charset="-128"/>
                <a:cs typeface="Meiryo UI" pitchFamily="50" charset="-128"/>
              </a:rPr>
              <a:t>暑さ</a:t>
            </a:r>
            <a:r>
              <a:rPr lang="ja-JP" altLang="en-US" sz="1100" b="1" u="sng" dirty="0">
                <a:latin typeface="Meiryo UI" pitchFamily="50" charset="-128"/>
                <a:ea typeface="Meiryo UI" pitchFamily="50" charset="-128"/>
                <a:cs typeface="Meiryo UI" pitchFamily="50" charset="-128"/>
              </a:rPr>
              <a:t>指数と熱中症危険度を</a:t>
            </a:r>
            <a:r>
              <a:rPr lang="ja-JP" altLang="en-US" sz="1100" b="1" u="sng" dirty="0" smtClean="0">
                <a:latin typeface="Meiryo UI" pitchFamily="50" charset="-128"/>
                <a:ea typeface="Meiryo UI" pitchFamily="50" charset="-128"/>
                <a:cs typeface="Meiryo UI" pitchFamily="50" charset="-128"/>
              </a:rPr>
              <a:t>関連付けて知らせる</a:t>
            </a:r>
            <a:endParaRPr lang="en-US" altLang="ja-JP" sz="1100" b="1" u="sng" dirty="0" smtClean="0">
              <a:latin typeface="Meiryo UI" pitchFamily="50" charset="-128"/>
              <a:ea typeface="Meiryo UI" pitchFamily="50" charset="-128"/>
              <a:cs typeface="Meiryo UI" pitchFamily="50" charset="-128"/>
            </a:endParaRPr>
          </a:p>
          <a:p>
            <a:r>
              <a:rPr lang="ja-JP" altLang="en-US" sz="1100" b="1" u="sng" dirty="0" smtClean="0">
                <a:latin typeface="Meiryo UI" pitchFamily="50" charset="-128"/>
                <a:ea typeface="Meiryo UI" pitchFamily="50" charset="-128"/>
                <a:cs typeface="Meiryo UI" pitchFamily="50" charset="-128"/>
              </a:rPr>
              <a:t>電光</a:t>
            </a:r>
            <a:r>
              <a:rPr lang="ja-JP" altLang="en-US" sz="1100" b="1" u="sng" dirty="0">
                <a:latin typeface="Meiryo UI" pitchFamily="50" charset="-128"/>
                <a:ea typeface="Meiryo UI" pitchFamily="50" charset="-128"/>
                <a:cs typeface="Meiryo UI" pitchFamily="50" charset="-128"/>
              </a:rPr>
              <a:t>表示パネル（例</a:t>
            </a:r>
            <a:r>
              <a:rPr lang="ja-JP" altLang="en-US" sz="1100" b="1" u="sng" dirty="0" smtClean="0">
                <a:latin typeface="Meiryo UI" pitchFamily="50" charset="-128"/>
                <a:ea typeface="Meiryo UI" pitchFamily="50" charset="-128"/>
                <a:cs typeface="Meiryo UI" pitchFamily="50" charset="-128"/>
              </a:rPr>
              <a:t>）</a:t>
            </a:r>
            <a:endParaRPr lang="ja-JP" altLang="en-US" sz="1100" b="1" u="sng" dirty="0">
              <a:latin typeface="Meiryo UI" pitchFamily="50" charset="-128"/>
              <a:ea typeface="Meiryo UI" pitchFamily="50" charset="-128"/>
              <a:cs typeface="Meiryo UI" pitchFamily="50" charset="-128"/>
            </a:endParaRPr>
          </a:p>
        </p:txBody>
      </p:sp>
      <p:sp>
        <p:nvSpPr>
          <p:cNvPr id="21" name="角丸四角形 20"/>
          <p:cNvSpPr/>
          <p:nvPr/>
        </p:nvSpPr>
        <p:spPr>
          <a:xfrm>
            <a:off x="4451957" y="1412121"/>
            <a:ext cx="5329677" cy="1986988"/>
          </a:xfrm>
          <a:prstGeom prst="roundRect">
            <a:avLst>
              <a:gd name="adj" fmla="val 3615"/>
            </a:avLst>
          </a:prstGeom>
          <a:solidFill>
            <a:schemeClr val="accent5">
              <a:lumMod val="20000"/>
              <a:lumOff val="80000"/>
            </a:schemeClr>
          </a:solidFill>
          <a:ln w="952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p:cNvSpPr/>
          <p:nvPr/>
        </p:nvSpPr>
        <p:spPr>
          <a:xfrm>
            <a:off x="4506254" y="1384889"/>
            <a:ext cx="5402911" cy="1615827"/>
          </a:xfrm>
          <a:prstGeom prst="rect">
            <a:avLst/>
          </a:prstGeom>
          <a:noFill/>
        </p:spPr>
        <p:txBody>
          <a:bodyPr wrap="square" lIns="0" rIns="0">
            <a:spAutoFit/>
          </a:bodyPr>
          <a:lstStyle/>
          <a:p>
            <a:r>
              <a:rPr lang="ja-JP" altLang="en-US" sz="1100" b="1" u="sng" dirty="0" smtClean="0">
                <a:latin typeface="Meiryo UI" panose="020B0604030504040204" pitchFamily="50" charset="-128"/>
                <a:ea typeface="Meiryo UI" panose="020B0604030504040204" pitchFamily="50" charset="-128"/>
              </a:rPr>
              <a:t>暑さ指数（</a:t>
            </a:r>
            <a:r>
              <a:rPr lang="en-US" altLang="ja-JP" sz="1100" b="1" u="sng" dirty="0" smtClean="0">
                <a:latin typeface="Meiryo UI" panose="020B0604030504040204" pitchFamily="50" charset="-128"/>
                <a:ea typeface="Meiryo UI" panose="020B0604030504040204" pitchFamily="50" charset="-128"/>
              </a:rPr>
              <a:t>WBGT</a:t>
            </a:r>
            <a:r>
              <a:rPr lang="ja-JP" altLang="en-US" sz="1100" b="1" u="sng" dirty="0" smtClean="0">
                <a:latin typeface="Meiryo UI" panose="020B0604030504040204" pitchFamily="50" charset="-128"/>
                <a:ea typeface="Meiryo UI" panose="020B0604030504040204" pitchFamily="50" charset="-128"/>
              </a:rPr>
              <a:t>）</a:t>
            </a:r>
            <a:r>
              <a:rPr lang="ja-JP" altLang="ja-JP" sz="1100" b="1" u="sng" dirty="0" smtClean="0">
                <a:latin typeface="Meiryo UI" panose="020B0604030504040204" pitchFamily="50" charset="-128"/>
                <a:ea typeface="Meiryo UI" panose="020B0604030504040204" pitchFamily="50" charset="-128"/>
              </a:rPr>
              <a:t>情報</a:t>
            </a:r>
            <a:r>
              <a:rPr lang="ja-JP" altLang="ja-JP" sz="1100" b="1" u="sng" dirty="0">
                <a:latin typeface="Meiryo UI" panose="020B0604030504040204" pitchFamily="50" charset="-128"/>
                <a:ea typeface="Meiryo UI" panose="020B0604030504040204" pitchFamily="50" charset="-128"/>
              </a:rPr>
              <a:t>メール</a:t>
            </a:r>
            <a:endParaRPr lang="ja-JP" altLang="ja-JP" sz="1100" b="1" dirty="0">
              <a:latin typeface="Meiryo UI" panose="020B0604030504040204" pitchFamily="50" charset="-128"/>
              <a:ea typeface="Meiryo UI" panose="020B0604030504040204" pitchFamily="50" charset="-128"/>
            </a:endParaRPr>
          </a:p>
          <a:p>
            <a:r>
              <a:rPr lang="ja-JP" altLang="ja-JP" sz="1100" dirty="0" smtClean="0">
                <a:latin typeface="Meiryo UI" panose="020B0604030504040204" pitchFamily="50" charset="-128"/>
                <a:ea typeface="Meiryo UI" panose="020B0604030504040204" pitchFamily="50" charset="-128"/>
              </a:rPr>
              <a:t>環境省</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熱中症予防情報サイト</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から利用できる</a:t>
            </a:r>
            <a:r>
              <a:rPr lang="ja-JP" altLang="ja-JP" sz="1100" dirty="0" smtClean="0">
                <a:latin typeface="Meiryo UI" panose="020B0604030504040204" pitchFamily="50" charset="-128"/>
                <a:ea typeface="Meiryo UI" panose="020B0604030504040204" pitchFamily="50" charset="-128"/>
              </a:rPr>
              <a:t>無料</a:t>
            </a:r>
            <a:r>
              <a:rPr lang="ja-JP" altLang="ja-JP" sz="1100" dirty="0">
                <a:latin typeface="Meiryo UI" panose="020B0604030504040204" pitchFamily="50" charset="-128"/>
                <a:ea typeface="Meiryo UI" panose="020B0604030504040204" pitchFamily="50" charset="-128"/>
              </a:rPr>
              <a:t>サービス。</a:t>
            </a:r>
          </a:p>
          <a:p>
            <a:r>
              <a:rPr lang="ja-JP" altLang="ja-JP" sz="1100" dirty="0">
                <a:latin typeface="Meiryo UI" panose="020B0604030504040204" pitchFamily="50" charset="-128"/>
                <a:ea typeface="Meiryo UI" panose="020B0604030504040204" pitchFamily="50" charset="-128"/>
              </a:rPr>
              <a:t>○</a:t>
            </a:r>
            <a:r>
              <a:rPr lang="ja-JP" altLang="ja-JP" sz="1100" dirty="0" smtClean="0">
                <a:latin typeface="Meiryo UI" panose="020B0604030504040204" pitchFamily="50" charset="-128"/>
                <a:ea typeface="Meiryo UI" panose="020B0604030504040204" pitchFamily="50" charset="-128"/>
              </a:rPr>
              <a:t>全国</a:t>
            </a:r>
            <a:r>
              <a:rPr lang="ja-JP" altLang="en-US" sz="1100" dirty="0" smtClean="0">
                <a:latin typeface="Meiryo UI" panose="020B0604030504040204" pitchFamily="50" charset="-128"/>
                <a:ea typeface="Meiryo UI" panose="020B0604030504040204" pitchFamily="50" charset="-128"/>
              </a:rPr>
              <a:t>約</a:t>
            </a:r>
            <a:r>
              <a:rPr lang="en-US" altLang="ja-JP" sz="1100" dirty="0" smtClean="0">
                <a:latin typeface="Meiryo UI" panose="020B0604030504040204" pitchFamily="50" charset="-128"/>
                <a:ea typeface="Meiryo UI" panose="020B0604030504040204" pitchFamily="50" charset="-128"/>
              </a:rPr>
              <a:t>840</a:t>
            </a:r>
            <a:r>
              <a:rPr lang="ja-JP" altLang="ja-JP" sz="1100" dirty="0">
                <a:latin typeface="Meiryo UI" panose="020B0604030504040204" pitchFamily="50" charset="-128"/>
                <a:ea typeface="Meiryo UI" panose="020B0604030504040204" pitchFamily="50" charset="-128"/>
              </a:rPr>
              <a:t>地点から、配信を希望する地点を５地点まで</a:t>
            </a:r>
            <a:r>
              <a:rPr lang="ja-JP" altLang="ja-JP" sz="1100" dirty="0" smtClean="0">
                <a:latin typeface="Meiryo UI" panose="020B0604030504040204" pitchFamily="50" charset="-128"/>
                <a:ea typeface="Meiryo UI" panose="020B0604030504040204" pitchFamily="50" charset="-128"/>
              </a:rPr>
              <a:t>指定可</a:t>
            </a:r>
            <a:endParaRPr lang="ja-JP" altLang="ja-JP" sz="1100"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⇒府域では（能勢・枚方・大阪・生駒山・堺・熊取）の</a:t>
            </a:r>
            <a:r>
              <a:rPr lang="en-US" altLang="ja-JP" sz="1100" dirty="0" smtClean="0">
                <a:latin typeface="Meiryo UI" panose="020B0604030504040204" pitchFamily="50" charset="-128"/>
                <a:ea typeface="Meiryo UI" panose="020B0604030504040204" pitchFamily="50" charset="-128"/>
              </a:rPr>
              <a:t>6</a:t>
            </a:r>
            <a:r>
              <a:rPr lang="ja-JP" altLang="en-US" sz="1100" dirty="0">
                <a:latin typeface="Meiryo UI" panose="020B0604030504040204" pitchFamily="50" charset="-128"/>
                <a:ea typeface="Meiryo UI" panose="020B0604030504040204" pitchFamily="50" charset="-128"/>
              </a:rPr>
              <a:t>地点</a:t>
            </a:r>
            <a:endParaRPr lang="en-US" altLang="ja-JP" sz="1100" dirty="0" smtClean="0">
              <a:latin typeface="Meiryo UI" panose="020B0604030504040204" pitchFamily="50" charset="-128"/>
              <a:ea typeface="Meiryo UI" panose="020B0604030504040204" pitchFamily="50" charset="-128"/>
            </a:endParaRPr>
          </a:p>
          <a:p>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メール配信を</a:t>
            </a:r>
            <a:r>
              <a:rPr lang="ja-JP" altLang="ja-JP" sz="1100" dirty="0" smtClean="0">
                <a:latin typeface="Meiryo UI" panose="020B0604030504040204" pitchFamily="50" charset="-128"/>
                <a:ea typeface="Meiryo UI" panose="020B0604030504040204" pitchFamily="50" charset="-128"/>
              </a:rPr>
              <a:t>行う暑さ指数</a:t>
            </a:r>
            <a:r>
              <a:rPr lang="ja-JP" altLang="en-US" sz="1100" dirty="0" smtClean="0">
                <a:latin typeface="Meiryo UI" panose="020B0604030504040204" pitchFamily="50" charset="-128"/>
                <a:ea typeface="Meiryo UI" panose="020B0604030504040204" pitchFamily="50" charset="-128"/>
              </a:rPr>
              <a:t>レベル</a:t>
            </a:r>
            <a:r>
              <a:rPr lang="ja-JP" altLang="ja-JP" sz="1100" dirty="0" smtClean="0">
                <a:latin typeface="Meiryo UI" panose="020B0604030504040204" pitchFamily="50" charset="-128"/>
                <a:ea typeface="Meiryo UI" panose="020B0604030504040204" pitchFamily="50" charset="-128"/>
              </a:rPr>
              <a:t>を</a:t>
            </a:r>
            <a:r>
              <a:rPr lang="en-US" altLang="ja-JP" sz="1100" dirty="0">
                <a:latin typeface="Meiryo UI" panose="020B0604030504040204" pitchFamily="50" charset="-128"/>
                <a:ea typeface="Meiryo UI" panose="020B0604030504040204" pitchFamily="50" charset="-128"/>
              </a:rPr>
              <a:t>5</a:t>
            </a:r>
            <a:r>
              <a:rPr lang="ja-JP" altLang="ja-JP" sz="1100" dirty="0">
                <a:latin typeface="Meiryo UI" panose="020B0604030504040204" pitchFamily="50" charset="-128"/>
                <a:ea typeface="Meiryo UI" panose="020B0604030504040204" pitchFamily="50" charset="-128"/>
              </a:rPr>
              <a:t>段階で</a:t>
            </a:r>
            <a:r>
              <a:rPr lang="ja-JP" altLang="ja-JP" sz="1100" dirty="0" smtClean="0">
                <a:latin typeface="Meiryo UI" panose="020B0604030504040204" pitchFamily="50" charset="-128"/>
                <a:ea typeface="Meiryo UI" panose="020B0604030504040204" pitchFamily="50" charset="-128"/>
              </a:rPr>
              <a:t>設定可</a:t>
            </a:r>
            <a:r>
              <a:rPr lang="ja-JP" altLang="en-US" sz="1100" dirty="0" smtClean="0">
                <a:latin typeface="Meiryo UI" panose="020B0604030504040204" pitchFamily="50" charset="-128"/>
                <a:ea typeface="Meiryo UI" panose="020B0604030504040204" pitchFamily="50" charset="-128"/>
              </a:rPr>
              <a:t>（危険、厳重警戒、警戒、注意、すべて）</a:t>
            </a:r>
            <a:endParaRPr lang="ja-JP" altLang="ja-JP" sz="1100" dirty="0">
              <a:latin typeface="Meiryo UI" panose="020B0604030504040204" pitchFamily="50" charset="-128"/>
              <a:ea typeface="Meiryo UI" panose="020B0604030504040204" pitchFamily="50" charset="-128"/>
            </a:endParaRPr>
          </a:p>
          <a:p>
            <a:r>
              <a:rPr lang="ja-JP" altLang="ja-JP" sz="1100" dirty="0">
                <a:latin typeface="Meiryo UI" panose="020B0604030504040204" pitchFamily="50" charset="-128"/>
                <a:ea typeface="Meiryo UI" panose="020B0604030504040204" pitchFamily="50" charset="-128"/>
              </a:rPr>
              <a:t>○配信する</a:t>
            </a:r>
            <a:r>
              <a:rPr lang="ja-JP" altLang="ja-JP" sz="1100" dirty="0" smtClean="0">
                <a:latin typeface="Meiryo UI" panose="020B0604030504040204" pitchFamily="50" charset="-128"/>
                <a:ea typeface="Meiryo UI" panose="020B0604030504040204" pitchFamily="50" charset="-128"/>
              </a:rPr>
              <a:t>情報</a:t>
            </a:r>
            <a:endParaRPr lang="ja-JP" altLang="ja-JP" sz="1100"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a:t>
            </a: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日</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a:t>
            </a:r>
            <a:r>
              <a:rPr lang="en-US" altLang="ja-JP" sz="1100" dirty="0">
                <a:latin typeface="Meiryo UI" panose="020B0604030504040204" pitchFamily="50" charset="-128"/>
                <a:ea typeface="Meiryo UI" panose="020B0604030504040204" pitchFamily="50" charset="-128"/>
              </a:rPr>
              <a:t>6</a:t>
            </a:r>
            <a:r>
              <a:rPr lang="ja-JP" altLang="ja-JP" sz="1100" dirty="0">
                <a:latin typeface="Meiryo UI" panose="020B0604030504040204" pitchFamily="50" charset="-128"/>
                <a:ea typeface="Meiryo UI" panose="020B0604030504040204" pitchFamily="50" charset="-128"/>
              </a:rPr>
              <a:t>時～</a:t>
            </a:r>
            <a:r>
              <a:rPr lang="en-US" altLang="ja-JP" sz="1100" dirty="0">
                <a:latin typeface="Meiryo UI" panose="020B0604030504040204" pitchFamily="50" charset="-128"/>
                <a:ea typeface="Meiryo UI" panose="020B0604030504040204" pitchFamily="50" charset="-128"/>
              </a:rPr>
              <a:t>20</a:t>
            </a:r>
            <a:r>
              <a:rPr lang="ja-JP" altLang="ja-JP" sz="1100" dirty="0">
                <a:latin typeface="Meiryo UI" panose="020B0604030504040204" pitchFamily="50" charset="-128"/>
                <a:ea typeface="Meiryo UI" panose="020B0604030504040204" pitchFamily="50" charset="-128"/>
              </a:rPr>
              <a:t>時の</a:t>
            </a:r>
            <a:r>
              <a:rPr lang="ja-JP" altLang="ja-JP" sz="1100" dirty="0" smtClean="0">
                <a:latin typeface="Meiryo UI" panose="020B0604030504040204" pitchFamily="50" charset="-128"/>
                <a:ea typeface="Meiryo UI" panose="020B0604030504040204" pitchFamily="50" charset="-128"/>
              </a:rPr>
              <a:t>間</a:t>
            </a:r>
            <a:r>
              <a:rPr lang="ja-JP" altLang="en-US" sz="1100" dirty="0" smtClean="0">
                <a:latin typeface="Meiryo UI" panose="020B0604030504040204" pitchFamily="50" charset="-128"/>
                <a:ea typeface="Meiryo UI" panose="020B0604030504040204" pitchFamily="50" charset="-128"/>
              </a:rPr>
              <a:t>で</a:t>
            </a:r>
            <a:r>
              <a:rPr lang="ja-JP" altLang="ja-JP" sz="1100" dirty="0" smtClean="0">
                <a:latin typeface="Meiryo UI" panose="020B0604030504040204" pitchFamily="50" charset="-128"/>
                <a:ea typeface="Meiryo UI" panose="020B0604030504040204" pitchFamily="50" charset="-128"/>
              </a:rPr>
              <a:t>設定された時間に、翌々日までの暑さ指数予測値を配信</a:t>
            </a: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b.</a:t>
            </a: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時間に</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回または</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日に</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回（選択可）、最新の暑さ</a:t>
            </a:r>
            <a:r>
              <a:rPr lang="ja-JP" altLang="ja-JP" sz="1100" dirty="0" smtClean="0">
                <a:latin typeface="Meiryo UI" panose="020B0604030504040204" pitchFamily="50" charset="-128"/>
                <a:ea typeface="Meiryo UI" panose="020B0604030504040204" pitchFamily="50" charset="-128"/>
              </a:rPr>
              <a:t>指数実況値</a:t>
            </a:r>
            <a:r>
              <a:rPr lang="ja-JP" altLang="ja-JP" sz="1100" dirty="0">
                <a:latin typeface="Meiryo UI" panose="020B0604030504040204" pitchFamily="50" charset="-128"/>
                <a:ea typeface="Meiryo UI" panose="020B0604030504040204" pitchFamily="50" charset="-128"/>
              </a:rPr>
              <a:t>を</a:t>
            </a:r>
            <a:r>
              <a:rPr lang="ja-JP" altLang="ja-JP" sz="1100" dirty="0" smtClean="0">
                <a:latin typeface="Meiryo UI" panose="020B0604030504040204" pitchFamily="50" charset="-128"/>
                <a:ea typeface="Meiryo UI" panose="020B0604030504040204" pitchFamily="50" charset="-128"/>
              </a:rPr>
              <a:t>配信</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4</a:t>
            </a:r>
            <a:r>
              <a:rPr lang="ja-JP" altLang="en-US" sz="1100" dirty="0">
                <a:latin typeface="Meiryo UI" panose="020B0604030504040204" pitchFamily="50" charset="-128"/>
                <a:ea typeface="Meiryo UI" panose="020B0604030504040204" pitchFamily="50" charset="-128"/>
              </a:rPr>
              <a:t>月下旬</a:t>
            </a:r>
            <a:r>
              <a:rPr lang="ja-JP" altLang="en-US" sz="1100" dirty="0" smtClean="0">
                <a:latin typeface="Meiryo UI" panose="020B0604030504040204" pitchFamily="50" charset="-128"/>
                <a:ea typeface="Meiryo UI" panose="020B0604030504040204" pitchFamily="50" charset="-128"/>
              </a:rPr>
              <a:t>から</a:t>
            </a:r>
            <a:r>
              <a:rPr lang="en-US" altLang="ja-JP" sz="1100" dirty="0" smtClean="0">
                <a:latin typeface="Meiryo UI" panose="020B0604030504040204" pitchFamily="50" charset="-128"/>
                <a:ea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rPr>
              <a:t>月上旬</a:t>
            </a:r>
            <a:r>
              <a:rPr lang="ja-JP" altLang="en-US" sz="1100" dirty="0">
                <a:latin typeface="Meiryo UI" panose="020B0604030504040204" pitchFamily="50" charset="-128"/>
                <a:ea typeface="Meiryo UI" panose="020B0604030504040204" pitchFamily="50" charset="-128"/>
              </a:rPr>
              <a:t>まで</a:t>
            </a:r>
            <a:r>
              <a:rPr lang="ja-JP" altLang="en-US" sz="1100" dirty="0" smtClean="0">
                <a:latin typeface="Meiryo UI" panose="020B0604030504040204" pitchFamily="50" charset="-128"/>
                <a:ea typeface="Meiryo UI" panose="020B0604030504040204" pitchFamily="50" charset="-128"/>
              </a:rPr>
              <a:t>配信（予定）</a:t>
            </a:r>
            <a:endParaRPr lang="ja-JP" altLang="ja-JP" sz="1100" dirty="0">
              <a:latin typeface="Meiryo UI" panose="020B0604030504040204" pitchFamily="50" charset="-128"/>
              <a:ea typeface="Meiryo UI" panose="020B0604030504040204" pitchFamily="50" charset="-128"/>
            </a:endParaRPr>
          </a:p>
        </p:txBody>
      </p:sp>
      <p:sp>
        <p:nvSpPr>
          <p:cNvPr id="8" name="正方形/長方形 5"/>
          <p:cNvSpPr>
            <a:spLocks noChangeArrowheads="1"/>
          </p:cNvSpPr>
          <p:nvPr/>
        </p:nvSpPr>
        <p:spPr bwMode="auto">
          <a:xfrm>
            <a:off x="4610329" y="2966215"/>
            <a:ext cx="4946799" cy="368169"/>
          </a:xfrm>
          <a:prstGeom prst="rect">
            <a:avLst/>
          </a:prstGeom>
          <a:noFill/>
          <a:ln w="12700" algn="ctr">
            <a:solidFill>
              <a:srgbClr val="41719C"/>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36000" rIns="91440" bIns="36000" numCol="1" anchor="ctr" anchorCtr="0" compatLnSpc="1">
            <a:prstTxWarp prst="textNoShape">
              <a:avLst/>
            </a:prstTxWarp>
            <a:spAutoFit/>
          </a:bodyPr>
          <a:lstStyle/>
          <a:p>
            <a:pPr marL="0" marR="0" lvl="0" indent="0" algn="just" defTabSz="914400" rtl="0" eaLnBrk="0" fontAlgn="base" latinLnBrk="0" hangingPunct="0">
              <a:lnSpc>
                <a:spcPct val="96000"/>
              </a:lnSpc>
              <a:spcBef>
                <a:spcPct val="0"/>
              </a:spcBef>
              <a:spcAft>
                <a:spcPct val="0"/>
              </a:spcAft>
              <a:buClrTx/>
              <a:buSzTx/>
              <a:buFontTx/>
              <a:buNone/>
              <a:tabLst/>
            </a:pP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　暑さ指数は、熱中症予防を目的に、①湿度、②日射・輻射</a:t>
            </a: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ふくしゃ</a:t>
            </a: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など周辺の熱環境、</a:t>
            </a:r>
            <a:endPar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endParaRPr>
          </a:p>
          <a:p>
            <a:pPr marL="0" marR="0" lvl="0" indent="0" algn="just" defTabSz="914400" rtl="0" eaLnBrk="0" fontAlgn="base" latinLnBrk="0" hangingPunct="0">
              <a:lnSpc>
                <a:spcPct val="96000"/>
              </a:lnSpc>
              <a:spcBef>
                <a:spcPct val="0"/>
              </a:spcBef>
              <a:spcAft>
                <a:spcPct val="0"/>
              </a:spcAft>
              <a:buClrTx/>
              <a:buSzTx/>
              <a:buFontTx/>
              <a:buNone/>
              <a:tabLst/>
            </a:pPr>
            <a:r>
              <a:rPr kumimoji="0" lang="ja-JP" altLang="en-US" sz="1000" dirty="0">
                <a:latin typeface="Meiryo UI" panose="020B0604030504040204" pitchFamily="50" charset="-128"/>
                <a:ea typeface="Meiryo UI" panose="020B0604030504040204" pitchFamily="50" charset="-128"/>
              </a:rPr>
              <a:t>　</a:t>
            </a:r>
            <a:r>
              <a:rPr kumimoji="0" lang="ja-JP" altLang="en-US" sz="1000" dirty="0" smtClean="0">
                <a:latin typeface="Meiryo UI" panose="020B0604030504040204" pitchFamily="50" charset="-128"/>
                <a:ea typeface="Meiryo UI" panose="020B0604030504040204" pitchFamily="50" charset="-128"/>
              </a:rPr>
              <a:t>　</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③気温の３要素を取り入れた指標。</a:t>
            </a:r>
            <a:r>
              <a:rPr kumimoji="0" lang="ja-JP" altLang="en-US" sz="1000" dirty="0">
                <a:latin typeface="Meiryo UI" panose="020B0604030504040204" pitchFamily="50" charset="-128"/>
                <a:ea typeface="Meiryo UI" panose="020B0604030504040204" pitchFamily="50" charset="-128"/>
              </a:rPr>
              <a:t>　</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環境省等によりメールやアプリ等で情報提供。</a:t>
            </a:r>
            <a:endParaRPr kumimoji="0" lang="ja-JP" altLang="ja-JP" sz="24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4762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35</a:t>
            </a:r>
            <a:endParaRPr lang="ja-JP" altLang="en-US" b="1" dirty="0">
              <a:solidFill>
                <a:prstClr val="white"/>
              </a:solidFill>
            </a:endParaRPr>
          </a:p>
        </p:txBody>
      </p:sp>
      <p:sp>
        <p:nvSpPr>
          <p:cNvPr id="25" name="角丸四角形 24"/>
          <p:cNvSpPr/>
          <p:nvPr/>
        </p:nvSpPr>
        <p:spPr>
          <a:xfrm>
            <a:off x="106387" y="658918"/>
            <a:ext cx="9693226" cy="607287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39" name="角丸四角形 38"/>
          <p:cNvSpPr/>
          <p:nvPr/>
        </p:nvSpPr>
        <p:spPr>
          <a:xfrm>
            <a:off x="184821" y="722901"/>
            <a:ext cx="3017034"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温暖化「適応」推進事業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正方形/長方形 40"/>
          <p:cNvSpPr/>
          <p:nvPr/>
        </p:nvSpPr>
        <p:spPr>
          <a:xfrm>
            <a:off x="4780933" y="1520749"/>
            <a:ext cx="4876558" cy="481154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・おおさか気候変動「適応」シンポジウム（１回）</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・啓発冊子「おおさか気候変動「適応」ハンドブック」の作成</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・ヒートアイランド対策の啓発（１回</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・環境</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等と協働した地域での「適応」に関する啓発</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活動（４回）</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・「適応」の普及に向けた学習会（適応塾）の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開催（４回）</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itchFamily="50" charset="-128"/>
                <a:ea typeface="Meiryo UI" pitchFamily="50" charset="-128"/>
                <a:cs typeface="Meiryo UI" pitchFamily="50" charset="-128"/>
              </a:rPr>
              <a:t>環境</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等と協働した地域での「適応」に関する啓発</a:t>
            </a:r>
            <a:r>
              <a:rPr lang="ja-JP" altLang="en-US" sz="1000" dirty="0" smtClean="0">
                <a:solidFill>
                  <a:schemeClr val="tx1"/>
                </a:solidFill>
                <a:latin typeface="Meiryo UI" pitchFamily="50" charset="-128"/>
                <a:ea typeface="Meiryo UI" pitchFamily="50" charset="-128"/>
                <a:cs typeface="Meiryo UI" pitchFamily="50" charset="-128"/>
              </a:rPr>
              <a:t>活動（５回）</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ヒートアイランド対策の</a:t>
            </a:r>
            <a:r>
              <a:rPr lang="ja-JP" altLang="en-US" sz="1000" dirty="0" smtClean="0">
                <a:solidFill>
                  <a:schemeClr val="tx1"/>
                </a:solidFill>
                <a:latin typeface="Meiryo UI" pitchFamily="50" charset="-128"/>
                <a:ea typeface="Meiryo UI" pitchFamily="50" charset="-128"/>
                <a:cs typeface="Meiryo UI" pitchFamily="50" charset="-128"/>
              </a:rPr>
              <a:t>啓発（１回）</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事業者向け「適応」セミナーの</a:t>
            </a:r>
            <a:r>
              <a:rPr lang="ja-JP" altLang="en-US" sz="1000" dirty="0" smtClean="0">
                <a:solidFill>
                  <a:schemeClr val="tx1"/>
                </a:solidFill>
                <a:latin typeface="Meiryo UI" pitchFamily="50" charset="-128"/>
                <a:ea typeface="Meiryo UI" pitchFamily="50" charset="-128"/>
                <a:cs typeface="Meiryo UI" pitchFamily="50" charset="-128"/>
              </a:rPr>
              <a:t>開催（１回）</a:t>
            </a:r>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34566" y="6086073"/>
            <a:ext cx="569387"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適応塾</a:t>
            </a:r>
            <a:endParaRPr lang="ja-JP" altLang="en-US" sz="10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717647" y="6074553"/>
            <a:ext cx="1058303"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様子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8262359" y="6086073"/>
            <a:ext cx="1189749"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者向けセミナー</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647" y="5053610"/>
            <a:ext cx="1563226" cy="1030453"/>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368" y="5053610"/>
            <a:ext cx="1494608" cy="1028564"/>
          </a:xfrm>
          <a:prstGeom prst="rect">
            <a:avLst/>
          </a:prstGeom>
        </p:spPr>
      </p:pic>
      <p:pic>
        <p:nvPicPr>
          <p:cNvPr id="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3368" y="2587750"/>
            <a:ext cx="1494608" cy="10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図 46"/>
          <p:cNvPicPr>
            <a:picLocks noChangeAspect="1"/>
          </p:cNvPicPr>
          <p:nvPr/>
        </p:nvPicPr>
        <p:blipFill rotWithShape="1">
          <a:blip r:embed="rId6" cstate="print">
            <a:extLst>
              <a:ext uri="{28A0092B-C50C-407E-A947-70E740481C1C}">
                <a14:useLocalDpi xmlns:a14="http://schemas.microsoft.com/office/drawing/2010/main" val="0"/>
              </a:ext>
            </a:extLst>
          </a:blip>
          <a:srcRect l="4825" t="32785" r="2262"/>
          <a:stretch/>
        </p:blipFill>
        <p:spPr bwMode="auto">
          <a:xfrm>
            <a:off x="4837647" y="2598362"/>
            <a:ext cx="1575753" cy="1043423"/>
          </a:xfrm>
          <a:prstGeom prst="rect">
            <a:avLst/>
          </a:prstGeom>
          <a:ln>
            <a:noFill/>
          </a:ln>
          <a:extLst>
            <a:ext uri="{53640926-AAD7-44D8-BBD7-CCE9431645EC}">
              <a14:shadowObscured xmlns:a14="http://schemas.microsoft.com/office/drawing/2010/main"/>
            </a:ext>
          </a:extLst>
        </p:spPr>
      </p:pic>
      <p:pic>
        <p:nvPicPr>
          <p:cNvPr id="48" name="図 47"/>
          <p:cNvPicPr/>
          <p:nvPr/>
        </p:nvPicPr>
        <p:blipFill rotWithShape="1">
          <a:blip r:embed="rId7" cstate="print">
            <a:extLst>
              <a:ext uri="{28A0092B-C50C-407E-A947-70E740481C1C}">
                <a14:useLocalDpi xmlns:a14="http://schemas.microsoft.com/office/drawing/2010/main" val="0"/>
              </a:ext>
            </a:extLst>
          </a:blip>
          <a:srcRect r="7721"/>
          <a:stretch/>
        </p:blipFill>
        <p:spPr>
          <a:xfrm>
            <a:off x="8033048" y="2604955"/>
            <a:ext cx="1569370" cy="1038992"/>
          </a:xfrm>
          <a:prstGeom prst="rect">
            <a:avLst/>
          </a:prstGeom>
        </p:spPr>
      </p:pic>
      <p:sp>
        <p:nvSpPr>
          <p:cNvPr id="49" name="テキスト ボックス 48"/>
          <p:cNvSpPr txBox="1"/>
          <p:nvPr/>
        </p:nvSpPr>
        <p:spPr>
          <a:xfrm>
            <a:off x="5257473" y="3657874"/>
            <a:ext cx="795411"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シンポジウム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735569" y="3650084"/>
            <a:ext cx="1119217"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啓発用ハンドブック</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8349851" y="3641785"/>
            <a:ext cx="1058303"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啓発活動の様子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5" name="図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7541" y="5038265"/>
            <a:ext cx="1391877" cy="1043909"/>
          </a:xfrm>
          <a:prstGeom prst="rect">
            <a:avLst/>
          </a:prstGeom>
        </p:spPr>
      </p:pic>
      <p:sp>
        <p:nvSpPr>
          <p:cNvPr id="22" name="正方形/長方形 21"/>
          <p:cNvSpPr/>
          <p:nvPr/>
        </p:nvSpPr>
        <p:spPr>
          <a:xfrm>
            <a:off x="3330766" y="813913"/>
            <a:ext cx="3082634" cy="184666"/>
          </a:xfrm>
          <a:prstGeom prst="rect">
            <a:avLst/>
          </a:prstGeom>
          <a:noFill/>
        </p:spPr>
        <p:txBody>
          <a:bodyPr wrap="square" lIns="0" tIns="0" rIns="0" bIns="0" anchor="ctr" anchorCtr="1">
            <a:spAutoFit/>
          </a:bodyPr>
          <a:lstStyle/>
          <a:p>
            <a:pPr lvl="0">
              <a:defRPr/>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 name="正方形/長方形 1"/>
          <p:cNvSpPr/>
          <p:nvPr/>
        </p:nvSpPr>
        <p:spPr>
          <a:xfrm>
            <a:off x="129934" y="1366355"/>
            <a:ext cx="4985417" cy="4878259"/>
          </a:xfrm>
          <a:prstGeom prst="rect">
            <a:avLst/>
          </a:prstGeom>
        </p:spPr>
        <p:txBody>
          <a:bodyPr wrap="square">
            <a:spAutoFit/>
          </a:bodyPr>
          <a:lstStyle/>
          <a:p>
            <a:pPr marL="88900" lvl="0" indent="-88900"/>
            <a:r>
              <a:rPr lang="ja-JP" altLang="en-US" sz="1300" dirty="0" smtClean="0">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気候変動の影響による被害を回避あるいは最小化、もしくは</a:t>
            </a:r>
            <a:endParaRPr lang="en-US" altLang="ja-JP" sz="1300" dirty="0">
              <a:solidFill>
                <a:prstClr val="black"/>
              </a:solidFill>
              <a:latin typeface="Meiryo UI" pitchFamily="50" charset="-128"/>
              <a:ea typeface="Meiryo UI" pitchFamily="50" charset="-128"/>
              <a:cs typeface="Meiryo UI" pitchFamily="50" charset="-128"/>
            </a:endParaRPr>
          </a:p>
          <a:p>
            <a:pPr marL="88900" lvl="0" indent="-88900"/>
            <a:r>
              <a:rPr lang="ja-JP" altLang="en-US" sz="1300" dirty="0">
                <a:solidFill>
                  <a:prstClr val="black"/>
                </a:solidFill>
                <a:latin typeface="Meiryo UI" pitchFamily="50" charset="-128"/>
                <a:ea typeface="Meiryo UI" pitchFamily="50" charset="-128"/>
                <a:cs typeface="Meiryo UI" pitchFamily="50" charset="-128"/>
              </a:rPr>
              <a:t>　 有益な機会として活かしていくため、府民・事業者の「適応」に</a:t>
            </a:r>
            <a:endParaRPr lang="en-US" altLang="ja-JP" sz="1300" dirty="0">
              <a:solidFill>
                <a:prstClr val="black"/>
              </a:solidFill>
              <a:latin typeface="Meiryo UI" pitchFamily="50" charset="-128"/>
              <a:ea typeface="Meiryo UI" pitchFamily="50" charset="-128"/>
              <a:cs typeface="Meiryo UI" pitchFamily="50" charset="-128"/>
            </a:endParaRPr>
          </a:p>
          <a:p>
            <a:pPr marL="88900" lvl="0" indent="-88900">
              <a:spcAft>
                <a:spcPts val="600"/>
              </a:spcAft>
            </a:pPr>
            <a:r>
              <a:rPr lang="ja-JP" altLang="en-US" sz="1300" dirty="0">
                <a:solidFill>
                  <a:prstClr val="black"/>
                </a:solidFill>
                <a:latin typeface="Meiryo UI" pitchFamily="50" charset="-128"/>
                <a:ea typeface="Meiryo UI" pitchFamily="50" charset="-128"/>
                <a:cs typeface="Meiryo UI" pitchFamily="50" charset="-128"/>
              </a:rPr>
              <a:t>　 関する理解を深める様々な取組みを推進</a:t>
            </a:r>
            <a:r>
              <a:rPr lang="ja-JP" altLang="en-US" sz="1300" dirty="0" smtClean="0">
                <a:solidFill>
                  <a:prstClr val="black"/>
                </a:solidFill>
                <a:latin typeface="Meiryo UI" pitchFamily="50" charset="-128"/>
                <a:ea typeface="Meiryo UI" pitchFamily="50" charset="-128"/>
                <a:cs typeface="Meiryo UI" pitchFamily="50" charset="-128"/>
              </a:rPr>
              <a:t>しています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⇒地球温暖化の影響をより身近に意識することで、省エネ型</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ライフスタイル・ビジネススタイルへの転換に</a:t>
            </a:r>
            <a:r>
              <a:rPr lang="ja-JP" altLang="en-US" sz="1300" dirty="0" smtClean="0">
                <a:solidFill>
                  <a:prstClr val="black"/>
                </a:solidFill>
                <a:latin typeface="Meiryo UI" pitchFamily="50" charset="-128"/>
                <a:ea typeface="Meiryo UI" pitchFamily="50" charset="-128"/>
                <a:cs typeface="Meiryo UI" pitchFamily="50" charset="-128"/>
              </a:rPr>
              <a:t>つなげています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endParaRPr lang="en-US" altLang="ja-JP" sz="1300" dirty="0">
              <a:solidFill>
                <a:prstClr val="black"/>
              </a:solidFill>
              <a:latin typeface="Meiryo UI" pitchFamily="50" charset="-128"/>
              <a:ea typeface="Meiryo UI" pitchFamily="50" charset="-128"/>
              <a:cs typeface="Meiryo UI" pitchFamily="50" charset="-128"/>
            </a:endParaRPr>
          </a:p>
          <a:p>
            <a:pPr lvl="0">
              <a:spcAft>
                <a:spcPts val="600"/>
              </a:spcAft>
            </a:pPr>
            <a:r>
              <a:rPr lang="ja-JP" altLang="en-US" sz="1300" dirty="0">
                <a:solidFill>
                  <a:prstClr val="black"/>
                </a:solidFill>
                <a:latin typeface="Meiryo UI" pitchFamily="50" charset="-128"/>
                <a:ea typeface="Meiryo UI" pitchFamily="50" charset="-128"/>
                <a:cs typeface="Meiryo UI" pitchFamily="50" charset="-128"/>
              </a:rPr>
              <a:t>＜事業概要＞</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(1) </a:t>
            </a:r>
            <a:r>
              <a:rPr lang="ja-JP" altLang="en-US" sz="1300" dirty="0">
                <a:solidFill>
                  <a:prstClr val="black"/>
                </a:solidFill>
                <a:latin typeface="Meiryo UI" pitchFamily="50" charset="-128"/>
                <a:ea typeface="Meiryo UI" pitchFamily="50" charset="-128"/>
                <a:cs typeface="Meiryo UI" pitchFamily="50" charset="-128"/>
              </a:rPr>
              <a:t>「適応」の普及に向けた学習会（適応塾）の開催</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環境</a:t>
            </a:r>
            <a:r>
              <a:rPr lang="en-US" altLang="ja-JP" sz="1300" dirty="0">
                <a:solidFill>
                  <a:prstClr val="black"/>
                </a:solidFill>
                <a:latin typeface="Meiryo UI" pitchFamily="50" charset="-128"/>
                <a:ea typeface="Meiryo UI" pitchFamily="50" charset="-128"/>
                <a:cs typeface="Meiryo UI" pitchFamily="50" charset="-128"/>
              </a:rPr>
              <a:t>NPO</a:t>
            </a:r>
            <a:r>
              <a:rPr lang="ja-JP" altLang="en-US" sz="1300" dirty="0">
                <a:solidFill>
                  <a:prstClr val="black"/>
                </a:solidFill>
                <a:latin typeface="Meiryo UI" pitchFamily="50" charset="-128"/>
                <a:ea typeface="Meiryo UI" pitchFamily="50" charset="-128"/>
                <a:cs typeface="Meiryo UI" pitchFamily="50" charset="-128"/>
              </a:rPr>
              <a:t>・地球温暖化防止活動推進員・市町村職員</a:t>
            </a:r>
            <a:r>
              <a:rPr lang="ja-JP" altLang="en-US" sz="1300" dirty="0" smtClean="0">
                <a:solidFill>
                  <a:prstClr val="black"/>
                </a:solidFill>
                <a:latin typeface="Meiryo UI" pitchFamily="50" charset="-128"/>
                <a:ea typeface="Meiryo UI" pitchFamily="50" charset="-128"/>
                <a:cs typeface="Meiryo UI" pitchFamily="50" charset="-128"/>
              </a:rPr>
              <a:t>を</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対象に、「</a:t>
            </a:r>
            <a:r>
              <a:rPr lang="ja-JP" altLang="en-US" sz="1300" dirty="0">
                <a:solidFill>
                  <a:prstClr val="black"/>
                </a:solidFill>
                <a:latin typeface="Meiryo UI" pitchFamily="50" charset="-128"/>
                <a:ea typeface="Meiryo UI" pitchFamily="50" charset="-128"/>
                <a:cs typeface="Meiryo UI" pitchFamily="50" charset="-128"/>
              </a:rPr>
              <a:t>適応」について、地域での影響や課題、普及</a:t>
            </a:r>
            <a:r>
              <a:rPr lang="ja-JP" altLang="en-US" sz="1300" dirty="0" smtClean="0">
                <a:solidFill>
                  <a:prstClr val="black"/>
                </a:solidFill>
                <a:latin typeface="Meiryo UI" pitchFamily="50" charset="-128"/>
                <a:ea typeface="Meiryo UI" pitchFamily="50" charset="-128"/>
                <a:cs typeface="Meiryo UI" pitchFamily="50" charset="-128"/>
              </a:rPr>
              <a:t>啓発</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手法等を学ぶ学習会</a:t>
            </a:r>
            <a:endParaRPr lang="ja-JP" altLang="en-US"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(2) </a:t>
            </a:r>
            <a:r>
              <a:rPr lang="ja-JP" altLang="en-US" sz="1300" dirty="0">
                <a:solidFill>
                  <a:prstClr val="black"/>
                </a:solidFill>
                <a:latin typeface="Meiryo UI" pitchFamily="50" charset="-128"/>
                <a:ea typeface="Meiryo UI" pitchFamily="50" charset="-128"/>
                <a:cs typeface="Meiryo UI" pitchFamily="50" charset="-128"/>
              </a:rPr>
              <a:t>環境</a:t>
            </a:r>
            <a:r>
              <a:rPr lang="en-US" altLang="ja-JP" sz="1300" dirty="0">
                <a:solidFill>
                  <a:prstClr val="black"/>
                </a:solidFill>
                <a:latin typeface="Meiryo UI" pitchFamily="50" charset="-128"/>
                <a:ea typeface="Meiryo UI" pitchFamily="50" charset="-128"/>
                <a:cs typeface="Meiryo UI" pitchFamily="50" charset="-128"/>
              </a:rPr>
              <a:t>NPO</a:t>
            </a:r>
            <a:r>
              <a:rPr lang="ja-JP" altLang="en-US" sz="1300" dirty="0">
                <a:solidFill>
                  <a:prstClr val="black"/>
                </a:solidFill>
                <a:latin typeface="Meiryo UI" pitchFamily="50" charset="-128"/>
                <a:ea typeface="Meiryo UI" pitchFamily="50" charset="-128"/>
                <a:cs typeface="Meiryo UI" pitchFamily="50" charset="-128"/>
              </a:rPr>
              <a:t>等と協働した地域での「適応」に関する啓発活動</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府民</a:t>
            </a:r>
            <a:r>
              <a:rPr lang="ja-JP" altLang="en-US" sz="1300" dirty="0">
                <a:solidFill>
                  <a:prstClr val="black"/>
                </a:solidFill>
                <a:latin typeface="Meiryo UI" pitchFamily="50" charset="-128"/>
                <a:ea typeface="Meiryo UI" pitchFamily="50" charset="-128"/>
                <a:cs typeface="Meiryo UI" pitchFamily="50" charset="-128"/>
              </a:rPr>
              <a:t>を対象に、熱中症や災害に対する日常の備えなど</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地域特性</a:t>
            </a:r>
            <a:r>
              <a:rPr lang="ja-JP" altLang="en-US" sz="1300" dirty="0">
                <a:solidFill>
                  <a:prstClr val="black"/>
                </a:solidFill>
                <a:latin typeface="Meiryo UI" pitchFamily="50" charset="-128"/>
                <a:ea typeface="Meiryo UI" pitchFamily="50" charset="-128"/>
                <a:cs typeface="Meiryo UI" pitchFamily="50" charset="-128"/>
              </a:rPr>
              <a:t>に応じ身近で起きる気候変動の影響への「適応」</a:t>
            </a:r>
            <a:r>
              <a:rPr lang="ja-JP" altLang="en-US" sz="1300" dirty="0" smtClean="0">
                <a:solidFill>
                  <a:prstClr val="black"/>
                </a:solidFill>
                <a:latin typeface="Meiryo UI" pitchFamily="50" charset="-128"/>
                <a:ea typeface="Meiryo UI" pitchFamily="50" charset="-128"/>
                <a:cs typeface="Meiryo UI" pitchFamily="50" charset="-128"/>
              </a:rPr>
              <a:t>に</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関する啓発</a:t>
            </a:r>
            <a:r>
              <a:rPr lang="ja-JP" altLang="en-US" sz="1300" dirty="0">
                <a:solidFill>
                  <a:prstClr val="black"/>
                </a:solidFill>
                <a:latin typeface="Meiryo UI" pitchFamily="50" charset="-128"/>
                <a:ea typeface="Meiryo UI" pitchFamily="50" charset="-128"/>
                <a:cs typeface="Meiryo UI" pitchFamily="50" charset="-128"/>
              </a:rPr>
              <a:t>活動</a:t>
            </a: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(3) </a:t>
            </a:r>
            <a:r>
              <a:rPr lang="ja-JP" altLang="en-US" sz="1300" dirty="0">
                <a:solidFill>
                  <a:prstClr val="black"/>
                </a:solidFill>
                <a:latin typeface="Meiryo UI" pitchFamily="50" charset="-128"/>
                <a:ea typeface="Meiryo UI" pitchFamily="50" charset="-128"/>
                <a:cs typeface="Meiryo UI" pitchFamily="50" charset="-128"/>
              </a:rPr>
              <a:t>ヒートアイランド対策の啓発</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府民を対象に、「適応」の一つの取組みとして、</a:t>
            </a:r>
            <a:r>
              <a:rPr lang="ja-JP" altLang="en-US" sz="1300" dirty="0" smtClean="0">
                <a:solidFill>
                  <a:prstClr val="black"/>
                </a:solidFill>
                <a:latin typeface="Meiryo UI" pitchFamily="50" charset="-128"/>
                <a:ea typeface="Meiryo UI" pitchFamily="50" charset="-128"/>
                <a:cs typeface="Meiryo UI" pitchFamily="50" charset="-128"/>
              </a:rPr>
              <a:t>クールスポット</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において</a:t>
            </a:r>
            <a:r>
              <a:rPr lang="ja-JP" altLang="en-US" sz="1300" dirty="0">
                <a:solidFill>
                  <a:prstClr val="black"/>
                </a:solidFill>
                <a:latin typeface="Meiryo UI" pitchFamily="50" charset="-128"/>
                <a:ea typeface="Meiryo UI" pitchFamily="50" charset="-128"/>
                <a:cs typeface="Meiryo UI" pitchFamily="50" charset="-128"/>
              </a:rPr>
              <a:t>行うヒートアイランド対策についての啓発</a:t>
            </a: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(4) </a:t>
            </a:r>
            <a:r>
              <a:rPr lang="ja-JP" altLang="en-US" sz="1300" dirty="0">
                <a:solidFill>
                  <a:prstClr val="black"/>
                </a:solidFill>
                <a:latin typeface="Meiryo UI" pitchFamily="50" charset="-128"/>
                <a:ea typeface="Meiryo UI" pitchFamily="50" charset="-128"/>
                <a:cs typeface="Meiryo UI" pitchFamily="50" charset="-128"/>
              </a:rPr>
              <a:t>事業者向け「適応」セミナーの開催</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事業</a:t>
            </a:r>
            <a:r>
              <a:rPr lang="ja-JP" altLang="en-US" sz="1300" dirty="0">
                <a:solidFill>
                  <a:prstClr val="black"/>
                </a:solidFill>
                <a:latin typeface="Meiryo UI" pitchFamily="50" charset="-128"/>
                <a:ea typeface="Meiryo UI" pitchFamily="50" charset="-128"/>
                <a:cs typeface="Meiryo UI" pitchFamily="50" charset="-128"/>
              </a:rPr>
              <a:t>活動への気候変動の影響に対する「適応」に</a:t>
            </a:r>
            <a:r>
              <a:rPr lang="ja-JP" altLang="en-US" sz="1300" dirty="0" smtClean="0">
                <a:solidFill>
                  <a:prstClr val="black"/>
                </a:solidFill>
                <a:latin typeface="Meiryo UI" pitchFamily="50" charset="-128"/>
                <a:ea typeface="Meiryo UI" pitchFamily="50" charset="-128"/>
                <a:cs typeface="Meiryo UI" pitchFamily="50" charset="-128"/>
              </a:rPr>
              <a:t>ついて</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理解を深め</a:t>
            </a:r>
            <a:r>
              <a:rPr lang="ja-JP" altLang="en-US" sz="1300" dirty="0">
                <a:solidFill>
                  <a:prstClr val="black"/>
                </a:solidFill>
                <a:latin typeface="Meiryo UI" pitchFamily="50" charset="-128"/>
                <a:ea typeface="Meiryo UI" pitchFamily="50" charset="-128"/>
                <a:cs typeface="Meiryo UI" pitchFamily="50" charset="-128"/>
              </a:rPr>
              <a:t>、リスクに対する必要な備え、新たなビジネス</a:t>
            </a:r>
            <a:r>
              <a:rPr lang="ja-JP" altLang="en-US" sz="1300" dirty="0" smtClean="0">
                <a:solidFill>
                  <a:prstClr val="black"/>
                </a:solidFill>
                <a:latin typeface="Meiryo UI" pitchFamily="50" charset="-128"/>
                <a:ea typeface="Meiryo UI" pitchFamily="50" charset="-128"/>
                <a:cs typeface="Meiryo UI" pitchFamily="50" charset="-128"/>
              </a:rPr>
              <a:t>機会</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のきっかけを得る</a:t>
            </a:r>
            <a:r>
              <a:rPr lang="ja-JP" altLang="en-US" sz="1300" dirty="0">
                <a:solidFill>
                  <a:prstClr val="black"/>
                </a:solidFill>
                <a:latin typeface="Meiryo UI" pitchFamily="50" charset="-128"/>
                <a:ea typeface="Meiryo UI" pitchFamily="50" charset="-128"/>
                <a:cs typeface="Meiryo UI" pitchFamily="50" charset="-128"/>
              </a:rPr>
              <a:t>ことを目的としたセミナー</a:t>
            </a:r>
            <a:endParaRPr lang="en-US" altLang="ja-JP" sz="130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71374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5962" y="517683"/>
            <a:ext cx="9694076" cy="624524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40" name="角丸四角形 39"/>
          <p:cNvSpPr/>
          <p:nvPr/>
        </p:nvSpPr>
        <p:spPr>
          <a:xfrm>
            <a:off x="164501" y="610684"/>
            <a:ext cx="3235359"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クールスポットモデル拠点推進事業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490211" y="733733"/>
            <a:ext cx="3082634" cy="184666"/>
          </a:xfrm>
          <a:prstGeom prst="rect">
            <a:avLst/>
          </a:prstGeom>
          <a:noFill/>
        </p:spPr>
        <p:txBody>
          <a:bodyPr wrap="square" lIns="0" tIns="0" rIns="0" bIns="0" anchor="ctr" anchorCtr="1">
            <a:spAutoFit/>
          </a:bodyPr>
          <a:lstStyle/>
          <a:p>
            <a:pPr lvl="0">
              <a:defRPr/>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6019164" y="4606077"/>
            <a:ext cx="3405262" cy="553998"/>
          </a:xfrm>
          <a:prstGeom prst="rect">
            <a:avLst/>
          </a:prstGeom>
          <a:noFill/>
        </p:spPr>
        <p:txBody>
          <a:bodyPr wrap="square" rtlCol="0">
            <a:spAutoFit/>
          </a:bodyPr>
          <a:lstStyle/>
          <a:p>
            <a:pPr>
              <a:lnSpc>
                <a:spcPts val="12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地域住民や学生が通行するキャンパス北側の歩道東西</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140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メートルにわたり</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、ミスト発生器、地</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上部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緑化ならびに建築物緑化の組み合わせで涼しい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道を</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173810" y="2653281"/>
            <a:ext cx="3095971" cy="248941"/>
          </a:xfrm>
          <a:prstGeom prst="rect">
            <a:avLst/>
          </a:prstGeom>
          <a:noFill/>
        </p:spPr>
        <p:txBody>
          <a:bodyPr wrap="square" rtlCol="0">
            <a:spAutoFit/>
          </a:bodyPr>
          <a:lstStyle/>
          <a:p>
            <a:pPr>
              <a:lnSpc>
                <a:spcPts val="12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クールスポットの例（大阪経済大学）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rotWithShape="1">
          <a:blip r:embed="rId2" cstate="print">
            <a:extLst>
              <a:ext uri="{28A0092B-C50C-407E-A947-70E740481C1C}">
                <a14:useLocalDpi xmlns:a14="http://schemas.microsoft.com/office/drawing/2010/main" val="0"/>
              </a:ext>
            </a:extLst>
          </a:blip>
          <a:srcRect t="12728"/>
          <a:stretch/>
        </p:blipFill>
        <p:spPr>
          <a:xfrm>
            <a:off x="6454897" y="2919557"/>
            <a:ext cx="2533799" cy="1659010"/>
          </a:xfrm>
          <a:prstGeom prst="rect">
            <a:avLst/>
          </a:prstGeom>
        </p:spPr>
      </p:pic>
      <p:sp>
        <p:nvSpPr>
          <p:cNvPr id="46" name="正方形/長方形 45"/>
          <p:cNvSpPr/>
          <p:nvPr/>
        </p:nvSpPr>
        <p:spPr>
          <a:xfrm>
            <a:off x="5276765" y="5324045"/>
            <a:ext cx="1125380" cy="2508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2384567924"/>
              </p:ext>
            </p:extLst>
          </p:nvPr>
        </p:nvGraphicFramePr>
        <p:xfrm>
          <a:off x="5377507" y="5542966"/>
          <a:ext cx="4316205" cy="1132020"/>
        </p:xfrm>
        <a:graphic>
          <a:graphicData uri="http://schemas.openxmlformats.org/drawingml/2006/table">
            <a:tbl>
              <a:tblPr/>
              <a:tblGrid>
                <a:gridCol w="2528348">
                  <a:extLst>
                    <a:ext uri="{9D8B030D-6E8A-4147-A177-3AD203B41FA5}">
                      <a16:colId xmlns:a16="http://schemas.microsoft.com/office/drawing/2014/main" val="20000"/>
                    </a:ext>
                  </a:extLst>
                </a:gridCol>
                <a:gridCol w="996287">
                  <a:extLst>
                    <a:ext uri="{9D8B030D-6E8A-4147-A177-3AD203B41FA5}">
                      <a16:colId xmlns:a16="http://schemas.microsoft.com/office/drawing/2014/main" val="20001"/>
                    </a:ext>
                  </a:extLst>
                </a:gridCol>
                <a:gridCol w="791570">
                  <a:extLst>
                    <a:ext uri="{9D8B030D-6E8A-4147-A177-3AD203B41FA5}">
                      <a16:colId xmlns:a16="http://schemas.microsoft.com/office/drawing/2014/main" val="20003"/>
                    </a:ext>
                  </a:extLst>
                </a:gridCol>
              </a:tblGrid>
              <a:tr h="109018">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あべのキューズモールクールスポット整備事業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大阪市阿倍野区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SENRITO</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よみうりクールスポット整備事業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難波センター街商店街クールスポット整備事業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大阪市中央区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大阪経済大学クールスポット整備事業</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大阪市東淀川区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正方形/長方形 7"/>
          <p:cNvSpPr/>
          <p:nvPr/>
        </p:nvSpPr>
        <p:spPr>
          <a:xfrm>
            <a:off x="441255" y="1951356"/>
            <a:ext cx="5162552" cy="892552"/>
          </a:xfrm>
          <a:prstGeom prst="rect">
            <a:avLst/>
          </a:prstGeom>
          <a:ln>
            <a:solidFill>
              <a:srgbClr val="0000FF"/>
            </a:solidFill>
            <a:prstDash val="dash"/>
          </a:ln>
        </p:spPr>
        <p:txBody>
          <a:bodyPr wrap="square">
            <a:spAutoFit/>
          </a:bodyPr>
          <a:lstStyle/>
          <a:p>
            <a:pPr lvl="0"/>
            <a:r>
              <a:rPr lang="zh-TW" altLang="en-US" sz="1300" b="1" dirty="0">
                <a:solidFill>
                  <a:prstClr val="black"/>
                </a:solidFill>
                <a:latin typeface="Meiryo UI" pitchFamily="50" charset="-128"/>
                <a:ea typeface="Meiryo UI" pitchFamily="50" charset="-128"/>
                <a:cs typeface="Meiryo UI" pitchFamily="50" charset="-128"/>
              </a:rPr>
              <a:t>＜事業概要＞</a:t>
            </a:r>
          </a:p>
          <a:p>
            <a:pPr lvl="0"/>
            <a:r>
              <a:rPr lang="ja-JP" altLang="en-US" sz="1300" dirty="0">
                <a:solidFill>
                  <a:prstClr val="black"/>
                </a:solidFill>
                <a:latin typeface="Meiryo UI" pitchFamily="50" charset="-128"/>
                <a:ea typeface="Meiryo UI" pitchFamily="50" charset="-128"/>
                <a:cs typeface="Meiryo UI" pitchFamily="50" charset="-128"/>
              </a:rPr>
              <a:t>　・補助内容：補助率</a:t>
            </a:r>
            <a:r>
              <a:rPr lang="en-US" altLang="ja-JP" sz="1300" dirty="0">
                <a:solidFill>
                  <a:prstClr val="black"/>
                </a:solidFill>
                <a:latin typeface="Meiryo UI" pitchFamily="50" charset="-128"/>
                <a:ea typeface="Meiryo UI" pitchFamily="50" charset="-128"/>
                <a:cs typeface="Meiryo UI" pitchFamily="50" charset="-128"/>
              </a:rPr>
              <a:t>1/2</a:t>
            </a:r>
            <a:r>
              <a:rPr lang="ja-JP" altLang="en-US" sz="1300" dirty="0">
                <a:solidFill>
                  <a:prstClr val="black"/>
                </a:solidFill>
                <a:latin typeface="Meiryo UI" pitchFamily="50" charset="-128"/>
                <a:ea typeface="Meiryo UI" pitchFamily="50" charset="-128"/>
                <a:cs typeface="Meiryo UI" pitchFamily="50" charset="-128"/>
              </a:rPr>
              <a:t>（上限</a:t>
            </a:r>
            <a:r>
              <a:rPr lang="en-US" altLang="ja-JP" sz="1300" dirty="0">
                <a:solidFill>
                  <a:prstClr val="black"/>
                </a:solidFill>
                <a:latin typeface="Meiryo UI" pitchFamily="50" charset="-128"/>
                <a:ea typeface="Meiryo UI" pitchFamily="50" charset="-128"/>
                <a:cs typeface="Meiryo UI" pitchFamily="50" charset="-128"/>
              </a:rPr>
              <a:t>400</a:t>
            </a:r>
            <a:r>
              <a:rPr lang="ja-JP" altLang="en-US" sz="1300" dirty="0">
                <a:solidFill>
                  <a:prstClr val="black"/>
                </a:solidFill>
                <a:latin typeface="Meiryo UI" pitchFamily="50" charset="-128"/>
                <a:ea typeface="Meiryo UI" pitchFamily="50" charset="-128"/>
                <a:cs typeface="Meiryo UI" pitchFamily="50" charset="-128"/>
              </a:rPr>
              <a:t>万円）予定件数：７事業</a:t>
            </a:r>
            <a:endParaRPr lang="en-US" altLang="ja-JP" sz="1300" strike="dblStrike"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・対象設備：ミスト発生器・ 打ち水ルーバー・日除け・遮熱性塗料</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・再帰性フィルム・保水性舗装・地上部</a:t>
            </a:r>
            <a:r>
              <a:rPr lang="ja-JP" altLang="en-US" sz="1300" dirty="0" smtClean="0">
                <a:solidFill>
                  <a:prstClr val="black"/>
                </a:solidFill>
                <a:latin typeface="Meiryo UI" pitchFamily="50" charset="-128"/>
                <a:ea typeface="Meiryo UI" pitchFamily="50" charset="-128"/>
                <a:cs typeface="Meiryo UI" pitchFamily="50" charset="-128"/>
              </a:rPr>
              <a:t>緑化・</a:t>
            </a:r>
            <a:r>
              <a:rPr lang="ja-JP" altLang="en-US" sz="1300" dirty="0">
                <a:solidFill>
                  <a:prstClr val="black"/>
                </a:solidFill>
                <a:latin typeface="Meiryo UI" pitchFamily="50" charset="-128"/>
                <a:ea typeface="Meiryo UI" pitchFamily="50" charset="-128"/>
                <a:cs typeface="Meiryo UI" pitchFamily="50" charset="-128"/>
              </a:rPr>
              <a:t>建築物緑化　等</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9" name="正方形/長方形 8"/>
          <p:cNvSpPr/>
          <p:nvPr/>
        </p:nvSpPr>
        <p:spPr>
          <a:xfrm>
            <a:off x="197245" y="966988"/>
            <a:ext cx="9602793" cy="769441"/>
          </a:xfrm>
          <a:prstGeom prst="rect">
            <a:avLst/>
          </a:prstGeom>
        </p:spPr>
        <p:txBody>
          <a:bodyPr wrap="square">
            <a:spAutoFit/>
          </a:bodyPr>
          <a:lstStyle/>
          <a:p>
            <a:pPr lvl="0"/>
            <a:r>
              <a:rPr lang="ja-JP" altLang="en-US" sz="1300" dirty="0">
                <a:solidFill>
                  <a:prstClr val="black"/>
                </a:solidFill>
                <a:latin typeface="Meiryo UI" pitchFamily="50" charset="-128"/>
                <a:ea typeface="Meiryo UI" pitchFamily="50" charset="-128"/>
                <a:cs typeface="Meiryo UI" pitchFamily="50" charset="-128"/>
              </a:rPr>
              <a:t>◆市街化区域において民間事業者が保有又は管理する土地を</a:t>
            </a:r>
            <a:r>
              <a:rPr lang="ja-JP" altLang="en-US" sz="1300" dirty="0" smtClean="0">
                <a:solidFill>
                  <a:prstClr val="black"/>
                </a:solidFill>
                <a:latin typeface="Meiryo UI" pitchFamily="50" charset="-128"/>
                <a:ea typeface="Meiryo UI" pitchFamily="50" charset="-128"/>
                <a:cs typeface="Meiryo UI" pitchFamily="50" charset="-128"/>
              </a:rPr>
              <a:t>対象と</a:t>
            </a:r>
            <a:r>
              <a:rPr lang="ja-JP" altLang="en-US" sz="1300" dirty="0">
                <a:solidFill>
                  <a:prstClr val="black"/>
                </a:solidFill>
                <a:latin typeface="Meiryo UI" pitchFamily="50" charset="-128"/>
                <a:ea typeface="Meiryo UI" pitchFamily="50" charset="-128"/>
                <a:cs typeface="Meiryo UI" pitchFamily="50" charset="-128"/>
              </a:rPr>
              <a:t>して</a:t>
            </a:r>
            <a:r>
              <a:rPr lang="ja-JP" altLang="en-US" sz="1300" dirty="0" smtClean="0">
                <a:solidFill>
                  <a:prstClr val="black"/>
                </a:solidFill>
                <a:latin typeface="Meiryo UI" pitchFamily="50" charset="-128"/>
                <a:ea typeface="Meiryo UI" pitchFamily="50" charset="-128"/>
                <a:cs typeface="Meiryo UI" pitchFamily="50" charset="-128"/>
              </a:rPr>
              <a:t>、他</a:t>
            </a:r>
            <a:r>
              <a:rPr lang="ja-JP" altLang="en-US" sz="1300" dirty="0">
                <a:solidFill>
                  <a:prstClr val="black"/>
                </a:solidFill>
                <a:latin typeface="Meiryo UI" pitchFamily="50" charset="-128"/>
                <a:ea typeface="Meiryo UI" pitchFamily="50" charset="-128"/>
                <a:cs typeface="Meiryo UI" pitchFamily="50" charset="-128"/>
              </a:rPr>
              <a:t>の見本となるクールスポットの整備事業を公募し、設置に</a:t>
            </a:r>
            <a:r>
              <a:rPr lang="ja-JP" altLang="en-US" sz="1300" dirty="0" smtClean="0">
                <a:solidFill>
                  <a:prstClr val="black"/>
                </a:solidFill>
                <a:latin typeface="Meiryo UI" pitchFamily="50" charset="-128"/>
                <a:ea typeface="Meiryo UI" pitchFamily="50" charset="-128"/>
                <a:cs typeface="Meiryo UI" pitchFamily="50" charset="-128"/>
              </a:rPr>
              <a:t>係る費用</a:t>
            </a:r>
            <a:endParaRPr lang="en-US" altLang="ja-JP" sz="1300" dirty="0" smtClean="0">
              <a:solidFill>
                <a:prstClr val="black"/>
              </a:solidFill>
              <a:latin typeface="Meiryo UI" pitchFamily="50" charset="-128"/>
              <a:ea typeface="Meiryo UI" pitchFamily="50" charset="-128"/>
              <a:cs typeface="Meiryo UI" pitchFamily="50" charset="-128"/>
            </a:endParaRPr>
          </a:p>
          <a:p>
            <a:pPr lvl="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の</a:t>
            </a:r>
            <a:r>
              <a:rPr lang="ja-JP" altLang="en-US" sz="1300" dirty="0">
                <a:solidFill>
                  <a:prstClr val="black"/>
                </a:solidFill>
                <a:latin typeface="Meiryo UI" pitchFamily="50" charset="-128"/>
                <a:ea typeface="Meiryo UI" pitchFamily="50" charset="-128"/>
                <a:cs typeface="Meiryo UI" pitchFamily="50" charset="-128"/>
              </a:rPr>
              <a:t>一部を補助することで、魅力あるクールスポットを創出</a:t>
            </a:r>
            <a:r>
              <a:rPr lang="ja-JP" altLang="en-US" sz="1300" dirty="0" smtClean="0">
                <a:solidFill>
                  <a:prstClr val="black"/>
                </a:solidFill>
                <a:latin typeface="Meiryo UI" pitchFamily="50" charset="-128"/>
                <a:ea typeface="Meiryo UI" pitchFamily="50" charset="-128"/>
                <a:cs typeface="Meiryo UI" pitchFamily="50" charset="-128"/>
              </a:rPr>
              <a:t>しています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⇒クールスポットの普及・活用により屋外空間における夏の</a:t>
            </a:r>
            <a:r>
              <a:rPr lang="ja-JP" altLang="en-US" sz="1300" dirty="0" smtClean="0">
                <a:solidFill>
                  <a:prstClr val="black"/>
                </a:solidFill>
                <a:latin typeface="Meiryo UI" pitchFamily="50" charset="-128"/>
                <a:ea typeface="Meiryo UI" pitchFamily="50" charset="-128"/>
                <a:cs typeface="Meiryo UI" pitchFamily="50" charset="-128"/>
              </a:rPr>
              <a:t>昼間の暑熱</a:t>
            </a:r>
            <a:r>
              <a:rPr lang="ja-JP" altLang="en-US" sz="1300" dirty="0">
                <a:solidFill>
                  <a:prstClr val="black"/>
                </a:solidFill>
                <a:latin typeface="Meiryo UI" pitchFamily="50" charset="-128"/>
                <a:ea typeface="Meiryo UI" pitchFamily="50" charset="-128"/>
                <a:cs typeface="Meiryo UI" pitchFamily="50" charset="-128"/>
              </a:rPr>
              <a:t>環境を</a:t>
            </a:r>
            <a:r>
              <a:rPr lang="ja-JP" altLang="en-US" sz="1300" dirty="0" smtClean="0">
                <a:solidFill>
                  <a:prstClr val="black"/>
                </a:solidFill>
                <a:latin typeface="Meiryo UI" pitchFamily="50" charset="-128"/>
                <a:ea typeface="Meiryo UI" pitchFamily="50" charset="-128"/>
                <a:cs typeface="Meiryo UI" pitchFamily="50" charset="-128"/>
              </a:rPr>
              <a:t>改善します。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07" y="3256265"/>
            <a:ext cx="6284138" cy="2410288"/>
          </a:xfrm>
          <a:prstGeom prst="rect">
            <a:avLst/>
          </a:prstGeom>
        </p:spPr>
      </p:pic>
      <p:sp>
        <p:nvSpPr>
          <p:cNvPr id="11" name="正方形/長方形 10"/>
          <p:cNvSpPr/>
          <p:nvPr/>
        </p:nvSpPr>
        <p:spPr>
          <a:xfrm>
            <a:off x="1900236" y="5683888"/>
            <a:ext cx="2284600" cy="261610"/>
          </a:xfrm>
          <a:prstGeom prst="rect">
            <a:avLst/>
          </a:prstGeom>
        </p:spPr>
        <p:txBody>
          <a:bodyPr wrap="none">
            <a:spAutoFit/>
          </a:bodyPr>
          <a:lstStyle/>
          <a:p>
            <a:r>
              <a:rPr lang="ja-JP" altLang="en-US" sz="1100" dirty="0">
                <a:latin typeface="Meiryo UI" panose="020B0604030504040204" pitchFamily="50" charset="-128"/>
                <a:ea typeface="Meiryo UI" panose="020B0604030504040204" pitchFamily="50" charset="-128"/>
              </a:rPr>
              <a:t>暑熱環境改善設備等の設置イメージ</a:t>
            </a:r>
          </a:p>
        </p:txBody>
      </p:sp>
    </p:spTree>
    <p:extLst>
      <p:ext uri="{BB962C8B-B14F-4D97-AF65-F5344CB8AC3E}">
        <p14:creationId xmlns:p14="http://schemas.microsoft.com/office/powerpoint/2010/main" val="3490366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585230"/>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323007" y="1179440"/>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37</a:t>
            </a:r>
            <a:endParaRPr lang="ja-JP" altLang="en-US" b="1" dirty="0">
              <a:solidFill>
                <a:prstClr val="white"/>
              </a:solidFill>
            </a:endParaRPr>
          </a:p>
        </p:txBody>
      </p:sp>
      <p:sp>
        <p:nvSpPr>
          <p:cNvPr id="40" name="テキスト ボックス 39"/>
          <p:cNvSpPr txBox="1"/>
          <p:nvPr/>
        </p:nvSpPr>
        <p:spPr>
          <a:xfrm>
            <a:off x="5617660" y="4223220"/>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40493" y="659541"/>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6" name="テキスト ボックス 25"/>
          <p:cNvSpPr txBox="1"/>
          <p:nvPr/>
        </p:nvSpPr>
        <p:spPr>
          <a:xfrm>
            <a:off x="7826897" y="4230402"/>
            <a:ext cx="1944584" cy="261610"/>
          </a:xfrm>
          <a:prstGeom prst="rect">
            <a:avLst/>
          </a:prstGeom>
          <a:noFill/>
        </p:spPr>
        <p:txBody>
          <a:bodyPr wrap="square" rtlCol="0">
            <a:spAutoFit/>
          </a:bodyPr>
          <a:lstStyle/>
          <a:p>
            <a:pPr marL="87313" indent="-87313"/>
            <a:r>
              <a:rPr lang="zh-TW" altLang="en-US" sz="1100" dirty="0" smtClean="0">
                <a:solidFill>
                  <a:prstClr val="black"/>
                </a:solidFill>
                <a:latin typeface="Meiryo UI" pitchFamily="50" charset="-128"/>
                <a:ea typeface="Meiryo UI" pitchFamily="50" charset="-128"/>
                <a:cs typeface="Meiryo UI" pitchFamily="50" charset="-128"/>
              </a:rPr>
              <a:t>大阪</a:t>
            </a:r>
            <a:r>
              <a:rPr lang="ja-JP" altLang="en-US" sz="1100" dirty="0" smtClean="0">
                <a:solidFill>
                  <a:prstClr val="black"/>
                </a:solidFill>
                <a:latin typeface="Meiryo UI" pitchFamily="50" charset="-128"/>
                <a:ea typeface="Meiryo UI" pitchFamily="50" charset="-128"/>
                <a:cs typeface="Meiryo UI" pitchFamily="50" charset="-128"/>
              </a:rPr>
              <a:t>市</a:t>
            </a:r>
            <a:r>
              <a:rPr lang="zh-TW" altLang="en-US" sz="1100" dirty="0" smtClean="0">
                <a:solidFill>
                  <a:prstClr val="black"/>
                </a:solidFill>
                <a:latin typeface="Meiryo UI" pitchFamily="50" charset="-128"/>
                <a:ea typeface="Meiryo UI" pitchFamily="50" charset="-128"/>
                <a:cs typeface="Meiryo UI" pitchFamily="50" charset="-128"/>
              </a:rPr>
              <a:t>建築物</a:t>
            </a:r>
            <a:r>
              <a:rPr lang="zh-TW" altLang="en-US" sz="1100" dirty="0">
                <a:solidFill>
                  <a:prstClr val="black"/>
                </a:solidFill>
                <a:latin typeface="Meiryo UI" pitchFamily="50" charset="-128"/>
                <a:ea typeface="Meiryo UI" pitchFamily="50" charset="-128"/>
                <a:cs typeface="Meiryo UI" pitchFamily="50" charset="-128"/>
              </a:rPr>
              <a:t>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35" name="テキスト ボックス 34"/>
          <p:cNvSpPr txBox="1"/>
          <p:nvPr/>
        </p:nvSpPr>
        <p:spPr>
          <a:xfrm>
            <a:off x="5571444" y="2580094"/>
            <a:ext cx="2006651" cy="430887"/>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おおさか環境にやさしい建築賞</a:t>
            </a:r>
            <a:endParaRPr lang="en-US" altLang="ja-JP" sz="1100" dirty="0" smtClean="0">
              <a:latin typeface="Meiryo UI" pitchFamily="50" charset="-128"/>
              <a:ea typeface="Meiryo UI" pitchFamily="50" charset="-128"/>
              <a:cs typeface="Meiryo UI" pitchFamily="50" charset="-128"/>
            </a:endParaRPr>
          </a:p>
          <a:p>
            <a:pPr marL="87313" indent="-87313" algn="ctr"/>
            <a:r>
              <a:rPr lang="ja-JP" altLang="en-US" sz="1100" dirty="0" smtClean="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2018</a:t>
            </a:r>
            <a:r>
              <a:rPr lang="ja-JP" altLang="en-US" sz="1100" dirty="0" smtClean="0">
                <a:latin typeface="Meiryo UI" pitchFamily="50" charset="-128"/>
                <a:ea typeface="Meiryo UI" pitchFamily="50" charset="-128"/>
                <a:cs typeface="Meiryo UI" pitchFamily="50" charset="-128"/>
              </a:rPr>
              <a:t>年度 大阪府知事賞）</a:t>
            </a:r>
            <a:endParaRPr lang="ja-JP" altLang="en-US" sz="11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7852826" y="2644304"/>
            <a:ext cx="1892726" cy="430887"/>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おおさか環境にやさしい建築賞</a:t>
            </a:r>
            <a:endParaRPr lang="en-US" altLang="ja-JP" sz="1100" dirty="0" smtClean="0">
              <a:latin typeface="Meiryo UI" pitchFamily="50" charset="-128"/>
              <a:ea typeface="Meiryo UI" pitchFamily="50" charset="-128"/>
              <a:cs typeface="Meiryo UI" pitchFamily="50" charset="-128"/>
            </a:endParaRPr>
          </a:p>
          <a:p>
            <a:pPr marL="87313" indent="-87313"/>
            <a:r>
              <a:rPr lang="ja-JP" altLang="en-US" sz="1100" dirty="0" smtClean="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2018</a:t>
            </a:r>
            <a:r>
              <a:rPr lang="ja-JP" altLang="en-US" sz="1100" dirty="0" smtClean="0">
                <a:latin typeface="Meiryo UI" pitchFamily="50" charset="-128"/>
                <a:ea typeface="Meiryo UI" pitchFamily="50" charset="-128"/>
                <a:cs typeface="Meiryo UI" pitchFamily="50" charset="-128"/>
              </a:rPr>
              <a:t>年度 大阪市長賞）</a:t>
            </a:r>
            <a:endParaRPr lang="ja-JP" altLang="en-US" sz="1100" dirty="0">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2783" y="3177703"/>
            <a:ext cx="1658590" cy="1022101"/>
          </a:xfrm>
          <a:prstGeom prst="rect">
            <a:avLst/>
          </a:prstGeom>
        </p:spPr>
      </p:pic>
      <p:sp>
        <p:nvSpPr>
          <p:cNvPr id="38" name="テキスト ボックス 28"/>
          <p:cNvSpPr txBox="1">
            <a:spLocks noChangeArrowheads="1"/>
          </p:cNvSpPr>
          <p:nvPr/>
        </p:nvSpPr>
        <p:spPr bwMode="auto">
          <a:xfrm>
            <a:off x="245733" y="1719153"/>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配慮のための計画書</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smtClean="0">
                <a:latin typeface="Meiryo UI" pitchFamily="50" charset="-128"/>
                <a:ea typeface="Meiryo UI" pitchFamily="50" charset="-128"/>
                <a:cs typeface="Meiryo UI" pitchFamily="50" charset="-128"/>
              </a:rPr>
              <a:t>（再生可能エネルギー検討義務については、府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、特に優れた取組みを行った建築物については</a:t>
            </a:r>
            <a:r>
              <a:rPr lang="ja-JP" altLang="en-US" b="0" i="0" dirty="0" smtClean="0">
                <a:latin typeface="Meiryo UI" pitchFamily="50" charset="-128"/>
                <a:ea typeface="Meiryo UI" pitchFamily="50" charset="-128"/>
                <a:cs typeface="Meiryo UI" pitchFamily="50" charset="-128"/>
              </a:rPr>
              <a:t>、大阪府・市が「</a:t>
            </a:r>
            <a:r>
              <a:rPr lang="ja-JP" altLang="en-US" b="0" i="0" dirty="0">
                <a:latin typeface="Meiryo UI" pitchFamily="50" charset="-128"/>
                <a:ea typeface="Meiryo UI" pitchFamily="50" charset="-128"/>
                <a:cs typeface="Meiryo UI" pitchFamily="50" charset="-128"/>
              </a:rPr>
              <a:t>おおさか環境にやさしい建築賞」と</a:t>
            </a:r>
            <a:r>
              <a:rPr lang="ja-JP" altLang="en-US" b="0" i="0" dirty="0" smtClean="0">
                <a:latin typeface="Meiryo UI" pitchFamily="50" charset="-128"/>
                <a:ea typeface="Meiryo UI" pitchFamily="50" charset="-128"/>
                <a:cs typeface="Meiryo UI" pitchFamily="50" charset="-128"/>
              </a:rPr>
              <a:t>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smtClean="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4784259"/>
            <a:ext cx="434233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（住宅以外については、府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a:t>
            </a:r>
            <a:r>
              <a:rPr lang="ja-JP" altLang="en-US" sz="1100" b="0" i="0" dirty="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対象拡大。住宅については、市は</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施行、府</a:t>
            </a:r>
            <a:r>
              <a:rPr lang="ja-JP" altLang="en-US" sz="1100" b="0" i="0" dirty="0">
                <a:latin typeface="Meiryo UI" pitchFamily="50" charset="-128"/>
                <a:ea typeface="Meiryo UI" pitchFamily="50" charset="-128"/>
                <a:cs typeface="Meiryo UI" pitchFamily="50" charset="-128"/>
              </a:rPr>
              <a:t>は</a:t>
            </a:r>
            <a:r>
              <a:rPr lang="en-US" altLang="ja-JP" sz="1100" b="0" i="0" dirty="0" smtClean="0">
                <a:latin typeface="Meiryo UI" pitchFamily="50" charset="-128"/>
                <a:ea typeface="Meiryo UI" pitchFamily="50" charset="-128"/>
                <a:cs typeface="Meiryo UI" pitchFamily="50" charset="-128"/>
              </a:rPr>
              <a:t>2018</a:t>
            </a: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日施行。</a:t>
            </a:r>
            <a:r>
              <a:rPr lang="en-US" altLang="ja-JP" sz="1100" b="0" i="0" dirty="0" smtClean="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769235"/>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a:t>
            </a:r>
            <a:r>
              <a:rPr lang="ja-JP" altLang="en-US" b="0" i="0" dirty="0" smtClean="0">
                <a:latin typeface="Meiryo UI" pitchFamily="50" charset="-128"/>
                <a:ea typeface="Meiryo UI" pitchFamily="50" charset="-128"/>
                <a:cs typeface="Meiryo UI" pitchFamily="50" charset="-128"/>
              </a:rPr>
              <a:t>表示を、当該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smtClean="0">
                <a:latin typeface="Meiryo UI" pitchFamily="50" charset="-128"/>
                <a:ea typeface="Meiryo UI" pitchFamily="50" charset="-128"/>
                <a:cs typeface="Meiryo UI" pitchFamily="50" charset="-128"/>
              </a:rPr>
              <a:t>　（工事現場への表示については、府市とも</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475" y="1309338"/>
            <a:ext cx="1907327" cy="127075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5684" y="994032"/>
            <a:ext cx="1052788" cy="1638582"/>
          </a:xfrm>
          <a:prstGeom prst="rect">
            <a:avLst/>
          </a:prstGeom>
        </p:spPr>
      </p:pic>
      <p:pic>
        <p:nvPicPr>
          <p:cNvPr id="43" name="Picture 2" descr="\\s27e\LIB\New!!建築環境・設備G\55 環境配慮制度(CASBEE)\13_様式・制度マニュアル・パンフレット等\【カラー】表示ラベル2018年版_新築13（2018年版_H30-0000）【解像度600pp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851" y="3182136"/>
            <a:ext cx="1625245" cy="100263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4350246" y="798789"/>
            <a:ext cx="366064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6" name="正方形/長方形 45"/>
          <p:cNvSpPr/>
          <p:nvPr/>
        </p:nvSpPr>
        <p:spPr>
          <a:xfrm>
            <a:off x="4747630" y="4515428"/>
            <a:ext cx="4997922" cy="208546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smtClean="0">
                <a:solidFill>
                  <a:schemeClr val="tx1"/>
                </a:solidFill>
                <a:latin typeface="Meiryo UI" pitchFamily="50" charset="-128"/>
                <a:ea typeface="Meiryo UI" pitchFamily="50" charset="-128"/>
                <a:cs typeface="Meiryo UI" pitchFamily="50" charset="-128"/>
              </a:rPr>
              <a:t>2,000</a:t>
            </a:r>
            <a:r>
              <a:rPr lang="ja-JP" altLang="en-US" sz="1000" dirty="0" smtClean="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届出年度と表彰年度は異なる。</a:t>
            </a:r>
            <a:endParaRPr lang="en-US" altLang="ja-JP" sz="1000" dirty="0" smtClean="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377368180"/>
              </p:ext>
            </p:extLst>
          </p:nvPr>
        </p:nvGraphicFramePr>
        <p:xfrm>
          <a:off x="4885395" y="4863304"/>
          <a:ext cx="4726944" cy="1219200"/>
        </p:xfrm>
        <a:graphic>
          <a:graphicData uri="http://schemas.openxmlformats.org/drawingml/2006/table">
            <a:tbl>
              <a:tblPr firstRow="1" bandRow="1">
                <a:tableStyleId>{5940675A-B579-460E-94D1-54222C63F5DA}</a:tableStyleId>
              </a:tblPr>
              <a:tblGrid>
                <a:gridCol w="860743">
                  <a:extLst>
                    <a:ext uri="{9D8B030D-6E8A-4147-A177-3AD203B41FA5}">
                      <a16:colId xmlns:a16="http://schemas.microsoft.com/office/drawing/2014/main" val="3757262113"/>
                    </a:ext>
                  </a:extLst>
                </a:gridCol>
                <a:gridCol w="606743">
                  <a:extLst>
                    <a:ext uri="{9D8B030D-6E8A-4147-A177-3AD203B41FA5}">
                      <a16:colId xmlns:a16="http://schemas.microsoft.com/office/drawing/2014/main" val="1864754177"/>
                    </a:ext>
                  </a:extLst>
                </a:gridCol>
                <a:gridCol w="543243">
                  <a:extLst>
                    <a:ext uri="{9D8B030D-6E8A-4147-A177-3AD203B41FA5}">
                      <a16:colId xmlns:a16="http://schemas.microsoft.com/office/drawing/2014/main" val="4064974853"/>
                    </a:ext>
                  </a:extLst>
                </a:gridCol>
                <a:gridCol w="543243">
                  <a:extLst>
                    <a:ext uri="{9D8B030D-6E8A-4147-A177-3AD203B41FA5}">
                      <a16:colId xmlns:a16="http://schemas.microsoft.com/office/drawing/2014/main" val="88943625"/>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計画書届出</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163</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109544161"/>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表彰</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6170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747630" y="4617082"/>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大阪府・大阪市実績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87318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38</a:t>
            </a:r>
            <a:endParaRPr lang="ja-JP" altLang="en-US" b="1" dirty="0">
              <a:solidFill>
                <a:prstClr val="white"/>
              </a:solidFill>
            </a:endParaRPr>
          </a:p>
        </p:txBody>
      </p:sp>
      <p:sp>
        <p:nvSpPr>
          <p:cNvPr id="27" name="角丸四角形 26"/>
          <p:cNvSpPr/>
          <p:nvPr/>
        </p:nvSpPr>
        <p:spPr>
          <a:xfrm>
            <a:off x="255047" y="1228300"/>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137584" y="708559"/>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247195" y="1727565"/>
            <a:ext cx="45344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a:t>
            </a:r>
            <a:r>
              <a:rPr lang="ja-JP" altLang="en-US" b="0" i="0" dirty="0" smtClean="0">
                <a:latin typeface="Meiryo UI" pitchFamily="50" charset="-128"/>
                <a:ea typeface="Meiryo UI" pitchFamily="50" charset="-128"/>
                <a:cs typeface="Meiryo UI" pitchFamily="50" charset="-128"/>
              </a:rPr>
              <a:t>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・助言を行っています。</a:t>
            </a:r>
            <a:endParaRPr lang="en-US" altLang="ja-JP" b="0" i="0" dirty="0" smtClean="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544" y="2814324"/>
            <a:ext cx="2129124" cy="1596843"/>
          </a:xfrm>
          <a:prstGeom prst="rect">
            <a:avLst/>
          </a:prstGeom>
          <a:noFill/>
          <a:extLst>
            <a:ext uri="{909E8E84-426E-40DD-AFC4-6F175D3DCCD1}">
              <a14:hiddenFill xmlns:a14="http://schemas.microsoft.com/office/drawing/2010/main">
                <a:solidFill>
                  <a:srgbClr val="FFFFFF"/>
                </a:solidFill>
              </a14:hiddenFill>
            </a:ext>
          </a:extLst>
        </p:spPr>
      </p:pic>
      <p:sp>
        <p:nvSpPr>
          <p:cNvPr id="31" name="角丸四角形 30"/>
          <p:cNvSpPr/>
          <p:nvPr/>
        </p:nvSpPr>
        <p:spPr>
          <a:xfrm>
            <a:off x="5012287" y="1223004"/>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sp>
        <p:nvSpPr>
          <p:cNvPr id="33" name="テキスト ボックス 28"/>
          <p:cNvSpPr txBox="1">
            <a:spLocks noChangeArrowheads="1"/>
          </p:cNvSpPr>
          <p:nvPr/>
        </p:nvSpPr>
        <p:spPr bwMode="auto">
          <a:xfrm>
            <a:off x="5045086" y="1677283"/>
            <a:ext cx="434243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◆事業活動で排出される温室効果ガスや人工排熱の抑制、電気の需要の平準化について、他の模範となる特に優れた取組みをした事業者又は事業所を表彰</a:t>
            </a:r>
            <a:r>
              <a:rPr lang="ja-JP" altLang="en-US" b="0" i="0" dirty="0" smtClean="0">
                <a:latin typeface="Meiryo UI" pitchFamily="50" charset="-128"/>
                <a:ea typeface="Meiryo UI" pitchFamily="50" charset="-128"/>
                <a:cs typeface="Meiryo UI" pitchFamily="50" charset="-128"/>
              </a:rPr>
              <a:t>しています。</a:t>
            </a:r>
            <a:endParaRPr lang="ja-JP" altLang="en-US" b="0" i="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4"/>
          <a:stretch>
            <a:fillRect/>
          </a:stretch>
        </p:blipFill>
        <p:spPr>
          <a:xfrm>
            <a:off x="8303412" y="4342358"/>
            <a:ext cx="1204603" cy="1108530"/>
          </a:xfrm>
          <a:prstGeom prst="rect">
            <a:avLst/>
          </a:prstGeom>
          <a:noFill/>
        </p:spPr>
      </p:pic>
      <p:sp>
        <p:nvSpPr>
          <p:cNvPr id="44" name="正方形/長方形 43"/>
          <p:cNvSpPr/>
          <p:nvPr/>
        </p:nvSpPr>
        <p:spPr>
          <a:xfrm>
            <a:off x="4144898" y="859357"/>
            <a:ext cx="3492000" cy="184666"/>
          </a:xfrm>
          <a:prstGeom prst="rect">
            <a:avLst/>
          </a:prstGeom>
          <a:noFill/>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7247570" y="2413444"/>
            <a:ext cx="2421075" cy="1630190"/>
          </a:xfrm>
          <a:prstGeom prst="rect">
            <a:avLst/>
          </a:prstGeom>
        </p:spPr>
      </p:pic>
      <p:sp>
        <p:nvSpPr>
          <p:cNvPr id="4" name="正方形/長方形 3"/>
          <p:cNvSpPr/>
          <p:nvPr/>
        </p:nvSpPr>
        <p:spPr>
          <a:xfrm>
            <a:off x="7228276" y="4015909"/>
            <a:ext cx="2580062"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ライオン株式会社（</a:t>
            </a: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年度知事</a:t>
            </a:r>
            <a:r>
              <a:rPr lang="ja-JP" altLang="en-US" sz="1100" dirty="0">
                <a:latin typeface="Meiryo UI" panose="020B0604030504040204" pitchFamily="50" charset="-128"/>
                <a:ea typeface="Meiryo UI" panose="020B0604030504040204" pitchFamily="50" charset="-128"/>
              </a:rPr>
              <a:t>賞）</a:t>
            </a:r>
            <a:endParaRPr lang="ja-JP" altLang="en-US" sz="1100" dirty="0">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292132" y="488933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274208598"/>
              </p:ext>
            </p:extLst>
          </p:nvPr>
        </p:nvGraphicFramePr>
        <p:xfrm>
          <a:off x="5588433" y="5495985"/>
          <a:ext cx="4096931" cy="1127760"/>
        </p:xfrm>
        <a:graphic>
          <a:graphicData uri="http://schemas.openxmlformats.org/drawingml/2006/table">
            <a:tbl>
              <a:tblPr firstRow="1" bandRow="1">
                <a:tableStyleId>{5940675A-B579-460E-94D1-54222C63F5DA}</a:tableStyleId>
              </a:tblPr>
              <a:tblGrid>
                <a:gridCol w="606743">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知事賞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優秀賞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節電賞、特別賞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5402200" y="5243809"/>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大阪府実績＞表彰した事業所</a:t>
            </a:r>
            <a:r>
              <a:rPr lang="ja-JP" altLang="en-US" sz="1000" dirty="0">
                <a:latin typeface="Meiryo UI" pitchFamily="50" charset="-128"/>
                <a:ea typeface="Meiryo UI" pitchFamily="50" charset="-128"/>
                <a:cs typeface="Meiryo UI" pitchFamily="50" charset="-128"/>
              </a:rPr>
              <a:t>数</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178835" y="525525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887" y="2814324"/>
            <a:ext cx="1987157" cy="1606987"/>
          </a:xfrm>
          <a:prstGeom prst="rect">
            <a:avLst/>
          </a:prstGeom>
          <a:noFill/>
          <a:ln>
            <a:noFill/>
          </a:ln>
        </p:spPr>
      </p:pic>
      <p:sp>
        <p:nvSpPr>
          <p:cNvPr id="35" name="正方形/長方形 34"/>
          <p:cNvSpPr/>
          <p:nvPr/>
        </p:nvSpPr>
        <p:spPr>
          <a:xfrm>
            <a:off x="1577036" y="4390396"/>
            <a:ext cx="1467517"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385" y="2410938"/>
            <a:ext cx="2420840" cy="1613893"/>
          </a:xfrm>
          <a:prstGeom prst="rect">
            <a:avLst/>
          </a:prstGeom>
        </p:spPr>
      </p:pic>
      <p:sp>
        <p:nvSpPr>
          <p:cNvPr id="37" name="正方形/長方形 36"/>
          <p:cNvSpPr/>
          <p:nvPr/>
        </p:nvSpPr>
        <p:spPr>
          <a:xfrm>
            <a:off x="4602766" y="4016622"/>
            <a:ext cx="2708071" cy="323486"/>
          </a:xfrm>
          <a:prstGeom prst="rect">
            <a:avLst/>
          </a:prstGeom>
        </p:spPr>
        <p:txBody>
          <a:bodyPr wrap="square">
            <a:spAutoFit/>
          </a:bodyPr>
          <a:lstStyle/>
          <a:p>
            <a:pPr algn="ctr">
              <a:lnSpc>
                <a:spcPct val="160000"/>
              </a:lnSpc>
            </a:pP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80845" y="4913043"/>
            <a:ext cx="482600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　届出事業者数　　</a:t>
            </a:r>
            <a:endParaRPr lang="en-US" altLang="ja-JP" sz="1000" dirty="0" smtClean="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4139141936"/>
              </p:ext>
            </p:extLst>
          </p:nvPr>
        </p:nvGraphicFramePr>
        <p:xfrm>
          <a:off x="200618" y="5158064"/>
          <a:ext cx="4627601" cy="927754"/>
        </p:xfrm>
        <a:graphic>
          <a:graphicData uri="http://schemas.openxmlformats.org/drawingml/2006/table">
            <a:tbl>
              <a:tblPr firstRow="1" bandRow="1">
                <a:tableStyleId>{5940675A-B579-460E-94D1-54222C63F5DA}</a:tableStyleId>
              </a:tblPr>
              <a:tblGrid>
                <a:gridCol w="1074239">
                  <a:extLst>
                    <a:ext uri="{9D8B030D-6E8A-4147-A177-3AD203B41FA5}">
                      <a16:colId xmlns:a16="http://schemas.microsoft.com/office/drawing/2014/main" val="3757262113"/>
                    </a:ext>
                  </a:extLst>
                </a:gridCol>
                <a:gridCol w="592227">
                  <a:extLst>
                    <a:ext uri="{9D8B030D-6E8A-4147-A177-3AD203B41FA5}">
                      <a16:colId xmlns:a16="http://schemas.microsoft.com/office/drawing/2014/main" val="571156813"/>
                    </a:ext>
                  </a:extLst>
                </a:gridCol>
                <a:gridCol w="592227">
                  <a:extLst>
                    <a:ext uri="{9D8B030D-6E8A-4147-A177-3AD203B41FA5}">
                      <a16:colId xmlns:a16="http://schemas.microsoft.com/office/drawing/2014/main" val="3454114473"/>
                    </a:ext>
                  </a:extLst>
                </a:gridCol>
                <a:gridCol w="592227">
                  <a:extLst>
                    <a:ext uri="{9D8B030D-6E8A-4147-A177-3AD203B41FA5}">
                      <a16:colId xmlns:a16="http://schemas.microsoft.com/office/drawing/2014/main" val="2027108342"/>
                    </a:ext>
                  </a:extLst>
                </a:gridCol>
                <a:gridCol w="592227">
                  <a:extLst>
                    <a:ext uri="{9D8B030D-6E8A-4147-A177-3AD203B41FA5}">
                      <a16:colId xmlns:a16="http://schemas.microsoft.com/office/drawing/2014/main" val="346158796"/>
                    </a:ext>
                  </a:extLst>
                </a:gridCol>
                <a:gridCol w="592227">
                  <a:extLst>
                    <a:ext uri="{9D8B030D-6E8A-4147-A177-3AD203B41FA5}">
                      <a16:colId xmlns:a16="http://schemas.microsoft.com/office/drawing/2014/main" val="1555019360"/>
                    </a:ext>
                  </a:extLst>
                </a:gridCol>
                <a:gridCol w="592227">
                  <a:extLst>
                    <a:ext uri="{9D8B030D-6E8A-4147-A177-3AD203B41FA5}">
                      <a16:colId xmlns:a16="http://schemas.microsoft.com/office/drawing/2014/main" val="3862151287"/>
                    </a:ext>
                  </a:extLst>
                </a:gridCol>
              </a:tblGrid>
              <a:tr h="138652">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smtClean="0">
                          <a:latin typeface="Meiryo UI" panose="020B0604030504040204" pitchFamily="50" charset="-128"/>
                          <a:ea typeface="Meiryo UI" panose="020B0604030504040204" pitchFamily="50" charset="-128"/>
                        </a:rPr>
                        <a:t>対策計画書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extLst>
                  <a:ext uri="{0D108BD9-81ED-4DB2-BD59-A6C34878D82A}">
                    <a16:rowId xmlns:a16="http://schemas.microsoft.com/office/drawing/2014/main" val="2124491204"/>
                  </a:ext>
                </a:extLst>
              </a:tr>
              <a:tr h="311253">
                <a:tc>
                  <a:txBody>
                    <a:bodyPr/>
                    <a:lstStyle/>
                    <a:p>
                      <a:pPr algn="ctr"/>
                      <a:r>
                        <a:rPr kumimoji="1" lang="ja-JP" altLang="en-US" sz="1000" dirty="0" smtClean="0">
                          <a:latin typeface="Meiryo UI" panose="020B0604030504040204" pitchFamily="50" charset="-128"/>
                          <a:ea typeface="Meiryo UI" panose="020B0604030504040204" pitchFamily="50" charset="-128"/>
                        </a:rPr>
                        <a:t>実績報告書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757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899</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extLst>
                  <a:ext uri="{0D108BD9-81ED-4DB2-BD59-A6C34878D82A}">
                    <a16:rowId xmlns:a16="http://schemas.microsoft.com/office/drawing/2014/main" val="3645097119"/>
                  </a:ext>
                </a:extLst>
              </a:tr>
            </a:tbl>
          </a:graphicData>
        </a:graphic>
      </p:graphicFrame>
    </p:spTree>
    <p:extLst>
      <p:ext uri="{BB962C8B-B14F-4D97-AF65-F5344CB8AC3E}">
        <p14:creationId xmlns:p14="http://schemas.microsoft.com/office/powerpoint/2010/main" val="1925439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プランの目標･方向性と効果（イメージ）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省エネ機器･設備の導入促進等を図り、エネルギーを有効利用して無理なくエネルギー使用量を削減できる省エネルギー社会の構築を目指します！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プランに示した３つの目標･方向性に基づき、大阪府･大阪市が施策･事業を展開することにより、大阪府域での電力供給力の増加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327325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39</a:t>
            </a:r>
            <a:endParaRPr lang="ja-JP" altLang="en-US" b="1" dirty="0">
              <a:solidFill>
                <a:prstClr val="white"/>
              </a:solidFill>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2" y="1003503"/>
            <a:ext cx="73258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25" y="1283772"/>
            <a:ext cx="4011622" cy="2639227"/>
          </a:xfrm>
          <a:prstGeom prst="rect">
            <a:avLst/>
          </a:prstGeom>
        </p:spPr>
      </p:pic>
      <p:pic>
        <p:nvPicPr>
          <p:cNvPr id="7" name="図 6"/>
          <p:cNvPicPr>
            <a:picLocks noChangeAspect="1"/>
          </p:cNvPicPr>
          <p:nvPr/>
        </p:nvPicPr>
        <p:blipFill>
          <a:blip r:embed="rId4"/>
          <a:stretch>
            <a:fillRect/>
          </a:stretch>
        </p:blipFill>
        <p:spPr>
          <a:xfrm>
            <a:off x="35000" y="2037553"/>
            <a:ext cx="4655766" cy="4588615"/>
          </a:xfrm>
          <a:prstGeom prst="rect">
            <a:avLst/>
          </a:prstGeom>
        </p:spPr>
      </p:pic>
      <p:sp>
        <p:nvSpPr>
          <p:cNvPr id="15" name="正方形/長方形 14"/>
          <p:cNvSpPr/>
          <p:nvPr/>
        </p:nvSpPr>
        <p:spPr>
          <a:xfrm>
            <a:off x="4610264" y="4204085"/>
            <a:ext cx="2650788" cy="247909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11</a:t>
            </a:r>
            <a:r>
              <a:rPr lang="ja-JP" altLang="en-US" sz="1000" dirty="0" smtClean="0">
                <a:solidFill>
                  <a:schemeClr val="tx1"/>
                </a:solidFill>
                <a:latin typeface="Meiryo UI" pitchFamily="50" charset="-128"/>
                <a:ea typeface="Meiryo UI" pitchFamily="50" charset="-128"/>
                <a:cs typeface="Meiryo UI" pitchFamily="50" charset="-128"/>
              </a:rPr>
              <a:t>施設（保健所）</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施設（駅ビル、図書館）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a:t>
            </a:r>
            <a:r>
              <a:rPr lang="ja-JP" altLang="en-US" sz="1000" dirty="0" smtClean="0">
                <a:solidFill>
                  <a:schemeClr val="tx1"/>
                </a:solidFill>
                <a:latin typeface="Meiryo UI" pitchFamily="50" charset="-128"/>
                <a:ea typeface="Meiryo UI" pitchFamily="50" charset="-128"/>
                <a:cs typeface="Meiryo UI" pitchFamily="50" charset="-128"/>
              </a:rPr>
              <a:t>施設（警察署、事務庁舎）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16</a:t>
            </a:r>
            <a:r>
              <a:rPr lang="ja-JP" altLang="en-US" sz="1000" dirty="0" smtClean="0">
                <a:solidFill>
                  <a:schemeClr val="tx1"/>
                </a:solidFill>
                <a:latin typeface="Meiryo UI" pitchFamily="50" charset="-128"/>
                <a:ea typeface="Meiryo UI" pitchFamily="50" charset="-128"/>
                <a:cs typeface="Meiryo UI" pitchFamily="50" charset="-128"/>
              </a:rPr>
              <a:t>施設（高校、病院、警察、事務庁舎）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15</a:t>
            </a:r>
            <a:r>
              <a:rPr lang="ja-JP" altLang="en-US" sz="1000" dirty="0" smtClean="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施設（高校、警察、公園）</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12</a:t>
            </a:r>
            <a:r>
              <a:rPr lang="ja-JP" altLang="en-US" sz="1000" dirty="0" smtClean="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2" name="テキスト ボックス 11"/>
          <p:cNvSpPr txBox="1"/>
          <p:nvPr/>
        </p:nvSpPr>
        <p:spPr>
          <a:xfrm>
            <a:off x="5939723" y="752497"/>
            <a:ext cx="365759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331741"/>
            <a:ext cx="5225787"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a:t>
            </a:r>
            <a:r>
              <a:rPr lang="ja-JP" altLang="en-US" sz="1000" b="0" i="0" dirty="0">
                <a:solidFill>
                  <a:prstClr val="black"/>
                </a:solidFill>
                <a:latin typeface="Meiryo UI" pitchFamily="50" charset="-128"/>
                <a:ea typeface="Meiryo UI" pitchFamily="50" charset="-128"/>
                <a:cs typeface="Meiryo UI" pitchFamily="50" charset="-128"/>
              </a:rPr>
              <a:t>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a:t>
            </a:r>
            <a:r>
              <a:rPr lang="ja-JP" altLang="en-US" sz="1000" b="0" i="0" dirty="0" smtClean="0">
                <a:solidFill>
                  <a:prstClr val="black"/>
                </a:solidFill>
                <a:latin typeface="Meiryo UI" pitchFamily="50" charset="-128"/>
                <a:ea typeface="Meiryo UI" pitchFamily="50" charset="-128"/>
                <a:cs typeface="Meiryo UI" pitchFamily="50" charset="-128"/>
              </a:rPr>
              <a:t>の</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削減分</a:t>
            </a:r>
            <a:r>
              <a:rPr lang="ja-JP" altLang="en-US" sz="1000" b="0" i="0" dirty="0">
                <a:solidFill>
                  <a:prstClr val="black"/>
                </a:solidFill>
                <a:latin typeface="Meiryo UI" pitchFamily="50" charset="-128"/>
                <a:ea typeface="Meiryo UI" pitchFamily="50" charset="-128"/>
                <a:cs typeface="Meiryo UI" pitchFamily="50" charset="-128"/>
              </a:rPr>
              <a:t>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かかる経費</a:t>
            </a:r>
            <a:r>
              <a:rPr lang="ja-JP" altLang="en-US" sz="1000" b="0" i="0" dirty="0">
                <a:solidFill>
                  <a:prstClr val="black"/>
                </a:solidFill>
                <a:latin typeface="Meiryo UI" pitchFamily="50" charset="-128"/>
                <a:ea typeface="Meiryo UI" pitchFamily="50" charset="-128"/>
                <a:cs typeface="Meiryo UI" pitchFamily="50" charset="-128"/>
              </a:rPr>
              <a:t>等を償還し</a:t>
            </a:r>
            <a:r>
              <a:rPr lang="ja-JP" altLang="en-US" sz="1000" b="0" i="0" dirty="0" smtClean="0">
                <a:solidFill>
                  <a:prstClr val="black"/>
                </a:solidFill>
                <a:latin typeface="Meiryo UI" pitchFamily="50" charset="-128"/>
                <a:ea typeface="Meiryo UI" pitchFamily="50" charset="-128"/>
                <a:cs typeface="Meiryo UI" pitchFamily="50" charset="-128"/>
              </a:rPr>
              <a:t>、残余</a:t>
            </a:r>
            <a:r>
              <a:rPr lang="ja-JP" altLang="en-US" sz="1000" b="0" i="0" dirty="0">
                <a:solidFill>
                  <a:prstClr val="black"/>
                </a:solidFill>
                <a:latin typeface="Meiryo UI" pitchFamily="50" charset="-128"/>
                <a:ea typeface="Meiryo UI" pitchFamily="50" charset="-128"/>
                <a:cs typeface="Meiryo UI" pitchFamily="50" charset="-128"/>
              </a:rPr>
              <a:t>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7303338" y="4002687"/>
            <a:ext cx="2469144" cy="270767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区</a:t>
            </a:r>
            <a:r>
              <a:rPr lang="ja-JP" altLang="en-US" sz="1000" dirty="0" smtClean="0">
                <a:solidFill>
                  <a:schemeClr val="tx1"/>
                </a:solidFill>
                <a:latin typeface="Meiryo UI" pitchFamily="50" charset="-128"/>
                <a:ea typeface="Meiryo UI" pitchFamily="50" charset="-128"/>
                <a:cs typeface="Meiryo UI" pitchFamily="50" charset="-128"/>
              </a:rPr>
              <a:t>役所</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動物園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（介護老人保健</a:t>
            </a:r>
            <a:r>
              <a:rPr lang="ja-JP" altLang="en-US" sz="1000" dirty="0" smtClean="0">
                <a:solidFill>
                  <a:schemeClr val="tx1"/>
                </a:solidFill>
                <a:latin typeface="Meiryo UI" pitchFamily="50" charset="-128"/>
                <a:ea typeface="Meiryo UI" pitchFamily="50" charset="-128"/>
                <a:cs typeface="Meiryo UI" pitchFamily="50" charset="-128"/>
              </a:rPr>
              <a:t>施設</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市場１施設）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40</a:t>
            </a:r>
            <a:r>
              <a:rPr lang="ja-JP" altLang="en-US" sz="1000" dirty="0" smtClean="0">
                <a:solidFill>
                  <a:schemeClr val="tx1"/>
                </a:solidFill>
                <a:latin typeface="Meiryo UI" pitchFamily="50" charset="-128"/>
                <a:ea typeface="Meiryo UI" pitchFamily="50" charset="-128"/>
                <a:cs typeface="Meiryo UI" pitchFamily="50" charset="-128"/>
              </a:rPr>
              <a:t>施設（市場１施設、保健福祉センター３施設、区役所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施設、環境事業センター８施設、事務所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施設、公文書館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施設、図書館</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施設、消防署２施設、</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斎場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施設、教育センター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836093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40</a:t>
            </a:r>
            <a:endParaRPr kumimoji="1" lang="en-US" altLang="ja-JP" b="1" dirty="0" smtClean="0"/>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2" name="角丸四角形 31"/>
          <p:cNvSpPr/>
          <p:nvPr/>
        </p:nvSpPr>
        <p:spPr>
          <a:xfrm>
            <a:off x="66475" y="530583"/>
            <a:ext cx="4548303" cy="629528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角丸四角形 32"/>
          <p:cNvSpPr/>
          <p:nvPr/>
        </p:nvSpPr>
        <p:spPr>
          <a:xfrm>
            <a:off x="123296" y="577995"/>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大阪市エコ住宅普及促進事業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1340520" y="1035581"/>
            <a:ext cx="320547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162166" y="1267818"/>
            <a:ext cx="438383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◆省エネ・省</a:t>
            </a:r>
            <a:r>
              <a:rPr lang="en-US" altLang="ja-JP" sz="1300" dirty="0" smtClean="0">
                <a:solidFill>
                  <a:prstClr val="black"/>
                </a:solidFill>
                <a:latin typeface="Meiryo UI" pitchFamily="50" charset="-128"/>
                <a:ea typeface="Meiryo UI" pitchFamily="50" charset="-128"/>
                <a:cs typeface="Meiryo UI" pitchFamily="50" charset="-128"/>
              </a:rPr>
              <a:t>CO</a:t>
            </a:r>
            <a:r>
              <a:rPr lang="en-US" altLang="ja-JP" sz="900" dirty="0" smtClean="0">
                <a:solidFill>
                  <a:prstClr val="black"/>
                </a:solidFill>
                <a:latin typeface="Meiryo UI" pitchFamily="50" charset="-128"/>
                <a:ea typeface="Meiryo UI" pitchFamily="50" charset="-128"/>
                <a:cs typeface="Meiryo UI" pitchFamily="50" charset="-128"/>
              </a:rPr>
              <a:t>2</a:t>
            </a:r>
            <a:r>
              <a:rPr lang="ja-JP" altLang="en-US" sz="1300" dirty="0" smtClean="0">
                <a:solidFill>
                  <a:prstClr val="black"/>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050" dirty="0" smtClean="0">
                <a:solidFill>
                  <a:prstClr val="black"/>
                </a:solidFill>
                <a:latin typeface="Meiryo UI" pitchFamily="50" charset="-128"/>
                <a:ea typeface="Meiryo UI" pitchFamily="50" charset="-128"/>
                <a:cs typeface="Meiryo UI" pitchFamily="50" charset="-128"/>
              </a:rPr>
              <a:t>戸建・集合</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を認定するとともに、その情報を広く発信しています。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200570" y="2069436"/>
            <a:ext cx="2520280" cy="507831"/>
          </a:xfrm>
          <a:prstGeom prst="rect">
            <a:avLst/>
          </a:prstGeom>
          <a:noFill/>
        </p:spPr>
        <p:txBody>
          <a:bodyPr wrap="square" rtlCol="0">
            <a:spAutoFit/>
          </a:bodyPr>
          <a:lstStyle/>
          <a:p>
            <a:pPr marL="87313" indent="-87313"/>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年度から</a:t>
            </a:r>
            <a:r>
              <a:rPr lang="en-US" altLang="ja-JP" sz="900" dirty="0" smtClean="0">
                <a:latin typeface="Meiryo UI" panose="020B0604030504040204" pitchFamily="50" charset="-128"/>
                <a:ea typeface="Meiryo UI" panose="020B0604030504040204" pitchFamily="50" charset="-128"/>
              </a:rPr>
              <a:t>2013</a:t>
            </a:r>
            <a:r>
              <a:rPr lang="ja-JP" altLang="ja-JP" sz="900" dirty="0" smtClean="0">
                <a:latin typeface="Meiryo UI" panose="020B0604030504040204" pitchFamily="50" charset="-128"/>
                <a:ea typeface="Meiryo UI" panose="020B0604030504040204" pitchFamily="50" charset="-128"/>
              </a:rPr>
              <a:t>年度</a:t>
            </a:r>
            <a:r>
              <a:rPr lang="ja-JP" altLang="en-US" sz="900" dirty="0" smtClean="0">
                <a:latin typeface="Meiryo UI" panose="020B0604030504040204" pitchFamily="50" charset="-128"/>
                <a:ea typeface="Meiryo UI" panose="020B0604030504040204" pitchFamily="50" charset="-128"/>
              </a:rPr>
              <a:t>まで</a:t>
            </a:r>
            <a:r>
              <a:rPr lang="ja-JP" altLang="ja-JP" sz="900" dirty="0" smtClean="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計画</a:t>
            </a:r>
            <a:r>
              <a:rPr lang="ja-JP" altLang="ja-JP" sz="900" dirty="0" smtClean="0">
                <a:latin typeface="Meiryo UI" panose="020B0604030504040204" pitchFamily="50" charset="-128"/>
                <a:ea typeface="Meiryo UI" panose="020B0604030504040204" pitchFamily="50" charset="-128"/>
              </a:rPr>
              <a:t>認定を受けた住宅の購入等にかかる住宅ローンに対</a:t>
            </a:r>
            <a:r>
              <a:rPr lang="ja-JP" altLang="en-US" sz="900" dirty="0" smtClean="0">
                <a:latin typeface="Meiryo UI" panose="020B0604030504040204" pitchFamily="50" charset="-128"/>
                <a:ea typeface="Meiryo UI" panose="020B0604030504040204" pitchFamily="50" charset="-128"/>
              </a:rPr>
              <a:t>する</a:t>
            </a:r>
            <a:r>
              <a:rPr lang="ja-JP" altLang="ja-JP" sz="900" dirty="0" smtClean="0">
                <a:latin typeface="Meiryo UI" panose="020B0604030504040204" pitchFamily="50" charset="-128"/>
                <a:ea typeface="Meiryo UI" panose="020B0604030504040204" pitchFamily="50" charset="-128"/>
              </a:rPr>
              <a:t>利子補給を行っています</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rPr>
              <a:t>年度終了予定）。</a:t>
            </a:r>
            <a:endParaRPr lang="en-US" altLang="ja-JP" sz="9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854945" y="2083595"/>
            <a:ext cx="1602740" cy="51891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年度までの実績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・計画認定住宅戸数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50" dirty="0" smtClean="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3,305</a:t>
            </a:r>
            <a:r>
              <a:rPr lang="ja-JP" altLang="en-US" sz="1050" dirty="0" smtClean="0">
                <a:solidFill>
                  <a:schemeClr val="tx1"/>
                </a:solidFill>
                <a:latin typeface="Meiryo UI" pitchFamily="50" charset="-128"/>
                <a:ea typeface="Meiryo UI" pitchFamily="50" charset="-128"/>
                <a:cs typeface="Meiryo UI" pitchFamily="50" charset="-128"/>
              </a:rPr>
              <a:t>戸</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r="2239"/>
          <a:stretch/>
        </p:blipFill>
        <p:spPr>
          <a:xfrm>
            <a:off x="97999" y="2820473"/>
            <a:ext cx="4435364" cy="3665075"/>
          </a:xfrm>
          <a:prstGeom prst="rect">
            <a:avLst/>
          </a:prstGeom>
        </p:spPr>
      </p:pic>
      <p:sp>
        <p:nvSpPr>
          <p:cNvPr id="12" name="角丸四角形 11"/>
          <p:cNvSpPr/>
          <p:nvPr/>
        </p:nvSpPr>
        <p:spPr>
          <a:xfrm>
            <a:off x="4688127" y="562713"/>
            <a:ext cx="5144798" cy="316722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3" name="角丸四角形 12"/>
          <p:cNvSpPr/>
          <p:nvPr/>
        </p:nvSpPr>
        <p:spPr>
          <a:xfrm>
            <a:off x="4717517" y="615195"/>
            <a:ext cx="2816891"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環境技術コーディネート事業</a:t>
            </a:r>
          </a:p>
        </p:txBody>
      </p:sp>
      <p:sp>
        <p:nvSpPr>
          <p:cNvPr id="14" name="Text Box 5"/>
          <p:cNvSpPr txBox="1">
            <a:spLocks noChangeArrowheads="1"/>
          </p:cNvSpPr>
          <p:nvPr/>
        </p:nvSpPr>
        <p:spPr bwMode="auto">
          <a:xfrm>
            <a:off x="7976685" y="1937768"/>
            <a:ext cx="1816566" cy="372809"/>
          </a:xfrm>
          <a:prstGeom prst="rect">
            <a:avLst/>
          </a:prstGeom>
          <a:noFill/>
          <a:ln>
            <a:noFill/>
          </a:ln>
          <a:extLst/>
        </p:spPr>
        <p:txBody>
          <a:bodyPr vert="horz" wrap="square" lIns="0" tIns="0" rIns="0" bIns="0" numCol="1" anchor="t" anchorCtr="0" compatLnSpc="1">
            <a:prstTxWarp prst="textNoShape">
              <a:avLst/>
            </a:prstTxWarp>
          </a:bodyPr>
          <a:lstStyle/>
          <a:p>
            <a:pPr algn="ct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ＭＳ Ｐゴシック" pitchFamily="50" charset="-128"/>
              </a:rPr>
              <a:t>おおさかエコテック</a:t>
            </a:r>
            <a:r>
              <a:rPr lang="en-US" altLang="ja-JP" sz="900" dirty="0">
                <a:latin typeface="Meiryo UI" panose="020B0604030504040204" pitchFamily="50" charset="-128"/>
                <a:ea typeface="Meiryo UI" panose="020B0604030504040204" pitchFamily="50" charset="-128"/>
                <a:cs typeface="ＭＳ Ｐゴシック" pitchFamily="50" charset="-128"/>
              </a:rPr>
              <a:t> </a:t>
            </a:r>
            <a:r>
              <a:rPr lang="ja-JP" altLang="en-US" sz="900" dirty="0" smtClean="0">
                <a:latin typeface="Meiryo UI" panose="020B0604030504040204" pitchFamily="50" charset="-128"/>
                <a:ea typeface="Meiryo UI" panose="020B0604030504040204" pitchFamily="50" charset="-128"/>
                <a:cs typeface="ＭＳ Ｐゴシック" pitchFamily="50" charset="-128"/>
              </a:rPr>
              <a:t>ロゴマーク</a:t>
            </a: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このロゴマークは、高い評価を受けた環境</a:t>
            </a:r>
            <a:endParaRPr lang="en-US" altLang="ja-JP" sz="800" dirty="0" smtClean="0">
              <a:latin typeface="Meiryo UI" panose="020B0604030504040204" pitchFamily="50" charset="-128"/>
              <a:ea typeface="Meiryo UI" panose="020B0604030504040204" pitchFamily="50" charset="-128"/>
              <a:cs typeface="ＭＳ Ｐゴシック" pitchFamily="50" charset="-128"/>
            </a:endParaRP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技術・製品に使用が認められます。 </a:t>
            </a:r>
            <a:endParaRPr lang="ja-JP" altLang="en-US" sz="2000" dirty="0" smtClean="0">
              <a:latin typeface="Meiryo UI" panose="020B0604030504040204" pitchFamily="50" charset="-128"/>
              <a:ea typeface="Meiryo UI" panose="020B0604030504040204" pitchFamily="50" charset="-128"/>
              <a:cs typeface="ＭＳ Ｐゴシック" pitchFamily="50" charset="-128"/>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616" y="1073064"/>
            <a:ext cx="825932" cy="836129"/>
          </a:xfrm>
          <a:prstGeom prst="rect">
            <a:avLst/>
          </a:prstGeom>
        </p:spPr>
      </p:pic>
      <p:sp>
        <p:nvSpPr>
          <p:cNvPr id="17" name="テキスト ボックス 16"/>
          <p:cNvSpPr txBox="1"/>
          <p:nvPr/>
        </p:nvSpPr>
        <p:spPr>
          <a:xfrm>
            <a:off x="4666341" y="1086324"/>
            <a:ext cx="3527019"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◆大阪の中小・ベンチャー</a:t>
            </a:r>
            <a:r>
              <a:rPr lang="ja-JP" altLang="en-US" sz="1300" dirty="0" smtClean="0">
                <a:latin typeface="Meiryo UI" pitchFamily="50" charset="-128"/>
                <a:ea typeface="Meiryo UI" pitchFamily="50" charset="-128"/>
                <a:cs typeface="Meiryo UI" pitchFamily="50" charset="-128"/>
              </a:rPr>
              <a:t>企業</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よる優れた環境技術・製品を技術評価し、高い評価を受けたものに対し「おおさかエコテック」の称号を授与し、ホームページ</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メールマガジンやセミナー・展示会等を通じその普及</a:t>
            </a:r>
            <a:r>
              <a:rPr lang="ja-JP" altLang="en-US" sz="1300" dirty="0">
                <a:latin typeface="Meiryo UI" pitchFamily="50" charset="-128"/>
                <a:ea typeface="Meiryo UI" pitchFamily="50" charset="-128"/>
                <a:cs typeface="Meiryo UI" pitchFamily="50" charset="-128"/>
              </a:rPr>
              <a:t>を支援</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p>
        </p:txBody>
      </p:sp>
      <p:sp>
        <p:nvSpPr>
          <p:cNvPr id="18" name="テキスト ボックス 17"/>
          <p:cNvSpPr txBox="1"/>
          <p:nvPr/>
        </p:nvSpPr>
        <p:spPr>
          <a:xfrm>
            <a:off x="7489565" y="651249"/>
            <a:ext cx="2250427" cy="369332"/>
          </a:xfrm>
          <a:prstGeom prst="rect">
            <a:avLst/>
          </a:prstGeom>
          <a:noFill/>
        </p:spPr>
        <p:txBody>
          <a:bodyPr wrap="square" lIns="0" tIns="0" rIns="0" bIns="0" rtlCol="0" anchor="ctr" anchorCtr="1">
            <a:sp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endParaRPr lang="en-US" altLang="ja-JP" sz="1200" dirty="0" smtClean="0">
              <a:latin typeface="Meiryo UI" pitchFamily="50" charset="-128"/>
              <a:ea typeface="Meiryo UI" pitchFamily="50" charset="-128"/>
              <a:cs typeface="Meiryo UI" pitchFamily="50" charset="-128"/>
            </a:endParaRPr>
          </a:p>
          <a:p>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        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100" strike="sngStrike" dirty="0">
              <a:latin typeface="Meiryo UI" pitchFamily="50" charset="-128"/>
              <a:ea typeface="Meiryo UI" pitchFamily="50" charset="-128"/>
              <a:cs typeface="Meiryo UI" pitchFamily="50" charset="-128"/>
            </a:endParaRPr>
          </a:p>
        </p:txBody>
      </p:sp>
      <p:sp>
        <p:nvSpPr>
          <p:cNvPr id="29" name="角丸四角形 28"/>
          <p:cNvSpPr/>
          <p:nvPr/>
        </p:nvSpPr>
        <p:spPr>
          <a:xfrm>
            <a:off x="4717517" y="3848880"/>
            <a:ext cx="2765274" cy="3166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大阪トップランナー育成事業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4666341" y="4513448"/>
            <a:ext cx="5001722"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新規性があ</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成長が</a:t>
            </a:r>
            <a:r>
              <a:rPr lang="ja-JP" altLang="en-US" sz="1300" dirty="0">
                <a:latin typeface="Meiryo UI" pitchFamily="50" charset="-128"/>
                <a:ea typeface="Meiryo UI" pitchFamily="50" charset="-128"/>
                <a:cs typeface="Meiryo UI" pitchFamily="50" charset="-128"/>
              </a:rPr>
              <a:t>期待できるプロジェクト</a:t>
            </a:r>
            <a:r>
              <a:rPr lang="ja-JP" altLang="en-US" sz="1300" dirty="0" smtClean="0">
                <a:latin typeface="Meiryo UI" pitchFamily="50" charset="-128"/>
                <a:ea typeface="Meiryo UI" pitchFamily="50" charset="-128"/>
                <a:cs typeface="Meiryo UI" pitchFamily="50" charset="-128"/>
              </a:rPr>
              <a:t>を認定</a:t>
            </a:r>
            <a:r>
              <a:rPr lang="ja-JP" altLang="en-US" sz="1300" dirty="0">
                <a:latin typeface="Meiryo UI" pitchFamily="50" charset="-128"/>
                <a:ea typeface="Meiryo UI" pitchFamily="50" charset="-128"/>
                <a:cs typeface="Meiryo UI" pitchFamily="50" charset="-128"/>
              </a:rPr>
              <a:t>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認定</a:t>
            </a:r>
            <a:r>
              <a:rPr lang="ja-JP" altLang="en-US" sz="1300" dirty="0">
                <a:latin typeface="Meiryo UI" pitchFamily="50" charset="-128"/>
                <a:ea typeface="Meiryo UI" pitchFamily="50" charset="-128"/>
                <a:cs typeface="Meiryo UI" pitchFamily="50" charset="-128"/>
              </a:rPr>
              <a:t>したプロジェクトに</a:t>
            </a:r>
            <a:r>
              <a:rPr lang="ja-JP" altLang="en-US" sz="1300" dirty="0" smtClean="0">
                <a:latin typeface="Meiryo UI" pitchFamily="50" charset="-128"/>
                <a:ea typeface="Meiryo UI" pitchFamily="50" charset="-128"/>
                <a:cs typeface="Meiryo UI" pitchFamily="50" charset="-128"/>
              </a:rPr>
              <a:t>対して市場</a:t>
            </a:r>
            <a:r>
              <a:rPr lang="ja-JP" altLang="en-US" sz="1300" dirty="0">
                <a:latin typeface="Meiryo UI" pitchFamily="50" charset="-128"/>
                <a:ea typeface="Meiryo UI" pitchFamily="50" charset="-128"/>
                <a:cs typeface="Meiryo UI" pitchFamily="50" charset="-128"/>
              </a:rPr>
              <a:t>投入から販路</a:t>
            </a:r>
            <a:r>
              <a:rPr lang="ja-JP" altLang="en-US" sz="1300" dirty="0" smtClean="0">
                <a:latin typeface="Meiryo UI" pitchFamily="50" charset="-128"/>
                <a:ea typeface="Meiryo UI" pitchFamily="50" charset="-128"/>
                <a:cs typeface="Meiryo UI" pitchFamily="50" charset="-128"/>
              </a:rPr>
              <a:t>拡大</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まで</a:t>
            </a:r>
            <a:r>
              <a:rPr lang="ja-JP" altLang="en-US" sz="1300" dirty="0">
                <a:latin typeface="Meiryo UI" pitchFamily="50" charset="-128"/>
                <a:ea typeface="Meiryo UI" pitchFamily="50" charset="-128"/>
                <a:cs typeface="Meiryo UI" pitchFamily="50" charset="-128"/>
              </a:rPr>
              <a:t>担当</a:t>
            </a:r>
            <a:r>
              <a:rPr lang="ja-JP" altLang="en-US" sz="1300" dirty="0" smtClean="0">
                <a:latin typeface="Meiryo UI" pitchFamily="50" charset="-128"/>
                <a:ea typeface="Meiryo UI" pitchFamily="50" charset="-128"/>
                <a:cs typeface="Meiryo UI" pitchFamily="50" charset="-128"/>
              </a:rPr>
              <a:t>コーディネータが</a:t>
            </a:r>
            <a:r>
              <a:rPr lang="ja-JP" altLang="en-US" sz="1300" dirty="0">
                <a:latin typeface="Meiryo UI" pitchFamily="50" charset="-128"/>
                <a:ea typeface="Meiryo UI" pitchFamily="50" charset="-128"/>
                <a:cs typeface="Meiryo UI" pitchFamily="50" charset="-128"/>
              </a:rPr>
              <a:t>伴走し、各段階の課題</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応じた</a:t>
            </a:r>
            <a:r>
              <a:rPr lang="ja-JP" altLang="en-US" sz="1300" dirty="0">
                <a:latin typeface="Meiryo UI" pitchFamily="50" charset="-128"/>
                <a:ea typeface="Meiryo UI" pitchFamily="50" charset="-128"/>
                <a:cs typeface="Meiryo UI" pitchFamily="50" charset="-128"/>
              </a:rPr>
              <a:t>オーダーメイド型の継続的サポートを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smtClean="0">
              <a:latin typeface="Meiryo UI" pitchFamily="50" charset="-128"/>
              <a:ea typeface="Meiryo UI" pitchFamily="50" charset="-128"/>
              <a:cs typeface="Meiryo UI" pitchFamily="50" charset="-128"/>
            </a:endParaRPr>
          </a:p>
        </p:txBody>
      </p:sp>
      <p:pic>
        <p:nvPicPr>
          <p:cNvPr id="38" name="Picture 2" descr="\\APZR002C\OA-ga0018$\ユーザ作業用フォルダ\0403_035201_■00事業振興担当■\トップランナー(TR)\008 評価_認定\08 認定ロゴデータ\nintei_logo_c2.JPG"/>
          <p:cNvPicPr>
            <a:picLocks noChangeAspect="1" noChangeArrowheads="1"/>
          </p:cNvPicPr>
          <p:nvPr/>
        </p:nvPicPr>
        <p:blipFill>
          <a:blip r:embed="rId4" cstate="print"/>
          <a:srcRect/>
          <a:stretch>
            <a:fillRect/>
          </a:stretch>
        </p:blipFill>
        <p:spPr bwMode="auto">
          <a:xfrm>
            <a:off x="8681927" y="4409257"/>
            <a:ext cx="894976" cy="956440"/>
          </a:xfrm>
          <a:prstGeom prst="rect">
            <a:avLst/>
          </a:prstGeom>
          <a:noFill/>
        </p:spPr>
      </p:pic>
      <p:sp>
        <p:nvSpPr>
          <p:cNvPr id="39" name="角丸四角形 38"/>
          <p:cNvSpPr/>
          <p:nvPr/>
        </p:nvSpPr>
        <p:spPr>
          <a:xfrm>
            <a:off x="4688127" y="3782418"/>
            <a:ext cx="5144797" cy="304345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7559293" y="3954353"/>
            <a:ext cx="1836646"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事業実施年度：</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31" name="Text Box 5"/>
          <p:cNvSpPr txBox="1">
            <a:spLocks noChangeArrowheads="1"/>
          </p:cNvSpPr>
          <p:nvPr/>
        </p:nvSpPr>
        <p:spPr bwMode="auto">
          <a:xfrm>
            <a:off x="8465578" y="5469888"/>
            <a:ext cx="1327673" cy="216023"/>
          </a:xfrm>
          <a:prstGeom prst="rect">
            <a:avLst/>
          </a:prstGeom>
          <a:noFill/>
          <a:ln>
            <a:noFill/>
          </a:ln>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プロジェクト認定ロゴマーク</a:t>
            </a:r>
            <a:endPar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788412684"/>
              </p:ext>
            </p:extLst>
          </p:nvPr>
        </p:nvGraphicFramePr>
        <p:xfrm>
          <a:off x="5058864" y="2632798"/>
          <a:ext cx="4421695" cy="975360"/>
        </p:xfrm>
        <a:graphic>
          <a:graphicData uri="http://schemas.openxmlformats.org/drawingml/2006/table">
            <a:tbl>
              <a:tblPr firstRow="1" bandRow="1">
                <a:tableStyleId>{5940675A-B579-460E-94D1-54222C63F5DA}</a:tableStyleId>
              </a:tblPr>
              <a:tblGrid>
                <a:gridCol w="151320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技術選定</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zh-CN" altLang="en-US" sz="1000" dirty="0" smtClean="0">
                          <a:latin typeface="Meiryo UI" panose="020B0604030504040204" pitchFamily="50" charset="-128"/>
                          <a:ea typeface="Meiryo UI" panose="020B0604030504040204" pitchFamily="50" charset="-128"/>
                        </a:rPr>
                        <a:t>展示会出展等</a:t>
                      </a:r>
                      <a:r>
                        <a:rPr kumimoji="1" lang="en-US" altLang="zh-CN"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zh-CN"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メールマガジンの発行</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25480110"/>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3711861812"/>
              </p:ext>
            </p:extLst>
          </p:nvPr>
        </p:nvGraphicFramePr>
        <p:xfrm>
          <a:off x="4891841" y="5900891"/>
          <a:ext cx="4755743" cy="731520"/>
        </p:xfrm>
        <a:graphic>
          <a:graphicData uri="http://schemas.openxmlformats.org/drawingml/2006/table">
            <a:tbl>
              <a:tblPr firstRow="1" bandRow="1">
                <a:tableStyleId>{5940675A-B579-460E-94D1-54222C63F5DA}</a:tableStyleId>
              </a:tblPr>
              <a:tblGrid>
                <a:gridCol w="126555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認定プロジェクト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うち省エネ関連</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42" name="テキスト ボックス 41"/>
          <p:cNvSpPr txBox="1"/>
          <p:nvPr/>
        </p:nvSpPr>
        <p:spPr>
          <a:xfrm>
            <a:off x="4703884" y="5616660"/>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43" name="テキスト ボックス 42"/>
          <p:cNvSpPr txBox="1"/>
          <p:nvPr/>
        </p:nvSpPr>
        <p:spPr>
          <a:xfrm>
            <a:off x="9047561" y="563566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4731277" y="2376698"/>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45" name="テキスト ボックス 44"/>
          <p:cNvSpPr txBox="1"/>
          <p:nvPr/>
        </p:nvSpPr>
        <p:spPr>
          <a:xfrm>
            <a:off x="8884445" y="240962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181584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41</a:t>
            </a:r>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1" name="テキスト ボックス 30"/>
          <p:cNvSpPr txBox="1"/>
          <p:nvPr/>
        </p:nvSpPr>
        <p:spPr>
          <a:xfrm>
            <a:off x="100124" y="4166939"/>
            <a:ext cx="1415883"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大阪産業創造館</a:t>
            </a:r>
            <a:endParaRPr lang="ja-JP" altLang="en-US" sz="1100" dirty="0">
              <a:latin typeface="Meiryo UI" pitchFamily="50" charset="-128"/>
              <a:ea typeface="Meiryo UI" pitchFamily="50" charset="-128"/>
              <a:cs typeface="Meiryo UI" pitchFamily="50" charset="-128"/>
            </a:endParaRPr>
          </a:p>
        </p:txBody>
      </p:sp>
      <p:sp>
        <p:nvSpPr>
          <p:cNvPr id="39" name="角丸四角形 38"/>
          <p:cNvSpPr/>
          <p:nvPr/>
        </p:nvSpPr>
        <p:spPr>
          <a:xfrm>
            <a:off x="53126" y="562712"/>
            <a:ext cx="4993741" cy="61828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smtClean="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a:t>
            </a:r>
            <a:r>
              <a:rPr lang="ja-JP" altLang="en-US" sz="1300" dirty="0">
                <a:latin typeface="Meiryo UI" pitchFamily="50" charset="-128"/>
                <a:ea typeface="Meiryo UI" pitchFamily="50" charset="-128"/>
                <a:cs typeface="Meiryo UI" pitchFamily="50" charset="-128"/>
              </a:rPr>
              <a:t>よる</a:t>
            </a:r>
            <a:r>
              <a:rPr lang="ja-JP" altLang="en-US" sz="1300" dirty="0" smtClean="0">
                <a:latin typeface="Meiryo UI" pitchFamily="50" charset="-128"/>
                <a:ea typeface="Meiryo UI" pitchFamily="50" charset="-128"/>
                <a:cs typeface="Meiryo UI" pitchFamily="50" charset="-128"/>
              </a:rPr>
              <a:t>コスト削減の取組みを支援していま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53125" y="587540"/>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産業創造館における中小企業向け専門家相談</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919931" y="1050163"/>
            <a:ext cx="315125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1507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経営相談室チラシ</a:t>
            </a:r>
            <a:endParaRPr lang="ja-JP" altLang="en-US" sz="11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474142" y="41388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専門家相談</a:t>
            </a:r>
            <a:endParaRPr lang="ja-JP" altLang="en-US" sz="1100" dirty="0">
              <a:latin typeface="Meiryo UI" pitchFamily="50" charset="-128"/>
              <a:ea typeface="Meiryo UI" pitchFamily="50" charset="-128"/>
              <a:cs typeface="Meiryo UI" pitchFamily="50" charset="-128"/>
            </a:endParaRPr>
          </a:p>
        </p:txBody>
      </p:sp>
      <p:sp>
        <p:nvSpPr>
          <p:cNvPr id="16" name="角丸四角形 15"/>
          <p:cNvSpPr/>
          <p:nvPr/>
        </p:nvSpPr>
        <p:spPr>
          <a:xfrm>
            <a:off x="5132776" y="615140"/>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schemeClr val="tx1"/>
                </a:solidFill>
                <a:latin typeface="Meiryo UI" pitchFamily="50" charset="-128"/>
                <a:ea typeface="Meiryo UI" pitchFamily="50" charset="-128"/>
                <a:cs typeface="Meiryo UI" pitchFamily="50" charset="-128"/>
              </a:rPr>
              <a:t>ATC</a:t>
            </a:r>
            <a:r>
              <a:rPr lang="ja-JP" altLang="en-US" sz="1600" b="1" dirty="0" smtClean="0">
                <a:solidFill>
                  <a:schemeClr val="tx1"/>
                </a:solidFill>
                <a:latin typeface="Meiryo UI" pitchFamily="50" charset="-128"/>
                <a:ea typeface="Meiryo UI" pitchFamily="50" charset="-128"/>
                <a:cs typeface="Meiryo UI" pitchFamily="50" charset="-128"/>
              </a:rPr>
              <a:t>グリーンエコプラザの運営等</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smtClean="0">
                <a:latin typeface="Meiryo UI" pitchFamily="50" charset="-128"/>
                <a:ea typeface="Meiryo UI" pitchFamily="50" charset="-128"/>
                <a:cs typeface="Meiryo UI" pitchFamily="50" charset="-128"/>
              </a:rPr>
              <a:t>ATC</a:t>
            </a:r>
            <a:r>
              <a:rPr lang="ja-JP" altLang="en-US" sz="1100" dirty="0" smtClean="0">
                <a:latin typeface="Meiryo UI" pitchFamily="50" charset="-128"/>
                <a:ea typeface="Meiryo UI" pitchFamily="50" charset="-128"/>
                <a:cs typeface="Meiryo UI" pitchFamily="50" charset="-128"/>
              </a:rPr>
              <a:t>グリーンエコプラザ</a:t>
            </a:r>
            <a:endParaRPr lang="ja-JP" altLang="en-US" sz="1100" dirty="0">
              <a:latin typeface="Meiryo UI" pitchFamily="50" charset="-128"/>
              <a:ea typeface="Meiryo UI" pitchFamily="50" charset="-128"/>
              <a:cs typeface="Meiryo UI" pitchFamily="50" charset="-128"/>
            </a:endParaRPr>
          </a:p>
        </p:txBody>
      </p:sp>
      <p:sp>
        <p:nvSpPr>
          <p:cNvPr id="18" name="角丸四角形 17"/>
          <p:cNvSpPr/>
          <p:nvPr/>
        </p:nvSpPr>
        <p:spPr>
          <a:xfrm>
            <a:off x="5132776" y="562712"/>
            <a:ext cx="4700149" cy="616930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434903"/>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a:t>
            </a:r>
            <a:r>
              <a:rPr lang="ja-JP" altLang="en-US" sz="1300" dirty="0" smtClean="0">
                <a:latin typeface="Meiryo UI" pitchFamily="50" charset="-128"/>
                <a:ea typeface="Meiryo UI" pitchFamily="50" charset="-128"/>
                <a:cs typeface="Meiryo UI" pitchFamily="50" charset="-128"/>
              </a:rPr>
              <a:t>関する企業の関連</a:t>
            </a:r>
            <a:r>
              <a:rPr lang="ja-JP" altLang="en-US" sz="1300" dirty="0">
                <a:latin typeface="Meiryo UI" pitchFamily="50" charset="-128"/>
                <a:ea typeface="Meiryo UI" pitchFamily="50" charset="-128"/>
                <a:cs typeface="Meiryo UI" pitchFamily="50" charset="-128"/>
              </a:rPr>
              <a:t>製品・技術の</a:t>
            </a:r>
            <a:r>
              <a:rPr lang="ja-JP" altLang="en-US" sz="1300" dirty="0" smtClean="0">
                <a:latin typeface="Meiryo UI" pitchFamily="50" charset="-128"/>
                <a:ea typeface="Meiryo UI" pitchFamily="50" charset="-128"/>
                <a:cs typeface="Meiryo UI" pitchFamily="50" charset="-128"/>
              </a:rPr>
              <a:t>展示の場および最新</a:t>
            </a:r>
            <a:r>
              <a:rPr lang="ja-JP" altLang="en-US" sz="1300" dirty="0">
                <a:latin typeface="Meiryo UI" pitchFamily="50" charset="-128"/>
                <a:ea typeface="Meiryo UI" pitchFamily="50" charset="-128"/>
                <a:cs typeface="Meiryo UI" pitchFamily="50" charset="-128"/>
              </a:rPr>
              <a:t>の環境ビジネスの情報を提供することで</a:t>
            </a:r>
            <a:r>
              <a:rPr lang="ja-JP" altLang="en-US" sz="1300" dirty="0" smtClean="0">
                <a:latin typeface="Meiryo UI" pitchFamily="50" charset="-128"/>
                <a:ea typeface="Meiryo UI" pitchFamily="50" charset="-128"/>
                <a:cs typeface="Meiryo UI" pitchFamily="50" charset="-128"/>
              </a:rPr>
              <a:t>、産業</a:t>
            </a:r>
            <a:r>
              <a:rPr lang="ja-JP" altLang="en-US" sz="1300" dirty="0">
                <a:latin typeface="Meiryo UI" pitchFamily="50" charset="-128"/>
                <a:ea typeface="Meiryo UI" pitchFamily="50" charset="-128"/>
                <a:cs typeface="Meiryo UI" pitchFamily="50" charset="-128"/>
              </a:rPr>
              <a:t>の育成・振興を</a:t>
            </a:r>
            <a:r>
              <a:rPr lang="ja-JP" altLang="en-US" sz="1300" dirty="0" smtClean="0">
                <a:latin typeface="Meiryo UI" pitchFamily="50" charset="-128"/>
                <a:ea typeface="Meiryo UI" pitchFamily="50" charset="-128"/>
                <a:cs typeface="Meiryo UI" pitchFamily="50" charset="-128"/>
              </a:rPr>
              <a:t>図っています。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642590" y="1116404"/>
            <a:ext cx="305005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graphicFrame>
        <p:nvGraphicFramePr>
          <p:cNvPr id="25" name="表 24"/>
          <p:cNvGraphicFramePr>
            <a:graphicFrameLocks noGrp="1"/>
          </p:cNvGraphicFramePr>
          <p:nvPr>
            <p:extLst>
              <p:ext uri="{D42A27DB-BD31-4B8C-83A1-F6EECF244321}">
                <p14:modId xmlns:p14="http://schemas.microsoft.com/office/powerpoint/2010/main" val="3677408847"/>
              </p:ext>
            </p:extLst>
          </p:nvPr>
        </p:nvGraphicFramePr>
        <p:xfrm>
          <a:off x="172124" y="4859778"/>
          <a:ext cx="4755743" cy="1432560"/>
        </p:xfrm>
        <a:graphic>
          <a:graphicData uri="http://schemas.openxmlformats.org/drawingml/2006/table">
            <a:tbl>
              <a:tblPr firstRow="1" bandRow="1">
                <a:tableStyleId>{5940675A-B579-460E-94D1-54222C63F5DA}</a:tableStyleId>
              </a:tblPr>
              <a:tblGrid>
                <a:gridCol w="126555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省エネ関連セミナーの実施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参加人数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88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72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832059092"/>
                  </a:ext>
                </a:extLst>
              </a:tr>
            </a:tbl>
          </a:graphicData>
        </a:graphic>
      </p:graphicFrame>
      <p:sp>
        <p:nvSpPr>
          <p:cNvPr id="27" name="テキスト ボックス 26"/>
          <p:cNvSpPr txBox="1"/>
          <p:nvPr/>
        </p:nvSpPr>
        <p:spPr>
          <a:xfrm>
            <a:off x="16994" y="46241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4341260" y="46241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248091023"/>
              </p:ext>
            </p:extLst>
          </p:nvPr>
        </p:nvGraphicFramePr>
        <p:xfrm>
          <a:off x="5244507" y="5213719"/>
          <a:ext cx="4504918" cy="883920"/>
        </p:xfrm>
        <a:graphic>
          <a:graphicData uri="http://schemas.openxmlformats.org/drawingml/2006/table">
            <a:tbl>
              <a:tblPr firstRow="1" bandRow="1">
                <a:tableStyleId>{5940675A-B579-460E-94D1-54222C63F5DA}</a:tableStyleId>
              </a:tblPr>
              <a:tblGrid>
                <a:gridCol w="10147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出展企業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81</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環境ビジネス</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セミナー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3" name="テキスト ボックス 32"/>
          <p:cNvSpPr txBox="1"/>
          <p:nvPr/>
        </p:nvSpPr>
        <p:spPr>
          <a:xfrm>
            <a:off x="5108454" y="4967498"/>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277695" y="492532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28416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9" name="角丸四角形 28"/>
          <p:cNvSpPr/>
          <p:nvPr/>
        </p:nvSpPr>
        <p:spPr>
          <a:xfrm>
            <a:off x="138171" y="571105"/>
            <a:ext cx="9657480" cy="617026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2" name="角丸四角形 31"/>
          <p:cNvSpPr/>
          <p:nvPr/>
        </p:nvSpPr>
        <p:spPr>
          <a:xfrm>
            <a:off x="294799" y="682943"/>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33" name="テキスト ボックス 32"/>
          <p:cNvSpPr txBox="1"/>
          <p:nvPr/>
        </p:nvSpPr>
        <p:spPr>
          <a:xfrm>
            <a:off x="4601574" y="905990"/>
            <a:ext cx="3018576"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94799" y="1254531"/>
            <a:ext cx="4324659"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ているスマートエネルギー分野で、府内中小・ベンチャー企業の優れた技術力を活かしていくため、オープンイノベーションの各種コーディネートを通じ、参入を目指す意欲的な中小・ベンチャー企業の支援を行うことで、この分野への参入促進及びビジネス拡大を図ります。</a:t>
            </a:r>
            <a:endParaRPr kumimoji="1" lang="ja-JP" altLang="en-US" sz="1300" dirty="0">
              <a:latin typeface="Meiryo UI" pitchFamily="50" charset="-128"/>
              <a:ea typeface="Meiryo UI" pitchFamily="50" charset="-128"/>
              <a:cs typeface="Meiryo UI" pitchFamily="50" charset="-128"/>
            </a:endParaRPr>
          </a:p>
        </p:txBody>
      </p:sp>
      <p:sp>
        <p:nvSpPr>
          <p:cNvPr id="37" name="テキスト ボックス 2"/>
          <p:cNvSpPr txBox="1">
            <a:spLocks noChangeArrowheads="1"/>
          </p:cNvSpPr>
          <p:nvPr/>
        </p:nvSpPr>
        <p:spPr bwMode="auto">
          <a:xfrm>
            <a:off x="1072085" y="2314509"/>
            <a:ext cx="3475734" cy="393007"/>
          </a:xfrm>
          <a:prstGeom prst="rect">
            <a:avLst/>
          </a:prstGeom>
          <a:noFill/>
          <a:ln w="9525">
            <a:solidFill>
              <a:srgbClr val="0000FF"/>
            </a:solidFill>
            <a:prstDash val="dash"/>
            <a:miter lim="800000"/>
            <a:headEnd/>
            <a:tailEnd/>
          </a:ln>
        </p:spPr>
        <p:txBody>
          <a:bodyPr rot="0" vert="horz" wrap="square" lIns="84406" tIns="42203" rIns="84406" bIns="42203" anchor="t" anchorCtr="0">
            <a:spAutoFit/>
          </a:bodyPr>
          <a:lstStyle/>
          <a:p>
            <a:pPr marL="84994" indent="-84994"/>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シーズと</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84994" indent="-84994"/>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本来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種子のことで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保有して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いる技術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やアイデア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のこと。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2" descr="各種コーディネート手法"/>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1198" y="1633387"/>
            <a:ext cx="4255168" cy="183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
          <p:cNvSpPr txBox="1">
            <a:spLocks noChangeArrowheads="1"/>
          </p:cNvSpPr>
          <p:nvPr/>
        </p:nvSpPr>
        <p:spPr bwMode="auto">
          <a:xfrm>
            <a:off x="5362668" y="1373106"/>
            <a:ext cx="3514274" cy="1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8206" rIns="68580" bIns="8206" numCol="1" anchor="t" anchorCtr="0" compatLnSpc="1">
            <a:prstTxWarp prst="textNoShape">
              <a:avLst/>
            </a:prstTxWarp>
          </a:bodyPr>
          <a:lstStyle/>
          <a:p>
            <a:pPr algn="ctr" defTabSz="844083" fontAlgn="base">
              <a:spcBef>
                <a:spcPct val="0"/>
              </a:spcBef>
              <a:spcAft>
                <a:spcPct val="0"/>
              </a:spcAft>
            </a:pPr>
            <a:r>
              <a:rPr kumimoji="1" lang="ja-JP" altLang="en-US" sz="1100" dirty="0">
                <a:latin typeface="Meiryo UI" panose="020B0604030504040204" pitchFamily="50" charset="-128"/>
                <a:ea typeface="Meiryo UI" panose="020B0604030504040204" pitchFamily="50" charset="-128"/>
                <a:cs typeface="ＭＳ Ｐゴシック" pitchFamily="50" charset="-128"/>
              </a:rPr>
              <a:t>オープンイノベーションの各種コーディネート手法</a:t>
            </a:r>
          </a:p>
          <a:p>
            <a:pPr defTabSz="844083" fontAlgn="base">
              <a:spcBef>
                <a:spcPct val="0"/>
              </a:spcBef>
              <a:spcAft>
                <a:spcPct val="0"/>
              </a:spcAft>
            </a:pPr>
            <a:endParaRPr kumimoji="1" lang="ja-JP" altLang="ja-JP" sz="1100" dirty="0">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43"/>
          <p:cNvSpPr txBox="1"/>
          <p:nvPr/>
        </p:nvSpPr>
        <p:spPr>
          <a:xfrm>
            <a:off x="294799" y="2783750"/>
            <a:ext cx="3739640" cy="1862048"/>
          </a:xfrm>
          <a:prstGeom prst="rect">
            <a:avLst/>
          </a:prstGeom>
          <a:noFill/>
        </p:spPr>
        <p:txBody>
          <a:bodyPr wrap="square" rtlCol="0">
            <a:spAutoFit/>
          </a:bodyPr>
          <a:lstStyle/>
          <a:p>
            <a:pPr marL="80599" indent="-80599"/>
            <a:r>
              <a:rPr lang="ja-JP" altLang="en-US" sz="1100" dirty="0">
                <a:latin typeface="Meiryo UI" pitchFamily="50" charset="-128"/>
                <a:ea typeface="Meiryo UI" pitchFamily="50" charset="-128"/>
                <a:cs typeface="Meiryo UI" pitchFamily="50" charset="-128"/>
              </a:rPr>
              <a:t>＜主な内容＞</a:t>
            </a:r>
            <a:endParaRPr lang="en-US" altLang="ja-JP" sz="1100" dirty="0">
              <a:latin typeface="Meiryo UI" pitchFamily="50" charset="-128"/>
              <a:ea typeface="Meiryo UI" pitchFamily="50" charset="-128"/>
              <a:cs typeface="Meiryo UI" pitchFamily="50" charset="-128"/>
            </a:endParaRPr>
          </a:p>
          <a:p>
            <a:pPr marL="80599" indent="-80599">
              <a:spcAft>
                <a:spcPts val="600"/>
              </a:spcAft>
            </a:pPr>
            <a:r>
              <a:rPr lang="ja-JP" altLang="en-US" sz="1100" dirty="0">
                <a:latin typeface="Meiryo UI" pitchFamily="50" charset="-128"/>
                <a:ea typeface="Meiryo UI" pitchFamily="50" charset="-128"/>
                <a:cs typeface="Meiryo UI" pitchFamily="50" charset="-128"/>
              </a:rPr>
              <a:t>・スマートエネルギー関連の大手・中堅企業（パートナー企業）で構成するプラットフォーム「大阪スマートエネルギーパートナーズ」を運営。中小・ベンチャー企業の技術提案をパートナー企業につなげることで、オープンイノベーションをコーディネートします。</a:t>
            </a:r>
          </a:p>
          <a:p>
            <a:pPr marL="80599" indent="-80599"/>
            <a:r>
              <a:rPr lang="ja-JP" altLang="en-US" sz="1100" dirty="0">
                <a:latin typeface="Meiryo UI" pitchFamily="50" charset="-128"/>
                <a:ea typeface="Meiryo UI" pitchFamily="50" charset="-128"/>
                <a:cs typeface="Meiryo UI" pitchFamily="50" charset="-128"/>
              </a:rPr>
              <a:t>・企業ネットワークやスマートエネルギー関連技術の知見を有する専門アドバイザー等がパートナー企業の技術ニーズを聞き取り、中小企業等の技術提案につなげるクローズド型のコーディネートに加え、フルオープン型やセミオープン型のニーズ説明会を開催するなどコーディネート手法を多様化していきます。</a:t>
            </a:r>
          </a:p>
        </p:txBody>
      </p:sp>
      <p:sp>
        <p:nvSpPr>
          <p:cNvPr id="23" name="角丸四角形 22"/>
          <p:cNvSpPr/>
          <p:nvPr/>
        </p:nvSpPr>
        <p:spPr>
          <a:xfrm>
            <a:off x="4431076" y="3423766"/>
            <a:ext cx="4142651"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おおさかスマエネインダストリーネットワーク</a:t>
            </a:r>
            <a:r>
              <a:rPr lang="ja-JP" altLang="en-US" sz="1400" b="1" dirty="0">
                <a:solidFill>
                  <a:prstClr val="black"/>
                </a:solidFill>
                <a:latin typeface="Meiryo UI" pitchFamily="50" charset="-128"/>
                <a:ea typeface="Meiryo UI" pitchFamily="50" charset="-128"/>
                <a:cs typeface="Meiryo UI" pitchFamily="50" charset="-128"/>
              </a:rPr>
              <a:t>の</a:t>
            </a:r>
            <a:r>
              <a:rPr lang="ja-JP" altLang="en-US" sz="1400" b="1" dirty="0" smtClean="0">
                <a:solidFill>
                  <a:prstClr val="black"/>
                </a:solidFill>
                <a:latin typeface="Meiryo UI" pitchFamily="50" charset="-128"/>
                <a:ea typeface="Meiryo UI" pitchFamily="50" charset="-128"/>
                <a:cs typeface="Meiryo UI" pitchFamily="50" charset="-128"/>
              </a:rPr>
              <a:t>設置</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 name="正方形/長方形 5"/>
          <p:cNvSpPr/>
          <p:nvPr/>
        </p:nvSpPr>
        <p:spPr>
          <a:xfrm>
            <a:off x="4444946" y="3813092"/>
            <a:ext cx="4953000" cy="1369606"/>
          </a:xfrm>
          <a:prstGeom prst="rect">
            <a:avLst/>
          </a:prstGeom>
        </p:spPr>
        <p:txBody>
          <a:bodyPr>
            <a:spAutoFit/>
          </a:bodyPr>
          <a:lstStyle/>
          <a:p>
            <a:r>
              <a:rPr lang="ja-JP" altLang="en-US" sz="1300" dirty="0" smtClean="0">
                <a:latin typeface="Meiryo UI" panose="020B0604030504040204" pitchFamily="50" charset="-128"/>
                <a:ea typeface="Meiryo UI" panose="020B0604030504040204" pitchFamily="50" charset="-128"/>
              </a:rPr>
              <a:t>◆スマートエネルギー</a:t>
            </a:r>
            <a:r>
              <a:rPr lang="ja-JP" altLang="en-US" sz="1300" dirty="0">
                <a:latin typeface="Meiryo UI" panose="020B0604030504040204" pitchFamily="50" charset="-128"/>
                <a:ea typeface="Meiryo UI" panose="020B0604030504040204" pitchFamily="50" charset="-128"/>
              </a:rPr>
              <a:t>分野に関する技術力を有する中小企業や、</a:t>
            </a:r>
            <a:r>
              <a:rPr lang="ja-JP" altLang="en-US" sz="1300" dirty="0" smtClean="0">
                <a:latin typeface="Meiryo UI" panose="020B0604030504040204" pitchFamily="50" charset="-128"/>
                <a:ea typeface="Meiryo UI" panose="020B0604030504040204" pitchFamily="50" charset="-128"/>
              </a:rPr>
              <a:t>同分野</a:t>
            </a:r>
            <a:r>
              <a:rPr lang="ja-JP" altLang="en-US" sz="1300" dirty="0">
                <a:latin typeface="Meiryo UI" panose="020B0604030504040204" pitchFamily="50" charset="-128"/>
                <a:ea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へ</a:t>
            </a:r>
            <a:r>
              <a:rPr lang="ja-JP" altLang="en-US" sz="1300" dirty="0">
                <a:latin typeface="Meiryo UI" panose="020B0604030504040204" pitchFamily="50" charset="-128"/>
                <a:ea typeface="Meiryo UI" panose="020B0604030504040204" pitchFamily="50" charset="-128"/>
              </a:rPr>
              <a:t>の参入をめざす中小企業を集中的かつ継続的に支援するための</a:t>
            </a:r>
            <a:r>
              <a:rPr lang="ja-JP" altLang="en-US" sz="1300" dirty="0" smtClean="0">
                <a:latin typeface="Meiryo UI" panose="020B0604030504040204" pitchFamily="50" charset="-128"/>
                <a:ea typeface="Meiryo UI" panose="020B0604030504040204" pitchFamily="50" charset="-128"/>
              </a:rPr>
              <a:t>仕組</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み</a:t>
            </a:r>
            <a:r>
              <a:rPr lang="ja-JP" altLang="en-US" sz="1300" dirty="0">
                <a:latin typeface="Meiryo UI" panose="020B0604030504040204" pitchFamily="50" charset="-128"/>
                <a:ea typeface="Meiryo UI" panose="020B0604030504040204" pitchFamily="50" charset="-128"/>
              </a:rPr>
              <a:t>（プラットフォーム）を</a:t>
            </a:r>
            <a:r>
              <a:rPr lang="ja-JP" altLang="en-US" sz="1300" dirty="0" smtClean="0">
                <a:latin typeface="Meiryo UI" panose="020B0604030504040204" pitchFamily="50" charset="-128"/>
                <a:ea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月に設置</a:t>
            </a:r>
            <a:r>
              <a:rPr lang="ja-JP" altLang="en-US" sz="1300" dirty="0">
                <a:latin typeface="Meiryo UI" panose="020B0604030504040204" pitchFamily="50" charset="-128"/>
                <a:ea typeface="Meiryo UI" panose="020B0604030504040204" pitchFamily="50" charset="-128"/>
              </a:rPr>
              <a:t>しています</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◆中小</a:t>
            </a:r>
            <a:r>
              <a:rPr lang="ja-JP" altLang="en-US" sz="1300" dirty="0">
                <a:latin typeface="Meiryo UI" panose="020B0604030504040204" pitchFamily="50" charset="-128"/>
                <a:ea typeface="Meiryo UI" panose="020B0604030504040204" pitchFamily="50" charset="-128"/>
              </a:rPr>
              <a:t>企業の強みや技術シーズを把握の上、技術ニーズを持つ大手・</a:t>
            </a:r>
            <a:r>
              <a:rPr lang="ja-JP" altLang="en-US" sz="1300" dirty="0" smtClean="0">
                <a:latin typeface="Meiryo UI" panose="020B0604030504040204" pitchFamily="50" charset="-128"/>
                <a:ea typeface="Meiryo UI" panose="020B0604030504040204" pitchFamily="50" charset="-128"/>
              </a:rPr>
              <a:t>中</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堅</a:t>
            </a:r>
            <a:r>
              <a:rPr lang="ja-JP" altLang="en-US" sz="1300" dirty="0">
                <a:latin typeface="Meiryo UI" panose="020B0604030504040204" pitchFamily="50" charset="-128"/>
                <a:ea typeface="Meiryo UI" panose="020B0604030504040204" pitchFamily="50" charset="-128"/>
              </a:rPr>
              <a:t>企業とのビジネス機会や中小企業間での交流の場を創出することより</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中</a:t>
            </a:r>
            <a:r>
              <a:rPr lang="ja-JP" altLang="en-US" sz="1300" dirty="0">
                <a:latin typeface="Meiryo UI" panose="020B0604030504040204" pitchFamily="50" charset="-128"/>
                <a:ea typeface="Meiryo UI" panose="020B0604030504040204" pitchFamily="50" charset="-128"/>
              </a:rPr>
              <a:t>小企業の新規参入やビジネス拡大に繋げます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
        <p:nvSpPr>
          <p:cNvPr id="25" name="正方形/長方形 24"/>
          <p:cNvSpPr/>
          <p:nvPr/>
        </p:nvSpPr>
        <p:spPr>
          <a:xfrm>
            <a:off x="2512570" y="4824621"/>
            <a:ext cx="1828516" cy="587026"/>
          </a:xfrm>
          <a:prstGeom prst="rect">
            <a:avLst/>
          </a:prstGeom>
          <a:solidFill>
            <a:schemeClr val="bg1"/>
          </a:solid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パートナー</a:t>
            </a:r>
            <a:r>
              <a:rPr lang="ja-JP" altLang="en-US" sz="1000" dirty="0">
                <a:solidFill>
                  <a:schemeClr val="tx1"/>
                </a:solidFill>
                <a:latin typeface="Meiryo UI" pitchFamily="50" charset="-128"/>
                <a:ea typeface="Meiryo UI" pitchFamily="50" charset="-128"/>
                <a:cs typeface="Meiryo UI" pitchFamily="50" charset="-128"/>
              </a:rPr>
              <a:t>企業数</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年度末時点</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109</a:t>
            </a:r>
            <a:r>
              <a:rPr lang="ja-JP" altLang="en-US" sz="1000" dirty="0" smtClean="0">
                <a:solidFill>
                  <a:schemeClr val="tx1"/>
                </a:solidFill>
                <a:latin typeface="Meiryo UI" pitchFamily="50" charset="-128"/>
                <a:ea typeface="Meiryo UI" pitchFamily="50" charset="-128"/>
                <a:cs typeface="Meiryo UI" pitchFamily="50" charset="-128"/>
              </a:rPr>
              <a:t>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smtClean="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月末時点：</a:t>
            </a:r>
            <a:r>
              <a:rPr lang="en-US" altLang="ja-JP" sz="1000" dirty="0" smtClean="0">
                <a:solidFill>
                  <a:schemeClr val="tx1"/>
                </a:solidFill>
                <a:latin typeface="Meiryo UI" pitchFamily="50" charset="-128"/>
                <a:ea typeface="Meiryo UI" pitchFamily="50" charset="-128"/>
                <a:cs typeface="Meiryo UI" pitchFamily="50" charset="-128"/>
              </a:rPr>
              <a:t>111</a:t>
            </a:r>
            <a:r>
              <a:rPr lang="ja-JP" altLang="en-US" sz="1000" dirty="0" smtClean="0">
                <a:solidFill>
                  <a:schemeClr val="tx1"/>
                </a:solidFill>
                <a:latin typeface="Meiryo UI" pitchFamily="50" charset="-128"/>
                <a:ea typeface="Meiryo UI" pitchFamily="50" charset="-128"/>
                <a:cs typeface="Meiryo UI" pitchFamily="50" charset="-128"/>
              </a:rPr>
              <a:t>社</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819" y="5176831"/>
            <a:ext cx="5143972" cy="1482377"/>
          </a:xfrm>
          <a:prstGeom prst="rect">
            <a:avLst/>
          </a:prstGeom>
        </p:spPr>
      </p:pic>
      <p:graphicFrame>
        <p:nvGraphicFramePr>
          <p:cNvPr id="17" name="表 16"/>
          <p:cNvGraphicFramePr>
            <a:graphicFrameLocks noGrp="1"/>
          </p:cNvGraphicFramePr>
          <p:nvPr>
            <p:extLst>
              <p:ext uri="{D42A27DB-BD31-4B8C-83A1-F6EECF244321}">
                <p14:modId xmlns:p14="http://schemas.microsoft.com/office/powerpoint/2010/main" val="3245153682"/>
              </p:ext>
            </p:extLst>
          </p:nvPr>
        </p:nvGraphicFramePr>
        <p:xfrm>
          <a:off x="244413" y="5706881"/>
          <a:ext cx="4250918" cy="640080"/>
        </p:xfrm>
        <a:graphic>
          <a:graphicData uri="http://schemas.openxmlformats.org/drawingml/2006/table">
            <a:tbl>
              <a:tblPr firstRow="1" bandRow="1">
                <a:tableStyleId>{5940675A-B579-460E-94D1-54222C63F5DA}</a:tableStyleId>
              </a:tblPr>
              <a:tblGrid>
                <a:gridCol w="7607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マッチング</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件数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138171" y="5438636"/>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19" name="テキスト ボックス 18"/>
          <p:cNvSpPr txBox="1"/>
          <p:nvPr/>
        </p:nvSpPr>
        <p:spPr>
          <a:xfrm>
            <a:off x="3913853" y="5468313"/>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32602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～省エネ機器・設備の導入促進～</a:t>
            </a:r>
            <a:endParaRPr lang="ja-JP" altLang="en-US" sz="32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大阪府・大阪市の施設等の</a:t>
            </a:r>
            <a:r>
              <a:rPr lang="en-US" altLang="ja-JP" sz="1600" b="1" dirty="0">
                <a:solidFill>
                  <a:prstClr val="black"/>
                </a:solidFill>
                <a:latin typeface="Meiryo UI" pitchFamily="50" charset="-128"/>
                <a:ea typeface="Meiryo UI" pitchFamily="50" charset="-128"/>
                <a:cs typeface="Meiryo UI" pitchFamily="50" charset="-128"/>
              </a:rPr>
              <a:t>LED</a:t>
            </a:r>
            <a:r>
              <a:rPr lang="ja-JP" altLang="en-US" sz="1600" b="1" dirty="0">
                <a:solidFill>
                  <a:prstClr val="black"/>
                </a:solidFill>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99" y="2420459"/>
            <a:ext cx="2574856" cy="1712660"/>
          </a:xfrm>
          <a:prstGeom prst="rect">
            <a:avLst/>
          </a:prstGeom>
        </p:spPr>
      </p:pic>
      <p:sp>
        <p:nvSpPr>
          <p:cNvPr id="16" name="テキスト ボックス 15"/>
          <p:cNvSpPr txBox="1"/>
          <p:nvPr/>
        </p:nvSpPr>
        <p:spPr>
          <a:xfrm>
            <a:off x="3601030" y="804194"/>
            <a:ext cx="3985145"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4" name="正方形/長方形 13"/>
          <p:cNvSpPr/>
          <p:nvPr/>
        </p:nvSpPr>
        <p:spPr>
          <a:xfrm>
            <a:off x="224702" y="5804002"/>
            <a:ext cx="4078400" cy="77219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その他</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2013</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・府管理道路の照明灯約</a:t>
            </a:r>
            <a:r>
              <a:rPr lang="en-US" altLang="ja-JP" sz="1050" dirty="0">
                <a:solidFill>
                  <a:schemeClr val="tx1"/>
                </a:solidFill>
                <a:latin typeface="Meiryo UI" pitchFamily="50" charset="-128"/>
                <a:ea typeface="Meiryo UI" pitchFamily="50" charset="-128"/>
                <a:cs typeface="Meiryo UI" pitchFamily="50" charset="-128"/>
              </a:rPr>
              <a:t>23,000</a:t>
            </a:r>
            <a:r>
              <a:rPr lang="ja-JP" altLang="en-US" sz="1050" dirty="0">
                <a:solidFill>
                  <a:schemeClr val="tx1"/>
                </a:solidFill>
                <a:latin typeface="Meiryo UI" pitchFamily="50" charset="-128"/>
                <a:ea typeface="Meiryo UI" pitchFamily="50" charset="-128"/>
                <a:cs typeface="Meiryo UI" pitchFamily="50" charset="-128"/>
              </a:rPr>
              <a:t>灯全ての”まるごと</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化“を</a:t>
            </a:r>
            <a:r>
              <a:rPr lang="ja-JP" altLang="en-US" sz="1050" dirty="0" smtClean="0">
                <a:solidFill>
                  <a:schemeClr val="tx1"/>
                </a:solidFill>
                <a:latin typeface="Meiryo UI" pitchFamily="50" charset="-128"/>
                <a:ea typeface="Meiryo UI" pitchFamily="50" charset="-128"/>
                <a:cs typeface="Meiryo UI" pitchFamily="50" charset="-128"/>
              </a:rPr>
              <a:t>完了</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      (2012</a:t>
            </a:r>
            <a:r>
              <a:rPr lang="ja-JP" altLang="en-US" sz="1050" dirty="0" smtClean="0">
                <a:solidFill>
                  <a:schemeClr val="tx1"/>
                </a:solidFill>
                <a:latin typeface="Meiryo UI" pitchFamily="50" charset="-128"/>
                <a:ea typeface="Meiryo UI" pitchFamily="50" charset="-128"/>
                <a:cs typeface="Meiryo UI" pitchFamily="50" charset="-128"/>
              </a:rPr>
              <a:t>年度に約</a:t>
            </a:r>
            <a:r>
              <a:rPr lang="en-US" altLang="ja-JP" sz="1050" dirty="0" smtClean="0">
                <a:solidFill>
                  <a:schemeClr val="tx1"/>
                </a:solidFill>
                <a:latin typeface="Meiryo UI" pitchFamily="50" charset="-128"/>
                <a:ea typeface="Meiryo UI" pitchFamily="50" charset="-128"/>
                <a:cs typeface="Meiryo UI" pitchFamily="50" charset="-128"/>
              </a:rPr>
              <a:t>15,000</a:t>
            </a:r>
            <a:r>
              <a:rPr lang="ja-JP" altLang="en-US" sz="1050" dirty="0" smtClean="0">
                <a:solidFill>
                  <a:schemeClr val="tx1"/>
                </a:solidFill>
                <a:latin typeface="Meiryo UI" pitchFamily="50" charset="-128"/>
                <a:ea typeface="Meiryo UI" pitchFamily="50" charset="-128"/>
                <a:cs typeface="Meiryo UI" pitchFamily="50" charset="-128"/>
              </a:rPr>
              <a:t>灯設置済み</a:t>
            </a:r>
            <a:r>
              <a:rPr lang="en-US" altLang="ja-JP" sz="1050" dirty="0" smtClean="0">
                <a:solidFill>
                  <a:schemeClr val="tx1"/>
                </a:solidFill>
                <a:latin typeface="Meiryo UI" pitchFamily="50" charset="-128"/>
                <a:ea typeface="Meiryo UI" pitchFamily="50" charset="-128"/>
                <a:cs typeface="Meiryo UI" pitchFamily="50" charset="-128"/>
              </a:rPr>
              <a:t>)</a:t>
            </a:r>
          </a:p>
        </p:txBody>
      </p:sp>
      <p:sp>
        <p:nvSpPr>
          <p:cNvPr id="17" name="テキスト ボックス 16"/>
          <p:cNvSpPr txBox="1"/>
          <p:nvPr/>
        </p:nvSpPr>
        <p:spPr>
          <a:xfrm>
            <a:off x="224702" y="1156182"/>
            <a:ext cx="9608223" cy="109260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◆大阪府では、府立学校の</a:t>
            </a:r>
            <a:r>
              <a:rPr lang="ja-JP" altLang="en-US" sz="1300" dirty="0">
                <a:latin typeface="Meiryo UI" pitchFamily="50" charset="-128"/>
                <a:ea typeface="Meiryo UI" pitchFamily="50" charset="-128"/>
                <a:cs typeface="Meiryo UI" pitchFamily="50" charset="-128"/>
              </a:rPr>
              <a:t>トイレ</a:t>
            </a:r>
            <a:r>
              <a:rPr lang="ja-JP" altLang="en-US" sz="1300" dirty="0" smtClean="0">
                <a:latin typeface="Meiryo UI" pitchFamily="50" charset="-128"/>
                <a:ea typeface="Meiryo UI" pitchFamily="50" charset="-128"/>
                <a:cs typeface="Meiryo UI" pitchFamily="50" charset="-128"/>
              </a:rPr>
              <a:t>等の施設への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照明の導入や交通信号機の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化をさらに進めています。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en-US" altLang="ja-JP" sz="1300" dirty="0" smtClean="0">
                <a:latin typeface="Meiryo UI" pitchFamily="50" charset="-128"/>
                <a:ea typeface="Meiryo UI" pitchFamily="50" charset="-128"/>
                <a:cs typeface="Meiryo UI" pitchFamily="50" charset="-128"/>
              </a:rPr>
              <a:t>ESCO</a:t>
            </a:r>
            <a:r>
              <a:rPr lang="ja-JP" altLang="en-US" sz="1300" dirty="0" smtClean="0">
                <a:latin typeface="Meiryo UI" pitchFamily="50" charset="-128"/>
                <a:ea typeface="Meiryo UI" pitchFamily="50" charset="-128"/>
                <a:cs typeface="Meiryo UI" pitchFamily="50" charset="-128"/>
              </a:rPr>
              <a:t>事業</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再掲）において</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化を進めるとともに、その他の施設等についても、増設や更新時に、導入について検討しています。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◆大阪市では、鉄道、道路照明や公園照明の増設、更新等に併せて順次</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照明灯への改良を実施するとともに、その他の市有施設について</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も増設・更新時に</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導入について検討しています。</a:t>
            </a:r>
            <a:endParaRPr lang="ja-JP" altLang="en-US" sz="13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1030715" y="4146935"/>
            <a:ext cx="1668062" cy="169277"/>
          </a:xfrm>
          <a:prstGeom prst="rect">
            <a:avLst/>
          </a:prstGeom>
          <a:noFill/>
        </p:spPr>
        <p:txBody>
          <a:bodyPr wrap="square" lIns="0" tIns="0" rIns="0" bIns="0" rtlCol="0" anchor="ctr" anchorCtr="1">
            <a:spAutoFit/>
          </a:body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国道</a:t>
            </a:r>
            <a:r>
              <a:rPr lang="en-US" altLang="ja-JP" sz="1100" dirty="0" smtClean="0">
                <a:solidFill>
                  <a:prstClr val="black"/>
                </a:solidFill>
                <a:latin typeface="Meiryo UI" pitchFamily="50" charset="-128"/>
                <a:ea typeface="Meiryo UI" pitchFamily="50" charset="-128"/>
                <a:cs typeface="Meiryo UI" pitchFamily="50" charset="-128"/>
              </a:rPr>
              <a:t>170</a:t>
            </a:r>
            <a:r>
              <a:rPr lang="ja-JP" altLang="en-US" sz="1100" dirty="0" smtClean="0">
                <a:solidFill>
                  <a:prstClr val="black"/>
                </a:solidFill>
                <a:latin typeface="Meiryo UI" pitchFamily="50" charset="-128"/>
                <a:ea typeface="Meiryo UI" pitchFamily="50" charset="-128"/>
                <a:cs typeface="Meiryo UI" pitchFamily="50" charset="-128"/>
              </a:rPr>
              <a:t>号（羽曳野市内）</a:t>
            </a:r>
            <a:endParaRPr lang="ja-JP" altLang="en-US" sz="1100" dirty="0">
              <a:solidFill>
                <a:prstClr val="black"/>
              </a:solidFill>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a:srcRect l="33387" t="32544" r="18590" b="22364"/>
          <a:stretch/>
        </p:blipFill>
        <p:spPr>
          <a:xfrm>
            <a:off x="5076933" y="2100450"/>
            <a:ext cx="4699876" cy="2941763"/>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1498046961"/>
              </p:ext>
            </p:extLst>
          </p:nvPr>
        </p:nvGraphicFramePr>
        <p:xfrm>
          <a:off x="4937125" y="6024692"/>
          <a:ext cx="4785905" cy="640080"/>
        </p:xfrm>
        <a:graphic>
          <a:graphicData uri="http://schemas.openxmlformats.org/drawingml/2006/table">
            <a:tbl>
              <a:tblPr firstRow="1" bandRow="1">
                <a:tableStyleId>{5940675A-B579-460E-94D1-54222C63F5DA}</a:tableStyleId>
              </a:tblPr>
              <a:tblGrid>
                <a:gridCol w="1295717">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道路照明の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電力削減累計</a:t>
                      </a:r>
                      <a:r>
                        <a:rPr kumimoji="1" lang="en-US" altLang="ja-JP" sz="1000" dirty="0" smtClean="0">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1,670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3,740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3,875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4783259" y="5737568"/>
            <a:ext cx="44245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大阪市実績＞毎年度</a:t>
            </a:r>
            <a:r>
              <a:rPr lang="ja-JP" altLang="en-US" sz="1000" dirty="0">
                <a:latin typeface="Meiryo UI" pitchFamily="50" charset="-128"/>
                <a:ea typeface="Meiryo UI" pitchFamily="50" charset="-128"/>
                <a:cs typeface="Meiryo UI" pitchFamily="50" charset="-128"/>
              </a:rPr>
              <a:t>に道路照明・公園照明・市営駐車場場内照明に</a:t>
            </a:r>
            <a:r>
              <a:rPr lang="ja-JP" altLang="en-US" sz="1000" dirty="0" smtClean="0">
                <a:latin typeface="Meiryo UI" pitchFamily="50" charset="-128"/>
                <a:ea typeface="Meiryo UI" pitchFamily="50" charset="-128"/>
                <a:cs typeface="Meiryo UI" pitchFamily="50" charset="-128"/>
              </a:rPr>
              <a:t>導入</a:t>
            </a:r>
            <a:endParaRPr lang="ja-JP" altLang="en-US"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9166940" y="574001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662769751"/>
              </p:ext>
            </p:extLst>
          </p:nvPr>
        </p:nvGraphicFramePr>
        <p:xfrm>
          <a:off x="170976" y="4683250"/>
          <a:ext cx="4809718" cy="1036320"/>
        </p:xfrm>
        <a:graphic>
          <a:graphicData uri="http://schemas.openxmlformats.org/drawingml/2006/table">
            <a:tbl>
              <a:tblPr firstRow="1" bandRow="1">
                <a:tableStyleId>{5940675A-B579-460E-94D1-54222C63F5DA}</a:tableStyleId>
              </a:tblPr>
              <a:tblGrid>
                <a:gridCol w="13195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府立学校への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照明の導入</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校</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交通信号機の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灯</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7,085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6,814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6,018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8,748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5,635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46853" y="4409396"/>
            <a:ext cx="114752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endParaRPr lang="ja-JP" altLang="en-US"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402723" y="440939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549351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44</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普及に向けた検討を行っています。今後は、都市資源である地下鉄等の既存地下空間を活用し、エネルギー面的利用の普及促進を進めています。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790091"/>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336780"/>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443670"/>
            <a:ext cx="9387929" cy="292388"/>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957" y="3872612"/>
            <a:ext cx="3456869" cy="2845258"/>
          </a:xfrm>
          <a:prstGeom prst="rect">
            <a:avLst/>
          </a:prstGeom>
        </p:spPr>
      </p:pic>
      <p:sp>
        <p:nvSpPr>
          <p:cNvPr id="21" name="テキスト ボックス 20"/>
          <p:cNvSpPr txBox="1"/>
          <p:nvPr/>
        </p:nvSpPr>
        <p:spPr>
          <a:xfrm>
            <a:off x="1208643" y="6427800"/>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643272" y="6189468"/>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smtClean="0">
                <a:latin typeface="Meiryo UI" panose="020B0604030504040204" pitchFamily="50" charset="-128"/>
                <a:ea typeface="Meiryo UI" panose="020B0604030504040204" pitchFamily="50" charset="-128"/>
              </a:rPr>
              <a:t>スマートコミュニティの</a:t>
            </a:r>
            <a:r>
              <a:rPr kumimoji="0" lang="ja-JP" altLang="en-US" sz="1100" dirty="0">
                <a:latin typeface="Meiryo UI" panose="020B0604030504040204" pitchFamily="50" charset="-128"/>
                <a:ea typeface="Meiryo UI" panose="020B0604030504040204" pitchFamily="50" charset="-128"/>
              </a:rPr>
              <a:t>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1204700"/>
            <a:ext cx="3338474"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事業実施年度：</a:t>
            </a:r>
            <a:r>
              <a:rPr lang="en-US" altLang="ja-JP" sz="1200" dirty="0" smtClean="0">
                <a:solidFill>
                  <a:prstClr val="black"/>
                </a:solidFill>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2015</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18" name="正方形/長方形 17"/>
          <p:cNvSpPr/>
          <p:nvPr/>
        </p:nvSpPr>
        <p:spPr>
          <a:xfrm>
            <a:off x="6571396" y="4360284"/>
            <a:ext cx="3185236" cy="235758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船場地区における分散型エネルギーの導入目標の設定</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エネルギー面的利用の導入効果の検討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エネルギー面的利用促進に向けた課題の</a:t>
            </a:r>
            <a:r>
              <a:rPr lang="ja-JP" altLang="en-US" sz="1000" dirty="0" smtClean="0">
                <a:solidFill>
                  <a:schemeClr val="tx1"/>
                </a:solidFill>
                <a:latin typeface="Meiryo UI" pitchFamily="50" charset="-128"/>
                <a:ea typeface="Meiryo UI" pitchFamily="50" charset="-128"/>
                <a:cs typeface="Meiryo UI" pitchFamily="50" charset="-128"/>
              </a:rPr>
              <a:t>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規模別の面的利用事業採算性の検討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小規模インナー街区のエネルギーモデルの検討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面的利用の事業採算性評価の簡易試算ツールの作成</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面的利用についての情報やインセンティブをまとめた</a:t>
            </a:r>
            <a:r>
              <a:rPr lang="ja-JP" altLang="en-US" sz="1000" dirty="0" smtClean="0">
                <a:solidFill>
                  <a:schemeClr val="tx1"/>
                </a:solidFill>
                <a:latin typeface="Meiryo UI" pitchFamily="50" charset="-128"/>
                <a:ea typeface="Meiryo UI" pitchFamily="50" charset="-128"/>
                <a:cs typeface="Meiryo UI" pitchFamily="50" charset="-128"/>
              </a:rPr>
              <a:t>促進</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制度</a:t>
            </a:r>
            <a:r>
              <a:rPr lang="ja-JP" altLang="en-US" sz="1000" dirty="0">
                <a:solidFill>
                  <a:schemeClr val="tx1"/>
                </a:solidFill>
                <a:latin typeface="Meiryo UI" pitchFamily="50" charset="-128"/>
                <a:ea typeface="Meiryo UI" pitchFamily="50" charset="-128"/>
                <a:cs typeface="Meiryo UI" pitchFamily="50" charset="-128"/>
              </a:rPr>
              <a:t>案</a:t>
            </a:r>
            <a:r>
              <a:rPr lang="ja-JP" altLang="en-US" sz="1000" dirty="0" smtClean="0">
                <a:solidFill>
                  <a:schemeClr val="tx1"/>
                </a:solidFill>
                <a:latin typeface="Meiryo UI" pitchFamily="50" charset="-128"/>
                <a:ea typeface="Meiryo UI" pitchFamily="50" charset="-128"/>
                <a:cs typeface="Meiryo UI" pitchFamily="50" charset="-128"/>
              </a:rPr>
              <a:t>の検討</a:t>
            </a:r>
            <a:endParaRPr lang="ja-JP" altLang="en-US"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地下鉄等の既存地下空間を活用したエネルギー面的</a:t>
            </a:r>
            <a:r>
              <a:rPr lang="ja-JP" altLang="en-US" sz="1000" dirty="0" smtClean="0">
                <a:solidFill>
                  <a:schemeClr val="tx1"/>
                </a:solidFill>
                <a:latin typeface="Meiryo UI" pitchFamily="50" charset="-128"/>
                <a:ea typeface="Meiryo UI" pitchFamily="50" charset="-128"/>
                <a:cs typeface="Meiryo UI" pitchFamily="50" charset="-128"/>
              </a:rPr>
              <a:t>利用</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の事業化</a:t>
            </a:r>
            <a:r>
              <a:rPr lang="ja-JP" altLang="en-US" sz="1000" dirty="0">
                <a:solidFill>
                  <a:schemeClr val="tx1"/>
                </a:solidFill>
                <a:latin typeface="Meiryo UI" pitchFamily="50" charset="-128"/>
                <a:ea typeface="Meiryo UI" pitchFamily="50" charset="-128"/>
                <a:cs typeface="Meiryo UI" pitchFamily="50" charset="-128"/>
              </a:rPr>
              <a:t>可能性調査</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761096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1585" y="550520"/>
            <a:ext cx="9668458" cy="6243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45</a:t>
            </a:r>
            <a:endParaRPr lang="ja-JP" altLang="en-US" b="1" dirty="0">
              <a:solidFill>
                <a:prstClr val="white"/>
              </a:solidFill>
            </a:endParaRPr>
          </a:p>
        </p:txBody>
      </p:sp>
      <p:sp>
        <p:nvSpPr>
          <p:cNvPr id="52" name="テキスト ボックス 51"/>
          <p:cNvSpPr txBox="1"/>
          <p:nvPr/>
        </p:nvSpPr>
        <p:spPr>
          <a:xfrm>
            <a:off x="4935814" y="2499618"/>
            <a:ext cx="4095993" cy="738664"/>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調整することで、あたかも</a:t>
            </a:r>
            <a:r>
              <a:rPr lang="en-US" altLang="ja-JP" sz="1400" dirty="0" smtClean="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err="1" smtClean="0">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a:t>
            </a:r>
            <a:r>
              <a:rPr lang="ja-JP" altLang="en-US" sz="1400" dirty="0" smtClean="0">
                <a:latin typeface="Meiryo UI" panose="020B0604030504040204" pitchFamily="50" charset="-128"/>
                <a:ea typeface="Meiryo UI" panose="020B0604030504040204" pitchFamily="50" charset="-128"/>
              </a:rPr>
              <a:t>させる仕組みです。</a:t>
            </a:r>
            <a:endParaRPr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912117" y="2257394"/>
            <a:ext cx="4488728" cy="338554"/>
          </a:xfrm>
          <a:prstGeom prst="rect">
            <a:avLst/>
          </a:prstGeom>
          <a:noFill/>
        </p:spPr>
        <p:txBody>
          <a:bodyPr wrap="none" rtlCol="0">
            <a:spAutoFit/>
          </a:bodyPr>
          <a:lstStyle/>
          <a:p>
            <a:pPr algn="ctr"/>
            <a:r>
              <a:rPr lang="en-US" altLang="ja-JP" sz="1600" b="1" dirty="0" smtClean="0">
                <a:latin typeface="Meiryo UI" panose="020B0604030504040204" pitchFamily="50" charset="-128"/>
                <a:ea typeface="Meiryo UI" panose="020B0604030504040204" pitchFamily="50" charset="-128"/>
              </a:rPr>
              <a:t>※VPP</a:t>
            </a:r>
            <a:r>
              <a:rPr lang="ja-JP" altLang="en-US" sz="1600" b="1" dirty="0" smtClean="0">
                <a:latin typeface="Meiryo UI" panose="020B0604030504040204" pitchFamily="50" charset="-128"/>
                <a:ea typeface="Meiryo UI" panose="020B0604030504040204" pitchFamily="50" charset="-128"/>
              </a:rPr>
              <a:t>（バーチャルパワープラント：仮想発電所）</a:t>
            </a:r>
            <a:endParaRPr lang="en-US" altLang="ja-JP" sz="1600" b="1" dirty="0" smtClean="0">
              <a:latin typeface="Meiryo UI" panose="020B0604030504040204" pitchFamily="50" charset="-128"/>
              <a:ea typeface="Meiryo UI" panose="020B0604030504040204" pitchFamily="50" charset="-128"/>
            </a:endParaRPr>
          </a:p>
        </p:txBody>
      </p:sp>
      <p:sp>
        <p:nvSpPr>
          <p:cNvPr id="54" name="下矢印 53"/>
          <p:cNvSpPr/>
          <p:nvPr/>
        </p:nvSpPr>
        <p:spPr>
          <a:xfrm>
            <a:off x="6454846" y="3214349"/>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064068" y="362935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smtClean="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smtClean="0">
                <a:solidFill>
                  <a:prstClr val="white"/>
                </a:solidFill>
                <a:latin typeface="Meiryo UI" panose="020B0604030504040204" pitchFamily="50" charset="-128"/>
                <a:ea typeface="Meiryo UI" panose="020B0604030504040204" pitchFamily="50" charset="-128"/>
              </a:rPr>
              <a:t>CO</a:t>
            </a:r>
            <a:r>
              <a:rPr lang="en-US" altLang="ja-JP" sz="1600" baseline="-25000" dirty="0" smtClean="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a:t>
            </a:r>
            <a:r>
              <a:rPr lang="ja-JP" altLang="en-US" sz="1600" dirty="0" smtClean="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smtClean="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a:t>
            </a:r>
            <a:r>
              <a:rPr lang="ja-JP" altLang="en-US" sz="1600" dirty="0" smtClean="0">
                <a:solidFill>
                  <a:prstClr val="white"/>
                </a:solidFill>
                <a:latin typeface="Meiryo UI" panose="020B0604030504040204" pitchFamily="50" charset="-128"/>
                <a:ea typeface="Meiryo UI" panose="020B0604030504040204" pitchFamily="50" charset="-128"/>
              </a:rPr>
              <a:t>さらなる導入を可能に</a:t>
            </a:r>
            <a:endParaRPr lang="en-US" altLang="ja-JP" sz="1600" dirty="0" smtClean="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600" b="1" dirty="0" smtClean="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smtClean="0">
                <a:solidFill>
                  <a:schemeClr val="tx1"/>
                </a:solidFill>
                <a:latin typeface="Meiryo UI" pitchFamily="50" charset="-128"/>
                <a:ea typeface="Meiryo UI" pitchFamily="50" charset="-128"/>
                <a:cs typeface="Meiryo UI" pitchFamily="50" charset="-128"/>
              </a:rPr>
              <a:t>VPP</a:t>
            </a:r>
            <a:r>
              <a:rPr lang="ja-JP" altLang="en-US" sz="1600" b="1" dirty="0" smtClean="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需給調整・制御</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オフィスビル</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住宅</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電気自動車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蓄電池</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太陽光</a:t>
              </a:r>
              <a:r>
                <a:rPr lang="ja-JP" altLang="en-US" sz="1200" dirty="0">
                  <a:solidFill>
                    <a:prstClr val="black"/>
                  </a:solidFill>
                  <a:latin typeface="Meiryo UI" panose="020B0604030504040204" pitchFamily="50" charset="-128"/>
                  <a:ea typeface="Meiryo UI" panose="020B0604030504040204" pitchFamily="50" charset="-128"/>
                </a:rPr>
                <a:t>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工場</a:t>
              </a:r>
              <a:endParaRPr lang="ja-JP" altLang="en-US" sz="1200" dirty="0">
                <a:solidFill>
                  <a:prstClr val="black"/>
                </a:solidFill>
                <a:latin typeface="Meiryo UI" panose="020B0604030504040204" pitchFamily="50" charset="-128"/>
                <a:ea typeface="Meiryo UI" panose="020B0604030504040204" pitchFamily="50" charset="-128"/>
              </a:endParaRP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鉄道駅</a:t>
            </a:r>
            <a:endParaRPr kumimoji="1" lang="ja-JP" altLang="en-US" sz="1200" dirty="0">
              <a:latin typeface="Meiryo UI" panose="020B0604030504040204" pitchFamily="50" charset="-128"/>
              <a:ea typeface="Meiryo UI" panose="020B0604030504040204" pitchFamily="50" charset="-128"/>
            </a:endParaRP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66950" y="5248689"/>
            <a:ext cx="4107214"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r>
              <a:rPr lang="en-US" altLang="ja-JP" sz="1000" dirty="0" smtClean="0">
                <a:solidFill>
                  <a:schemeClr val="tx1"/>
                </a:solidFill>
                <a:latin typeface="Meiryo UI" pitchFamily="50" charset="-128"/>
                <a:ea typeface="Meiryo UI" pitchFamily="50" charset="-128"/>
                <a:cs typeface="Meiryo UI" pitchFamily="50" charset="-128"/>
              </a:rPr>
              <a:t>&lt;</a:t>
            </a:r>
            <a:r>
              <a:rPr lang="ja-JP" altLang="en-US" sz="1000" dirty="0" smtClean="0">
                <a:solidFill>
                  <a:schemeClr val="tx1"/>
                </a:solidFill>
                <a:latin typeface="Meiryo UI" pitchFamily="50" charset="-128"/>
                <a:ea typeface="Meiryo UI" pitchFamily="50" charset="-128"/>
                <a:cs typeface="Meiryo UI" pitchFamily="50" charset="-128"/>
              </a:rPr>
              <a:t>水道事業における</a:t>
            </a:r>
            <a:r>
              <a:rPr lang="en-US" altLang="ja-JP" sz="1000" dirty="0" smtClean="0">
                <a:solidFill>
                  <a:schemeClr val="tx1"/>
                </a:solidFill>
                <a:latin typeface="Meiryo UI" pitchFamily="50" charset="-128"/>
                <a:ea typeface="Meiryo UI" pitchFamily="50" charset="-128"/>
                <a:cs typeface="Meiryo UI" pitchFamily="50" charset="-128"/>
              </a:rPr>
              <a:t>VPP</a:t>
            </a:r>
            <a:r>
              <a:rPr lang="ja-JP" altLang="en-US" sz="1000" dirty="0" smtClean="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大阪府では、</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年度に実施した上下水道の浄水池等の</a:t>
            </a:r>
            <a:r>
              <a:rPr lang="ja-JP" altLang="en-US" sz="1000" dirty="0">
                <a:solidFill>
                  <a:schemeClr val="tx1"/>
                </a:solidFill>
                <a:latin typeface="Meiryo UI" pitchFamily="50" charset="-128"/>
                <a:ea typeface="Meiryo UI" pitchFamily="50" charset="-128"/>
                <a:cs typeface="Meiryo UI" pitchFamily="50" charset="-128"/>
              </a:rPr>
              <a:t>バッファを活用</a:t>
            </a:r>
            <a:r>
              <a:rPr lang="ja-JP" altLang="en-US" sz="1000" dirty="0" smtClean="0">
                <a:solidFill>
                  <a:schemeClr val="tx1"/>
                </a:solidFill>
                <a:latin typeface="Meiryo UI" pitchFamily="50" charset="-128"/>
                <a:ea typeface="Meiryo UI" pitchFamily="50" charset="-128"/>
                <a:cs typeface="Meiryo UI" pitchFamily="50" charset="-128"/>
              </a:rPr>
              <a:t>したエネルギーマネジメントシステムに関する事業化調査（</a:t>
            </a:r>
            <a:r>
              <a:rPr lang="en-US" altLang="ja-JP" sz="1000" dirty="0" smtClean="0">
                <a:solidFill>
                  <a:schemeClr val="tx1"/>
                </a:solidFill>
                <a:latin typeface="Meiryo UI" pitchFamily="50" charset="-128"/>
                <a:ea typeface="Meiryo UI" pitchFamily="50" charset="-128"/>
                <a:cs typeface="Meiryo UI" pitchFamily="50" charset="-128"/>
              </a:rPr>
              <a:t>FS</a:t>
            </a:r>
            <a:r>
              <a:rPr lang="ja-JP" altLang="en-US" sz="1000" dirty="0" smtClean="0">
                <a:solidFill>
                  <a:schemeClr val="tx1"/>
                </a:solidFill>
                <a:latin typeface="Meiryo UI" pitchFamily="50" charset="-128"/>
                <a:ea typeface="Meiryo UI" pitchFamily="50" charset="-128"/>
                <a:cs typeface="Meiryo UI" pitchFamily="50" charset="-128"/>
              </a:rPr>
              <a:t>）を踏まえ、</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年度及び</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年度は、具体的な実用性の検証を目指して、上水道のポンプ</a:t>
            </a:r>
            <a:r>
              <a:rPr lang="ja-JP" altLang="en-US" sz="1000" dirty="0">
                <a:solidFill>
                  <a:schemeClr val="tx1"/>
                </a:solidFill>
                <a:latin typeface="Meiryo UI" pitchFamily="50" charset="-128"/>
                <a:ea typeface="Meiryo UI" pitchFamily="50" charset="-128"/>
                <a:cs typeface="Meiryo UI" pitchFamily="50" charset="-128"/>
              </a:rPr>
              <a:t>稼働時間の</a:t>
            </a:r>
            <a:r>
              <a:rPr lang="ja-JP" altLang="en-US" sz="1000" dirty="0" smtClean="0">
                <a:solidFill>
                  <a:schemeClr val="tx1"/>
                </a:solidFill>
                <a:latin typeface="Meiryo UI" pitchFamily="50" charset="-128"/>
                <a:ea typeface="Meiryo UI" pitchFamily="50" charset="-128"/>
                <a:cs typeface="Meiryo UI" pitchFamily="50" charset="-128"/>
              </a:rPr>
              <a:t>シフトによる電力</a:t>
            </a:r>
            <a:r>
              <a:rPr lang="ja-JP" altLang="en-US" sz="1000" dirty="0">
                <a:solidFill>
                  <a:schemeClr val="tx1"/>
                </a:solidFill>
                <a:latin typeface="Meiryo UI" pitchFamily="50" charset="-128"/>
                <a:ea typeface="Meiryo UI" pitchFamily="50" charset="-128"/>
                <a:cs typeface="Meiryo UI" pitchFamily="50" charset="-128"/>
              </a:rPr>
              <a:t>需給調整</a:t>
            </a:r>
            <a:r>
              <a:rPr lang="ja-JP" altLang="en-US" sz="1000" dirty="0" smtClean="0">
                <a:solidFill>
                  <a:schemeClr val="tx1"/>
                </a:solidFill>
                <a:latin typeface="Meiryo UI" pitchFamily="50" charset="-128"/>
                <a:ea typeface="Meiryo UI" pitchFamily="50" charset="-128"/>
                <a:cs typeface="Meiryo UI" pitchFamily="50" charset="-128"/>
              </a:rPr>
              <a:t>能力や必要なシステムについて検討しました。</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引き続き</a:t>
            </a:r>
            <a:r>
              <a:rPr lang="ja-JP" altLang="en-US" sz="1000" dirty="0">
                <a:solidFill>
                  <a:schemeClr val="tx1"/>
                </a:solidFill>
                <a:latin typeface="Meiryo UI" pitchFamily="50" charset="-128"/>
                <a:ea typeface="Meiryo UI" pitchFamily="50" charset="-128"/>
                <a:cs typeface="Meiryo UI" pitchFamily="50" charset="-128"/>
              </a:rPr>
              <a:t>、上水道施設における需給調整の</a:t>
            </a:r>
            <a:r>
              <a:rPr lang="ja-JP" altLang="en-US" sz="1000" dirty="0" smtClean="0">
                <a:solidFill>
                  <a:schemeClr val="tx1"/>
                </a:solidFill>
                <a:latin typeface="Meiryo UI" pitchFamily="50" charset="-128"/>
                <a:ea typeface="Meiryo UI" pitchFamily="50" charset="-128"/>
                <a:cs typeface="Meiryo UI" pitchFamily="50" charset="-128"/>
              </a:rPr>
              <a:t>可能性について検討します</a:t>
            </a:r>
            <a:r>
              <a:rPr lang="ja-JP" altLang="en-US" sz="1000" dirty="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119853"/>
            <a:ext cx="9089223" cy="969496"/>
          </a:xfrm>
          <a:prstGeom prst="rect">
            <a:avLst/>
          </a:prstGeom>
          <a:noFill/>
        </p:spPr>
        <p:txBody>
          <a:bodyPr wrap="square" rtlCol="0">
            <a:spAutoFit/>
          </a:bodyPr>
          <a:lstStyle/>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既存のリソースを</a:t>
            </a:r>
            <a:r>
              <a:rPr lang="ja-JP" altLang="en-US" sz="1300" dirty="0">
                <a:latin typeface="Meiryo UI" panose="020B0604030504040204" pitchFamily="50" charset="-128"/>
                <a:ea typeface="Meiryo UI" panose="020B0604030504040204" pitchFamily="50" charset="-128"/>
              </a:rPr>
              <a:t>活用し、需給逼迫時や電力調達価格上昇時における需要抑制の</a:t>
            </a:r>
            <a:r>
              <a:rPr lang="ja-JP" altLang="en-US" sz="1300" dirty="0" smtClean="0">
                <a:latin typeface="Meiryo UI" panose="020B0604030504040204" pitchFamily="50" charset="-128"/>
                <a:ea typeface="Meiryo UI" panose="020B0604030504040204" pitchFamily="50" charset="-128"/>
              </a:rPr>
              <a:t>実施や</a:t>
            </a:r>
            <a:r>
              <a:rPr lang="ja-JP" altLang="en-US" sz="1300" dirty="0">
                <a:latin typeface="Meiryo UI" panose="020B0604030504040204" pitchFamily="50" charset="-128"/>
                <a:ea typeface="Meiryo UI" panose="020B0604030504040204" pitchFamily="50" charset="-128"/>
              </a:rPr>
              <a:t>、再生可能エネルギーの余剰電力時の</a:t>
            </a:r>
            <a:r>
              <a:rPr lang="ja-JP" altLang="en-US" sz="1300" dirty="0" smtClean="0">
                <a:latin typeface="Meiryo UI" panose="020B0604030504040204" pitchFamily="50" charset="-128"/>
                <a:ea typeface="Meiryo UI" panose="020B0604030504040204" pitchFamily="50" charset="-128"/>
              </a:rPr>
              <a:t>電力</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smtClean="0">
                <a:latin typeface="Meiryo UI" panose="020B0604030504040204" pitchFamily="50" charset="-128"/>
                <a:ea typeface="Meiryo UI" panose="020B0604030504040204" pitchFamily="50" charset="-128"/>
              </a:rPr>
              <a:t>　需要</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創出し</a:t>
            </a:r>
            <a:r>
              <a:rPr lang="ja-JP" altLang="en-US" sz="1300" dirty="0">
                <a:latin typeface="Meiryo UI" panose="020B0604030504040204" pitchFamily="50" charset="-128"/>
                <a:ea typeface="Meiryo UI" panose="020B0604030504040204" pitchFamily="50" charset="-128"/>
              </a:rPr>
              <a:t>、エリア単位における地域のエネルギー需要</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平準</a:t>
            </a:r>
            <a:r>
              <a:rPr lang="ja-JP" altLang="en-US" sz="1300" dirty="0" smtClean="0">
                <a:latin typeface="Meiryo UI" panose="020B0604030504040204" pitchFamily="50" charset="-128"/>
                <a:ea typeface="Meiryo UI" panose="020B0604030504040204" pitchFamily="50" charset="-128"/>
              </a:rPr>
              <a:t>化</a:t>
            </a:r>
            <a:r>
              <a:rPr lang="ja-JP" altLang="en-US" sz="1300" dirty="0">
                <a:latin typeface="Meiryo UI" panose="020B0604030504040204" pitchFamily="50" charset="-128"/>
                <a:ea typeface="Meiryo UI" panose="020B0604030504040204" pitchFamily="50" charset="-128"/>
              </a:rPr>
              <a:t>に資するエネルギーの面的利用のビジネスモデル構築を</a:t>
            </a:r>
            <a:r>
              <a:rPr lang="ja-JP" altLang="en-US" sz="1300" dirty="0" smtClean="0">
                <a:latin typeface="Meiryo UI" panose="020B0604030504040204" pitchFamily="50" charset="-128"/>
                <a:ea typeface="Meiryo UI" panose="020B0604030504040204" pitchFamily="50" charset="-128"/>
              </a:rPr>
              <a:t>めざしています。</a:t>
            </a:r>
            <a:endParaRPr lang="en-US" altLang="ja-JP" sz="13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府施設･市施設にネガワット</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取引の導入を検討し</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ネガワット取引の</a:t>
            </a:r>
            <a:r>
              <a:rPr lang="ja-JP" altLang="en-US" sz="1300" dirty="0">
                <a:latin typeface="Meiryo UI" panose="020B0604030504040204" pitchFamily="50" charset="-128"/>
                <a:ea typeface="Meiryo UI" panose="020B0604030504040204" pitchFamily="50" charset="-128"/>
              </a:rPr>
              <a:t>普及拡大を</a:t>
            </a:r>
            <a:r>
              <a:rPr lang="ja-JP" altLang="en-US" sz="1300" dirty="0" smtClean="0">
                <a:latin typeface="Meiryo UI" panose="020B0604030504040204" pitchFamily="50" charset="-128"/>
                <a:ea typeface="Meiryo UI" panose="020B0604030504040204" pitchFamily="50" charset="-128"/>
              </a:rPr>
              <a:t>促進します</a:t>
            </a:r>
            <a:r>
              <a:rPr lang="ja-JP" altLang="en-US" sz="1300" dirty="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a:t>
            </a:r>
            <a:r>
              <a:rPr lang="ja-JP" altLang="en-US" sz="1300" dirty="0" smtClean="0">
                <a:latin typeface="Meiryo UI" panose="020B0604030504040204" pitchFamily="50" charset="-128"/>
                <a:ea typeface="Meiryo UI" panose="020B0604030504040204" pitchFamily="50" charset="-128"/>
              </a:rPr>
              <a:t>を発電</a:t>
            </a:r>
            <a:r>
              <a:rPr lang="ja-JP" altLang="en-US" sz="1300" dirty="0">
                <a:latin typeface="Meiryo UI" panose="020B0604030504040204" pitchFamily="50" charset="-128"/>
                <a:ea typeface="Meiryo UI" panose="020B0604030504040204" pitchFamily="50" charset="-128"/>
              </a:rPr>
              <a:t>したとみなす</a:t>
            </a:r>
            <a:r>
              <a:rPr lang="ja-JP" altLang="en-US" sz="1300" dirty="0" smtClean="0">
                <a:latin typeface="Meiryo UI" panose="020B0604030504040204" pitchFamily="50" charset="-128"/>
                <a:ea typeface="Meiryo UI" panose="020B0604030504040204" pitchFamily="50" charset="-128"/>
              </a:rPr>
              <a:t>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773716"/>
            <a:ext cx="372060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smtClean="0">
                <a:solidFill>
                  <a:prstClr val="black"/>
                </a:solidFill>
                <a:latin typeface="Meiryo UI" pitchFamily="50" charset="-128"/>
                <a:ea typeface="Meiryo UI" pitchFamily="50" charset="-128"/>
                <a:cs typeface="Meiryo UI" pitchFamily="50" charset="-128"/>
              </a:rPr>
              <a:t>事業</a:t>
            </a:r>
            <a:r>
              <a:rPr lang="ja-JP" altLang="en-US" sz="1200" dirty="0">
                <a:solidFill>
                  <a:prstClr val="black"/>
                </a:solidFill>
                <a:latin typeface="Meiryo UI" pitchFamily="50" charset="-128"/>
                <a:ea typeface="Meiryo UI" pitchFamily="50" charset="-128"/>
                <a:cs typeface="Meiryo UI" pitchFamily="50" charset="-128"/>
              </a:rPr>
              <a:t>実施年度：</a:t>
            </a:r>
            <a:r>
              <a:rPr lang="en-US" altLang="ja-JP" sz="1200" dirty="0" smtClean="0">
                <a:solidFill>
                  <a:prstClr val="black"/>
                </a:solidFill>
                <a:latin typeface="Meiryo UI" pitchFamily="50" charset="-128"/>
                <a:ea typeface="Meiryo UI" pitchFamily="50" charset="-128"/>
                <a:cs typeface="Meiryo UI" pitchFamily="50" charset="-128"/>
              </a:rPr>
              <a:t>2017</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466502" y="4769027"/>
            <a:ext cx="5152352" cy="193202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◆経済</a:t>
            </a:r>
            <a:r>
              <a:rPr lang="ja-JP" altLang="en-US" sz="1000" dirty="0">
                <a:solidFill>
                  <a:schemeClr val="tx1"/>
                </a:solidFill>
                <a:latin typeface="Meiryo UI" pitchFamily="50" charset="-128"/>
                <a:ea typeface="Meiryo UI" pitchFamily="50" charset="-128"/>
                <a:cs typeface="Meiryo UI" pitchFamily="50" charset="-128"/>
              </a:rPr>
              <a:t>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a:t>
            </a:r>
            <a:r>
              <a:rPr lang="ja-JP" altLang="en-US" sz="1000" dirty="0" smtClean="0">
                <a:solidFill>
                  <a:schemeClr val="tx1"/>
                </a:solidFill>
                <a:latin typeface="Meiryo UI" pitchFamily="50" charset="-128"/>
                <a:ea typeface="Meiryo UI" pitchFamily="50" charset="-128"/>
                <a:cs typeface="Meiryo UI" pitchFamily="50" charset="-128"/>
              </a:rPr>
              <a:t>地産地消</a:t>
            </a:r>
            <a:r>
              <a:rPr lang="ja-JP" altLang="en-US" sz="1000" dirty="0">
                <a:solidFill>
                  <a:schemeClr val="tx1"/>
                </a:solidFill>
                <a:latin typeface="Meiryo UI" pitchFamily="50" charset="-128"/>
                <a:ea typeface="Meiryo UI" pitchFamily="50" charset="-128"/>
                <a:cs typeface="Meiryo UI" pitchFamily="50" charset="-128"/>
              </a:rPr>
              <a:t>促進事業費</a:t>
            </a:r>
            <a:r>
              <a:rPr lang="ja-JP" altLang="en-US" sz="1000" dirty="0" smtClean="0">
                <a:solidFill>
                  <a:schemeClr val="tx1"/>
                </a:solidFill>
                <a:latin typeface="Meiryo UI" pitchFamily="50" charset="-128"/>
                <a:ea typeface="Meiryo UI" pitchFamily="50" charset="-128"/>
                <a:cs typeface="Meiryo UI" pitchFamily="50" charset="-128"/>
              </a:rPr>
              <a:t>補助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等で</a:t>
            </a:r>
            <a:r>
              <a:rPr lang="ja-JP" altLang="en-US" sz="1000" dirty="0">
                <a:solidFill>
                  <a:schemeClr val="tx1"/>
                </a:solidFill>
                <a:latin typeface="Meiryo UI" pitchFamily="50" charset="-128"/>
                <a:ea typeface="Meiryo UI" pitchFamily="50" charset="-128"/>
                <a:cs typeface="Meiryo UI" pitchFamily="50" charset="-128"/>
              </a:rPr>
              <a:t>市有施設の既存設備の電⼒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a:t>
            </a:r>
            <a:r>
              <a:rPr lang="ja-JP" altLang="en-US" sz="1000" dirty="0" smtClean="0">
                <a:solidFill>
                  <a:schemeClr val="tx1"/>
                </a:solidFill>
                <a:latin typeface="Meiryo UI" pitchFamily="50" charset="-128"/>
                <a:ea typeface="Meiryo UI" pitchFamily="50" charset="-128"/>
                <a:cs typeface="Meiryo UI" pitchFamily="50" charset="-128"/>
              </a:rPr>
              <a:t>事業化</a:t>
            </a:r>
            <a:r>
              <a:rPr lang="ja-JP" altLang="en-US" sz="1000" dirty="0">
                <a:solidFill>
                  <a:schemeClr val="tx1"/>
                </a:solidFill>
                <a:latin typeface="Meiryo UI" pitchFamily="50" charset="-128"/>
                <a:ea typeface="Meiryo UI" pitchFamily="50" charset="-128"/>
                <a:cs typeface="Meiryo UI" pitchFamily="50" charset="-128"/>
              </a:rPr>
              <a:t>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を活</a:t>
            </a:r>
            <a:r>
              <a:rPr lang="ja-JP" altLang="en-US" sz="1000" dirty="0">
                <a:solidFill>
                  <a:schemeClr val="tx1"/>
                </a:solidFill>
                <a:latin typeface="Meiryo UI" pitchFamily="50" charset="-128"/>
                <a:ea typeface="Meiryo UI" pitchFamily="50" charset="-128"/>
                <a:cs typeface="Meiryo UI" pitchFamily="50" charset="-128"/>
              </a:rPr>
              <a:t>⽤した電⼒需給</a:t>
            </a:r>
            <a:r>
              <a:rPr lang="ja-JP" altLang="en-US" sz="1000" dirty="0" smtClean="0">
                <a:solidFill>
                  <a:schemeClr val="tx1"/>
                </a:solidFill>
                <a:latin typeface="Meiryo UI" pitchFamily="50" charset="-128"/>
                <a:ea typeface="Meiryo UI" pitchFamily="50" charset="-128"/>
                <a:cs typeface="Meiryo UI" pitchFamily="50" charset="-128"/>
              </a:rPr>
              <a:t>調整⼒</a:t>
            </a:r>
            <a:r>
              <a:rPr lang="ja-JP" altLang="en-US" sz="1000" dirty="0">
                <a:solidFill>
                  <a:schemeClr val="tx1"/>
                </a:solidFill>
                <a:latin typeface="Meiryo UI" pitchFamily="50" charset="-128"/>
                <a:ea typeface="Meiryo UI" pitchFamily="50" charset="-128"/>
                <a:cs typeface="Meiryo UI" pitchFamily="50" charset="-128"/>
              </a:rPr>
              <a:t>の供出に向けて検討を</a:t>
            </a:r>
            <a:r>
              <a:rPr lang="ja-JP" altLang="en-US" sz="1000" dirty="0" smtClean="0">
                <a:solidFill>
                  <a:schemeClr val="tx1"/>
                </a:solidFill>
                <a:latin typeface="Meiryo UI" pitchFamily="50" charset="-128"/>
                <a:ea typeface="Meiryo UI" pitchFamily="50" charset="-128"/>
                <a:cs typeface="Meiryo UI" pitchFamily="50" charset="-128"/>
              </a:rPr>
              <a:t>⾏いました。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◆再生</a:t>
            </a:r>
            <a:r>
              <a:rPr lang="ja-JP" altLang="en-US" sz="1000" dirty="0">
                <a:solidFill>
                  <a:schemeClr val="tx1"/>
                </a:solidFill>
                <a:latin typeface="Meiryo UI" pitchFamily="50" charset="-128"/>
                <a:ea typeface="Meiryo UI" pitchFamily="50" charset="-128"/>
                <a:cs typeface="Meiryo UI" pitchFamily="50" charset="-128"/>
              </a:rPr>
              <a:t>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向上や、ピークカットによるエネルギーコスト削減等の価値をトータルに考慮してメリットのある</a:t>
            </a:r>
            <a:r>
              <a:rPr lang="ja-JP" altLang="en-US" sz="1000" dirty="0" smtClean="0">
                <a:solidFill>
                  <a:schemeClr val="tx1"/>
                </a:solidFill>
                <a:latin typeface="Meiryo UI" pitchFamily="50" charset="-128"/>
                <a:ea typeface="Meiryo UI" pitchFamily="50" charset="-128"/>
                <a:cs typeface="Meiryo UI" pitchFamily="50" charset="-128"/>
              </a:rPr>
              <a:t>ス</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a:t>
            </a:r>
            <a:r>
              <a:rPr lang="ja-JP" altLang="en-US" sz="1000" dirty="0" smtClean="0">
                <a:solidFill>
                  <a:schemeClr val="tx1"/>
                </a:solidFill>
                <a:latin typeface="Meiryo UI" pitchFamily="50" charset="-128"/>
                <a:ea typeface="Meiryo UI" pitchFamily="50" charset="-128"/>
                <a:cs typeface="Meiryo UI" pitchFamily="50" charset="-128"/>
              </a:rPr>
              <a:t>実</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施し</a:t>
            </a:r>
            <a:r>
              <a:rPr lang="ja-JP" altLang="en-US" sz="1000" dirty="0">
                <a:solidFill>
                  <a:schemeClr val="tx1"/>
                </a:solidFill>
                <a:latin typeface="Meiryo UI" pitchFamily="50" charset="-128"/>
                <a:ea typeface="Meiryo UI" pitchFamily="50" charset="-128"/>
                <a:cs typeface="Meiryo UI" pitchFamily="50" charset="-128"/>
              </a:rPr>
              <a:t>、①市有施設における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調査、③電力利用の最適化に向けたスキームの検討を行いました。</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91468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46</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41" name="角丸四角形 40"/>
          <p:cNvSpPr/>
          <p:nvPr/>
        </p:nvSpPr>
        <p:spPr>
          <a:xfrm>
            <a:off x="118708" y="550520"/>
            <a:ext cx="4838046" cy="620713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59972" y="61209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200999" y="1427028"/>
            <a:ext cx="4459960"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、導入を促進しています。</a:t>
            </a:r>
            <a:endParaRPr lang="en-US" altLang="ja-JP" sz="1300" dirty="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81873" y="2335930"/>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smtClean="0">
                <a:latin typeface="Meiryo UI" pitchFamily="50" charset="-128"/>
                <a:ea typeface="Meiryo UI" pitchFamily="50" charset="-128"/>
                <a:cs typeface="Meiryo UI" pitchFamily="50" charset="-128"/>
              </a:rPr>
              <a:t>◇ガス</a:t>
            </a:r>
            <a:r>
              <a:rPr lang="ja-JP" altLang="en-US" sz="1300" dirty="0">
                <a:latin typeface="Meiryo UI" pitchFamily="50" charset="-128"/>
                <a:ea typeface="Meiryo UI" pitchFamily="50" charset="-128"/>
                <a:cs typeface="Meiryo UI" pitchFamily="50" charset="-128"/>
              </a:rPr>
              <a:t>冷暖房</a:t>
            </a:r>
            <a:r>
              <a:rPr lang="ja-JP" altLang="en-US" sz="1300" dirty="0" smtClean="0">
                <a:latin typeface="Meiryo UI" pitchFamily="50" charset="-128"/>
                <a:ea typeface="Meiryo UI" pitchFamily="50" charset="-128"/>
                <a:cs typeface="Meiryo UI" pitchFamily="50" charset="-128"/>
              </a:rPr>
              <a:t>の導入により、ピーク時の冷暖房用の電力消費が抑制</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ピークカット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され、電力需要の平準化に寄与します。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spcAft>
                <a:spcPts val="600"/>
              </a:spcAft>
            </a:pPr>
            <a:r>
              <a:rPr lang="ja-JP" altLang="en-US" sz="1300" dirty="0" smtClean="0">
                <a:latin typeface="Meiryo UI" pitchFamily="50" charset="-128"/>
                <a:ea typeface="Meiryo UI" pitchFamily="50" charset="-128"/>
                <a:cs typeface="Meiryo UI" pitchFamily="50" charset="-128"/>
              </a:rPr>
              <a:t>◇蓄熱式空調機、</a:t>
            </a:r>
            <a:r>
              <a:rPr lang="ja-JP" altLang="en-US" sz="1300" dirty="0">
                <a:latin typeface="Meiryo UI" pitchFamily="50" charset="-128"/>
                <a:ea typeface="Meiryo UI" pitchFamily="50" charset="-128"/>
                <a:cs typeface="Meiryo UI" pitchFamily="50" charset="-128"/>
              </a:rPr>
              <a:t>ヒートポンプ給湯器</a:t>
            </a:r>
            <a:r>
              <a:rPr lang="ja-JP" altLang="en-US" sz="1300" dirty="0" smtClean="0">
                <a:latin typeface="Meiryo UI" pitchFamily="50" charset="-128"/>
                <a:ea typeface="Meiryo UI" pitchFamily="50" charset="-128"/>
                <a:cs typeface="Meiryo UI" pitchFamily="50" charset="-128"/>
              </a:rPr>
              <a:t>の導入により、ピーク時の電力消費を夜間にシフト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することができ、電力需要の平準化に寄与します。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r>
              <a:rPr lang="ja-JP" altLang="en-US" sz="1300" dirty="0" smtClean="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r>
              <a:rPr lang="ja-JP" altLang="en-US" sz="1300" dirty="0">
                <a:latin typeface="Meiryo UI" pitchFamily="50" charset="-128"/>
                <a:ea typeface="Meiryo UI" pitchFamily="50" charset="-128"/>
                <a:cs typeface="Meiryo UI" pitchFamily="50" charset="-128"/>
              </a:rPr>
              <a:t>。</a:t>
            </a:r>
          </a:p>
        </p:txBody>
      </p:sp>
      <p:sp>
        <p:nvSpPr>
          <p:cNvPr id="56" name="正方形/長方形 55"/>
          <p:cNvSpPr/>
          <p:nvPr/>
        </p:nvSpPr>
        <p:spPr>
          <a:xfrm>
            <a:off x="1984910" y="1031676"/>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450376" y="6519328"/>
            <a:ext cx="1980603"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1224935" y="4522863"/>
            <a:ext cx="1206044"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973" y="5411391"/>
            <a:ext cx="1527393" cy="1155865"/>
          </a:xfrm>
          <a:prstGeom prst="rect">
            <a:avLst/>
          </a:prstGeom>
        </p:spPr>
      </p:pic>
      <p:pic>
        <p:nvPicPr>
          <p:cNvPr id="69" name="図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50" y="4181358"/>
            <a:ext cx="1052668" cy="1315836"/>
          </a:xfrm>
          <a:prstGeom prst="rect">
            <a:avLst/>
          </a:prstGeom>
        </p:spPr>
      </p:pic>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2998" y="4154520"/>
            <a:ext cx="1095783" cy="1332000"/>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7414" y="5447914"/>
            <a:ext cx="1722513" cy="1296000"/>
          </a:xfrm>
          <a:prstGeom prst="rect">
            <a:avLst/>
          </a:prstGeom>
        </p:spPr>
      </p:pic>
      <p:sp>
        <p:nvSpPr>
          <p:cNvPr id="73" name="正方形/長方形 72"/>
          <p:cNvSpPr/>
          <p:nvPr/>
        </p:nvSpPr>
        <p:spPr>
          <a:xfrm>
            <a:off x="3787514" y="628146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電池</a:t>
            </a:r>
            <a:endParaRPr lang="en-US" altLang="zh-TW"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エネファーム</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384715" y="4485279"/>
            <a:ext cx="1348511" cy="600164"/>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エコキュート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テキスト ボックス 42"/>
          <p:cNvSpPr txBox="1"/>
          <p:nvPr/>
        </p:nvSpPr>
        <p:spPr>
          <a:xfrm>
            <a:off x="2150322" y="1220635"/>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5033409" y="550520"/>
            <a:ext cx="4835381" cy="621502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0" name="角丸四角形 19"/>
          <p:cNvSpPr/>
          <p:nvPr/>
        </p:nvSpPr>
        <p:spPr>
          <a:xfrm>
            <a:off x="5047226" y="605876"/>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5052230" y="1286044"/>
            <a:ext cx="485376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a:t>
            </a:r>
            <a:r>
              <a:rPr lang="ja-JP" altLang="en-US" sz="1300" dirty="0">
                <a:latin typeface="Meiryo UI" pitchFamily="50" charset="-128"/>
                <a:ea typeface="Meiryo UI" pitchFamily="50" charset="-128"/>
                <a:cs typeface="Meiryo UI" pitchFamily="50" charset="-128"/>
              </a:rPr>
              <a:t>、太陽電池、燃料電池等に関する研究開発やデータ</a:t>
            </a:r>
            <a:r>
              <a:rPr lang="ja-JP" altLang="en-US" sz="1300" dirty="0" smtClean="0">
                <a:latin typeface="Meiryo UI" pitchFamily="50" charset="-128"/>
                <a:ea typeface="Meiryo UI" pitchFamily="50" charset="-128"/>
                <a:cs typeface="Meiryo UI" pitchFamily="50" charset="-128"/>
              </a:rPr>
              <a:t>収集・</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試験</a:t>
            </a:r>
            <a:r>
              <a:rPr lang="ja-JP" altLang="en-US" sz="1300" dirty="0">
                <a:latin typeface="Meiryo UI" pitchFamily="50" charset="-128"/>
                <a:ea typeface="Meiryo UI" pitchFamily="50" charset="-128"/>
                <a:cs typeface="Meiryo UI" pitchFamily="50" charset="-128"/>
              </a:rPr>
              <a:t>分析・評価などの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密接に</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関わり</a:t>
            </a:r>
            <a:r>
              <a:rPr lang="ja-JP" altLang="en-US" sz="1300" dirty="0">
                <a:latin typeface="Meiryo UI" pitchFamily="50" charset="-128"/>
                <a:ea typeface="Meiryo UI" pitchFamily="50" charset="-128"/>
                <a:cs typeface="Meiryo UI" pitchFamily="50" charset="-128"/>
              </a:rPr>
              <a:t>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）等</a:t>
            </a:r>
            <a:r>
              <a:rPr lang="ja-JP" altLang="en-US" sz="1300" dirty="0">
                <a:latin typeface="Meiryo UI" pitchFamily="50" charset="-128"/>
                <a:ea typeface="Meiryo UI" pitchFamily="50" charset="-128"/>
                <a:cs typeface="Meiryo UI" pitchFamily="50" charset="-128"/>
              </a:rPr>
              <a:t>の</a:t>
            </a:r>
            <a:r>
              <a:rPr lang="ja-JP" altLang="en-US" sz="1300" dirty="0" smtClean="0">
                <a:latin typeface="Meiryo UI" pitchFamily="50" charset="-128"/>
                <a:ea typeface="Meiryo UI" pitchFamily="50" charset="-128"/>
                <a:cs typeface="Meiryo UI" pitchFamily="50" charset="-128"/>
              </a:rPr>
              <a:t>第</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四次</a:t>
            </a:r>
            <a:r>
              <a:rPr lang="ja-JP" altLang="en-US" sz="1300" dirty="0">
                <a:latin typeface="Meiryo UI" pitchFamily="50" charset="-128"/>
                <a:ea typeface="Meiryo UI" pitchFamily="50" charset="-128"/>
                <a:cs typeface="Meiryo UI" pitchFamily="50" charset="-128"/>
              </a:rPr>
              <a:t>産業革命に関連する先端技術等の実証</a:t>
            </a:r>
            <a:r>
              <a:rPr lang="ja-JP" altLang="en-US" sz="1300" dirty="0" smtClean="0">
                <a:latin typeface="Meiryo UI" pitchFamily="50" charset="-128"/>
                <a:ea typeface="Meiryo UI" pitchFamily="50" charset="-128"/>
                <a:cs typeface="Meiryo UI" pitchFamily="50" charset="-128"/>
              </a:rPr>
              <a:t>実験などの取組みを</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支援</a:t>
            </a:r>
            <a:r>
              <a:rPr lang="ja-JP" altLang="en-US" sz="1300" dirty="0">
                <a:latin typeface="Meiryo UI" pitchFamily="50" charset="-128"/>
                <a:ea typeface="Meiryo UI" pitchFamily="50" charset="-128"/>
                <a:cs typeface="Meiryo UI" pitchFamily="50" charset="-128"/>
              </a:rPr>
              <a:t>することにより、新エネルギー産業の創出・普及に</a:t>
            </a:r>
            <a:r>
              <a:rPr lang="ja-JP" altLang="en-US" sz="1300" dirty="0" smtClean="0">
                <a:latin typeface="Meiryo UI" pitchFamily="50" charset="-128"/>
                <a:ea typeface="Meiryo UI" pitchFamily="50" charset="-128"/>
                <a:cs typeface="Meiryo UI" pitchFamily="50" charset="-128"/>
              </a:rPr>
              <a:t>つなげています</a:t>
            </a:r>
            <a:r>
              <a:rPr lang="ja-JP" altLang="en-US" sz="1300" dirty="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6673597" y="996879"/>
            <a:ext cx="3481478"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3" name="正方形/長方形 22"/>
          <p:cNvSpPr/>
          <p:nvPr/>
        </p:nvSpPr>
        <p:spPr>
          <a:xfrm>
            <a:off x="5137593" y="242517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276297"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5" name="正方形/長方形 24"/>
          <p:cNvSpPr/>
          <p:nvPr/>
        </p:nvSpPr>
        <p:spPr>
          <a:xfrm>
            <a:off x="7515954"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26" name="テキスト ボックス 25"/>
          <p:cNvSpPr txBox="1"/>
          <p:nvPr/>
        </p:nvSpPr>
        <p:spPr bwMode="black">
          <a:xfrm>
            <a:off x="6126280" y="239903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t="25025" b="23041"/>
          <a:stretch/>
        </p:blipFill>
        <p:spPr>
          <a:xfrm>
            <a:off x="6302769" y="4244076"/>
            <a:ext cx="1638798" cy="1513058"/>
          </a:xfrm>
          <a:prstGeom prst="rect">
            <a:avLst/>
          </a:prstGeom>
          <a:ln>
            <a:noFill/>
          </a:ln>
          <a:effectLst>
            <a:softEdge rad="31750"/>
          </a:effectLst>
        </p:spPr>
      </p:pic>
      <p:sp>
        <p:nvSpPr>
          <p:cNvPr id="28" name="テキスト ボックス 27"/>
          <p:cNvSpPr txBox="1"/>
          <p:nvPr/>
        </p:nvSpPr>
        <p:spPr>
          <a:xfrm>
            <a:off x="7727728" y="5085443"/>
            <a:ext cx="2238962"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大阪城公園に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ワイヤレス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給電に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1515853920"/>
              </p:ext>
            </p:extLst>
          </p:nvPr>
        </p:nvGraphicFramePr>
        <p:xfrm>
          <a:off x="5137593" y="5835736"/>
          <a:ext cx="4653273" cy="731520"/>
        </p:xfrm>
        <a:graphic>
          <a:graphicData uri="http://schemas.openxmlformats.org/drawingml/2006/table">
            <a:tbl>
              <a:tblPr firstRow="1" bandRow="1">
                <a:tableStyleId>{5940675A-B579-460E-94D1-54222C63F5DA}</a:tableStyleId>
              </a:tblPr>
              <a:tblGrid>
                <a:gridCol w="1022667">
                  <a:extLst>
                    <a:ext uri="{9D8B030D-6E8A-4147-A177-3AD203B41FA5}">
                      <a16:colId xmlns:a16="http://schemas.microsoft.com/office/drawing/2014/main" val="3757262113"/>
                    </a:ext>
                  </a:extLst>
                </a:gridCol>
                <a:gridCol w="518658">
                  <a:extLst>
                    <a:ext uri="{9D8B030D-6E8A-4147-A177-3AD203B41FA5}">
                      <a16:colId xmlns:a16="http://schemas.microsoft.com/office/drawing/2014/main" val="571156813"/>
                    </a:ext>
                  </a:extLst>
                </a:gridCol>
                <a:gridCol w="518658">
                  <a:extLst>
                    <a:ext uri="{9D8B030D-6E8A-4147-A177-3AD203B41FA5}">
                      <a16:colId xmlns:a16="http://schemas.microsoft.com/office/drawing/2014/main" val="3454114473"/>
                    </a:ext>
                  </a:extLst>
                </a:gridCol>
                <a:gridCol w="518658">
                  <a:extLst>
                    <a:ext uri="{9D8B030D-6E8A-4147-A177-3AD203B41FA5}">
                      <a16:colId xmlns:a16="http://schemas.microsoft.com/office/drawing/2014/main" val="2027108342"/>
                    </a:ext>
                  </a:extLst>
                </a:gridCol>
                <a:gridCol w="518658">
                  <a:extLst>
                    <a:ext uri="{9D8B030D-6E8A-4147-A177-3AD203B41FA5}">
                      <a16:colId xmlns:a16="http://schemas.microsoft.com/office/drawing/2014/main" val="346158796"/>
                    </a:ext>
                  </a:extLst>
                </a:gridCol>
                <a:gridCol w="518658">
                  <a:extLst>
                    <a:ext uri="{9D8B030D-6E8A-4147-A177-3AD203B41FA5}">
                      <a16:colId xmlns:a16="http://schemas.microsoft.com/office/drawing/2014/main" val="1555019360"/>
                    </a:ext>
                  </a:extLst>
                </a:gridCol>
                <a:gridCol w="518658">
                  <a:extLst>
                    <a:ext uri="{9D8B030D-6E8A-4147-A177-3AD203B41FA5}">
                      <a16:colId xmlns:a16="http://schemas.microsoft.com/office/drawing/2014/main" val="2622963625"/>
                    </a:ext>
                  </a:extLst>
                </a:gridCol>
                <a:gridCol w="518658">
                  <a:extLst>
                    <a:ext uri="{9D8B030D-6E8A-4147-A177-3AD203B41FA5}">
                      <a16:colId xmlns:a16="http://schemas.microsoft.com/office/drawing/2014/main" val="2166130311"/>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採択件数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休止</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うち事業化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gridSpan="4">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631484"/>
                  </a:ext>
                </a:extLst>
              </a:tr>
            </a:tbl>
          </a:graphicData>
        </a:graphic>
      </p:graphicFrame>
      <p:sp>
        <p:nvSpPr>
          <p:cNvPr id="32" name="テキスト ボックス 31"/>
          <p:cNvSpPr txBox="1"/>
          <p:nvPr/>
        </p:nvSpPr>
        <p:spPr>
          <a:xfrm>
            <a:off x="5137593" y="6523323"/>
            <a:ext cx="1608230"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※2019</a:t>
            </a:r>
            <a:r>
              <a:rPr lang="ja-JP" altLang="en-US" sz="1000" dirty="0" smtClean="0">
                <a:latin typeface="Meiryo UI" pitchFamily="50" charset="-128"/>
                <a:ea typeface="Meiryo UI" pitchFamily="50" charset="-128"/>
                <a:cs typeface="Meiryo UI" pitchFamily="50" charset="-128"/>
              </a:rPr>
              <a:t>年度は</a:t>
            </a:r>
            <a:r>
              <a:rPr lang="en-US" altLang="ja-JP" sz="1000" dirty="0" smtClean="0">
                <a:latin typeface="Meiryo UI" pitchFamily="50" charset="-128"/>
                <a:ea typeface="Meiryo UI" pitchFamily="50" charset="-128"/>
                <a:cs typeface="Meiryo UI" pitchFamily="50" charset="-128"/>
              </a:rPr>
              <a:t>7</a:t>
            </a:r>
            <a:r>
              <a:rPr lang="ja-JP" altLang="en-US" sz="1000" dirty="0" smtClean="0">
                <a:latin typeface="Meiryo UI" pitchFamily="50" charset="-128"/>
                <a:ea typeface="Meiryo UI" pitchFamily="50" charset="-128"/>
                <a:cs typeface="Meiryo UI" pitchFamily="50" charset="-128"/>
              </a:rPr>
              <a:t>月末現在</a:t>
            </a:r>
            <a:endParaRPr lang="ja-JP" altLang="en-US"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4955951" y="5594856"/>
            <a:ext cx="114752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endParaRPr lang="ja-JP" altLang="en-US"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311821" y="559485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54768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47</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19" name="角丸四角形 18"/>
          <p:cNvSpPr/>
          <p:nvPr/>
        </p:nvSpPr>
        <p:spPr>
          <a:xfrm>
            <a:off x="112543" y="578557"/>
            <a:ext cx="9709584"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217492" y="683204"/>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1" name="テキスト ボックス 20"/>
          <p:cNvSpPr txBox="1"/>
          <p:nvPr/>
        </p:nvSpPr>
        <p:spPr>
          <a:xfrm>
            <a:off x="3062194" y="690880"/>
            <a:ext cx="3258527"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22" name="大かっこ 21"/>
          <p:cNvSpPr/>
          <p:nvPr/>
        </p:nvSpPr>
        <p:spPr>
          <a:xfrm>
            <a:off x="914501" y="2865763"/>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23" name="正方形/長方形 22"/>
          <p:cNvSpPr/>
          <p:nvPr/>
        </p:nvSpPr>
        <p:spPr>
          <a:xfrm>
            <a:off x="5615447" y="1372548"/>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371273" y="1664460"/>
            <a:ext cx="5261342" cy="1625861"/>
            <a:chOff x="5090639" y="2770568"/>
            <a:chExt cx="4602547" cy="1422280"/>
          </a:xfrm>
        </p:grpSpPr>
        <p:grpSp>
          <p:nvGrpSpPr>
            <p:cNvPr id="25" name="グループ化 24"/>
            <p:cNvGrpSpPr/>
            <p:nvPr/>
          </p:nvGrpSpPr>
          <p:grpSpPr>
            <a:xfrm>
              <a:off x="6713599" y="2770568"/>
              <a:ext cx="2979587" cy="1422280"/>
              <a:chOff x="6056048" y="4945878"/>
              <a:chExt cx="2979587" cy="1422280"/>
            </a:xfrm>
          </p:grpSpPr>
          <p:pic>
            <p:nvPicPr>
              <p:cNvPr id="28"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6" name="二等辺三角形 25"/>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pic>
        <p:nvPicPr>
          <p:cNvPr id="32" name="図 31"/>
          <p:cNvPicPr>
            <a:picLocks noChangeAspect="1"/>
          </p:cNvPicPr>
          <p:nvPr/>
        </p:nvPicPr>
        <p:blipFill>
          <a:blip r:embed="rId4"/>
          <a:stretch>
            <a:fillRect/>
          </a:stretch>
        </p:blipFill>
        <p:spPr>
          <a:xfrm>
            <a:off x="254072" y="5220641"/>
            <a:ext cx="1136896" cy="1090756"/>
          </a:xfrm>
          <a:prstGeom prst="rect">
            <a:avLst/>
          </a:prstGeom>
          <a:ln>
            <a:solidFill>
              <a:srgbClr val="339933"/>
            </a:solidFill>
          </a:ln>
        </p:spPr>
      </p:pic>
      <p:sp>
        <p:nvSpPr>
          <p:cNvPr id="33" name="正方形/長方形 32"/>
          <p:cNvSpPr/>
          <p:nvPr/>
        </p:nvSpPr>
        <p:spPr>
          <a:xfrm>
            <a:off x="1927756" y="6312137"/>
            <a:ext cx="1521804"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a:blip r:embed="rId5"/>
          <a:stretch>
            <a:fillRect/>
          </a:stretch>
        </p:blipFill>
        <p:spPr>
          <a:xfrm>
            <a:off x="3954557" y="4765229"/>
            <a:ext cx="2520673" cy="1505220"/>
          </a:xfrm>
          <a:prstGeom prst="rect">
            <a:avLst/>
          </a:prstGeom>
        </p:spPr>
      </p:pic>
      <p:sp>
        <p:nvSpPr>
          <p:cNvPr id="35" name="正方形/長方形 34"/>
          <p:cNvSpPr/>
          <p:nvPr/>
        </p:nvSpPr>
        <p:spPr>
          <a:xfrm>
            <a:off x="4588454" y="6303703"/>
            <a:ext cx="1252878" cy="261610"/>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413" y="4763293"/>
            <a:ext cx="2276491" cy="150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正方形/長方形 37"/>
          <p:cNvSpPr/>
          <p:nvPr/>
        </p:nvSpPr>
        <p:spPr>
          <a:xfrm>
            <a:off x="112543" y="6312563"/>
            <a:ext cx="1521804"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8"/>
          <p:cNvSpPr txBox="1">
            <a:spLocks noChangeArrowheads="1"/>
          </p:cNvSpPr>
          <p:nvPr/>
        </p:nvSpPr>
        <p:spPr bwMode="auto">
          <a:xfrm>
            <a:off x="305106" y="1496711"/>
            <a:ext cx="39024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を実施しました。</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376170" y="3762080"/>
            <a:ext cx="944595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smtClean="0">
                <a:latin typeface="Meiryo UI" pitchFamily="50" charset="-128"/>
                <a:ea typeface="Meiryo UI" pitchFamily="50" charset="-128"/>
                <a:cs typeface="Meiryo UI" pitchFamily="50" charset="-128"/>
              </a:rPr>
              <a:t>20kW</a:t>
            </a:r>
            <a:r>
              <a:rPr lang="ja-JP" altLang="en-US" b="0" i="0" dirty="0" smtClean="0">
                <a:latin typeface="Meiryo UI" pitchFamily="50" charset="-128"/>
                <a:ea typeface="Meiryo UI" pitchFamily="50" charset="-128"/>
                <a:cs typeface="Meiryo UI" pitchFamily="50" charset="-128"/>
              </a:rPr>
              <a:t>級</a:t>
            </a:r>
            <a:r>
              <a:rPr lang="ja-JP" altLang="en-US" b="0" i="0" dirty="0">
                <a:latin typeface="Meiryo UI" pitchFamily="50" charset="-128"/>
                <a:ea typeface="Meiryo UI" pitchFamily="50" charset="-128"/>
                <a:cs typeface="Meiryo UI" pitchFamily="50" charset="-128"/>
              </a:rPr>
              <a:t>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事業を実施しました。</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a:latin typeface="Meiryo UI" pitchFamily="50" charset="-128"/>
                <a:ea typeface="Meiryo UI" pitchFamily="50" charset="-128"/>
                <a:cs typeface="Meiryo UI" pitchFamily="50" charset="-128"/>
              </a:rPr>
              <a:t>月で完了、</a:t>
            </a:r>
            <a:r>
              <a:rPr lang="ja-JP" altLang="en-US" b="0" i="0" dirty="0" smtClean="0">
                <a:latin typeface="Meiryo UI" pitchFamily="50" charset="-128"/>
                <a:ea typeface="Meiryo UI" pitchFamily="50" charset="-128"/>
                <a:cs typeface="Meiryo UI" pitchFamily="50" charset="-128"/>
              </a:rPr>
              <a:t>大阪</a:t>
            </a:r>
            <a:r>
              <a:rPr lang="ja-JP" altLang="en-US" b="0" i="0" dirty="0">
                <a:latin typeface="Meiryo UI" pitchFamily="50" charset="-128"/>
                <a:ea typeface="Meiryo UI" pitchFamily="50" charset="-128"/>
                <a:cs typeface="Meiryo UI" pitchFamily="50" charset="-128"/>
              </a:rPr>
              <a:t>産業技術研究所和泉</a:t>
            </a:r>
            <a:r>
              <a:rPr lang="ja-JP" altLang="en-US" b="0" i="0" dirty="0" smtClean="0">
                <a:latin typeface="Meiryo UI" pitchFamily="50" charset="-128"/>
                <a:ea typeface="Meiryo UI" pitchFamily="50" charset="-128"/>
                <a:cs typeface="Meiryo UI" pitchFamily="50" charset="-128"/>
              </a:rPr>
              <a:t>センターにおいては、</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月に一旦実証事業は完了したが、製品化</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に向けた実証運転を引き続き実施。</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p:txBody>
      </p:sp>
      <p:sp>
        <p:nvSpPr>
          <p:cNvPr id="42" name="正方形/長方形 41"/>
          <p:cNvSpPr/>
          <p:nvPr/>
        </p:nvSpPr>
        <p:spPr>
          <a:xfrm>
            <a:off x="6657472" y="5522506"/>
            <a:ext cx="3015244" cy="104280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咲くやこの花館における実証事業は、</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31</a:t>
            </a:r>
            <a:r>
              <a:rPr lang="ja-JP" altLang="en-US" sz="1000" dirty="0" smtClean="0">
                <a:solidFill>
                  <a:schemeClr val="tx1"/>
                </a:solidFill>
                <a:latin typeface="Meiryo UI" pitchFamily="50" charset="-128"/>
                <a:ea typeface="Meiryo UI" pitchFamily="50" charset="-128"/>
                <a:cs typeface="Meiryo UI" pitchFamily="50" charset="-128"/>
              </a:rPr>
              <a:t>日～</a:t>
            </a:r>
            <a:r>
              <a:rPr lang="en-US" altLang="ja-JP" sz="1000" dirty="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日の期間で、目標運転時間</a:t>
            </a:r>
            <a:r>
              <a:rPr lang="en-US" altLang="ja-JP" sz="1000" dirty="0" smtClean="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時間を達成し、事業終了しました。今後、得られたデータや課題を踏まえて、市場投入に向けて改善等に取り組まれる予定です。</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6600899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～電力ピーク需要の抑制～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48</a:t>
            </a:r>
            <a:endParaRPr kumimoji="1" lang="ja-JP" altLang="en-US" b="1" dirty="0"/>
          </a:p>
        </p:txBody>
      </p:sp>
      <p:sp>
        <p:nvSpPr>
          <p:cNvPr id="54" name="角丸四角形 53"/>
          <p:cNvSpPr/>
          <p:nvPr/>
        </p:nvSpPr>
        <p:spPr>
          <a:xfrm>
            <a:off x="344488" y="764705"/>
            <a:ext cx="295232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夏期・冬期の節電対策</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1" name="Picture 2" descr="X:\ユーザ作業用フォルダ\02◆環境学習\02- 環境月間、節電、ECOフェスティバル等\11　節電の啓発\H25夏・冬の節電\HP\夏\setuden_action.jpg"/>
          <p:cNvPicPr>
            <a:picLocks noChangeAspect="1" noChangeArrowheads="1"/>
          </p:cNvPicPr>
          <p:nvPr/>
        </p:nvPicPr>
        <p:blipFill>
          <a:blip r:embed="rId2" cstate="print"/>
          <a:srcRect/>
          <a:stretch>
            <a:fillRect/>
          </a:stretch>
        </p:blipFill>
        <p:spPr bwMode="auto">
          <a:xfrm>
            <a:off x="7792116" y="5949280"/>
            <a:ext cx="2005087" cy="891150"/>
          </a:xfrm>
          <a:prstGeom prst="rect">
            <a:avLst/>
          </a:prstGeom>
          <a:noFill/>
        </p:spPr>
      </p:pic>
      <p:sp>
        <p:nvSpPr>
          <p:cNvPr id="15" name="テキスト ボックス 14"/>
          <p:cNvSpPr txBox="1"/>
          <p:nvPr/>
        </p:nvSpPr>
        <p:spPr>
          <a:xfrm>
            <a:off x="344487" y="3758407"/>
            <a:ext cx="4536504"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＜関西電力管内における節電目標と実績＞</a:t>
            </a:r>
            <a:endParaRPr lang="ja-JP" altLang="en-US" sz="1400" dirty="0">
              <a:latin typeface="Meiryo UI" pitchFamily="50" charset="-128"/>
              <a:ea typeface="Meiryo UI" pitchFamily="50" charset="-128"/>
              <a:cs typeface="Meiryo UI" pitchFamily="50" charset="-128"/>
            </a:endParaRPr>
          </a:p>
        </p:txBody>
      </p:sp>
      <p:sp>
        <p:nvSpPr>
          <p:cNvPr id="4" name="角丸四角形 3"/>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 name="テキスト ボックス 28"/>
          <p:cNvSpPr txBox="1">
            <a:spLocks noChangeArrowheads="1"/>
          </p:cNvSpPr>
          <p:nvPr/>
        </p:nvSpPr>
        <p:spPr bwMode="auto">
          <a:xfrm>
            <a:off x="344487" y="1311272"/>
            <a:ext cx="9452715"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◆電力需要</a:t>
            </a:r>
            <a:r>
              <a:rPr lang="ja-JP" altLang="en-US" b="0" i="0" dirty="0">
                <a:latin typeface="Meiryo UI" pitchFamily="50" charset="-128"/>
                <a:ea typeface="Meiryo UI" pitchFamily="50" charset="-128"/>
                <a:cs typeface="Meiryo UI" pitchFamily="50" charset="-128"/>
              </a:rPr>
              <a:t>が高まる夏期・冬期に</a:t>
            </a:r>
            <a:r>
              <a:rPr lang="ja-JP" altLang="en-US" b="0" i="0" dirty="0" smtClean="0">
                <a:latin typeface="Meiryo UI" pitchFamily="50" charset="-128"/>
                <a:ea typeface="Meiryo UI" pitchFamily="50" charset="-128"/>
                <a:cs typeface="Meiryo UI" pitchFamily="50" charset="-128"/>
              </a:rPr>
              <a:t>おいて、住民サービスへの影響を避けつつ目標を掲げ、大阪市施設に</a:t>
            </a:r>
            <a:r>
              <a:rPr lang="ja-JP" altLang="en-US" b="0" i="0" dirty="0">
                <a:latin typeface="Meiryo UI" pitchFamily="50" charset="-128"/>
                <a:ea typeface="Meiryo UI" pitchFamily="50" charset="-128"/>
                <a:cs typeface="Meiryo UI" pitchFamily="50" charset="-128"/>
              </a:rPr>
              <a:t>おいて、冷暖房負荷の</a:t>
            </a:r>
            <a:r>
              <a:rPr lang="ja-JP" altLang="en-US" b="0" i="0" dirty="0" smtClean="0">
                <a:latin typeface="Meiryo UI" pitchFamily="50" charset="-128"/>
                <a:ea typeface="Meiryo UI" pitchFamily="50" charset="-128"/>
                <a:cs typeface="Meiryo UI" pitchFamily="50" charset="-128"/>
              </a:rPr>
              <a:t>低減や不要</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照明の消灯などの節電対策を実施しました。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◆関西</a:t>
            </a:r>
            <a:r>
              <a:rPr lang="ja-JP" altLang="en-US" b="0" i="0" dirty="0">
                <a:latin typeface="Meiryo UI" pitchFamily="50" charset="-128"/>
                <a:ea typeface="Meiryo UI" pitchFamily="50" charset="-128"/>
                <a:cs typeface="Meiryo UI" pitchFamily="50" charset="-128"/>
              </a:rPr>
              <a:t>広域連合や関西電力株式会社と連携し、ホームページや広報紙などを通じて</a:t>
            </a:r>
            <a:r>
              <a:rPr lang="ja-JP" altLang="en-US" b="0" i="0" dirty="0" smtClean="0">
                <a:latin typeface="Meiryo UI" pitchFamily="50" charset="-128"/>
                <a:ea typeface="Meiryo UI" pitchFamily="50" charset="-128"/>
                <a:cs typeface="Meiryo UI" pitchFamily="50" charset="-128"/>
              </a:rPr>
              <a:t>、家庭</a:t>
            </a:r>
            <a:r>
              <a:rPr lang="ja-JP" altLang="en-US" b="0" i="0" dirty="0">
                <a:latin typeface="Meiryo UI" pitchFamily="50" charset="-128"/>
                <a:ea typeface="Meiryo UI" pitchFamily="50" charset="-128"/>
                <a:cs typeface="Meiryo UI" pitchFamily="50" charset="-128"/>
              </a:rPr>
              <a:t>や企業での具体的な取リ組み方法を紹介</a:t>
            </a:r>
            <a:r>
              <a:rPr lang="ja-JP" altLang="en-US" b="0" i="0" dirty="0" smtClean="0">
                <a:latin typeface="Meiryo UI" pitchFamily="50" charset="-128"/>
                <a:ea typeface="Meiryo UI" pitchFamily="50" charset="-128"/>
                <a:cs typeface="Meiryo UI" pitchFamily="50" charset="-128"/>
              </a:rPr>
              <a:t>するなど、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節電</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呼びかけました。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◆夏季</a:t>
            </a:r>
            <a:r>
              <a:rPr lang="ja-JP" altLang="en-US" b="0" i="0" dirty="0">
                <a:latin typeface="Meiryo UI" pitchFamily="50" charset="-128"/>
                <a:ea typeface="Meiryo UI" pitchFamily="50" charset="-128"/>
                <a:cs typeface="Meiryo UI" pitchFamily="50" charset="-128"/>
              </a:rPr>
              <a:t>には、関西広域連合とともに、電力使用量が多い平日の昼間に家庭での電力消費</a:t>
            </a:r>
            <a:r>
              <a:rPr lang="ja-JP" altLang="en-US" b="0" i="0" dirty="0" smtClean="0">
                <a:latin typeface="Meiryo UI" pitchFamily="50" charset="-128"/>
                <a:ea typeface="Meiryo UI" pitchFamily="50" charset="-128"/>
                <a:cs typeface="Meiryo UI" pitchFamily="50" charset="-128"/>
              </a:rPr>
              <a:t>を抑制</a:t>
            </a:r>
            <a:r>
              <a:rPr lang="ja-JP" altLang="en-US" b="0" i="0" dirty="0">
                <a:latin typeface="Meiryo UI" pitchFamily="50" charset="-128"/>
                <a:ea typeface="Meiryo UI" pitchFamily="50" charset="-128"/>
                <a:cs typeface="Meiryo UI" pitchFamily="50" charset="-128"/>
              </a:rPr>
              <a:t>するため、公共施設の利用料を割り引くなど、家族がそろって外出することを促す「家族</a:t>
            </a:r>
            <a:r>
              <a:rPr lang="ja-JP" altLang="en-US" b="0" i="0" dirty="0" smtClean="0">
                <a:latin typeface="Meiryo UI" pitchFamily="50" charset="-128"/>
                <a:ea typeface="Meiryo UI" pitchFamily="50" charset="-128"/>
                <a:cs typeface="Meiryo UI" pitchFamily="50" charset="-128"/>
              </a:rPr>
              <a:t>でお出かけ</a:t>
            </a:r>
            <a:r>
              <a:rPr lang="ja-JP" altLang="en-US" b="0" i="0" dirty="0">
                <a:latin typeface="Meiryo UI" pitchFamily="50" charset="-128"/>
                <a:ea typeface="Meiryo UI" pitchFamily="50" charset="-128"/>
                <a:cs typeface="Meiryo UI" pitchFamily="50" charset="-128"/>
              </a:rPr>
              <a:t>節電キャンペーン」を</a:t>
            </a:r>
            <a:r>
              <a:rPr lang="ja-JP" altLang="en-US" b="0" i="0" dirty="0" smtClean="0">
                <a:latin typeface="Meiryo UI" pitchFamily="50" charset="-128"/>
                <a:ea typeface="Meiryo UI" pitchFamily="50" charset="-128"/>
                <a:cs typeface="Meiryo UI" pitchFamily="50" charset="-128"/>
              </a:rPr>
              <a:t>開催している</a:t>
            </a:r>
            <a:r>
              <a:rPr lang="ja-JP" altLang="en-US" b="0" i="0" dirty="0">
                <a:latin typeface="Meiryo UI" pitchFamily="50" charset="-128"/>
                <a:ea typeface="Meiryo UI" pitchFamily="50" charset="-128"/>
                <a:cs typeface="Meiryo UI" pitchFamily="50" charset="-128"/>
              </a:rPr>
              <a:t>ほか、「夏季の適正冷房と軽装勤務」の取組</a:t>
            </a:r>
            <a:r>
              <a:rPr lang="ja-JP" altLang="en-US" b="0" i="0" dirty="0" smtClean="0">
                <a:latin typeface="Meiryo UI" pitchFamily="50" charset="-128"/>
                <a:ea typeface="Meiryo UI" pitchFamily="50" charset="-128"/>
                <a:cs typeface="Meiryo UI" pitchFamily="50" charset="-128"/>
              </a:rPr>
              <a:t>を実施しています。</a:t>
            </a:r>
            <a:endParaRPr lang="en-US" altLang="ja-JP" b="0" i="0" dirty="0" smtClean="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73010" y="6233272"/>
            <a:ext cx="46707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eaLnBrk="1" hangingPunct="1"/>
            <a:r>
              <a:rPr lang="ja-JP" altLang="en-US" sz="100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１　節電目標・・・</a:t>
            </a:r>
            <a:r>
              <a:rPr lang="en-US" altLang="ja-JP" sz="1050" b="0" i="0" dirty="0" smtClean="0">
                <a:latin typeface="Meiryo UI" pitchFamily="50" charset="-128"/>
                <a:ea typeface="Meiryo UI" pitchFamily="50" charset="-128"/>
                <a:cs typeface="Meiryo UI" pitchFamily="50" charset="-128"/>
              </a:rPr>
              <a:t>2012</a:t>
            </a:r>
            <a:r>
              <a:rPr lang="ja-JP" altLang="en-US" sz="1050" b="0" i="0" dirty="0" smtClean="0">
                <a:latin typeface="Meiryo UI" pitchFamily="50" charset="-128"/>
                <a:ea typeface="Meiryo UI" pitchFamily="50" charset="-128"/>
                <a:cs typeface="Meiryo UI" pitchFamily="50" charset="-128"/>
              </a:rPr>
              <a:t>年度夏季または冬季の電力使用実績と比較した削減率</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２　実績･･･夏季は</a:t>
            </a:r>
            <a:r>
              <a:rPr lang="en-US" altLang="ja-JP" sz="1050" b="0" i="0" dirty="0" smtClean="0">
                <a:latin typeface="Meiryo UI" pitchFamily="50" charset="-128"/>
                <a:ea typeface="Meiryo UI" pitchFamily="50" charset="-128"/>
                <a:cs typeface="Meiryo UI" pitchFamily="50" charset="-128"/>
              </a:rPr>
              <a:t>14</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15</a:t>
            </a:r>
            <a:r>
              <a:rPr lang="ja-JP" altLang="en-US" sz="1050" b="0" i="0" dirty="0" smtClean="0">
                <a:latin typeface="Meiryo UI" pitchFamily="50" charset="-128"/>
                <a:ea typeface="Meiryo UI" pitchFamily="50" charset="-128"/>
                <a:cs typeface="Meiryo UI" pitchFamily="50" charset="-128"/>
              </a:rPr>
              <a:t>時、冬季</a:t>
            </a:r>
            <a:r>
              <a:rPr lang="ja-JP" altLang="en-US" sz="1050" b="0" i="0" dirty="0">
                <a:latin typeface="Meiryo UI" pitchFamily="50" charset="-128"/>
                <a:ea typeface="Meiryo UI" pitchFamily="50" charset="-128"/>
                <a:cs typeface="Meiryo UI" pitchFamily="50" charset="-128"/>
              </a:rPr>
              <a:t>は</a:t>
            </a:r>
            <a:r>
              <a:rPr lang="en-US" altLang="ja-JP" sz="1050" b="0" i="0" dirty="0" smtClean="0">
                <a:latin typeface="Meiryo UI" pitchFamily="50" charset="-128"/>
                <a:ea typeface="Meiryo UI" pitchFamily="50" charset="-128"/>
                <a:cs typeface="Meiryo UI" pitchFamily="50" charset="-128"/>
              </a:rPr>
              <a:t>9</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10</a:t>
            </a:r>
            <a:r>
              <a:rPr lang="ja-JP" altLang="en-US" sz="1050" b="0" i="0" dirty="0" smtClean="0">
                <a:latin typeface="Meiryo UI" pitchFamily="50" charset="-128"/>
                <a:ea typeface="Meiryo UI" pitchFamily="50" charset="-128"/>
                <a:cs typeface="Meiryo UI" pitchFamily="50" charset="-128"/>
              </a:rPr>
              <a:t>時及び</a:t>
            </a:r>
            <a:r>
              <a:rPr lang="en-US" altLang="ja-JP" sz="1050" b="0" i="0" dirty="0" smtClean="0">
                <a:latin typeface="Meiryo UI" pitchFamily="50" charset="-128"/>
                <a:ea typeface="Meiryo UI" pitchFamily="50" charset="-128"/>
                <a:cs typeface="Meiryo UI" pitchFamily="50" charset="-128"/>
              </a:rPr>
              <a:t>18</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19</a:t>
            </a:r>
            <a:r>
              <a:rPr lang="ja-JP" altLang="en-US" sz="1050" b="0" i="0" dirty="0" smtClean="0">
                <a:latin typeface="Meiryo UI" pitchFamily="50" charset="-128"/>
                <a:ea typeface="Meiryo UI" pitchFamily="50" charset="-128"/>
                <a:cs typeface="Meiryo UI" pitchFamily="50" charset="-128"/>
              </a:rPr>
              <a:t>時の平均削減率</a:t>
            </a:r>
            <a:endParaRPr lang="en-US" altLang="ja-JP" sz="1050" b="0" i="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3512838" y="760059"/>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324918892"/>
              </p:ext>
            </p:extLst>
          </p:nvPr>
        </p:nvGraphicFramePr>
        <p:xfrm>
          <a:off x="5391148" y="3088768"/>
          <a:ext cx="4206166" cy="640080"/>
        </p:xfrm>
        <a:graphic>
          <a:graphicData uri="http://schemas.openxmlformats.org/drawingml/2006/table">
            <a:tbl>
              <a:tblPr firstRow="1" bandRow="1">
                <a:tableStyleId>{5940675A-B579-460E-94D1-54222C63F5DA}</a:tableStyleId>
              </a:tblPr>
              <a:tblGrid>
                <a:gridCol w="946708">
                  <a:extLst>
                    <a:ext uri="{9D8B030D-6E8A-4147-A177-3AD203B41FA5}">
                      <a16:colId xmlns:a16="http://schemas.microsoft.com/office/drawing/2014/main" val="3757262113"/>
                    </a:ext>
                  </a:extLst>
                </a:gridCol>
                <a:gridCol w="54324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165606589"/>
                    </a:ext>
                  </a:extLst>
                </a:gridCol>
                <a:gridCol w="543243">
                  <a:extLst>
                    <a:ext uri="{9D8B030D-6E8A-4147-A177-3AD203B41FA5}">
                      <a16:colId xmlns:a16="http://schemas.microsoft.com/office/drawing/2014/main" val="1881460598"/>
                    </a:ext>
                  </a:extLst>
                </a:gridCol>
                <a:gridCol w="543243">
                  <a:extLst>
                    <a:ext uri="{9D8B030D-6E8A-4147-A177-3AD203B41FA5}">
                      <a16:colId xmlns:a16="http://schemas.microsoft.com/office/drawing/2014/main" val="18776266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参加施設</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施設</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68</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14" name="テキスト ボックス 13"/>
          <p:cNvSpPr txBox="1"/>
          <p:nvPr/>
        </p:nvSpPr>
        <p:spPr>
          <a:xfrm>
            <a:off x="4988909" y="2833785"/>
            <a:ext cx="298918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実績＞家族でお出かけ節電</a:t>
            </a:r>
            <a:r>
              <a:rPr lang="ja-JP" altLang="en-US" sz="1000" dirty="0" smtClean="0">
                <a:latin typeface="Meiryo UI" pitchFamily="50" charset="-128"/>
                <a:ea typeface="Meiryo UI" pitchFamily="50" charset="-128"/>
                <a:cs typeface="Meiryo UI" pitchFamily="50" charset="-128"/>
              </a:rPr>
              <a:t>キャンペーン</a:t>
            </a:r>
            <a:endParaRPr lang="ja-JP" altLang="en-US" sz="100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8891709" y="281875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546811330"/>
              </p:ext>
            </p:extLst>
          </p:nvPr>
        </p:nvGraphicFramePr>
        <p:xfrm>
          <a:off x="1029614" y="4104022"/>
          <a:ext cx="6464617" cy="1981200"/>
        </p:xfrm>
        <a:graphic>
          <a:graphicData uri="http://schemas.openxmlformats.org/drawingml/2006/table">
            <a:tbl>
              <a:tblPr firstRow="1" bandRow="1">
                <a:tableStyleId>{5940675A-B579-460E-94D1-54222C63F5DA}</a:tableStyleId>
              </a:tblPr>
              <a:tblGrid>
                <a:gridCol w="479743">
                  <a:extLst>
                    <a:ext uri="{9D8B030D-6E8A-4147-A177-3AD203B41FA5}">
                      <a16:colId xmlns:a16="http://schemas.microsoft.com/office/drawing/2014/main" val="3757262113"/>
                    </a:ext>
                  </a:extLst>
                </a:gridCol>
                <a:gridCol w="516255">
                  <a:extLst>
                    <a:ext uri="{9D8B030D-6E8A-4147-A177-3AD203B41FA5}">
                      <a16:colId xmlns:a16="http://schemas.microsoft.com/office/drawing/2014/main" val="571156813"/>
                    </a:ext>
                  </a:extLst>
                </a:gridCol>
                <a:gridCol w="516255">
                  <a:extLst>
                    <a:ext uri="{9D8B030D-6E8A-4147-A177-3AD203B41FA5}">
                      <a16:colId xmlns:a16="http://schemas.microsoft.com/office/drawing/2014/main" val="3454114473"/>
                    </a:ext>
                  </a:extLst>
                </a:gridCol>
                <a:gridCol w="770255">
                  <a:extLst>
                    <a:ext uri="{9D8B030D-6E8A-4147-A177-3AD203B41FA5}">
                      <a16:colId xmlns:a16="http://schemas.microsoft.com/office/drawing/2014/main" val="2027108342"/>
                    </a:ext>
                  </a:extLst>
                </a:gridCol>
                <a:gridCol w="479743">
                  <a:extLst>
                    <a:ext uri="{9D8B030D-6E8A-4147-A177-3AD203B41FA5}">
                      <a16:colId xmlns:a16="http://schemas.microsoft.com/office/drawing/2014/main" val="346158796"/>
                    </a:ext>
                  </a:extLst>
                </a:gridCol>
                <a:gridCol w="516255">
                  <a:extLst>
                    <a:ext uri="{9D8B030D-6E8A-4147-A177-3AD203B41FA5}">
                      <a16:colId xmlns:a16="http://schemas.microsoft.com/office/drawing/2014/main" val="1555019360"/>
                    </a:ext>
                  </a:extLst>
                </a:gridCol>
                <a:gridCol w="717867">
                  <a:extLst>
                    <a:ext uri="{9D8B030D-6E8A-4147-A177-3AD203B41FA5}">
                      <a16:colId xmlns:a16="http://schemas.microsoft.com/office/drawing/2014/main" val="2622963625"/>
                    </a:ext>
                  </a:extLst>
                </a:gridCol>
                <a:gridCol w="516255">
                  <a:extLst>
                    <a:ext uri="{9D8B030D-6E8A-4147-A177-3AD203B41FA5}">
                      <a16:colId xmlns:a16="http://schemas.microsoft.com/office/drawing/2014/main" val="2361138350"/>
                    </a:ext>
                  </a:extLst>
                </a:gridCol>
                <a:gridCol w="717867">
                  <a:extLst>
                    <a:ext uri="{9D8B030D-6E8A-4147-A177-3AD203B41FA5}">
                      <a16:colId xmlns:a16="http://schemas.microsoft.com/office/drawing/2014/main" val="359953977"/>
                    </a:ext>
                  </a:extLst>
                </a:gridCol>
                <a:gridCol w="516255">
                  <a:extLst>
                    <a:ext uri="{9D8B030D-6E8A-4147-A177-3AD203B41FA5}">
                      <a16:colId xmlns:a16="http://schemas.microsoft.com/office/drawing/2014/main" val="4243884513"/>
                    </a:ext>
                  </a:extLst>
                </a:gridCol>
                <a:gridCol w="717867">
                  <a:extLst>
                    <a:ext uri="{9D8B030D-6E8A-4147-A177-3AD203B41FA5}">
                      <a16:colId xmlns:a16="http://schemas.microsoft.com/office/drawing/2014/main" val="3532076256"/>
                    </a:ext>
                  </a:extLst>
                </a:gridCol>
              </a:tblGrid>
              <a:tr h="198120">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2011</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2012</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目標</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１</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大飯</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稼働後</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9812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２</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13%</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17%</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981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128076"/>
                  </a:ext>
                </a:extLst>
              </a:tr>
            </a:tbl>
          </a:graphicData>
        </a:graphic>
      </p:graphicFrame>
      <p:sp>
        <p:nvSpPr>
          <p:cNvPr id="21" name="テキスト ボックス 20"/>
          <p:cNvSpPr txBox="1"/>
          <p:nvPr/>
        </p:nvSpPr>
        <p:spPr>
          <a:xfrm>
            <a:off x="7061738" y="385254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77529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52214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0" y="531405"/>
            <a:ext cx="9819375"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1"/>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条例に基づく対策推進➀</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4977926" y="1663874"/>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7" name="角丸四角形 6"/>
          <p:cNvSpPr/>
          <p:nvPr/>
        </p:nvSpPr>
        <p:spPr>
          <a:xfrm>
            <a:off x="143013" y="4010979"/>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439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電気需給の対策に関する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a:t>
            </a:r>
            <a:r>
              <a:rPr lang="ja-JP" altLang="en-US" b="0" i="0" dirty="0">
                <a:latin typeface="Meiryo UI" pitchFamily="50" charset="-128"/>
                <a:ea typeface="Meiryo UI" pitchFamily="50" charset="-128"/>
                <a:cs typeface="Meiryo UI" pitchFamily="50" charset="-128"/>
              </a:rPr>
              <a:t>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034315"/>
            <a:ext cx="4274809" cy="90024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3" name="角丸四角形 12"/>
          <p:cNvSpPr/>
          <p:nvPr/>
        </p:nvSpPr>
        <p:spPr>
          <a:xfrm>
            <a:off x="114768" y="1659195"/>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114768" y="2087871"/>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19" name="テキスト ボックス 28"/>
          <p:cNvSpPr txBox="1">
            <a:spLocks noChangeArrowheads="1"/>
          </p:cNvSpPr>
          <p:nvPr/>
        </p:nvSpPr>
        <p:spPr bwMode="auto">
          <a:xfrm>
            <a:off x="252765" y="2605197"/>
            <a:ext cx="4581116" cy="10618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
        <p:nvSpPr>
          <p:cNvPr id="20" name="テキスト ボックス 19"/>
          <p:cNvSpPr txBox="1"/>
          <p:nvPr/>
        </p:nvSpPr>
        <p:spPr>
          <a:xfrm>
            <a:off x="5239999" y="798165"/>
            <a:ext cx="345844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t>4</a:t>
            </a:r>
            <a:r>
              <a:rPr kumimoji="1" lang="en-US" altLang="ja-JP" b="1" dirty="0" smtClean="0"/>
              <a:t>9</a:t>
            </a:r>
            <a:endParaRPr kumimoji="1" lang="ja-JP" altLang="en-US" b="1" dirty="0"/>
          </a:p>
        </p:txBody>
      </p:sp>
      <p:sp>
        <p:nvSpPr>
          <p:cNvPr id="22"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･民間事業者･市町村･エネルギー供給事業者とエネルギー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を促進し、府の施策や各主体における取組みを展開しています。</a:t>
            </a:r>
            <a:endParaRPr lang="en-US" altLang="ja-JP" b="0" i="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975344404"/>
              </p:ext>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対策</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計画書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報告書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37</a:t>
                      </a:r>
                    </a:p>
                    <a:p>
                      <a:pPr algn="ct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80633" y="41496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報告時期が電力小売全面自由化後の</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年４月以降だったため、旧名称の事業者ごとに</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分けずに記載</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度から</a:t>
            </a:r>
            <a:r>
              <a:rPr lang="en-US" altLang="ja-JP" sz="1000" dirty="0">
                <a:latin typeface="Meiryo UI" pitchFamily="50" charset="-128"/>
                <a:ea typeface="Meiryo UI" pitchFamily="50" charset="-128"/>
                <a:cs typeface="Meiryo UI" pitchFamily="50" charset="-128"/>
              </a:rPr>
              <a:t>2018</a:t>
            </a:r>
            <a:r>
              <a:rPr lang="ja-JP" altLang="en-US" sz="1000" dirty="0">
                <a:latin typeface="Meiryo UI" pitchFamily="50" charset="-128"/>
                <a:ea typeface="Meiryo UI" pitchFamily="50" charset="-128"/>
                <a:cs typeface="Meiryo UI" pitchFamily="50" charset="-128"/>
              </a:rPr>
              <a:t>年度は電力需給のひっ迫のおそれがなかったため、電気事業者から</a:t>
            </a:r>
            <a:r>
              <a:rPr lang="ja-JP" altLang="en-US" sz="1000" dirty="0" smtClean="0">
                <a:latin typeface="Meiryo UI" pitchFamily="50" charset="-128"/>
                <a:ea typeface="Meiryo UI" pitchFamily="50" charset="-128"/>
                <a:cs typeface="Meiryo UI" pitchFamily="50" charset="-128"/>
              </a:rPr>
              <a:t>の</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届出を求めて</a:t>
            </a:r>
            <a:r>
              <a:rPr lang="ja-JP" altLang="en-US" sz="1000" dirty="0">
                <a:latin typeface="Meiryo UI" pitchFamily="50" charset="-128"/>
                <a:ea typeface="Meiryo UI" pitchFamily="50" charset="-128"/>
                <a:cs typeface="Meiryo UI" pitchFamily="50" charset="-128"/>
              </a:rPr>
              <a:t>いない</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601136" y="41247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　届出事業者数</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83994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1" y="531405"/>
            <a:ext cx="4499802"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0"/>
            <a:ext cx="3684975" cy="60615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条例に基づく対策推進➁</a:t>
            </a:r>
            <a:endParaRPr lang="ja-JP" altLang="en-US" sz="1600" b="1" dirty="0">
              <a:latin typeface="Meiryo UI" pitchFamily="50" charset="-128"/>
              <a:ea typeface="Meiryo UI" pitchFamily="50" charset="-128"/>
              <a:cs typeface="Meiryo UI" pitchFamily="50" charset="-128"/>
            </a:endParaRPr>
          </a:p>
        </p:txBody>
      </p:sp>
      <p:sp>
        <p:nvSpPr>
          <p:cNvPr id="17" name="角丸四角形 16"/>
          <p:cNvSpPr/>
          <p:nvPr/>
        </p:nvSpPr>
        <p:spPr>
          <a:xfrm>
            <a:off x="102652" y="1625700"/>
            <a:ext cx="316858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火力発電設備の設置に係る届出制度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151430" y="2057748"/>
            <a:ext cx="43153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参入を促進しています。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35" y="3298236"/>
            <a:ext cx="4266024" cy="175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396284" y="1326725"/>
            <a:ext cx="325981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50</a:t>
            </a:r>
            <a:endParaRPr kumimoji="1" lang="ja-JP" altLang="en-US" b="1" dirty="0"/>
          </a:p>
        </p:txBody>
      </p:sp>
      <p:sp>
        <p:nvSpPr>
          <p:cNvPr id="25" name="角丸四角形 24"/>
          <p:cNvSpPr/>
          <p:nvPr/>
        </p:nvSpPr>
        <p:spPr>
          <a:xfrm>
            <a:off x="4759720" y="531405"/>
            <a:ext cx="5082114"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5016478" y="625990"/>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多様な電力事業者の参入促進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4834475" y="5851939"/>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smtClean="0">
                <a:solidFill>
                  <a:schemeClr val="tx1"/>
                </a:solidFill>
                <a:latin typeface="Meiryo UI" pitchFamily="50" charset="-128"/>
                <a:ea typeface="Meiryo UI" pitchFamily="50" charset="-128"/>
                <a:cs typeface="Meiryo UI" pitchFamily="50" charset="-128"/>
              </a:rPr>
              <a:t>電力・ガス自由化に係る啓発</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70358" y="6252423"/>
            <a:ext cx="4889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2016</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月の電力小売全面自由化、</a:t>
            </a:r>
            <a:r>
              <a:rPr lang="en-US" altLang="ja-JP" sz="1300" dirty="0" smtClean="0">
                <a:latin typeface="Meiryo UI" pitchFamily="50" charset="-128"/>
                <a:ea typeface="Meiryo UI" pitchFamily="50" charset="-128"/>
                <a:cs typeface="Meiryo UI" pitchFamily="50" charset="-128"/>
              </a:rPr>
              <a:t>2017</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月のガス小売全面自由化については、府ホームページを</a:t>
            </a:r>
            <a:r>
              <a:rPr lang="ja-JP" altLang="en-US" sz="1300" dirty="0">
                <a:latin typeface="Meiryo UI" pitchFamily="50" charset="-128"/>
                <a:ea typeface="Meiryo UI" pitchFamily="50" charset="-128"/>
                <a:cs typeface="Meiryo UI" pitchFamily="50" charset="-128"/>
              </a:rPr>
              <a:t>活用して情報</a:t>
            </a:r>
            <a:r>
              <a:rPr lang="ja-JP" altLang="en-US" sz="1300" dirty="0" smtClean="0">
                <a:latin typeface="Meiryo UI" pitchFamily="50" charset="-128"/>
                <a:ea typeface="Meiryo UI" pitchFamily="50" charset="-128"/>
                <a:cs typeface="Meiryo UI" pitchFamily="50" charset="-128"/>
              </a:rPr>
              <a:t>提供しています。</a:t>
            </a:r>
            <a:endParaRPr lang="en-US" altLang="ja-JP" sz="1300" dirty="0" smtClean="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4825419" y="1738006"/>
            <a:ext cx="487048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年の電力自由化以降、大阪府は</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年度から、大阪市は</a:t>
            </a:r>
            <a:r>
              <a:rPr lang="en-US" altLang="ja-JP" b="0" i="0" dirty="0" smtClean="0">
                <a:latin typeface="Meiryo UI" pitchFamily="50" charset="-128"/>
                <a:ea typeface="Meiryo UI" pitchFamily="50" charset="-128"/>
                <a:cs typeface="Meiryo UI" pitchFamily="50" charset="-128"/>
              </a:rPr>
              <a:t>2001</a:t>
            </a:r>
            <a:r>
              <a:rPr lang="ja-JP" altLang="en-US" b="0" i="0" dirty="0" smtClean="0">
                <a:latin typeface="Meiryo UI" pitchFamily="50" charset="-128"/>
                <a:ea typeface="Meiryo UI" pitchFamily="50" charset="-128"/>
                <a:cs typeface="Meiryo UI" pitchFamily="50" charset="-128"/>
              </a:rPr>
              <a:t>年度から、一部施設において、一般</a:t>
            </a:r>
            <a:r>
              <a:rPr lang="ja-JP" altLang="en-US" b="0" i="0" dirty="0">
                <a:latin typeface="Meiryo UI" pitchFamily="50" charset="-128"/>
                <a:ea typeface="Meiryo UI" pitchFamily="50" charset="-128"/>
                <a:cs typeface="Meiryo UI" pitchFamily="50" charset="-128"/>
              </a:rPr>
              <a:t>競争入札により電力を調達</a:t>
            </a:r>
            <a:r>
              <a:rPr lang="ja-JP" altLang="en-US" b="0" i="0" dirty="0" smtClean="0">
                <a:latin typeface="Meiryo UI" pitchFamily="50" charset="-128"/>
                <a:ea typeface="Meiryo UI" pitchFamily="50" charset="-128"/>
                <a:cs typeface="Meiryo UI" pitchFamily="50" charset="-128"/>
              </a:rPr>
              <a:t>し、以後、順次拡大しています。</a:t>
            </a:r>
            <a:endParaRPr lang="en-US" altLang="ja-JP" b="0" i="0" dirty="0" smtClean="0">
              <a:latin typeface="Meiryo UI" pitchFamily="50" charset="-128"/>
              <a:ea typeface="Meiryo UI" pitchFamily="50" charset="-128"/>
              <a:cs typeface="Meiryo UI" pitchFamily="50" charset="-128"/>
            </a:endParaRPr>
          </a:p>
        </p:txBody>
      </p:sp>
      <p:sp>
        <p:nvSpPr>
          <p:cNvPr id="30" name="角丸四角形 29"/>
          <p:cNvSpPr/>
          <p:nvPr/>
        </p:nvSpPr>
        <p:spPr>
          <a:xfrm>
            <a:off x="4804293" y="1377966"/>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公共施設の電力調達</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1" name="角丸四角形 30"/>
          <p:cNvSpPr/>
          <p:nvPr/>
        </p:nvSpPr>
        <p:spPr>
          <a:xfrm>
            <a:off x="4834475" y="3896111"/>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ごみ焼却工場の余剰電力の売却</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2" name="テキスト ボックス 28"/>
          <p:cNvSpPr txBox="1">
            <a:spLocks noChangeArrowheads="1"/>
          </p:cNvSpPr>
          <p:nvPr/>
        </p:nvSpPr>
        <p:spPr bwMode="auto">
          <a:xfrm>
            <a:off x="4834475" y="4274439"/>
            <a:ext cx="482691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◆大阪府内のごみ焼却施設では、焼却余熱を利用</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サーマルリサイクル）した発電を行い、余剰電力を売電しているものがあり、非</a:t>
            </a:r>
            <a:r>
              <a:rPr lang="en-US" altLang="ja-JP" b="0" i="0" dirty="0" smtClean="0">
                <a:latin typeface="Meiryo UI" pitchFamily="50" charset="-128"/>
                <a:ea typeface="Meiryo UI" pitchFamily="50" charset="-128"/>
                <a:cs typeface="Meiryo UI" pitchFamily="50" charset="-128"/>
              </a:rPr>
              <a:t>FIT</a:t>
            </a:r>
            <a:r>
              <a:rPr lang="ja-JP" altLang="en-US" b="0" i="0" dirty="0" smtClean="0">
                <a:latin typeface="Meiryo UI" pitchFamily="50" charset="-128"/>
                <a:ea typeface="Meiryo UI" pitchFamily="50" charset="-128"/>
                <a:cs typeface="Meiryo UI" pitchFamily="50" charset="-128"/>
              </a:rPr>
              <a:t>分で売電している</a:t>
            </a:r>
            <a:r>
              <a:rPr lang="en-US" altLang="ja-JP" b="0" i="0" dirty="0">
                <a:latin typeface="Meiryo UI" pitchFamily="50" charset="-128"/>
                <a:ea typeface="Meiryo UI" pitchFamily="50" charset="-128"/>
                <a:cs typeface="Meiryo UI" pitchFamily="50" charset="-128"/>
              </a:rPr>
              <a:t>10</a:t>
            </a:r>
            <a:r>
              <a:rPr lang="ja-JP" altLang="en-US" b="0" i="0" dirty="0" smtClean="0">
                <a:latin typeface="Meiryo UI" pitchFamily="50" charset="-128"/>
                <a:ea typeface="Meiryo UI" pitchFamily="50" charset="-128"/>
                <a:cs typeface="Meiryo UI" pitchFamily="50" charset="-128"/>
              </a:rPr>
              <a:t>団体で入札による売却が行われています。</a:t>
            </a:r>
            <a:endParaRPr lang="en-US" altLang="ja-JP" b="0" i="0" dirty="0" smtClean="0">
              <a:latin typeface="Meiryo UI" pitchFamily="50" charset="-128"/>
              <a:ea typeface="Meiryo UI" pitchFamily="50" charset="-128"/>
              <a:cs typeface="Meiryo UI" pitchFamily="50" charset="-128"/>
            </a:endParaRPr>
          </a:p>
        </p:txBody>
      </p:sp>
      <p:sp>
        <p:nvSpPr>
          <p:cNvPr id="33" name="正方形/長方形 32"/>
          <p:cNvSpPr/>
          <p:nvPr/>
        </p:nvSpPr>
        <p:spPr>
          <a:xfrm>
            <a:off x="5601492" y="2806920"/>
            <a:ext cx="4148708" cy="100826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入札の実施状況＞</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smtClean="0">
                <a:solidFill>
                  <a:schemeClr val="tx1"/>
                </a:solidFill>
                <a:latin typeface="Meiryo UI" pitchFamily="50" charset="-128"/>
                <a:ea typeface="Meiryo UI" pitchFamily="50" charset="-128"/>
                <a:cs typeface="Meiryo UI" pitchFamily="50" charset="-128"/>
              </a:rPr>
              <a:t>288</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中央</a:t>
            </a:r>
            <a:r>
              <a:rPr lang="ja-JP" altLang="en-US" sz="1050" dirty="0">
                <a:solidFill>
                  <a:schemeClr val="tx1"/>
                </a:solidFill>
                <a:latin typeface="Meiryo UI" pitchFamily="50" charset="-128"/>
                <a:ea typeface="Meiryo UI" pitchFamily="50" charset="-128"/>
                <a:cs typeface="Meiryo UI" pitchFamily="50" charset="-128"/>
              </a:rPr>
              <a:t>卸売市場</a:t>
            </a:r>
            <a:r>
              <a:rPr lang="ja-JP" altLang="en-US" sz="1050" dirty="0" smtClean="0">
                <a:solidFill>
                  <a:schemeClr val="tx1"/>
                </a:solidFill>
                <a:latin typeface="Meiryo UI" pitchFamily="50" charset="-128"/>
                <a:ea typeface="Meiryo UI" pitchFamily="50" charset="-128"/>
                <a:cs typeface="Meiryo UI" pitchFamily="50" charset="-128"/>
              </a:rPr>
              <a:t>、配水場</a:t>
            </a:r>
            <a:r>
              <a:rPr lang="ja-JP" altLang="en-US" sz="1050" dirty="0">
                <a:solidFill>
                  <a:schemeClr val="tx1"/>
                </a:solidFill>
                <a:latin typeface="Meiryo UI" pitchFamily="50" charset="-128"/>
                <a:ea typeface="Meiryo UI" pitchFamily="50" charset="-128"/>
                <a:cs typeface="Meiryo UI" pitchFamily="50" charset="-128"/>
              </a:rPr>
              <a:t>、学校（小学校、中学校</a:t>
            </a:r>
            <a:r>
              <a:rPr lang="ja-JP" altLang="en-US" sz="1050" dirty="0" smtClean="0">
                <a:solidFill>
                  <a:schemeClr val="tx1"/>
                </a:solidFill>
                <a:latin typeface="Meiryo UI" pitchFamily="50" charset="-128"/>
                <a:ea typeface="Meiryo UI" pitchFamily="50" charset="-128"/>
                <a:cs typeface="Meiryo UI" pitchFamily="50" charset="-128"/>
              </a:rPr>
              <a:t>、高校）など</a:t>
            </a:r>
            <a:r>
              <a:rPr lang="en-US" altLang="ja-JP" sz="1050" dirty="0" smtClean="0">
                <a:solidFill>
                  <a:schemeClr val="tx1"/>
                </a:solidFill>
                <a:latin typeface="Meiryo UI" pitchFamily="50" charset="-128"/>
                <a:ea typeface="Meiryo UI" pitchFamily="50" charset="-128"/>
                <a:cs typeface="Meiryo UI" pitchFamily="50" charset="-128"/>
              </a:rPr>
              <a:t>565</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6488978" y="1006161"/>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35" name="正方形/長方形 34"/>
          <p:cNvSpPr/>
          <p:nvPr/>
        </p:nvSpPr>
        <p:spPr>
          <a:xfrm>
            <a:off x="8243684" y="5192446"/>
            <a:ext cx="1515969" cy="524519"/>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2014</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・舞</a:t>
            </a:r>
            <a:r>
              <a:rPr lang="ja-JP" altLang="en-US" sz="1050" dirty="0">
                <a:solidFill>
                  <a:schemeClr val="tx1"/>
                </a:solidFill>
                <a:latin typeface="Meiryo UI" pitchFamily="50" charset="-128"/>
                <a:ea typeface="Meiryo UI" pitchFamily="50" charset="-128"/>
                <a:cs typeface="Meiryo UI" pitchFamily="50" charset="-128"/>
              </a:rPr>
              <a:t>洲・平野・東淀</a:t>
            </a:r>
            <a:r>
              <a:rPr lang="ja-JP" altLang="en-US" sz="1050" dirty="0" smtClean="0">
                <a:solidFill>
                  <a:schemeClr val="tx1"/>
                </a:solidFill>
                <a:latin typeface="Meiryo UI" pitchFamily="50" charset="-128"/>
                <a:ea typeface="Meiryo UI" pitchFamily="50" charset="-128"/>
                <a:cs typeface="Meiryo UI" pitchFamily="50" charset="-128"/>
              </a:rPr>
              <a:t>工場</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24" name="正方形/長方形 23"/>
          <p:cNvSpPr/>
          <p:nvPr/>
        </p:nvSpPr>
        <p:spPr>
          <a:xfrm>
            <a:off x="2265538" y="5469272"/>
            <a:ext cx="2112286" cy="106699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（大阪府実績）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2013</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0</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（発電設備出力：</a:t>
            </a:r>
            <a:r>
              <a:rPr lang="en-US" altLang="ja-JP" sz="1050" dirty="0" smtClean="0">
                <a:solidFill>
                  <a:schemeClr val="tx1"/>
                </a:solidFill>
                <a:latin typeface="Meiryo UI" pitchFamily="50" charset="-128"/>
                <a:ea typeface="Meiryo UI" pitchFamily="50" charset="-128"/>
                <a:cs typeface="Meiryo UI" pitchFamily="50" charset="-128"/>
              </a:rPr>
              <a:t>30,000kW</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37" name="正方形/長方形 36"/>
          <p:cNvSpPr/>
          <p:nvPr/>
        </p:nvSpPr>
        <p:spPr>
          <a:xfrm>
            <a:off x="4873592" y="4979427"/>
            <a:ext cx="3262153" cy="738664"/>
          </a:xfrm>
          <a:prstGeom prst="rect">
            <a:avLst/>
          </a:prstGeom>
          <a:ln>
            <a:solidFill>
              <a:srgbClr val="0000FF"/>
            </a:solidFill>
            <a:prstDash val="dash"/>
          </a:ln>
        </p:spPr>
        <p:txBody>
          <a:bodyPr wrap="square">
            <a:spAutoFit/>
          </a:bodyPr>
          <a:lstStyle/>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（大阪市除く）</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堺市、吹田市、高槻市、守口市、茨木市、寝屋川市、</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大阪広域環境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枚方市、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岸和田市貝塚市清掃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環境整備施設組合</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22418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88459" y="593003"/>
            <a:ext cx="9792000" cy="6166736"/>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3" name="角丸四角形 2"/>
          <p:cNvSpPr/>
          <p:nvPr/>
        </p:nvSpPr>
        <p:spPr>
          <a:xfrm>
            <a:off x="177488" y="5482276"/>
            <a:ext cx="4742208" cy="1224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54" name="図 53"/>
          <p:cNvPicPr/>
          <p:nvPr/>
        </p:nvPicPr>
        <p:blipFill>
          <a:blip r:embed="rId3">
            <a:extLst>
              <a:ext uri="{28A0092B-C50C-407E-A947-70E740481C1C}">
                <a14:useLocalDpi xmlns:a14="http://schemas.microsoft.com/office/drawing/2010/main" val="0"/>
              </a:ext>
            </a:extLst>
          </a:blip>
          <a:stretch>
            <a:fillRect/>
          </a:stretch>
        </p:blipFill>
        <p:spPr>
          <a:xfrm>
            <a:off x="4221140" y="6249955"/>
            <a:ext cx="500601" cy="328268"/>
          </a:xfrm>
          <a:prstGeom prst="rect">
            <a:avLst/>
          </a:prstGeom>
        </p:spPr>
      </p:pic>
      <p:pic>
        <p:nvPicPr>
          <p:cNvPr id="10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584" y="6217273"/>
            <a:ext cx="498889" cy="43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1</a:t>
            </a:r>
            <a:endParaRPr lang="ja-JP" altLang="en-US" b="1" dirty="0">
              <a:solidFill>
                <a:prstClr val="white"/>
              </a:solidFill>
            </a:endParaRPr>
          </a:p>
        </p:txBody>
      </p:sp>
      <p:sp>
        <p:nvSpPr>
          <p:cNvPr id="43" name="角丸四角形 42"/>
          <p:cNvSpPr/>
          <p:nvPr/>
        </p:nvSpPr>
        <p:spPr>
          <a:xfrm>
            <a:off x="144342" y="651340"/>
            <a:ext cx="4182959"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➀</a:t>
            </a:r>
          </a:p>
        </p:txBody>
      </p:sp>
      <p:pic>
        <p:nvPicPr>
          <p:cNvPr id="75" name="Picture 2" descr="http://www.hino.co.jp/content/dam/hino/common/img/news/20151008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750" y="6317641"/>
            <a:ext cx="631061" cy="3320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2846" y="6290899"/>
            <a:ext cx="654074" cy="29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28"/>
          <p:cNvSpPr txBox="1">
            <a:spLocks noChangeArrowheads="1"/>
          </p:cNvSpPr>
          <p:nvPr/>
        </p:nvSpPr>
        <p:spPr bwMode="auto">
          <a:xfrm>
            <a:off x="148477" y="1086452"/>
            <a:ext cx="958237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2016</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月に策定した</a:t>
            </a:r>
            <a:r>
              <a:rPr lang="en-US" altLang="ja-JP" b="0" i="0" dirty="0" smtClean="0">
                <a:latin typeface="Meiryo UI" pitchFamily="50" charset="-128"/>
                <a:ea typeface="Meiryo UI" pitchFamily="50" charset="-128"/>
                <a:cs typeface="Meiryo UI" pitchFamily="50" charset="-128"/>
              </a:rPr>
              <a:t>H</a:t>
            </a:r>
            <a:r>
              <a:rPr lang="en-US" altLang="ja-JP" b="0" i="0" baseline="-2500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ビジョンに基づき、大阪府・大阪市は、事業者間の交流やアイデア創出を図る産学官プラットフォーム「</a:t>
            </a:r>
            <a:r>
              <a:rPr lang="en-US" altLang="ja-JP" b="0" i="0" dirty="0" smtClean="0">
                <a:latin typeface="Meiryo UI" pitchFamily="50" charset="-128"/>
                <a:ea typeface="Meiryo UI" pitchFamily="50" charset="-128"/>
                <a:cs typeface="Meiryo UI" pitchFamily="50" charset="-128"/>
              </a:rPr>
              <a:t>H</a:t>
            </a:r>
            <a:r>
              <a:rPr lang="ja-JP" altLang="en-US" sz="900" b="0" i="0" dirty="0" smtClean="0">
                <a:latin typeface="Meiryo UI" pitchFamily="50" charset="-128"/>
                <a:ea typeface="Meiryo UI" pitchFamily="50" charset="-128"/>
                <a:cs typeface="Meiryo UI" pitchFamily="50" charset="-128"/>
              </a:rPr>
              <a:t>２</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ビジョン推進会議」を運営することにより、新たな水素プロジェクトを創出していくとともに、水素に関する正しい知識の普及等に取組んでいます。</a:t>
            </a:r>
            <a:endParaRPr lang="en-US" altLang="ja-JP" b="0" i="0" dirty="0">
              <a:latin typeface="Meiryo UI" pitchFamily="50" charset="-128"/>
              <a:ea typeface="Meiryo UI" pitchFamily="50" charset="-128"/>
              <a:cs typeface="Meiryo UI" pitchFamily="50" charset="-128"/>
            </a:endParaRPr>
          </a:p>
        </p:txBody>
      </p:sp>
      <p:grpSp>
        <p:nvGrpSpPr>
          <p:cNvPr id="70" name="グループ化 69"/>
          <p:cNvGrpSpPr/>
          <p:nvPr/>
        </p:nvGrpSpPr>
        <p:grpSpPr>
          <a:xfrm>
            <a:off x="160873" y="1665739"/>
            <a:ext cx="4647199" cy="3087535"/>
            <a:chOff x="4056670" y="2348878"/>
            <a:chExt cx="4905147" cy="4134873"/>
          </a:xfrm>
        </p:grpSpPr>
        <p:sp>
          <p:nvSpPr>
            <p:cNvPr id="77" name="下矢印 76"/>
            <p:cNvSpPr/>
            <p:nvPr/>
          </p:nvSpPr>
          <p:spPr>
            <a:xfrm rot="1870785">
              <a:off x="4403231" y="4495461"/>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8" name="下矢印 77"/>
            <p:cNvSpPr/>
            <p:nvPr/>
          </p:nvSpPr>
          <p:spPr>
            <a:xfrm rot="689070">
              <a:off x="5421114" y="4542653"/>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9" name="下矢印 78"/>
            <p:cNvSpPr/>
            <p:nvPr/>
          </p:nvSpPr>
          <p:spPr>
            <a:xfrm rot="20880412">
              <a:off x="6813048" y="4512289"/>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80" name="下矢印 79"/>
            <p:cNvSpPr/>
            <p:nvPr/>
          </p:nvSpPr>
          <p:spPr>
            <a:xfrm rot="20408667">
              <a:off x="7989373" y="4468766"/>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grpSp>
          <p:nvGrpSpPr>
            <p:cNvPr id="81" name="グループ化 80"/>
            <p:cNvGrpSpPr/>
            <p:nvPr/>
          </p:nvGrpSpPr>
          <p:grpSpPr>
            <a:xfrm>
              <a:off x="4056670" y="2348878"/>
              <a:ext cx="4905147" cy="4134873"/>
              <a:chOff x="4056670" y="2348878"/>
              <a:chExt cx="4905147" cy="4134873"/>
            </a:xfrm>
          </p:grpSpPr>
          <p:grpSp>
            <p:nvGrpSpPr>
              <p:cNvPr id="82" name="グループ化 81"/>
              <p:cNvGrpSpPr/>
              <p:nvPr/>
            </p:nvGrpSpPr>
            <p:grpSpPr>
              <a:xfrm>
                <a:off x="4056670" y="2348878"/>
                <a:ext cx="4905147" cy="4134873"/>
                <a:chOff x="505411" y="5003498"/>
                <a:chExt cx="6656487" cy="4600950"/>
              </a:xfrm>
            </p:grpSpPr>
            <p:sp>
              <p:nvSpPr>
                <p:cNvPr id="84" name="角丸四角形 83"/>
                <p:cNvSpPr/>
                <p:nvPr/>
              </p:nvSpPr>
              <p:spPr>
                <a:xfrm>
                  <a:off x="520786"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ＦＣバス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84"/>
                <p:cNvSpPr/>
                <p:nvPr/>
              </p:nvSpPr>
              <p:spPr>
                <a:xfrm>
                  <a:off x="2076044"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角丸四角形 85"/>
                <p:cNvSpPr/>
                <p:nvPr/>
              </p:nvSpPr>
              <p:spPr>
                <a:xfrm>
                  <a:off x="4085568" y="8242323"/>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Ａ事業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角丸四角形 86"/>
                <p:cNvSpPr/>
                <p:nvPr/>
              </p:nvSpPr>
              <p:spPr>
                <a:xfrm>
                  <a:off x="5833875" y="8252972"/>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Ｂ事業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左中かっこ 87"/>
                <p:cNvSpPr/>
                <p:nvPr/>
              </p:nvSpPr>
              <p:spPr>
                <a:xfrm rot="16200000">
                  <a:off x="5367497" y="7320736"/>
                  <a:ext cx="392064" cy="3196739"/>
                </a:xfrm>
                <a:prstGeom prst="leftBrace">
                  <a:avLst>
                    <a:gd name="adj1" fmla="val 26238"/>
                    <a:gd name="adj2" fmla="val 50802"/>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lIns="90279" tIns="45139" rIns="90279" bIns="45139" rtlCol="0" anchor="ctr"/>
                <a:lstStyle/>
                <a:p>
                  <a:pPr algn="ctr"/>
                  <a:endParaRPr lang="ja-JP" altLang="en-US" sz="1400">
                    <a:solidFill>
                      <a:prstClr val="black"/>
                    </a:solidFill>
                    <a:latin typeface="Meiryo UI" panose="020B0604030504040204" pitchFamily="50" charset="-128"/>
                    <a:ea typeface="Meiryo UI" panose="020B0604030504040204" pitchFamily="50" charset="-128"/>
                  </a:endParaRPr>
                </a:p>
              </p:txBody>
            </p:sp>
            <p:sp>
              <p:nvSpPr>
                <p:cNvPr id="89" name="角丸四角形 88"/>
                <p:cNvSpPr/>
                <p:nvPr/>
              </p:nvSpPr>
              <p:spPr>
                <a:xfrm>
                  <a:off x="3933432" y="9076213"/>
                  <a:ext cx="3134374" cy="528235"/>
                </a:xfrm>
                <a:prstGeom prst="roundRect">
                  <a:avLst>
                    <a:gd name="adj" fmla="val 28291"/>
                  </a:avLst>
                </a:prstGeom>
                <a:solidFill>
                  <a:schemeClr val="bg1"/>
                </a:solid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086" tIns="45139" rIns="71086" bIns="45139" rtlCol="0" anchor="ctr"/>
                <a:lstStyle/>
                <a:p>
                  <a:r>
                    <a:rPr lang="ja-JP" altLang="en-US" sz="900" b="1" dirty="0">
                      <a:solidFill>
                        <a:srgbClr val="1F497D">
                          <a:lumMod val="50000"/>
                        </a:srgbClr>
                      </a:solidFill>
                      <a:latin typeface="Meiryo UI" panose="020B0604030504040204" pitchFamily="50" charset="-128"/>
                      <a:ea typeface="Meiryo UI" panose="020B0604030504040204" pitchFamily="50" charset="-128"/>
                      <a:cs typeface="Meiryo UI" panose="020B0604030504040204" pitchFamily="50" charset="-128"/>
                    </a:rPr>
                    <a:t>事業者からの提案を踏まえ、勉強会等で事前に課題整理し、適宜、設置</a:t>
                  </a:r>
                </a:p>
              </p:txBody>
            </p:sp>
            <p:grpSp>
              <p:nvGrpSpPr>
                <p:cNvPr id="90" name="グループ化 89"/>
                <p:cNvGrpSpPr/>
                <p:nvPr/>
              </p:nvGrpSpPr>
              <p:grpSpPr>
                <a:xfrm>
                  <a:off x="505411" y="5003498"/>
                  <a:ext cx="6656487" cy="2353424"/>
                  <a:chOff x="395735" y="5412777"/>
                  <a:chExt cx="6408712" cy="2128996"/>
                </a:xfrm>
              </p:grpSpPr>
              <p:sp>
                <p:nvSpPr>
                  <p:cNvPr id="91" name="角丸四角形 90"/>
                  <p:cNvSpPr/>
                  <p:nvPr/>
                </p:nvSpPr>
                <p:spPr>
                  <a:xfrm>
                    <a:off x="395735" y="5706513"/>
                    <a:ext cx="6408712" cy="1835260"/>
                  </a:xfrm>
                  <a:prstGeom prst="roundRect">
                    <a:avLst>
                      <a:gd name="adj" fmla="val 253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92" name="角丸四角形 91"/>
                  <p:cNvSpPr/>
                  <p:nvPr/>
                </p:nvSpPr>
                <p:spPr>
                  <a:xfrm>
                    <a:off x="1581304" y="5412777"/>
                    <a:ext cx="4046827" cy="4320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推進会議</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楕円 92"/>
                  <p:cNvSpPr/>
                  <p:nvPr/>
                </p:nvSpPr>
                <p:spPr>
                  <a:xfrm>
                    <a:off x="598626" y="6621448"/>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角丸四角形 93"/>
                  <p:cNvSpPr/>
                  <p:nvPr/>
                </p:nvSpPr>
                <p:spPr>
                  <a:xfrm>
                    <a:off x="690400" y="6620651"/>
                    <a:ext cx="1217502" cy="79200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立案</a:t>
                    </a:r>
                  </a:p>
                </p:txBody>
              </p:sp>
              <p:sp>
                <p:nvSpPr>
                  <p:cNvPr id="95" name="円/楕円 94"/>
                  <p:cNvSpPr/>
                  <p:nvPr/>
                </p:nvSpPr>
                <p:spPr>
                  <a:xfrm>
                    <a:off x="2124087" y="6567975"/>
                    <a:ext cx="1440000" cy="8280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円/楕円 95"/>
                  <p:cNvSpPr/>
                  <p:nvPr/>
                </p:nvSpPr>
                <p:spPr>
                  <a:xfrm>
                    <a:off x="5114488" y="6621446"/>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96"/>
                  <p:cNvSpPr/>
                  <p:nvPr/>
                </p:nvSpPr>
                <p:spPr>
                  <a:xfrm>
                    <a:off x="3636095" y="6567975"/>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2236934" y="6710968"/>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交流</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角丸四角形 98"/>
                  <p:cNvSpPr/>
                  <p:nvPr/>
                </p:nvSpPr>
                <p:spPr>
                  <a:xfrm>
                    <a:off x="3749102" y="6679289"/>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集約・発信</a:t>
                    </a:r>
                  </a:p>
                </p:txBody>
              </p:sp>
              <p:sp>
                <p:nvSpPr>
                  <p:cNvPr id="100" name="角丸四角形 99"/>
                  <p:cNvSpPr/>
                  <p:nvPr/>
                </p:nvSpPr>
                <p:spPr>
                  <a:xfrm>
                    <a:off x="5232908" y="6729367"/>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アイデア</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創出の「場」</a:t>
                    </a:r>
                  </a:p>
                </p:txBody>
              </p:sp>
            </p:grpSp>
          </p:grpSp>
          <p:sp>
            <p:nvSpPr>
              <p:cNvPr id="83" name="角丸四角形 82"/>
              <p:cNvSpPr/>
              <p:nvPr/>
            </p:nvSpPr>
            <p:spPr>
              <a:xfrm>
                <a:off x="5075010" y="4646986"/>
                <a:ext cx="3097390" cy="463983"/>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279" tIns="0" rIns="90279"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地域特性、事業者のシーズ・ニーズを踏まえ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取組内容別に</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研究会を</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立上げ</a:t>
                </a:r>
              </a:p>
            </p:txBody>
          </p:sp>
        </p:grpSp>
      </p:grpSp>
      <p:sp>
        <p:nvSpPr>
          <p:cNvPr id="71" name="角丸四角形 70"/>
          <p:cNvSpPr/>
          <p:nvPr/>
        </p:nvSpPr>
        <p:spPr>
          <a:xfrm>
            <a:off x="319472" y="5541679"/>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産業用車両等への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水素エネルギーの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導入促進</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404" y="6323785"/>
            <a:ext cx="710110" cy="325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角丸四角形 72"/>
          <p:cNvSpPr/>
          <p:nvPr/>
        </p:nvSpPr>
        <p:spPr>
          <a:xfrm>
            <a:off x="3375715"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lIns="36000" rIns="36000"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水素発電等の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a:solidFill>
                  <a:prstClr val="white"/>
                </a:solidFill>
                <a:latin typeface="Meiryo UI" pitchFamily="50" charset="-128"/>
                <a:ea typeface="Meiryo UI" pitchFamily="50" charset="-128"/>
                <a:cs typeface="Meiryo UI" pitchFamily="50" charset="-128"/>
              </a:rPr>
              <a:t>様々</a:t>
            </a:r>
            <a:r>
              <a:rPr lang="ja-JP" altLang="en-US" sz="1000" b="1" dirty="0" smtClean="0">
                <a:solidFill>
                  <a:prstClr val="white"/>
                </a:solidFill>
                <a:latin typeface="Meiryo UI" pitchFamily="50" charset="-128"/>
                <a:ea typeface="Meiryo UI" pitchFamily="50" charset="-128"/>
                <a:cs typeface="Meiryo UI" pitchFamily="50" charset="-128"/>
              </a:rPr>
              <a:t>な水素</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プロジェクトへの挑戦</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7562" y="6217273"/>
            <a:ext cx="304577" cy="3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244" y="6119224"/>
            <a:ext cx="259278" cy="51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角丸四角形 71"/>
          <p:cNvSpPr/>
          <p:nvPr/>
        </p:nvSpPr>
        <p:spPr>
          <a:xfrm>
            <a:off x="1839150"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純水素型定置用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燃料電池の活用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モデルの構築</a:t>
            </a:r>
            <a:endParaRPr lang="ja-JP" altLang="en-US" sz="1000" b="1" dirty="0">
              <a:solidFill>
                <a:prstClr val="white"/>
              </a:solidFill>
              <a:latin typeface="Meiryo UI" pitchFamily="50" charset="-128"/>
              <a:ea typeface="Meiryo UI" pitchFamily="50" charset="-128"/>
              <a:cs typeface="Meiryo UI" pitchFamily="50" charset="-128"/>
            </a:endParaRPr>
          </a:p>
        </p:txBody>
      </p:sp>
      <p:sp>
        <p:nvSpPr>
          <p:cNvPr id="108" name="下矢印 24"/>
          <p:cNvSpPr/>
          <p:nvPr/>
        </p:nvSpPr>
        <p:spPr bwMode="auto">
          <a:xfrm>
            <a:off x="-334287" y="4395516"/>
            <a:ext cx="5588958" cy="1036813"/>
          </a:xfrm>
          <a:custGeom>
            <a:avLst/>
            <a:gdLst>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43542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11351 w 1084032"/>
              <a:gd name="connsiteY2" fmla="*/ 14513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74568 h 1456928"/>
              <a:gd name="connsiteX1" fmla="*/ 271008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740452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185281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026560 w 1202899"/>
              <a:gd name="connsiteY5" fmla="*/ 1074568 h 1456928"/>
              <a:gd name="connsiteX6" fmla="*/ 609201 w 1202899"/>
              <a:gd name="connsiteY6" fmla="*/ 1456928 h 1456928"/>
              <a:gd name="connsiteX7" fmla="*/ 185281 w 1202899"/>
              <a:gd name="connsiteY7" fmla="*/ 1074568 h 14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99" h="1456928">
                <a:moveTo>
                  <a:pt x="185281" y="1074568"/>
                </a:moveTo>
                <a:lnTo>
                  <a:pt x="410765" y="1074568"/>
                </a:lnTo>
                <a:cubicBezTo>
                  <a:pt x="362384" y="740569"/>
                  <a:pt x="308434" y="508171"/>
                  <a:pt x="0" y="0"/>
                </a:cubicBezTo>
                <a:lnTo>
                  <a:pt x="1202899" y="14515"/>
                </a:lnTo>
                <a:cubicBezTo>
                  <a:pt x="888163" y="454952"/>
                  <a:pt x="880209" y="721217"/>
                  <a:pt x="807637" y="1074568"/>
                </a:cubicBezTo>
                <a:lnTo>
                  <a:pt x="1026560" y="1074568"/>
                </a:lnTo>
                <a:lnTo>
                  <a:pt x="609201" y="1456928"/>
                </a:lnTo>
                <a:lnTo>
                  <a:pt x="185281" y="1074568"/>
                </a:lnTo>
                <a:close/>
              </a:path>
            </a:pathLst>
          </a:custGeom>
          <a:gradFill flip="none" rotWithShape="1">
            <a:gsLst>
              <a:gs pos="0">
                <a:schemeClr val="tx2">
                  <a:lumMod val="60000"/>
                  <a:lumOff val="40000"/>
                </a:schemeClr>
              </a:gs>
              <a:gs pos="67000">
                <a:srgbClr val="B9CDE5">
                  <a:alpha val="21000"/>
                </a:srgbClr>
              </a:gs>
              <a:gs pos="41000">
                <a:schemeClr val="accent1">
                  <a:lumMod val="60000"/>
                  <a:lumOff val="40000"/>
                </a:schemeClr>
              </a:gs>
              <a:gs pos="100000">
                <a:schemeClr val="accent1">
                  <a:lumMod val="20000"/>
                  <a:lumOff val="80000"/>
                  <a:alpha val="0"/>
                </a:schemeClr>
              </a:gs>
            </a:gsLst>
            <a:lin ang="16200000" scaled="1"/>
            <a:tileRect/>
          </a:gradFill>
          <a:ln w="9525">
            <a:noFill/>
            <a:miter lim="800000"/>
            <a:headEnd/>
            <a:tailEnd/>
          </a:ln>
          <a:effectLst/>
          <a:extLst/>
        </p:spPr>
        <p:txBody>
          <a:bodyPr vert="horz" wrap="square" lIns="90258" tIns="45129" rIns="90258" bIns="45129" numCol="1" rtlCol="0" anchor="ctr" anchorCtr="0" compatLnSpc="1">
            <a:prstTxWarp prst="textNoShape">
              <a:avLst/>
            </a:prstTxWarp>
            <a:noAutofit/>
          </a:bodyPr>
          <a:lstStyle/>
          <a:p>
            <a:pPr algn="ctr" eaLnBrk="0" hangingPunct="0"/>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732297" y="4859048"/>
            <a:ext cx="1483085" cy="468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プロジェクト</a:t>
            </a:r>
            <a:endParaRPr lang="en-US" altLang="ja-JP" sz="1000" b="1" dirty="0" smtClean="0">
              <a:solidFill>
                <a:prstClr val="black"/>
              </a:solidFill>
              <a:latin typeface="Meiryo UI" pitchFamily="50" charset="-128"/>
              <a:ea typeface="Meiryo UI" pitchFamily="50" charset="-128"/>
              <a:cs typeface="Meiryo UI" pitchFamily="50" charset="-128"/>
            </a:endParaRPr>
          </a:p>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創出を図る</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103" name="サブタイトル 2"/>
          <p:cNvSpPr txBox="1">
            <a:spLocks/>
          </p:cNvSpPr>
          <p:nvPr/>
        </p:nvSpPr>
        <p:spPr>
          <a:xfrm>
            <a:off x="307485" y="1898255"/>
            <a:ext cx="4377607" cy="548113"/>
          </a:xfrm>
          <a:prstGeom prst="rect">
            <a:avLst/>
          </a:prstGeom>
          <a:noFill/>
          <a:ln>
            <a:noFill/>
            <a:prstDash val="solid"/>
          </a:ln>
        </p:spPr>
        <p:txBody>
          <a:bodyPr vert="horz" lIns="100570" tIns="0" rIns="100570"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構成団体：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エネルギー供給、住宅、金融、水素アプリメーカー、次世代エネルギー</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ビジネス関連、産業支援機関等</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5951333" y="1604422"/>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水素利活用機器導入促進事業</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893232" y="2073968"/>
            <a:ext cx="4909867" cy="389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nSpc>
                <a:spcPts val="1800"/>
              </a:lnSpc>
              <a:defRPr/>
            </a:pP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◆大阪を舞台に開発・実証を行い、市販化モデルに結びついた水素アプリケーションを</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200" spc="-7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活用して、大阪の水素ショーケース機能の維持・発展を図ります。</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4" name="Picture 2" descr="D:\OyamaTo\My Documents\My Pictures\FCFL_量産ミント.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9136" y="2810151"/>
            <a:ext cx="1418192" cy="1140140"/>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4980262" y="2635420"/>
            <a:ext cx="263984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フォークリフトの導入支援≫</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933540" y="3912220"/>
            <a:ext cx="2454910"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バス体験試乗会の開催≫</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452986" y="801421"/>
            <a:ext cx="4252369" cy="242369"/>
          </a:xfrm>
          <a:prstGeom prst="rect">
            <a:avLst/>
          </a:prstGeom>
          <a:noFill/>
        </p:spPr>
        <p:txBody>
          <a:bodyPr wrap="square" lIns="0" tIns="0" rIns="0" bIns="0" rtlCol="0" anchor="t" anchorCtr="0">
            <a:no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a:t>
            </a:r>
            <a:r>
              <a:rPr lang="ja-JP" altLang="en-US" sz="1200" dirty="0" smtClean="0">
                <a:latin typeface="Meiryo UI" pitchFamily="50" charset="-128"/>
                <a:ea typeface="Meiryo UI" pitchFamily="50" charset="-128"/>
                <a:cs typeface="Meiryo UI" pitchFamily="50" charset="-128"/>
              </a:rPr>
              <a:t>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 name="テキスト ボックス 1"/>
          <p:cNvSpPr txBox="1"/>
          <p:nvPr/>
        </p:nvSpPr>
        <p:spPr>
          <a:xfrm>
            <a:off x="4933540" y="2904413"/>
            <a:ext cx="3733048" cy="784830"/>
          </a:xfrm>
          <a:prstGeom prst="rect">
            <a:avLst/>
          </a:prstGeom>
          <a:noFill/>
        </p:spPr>
        <p:txBody>
          <a:bodyPr wrap="square" rtlCol="0">
            <a:spAutoFit/>
          </a:bodyPr>
          <a:lstStyle/>
          <a:p>
            <a:pPr lvl="0" defTabSz="1028700">
              <a:lnSpc>
                <a:spcPts val="1800"/>
              </a:lnSpc>
            </a:pPr>
            <a:r>
              <a:rPr lang="ja-JP" altLang="en-US" sz="1200" dirty="0" smtClean="0">
                <a:latin typeface="Meiryo UI" panose="020B0604030504040204" pitchFamily="50" charset="-128"/>
                <a:ea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rPr>
              <a:t>国際空港での実証により開発された、大阪モデル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導入支援を実施。</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年度は、関西国際空港内に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フォークリフトが</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台導入しました。</a:t>
            </a:r>
            <a:endParaRPr lang="en-US" altLang="ja-JP" sz="12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970444" y="4211338"/>
            <a:ext cx="4459621" cy="2400657"/>
          </a:xfrm>
          <a:prstGeom prst="rect">
            <a:avLst/>
          </a:prstGeom>
          <a:noFill/>
        </p:spPr>
        <p:txBody>
          <a:bodyPr wrap="square" rtlCol="0">
            <a:spAutoFit/>
          </a:bodyPr>
          <a:lstStyle/>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大阪での</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バス導入に向けた機運醸成を図るとともに、広く水素・燃料電池に係る啓発</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を行うため、</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年度は、堺市</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水素エネルギー社会推進協議会、関西エアポート㈱と連携し</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箇所（大阪市、堺市、関空内）で</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バス体験試乗会を</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実施しました。</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200" spc="1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バス：トヨタ自動車㈱より最新</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車両</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SORA</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」を貸与</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・貸与期間：</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日（火</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日（日）</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・乗車人数：合計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398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spc="1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108" y="5326276"/>
            <a:ext cx="2170495" cy="1380000"/>
          </a:xfrm>
          <a:prstGeom prst="rect">
            <a:avLst/>
          </a:prstGeom>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7485" y="2311468"/>
            <a:ext cx="3125860" cy="24486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回開催（</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1288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1062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rPr>
              <a:t>解決するための新た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a:t>
            </a:r>
            <a:r>
              <a:rPr lang="ja-JP" altLang="en-US" sz="1300" dirty="0" smtClean="0">
                <a:latin typeface="Meiryo UI" panose="020B0604030504040204" pitchFamily="50" charset="-128"/>
                <a:ea typeface="Meiryo UI" panose="020B0604030504040204" pitchFamily="50" charset="-128"/>
              </a:rPr>
              <a:t>目指します</a:t>
            </a:r>
            <a:r>
              <a:rPr lang="ja-JP" altLang="en-US" sz="1300" dirty="0">
                <a:latin typeface="Meiryo UI" panose="020B0604030504040204" pitchFamily="50" charset="-128"/>
                <a:ea typeface="Meiryo UI" panose="020B0604030504040204" pitchFamily="50" charset="-128"/>
              </a:rPr>
              <a:t>。</a:t>
            </a:r>
          </a:p>
        </p:txBody>
      </p:sp>
      <p:graphicFrame>
        <p:nvGraphicFramePr>
          <p:cNvPr id="4" name="表 3"/>
          <p:cNvGraphicFramePr>
            <a:graphicFrameLocks noGrp="1"/>
          </p:cNvGraphicFramePr>
          <p:nvPr>
            <p:extLst>
              <p:ext uri="{D42A27DB-BD31-4B8C-83A1-F6EECF244321}">
                <p14:modId xmlns:p14="http://schemas.microsoft.com/office/powerpoint/2010/main" val="3694866724"/>
              </p:ext>
            </p:extLst>
          </p:nvPr>
        </p:nvGraphicFramePr>
        <p:xfrm>
          <a:off x="5050603" y="4560321"/>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842058" y="4349845"/>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2</a:t>
            </a:r>
            <a:endParaRPr lang="ja-JP" altLang="en-US" b="1" dirty="0">
              <a:solidFill>
                <a:prstClr val="white"/>
              </a:solidFill>
            </a:endParaRPr>
          </a:p>
        </p:txBody>
      </p:sp>
      <p:sp>
        <p:nvSpPr>
          <p:cNvPr id="21" name="角丸四角形 20"/>
          <p:cNvSpPr/>
          <p:nvPr/>
        </p:nvSpPr>
        <p:spPr>
          <a:xfrm>
            <a:off x="144342" y="651340"/>
            <a:ext cx="38424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➁</a:t>
            </a:r>
          </a:p>
        </p:txBody>
      </p:sp>
      <p:sp>
        <p:nvSpPr>
          <p:cNvPr id="22" name="角丸四角形 21"/>
          <p:cNvSpPr/>
          <p:nvPr/>
        </p:nvSpPr>
        <p:spPr>
          <a:xfrm>
            <a:off x="5368600" y="69348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903950"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94716" y="1486849"/>
            <a:ext cx="4505432" cy="341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図るため、環境イベントの場を活用し、他の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4716" y="4586166"/>
            <a:ext cx="4545874"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では、</a:t>
            </a:r>
            <a:r>
              <a:rPr lang="ja-JP" altLang="ja-JP" sz="1100" dirty="0">
                <a:solidFill>
                  <a:schemeClr val="tx1"/>
                </a:solidFill>
                <a:latin typeface="Meiryo UI" panose="020B0604030504040204" pitchFamily="50" charset="-128"/>
                <a:ea typeface="Meiryo UI" panose="020B0604030504040204" pitchFamily="50" charset="-128"/>
              </a:rPr>
              <a:t>環境問題と水素</a:t>
            </a:r>
            <a:r>
              <a:rPr lang="ja-JP" altLang="ja-JP" sz="1100" dirty="0" smtClean="0">
                <a:solidFill>
                  <a:schemeClr val="tx1"/>
                </a:solidFill>
                <a:latin typeface="Meiryo UI" panose="020B0604030504040204" pitchFamily="50" charset="-128"/>
                <a:ea typeface="Meiryo UI" panose="020B0604030504040204" pitchFamily="50" charset="-128"/>
              </a:rPr>
              <a:t>エネルギー</a:t>
            </a:r>
            <a:r>
              <a:rPr lang="ja-JP" altLang="ja-JP" sz="1100" dirty="0">
                <a:solidFill>
                  <a:schemeClr val="tx1"/>
                </a:solidFill>
                <a:latin typeface="Meiryo UI" panose="020B0604030504040204" pitchFamily="50" charset="-128"/>
                <a:ea typeface="Meiryo UI" panose="020B0604030504040204" pitchFamily="50" charset="-128"/>
              </a:rPr>
              <a:t>についての</a:t>
            </a:r>
            <a:r>
              <a:rPr lang="ja-JP" altLang="ja-JP" sz="1100" dirty="0" smtClean="0">
                <a:solidFill>
                  <a:schemeClr val="tx1"/>
                </a:solidFill>
                <a:latin typeface="Meiryo UI" panose="020B0604030504040204" pitchFamily="50" charset="-128"/>
                <a:ea typeface="Meiryo UI" panose="020B0604030504040204" pitchFamily="50" charset="-128"/>
              </a:rPr>
              <a:t>正しい理解</a:t>
            </a:r>
            <a:r>
              <a:rPr lang="ja-JP" altLang="ja-JP" sz="1100" dirty="0">
                <a:solidFill>
                  <a:schemeClr val="tx1"/>
                </a:solidFill>
                <a:latin typeface="Meiryo UI" panose="020B0604030504040204" pitchFamily="50" charset="-128"/>
                <a:ea typeface="Meiryo UI" panose="020B0604030504040204" pitchFamily="50" charset="-128"/>
              </a:rPr>
              <a:t>の促進を</a:t>
            </a:r>
            <a:r>
              <a:rPr lang="ja-JP" altLang="ja-JP" sz="1100" dirty="0" smtClean="0">
                <a:solidFill>
                  <a:schemeClr val="tx1"/>
                </a:solidFill>
                <a:latin typeface="Meiryo UI" panose="020B0604030504040204" pitchFamily="50" charset="-128"/>
                <a:ea typeface="Meiryo UI" panose="020B0604030504040204" pitchFamily="50" charset="-128"/>
              </a:rPr>
              <a:t>目的</a:t>
            </a:r>
            <a:r>
              <a:rPr lang="ja-JP" altLang="ja-JP" sz="1100" dirty="0">
                <a:solidFill>
                  <a:schemeClr val="tx1"/>
                </a:solidFill>
                <a:latin typeface="Meiryo UI" panose="020B0604030504040204" pitchFamily="50" charset="-128"/>
                <a:ea typeface="Meiryo UI" panose="020B0604030504040204" pitchFamily="50" charset="-128"/>
              </a:rPr>
              <a:t>として</a:t>
            </a:r>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100" dirty="0" smtClean="0">
                <a:solidFill>
                  <a:schemeClr val="tx1"/>
                </a:solidFill>
                <a:latin typeface="Meiryo UI" panose="020B0604030504040204" pitchFamily="50" charset="-128"/>
                <a:ea typeface="Meiryo UI" panose="020B0604030504040204" pitchFamily="50" charset="-128"/>
              </a:rPr>
              <a:t>大阪</a:t>
            </a:r>
            <a:r>
              <a:rPr lang="ja-JP" altLang="ja-JP" sz="1100" dirty="0">
                <a:solidFill>
                  <a:schemeClr val="tx1"/>
                </a:solidFill>
                <a:latin typeface="Meiryo UI" panose="020B0604030504040204" pitchFamily="50" charset="-128"/>
                <a:ea typeface="Meiryo UI" panose="020B0604030504040204" pitchFamily="50" charset="-128"/>
              </a:rPr>
              <a:t>市域の小中学校を対象</a:t>
            </a:r>
            <a:r>
              <a:rPr lang="ja-JP" altLang="ja-JP" sz="1100" dirty="0" smtClean="0">
                <a:solidFill>
                  <a:schemeClr val="tx1"/>
                </a:solidFill>
                <a:latin typeface="Meiryo UI" panose="020B0604030504040204" pitchFamily="50" charset="-128"/>
                <a:ea typeface="Meiryo UI" panose="020B0604030504040204" pitchFamily="50" charset="-128"/>
              </a:rPr>
              <a:t>に配布</a:t>
            </a:r>
            <a:r>
              <a:rPr lang="ja-JP" altLang="ja-JP" sz="11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100" dirty="0" smtClean="0">
                <a:solidFill>
                  <a:schemeClr val="tx1"/>
                </a:solidFill>
                <a:latin typeface="Meiryo UI" panose="020B0604030504040204" pitchFamily="50" charset="-128"/>
                <a:ea typeface="Meiryo UI" panose="020B0604030504040204" pitchFamily="50" charset="-128"/>
              </a:rPr>
              <a:t>」に</a:t>
            </a:r>
            <a:r>
              <a:rPr lang="ja-JP" altLang="ja-JP" sz="1100" dirty="0">
                <a:solidFill>
                  <a:schemeClr val="tx1"/>
                </a:solidFill>
                <a:latin typeface="Meiryo UI" panose="020B0604030504040204" pitchFamily="50" charset="-128"/>
                <a:ea typeface="Meiryo UI" panose="020B0604030504040204" pitchFamily="50" charset="-128"/>
              </a:rPr>
              <a:t>水素・燃料電池に関して</a:t>
            </a:r>
            <a:r>
              <a:rPr lang="ja-JP" altLang="ja-JP" sz="1100" dirty="0" smtClean="0">
                <a:solidFill>
                  <a:schemeClr val="tx1"/>
                </a:solidFill>
                <a:latin typeface="Meiryo UI" panose="020B0604030504040204" pitchFamily="50" charset="-128"/>
                <a:ea typeface="Meiryo UI" panose="020B0604030504040204" pitchFamily="50" charset="-128"/>
              </a:rPr>
              <a:t>掲載</a:t>
            </a:r>
            <a:r>
              <a:rPr lang="ja-JP" altLang="en-US" sz="1100" dirty="0" smtClean="0">
                <a:solidFill>
                  <a:schemeClr val="tx1"/>
                </a:solidFill>
                <a:latin typeface="Meiryo UI" panose="020B0604030504040204" pitchFamily="50" charset="-128"/>
                <a:ea typeface="Meiryo UI" panose="020B0604030504040204" pitchFamily="50" charset="-128"/>
              </a:rPr>
              <a:t>しています。</a:t>
            </a:r>
            <a:endParaRPr lang="ja-JP" altLang="ja-JP" sz="11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04254"/>
            <a:ext cx="921066" cy="1295159"/>
          </a:xfrm>
          <a:prstGeom prst="rect">
            <a:avLst/>
          </a:prstGeom>
        </p:spPr>
      </p:pic>
      <p:pic>
        <p:nvPicPr>
          <p:cNvPr id="27" name="図 26"/>
          <p:cNvPicPr>
            <a:picLocks noChangeAspect="1"/>
          </p:cNvPicPr>
          <p:nvPr/>
        </p:nvPicPr>
        <p:blipFill rotWithShape="1">
          <a:blip r:embed="rId3" cstate="screen">
            <a:extLst>
              <a:ext uri="{28A0092B-C50C-407E-A947-70E740481C1C}">
                <a14:useLocalDpi xmlns:a14="http://schemas.microsoft.com/office/drawing/2010/main"/>
              </a:ext>
            </a:extLst>
          </a:blip>
          <a:srcRect l="4326" t="4326"/>
          <a:stretch/>
        </p:blipFill>
        <p:spPr>
          <a:xfrm>
            <a:off x="521968" y="2032844"/>
            <a:ext cx="1457654" cy="1093240"/>
          </a:xfrm>
          <a:prstGeom prst="rect">
            <a:avLst/>
          </a:prstGeom>
        </p:spPr>
      </p:pic>
      <p:sp>
        <p:nvSpPr>
          <p:cNvPr id="28" name="正方形/長方形 27"/>
          <p:cNvSpPr/>
          <p:nvPr/>
        </p:nvSpPr>
        <p:spPr>
          <a:xfrm>
            <a:off x="583247" y="3129989"/>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1351" y="4522306"/>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607" y="1894206"/>
            <a:ext cx="1030097" cy="1373463"/>
          </a:xfrm>
          <a:prstGeom prst="rect">
            <a:avLst/>
          </a:prstGeom>
        </p:spPr>
      </p:pic>
      <p:sp>
        <p:nvSpPr>
          <p:cNvPr id="31" name="正方形/長方形 30"/>
          <p:cNvSpPr/>
          <p:nvPr/>
        </p:nvSpPr>
        <p:spPr>
          <a:xfrm>
            <a:off x="2649070" y="3185258"/>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819" y="3523821"/>
            <a:ext cx="1445605" cy="1084204"/>
          </a:xfrm>
          <a:prstGeom prst="rect">
            <a:avLst/>
          </a:prstGeom>
        </p:spPr>
      </p:pic>
      <p:sp>
        <p:nvSpPr>
          <p:cNvPr id="33" name="正方形/長方形 32"/>
          <p:cNvSpPr/>
          <p:nvPr/>
        </p:nvSpPr>
        <p:spPr>
          <a:xfrm>
            <a:off x="309230" y="1764327"/>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13640" y="4505712"/>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215241" y="5417251"/>
            <a:ext cx="1742316" cy="1248660"/>
          </a:xfrm>
          <a:prstGeom prst="rect">
            <a:avLst/>
          </a:prstGeom>
        </p:spPr>
      </p:pic>
      <p:pic>
        <p:nvPicPr>
          <p:cNvPr id="36" name="Picture 2" descr="169ecc2b009af423f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516472" y="3558598"/>
            <a:ext cx="1809750" cy="9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4916938" y="2016930"/>
            <a:ext cx="4734051" cy="4665829"/>
          </a:xfrm>
          <a:prstGeom prst="rect">
            <a:avLst/>
          </a:prstGeom>
          <a:ln>
            <a:solidFill>
              <a:schemeClr val="tx1"/>
            </a:solidFill>
            <a:prstDash val="dash"/>
          </a:ln>
        </p:spPr>
        <p:txBody>
          <a:bodyPr wrap="square">
            <a:spAutoFit/>
          </a:bodyPr>
          <a:lstStyle/>
          <a:p>
            <a:pPr marL="88900" indent="-88900">
              <a:lnSpc>
                <a:spcPct val="87000"/>
              </a:lnSpc>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2018</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年度の実績＞</a:t>
            </a: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(1)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基本情報調査</a:t>
            </a:r>
          </a:p>
          <a:p>
            <a:pPr>
              <a:spcAft>
                <a:spcPts val="60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水素関連企業等を中心にヒアリング等を実施し、プロジェクト創出に向けた企業の技術シーズやニーズ等の情報を調査する。</a:t>
            </a: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市域における燃料電池の導入可能性の検討</a:t>
            </a:r>
          </a:p>
          <a:p>
            <a:pPr>
              <a:spcAft>
                <a:spcPts val="60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市域の地域特性や資源を踏まえた燃料電池の導入を想定し、施設・エリア毎の特徴を踏まえた燃料電池の導入可能性の検討及び課題の抽出を行う。</a:t>
            </a: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プロジェクト創出の検討</a:t>
            </a:r>
          </a:p>
          <a:p>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燃料電池を中心に、課題克服のための要件や実証等の方向性、参加企業等を整理し、関係者の合意を得て３件以上のプロジェクト案をとりまとめる。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43184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506757" y="5923813"/>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 name="正方形/長方形 3"/>
          <p:cNvSpPr/>
          <p:nvPr/>
        </p:nvSpPr>
        <p:spPr>
          <a:xfrm>
            <a:off x="7677909" y="6530962"/>
            <a:ext cx="2122150" cy="184666"/>
          </a:xfrm>
          <a:prstGeom prst="rect">
            <a:avLst/>
          </a:prstGeom>
        </p:spPr>
        <p:txBody>
          <a:bodyPr wrap="square" lIns="0" tIns="0" rIns="0" bIns="0" anchor="ctr" anchorCtr="1">
            <a:spAutoFit/>
          </a:bodyPr>
          <a:lstStyle/>
          <a:p>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p.46</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506757" y="6382004"/>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87" y="4563275"/>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505453" y="5594880"/>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394368" y="4279356"/>
            <a:ext cx="3316350"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956" y="4617063"/>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38811" y="4617063"/>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189585" y="5336542"/>
            <a:ext cx="4158254" cy="140815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408017" y="5847837"/>
            <a:ext cx="5454108"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76558"/>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3"/>
            <a:ext cx="9804822" cy="33840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prstClr val="black"/>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1011" y="696650"/>
            <a:ext cx="37636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協議会の構成団体と協力して取り組んでいます。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取組内容</a:t>
            </a:r>
            <a:r>
              <a:rPr lang="en-US" altLang="ja-JP" sz="1100" b="1" dirty="0" smtClean="0">
                <a:solidFill>
                  <a:prstClr val="black"/>
                </a:solidFill>
                <a:latin typeface="Meiryo UI" pitchFamily="50" charset="-128"/>
                <a:ea typeface="Meiryo UI" pitchFamily="50" charset="-128"/>
                <a:cs typeface="Meiryo UI" pitchFamily="50" charset="-128"/>
              </a:rPr>
              <a:t>】</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itchFamily="50" charset="-128"/>
                <a:ea typeface="Meiryo UI" pitchFamily="50" charset="-128"/>
                <a:cs typeface="Meiryo UI" pitchFamily="50" charset="-128"/>
              </a:rPr>
              <a:t>水素ステーション</a:t>
            </a:r>
            <a:endParaRPr lang="en-US" altLang="ja-JP" sz="1100" b="1" dirty="0" smtClean="0">
              <a:solidFill>
                <a:prstClr val="black"/>
              </a:solidFill>
              <a:latin typeface="Meiryo UI" pitchFamily="50" charset="-128"/>
              <a:ea typeface="Meiryo UI" pitchFamily="50" charset="-128"/>
              <a:cs typeface="Meiryo UI" pitchFamily="50" charset="-128"/>
            </a:endParaRPr>
          </a:p>
          <a:p>
            <a:pPr algn="ctr">
              <a:defRPr/>
            </a:pPr>
            <a:r>
              <a:rPr lang="ja-JP" altLang="en-US" sz="1100" b="1" dirty="0" smtClean="0">
                <a:solidFill>
                  <a:prstClr val="black"/>
                </a:solidFill>
                <a:latin typeface="Meiryo UI" pitchFamily="50" charset="-128"/>
                <a:ea typeface="Meiryo UI" pitchFamily="50" charset="-128"/>
                <a:cs typeface="Meiryo UI" pitchFamily="50" charset="-128"/>
              </a:rPr>
              <a:t>整備促進</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3</a:t>
            </a:r>
            <a:endParaRPr lang="ja-JP" altLang="en-US" b="1" dirty="0">
              <a:solidFill>
                <a:prstClr val="white"/>
              </a:solidFill>
            </a:endParaRPr>
          </a:p>
        </p:txBody>
      </p:sp>
      <p:sp>
        <p:nvSpPr>
          <p:cNvPr id="46" name="正方形/長方形 45"/>
          <p:cNvSpPr/>
          <p:nvPr/>
        </p:nvSpPr>
        <p:spPr>
          <a:xfrm>
            <a:off x="4566454" y="558123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96" y="4563275"/>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7773976" y="5535275"/>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83282" y="1887019"/>
            <a:ext cx="4614350" cy="1944000"/>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73714" y="2124534"/>
            <a:ext cx="2580399" cy="556362"/>
          </a:xfrm>
          <a:prstGeom prst="rect">
            <a:avLst/>
          </a:prstGeom>
          <a:noFill/>
        </p:spPr>
        <p:txBody>
          <a:bodyPr wrap="square" lIns="0" tIns="0" rIns="0" bIns="0" rtlCol="0" anchor="ctr" anchorCtr="0">
            <a:noAutofit/>
          </a:bodyPr>
          <a:lstStyle/>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04624" y="2180212"/>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Tree>
    <p:extLst>
      <p:ext uri="{BB962C8B-B14F-4D97-AF65-F5344CB8AC3E}">
        <p14:creationId xmlns:p14="http://schemas.microsoft.com/office/powerpoint/2010/main" val="2602369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81302" y="3080900"/>
            <a:ext cx="8915400" cy="1143000"/>
          </a:xfrm>
          <a:prstGeom prst="rect">
            <a:avLst/>
          </a:prstGeom>
        </p:spPr>
        <p:txBody>
          <a:bodyPr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2013</a:t>
            </a:r>
            <a:r>
              <a:rPr lang="ja-JP" altLang="en-US" dirty="0" smtClean="0"/>
              <a:t>～</a:t>
            </a:r>
            <a:r>
              <a:rPr lang="en-US" altLang="ja-JP" dirty="0" smtClean="0"/>
              <a:t>2018</a:t>
            </a:r>
            <a:r>
              <a:rPr lang="ja-JP" altLang="en-US" dirty="0" smtClean="0"/>
              <a:t>年度の施策一覧</a:t>
            </a:r>
            <a:endParaRPr lang="ja-JP" altLang="en-US" dirty="0"/>
          </a:p>
        </p:txBody>
      </p:sp>
      <p:sp>
        <p:nvSpPr>
          <p:cNvPr id="3" name="円/楕円 44"/>
          <p:cNvSpPr/>
          <p:nvPr/>
        </p:nvSpPr>
        <p:spPr>
          <a:xfrm>
            <a:off x="9296702" y="70439"/>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a:t>
            </a:r>
            <a:r>
              <a:rPr lang="en-US" altLang="ja-JP" b="1" dirty="0">
                <a:solidFill>
                  <a:prstClr val="white"/>
                </a:solidFill>
              </a:rPr>
              <a:t>4</a:t>
            </a:r>
            <a:endParaRPr lang="ja-JP" altLang="en-US" b="1" dirty="0">
              <a:solidFill>
                <a:prstClr val="white"/>
              </a:solidFill>
            </a:endParaRPr>
          </a:p>
        </p:txBody>
      </p:sp>
    </p:spTree>
    <p:extLst>
      <p:ext uri="{BB962C8B-B14F-4D97-AF65-F5344CB8AC3E}">
        <p14:creationId xmlns:p14="http://schemas.microsoft.com/office/powerpoint/2010/main" val="2347698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5"/>
          <p:cNvSpPr/>
          <p:nvPr/>
        </p:nvSpPr>
        <p:spPr>
          <a:xfrm>
            <a:off x="33493" y="548680"/>
            <a:ext cx="9694075" cy="6192688"/>
          </a:xfrm>
          <a:custGeom>
            <a:avLst>
              <a:gd name="f10" fmla="val 216"/>
            </a:avLst>
            <a:gdLst>
              <a:gd name="f1" fmla="val 10800000"/>
              <a:gd name="f2" fmla="val 5400000"/>
              <a:gd name="f3" fmla="val 16200000"/>
              <a:gd name="f4" fmla="val w"/>
              <a:gd name="f5" fmla="val h"/>
              <a:gd name="f6" fmla="val ss"/>
              <a:gd name="f7" fmla="val 0"/>
              <a:gd name="f8" fmla="*/ 5419351 1 1725033"/>
              <a:gd name="f9" fmla="val 45"/>
              <a:gd name="f10" fmla="val 216"/>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31747">
            <a:solidFill>
              <a:srgbClr val="4F81BD"/>
            </a:solidFill>
            <a:prstDash val="solid"/>
          </a:ln>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uFillTx/>
              <a:latin typeface="Meiryo UI" pitchFamily="50"/>
              <a:ea typeface="Meiryo UI" pitchFamily="50"/>
              <a:cs typeface="Meiryo UI" pitchFamily="50"/>
            </a:endParaRPr>
          </a:p>
        </p:txBody>
      </p:sp>
      <p:sp>
        <p:nvSpPr>
          <p:cNvPr id="3"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7" name="テキスト ボックス 9"/>
          <p:cNvSpPr txBox="1"/>
          <p:nvPr/>
        </p:nvSpPr>
        <p:spPr>
          <a:xfrm>
            <a:off x="296145" y="1303040"/>
            <a:ext cx="8791787" cy="492443"/>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solidFill>
                  <a:srgbClr val="000000"/>
                </a:solidFill>
                <a:uFillTx/>
                <a:latin typeface="Meiryo UI" pitchFamily="50"/>
                <a:ea typeface="Meiryo UI" pitchFamily="50"/>
                <a:cs typeface="Meiryo UI" pitchFamily="50"/>
              </a:rPr>
              <a:t>◆国から採択を受けた</a:t>
            </a:r>
            <a:r>
              <a:rPr lang="ja-JP" sz="1300" b="0" i="0" u="none" strike="noStrike" kern="1200" cap="none" spc="0" baseline="0" dirty="0" smtClean="0">
                <a:solidFill>
                  <a:srgbClr val="000000"/>
                </a:solidFill>
                <a:uFillTx/>
                <a:latin typeface="Meiryo UI" pitchFamily="50"/>
                <a:ea typeface="Meiryo UI" pitchFamily="50"/>
                <a:cs typeface="Meiryo UI" pitchFamily="50"/>
              </a:rPr>
              <a:t>「</a:t>
            </a:r>
            <a:r>
              <a:rPr lang="en-US" altLang="ja-JP" sz="1300" b="0" i="0" u="none" strike="noStrike" kern="1200" cap="none" spc="0" baseline="0" dirty="0" smtClean="0">
                <a:solidFill>
                  <a:srgbClr val="000000"/>
                </a:solidFill>
                <a:uFillTx/>
                <a:latin typeface="Meiryo UI" pitchFamily="50"/>
                <a:ea typeface="Meiryo UI" pitchFamily="50"/>
                <a:cs typeface="Meiryo UI" pitchFamily="50"/>
              </a:rPr>
              <a:t>2013</a:t>
            </a:r>
            <a:r>
              <a:rPr lang="ja-JP" altLang="en-US" sz="1300" b="0" i="0" u="none" strike="noStrike" kern="1200" cap="none" spc="0" baseline="0" dirty="0" smtClean="0">
                <a:solidFill>
                  <a:srgbClr val="000000"/>
                </a:solidFill>
                <a:uFillTx/>
                <a:latin typeface="Meiryo UI" pitchFamily="50"/>
                <a:ea typeface="Meiryo UI" pitchFamily="50"/>
                <a:cs typeface="Meiryo UI" pitchFamily="50"/>
              </a:rPr>
              <a:t>年度</a:t>
            </a:r>
            <a:r>
              <a:rPr lang="ja-JP" sz="1300" b="0" i="0" u="none" strike="noStrike" kern="1200" cap="none" spc="0" baseline="0" dirty="0" smtClean="0">
                <a:solidFill>
                  <a:srgbClr val="000000"/>
                </a:solidFill>
                <a:uFillTx/>
                <a:latin typeface="Meiryo UI" pitchFamily="50"/>
                <a:ea typeface="Meiryo UI" pitchFamily="50"/>
                <a:cs typeface="Meiryo UI" pitchFamily="50"/>
              </a:rPr>
              <a:t>再生</a:t>
            </a:r>
            <a:r>
              <a:rPr lang="ja-JP" sz="1300" b="0" i="0" u="none" strike="noStrike" kern="1200" cap="none" spc="0" baseline="0" dirty="0">
                <a:solidFill>
                  <a:srgbClr val="000000"/>
                </a:solidFill>
                <a:uFillTx/>
                <a:latin typeface="Meiryo UI" pitchFamily="50"/>
                <a:ea typeface="Meiryo UI" pitchFamily="50"/>
                <a:cs typeface="Meiryo UI" pitchFamily="50"/>
              </a:rPr>
              <a:t>可能エネルギー等導入推進基金（</a:t>
            </a:r>
            <a:r>
              <a:rPr lang="en-US" sz="1300" b="0" i="0" u="none" strike="noStrike" kern="1200" cap="none" spc="0" baseline="0" dirty="0">
                <a:solidFill>
                  <a:srgbClr val="000000"/>
                </a:solidFill>
                <a:uFillTx/>
                <a:latin typeface="Meiryo UI" pitchFamily="50"/>
                <a:ea typeface="Meiryo UI" pitchFamily="50"/>
                <a:cs typeface="Meiryo UI" pitchFamily="50"/>
              </a:rPr>
              <a:t>GND</a:t>
            </a:r>
            <a:r>
              <a:rPr lang="ja-JP" sz="1300" b="0" i="0" u="none" strike="noStrike" kern="1200" cap="none" spc="0" baseline="0" dirty="0">
                <a:solidFill>
                  <a:srgbClr val="000000"/>
                </a:solidFill>
                <a:uFillTx/>
                <a:latin typeface="Meiryo UI" pitchFamily="50"/>
                <a:ea typeface="Meiryo UI" pitchFamily="50"/>
                <a:cs typeface="Meiryo UI" pitchFamily="50"/>
              </a:rPr>
              <a:t>基金）」を活用し、災害時において地域の防災の活動拠点となる施設に再生可能エネルギー発電設備や蓄電池等の導入</a:t>
            </a:r>
            <a:r>
              <a:rPr lang="ja-JP" sz="1300" b="0" i="0" u="none" strike="noStrike" kern="1200" cap="none" spc="0" baseline="0" dirty="0" smtClean="0">
                <a:solidFill>
                  <a:srgbClr val="000000"/>
                </a:solidFill>
                <a:uFillTx/>
                <a:latin typeface="Meiryo UI" pitchFamily="50"/>
                <a:ea typeface="Meiryo UI" pitchFamily="50"/>
                <a:cs typeface="Meiryo UI" pitchFamily="50"/>
              </a:rPr>
              <a:t>を</a:t>
            </a:r>
            <a:r>
              <a:rPr lang="ja-JP" altLang="en-US" sz="1300" kern="0" dirty="0" smtClean="0">
                <a:solidFill>
                  <a:srgbClr val="000000"/>
                </a:solidFill>
                <a:latin typeface="Meiryo UI" pitchFamily="50"/>
                <a:ea typeface="Meiryo UI" pitchFamily="50"/>
                <a:cs typeface="Meiryo UI" pitchFamily="50"/>
              </a:rPr>
              <a:t>行いました。</a:t>
            </a:r>
            <a:endParaRPr lang="en-US" sz="1300" b="0" i="0" u="none" strike="noStrike" kern="1200" cap="none" spc="0" baseline="0" dirty="0">
              <a:solidFill>
                <a:srgbClr val="000000"/>
              </a:solidFill>
              <a:uFillTx/>
              <a:latin typeface="Meiryo UI" pitchFamily="50"/>
              <a:ea typeface="Meiryo UI" pitchFamily="50"/>
              <a:cs typeface="Meiryo UI" pitchFamily="50"/>
            </a:endParaRPr>
          </a:p>
        </p:txBody>
      </p:sp>
      <p:sp>
        <p:nvSpPr>
          <p:cNvPr id="8" name="テキスト ボックス 10"/>
          <p:cNvSpPr txBox="1"/>
          <p:nvPr/>
        </p:nvSpPr>
        <p:spPr>
          <a:xfrm>
            <a:off x="3979854" y="3019072"/>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大阪府</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大阪府</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市町村</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の</a:t>
            </a:r>
            <a:r>
              <a:rPr lang="ja-JP" altLang="en-US" sz="1300" dirty="0">
                <a:latin typeface="Meiryo UI" pitchFamily="50"/>
                <a:ea typeface="Meiryo UI" pitchFamily="50"/>
                <a:cs typeface="Meiryo UI" pitchFamily="50"/>
              </a:rPr>
              <a:t>地域防災計画に位置付けられた防災</a:t>
            </a:r>
            <a:r>
              <a:rPr lang="ja-JP" altLang="en-US" sz="1300" dirty="0" smtClean="0">
                <a:latin typeface="Meiryo UI" pitchFamily="50"/>
                <a:ea typeface="Meiryo UI" pitchFamily="50"/>
                <a:cs typeface="Meiryo UI" pitchFamily="50"/>
              </a:rPr>
              <a:t>拠点</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や</a:t>
            </a:r>
            <a:r>
              <a:rPr lang="ja-JP" altLang="en-US" sz="1300" dirty="0">
                <a:latin typeface="Meiryo UI" pitchFamily="50"/>
                <a:ea typeface="Meiryo UI" pitchFamily="50"/>
                <a:cs typeface="Meiryo UI" pitchFamily="50"/>
              </a:rPr>
              <a:t>避難所又は</a:t>
            </a:r>
            <a:r>
              <a:rPr lang="ja-JP" altLang="en-US" sz="1300" dirty="0" smtClean="0">
                <a:latin typeface="Meiryo UI" pitchFamily="50"/>
                <a:ea typeface="Meiryo UI" pitchFamily="50"/>
                <a:cs typeface="Meiryo UI" pitchFamily="50"/>
              </a:rPr>
              <a:t>防災に</a:t>
            </a:r>
            <a:r>
              <a:rPr lang="ja-JP" altLang="en-US" sz="1300" dirty="0">
                <a:latin typeface="Meiryo UI" pitchFamily="50"/>
                <a:ea typeface="Meiryo UI" pitchFamily="50"/>
                <a:cs typeface="Meiryo UI" pitchFamily="50"/>
              </a:rPr>
              <a:t>関する協定を締結して</a:t>
            </a:r>
            <a:r>
              <a:rPr lang="ja-JP" altLang="en-US" sz="1300" dirty="0" smtClean="0">
                <a:latin typeface="Meiryo UI" pitchFamily="50"/>
                <a:ea typeface="Meiryo UI" pitchFamily="50"/>
                <a:cs typeface="Meiryo UI" pitchFamily="50"/>
              </a:rPr>
              <a:t>いる民間施設</a:t>
            </a:r>
            <a:r>
              <a:rPr lang="ja-JP" altLang="en-US" sz="1300" dirty="0">
                <a:latin typeface="Meiryo UI" pitchFamily="50"/>
                <a:ea typeface="Meiryo UI" pitchFamily="50"/>
                <a:cs typeface="Meiryo UI" pitchFamily="50"/>
              </a:rPr>
              <a:t>等</a:t>
            </a:r>
            <a:endParaRPr lang="en-US" altLang="ja-JP" sz="1300" b="0" i="0" u="none" strike="noStrike" kern="1200" cap="none" spc="0" baseline="0" dirty="0" smtClean="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kern="0" dirty="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補助率</a:t>
            </a:r>
            <a:r>
              <a:rPr lang="ja-JP" altLang="ja-JP" sz="1300" dirty="0">
                <a:latin typeface="Meiryo UI" pitchFamily="50"/>
                <a:ea typeface="Meiryo UI" pitchFamily="50"/>
                <a:cs typeface="Meiryo UI" pitchFamily="50"/>
              </a:rPr>
              <a:t>：市町村</a:t>
            </a:r>
            <a:r>
              <a:rPr lang="en-US" altLang="ja-JP" sz="1300" dirty="0" smtClean="0">
                <a:latin typeface="Meiryo UI" pitchFamily="50"/>
                <a:ea typeface="Meiryo UI" pitchFamily="50"/>
                <a:cs typeface="Meiryo UI" pitchFamily="50"/>
              </a:rPr>
              <a:t>10/10</a:t>
            </a:r>
            <a:r>
              <a:rPr lang="ja-JP" altLang="en-US" sz="1300" dirty="0" err="1" smtClean="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民間事</a:t>
            </a:r>
            <a:r>
              <a:rPr lang="ja-JP" altLang="ja-JP" sz="1300" dirty="0">
                <a:latin typeface="Meiryo UI" pitchFamily="50"/>
                <a:ea typeface="Meiryo UI" pitchFamily="50"/>
                <a:cs typeface="Meiryo UI" pitchFamily="50"/>
              </a:rPr>
              <a:t>業者</a:t>
            </a:r>
            <a:r>
              <a:rPr lang="en-US" altLang="ja-JP" sz="1300" dirty="0" smtClean="0">
                <a:latin typeface="Meiryo UI" pitchFamily="50"/>
                <a:ea typeface="Meiryo UI" pitchFamily="50"/>
                <a:cs typeface="Meiryo UI" pitchFamily="50"/>
              </a:rPr>
              <a:t>1/3</a:t>
            </a:r>
          </a:p>
        </p:txBody>
      </p:sp>
      <p:sp>
        <p:nvSpPr>
          <p:cNvPr id="9" name="テキスト ボックス 11"/>
          <p:cNvSpPr txBox="1"/>
          <p:nvPr/>
        </p:nvSpPr>
        <p:spPr>
          <a:xfrm>
            <a:off x="4128074" y="2228758"/>
            <a:ext cx="4172260" cy="646331"/>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基金積立額：</a:t>
            </a:r>
            <a:r>
              <a:rPr lang="en-US" sz="1200" b="0" i="0" u="none" strike="noStrike" kern="1200" cap="none" spc="0" baseline="0" dirty="0">
                <a:uFillTx/>
                <a:latin typeface="Meiryo UI" pitchFamily="50"/>
                <a:ea typeface="Meiryo UI" pitchFamily="50"/>
                <a:cs typeface="Meiryo UI" pitchFamily="50"/>
              </a:rPr>
              <a:t>19</a:t>
            </a:r>
            <a:r>
              <a:rPr lang="ja-JP" sz="1200" b="0" i="0" u="none" strike="noStrike" kern="1200" cap="none" spc="0" baseline="0" dirty="0">
                <a:uFillTx/>
                <a:latin typeface="Meiryo UI" pitchFamily="50"/>
                <a:ea typeface="Meiryo UI" pitchFamily="50"/>
                <a:cs typeface="Meiryo UI" pitchFamily="50"/>
              </a:rPr>
              <a:t>億円（大阪府）、５億円（大阪市</a:t>
            </a:r>
            <a:r>
              <a:rPr lang="ja-JP" sz="1200" b="0" i="0" u="none" strike="noStrike" kern="1200" cap="none" spc="0" baseline="0" dirty="0" smtClean="0">
                <a:uFillTx/>
                <a:latin typeface="Meiryo UI" pitchFamily="50"/>
                <a:ea typeface="Meiryo UI" pitchFamily="50"/>
                <a:cs typeface="Meiryo UI" pitchFamily="50"/>
              </a:rPr>
              <a:t>）</a:t>
            </a:r>
            <a:endParaRPr lang="en-US" altLang="ja-JP" sz="1200" b="0" i="0" u="none" strike="noStrike" kern="1200" cap="none" spc="0" baseline="0" dirty="0" smtClean="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n-US" sz="1200" kern="0" dirty="0" smtClean="0">
                <a:latin typeface="Meiryo UI" pitchFamily="50"/>
                <a:ea typeface="Meiryo UI" pitchFamily="50"/>
                <a:cs typeface="Meiryo UI" pitchFamily="50"/>
              </a:rPr>
              <a:t>・執行額：約</a:t>
            </a:r>
            <a:r>
              <a:rPr lang="en-US" altLang="ja-JP" sz="1200" kern="0" dirty="0" smtClean="0">
                <a:latin typeface="Meiryo UI" pitchFamily="50"/>
                <a:ea typeface="Meiryo UI" pitchFamily="50"/>
                <a:cs typeface="Meiryo UI" pitchFamily="50"/>
              </a:rPr>
              <a:t>17</a:t>
            </a:r>
            <a:r>
              <a:rPr lang="ja-JP" altLang="en-US" sz="1200" kern="0" dirty="0" smtClean="0">
                <a:latin typeface="Meiryo UI" pitchFamily="50"/>
                <a:ea typeface="Meiryo UI" pitchFamily="50"/>
                <a:cs typeface="Meiryo UI" pitchFamily="50"/>
              </a:rPr>
              <a:t>億円（大阪府）</a:t>
            </a:r>
            <a:endParaRPr lang="ja-JP" sz="1200" b="0" i="0" u="none" strike="noStrike" kern="1200" cap="none" spc="0" baseline="0" dirty="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Meiryo UI" pitchFamily="50"/>
                <a:ea typeface="Meiryo UI" pitchFamily="50"/>
                <a:cs typeface="Meiryo UI" pitchFamily="50"/>
              </a:rPr>
              <a:t>・対象設備：</a:t>
            </a:r>
            <a:r>
              <a:rPr lang="ja-JP" sz="1200" b="0" i="0" u="none" strike="noStrike" kern="1200" cap="none" spc="0" baseline="0" dirty="0" smtClean="0">
                <a:uFillTx/>
                <a:latin typeface="Meiryo UI" pitchFamily="50"/>
                <a:ea typeface="Meiryo UI" pitchFamily="50"/>
                <a:cs typeface="Meiryo UI" pitchFamily="50"/>
              </a:rPr>
              <a:t>太陽光</a:t>
            </a:r>
            <a:r>
              <a:rPr lang="ja-JP" altLang="en-US" sz="1200" b="0" i="0" u="none" strike="noStrike" kern="1200" cap="none" spc="0" baseline="0" dirty="0" smtClean="0">
                <a:uFillTx/>
                <a:latin typeface="Meiryo UI" pitchFamily="50"/>
                <a:ea typeface="Meiryo UI" pitchFamily="50"/>
                <a:cs typeface="Meiryo UI" pitchFamily="50"/>
              </a:rPr>
              <a:t>発電設備</a:t>
            </a: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蓄電池等</a:t>
            </a:r>
            <a:endParaRPr lang="en-US" sz="1200" b="0" i="0" u="none" strike="noStrike" kern="1200" cap="none" spc="0" baseline="0" dirty="0">
              <a:uFillTx/>
              <a:latin typeface="Meiryo UI" pitchFamily="50"/>
              <a:ea typeface="Meiryo UI" pitchFamily="50"/>
              <a:cs typeface="Meiryo UI" pitchFamily="50"/>
            </a:endParaRPr>
          </a:p>
        </p:txBody>
      </p:sp>
      <p:sp>
        <p:nvSpPr>
          <p:cNvPr id="10" name="テキスト ボックス 13"/>
          <p:cNvSpPr txBox="1"/>
          <p:nvPr/>
        </p:nvSpPr>
        <p:spPr>
          <a:xfrm>
            <a:off x="3979854" y="4080335"/>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大阪市</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dirty="0">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a:latin typeface="Meiryo UI" pitchFamily="50"/>
                <a:ea typeface="Meiryo UI" pitchFamily="50"/>
                <a:cs typeface="Meiryo UI" pitchFamily="50"/>
              </a:rPr>
              <a:t>大阪市地域防災計画に位置づけられた防災拠点や避難所又</a:t>
            </a:r>
            <a:r>
              <a:rPr lang="ja-JP" altLang="en-US" sz="1300" dirty="0" smtClean="0">
                <a:latin typeface="Meiryo UI" pitchFamily="50"/>
                <a:ea typeface="Meiryo UI" pitchFamily="50"/>
                <a:cs typeface="Meiryo UI" pitchFamily="50"/>
              </a:rPr>
              <a:t>は</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防災</a:t>
            </a:r>
            <a:r>
              <a:rPr lang="ja-JP" altLang="en-US" sz="1300" dirty="0">
                <a:latin typeface="Meiryo UI" pitchFamily="50"/>
                <a:ea typeface="Meiryo UI" pitchFamily="50"/>
                <a:cs typeface="Meiryo UI" pitchFamily="50"/>
              </a:rPr>
              <a:t>に関する協定を締結している施設等</a:t>
            </a:r>
            <a:endParaRPr lang="en-US" sz="1300" b="0" i="0" u="none" strike="noStrike" kern="1200" cap="none" spc="0" baseline="0" dirty="0">
              <a:uFillTx/>
              <a:latin typeface="Meiryo UI" pitchFamily="50"/>
              <a:ea typeface="Meiryo UI" pitchFamily="50"/>
              <a:cs typeface="Meiryo UI" pitchFamily="50"/>
            </a:endParaRPr>
          </a:p>
          <a:p>
            <a:pPr marL="720720" marR="0" lvl="0" indent="-72072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補助率：市有</a:t>
            </a:r>
            <a:r>
              <a:rPr lang="ja-JP" sz="1300" b="0" i="0" u="none" strike="noStrike" kern="1200" cap="none" spc="0" baseline="0" dirty="0">
                <a:uFillTx/>
                <a:latin typeface="Meiryo UI" pitchFamily="50"/>
                <a:ea typeface="Meiryo UI" pitchFamily="50"/>
                <a:cs typeface="Meiryo UI" pitchFamily="50"/>
              </a:rPr>
              <a:t>施設</a:t>
            </a:r>
            <a:r>
              <a:rPr lang="en-US" sz="1300" b="0" i="0" u="none" strike="noStrike" kern="1200" cap="none" spc="0" baseline="0" dirty="0">
                <a:uFillTx/>
                <a:latin typeface="Meiryo UI" pitchFamily="50"/>
                <a:ea typeface="Meiryo UI" pitchFamily="50"/>
                <a:cs typeface="Meiryo UI" pitchFamily="50"/>
              </a:rPr>
              <a:t>10/10</a:t>
            </a:r>
            <a:r>
              <a:rPr lang="ja-JP" sz="1300" b="0" i="0" u="none" strike="noStrike" kern="1200" cap="none" spc="0" baseline="0" dirty="0" err="1">
                <a:uFillTx/>
                <a:latin typeface="Meiryo UI" pitchFamily="50"/>
                <a:ea typeface="Meiryo UI" pitchFamily="50"/>
                <a:cs typeface="Meiryo UI" pitchFamily="50"/>
              </a:rPr>
              <a:t>、</a:t>
            </a:r>
            <a:r>
              <a:rPr lang="ja-JP" sz="1300" b="0" i="0" u="none" strike="noStrike" kern="1200" cap="none" spc="0" baseline="0" dirty="0">
                <a:uFillTx/>
                <a:latin typeface="Meiryo UI" pitchFamily="50"/>
                <a:ea typeface="Meiryo UI" pitchFamily="50"/>
                <a:cs typeface="Meiryo UI" pitchFamily="50"/>
              </a:rPr>
              <a:t>民間事業者</a:t>
            </a:r>
            <a:r>
              <a:rPr lang="en-US" sz="1300" b="0" i="0" u="none" strike="noStrike" kern="1200" cap="none" spc="0" baseline="0" dirty="0" smtClean="0">
                <a:uFillTx/>
                <a:latin typeface="Meiryo UI" pitchFamily="50"/>
                <a:ea typeface="Meiryo UI" pitchFamily="50"/>
                <a:cs typeface="Meiryo UI" pitchFamily="50"/>
              </a:rPr>
              <a:t>1/3</a:t>
            </a:r>
            <a:endParaRPr lang="en-US" sz="1300" b="0" i="0" u="none" strike="noStrike" kern="1200" cap="none" spc="0" baseline="0" dirty="0">
              <a:uFillTx/>
              <a:latin typeface="Meiryo UI" pitchFamily="50"/>
              <a:ea typeface="Meiryo UI" pitchFamily="50"/>
              <a:cs typeface="Meiryo UI" pitchFamily="50"/>
            </a:endParaRPr>
          </a:p>
        </p:txBody>
      </p:sp>
      <p:grpSp>
        <p:nvGrpSpPr>
          <p:cNvPr id="4" name="グループ化 3"/>
          <p:cNvGrpSpPr/>
          <p:nvPr/>
        </p:nvGrpSpPr>
        <p:grpSpPr>
          <a:xfrm>
            <a:off x="297132" y="4929807"/>
            <a:ext cx="3287716" cy="1667545"/>
            <a:chOff x="5106019" y="4991654"/>
            <a:chExt cx="3287716" cy="1667545"/>
          </a:xfrm>
        </p:grpSpPr>
        <p:sp>
          <p:nvSpPr>
            <p:cNvPr id="27" name="正方形/長方形 32"/>
            <p:cNvSpPr/>
            <p:nvPr/>
          </p:nvSpPr>
          <p:spPr>
            <a:xfrm>
              <a:off x="5106019" y="5836203"/>
              <a:ext cx="3287716" cy="822996"/>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0" compatLnSpc="1"/>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ＭＳ Ｐゴシック" pitchFamily="50"/>
                </a:rPr>
                <a:t>災害</a:t>
              </a: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時に必要となる電力の確保</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28" name="Picture 46" descr="http://4.bp.blogspot.com/-QmUzqVxhx-Y/UV1JNWyQOeI/AAAAAAAAPVc/9tkLg0rLdqg/s1600/light_keikoutou2.png"/>
            <p:cNvPicPr>
              <a:picLocks noChangeAspect="1"/>
            </p:cNvPicPr>
            <p:nvPr/>
          </p:nvPicPr>
          <p:blipFill>
            <a:blip r:embed="rId2" cstate="print"/>
            <a:srcRect/>
            <a:stretch>
              <a:fillRect/>
            </a:stretch>
          </p:blipFill>
          <p:spPr>
            <a:xfrm>
              <a:off x="5345263" y="5934693"/>
              <a:ext cx="1054202" cy="400205"/>
            </a:xfrm>
            <a:prstGeom prst="rect">
              <a:avLst/>
            </a:prstGeom>
            <a:noFill/>
            <a:ln>
              <a:noFill/>
            </a:ln>
          </p:spPr>
        </p:pic>
        <p:pic>
          <p:nvPicPr>
            <p:cNvPr id="29" name="図 18" descr="C:\Users\utukit\AppData\Local\Microsoft\Windows\Temporary Internet Files\Content.IE5\AWNA5TTO\MC900431540[1].png"/>
            <p:cNvPicPr>
              <a:picLocks noChangeAspect="1"/>
            </p:cNvPicPr>
            <p:nvPr/>
          </p:nvPicPr>
          <p:blipFill>
            <a:blip r:embed="rId3" cstate="print"/>
            <a:srcRect/>
            <a:stretch>
              <a:fillRect/>
            </a:stretch>
          </p:blipFill>
          <p:spPr>
            <a:xfrm>
              <a:off x="6622561" y="5862684"/>
              <a:ext cx="565090" cy="540154"/>
            </a:xfrm>
            <a:prstGeom prst="rect">
              <a:avLst/>
            </a:prstGeom>
            <a:noFill/>
            <a:ln>
              <a:noFill/>
            </a:ln>
          </p:spPr>
        </p:pic>
        <p:pic>
          <p:nvPicPr>
            <p:cNvPr id="30" name="Picture 29" descr="C:\Users\utukit\AppData\Local\Microsoft\Windows\Temporary Internet Files\Content.IE5\Q7NE175B\MC900426066[1].wmf"/>
            <p:cNvPicPr>
              <a:picLocks noChangeAspect="1"/>
            </p:cNvPicPr>
            <p:nvPr/>
          </p:nvPicPr>
          <p:blipFill>
            <a:blip r:embed="rId4" cstate="print"/>
            <a:srcRect/>
            <a:stretch>
              <a:fillRect/>
            </a:stretch>
          </p:blipFill>
          <p:spPr>
            <a:xfrm>
              <a:off x="7702641" y="5862684"/>
              <a:ext cx="403058" cy="476667"/>
            </a:xfrm>
            <a:prstGeom prst="rect">
              <a:avLst/>
            </a:prstGeom>
            <a:noFill/>
            <a:ln>
              <a:noFill/>
            </a:ln>
          </p:spPr>
        </p:pic>
        <p:sp>
          <p:nvSpPr>
            <p:cNvPr id="31" name="正方形/長方形 34"/>
            <p:cNvSpPr/>
            <p:nvPr/>
          </p:nvSpPr>
          <p:spPr>
            <a:xfrm>
              <a:off x="5106019" y="4991654"/>
              <a:ext cx="1354683" cy="637794"/>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太陽光発電</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2" name="正方形/長方形 33"/>
            <p:cNvSpPr/>
            <p:nvPr/>
          </p:nvSpPr>
          <p:spPr>
            <a:xfrm>
              <a:off x="6873355" y="4991654"/>
              <a:ext cx="1376364" cy="633487"/>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rPr>
                <a:t>蓄電池</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3" name="下矢印 35"/>
            <p:cNvSpPr/>
            <p:nvPr/>
          </p:nvSpPr>
          <p:spPr>
            <a:xfrm>
              <a:off x="5398408" y="5574593"/>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dirty="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34" name="図 6" descr="http://msp.c.yimg.jp/yjimage?q=LimSaLMXyLGnAPcsr8_gJBOKj_4I2Nlr9wh073Rm22Yvy5T7xZBG75XIUdKKgH0DeCMXFESmsSkAXBp0vwrVHatuUFbGYo9VmSZwTaFveUm_mM9WjyXmRGqOtl1lxgj4X4E-&amp;sig=12tnr9r7a&amp;x=94&amp;y=127">
              <a:hlinkClick r:id="rId5"/>
            </p:cNvPr>
            <p:cNvPicPr>
              <a:picLocks noChangeAspect="1"/>
            </p:cNvPicPr>
            <p:nvPr/>
          </p:nvPicPr>
          <p:blipFill>
            <a:blip r:embed="rId6" cstate="print"/>
            <a:srcRect/>
            <a:stretch>
              <a:fillRect/>
            </a:stretch>
          </p:blipFill>
          <p:spPr>
            <a:xfrm>
              <a:off x="7342496" y="5013920"/>
              <a:ext cx="507354" cy="382740"/>
            </a:xfrm>
            <a:prstGeom prst="rect">
              <a:avLst/>
            </a:prstGeom>
            <a:noFill/>
            <a:ln>
              <a:noFill/>
            </a:ln>
          </p:spPr>
        </p:pic>
        <p:pic>
          <p:nvPicPr>
            <p:cNvPr id="35" name="図 5" descr="http://msp.c.yimg.jp/yjimage?q=ba69AbgXyLHEEHD874_aSy2Jjo0ztQmXKJn0OkAyqFBCDeT7RGqgFdB7ceZwSsANJB65otRZT1rSIzyWPZo_bv.wJH7NwgX5soePLtydk0MtW7VzI8KE2NObS5dipfsA6sg-&amp;sig=12t7g5lld&amp;x=170&amp;y=72">
              <a:hlinkClick r:id="rId7"/>
            </p:cNvPr>
            <p:cNvPicPr>
              <a:picLocks noChangeAspect="1"/>
            </p:cNvPicPr>
            <p:nvPr/>
          </p:nvPicPr>
          <p:blipFill>
            <a:blip r:embed="rId8" cstate="print"/>
            <a:srcRect/>
            <a:stretch>
              <a:fillRect/>
            </a:stretch>
          </p:blipFill>
          <p:spPr>
            <a:xfrm>
              <a:off x="5350989" y="4991654"/>
              <a:ext cx="890250" cy="375617"/>
            </a:xfrm>
            <a:prstGeom prst="rect">
              <a:avLst/>
            </a:prstGeom>
            <a:noFill/>
            <a:ln>
              <a:noFill/>
            </a:ln>
          </p:spPr>
        </p:pic>
        <p:sp>
          <p:nvSpPr>
            <p:cNvPr id="36" name="下矢印 35"/>
            <p:cNvSpPr/>
            <p:nvPr/>
          </p:nvSpPr>
          <p:spPr>
            <a:xfrm>
              <a:off x="7199785" y="5593622"/>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7" name="右矢印 29"/>
            <p:cNvSpPr/>
            <p:nvPr/>
          </p:nvSpPr>
          <p:spPr>
            <a:xfrm>
              <a:off x="6446320" y="5150540"/>
              <a:ext cx="553678" cy="484183"/>
            </a:xfrm>
            <a:custGeom>
              <a:avLst>
                <a:gd name="f0" fmla="val 1292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4F81BD"/>
            </a:solidFill>
            <a:ln w="25402">
              <a:solidFill>
                <a:srgbClr val="385D8A"/>
              </a:solidFill>
              <a:prstDash val="solid"/>
              <a:miter/>
            </a:ln>
          </p:spPr>
          <p:txBody>
            <a:bodyPr vert="horz" wrap="squar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充電</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grpSp>
      <p:grpSp>
        <p:nvGrpSpPr>
          <p:cNvPr id="41" name="グループ化 40"/>
          <p:cNvGrpSpPr/>
          <p:nvPr/>
        </p:nvGrpSpPr>
        <p:grpSpPr>
          <a:xfrm>
            <a:off x="655973" y="1916698"/>
            <a:ext cx="2928875" cy="3024470"/>
            <a:chOff x="6848666" y="2002750"/>
            <a:chExt cx="2928875" cy="3024470"/>
          </a:xfrm>
        </p:grpSpPr>
        <p:sp>
          <p:nvSpPr>
            <p:cNvPr id="11" name="テキスト ボックス 14"/>
            <p:cNvSpPr txBox="1"/>
            <p:nvPr/>
          </p:nvSpPr>
          <p:spPr>
            <a:xfrm>
              <a:off x="6859860" y="2002750"/>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＜事業フロー＞</a:t>
              </a:r>
              <a:endParaRPr lang="en-US"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2" name="正方形/長方形 15"/>
            <p:cNvSpPr/>
            <p:nvPr/>
          </p:nvSpPr>
          <p:spPr>
            <a:xfrm>
              <a:off x="8045750" y="2242171"/>
              <a:ext cx="1121017" cy="35547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環境省</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15" name="カギ線コネクタ 19"/>
            <p:cNvCxnSpPr>
              <a:stCxn id="12" idx="2"/>
              <a:endCxn id="13" idx="0"/>
            </p:cNvCxnSpPr>
            <p:nvPr/>
          </p:nvCxnSpPr>
          <p:spPr>
            <a:xfrm rot="5400000">
              <a:off x="8254644" y="2577937"/>
              <a:ext cx="331909" cy="371322"/>
            </a:xfrm>
            <a:prstGeom prst="bentConnector3">
              <a:avLst>
                <a:gd name="adj1" fmla="val 50000"/>
              </a:avLst>
            </a:prstGeom>
            <a:noFill/>
            <a:ln w="9528">
              <a:solidFill>
                <a:srgbClr val="4A7EBB"/>
              </a:solidFill>
              <a:prstDash val="solid"/>
              <a:tailEnd type="arrow"/>
            </a:ln>
          </p:spPr>
        </p:cxnSp>
        <p:cxnSp>
          <p:nvCxnSpPr>
            <p:cNvPr id="16" name="カギ線コネクタ 21"/>
            <p:cNvCxnSpPr>
              <a:stCxn id="12" idx="2"/>
              <a:endCxn id="14" idx="0"/>
            </p:cNvCxnSpPr>
            <p:nvPr/>
          </p:nvCxnSpPr>
          <p:spPr>
            <a:xfrm rot="16200000" flipH="1">
              <a:off x="8632684" y="2571219"/>
              <a:ext cx="331909" cy="384758"/>
            </a:xfrm>
            <a:prstGeom prst="bentConnector3">
              <a:avLst>
                <a:gd name="adj1" fmla="val 50000"/>
              </a:avLst>
            </a:prstGeom>
            <a:noFill/>
            <a:ln w="9528">
              <a:solidFill>
                <a:srgbClr val="4A7EBB"/>
              </a:solidFill>
              <a:prstDash val="solid"/>
              <a:tailEnd type="arrow"/>
            </a:ln>
          </p:spPr>
        </p:cxnSp>
        <p:sp>
          <p:nvSpPr>
            <p:cNvPr id="17" name="テキスト ボックス 24"/>
            <p:cNvSpPr txBox="1"/>
            <p:nvPr/>
          </p:nvSpPr>
          <p:spPr>
            <a:xfrm>
              <a:off x="7492758" y="2643977"/>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19</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8" name="テキスト ボックス 25"/>
            <p:cNvSpPr txBox="1"/>
            <p:nvPr/>
          </p:nvSpPr>
          <p:spPr>
            <a:xfrm>
              <a:off x="9053977" y="2652554"/>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5</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9" name="角丸四角形 42"/>
            <p:cNvSpPr/>
            <p:nvPr/>
          </p:nvSpPr>
          <p:spPr>
            <a:xfrm>
              <a:off x="7869180" y="3473822"/>
              <a:ext cx="1495784"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府･市でそれぞれ</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基金造成</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0" name="直線矢印コネクタ 43"/>
            <p:cNvCxnSpPr>
              <a:stCxn id="14" idx="1"/>
              <a:endCxn id="19" idx="0"/>
            </p:cNvCxnSpPr>
            <p:nvPr/>
          </p:nvCxnSpPr>
          <p:spPr>
            <a:xfrm>
              <a:off x="8617071" y="3112735"/>
              <a:ext cx="1" cy="361087"/>
            </a:xfrm>
            <a:prstGeom prst="straightConnector1">
              <a:avLst/>
            </a:prstGeom>
            <a:noFill/>
            <a:ln w="9528">
              <a:solidFill>
                <a:srgbClr val="4A7EBB"/>
              </a:solidFill>
              <a:prstDash val="solid"/>
              <a:tailEnd type="arrow"/>
            </a:ln>
          </p:spPr>
        </p:cxnSp>
        <p:sp>
          <p:nvSpPr>
            <p:cNvPr id="21" name="角丸四角形 46"/>
            <p:cNvSpPr/>
            <p:nvPr/>
          </p:nvSpPr>
          <p:spPr>
            <a:xfrm>
              <a:off x="7869180" y="4049886"/>
              <a:ext cx="1495784" cy="37410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公募･補助金交付</a:t>
              </a:r>
            </a:p>
          </p:txBody>
        </p:sp>
        <p:cxnSp>
          <p:nvCxnSpPr>
            <p:cNvPr id="22" name="直線矢印コネクタ 49"/>
            <p:cNvCxnSpPr>
              <a:stCxn id="19" idx="2"/>
              <a:endCxn id="21" idx="0"/>
            </p:cNvCxnSpPr>
            <p:nvPr/>
          </p:nvCxnSpPr>
          <p:spPr>
            <a:xfrm>
              <a:off x="8617072" y="3833857"/>
              <a:ext cx="0" cy="216029"/>
            </a:xfrm>
            <a:prstGeom prst="straightConnector1">
              <a:avLst/>
            </a:prstGeom>
            <a:noFill/>
            <a:ln w="9528">
              <a:solidFill>
                <a:srgbClr val="4A7EBB"/>
              </a:solidFill>
              <a:prstDash val="solid"/>
              <a:tailEnd type="arrow"/>
            </a:ln>
          </p:spPr>
        </p:cxnSp>
        <p:sp>
          <p:nvSpPr>
            <p:cNvPr id="23" name="角丸四角形 61"/>
            <p:cNvSpPr/>
            <p:nvPr/>
          </p:nvSpPr>
          <p:spPr>
            <a:xfrm>
              <a:off x="6887098" y="4049886"/>
              <a:ext cx="802200" cy="36004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a:t>
              </a: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評価</a:t>
              </a:r>
              <a:endParaRPr lang="en-US" alt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委員会</a:t>
              </a:r>
              <a:endParaRPr lang="en-US"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24" name="角丸四角形 62"/>
            <p:cNvSpPr/>
            <p:nvPr/>
          </p:nvSpPr>
          <p:spPr>
            <a:xfrm>
              <a:off x="7862348" y="4625950"/>
              <a:ext cx="1502615"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事業実施</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5" name="直線矢印コネクタ 75"/>
            <p:cNvCxnSpPr>
              <a:stCxn id="21" idx="2"/>
              <a:endCxn id="24" idx="0"/>
            </p:cNvCxnSpPr>
            <p:nvPr/>
          </p:nvCxnSpPr>
          <p:spPr>
            <a:xfrm flipH="1">
              <a:off x="8613656" y="4423994"/>
              <a:ext cx="3416" cy="201956"/>
            </a:xfrm>
            <a:prstGeom prst="straightConnector1">
              <a:avLst/>
            </a:prstGeom>
            <a:noFill/>
            <a:ln w="9528">
              <a:solidFill>
                <a:srgbClr val="4A7EBB"/>
              </a:solidFill>
              <a:prstDash val="solid"/>
              <a:tailEnd type="arrow"/>
            </a:ln>
          </p:spPr>
        </p:cxnSp>
        <p:sp>
          <p:nvSpPr>
            <p:cNvPr id="26" name="テキスト ボックス 156"/>
            <p:cNvSpPr txBox="1"/>
            <p:nvPr/>
          </p:nvSpPr>
          <p:spPr>
            <a:xfrm>
              <a:off x="6848666" y="4657888"/>
              <a:ext cx="1150097" cy="369332"/>
            </a:xfrm>
            <a:prstGeom prst="rect">
              <a:avLst/>
            </a:prstGeom>
            <a:noFill/>
            <a:ln>
              <a:noFill/>
            </a:ln>
          </p:spPr>
          <p:txBody>
            <a:bodyPr vert="horz" wrap="square" lIns="91440" tIns="45720" rIns="91440" bIns="45720" anchor="t" anchorCtr="0" compatLnSpc="1">
              <a:spAutoFit/>
            </a:bodyPr>
            <a:lstStyle/>
            <a:p>
              <a:pPr marL="87316" marR="0" lvl="0" indent="-87316"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a:t>
              </a:r>
              <a:r>
                <a:rPr lang="ja-JP"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基金を取り崩し、事業を実施</a:t>
              </a:r>
            </a:p>
          </p:txBody>
        </p:sp>
        <p:cxnSp>
          <p:nvCxnSpPr>
            <p:cNvPr id="38" name="直線矢印コネクタ 66"/>
            <p:cNvCxnSpPr>
              <a:stCxn id="23" idx="1"/>
              <a:endCxn id="21" idx="3"/>
            </p:cNvCxnSpPr>
            <p:nvPr/>
          </p:nvCxnSpPr>
          <p:spPr>
            <a:xfrm>
              <a:off x="7689298" y="4229906"/>
              <a:ext cx="179882" cy="7034"/>
            </a:xfrm>
            <a:prstGeom prst="straightConnector1">
              <a:avLst/>
            </a:prstGeom>
            <a:noFill/>
            <a:ln w="9528">
              <a:solidFill>
                <a:srgbClr val="4A7EBB"/>
              </a:solidFill>
              <a:prstDash val="solid"/>
              <a:tailEnd type="arrow"/>
            </a:ln>
          </p:spPr>
        </p:cxnSp>
        <p:sp>
          <p:nvSpPr>
            <p:cNvPr id="13" name="正方形/長方形 16"/>
            <p:cNvSpPr/>
            <p:nvPr/>
          </p:nvSpPr>
          <p:spPr>
            <a:xfrm>
              <a:off x="7852802" y="2929553"/>
              <a:ext cx="764269"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大阪府</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4" name="正方形/長方形 17"/>
            <p:cNvSpPr/>
            <p:nvPr/>
          </p:nvSpPr>
          <p:spPr>
            <a:xfrm>
              <a:off x="8617071" y="2929553"/>
              <a:ext cx="747891"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大阪市</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grpSp>
      <p:sp>
        <p:nvSpPr>
          <p:cNvPr id="40" name="角丸四角形 39"/>
          <p:cNvSpPr/>
          <p:nvPr/>
        </p:nvSpPr>
        <p:spPr>
          <a:xfrm>
            <a:off x="81236" y="607203"/>
            <a:ext cx="5049418" cy="59109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再生可能エネルギー等導入推進基金</a:t>
            </a:r>
            <a:r>
              <a:rPr lang="ja-JP" altLang="en-US" sz="1600" b="1" dirty="0" smtClean="0">
                <a:latin typeface="Meiryo UI" pitchFamily="50" charset="-128"/>
                <a:ea typeface="Meiryo UI" pitchFamily="50" charset="-128"/>
                <a:cs typeface="Meiryo UI" pitchFamily="50" charset="-128"/>
              </a:rPr>
              <a:t>事業</a:t>
            </a:r>
            <a:endParaRPr lang="en-US" altLang="ja-JP" sz="1600" b="1" dirty="0" smtClean="0">
              <a:latin typeface="Meiryo UI" pitchFamily="50" charset="-128"/>
              <a:ea typeface="Meiryo UI" pitchFamily="50" charset="-128"/>
              <a:cs typeface="Meiryo UI" pitchFamily="50" charset="-128"/>
            </a:endParaRPr>
          </a:p>
          <a:p>
            <a:pPr algn="ct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グリーンニューディール基金事業）</a:t>
            </a:r>
            <a:endParaRPr lang="ja-JP" altLang="en-US" sz="1400" b="1" dirty="0">
              <a:latin typeface="Meiryo UI" pitchFamily="50" charset="-128"/>
              <a:ea typeface="Meiryo UI" pitchFamily="50" charset="-128"/>
              <a:cs typeface="Meiryo UI" pitchFamily="50" charset="-128"/>
            </a:endParaRPr>
          </a:p>
        </p:txBody>
      </p:sp>
      <p:sp>
        <p:nvSpPr>
          <p:cNvPr id="50" name="テキスト ボックス 14"/>
          <p:cNvSpPr txBox="1"/>
          <p:nvPr/>
        </p:nvSpPr>
        <p:spPr>
          <a:xfrm>
            <a:off x="3819352" y="1976799"/>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smtClean="0">
                <a:solidFill>
                  <a:srgbClr val="000000"/>
                </a:solidFill>
                <a:uFillTx/>
                <a:latin typeface="Meiryo UI" pitchFamily="50"/>
                <a:ea typeface="Meiryo UI" pitchFamily="50"/>
                <a:cs typeface="Meiryo UI" pitchFamily="50"/>
              </a:rPr>
              <a:t>＜</a:t>
            </a:r>
            <a:r>
              <a:rPr lang="ja-JP" altLang="en-US" sz="1400" b="1" i="0" u="none" strike="noStrike" kern="1200" cap="none" spc="0" baseline="0" dirty="0" smtClean="0">
                <a:solidFill>
                  <a:srgbClr val="000000"/>
                </a:solidFill>
                <a:uFillTx/>
                <a:latin typeface="Meiryo UI" pitchFamily="50"/>
                <a:ea typeface="Meiryo UI" pitchFamily="50"/>
                <a:cs typeface="Meiryo UI" pitchFamily="50"/>
              </a:rPr>
              <a:t>事業概要</a:t>
            </a:r>
            <a:r>
              <a:rPr lang="ja-JP" sz="1400" b="1" i="0" u="none" strike="noStrike" kern="1200" cap="none" spc="0" baseline="0" dirty="0" smtClean="0">
                <a:solidFill>
                  <a:srgbClr val="000000"/>
                </a:solidFill>
                <a:uFillTx/>
                <a:latin typeface="Meiryo UI" pitchFamily="50"/>
                <a:ea typeface="Meiryo UI" pitchFamily="50"/>
                <a:cs typeface="Meiryo UI" pitchFamily="50"/>
              </a:rPr>
              <a:t>＞</a:t>
            </a:r>
            <a:endParaRPr lang="en-US" sz="1400" b="1" i="0" u="none" strike="noStrike" kern="1200" cap="none" spc="0" baseline="0" dirty="0">
              <a:solidFill>
                <a:srgbClr val="000000"/>
              </a:solidFill>
              <a:uFillTx/>
              <a:latin typeface="Meiryo UI" pitchFamily="50"/>
              <a:ea typeface="Meiryo UI" pitchFamily="50"/>
              <a:cs typeface="Meiryo UI" pitchFamily="50"/>
            </a:endParaRPr>
          </a:p>
        </p:txBody>
      </p:sp>
      <p:sp>
        <p:nvSpPr>
          <p:cNvPr id="44" name="円/楕円 4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55</a:t>
            </a:r>
          </a:p>
        </p:txBody>
      </p:sp>
      <p:sp>
        <p:nvSpPr>
          <p:cNvPr id="45" name="正方形/長方形 44"/>
          <p:cNvSpPr/>
          <p:nvPr/>
        </p:nvSpPr>
        <p:spPr>
          <a:xfrm>
            <a:off x="5922403" y="5710242"/>
            <a:ext cx="3456908" cy="8871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　＜導入実績＞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・大阪府：　</a:t>
            </a:r>
            <a:r>
              <a:rPr lang="en-US" altLang="ja-JP" sz="1000" dirty="0" smtClean="0">
                <a:solidFill>
                  <a:schemeClr val="tx1"/>
                </a:solidFill>
                <a:latin typeface="Meiryo UI" pitchFamily="50" charset="-128"/>
                <a:ea typeface="Meiryo UI" pitchFamily="50" charset="-128"/>
                <a:cs typeface="Meiryo UI" pitchFamily="50" charset="-128"/>
              </a:rPr>
              <a:t>107</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810kW</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834kWh</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154kW</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144kWh</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5352397" y="966738"/>
            <a:ext cx="402691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1552783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4" name="角丸四角形 43"/>
          <p:cNvSpPr/>
          <p:nvPr/>
        </p:nvSpPr>
        <p:spPr>
          <a:xfrm>
            <a:off x="128954" y="736173"/>
            <a:ext cx="9703971" cy="609343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04721" y="778931"/>
            <a:ext cx="6840000" cy="36583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prstClr val="black"/>
                </a:solidFill>
                <a:latin typeface="Meiryo UI" pitchFamily="50" charset="-128"/>
                <a:ea typeface="Meiryo UI" pitchFamily="50" charset="-128"/>
                <a:cs typeface="Meiryo UI" pitchFamily="50" charset="-128"/>
              </a:rPr>
              <a:t>創エネ設備及び省エネ機器設置等に</a:t>
            </a:r>
            <a:r>
              <a:rPr lang="ja-JP" altLang="ja-JP" sz="1600" b="1" dirty="0" smtClean="0">
                <a:solidFill>
                  <a:prstClr val="black"/>
                </a:solidFill>
                <a:latin typeface="Meiryo UI" pitchFamily="50" charset="-128"/>
                <a:ea typeface="Meiryo UI" pitchFamily="50" charset="-128"/>
                <a:cs typeface="Meiryo UI" pitchFamily="50" charset="-128"/>
              </a:rPr>
              <a:t>係る初期費用軽減のための融資事業</a:t>
            </a:r>
            <a:endParaRPr lang="ja-JP" altLang="en-US" sz="1400" dirty="0">
              <a:solidFill>
                <a:prstClr val="black"/>
              </a:solidFill>
              <a:latin typeface="Meiryo UI" pitchFamily="50" charset="-128"/>
              <a:ea typeface="Meiryo UI" pitchFamily="50" charset="-128"/>
              <a:cs typeface="Meiryo UI" pitchFamily="50" charset="-128"/>
            </a:endParaRPr>
          </a:p>
        </p:txBody>
      </p:sp>
      <p:sp>
        <p:nvSpPr>
          <p:cNvPr id="68" name="正方形/長方形 67"/>
          <p:cNvSpPr/>
          <p:nvPr/>
        </p:nvSpPr>
        <p:spPr>
          <a:xfrm>
            <a:off x="4741789" y="1250512"/>
            <a:ext cx="5091136" cy="184666"/>
          </a:xfrm>
          <a:prstGeom prst="rect">
            <a:avLst/>
          </a:prstGeom>
        </p:spPr>
        <p:txBody>
          <a:bodyPr wrap="square" lIns="0" tIns="0" rIns="0" bIns="0" anchor="t" anchorCtr="0">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04721" y="1532964"/>
            <a:ext cx="8083959" cy="400110"/>
          </a:xfrm>
          <a:prstGeom prst="rect">
            <a:avLst/>
          </a:prstGeom>
          <a:noFill/>
        </p:spPr>
        <p:txBody>
          <a:bodyPr wrap="square" lIns="0" tIns="0" rIns="0" bIns="0" rtlCol="0" anchor="t" anchorCtr="0">
            <a:spAutoFit/>
          </a:bodyPr>
          <a:lstStyle/>
          <a:p>
            <a:pPr marL="87313" indent="-87313"/>
            <a:r>
              <a:rPr lang="ja-JP" altLang="en-US" sz="1300" dirty="0" smtClean="0">
                <a:latin typeface="Meiryo UI" pitchFamily="50" charset="-128"/>
                <a:ea typeface="Meiryo UI" pitchFamily="50" charset="-128"/>
                <a:cs typeface="Meiryo UI" pitchFamily="50" charset="-128"/>
              </a:rPr>
              <a:t>◆金融機関との連携により、個人が太陽光発電設備等の設置に必要となる資金について、低利の融資を行</a:t>
            </a:r>
            <a:r>
              <a:rPr lang="ja-JP" altLang="en-US" sz="1300" dirty="0">
                <a:latin typeface="Meiryo UI" pitchFamily="50" charset="-128"/>
                <a:ea typeface="Meiryo UI" pitchFamily="50" charset="-128"/>
                <a:cs typeface="Meiryo UI" pitchFamily="50" charset="-128"/>
              </a:rPr>
              <a:t>い</a:t>
            </a:r>
            <a:r>
              <a:rPr lang="ja-JP" altLang="en-US" sz="1300" dirty="0" smtClean="0">
                <a:latin typeface="Meiryo UI" pitchFamily="50" charset="-128"/>
                <a:ea typeface="Meiryo UI" pitchFamily="50" charset="-128"/>
                <a:cs typeface="Meiryo UI" pitchFamily="50" charset="-128"/>
              </a:rPr>
              <a:t>ました。</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p:txBody>
      </p:sp>
      <p:sp>
        <p:nvSpPr>
          <p:cNvPr id="82" name="テキスト ボックス 81"/>
          <p:cNvSpPr txBox="1"/>
          <p:nvPr/>
        </p:nvSpPr>
        <p:spPr>
          <a:xfrm>
            <a:off x="369270" y="1814760"/>
            <a:ext cx="6161537" cy="1492716"/>
          </a:xfrm>
          <a:prstGeom prst="rect">
            <a:avLst/>
          </a:prstGeom>
          <a:noFill/>
          <a:ln>
            <a:solidFill>
              <a:srgbClr val="0000FF"/>
            </a:solidFill>
            <a:prstDash val="dash"/>
          </a:ln>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・融資対象：府内居住者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・融資利率：年</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％（固定）</a:t>
            </a:r>
          </a:p>
          <a:p>
            <a:pPr marL="87313" indent="-87313"/>
            <a:r>
              <a:rPr lang="ja-JP" altLang="en-US" sz="1300" dirty="0" smtClean="0">
                <a:latin typeface="Meiryo UI" pitchFamily="50" charset="-128"/>
                <a:ea typeface="Meiryo UI" pitchFamily="50" charset="-128"/>
                <a:cs typeface="Meiryo UI" pitchFamily="50" charset="-128"/>
              </a:rPr>
              <a:t>・対象設備</a:t>
            </a:r>
            <a:r>
              <a:rPr lang="ja-JP" altLang="en-US" sz="1300" dirty="0">
                <a:latin typeface="Meiryo UI" pitchFamily="50" charset="-128"/>
                <a:ea typeface="Meiryo UI" pitchFamily="50" charset="-128"/>
                <a:cs typeface="Meiryo UI" pitchFamily="50" charset="-128"/>
              </a:rPr>
              <a:t>：① 太陽光発電設備</a:t>
            </a:r>
            <a:r>
              <a:rPr lang="ja-JP" altLang="en-US" sz="1300" dirty="0" smtClean="0">
                <a:latin typeface="Meiryo UI" pitchFamily="50" charset="-128"/>
                <a:ea typeface="Meiryo UI" pitchFamily="50" charset="-128"/>
                <a:cs typeface="Meiryo UI" pitchFamily="50" charset="-128"/>
              </a:rPr>
              <a:t>、ヒートポンプ式</a:t>
            </a:r>
            <a:r>
              <a:rPr lang="ja-JP" altLang="en-US" sz="1300" dirty="0">
                <a:latin typeface="Meiryo UI" pitchFamily="50" charset="-128"/>
                <a:ea typeface="Meiryo UI" pitchFamily="50" charset="-128"/>
                <a:cs typeface="Meiryo UI" pitchFamily="50" charset="-128"/>
              </a:rPr>
              <a:t>電気</a:t>
            </a:r>
            <a:r>
              <a:rPr lang="ja-JP" altLang="en-US" sz="1300" dirty="0" smtClean="0">
                <a:latin typeface="Meiryo UI" pitchFamily="50" charset="-128"/>
                <a:ea typeface="Meiryo UI" pitchFamily="50" charset="-128"/>
                <a:cs typeface="Meiryo UI" pitchFamily="50" charset="-128"/>
              </a:rPr>
              <a:t>給湯器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② </a:t>
            </a:r>
            <a:r>
              <a:rPr lang="ja-JP" altLang="en-US" sz="1300" dirty="0">
                <a:latin typeface="Meiryo UI" pitchFamily="50" charset="-128"/>
                <a:ea typeface="Meiryo UI" pitchFamily="50" charset="-128"/>
                <a:cs typeface="Meiryo UI" pitchFamily="50" charset="-128"/>
              </a:rPr>
              <a:t>①のいずれかと併せて設置する太陽熱利用設備、蓄電池</a:t>
            </a:r>
            <a:r>
              <a:rPr lang="ja-JP" altLang="en-US" sz="1300" dirty="0" smtClean="0">
                <a:latin typeface="Meiryo UI" pitchFamily="50" charset="-128"/>
                <a:ea typeface="Meiryo UI" pitchFamily="50" charset="-128"/>
                <a:cs typeface="Meiryo UI" pitchFamily="50" charset="-128"/>
              </a:rPr>
              <a:t>、断熱化工事、</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省エネ化工事</a:t>
            </a:r>
          </a:p>
          <a:p>
            <a:pPr marL="87313" indent="-87313"/>
            <a:r>
              <a:rPr lang="ja-JP" altLang="en-US" sz="1300" dirty="0" smtClean="0">
                <a:latin typeface="Meiryo UI" pitchFamily="50" charset="-128"/>
                <a:ea typeface="Meiryo UI" pitchFamily="50" charset="-128"/>
                <a:cs typeface="Meiryo UI" pitchFamily="50" charset="-128"/>
              </a:rPr>
              <a:t>・融資限度額：</a:t>
            </a:r>
            <a:r>
              <a:rPr lang="en-US" altLang="ja-JP" sz="1300" dirty="0" smtClean="0">
                <a:latin typeface="Meiryo UI" pitchFamily="50" charset="-128"/>
                <a:ea typeface="Meiryo UI" pitchFamily="50" charset="-128"/>
                <a:cs typeface="Meiryo UI" pitchFamily="50" charset="-128"/>
              </a:rPr>
              <a:t>300</a:t>
            </a:r>
            <a:r>
              <a:rPr lang="ja-JP" altLang="en-US" sz="1300" dirty="0" smtClean="0">
                <a:latin typeface="Meiryo UI" pitchFamily="50" charset="-128"/>
                <a:ea typeface="Meiryo UI" pitchFamily="50" charset="-128"/>
                <a:cs typeface="Meiryo UI" pitchFamily="50" charset="-128"/>
              </a:rPr>
              <a:t>万</a:t>
            </a:r>
            <a:r>
              <a:rPr lang="ja-JP" altLang="en-US" sz="1300" dirty="0">
                <a:latin typeface="Meiryo UI" pitchFamily="50" charset="-128"/>
                <a:ea typeface="Meiryo UI" pitchFamily="50" charset="-128"/>
                <a:cs typeface="Meiryo UI" pitchFamily="50" charset="-128"/>
              </a:rPr>
              <a:t>円（</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年は個人向け</a:t>
            </a:r>
            <a:r>
              <a:rPr lang="en-US" altLang="ja-JP" sz="1300" dirty="0">
                <a:latin typeface="Meiryo UI" pitchFamily="50" charset="-128"/>
                <a:ea typeface="Meiryo UI" pitchFamily="50" charset="-128"/>
                <a:cs typeface="Meiryo UI" pitchFamily="50" charset="-128"/>
              </a:rPr>
              <a:t>150</a:t>
            </a:r>
            <a:r>
              <a:rPr lang="ja-JP" altLang="en-US" sz="1300" dirty="0">
                <a:latin typeface="Meiryo UI" pitchFamily="50" charset="-128"/>
                <a:ea typeface="Meiryo UI" pitchFamily="50" charset="-128"/>
                <a:cs typeface="Meiryo UI" pitchFamily="50" charset="-128"/>
              </a:rPr>
              <a:t>万円、事業者向け</a:t>
            </a:r>
            <a:r>
              <a:rPr lang="en-US" altLang="ja-JP" sz="1300" dirty="0">
                <a:latin typeface="Meiryo UI" pitchFamily="50" charset="-128"/>
                <a:ea typeface="Meiryo UI" pitchFamily="50" charset="-128"/>
                <a:cs typeface="Meiryo UI" pitchFamily="50" charset="-128"/>
              </a:rPr>
              <a:t>1,000</a:t>
            </a:r>
            <a:r>
              <a:rPr lang="ja-JP" altLang="en-US" sz="1300" dirty="0">
                <a:latin typeface="Meiryo UI" pitchFamily="50" charset="-128"/>
                <a:ea typeface="Meiryo UI" pitchFamily="50" charset="-128"/>
                <a:cs typeface="Meiryo UI" pitchFamily="50" charset="-128"/>
              </a:rPr>
              <a:t>万円</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・融資期間：</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年</a:t>
            </a:r>
          </a:p>
        </p:txBody>
      </p:sp>
      <p:grpSp>
        <p:nvGrpSpPr>
          <p:cNvPr id="10" name="グループ化 9"/>
          <p:cNvGrpSpPr/>
          <p:nvPr/>
        </p:nvGrpSpPr>
        <p:grpSpPr>
          <a:xfrm>
            <a:off x="369270" y="3301797"/>
            <a:ext cx="5566019" cy="2306566"/>
            <a:chOff x="5838520" y="2759481"/>
            <a:chExt cx="3474952" cy="1778675"/>
          </a:xfrm>
        </p:grpSpPr>
        <p:sp>
          <p:nvSpPr>
            <p:cNvPr id="11" name="テキスト ボックス 10"/>
            <p:cNvSpPr txBox="1"/>
            <p:nvPr/>
          </p:nvSpPr>
          <p:spPr>
            <a:xfrm>
              <a:off x="5838520" y="2759481"/>
              <a:ext cx="1447123" cy="276999"/>
            </a:xfrm>
            <a:prstGeom prst="rect">
              <a:avLst/>
            </a:prstGeom>
            <a:noFill/>
          </p:spPr>
          <p:txBody>
            <a:bodyPr wrap="square" rtlCol="0">
              <a:spAutoFit/>
            </a:bodyPr>
            <a:lstStyle/>
            <a:p>
              <a:pPr marL="87313" indent="-87313"/>
              <a:r>
                <a:rPr kumimoji="1" lang="ja-JP" altLang="en-US" sz="1200" dirty="0" smtClean="0">
                  <a:latin typeface="Meiryo UI" pitchFamily="50" charset="-128"/>
                  <a:ea typeface="Meiryo UI" pitchFamily="50" charset="-128"/>
                  <a:cs typeface="Meiryo UI" pitchFamily="50" charset="-128"/>
                </a:rPr>
                <a:t>＜事業フロー＞</a:t>
              </a:r>
              <a:endParaRPr kumimoji="1" lang="ja-JP" altLang="en-US" sz="1200" dirty="0">
                <a:latin typeface="Meiryo UI" pitchFamily="50" charset="-128"/>
                <a:ea typeface="Meiryo UI" pitchFamily="50" charset="-128"/>
                <a:cs typeface="Meiryo UI" pitchFamily="50" charset="-128"/>
              </a:endParaRPr>
            </a:p>
          </p:txBody>
        </p:sp>
        <p:sp>
          <p:nvSpPr>
            <p:cNvPr id="13" name="正方形/長方形 12"/>
            <p:cNvSpPr/>
            <p:nvPr/>
          </p:nvSpPr>
          <p:spPr>
            <a:xfrm>
              <a:off x="6286340" y="2976481"/>
              <a:ext cx="936104" cy="366364"/>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利用者</a:t>
              </a:r>
              <a:endParaRPr kumimoji="1" lang="ja-JP" altLang="en-US" sz="1200" dirty="0">
                <a:latin typeface="Meiryo UI" pitchFamily="50" charset="-128"/>
                <a:ea typeface="Meiryo UI" pitchFamily="50" charset="-128"/>
                <a:cs typeface="Meiryo UI" pitchFamily="50" charset="-128"/>
              </a:endParaRPr>
            </a:p>
          </p:txBody>
        </p:sp>
        <p:sp>
          <p:nvSpPr>
            <p:cNvPr id="14" name="正方形/長方形 13"/>
            <p:cNvSpPr/>
            <p:nvPr/>
          </p:nvSpPr>
          <p:spPr>
            <a:xfrm>
              <a:off x="8377368" y="4029940"/>
              <a:ext cx="936104" cy="395858"/>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大阪府</a:t>
              </a:r>
              <a:endParaRPr kumimoji="1" lang="ja-JP" altLang="en-US" sz="1200" dirty="0">
                <a:latin typeface="Meiryo UI" pitchFamily="50" charset="-128"/>
                <a:ea typeface="Meiryo UI" pitchFamily="50" charset="-128"/>
                <a:cs typeface="Meiryo UI" pitchFamily="50" charset="-128"/>
              </a:endParaRPr>
            </a:p>
          </p:txBody>
        </p:sp>
        <p:cxnSp>
          <p:nvCxnSpPr>
            <p:cNvPr id="15" name="直線矢印コネクタ 14"/>
            <p:cNvCxnSpPr/>
            <p:nvPr/>
          </p:nvCxnSpPr>
          <p:spPr>
            <a:xfrm>
              <a:off x="6653343"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6869367"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229407" y="4291936"/>
              <a:ext cx="113167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7229407" y="4155841"/>
              <a:ext cx="111576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908129" y="3553135"/>
              <a:ext cx="1105254"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①融資申込</a:t>
              </a:r>
              <a:endParaRPr kumimoji="1" lang="ja-JP" altLang="en-US" sz="10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899353" y="3499847"/>
              <a:ext cx="1656372" cy="400110"/>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④金銭消費貸借契約、</a:t>
              </a:r>
              <a:endParaRPr kumimoji="1"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融資実行</a:t>
              </a:r>
              <a:endParaRPr kumimoji="1" lang="ja-JP" altLang="en-US" sz="10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7285643" y="4291935"/>
              <a:ext cx="1422786"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②貸付予定者の報告</a:t>
              </a:r>
              <a:endParaRPr kumimoji="1" lang="ja-JP" altLang="en-US"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7521387" y="3931895"/>
              <a:ext cx="1018052"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③認定通知</a:t>
              </a:r>
              <a:endParaRPr kumimoji="1" lang="ja-JP" altLang="en-US" sz="1000" dirty="0">
                <a:latin typeface="Meiryo UI" pitchFamily="50" charset="-128"/>
                <a:ea typeface="Meiryo UI" pitchFamily="50" charset="-128"/>
                <a:cs typeface="Meiryo UI" pitchFamily="50" charset="-128"/>
              </a:endParaRPr>
            </a:p>
          </p:txBody>
        </p:sp>
        <p:sp>
          <p:nvSpPr>
            <p:cNvPr id="23" name="正方形/長方形 22"/>
            <p:cNvSpPr/>
            <p:nvPr/>
          </p:nvSpPr>
          <p:spPr>
            <a:xfrm>
              <a:off x="6293303" y="4025036"/>
              <a:ext cx="936104" cy="410915"/>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金融機関</a:t>
              </a:r>
              <a:endParaRPr kumimoji="1" lang="ja-JP" altLang="en-US" sz="1200" dirty="0">
                <a:latin typeface="Meiryo UI" pitchFamily="50" charset="-128"/>
                <a:ea typeface="Meiryo UI" pitchFamily="50" charset="-128"/>
                <a:cs typeface="Meiryo UI" pitchFamily="50" charset="-128"/>
              </a:endParaRPr>
            </a:p>
          </p:txBody>
        </p:sp>
      </p:grpSp>
      <p:graphicFrame>
        <p:nvGraphicFramePr>
          <p:cNvPr id="25" name="表 24"/>
          <p:cNvGraphicFramePr>
            <a:graphicFrameLocks noGrp="1"/>
          </p:cNvGraphicFramePr>
          <p:nvPr>
            <p:extLst>
              <p:ext uri="{D42A27DB-BD31-4B8C-83A1-F6EECF244321}">
                <p14:modId xmlns:p14="http://schemas.microsoft.com/office/powerpoint/2010/main" val="171878555"/>
              </p:ext>
            </p:extLst>
          </p:nvPr>
        </p:nvGraphicFramePr>
        <p:xfrm>
          <a:off x="896812" y="5823587"/>
          <a:ext cx="3684589" cy="883920"/>
        </p:xfrm>
        <a:graphic>
          <a:graphicData uri="http://schemas.openxmlformats.org/drawingml/2006/table">
            <a:tbl>
              <a:tblPr firstRow="1" bandRow="1">
                <a:tableStyleId>{5940675A-B579-460E-94D1-54222C63F5DA}</a:tableStyleId>
              </a:tblPr>
              <a:tblGrid>
                <a:gridCol w="1225867">
                  <a:extLst>
                    <a:ext uri="{9D8B030D-6E8A-4147-A177-3AD203B41FA5}">
                      <a16:colId xmlns:a16="http://schemas.microsoft.com/office/drawing/2014/main" val="3757262113"/>
                    </a:ext>
                  </a:extLst>
                </a:gridCol>
                <a:gridCol w="82899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16560658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融資件数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133(</a:t>
                      </a:r>
                      <a:r>
                        <a:rPr kumimoji="1" lang="ja-JP" altLang="en-US" sz="1000" dirty="0" smtClean="0">
                          <a:latin typeface="Meiryo UI" panose="020B0604030504040204" pitchFamily="50" charset="-128"/>
                          <a:ea typeface="Meiryo UI" panose="020B0604030504040204" pitchFamily="50" charset="-128"/>
                        </a:rPr>
                        <a:t>個人</a:t>
                      </a:r>
                      <a:r>
                        <a:rPr kumimoji="1" lang="en-US" altLang="ja-JP" sz="1000" dirty="0" smtClean="0">
                          <a:latin typeface="Meiryo UI" panose="020B0604030504040204" pitchFamily="50" charset="-128"/>
                          <a:ea typeface="Meiryo UI" panose="020B0604030504040204" pitchFamily="50" charset="-128"/>
                        </a:rPr>
                        <a:t>)</a:t>
                      </a:r>
                    </a:p>
                    <a:p>
                      <a:pPr algn="ct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事業者</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取扱金融機関</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631484"/>
                  </a:ext>
                </a:extLst>
              </a:tr>
            </a:tbl>
          </a:graphicData>
        </a:graphic>
      </p:graphicFrame>
      <p:sp>
        <p:nvSpPr>
          <p:cNvPr id="26" name="テキスト ボックス 25"/>
          <p:cNvSpPr txBox="1"/>
          <p:nvPr/>
        </p:nvSpPr>
        <p:spPr>
          <a:xfrm>
            <a:off x="556110" y="5577366"/>
            <a:ext cx="111795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4036184" y="556295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356" y="1951993"/>
            <a:ext cx="2853144" cy="4035003"/>
          </a:xfrm>
          <a:prstGeom prst="rect">
            <a:avLst/>
          </a:prstGeom>
        </p:spPr>
      </p:pic>
      <p:sp>
        <p:nvSpPr>
          <p:cNvPr id="29" name="テキスト ボックス 28"/>
          <p:cNvSpPr txBox="1">
            <a:spLocks noChangeArrowheads="1"/>
          </p:cNvSpPr>
          <p:nvPr/>
        </p:nvSpPr>
        <p:spPr bwMode="auto">
          <a:xfrm>
            <a:off x="7526807" y="5884173"/>
            <a:ext cx="11902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事業のチラシ　</a:t>
            </a:r>
            <a:endParaRPr lang="en-US" altLang="ja-JP" sz="800" b="0" i="0" dirty="0" smtClean="0">
              <a:latin typeface="Meiryo UI" pitchFamily="50" charset="-128"/>
              <a:ea typeface="Meiryo UI" pitchFamily="50" charset="-128"/>
              <a:cs typeface="Meiryo UI" pitchFamily="50" charset="-128"/>
            </a:endParaRPr>
          </a:p>
        </p:txBody>
      </p:sp>
      <p:sp>
        <p:nvSpPr>
          <p:cNvPr id="30"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56</a:t>
            </a:r>
            <a:endParaRPr lang="ja-JP" altLang="en-US" b="1" dirty="0"/>
          </a:p>
        </p:txBody>
      </p:sp>
    </p:spTree>
    <p:extLst>
      <p:ext uri="{BB962C8B-B14F-4D97-AF65-F5344CB8AC3E}">
        <p14:creationId xmlns:p14="http://schemas.microsoft.com/office/powerpoint/2010/main" val="2165771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22" name="角丸四角形 21"/>
          <p:cNvSpPr/>
          <p:nvPr/>
        </p:nvSpPr>
        <p:spPr>
          <a:xfrm>
            <a:off x="79801" y="573427"/>
            <a:ext cx="9692295" cy="620352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角丸四角形 24"/>
          <p:cNvSpPr/>
          <p:nvPr/>
        </p:nvSpPr>
        <p:spPr>
          <a:xfrm>
            <a:off x="101600" y="698271"/>
            <a:ext cx="447864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地域環境活動を広げる府民共同発電補助事業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3298067" y="781312"/>
            <a:ext cx="4622620" cy="276999"/>
          </a:xfrm>
          <a:prstGeom prst="rect">
            <a:avLst/>
          </a:prstGeom>
          <a:noFill/>
        </p:spPr>
        <p:txBody>
          <a:bodyPr wrap="square" rtlCol="0">
            <a:spAutoFit/>
          </a:bodyPr>
          <a:lstStyle/>
          <a:p>
            <a:pPr marL="87313" indent="-87313" algn="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　事業実施年度：</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2018</a:t>
            </a:r>
            <a:r>
              <a:rPr lang="ja-JP" altLang="en-US" sz="1200" dirty="0" smtClean="0">
                <a:solidFill>
                  <a:prstClr val="black"/>
                </a:solidFill>
                <a:latin typeface="Meiryo UI" pitchFamily="50" charset="-128"/>
                <a:ea typeface="Meiryo UI" pitchFamily="50" charset="-128"/>
                <a:cs typeface="Meiryo UI" pitchFamily="50" charset="-128"/>
              </a:rPr>
              <a:t>年度　</a:t>
            </a:r>
            <a:endParaRPr lang="en-US" altLang="zh-TW" sz="1200" dirty="0" smtClean="0">
              <a:solidFill>
                <a:prstClr val="black"/>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01600" y="1160828"/>
            <a:ext cx="9326158"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◆「大阪府環境保全基金」を活用し、府民等から寄付・出資を募り、公益的施設において、太陽光発電を設置するとともに、施設と連携した環境活動等を実施することを</a:t>
            </a:r>
            <a:r>
              <a:rPr lang="ja-JP" altLang="en-US" sz="1300" dirty="0" smtClean="0">
                <a:latin typeface="Meiryo UI" pitchFamily="50" charset="-128"/>
                <a:ea typeface="Meiryo UI" pitchFamily="50" charset="-128"/>
                <a:cs typeface="Meiryo UI" pitchFamily="50" charset="-128"/>
              </a:rPr>
              <a:t>通じて、自らの活動を拡大し、地球環境・地域環境の保全</a:t>
            </a:r>
            <a:r>
              <a:rPr lang="ja-JP" altLang="en-US" sz="1300" dirty="0" smtClean="0">
                <a:solidFill>
                  <a:prstClr val="black"/>
                </a:solidFill>
                <a:latin typeface="Meiryo UI" pitchFamily="50" charset="-128"/>
                <a:ea typeface="Meiryo UI" pitchFamily="50" charset="-128"/>
                <a:cs typeface="Meiryo UI" pitchFamily="50" charset="-128"/>
              </a:rPr>
              <a:t>に貢献しようとする</a:t>
            </a:r>
            <a:r>
              <a:rPr lang="en-US" altLang="ja-JP" sz="1300" dirty="0" smtClean="0">
                <a:solidFill>
                  <a:prstClr val="black"/>
                </a:solidFill>
                <a:latin typeface="Meiryo UI" pitchFamily="50" charset="-128"/>
                <a:ea typeface="Meiryo UI" pitchFamily="50" charset="-128"/>
                <a:cs typeface="Meiryo UI" pitchFamily="50" charset="-128"/>
              </a:rPr>
              <a:t>NPO</a:t>
            </a:r>
            <a:r>
              <a:rPr lang="ja-JP" altLang="en-US" sz="1300" dirty="0" smtClean="0">
                <a:solidFill>
                  <a:prstClr val="black"/>
                </a:solidFill>
                <a:latin typeface="Meiryo UI" pitchFamily="50" charset="-128"/>
                <a:ea typeface="Meiryo UI" pitchFamily="50" charset="-128"/>
                <a:cs typeface="Meiryo UI" pitchFamily="50" charset="-128"/>
              </a:rPr>
              <a:t>等に対して補助</a:t>
            </a:r>
            <a:r>
              <a:rPr lang="ja-JP" altLang="en-US" sz="1300" dirty="0" smtClean="0">
                <a:latin typeface="Meiryo UI" pitchFamily="50" charset="-128"/>
                <a:ea typeface="Meiryo UI" pitchFamily="50" charset="-128"/>
                <a:cs typeface="Meiryo UI" pitchFamily="50" charset="-128"/>
              </a:rPr>
              <a:t>しました。</a:t>
            </a:r>
            <a:endParaRPr lang="en-US" altLang="ja-JP" sz="1300" dirty="0" smtClean="0">
              <a:latin typeface="Meiryo UI" pitchFamily="50" charset="-128"/>
              <a:ea typeface="Meiryo UI" pitchFamily="50" charset="-128"/>
              <a:cs typeface="Meiryo UI" pitchFamily="50" charset="-128"/>
            </a:endParaRPr>
          </a:p>
        </p:txBody>
      </p:sp>
      <p:sp>
        <p:nvSpPr>
          <p:cNvPr id="30" name="正方形/長方形 29"/>
          <p:cNvSpPr/>
          <p:nvPr/>
        </p:nvSpPr>
        <p:spPr>
          <a:xfrm>
            <a:off x="522286" y="1838955"/>
            <a:ext cx="8861428" cy="1292662"/>
          </a:xfrm>
          <a:prstGeom prst="rect">
            <a:avLst/>
          </a:prstGeom>
          <a:ln>
            <a:solidFill>
              <a:srgbClr val="0000FF"/>
            </a:solidFill>
            <a:prstDash val="dash"/>
          </a:ln>
        </p:spPr>
        <p:txBody>
          <a:bodyPr wrap="square">
            <a:spAutoFit/>
          </a:bodyPr>
          <a:lstStyle/>
          <a:p>
            <a:pPr marL="85725" indent="-85725"/>
            <a:r>
              <a:rPr lang="ja-JP" altLang="en-US" sz="1300" dirty="0">
                <a:latin typeface="Meiryo UI" panose="020B0604030504040204" pitchFamily="50" charset="-128"/>
                <a:ea typeface="Meiryo UI" panose="020B0604030504040204" pitchFamily="50" charset="-128"/>
              </a:rPr>
              <a:t>補助対象：公益を目的とした活動等をする</a:t>
            </a:r>
            <a:r>
              <a:rPr lang="ja-JP" altLang="en-US" sz="1300" dirty="0" smtClean="0">
                <a:latin typeface="Meiryo UI" panose="020B0604030504040204" pitchFamily="50" charset="-128"/>
                <a:ea typeface="Meiryo UI" panose="020B0604030504040204" pitchFamily="50" charset="-128"/>
              </a:rPr>
              <a:t>団体（予定件数２件／年）</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NPO</a:t>
            </a:r>
            <a:r>
              <a:rPr lang="ja-JP" altLang="en-US" sz="1300" dirty="0" smtClean="0">
                <a:latin typeface="Meiryo UI" panose="020B0604030504040204" pitchFamily="50" charset="-128"/>
                <a:ea typeface="Meiryo UI" panose="020B0604030504040204" pitchFamily="50" charset="-128"/>
              </a:rPr>
              <a:t>法人、市民</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、自治会、学校</a:t>
            </a:r>
            <a:r>
              <a:rPr lang="ja-JP" altLang="en-US" sz="1300" dirty="0">
                <a:latin typeface="Meiryo UI" panose="020B0604030504040204" pitchFamily="50" charset="-128"/>
                <a:ea typeface="Meiryo UI" panose="020B0604030504040204" pitchFamily="50" charset="-128"/>
              </a:rPr>
              <a:t>法人、社会福祉法人</a:t>
            </a:r>
            <a:r>
              <a:rPr lang="ja-JP" altLang="en-US" sz="1300" dirty="0" smtClean="0">
                <a:latin typeface="Meiryo UI" panose="020B0604030504040204" pitchFamily="50" charset="-128"/>
                <a:ea typeface="Meiryo UI" panose="020B0604030504040204" pitchFamily="50" charset="-128"/>
              </a:rPr>
              <a:t>等）</a:t>
            </a:r>
            <a:endParaRPr lang="en-US" altLang="ja-JP" sz="1300" dirty="0">
              <a:latin typeface="Meiryo UI" panose="020B0604030504040204" pitchFamily="50" charset="-128"/>
              <a:ea typeface="Meiryo UI" panose="020B0604030504040204" pitchFamily="50" charset="-128"/>
            </a:endParaRPr>
          </a:p>
          <a:p>
            <a:pPr marL="622300" indent="-622300"/>
            <a:r>
              <a:rPr lang="ja-JP" altLang="en-US" sz="1300" dirty="0">
                <a:latin typeface="Meiryo UI" panose="020B0604030504040204" pitchFamily="50" charset="-128"/>
                <a:ea typeface="Meiryo UI" panose="020B0604030504040204" pitchFamily="50" charset="-128"/>
              </a:rPr>
              <a:t>対象施設：公益的施設</a:t>
            </a:r>
            <a:r>
              <a:rPr lang="ja-JP" altLang="en-US" sz="1300" dirty="0" smtClean="0">
                <a:latin typeface="Meiryo UI" panose="020B0604030504040204" pitchFamily="50" charset="-128"/>
                <a:ea typeface="Meiryo UI" panose="020B0604030504040204" pitchFamily="50" charset="-128"/>
              </a:rPr>
              <a:t>（市町村施設、</a:t>
            </a:r>
            <a:r>
              <a:rPr lang="ja-JP" altLang="en-US" sz="1300" dirty="0">
                <a:latin typeface="Meiryo UI" panose="020B0604030504040204" pitchFamily="50" charset="-128"/>
                <a:ea typeface="Meiryo UI" panose="020B0604030504040204" pitchFamily="50" charset="-128"/>
              </a:rPr>
              <a:t>小学校</a:t>
            </a:r>
            <a:r>
              <a:rPr lang="ja-JP" altLang="en-US" sz="1300" dirty="0" smtClean="0">
                <a:latin typeface="Meiryo UI" panose="020B0604030504040204" pitchFamily="50" charset="-128"/>
                <a:ea typeface="Meiryo UI" panose="020B0604030504040204" pitchFamily="50" charset="-128"/>
              </a:rPr>
              <a:t>、幼稚園、保育所、社会</a:t>
            </a:r>
            <a:r>
              <a:rPr lang="ja-JP" altLang="en-US" sz="1300" dirty="0">
                <a:latin typeface="Meiryo UI" panose="020B0604030504040204" pitchFamily="50" charset="-128"/>
                <a:ea typeface="Meiryo UI" panose="020B0604030504040204" pitchFamily="50" charset="-128"/>
              </a:rPr>
              <a:t>福祉施設等）のうち補助</a:t>
            </a:r>
            <a:r>
              <a:rPr lang="ja-JP" altLang="en-US" sz="1300" dirty="0" smtClean="0">
                <a:latin typeface="Meiryo UI" panose="020B0604030504040204" pitchFamily="50" charset="-128"/>
                <a:ea typeface="Meiryo UI" panose="020B0604030504040204" pitchFamily="50" charset="-128"/>
              </a:rPr>
              <a:t>対象</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が管理する</a:t>
            </a:r>
            <a:r>
              <a:rPr lang="ja-JP" altLang="en-US" sz="1300" dirty="0">
                <a:latin typeface="Meiryo UI" panose="020B0604030504040204" pitchFamily="50" charset="-128"/>
                <a:ea typeface="Meiryo UI" panose="020B0604030504040204" pitchFamily="50" charset="-128"/>
              </a:rPr>
              <a:t>ものを除く</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補 助 率</a:t>
            </a:r>
            <a:r>
              <a:rPr lang="ja-JP" altLang="en-US" sz="1300" dirty="0">
                <a:latin typeface="Meiryo UI" panose="020B0604030504040204" pitchFamily="50" charset="-128"/>
                <a:ea typeface="Meiryo UI" panose="020B0604030504040204" pitchFamily="50" charset="-128"/>
              </a:rPr>
              <a:t>：対象</a:t>
            </a:r>
            <a:r>
              <a:rPr lang="ja-JP" altLang="en-US" sz="1300" dirty="0" smtClean="0">
                <a:latin typeface="Meiryo UI" panose="020B0604030504040204" pitchFamily="50" charset="-128"/>
                <a:ea typeface="Meiryo UI" panose="020B0604030504040204" pitchFamily="50" charset="-128"/>
              </a:rPr>
              <a:t>経費の</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（最大</a:t>
            </a:r>
            <a:r>
              <a:rPr lang="en-US" altLang="ja-JP" sz="1300" dirty="0" smtClean="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万</a:t>
            </a:r>
            <a:r>
              <a:rPr lang="ja-JP" altLang="en-US" sz="1300" dirty="0" smtClean="0">
                <a:latin typeface="Meiryo UI" panose="020B0604030504040204" pitchFamily="50" charset="-128"/>
                <a:ea typeface="Meiryo UI" panose="020B0604030504040204" pitchFamily="50" charset="-128"/>
              </a:rPr>
              <a:t>円）</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条　　　件</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初期負担額のうち</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％以上かつ</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者以上は寄付によること</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設置後</a:t>
            </a:r>
            <a:r>
              <a:rPr lang="en-US" altLang="ja-JP" sz="1300" dirty="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年間</a:t>
            </a:r>
            <a:r>
              <a:rPr lang="ja-JP" altLang="en-US" sz="1300" dirty="0">
                <a:latin typeface="Meiryo UI" panose="020B0604030504040204" pitchFamily="50" charset="-128"/>
                <a:ea typeface="Meiryo UI" panose="020B0604030504040204" pitchFamily="50" charset="-128"/>
              </a:rPr>
              <a:t>、施設と連携して</a:t>
            </a:r>
            <a:r>
              <a:rPr lang="ja-JP" altLang="en-US" sz="1300" dirty="0" smtClean="0">
                <a:latin typeface="Meiryo UI" panose="020B0604030504040204" pitchFamily="50" charset="-128"/>
                <a:ea typeface="Meiryo UI" panose="020B0604030504040204" pitchFamily="50" charset="-128"/>
              </a:rPr>
              <a:t>環境活動等を</a:t>
            </a:r>
            <a:r>
              <a:rPr lang="ja-JP" altLang="en-US" sz="1300" dirty="0">
                <a:latin typeface="Meiryo UI" panose="020B0604030504040204" pitchFamily="50" charset="-128"/>
                <a:ea typeface="Meiryo UI" panose="020B0604030504040204" pitchFamily="50" charset="-128"/>
              </a:rPr>
              <a:t>行う</a:t>
            </a:r>
            <a:r>
              <a:rPr lang="ja-JP" altLang="en-US" sz="1300" dirty="0" smtClean="0">
                <a:latin typeface="Meiryo UI" panose="020B0604030504040204" pitchFamily="50" charset="-128"/>
                <a:ea typeface="Meiryo UI" panose="020B0604030504040204" pitchFamily="50" charset="-128"/>
              </a:rPr>
              <a:t>こと</a:t>
            </a:r>
            <a:endParaRPr lang="ja-JP" altLang="en-US" sz="13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3713856"/>
            <a:ext cx="5070136" cy="2426437"/>
          </a:xfrm>
          <a:prstGeom prst="rect">
            <a:avLst/>
          </a:prstGeom>
        </p:spPr>
      </p:pic>
      <p:graphicFrame>
        <p:nvGraphicFramePr>
          <p:cNvPr id="23" name="表 22"/>
          <p:cNvGraphicFramePr>
            <a:graphicFrameLocks noGrp="1"/>
          </p:cNvGraphicFramePr>
          <p:nvPr>
            <p:extLst>
              <p:ext uri="{D42A27DB-BD31-4B8C-83A1-F6EECF244321}">
                <p14:modId xmlns:p14="http://schemas.microsoft.com/office/powerpoint/2010/main" val="3738645982"/>
              </p:ext>
            </p:extLst>
          </p:nvPr>
        </p:nvGraphicFramePr>
        <p:xfrm>
          <a:off x="5609377" y="4232094"/>
          <a:ext cx="4017500" cy="1955778"/>
        </p:xfrm>
        <a:graphic>
          <a:graphicData uri="http://schemas.openxmlformats.org/drawingml/2006/table">
            <a:tbl>
              <a:tblPr/>
              <a:tblGrid>
                <a:gridCol w="1582225">
                  <a:extLst>
                    <a:ext uri="{9D8B030D-6E8A-4147-A177-3AD203B41FA5}">
                      <a16:colId xmlns:a16="http://schemas.microsoft.com/office/drawing/2014/main" val="20000"/>
                    </a:ext>
                  </a:extLst>
                </a:gridCol>
                <a:gridCol w="1118675">
                  <a:extLst>
                    <a:ext uri="{9D8B030D-6E8A-4147-A177-3AD203B41FA5}">
                      <a16:colId xmlns:a16="http://schemas.microsoft.com/office/drawing/2014/main" val="20001"/>
                    </a:ext>
                  </a:extLst>
                </a:gridCol>
                <a:gridCol w="586863">
                  <a:extLst>
                    <a:ext uri="{9D8B030D-6E8A-4147-A177-3AD203B41FA5}">
                      <a16:colId xmlns:a16="http://schemas.microsoft.com/office/drawing/2014/main" val="20002"/>
                    </a:ext>
                  </a:extLst>
                </a:gridCol>
                <a:gridCol w="729737">
                  <a:extLst>
                    <a:ext uri="{9D8B030D-6E8A-4147-A177-3AD203B41FA5}">
                      <a16:colId xmlns:a16="http://schemas.microsoft.com/office/drawing/2014/main" val="20003"/>
                    </a:ext>
                  </a:extLst>
                </a:gridCol>
              </a:tblGrid>
              <a:tr h="253603">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申請者</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13325">
                <a:tc>
                  <a:txBody>
                    <a:bodyPr/>
                    <a:lstStyle/>
                    <a:p>
                      <a:pPr algn="ctr" fontAlgn="ct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すいた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市民環境会議</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259">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豊中市民エネルギーの会</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8.16kW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259">
                <a:tc>
                  <a:txBody>
                    <a:bodyPr/>
                    <a:lstStyle/>
                    <a:p>
                      <a:pPr algn="ctr" fontAlgn="ctr"/>
                      <a:r>
                        <a:rPr lang="en-US" altLang="zh-TW"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法人自然環境会議八尾</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6.48kW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259">
                <a:tc>
                  <a:txBody>
                    <a:bodyPr/>
                    <a:lstStyle/>
                    <a:p>
                      <a:pPr algn="ctr" fontAlgn="ctr"/>
                      <a:r>
                        <a:rPr lang="ja-JP" altLang="en-US" sz="1000" dirty="0" smtClean="0">
                          <a:solidFill>
                            <a:schemeClr val="tx1"/>
                          </a:solidFill>
                          <a:latin typeface="Meiryo UI" pitchFamily="50" charset="-128"/>
                          <a:ea typeface="Meiryo UI" pitchFamily="50" charset="-128"/>
                          <a:cs typeface="Meiryo UI" pitchFamily="50" charset="-128"/>
                        </a:rPr>
                        <a:t>自然エネルギー高槻市民の会</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7257">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市民共同発電みの</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21648"/>
                  </a:ext>
                </a:extLst>
              </a:tr>
              <a:tr h="178555">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公益財団法人</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公害地域再生センター</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ソラエ（介護施設）</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680727"/>
                  </a:ext>
                </a:extLst>
              </a:tr>
            </a:tbl>
          </a:graphicData>
        </a:graphic>
      </p:graphicFrame>
      <p:sp>
        <p:nvSpPr>
          <p:cNvPr id="28" name="テキスト ボックス 27"/>
          <p:cNvSpPr txBox="1"/>
          <p:nvPr/>
        </p:nvSpPr>
        <p:spPr>
          <a:xfrm>
            <a:off x="79801" y="3785474"/>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＜事業フロー＞</a:t>
            </a:r>
            <a:endParaRPr lang="en-US" altLang="ja-JP" sz="1200" b="1" dirty="0" smtClean="0">
              <a:latin typeface="Meiryo UI" pitchFamily="50" charset="-128"/>
              <a:ea typeface="Meiryo UI" pitchFamily="50" charset="-128"/>
              <a:cs typeface="Meiryo UI" pitchFamily="50" charset="-128"/>
            </a:endParaRPr>
          </a:p>
        </p:txBody>
      </p:sp>
      <p:sp>
        <p:nvSpPr>
          <p:cNvPr id="31" name="テキスト ボックス 30"/>
          <p:cNvSpPr txBox="1"/>
          <p:nvPr/>
        </p:nvSpPr>
        <p:spPr>
          <a:xfrm>
            <a:off x="5441950" y="3989531"/>
            <a:ext cx="1180135"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補助実績</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24" name="円/楕円 23"/>
          <p:cNvSpPr/>
          <p:nvPr/>
        </p:nvSpPr>
        <p:spPr>
          <a:xfrm>
            <a:off x="9372175" y="-28401"/>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57</a:t>
            </a:r>
          </a:p>
        </p:txBody>
      </p:sp>
    </p:spTree>
    <p:extLst>
      <p:ext uri="{BB962C8B-B14F-4D97-AF65-F5344CB8AC3E}">
        <p14:creationId xmlns:p14="http://schemas.microsoft.com/office/powerpoint/2010/main" val="4466480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4932465" y="539564"/>
            <a:ext cx="4900510" cy="626061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角丸四角形 22"/>
          <p:cNvSpPr/>
          <p:nvPr/>
        </p:nvSpPr>
        <p:spPr>
          <a:xfrm>
            <a:off x="114882" y="533366"/>
            <a:ext cx="4740373" cy="626680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0242" name="Text Box 2"/>
          <p:cNvSpPr txBox="1">
            <a:spLocks noChangeArrowheads="1"/>
          </p:cNvSpPr>
          <p:nvPr/>
        </p:nvSpPr>
        <p:spPr bwMode="auto">
          <a:xfrm>
            <a:off x="0" y="-26988"/>
            <a:ext cx="9906000" cy="5095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just"/>
            <a:r>
              <a:rPr lang="ja-JP" altLang="en-US" sz="3200" dirty="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rPr>
              <a:t>　再生可能エネルギーの普及</a:t>
            </a:r>
            <a:r>
              <a:rPr lang="ja-JP" altLang="en-US" sz="3200" dirty="0" smtClean="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rPr>
              <a:t>拡大</a:t>
            </a:r>
            <a:endParaRPr lang="ja-JP" altLang="ja-JP" sz="3600" dirty="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endParaRPr>
          </a:p>
        </p:txBody>
      </p:sp>
      <p:sp>
        <p:nvSpPr>
          <p:cNvPr id="6" name="角丸四角形 5"/>
          <p:cNvSpPr/>
          <p:nvPr/>
        </p:nvSpPr>
        <p:spPr>
          <a:xfrm>
            <a:off x="170961" y="590201"/>
            <a:ext cx="3982286" cy="415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0245" name="テキスト ボックス 6"/>
          <p:cNvSpPr txBox="1">
            <a:spLocks noChangeArrowheads="1"/>
          </p:cNvSpPr>
          <p:nvPr/>
        </p:nvSpPr>
        <p:spPr bwMode="auto">
          <a:xfrm>
            <a:off x="857696" y="1454721"/>
            <a:ext cx="215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府市共同</a:t>
            </a:r>
            <a:r>
              <a:rPr lang="ja-JP" altLang="en-US" sz="1200" dirty="0" smtClean="0">
                <a:latin typeface="Meiryo UI" panose="020B0604030504040204" pitchFamily="50" charset="-128"/>
                <a:ea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rPr>
              <a:t>】</a:t>
            </a:r>
            <a:endParaRPr lang="en-US" altLang="zh-TW" sz="1200" dirty="0">
              <a:latin typeface="Meiryo UI" panose="020B0604030504040204" pitchFamily="50" charset="-128"/>
              <a:ea typeface="Meiryo UI" panose="020B0604030504040204" pitchFamily="50" charset="-128"/>
            </a:endParaRPr>
          </a:p>
        </p:txBody>
      </p:sp>
      <p:sp>
        <p:nvSpPr>
          <p:cNvPr id="8" name="角丸四角形 7"/>
          <p:cNvSpPr/>
          <p:nvPr/>
        </p:nvSpPr>
        <p:spPr>
          <a:xfrm>
            <a:off x="158737" y="1134081"/>
            <a:ext cx="3384550" cy="26190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　</a:t>
            </a:r>
            <a:r>
              <a:rPr lang="ja-JP" altLang="en-US" sz="1400" b="1" dirty="0">
                <a:solidFill>
                  <a:schemeClr val="tx1"/>
                </a:solidFill>
                <a:latin typeface="Meiryo UI" pitchFamily="50" charset="-128"/>
                <a:ea typeface="Meiryo UI" pitchFamily="50" charset="-128"/>
                <a:cs typeface="Meiryo UI" pitchFamily="50" charset="-128"/>
              </a:rPr>
              <a:t>都市インフラ活用型技術実証事業</a:t>
            </a:r>
          </a:p>
        </p:txBody>
      </p:sp>
      <p:sp>
        <p:nvSpPr>
          <p:cNvPr id="10247" name="テキスト ボックス 27"/>
          <p:cNvSpPr txBox="1">
            <a:spLocks noChangeArrowheads="1"/>
          </p:cNvSpPr>
          <p:nvPr/>
        </p:nvSpPr>
        <p:spPr bwMode="auto">
          <a:xfrm>
            <a:off x="84478" y="1701321"/>
            <a:ext cx="469108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300" dirty="0">
                <a:latin typeface="Meiryo UI" panose="020B0604030504040204" pitchFamily="50" charset="-128"/>
                <a:ea typeface="Meiryo UI" panose="020B0604030504040204" pitchFamily="50" charset="-128"/>
              </a:rPr>
              <a:t>◆創エネ、省エネ、蓄エネ分野において、技術としては確立しているが、実使用等による評価がなされていない技術・製品について、大阪府・大阪市が保有する都市インフラを実証の場として提供し、実証実験に協力するとともに、ものづくり企業の技術力を活かした新エネ産業の振興を</a:t>
            </a:r>
            <a:r>
              <a:rPr lang="ja-JP" altLang="en-US" sz="1300" dirty="0" smtClean="0">
                <a:latin typeface="Meiryo UI" panose="020B0604030504040204" pitchFamily="50" charset="-128"/>
                <a:ea typeface="Meiryo UI" panose="020B0604030504040204" pitchFamily="50" charset="-128"/>
              </a:rPr>
              <a:t>図りました。</a:t>
            </a:r>
            <a:endParaRPr lang="ja-JP" altLang="en-US" sz="1300" dirty="0">
              <a:latin typeface="Meiryo UI" panose="020B0604030504040204" pitchFamily="50" charset="-128"/>
              <a:ea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393535175"/>
              </p:ext>
            </p:extLst>
          </p:nvPr>
        </p:nvGraphicFramePr>
        <p:xfrm>
          <a:off x="277950" y="3449569"/>
          <a:ext cx="4473575" cy="1311426"/>
        </p:xfrm>
        <a:graphic>
          <a:graphicData uri="http://schemas.openxmlformats.org/drawingml/2006/table">
            <a:tbl>
              <a:tblPr firstRow="1" bandRow="1">
                <a:tableStyleId>{22838BEF-8BB2-4498-84A7-C5851F593DF1}</a:tableStyleId>
              </a:tblPr>
              <a:tblGrid>
                <a:gridCol w="1131857">
                  <a:extLst>
                    <a:ext uri="{9D8B030D-6E8A-4147-A177-3AD203B41FA5}">
                      <a16:colId xmlns:a16="http://schemas.microsoft.com/office/drawing/2014/main" val="20000"/>
                    </a:ext>
                  </a:extLst>
                </a:gridCol>
                <a:gridCol w="3341718">
                  <a:extLst>
                    <a:ext uri="{9D8B030D-6E8A-4147-A177-3AD203B41FA5}">
                      <a16:colId xmlns:a16="http://schemas.microsoft.com/office/drawing/2014/main" val="20001"/>
                    </a:ext>
                  </a:extLst>
                </a:gridCol>
              </a:tblGrid>
              <a:tr h="264450">
                <a:tc>
                  <a:txBody>
                    <a:bodyPr/>
                    <a:lstStyle/>
                    <a:p>
                      <a:pPr algn="dist"/>
                      <a:r>
                        <a:rPr lang="ja-JP" altLang="en-US" sz="1100" b="0" dirty="0" smtClean="0">
                          <a:latin typeface="Meiryo UI" pitchFamily="50" charset="-128"/>
                          <a:ea typeface="Meiryo UI" pitchFamily="50" charset="-128"/>
                          <a:cs typeface="Meiryo UI" pitchFamily="50" charset="-128"/>
                        </a:rPr>
                        <a:t>実証</a:t>
                      </a:r>
                      <a:r>
                        <a:rPr lang="ja-JP" altLang="ja-JP" sz="1100" b="0" dirty="0" smtClean="0">
                          <a:latin typeface="Meiryo UI" pitchFamily="50" charset="-128"/>
                          <a:ea typeface="Meiryo UI" pitchFamily="50" charset="-128"/>
                          <a:cs typeface="Meiryo UI" pitchFamily="50" charset="-128"/>
                        </a:rPr>
                        <a:t>対象</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tc>
                  <a:txBody>
                    <a:bodyPr/>
                    <a:lstStyle/>
                    <a:p>
                      <a:r>
                        <a:rPr kumimoji="1" lang="ja-JP" altLang="ja-JP" sz="1100" b="0" kern="1200" dirty="0" smtClean="0">
                          <a:effectLst/>
                          <a:latin typeface="Meiryo UI" pitchFamily="50" charset="-128"/>
                          <a:ea typeface="Meiryo UI" pitchFamily="50" charset="-128"/>
                          <a:cs typeface="Meiryo UI" pitchFamily="50" charset="-128"/>
                        </a:rPr>
                        <a:t>創エネ、省エネまたは蓄エネ分野</a:t>
                      </a:r>
                      <a:r>
                        <a:rPr lang="ja-JP" altLang="ja-JP" sz="1100" b="0" dirty="0" smtClean="0">
                          <a:latin typeface="Meiryo UI" pitchFamily="50" charset="-128"/>
                          <a:ea typeface="Meiryo UI" pitchFamily="50" charset="-128"/>
                          <a:cs typeface="Meiryo UI" pitchFamily="50" charset="-128"/>
                        </a:rPr>
                        <a:t>の製品</a:t>
                      </a:r>
                      <a:r>
                        <a:rPr lang="ja-JP" altLang="en-US" sz="1100" b="0" dirty="0" smtClean="0">
                          <a:latin typeface="Meiryo UI" pitchFamily="50" charset="-128"/>
                          <a:ea typeface="Meiryo UI" pitchFamily="50" charset="-128"/>
                          <a:cs typeface="Meiryo UI" pitchFamily="50" charset="-128"/>
                        </a:rPr>
                        <a:t>の実証</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0"/>
                  </a:ext>
                </a:extLst>
              </a:tr>
              <a:tr h="258962">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実証フィールド</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下水処理場、公園、道路、庁舎等を予定</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1"/>
                  </a:ext>
                </a:extLst>
              </a:tr>
              <a:tr h="258962">
                <a:tc>
                  <a:txBody>
                    <a:bodyPr/>
                    <a:lstStyle/>
                    <a:p>
                      <a:pPr algn="dist"/>
                      <a:r>
                        <a:rPr lang="ja-JP" altLang="en-US" sz="1100" dirty="0" smtClean="0">
                          <a:latin typeface="Meiryo UI" pitchFamily="50" charset="-128"/>
                          <a:ea typeface="Meiryo UI" pitchFamily="50" charset="-128"/>
                          <a:cs typeface="Meiryo UI" pitchFamily="50" charset="-128"/>
                        </a:rPr>
                        <a:t>実証期間</a:t>
                      </a:r>
                      <a:endParaRPr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原則として、</a:t>
                      </a:r>
                      <a:r>
                        <a:rPr lang="en-US" altLang="ja-JP" sz="1100" dirty="0" smtClean="0">
                          <a:latin typeface="Meiryo UI" pitchFamily="50" charset="-128"/>
                          <a:ea typeface="Meiryo UI" pitchFamily="50" charset="-128"/>
                          <a:cs typeface="Meiryo UI" pitchFamily="50" charset="-128"/>
                        </a:rPr>
                        <a:t>1</a:t>
                      </a:r>
                      <a:r>
                        <a:rPr lang="ja-JP" altLang="ja-JP" sz="1100" dirty="0" smtClean="0">
                          <a:latin typeface="Meiryo UI" pitchFamily="50" charset="-128"/>
                          <a:ea typeface="Meiryo UI" pitchFamily="50" charset="-128"/>
                          <a:cs typeface="Meiryo UI" pitchFamily="50" charset="-128"/>
                        </a:rPr>
                        <a:t>年以内</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2"/>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費</a:t>
                      </a:r>
                      <a:r>
                        <a:rPr lang="ja-JP" altLang="en-US" sz="1100" dirty="0" smtClean="0">
                          <a:latin typeface="Meiryo UI" pitchFamily="50" charset="-128"/>
                          <a:ea typeface="Meiryo UI" pitchFamily="50" charset="-128"/>
                          <a:cs typeface="Meiryo UI" pitchFamily="50" charset="-128"/>
                        </a:rPr>
                        <a:t>　　　</a:t>
                      </a:r>
                      <a:r>
                        <a:rPr lang="ja-JP" altLang="ja-JP" sz="1100" dirty="0" smtClean="0">
                          <a:latin typeface="Meiryo UI" pitchFamily="50" charset="-128"/>
                          <a:ea typeface="Meiryo UI" pitchFamily="50" charset="-128"/>
                          <a:cs typeface="Meiryo UI" pitchFamily="50" charset="-128"/>
                        </a:rPr>
                        <a:t>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r>
                        <a:rPr lang="ja-JP" altLang="ja-JP" sz="1100" dirty="0" smtClean="0">
                          <a:latin typeface="Meiryo UI" pitchFamily="50" charset="-128"/>
                          <a:ea typeface="Meiryo UI" pitchFamily="50" charset="-128"/>
                          <a:cs typeface="Meiryo UI" pitchFamily="50" charset="-128"/>
                        </a:rPr>
                        <a:t>条例等で定める施設使用料など実証実験に係る費用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3"/>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spc="0" baseline="0" dirty="0" smtClean="0">
                          <a:latin typeface="Meiryo UI" pitchFamily="50" charset="-128"/>
                          <a:ea typeface="Meiryo UI" pitchFamily="50" charset="-128"/>
                          <a:cs typeface="Meiryo UI" pitchFamily="50" charset="-128"/>
                        </a:rPr>
                        <a:t>報</a:t>
                      </a:r>
                      <a:r>
                        <a:rPr lang="ja-JP" altLang="en-US" sz="1100" spc="0" baseline="0" dirty="0" smtClean="0">
                          <a:latin typeface="Meiryo UI" pitchFamily="50" charset="-128"/>
                          <a:ea typeface="Meiryo UI" pitchFamily="50" charset="-128"/>
                          <a:cs typeface="Meiryo UI" pitchFamily="50" charset="-128"/>
                        </a:rPr>
                        <a:t>　　　</a:t>
                      </a:r>
                      <a:r>
                        <a:rPr lang="ja-JP" altLang="ja-JP" sz="1100" spc="0" baseline="0" dirty="0" smtClean="0">
                          <a:latin typeface="Meiryo UI" pitchFamily="50" charset="-128"/>
                          <a:ea typeface="Meiryo UI" pitchFamily="50" charset="-128"/>
                          <a:cs typeface="Meiryo UI" pitchFamily="50" charset="-128"/>
                        </a:rPr>
                        <a:t>告</a:t>
                      </a:r>
                      <a:endParaRPr lang="ja-JP" altLang="ja-JP" sz="1100" b="1" spc="0" baseline="0"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実証実験の中間、最終報告</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4"/>
                  </a:ext>
                </a:extLst>
              </a:tr>
            </a:tbl>
          </a:graphicData>
        </a:graphic>
      </p:graphicFrame>
      <p:sp>
        <p:nvSpPr>
          <p:cNvPr id="10268" name="正方形/長方形 8"/>
          <p:cNvSpPr>
            <a:spLocks noChangeArrowheads="1"/>
          </p:cNvSpPr>
          <p:nvPr/>
        </p:nvSpPr>
        <p:spPr bwMode="auto">
          <a:xfrm>
            <a:off x="239713" y="2793928"/>
            <a:ext cx="412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dirty="0">
                <a:latin typeface="Meiryo UI" panose="020B0604030504040204" pitchFamily="50" charset="-128"/>
                <a:ea typeface="Meiryo UI" panose="020B0604030504040204" pitchFamily="50" charset="-128"/>
              </a:rPr>
              <a:t>＜これまでの実証事例＞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下水処理場の放流水路での小水力発電の実証実験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　取水に係る水利権が必要ないため、手続き期間が短縮</a:t>
            </a:r>
          </a:p>
        </p:txBody>
      </p:sp>
      <p:pic>
        <p:nvPicPr>
          <p:cNvPr id="10269" name="Picture 2" descr="E:\LIB\エネルギー政策課\◆4＿事業\01＿スマエネC\H25写真\20130919 北部水みらいセンター\CIMG0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983" y="4807665"/>
            <a:ext cx="1664189" cy="124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正方形/長方形 11"/>
          <p:cNvSpPr>
            <a:spLocks noChangeArrowheads="1"/>
          </p:cNvSpPr>
          <p:nvPr/>
        </p:nvSpPr>
        <p:spPr bwMode="auto">
          <a:xfrm>
            <a:off x="557773" y="6033538"/>
            <a:ext cx="2179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南部水みらいセンター（泉南市）</a:t>
            </a:r>
            <a:endParaRPr lang="en-US" altLang="ja-JP" sz="1100" dirty="0">
              <a:latin typeface="Meiryo UI" panose="020B0604030504040204" pitchFamily="50" charset="-128"/>
              <a:ea typeface="Meiryo UI" panose="020B0604030504040204" pitchFamily="50" charset="-128"/>
            </a:endParaRPr>
          </a:p>
        </p:txBody>
      </p:sp>
      <p:sp>
        <p:nvSpPr>
          <p:cNvPr id="10271" name="正方形/長方形 12"/>
          <p:cNvSpPr>
            <a:spLocks noChangeArrowheads="1"/>
          </p:cNvSpPr>
          <p:nvPr/>
        </p:nvSpPr>
        <p:spPr bwMode="auto">
          <a:xfrm>
            <a:off x="2561559" y="6052166"/>
            <a:ext cx="2324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北部水みらいセンター（忠岡町）</a:t>
            </a:r>
            <a:endParaRPr lang="en-US" altLang="ja-JP" sz="11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7124" y="6323615"/>
            <a:ext cx="3560587" cy="42979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2012</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2013</a:t>
            </a:r>
            <a:r>
              <a:rPr lang="ja-JP" altLang="en-US" sz="1000" dirty="0">
                <a:latin typeface="Meiryo UI" pitchFamily="50" charset="-128"/>
                <a:ea typeface="Meiryo UI" pitchFamily="50" charset="-128"/>
                <a:cs typeface="Meiryo UI" pitchFamily="50" charset="-128"/>
              </a:rPr>
              <a:t>年度実績＞</a:t>
            </a:r>
            <a:endParaRPr lang="en-US" altLang="ja-JP" sz="1000" dirty="0">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　・対象施設：</a:t>
            </a:r>
            <a:r>
              <a:rPr lang="en-US" altLang="ja-JP" sz="1000" dirty="0">
                <a:latin typeface="Meiryo UI" pitchFamily="50" charset="-128"/>
                <a:ea typeface="Meiryo UI" pitchFamily="50" charset="-128"/>
                <a:cs typeface="Meiryo UI" pitchFamily="50" charset="-128"/>
              </a:rPr>
              <a:t>8</a:t>
            </a:r>
            <a:r>
              <a:rPr lang="ja-JP" altLang="en-US" sz="1000" dirty="0" smtClean="0">
                <a:latin typeface="Meiryo UI" pitchFamily="50" charset="-128"/>
                <a:ea typeface="Meiryo UI" pitchFamily="50" charset="-128"/>
                <a:cs typeface="Meiryo UI" pitchFamily="50" charset="-128"/>
              </a:rPr>
              <a:t>施設</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実証実験実施施設：３施設</a:t>
            </a:r>
            <a:endParaRPr lang="en-US" altLang="ja-JP" sz="1000" dirty="0">
              <a:latin typeface="Meiryo UI" pitchFamily="50" charset="-128"/>
              <a:ea typeface="Meiryo UI" pitchFamily="50" charset="-128"/>
              <a:cs typeface="Meiryo UI" pitchFamily="50" charset="-128"/>
            </a:endParaRPr>
          </a:p>
        </p:txBody>
      </p:sp>
      <p:pic>
        <p:nvPicPr>
          <p:cNvPr id="10280" name="Picture 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807665"/>
            <a:ext cx="1674813" cy="12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046315" y="1467059"/>
            <a:ext cx="2492990"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p>
        </p:txBody>
      </p:sp>
      <p:sp>
        <p:nvSpPr>
          <p:cNvPr id="17" name="角丸四角形 16"/>
          <p:cNvSpPr/>
          <p:nvPr/>
        </p:nvSpPr>
        <p:spPr>
          <a:xfrm>
            <a:off x="4965329" y="597097"/>
            <a:ext cx="4649452" cy="30652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その他のフィールドにおける太陽光発電の導入促進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テキスト ボックス 22"/>
          <p:cNvSpPr txBox="1">
            <a:spLocks noChangeArrowheads="1"/>
          </p:cNvSpPr>
          <p:nvPr/>
        </p:nvSpPr>
        <p:spPr bwMode="auto">
          <a:xfrm>
            <a:off x="4892035" y="1480339"/>
            <a:ext cx="495585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2015</a:t>
            </a:r>
            <a:r>
              <a:rPr lang="ja-JP" altLang="en-US" sz="1300" dirty="0" smtClean="0">
                <a:latin typeface="Meiryo UI" pitchFamily="50" charset="-128"/>
                <a:ea typeface="Meiryo UI" pitchFamily="50" charset="-128"/>
                <a:cs typeface="Meiryo UI" pitchFamily="50" charset="-128"/>
              </a:rPr>
              <a:t>年度に府立環境農林水産総合研究所において、府域の主要作物から</a:t>
            </a:r>
            <a:r>
              <a:rPr lang="ja-JP" altLang="en-US" sz="1300" dirty="0">
                <a:latin typeface="Meiryo UI" pitchFamily="50" charset="-128"/>
                <a:ea typeface="Meiryo UI" pitchFamily="50" charset="-128"/>
                <a:cs typeface="Meiryo UI" pitchFamily="50" charset="-128"/>
              </a:rPr>
              <a:t>可能性のある</a:t>
            </a:r>
            <a:r>
              <a:rPr lang="ja-JP" altLang="en-US" sz="1300" dirty="0" smtClean="0">
                <a:latin typeface="Meiryo UI" pitchFamily="50" charset="-128"/>
                <a:ea typeface="Meiryo UI" pitchFamily="50" charset="-128"/>
                <a:cs typeface="Meiryo UI" pitchFamily="50" charset="-128"/>
              </a:rPr>
              <a:t>品目（イチジク）を</a:t>
            </a:r>
            <a:r>
              <a:rPr lang="ja-JP" altLang="en-US" sz="1300" dirty="0">
                <a:latin typeface="Meiryo UI" pitchFamily="50" charset="-128"/>
                <a:ea typeface="Meiryo UI" pitchFamily="50" charset="-128"/>
                <a:cs typeface="Meiryo UI" pitchFamily="50" charset="-128"/>
              </a:rPr>
              <a:t>選定し</a:t>
            </a:r>
            <a:r>
              <a:rPr lang="ja-JP" altLang="en-US" sz="1300" dirty="0" smtClean="0">
                <a:latin typeface="Meiryo UI" pitchFamily="50" charset="-128"/>
                <a:ea typeface="Meiryo UI" pitchFamily="50" charset="-128"/>
                <a:cs typeface="Meiryo UI" pitchFamily="50" charset="-128"/>
              </a:rPr>
              <a:t>、試験栽培に</a:t>
            </a:r>
            <a:r>
              <a:rPr lang="ja-JP" altLang="en-US" sz="1300" dirty="0">
                <a:latin typeface="Meiryo UI" pitchFamily="50" charset="-128"/>
                <a:ea typeface="Meiryo UI" pitchFamily="50" charset="-128"/>
                <a:cs typeface="Meiryo UI" pitchFamily="50" charset="-128"/>
              </a:rPr>
              <a:t>よりソーラーパネルの設置形態と収量・品質等の</a:t>
            </a:r>
            <a:r>
              <a:rPr lang="ja-JP" altLang="en-US" sz="1300" dirty="0" smtClean="0">
                <a:latin typeface="Meiryo UI" pitchFamily="50" charset="-128"/>
                <a:ea typeface="Meiryo UI" pitchFamily="50" charset="-128"/>
                <a:cs typeface="Meiryo UI" pitchFamily="50" charset="-128"/>
              </a:rPr>
              <a:t>関係</a:t>
            </a:r>
            <a:r>
              <a:rPr lang="ja-JP" altLang="en-US" sz="1300" dirty="0">
                <a:latin typeface="Meiryo UI" pitchFamily="50" charset="-128"/>
                <a:ea typeface="Meiryo UI" pitchFamily="50" charset="-128"/>
                <a:cs typeface="Meiryo UI" pitchFamily="50" charset="-128"/>
              </a:rPr>
              <a:t>について</a:t>
            </a:r>
            <a:r>
              <a:rPr lang="ja-JP" altLang="en-US" sz="1300" dirty="0" smtClean="0">
                <a:latin typeface="Meiryo UI" pitchFamily="50" charset="-128"/>
                <a:ea typeface="Meiryo UI" pitchFamily="50" charset="-128"/>
                <a:cs typeface="Meiryo UI" pitchFamily="50" charset="-128"/>
              </a:rPr>
              <a:t>調査</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行いました。</a:t>
            </a:r>
            <a:endParaRPr lang="ja-JP" altLang="en-US" sz="13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7963001" y="2173618"/>
            <a:ext cx="1722643"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ソーラーシェアリングとは</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　農地で営農</a:t>
            </a:r>
            <a:r>
              <a:rPr lang="ja-JP" altLang="en-US" sz="1000" dirty="0">
                <a:latin typeface="Meiryo UI" pitchFamily="50" charset="-128"/>
                <a:ea typeface="Meiryo UI" pitchFamily="50" charset="-128"/>
                <a:cs typeface="Meiryo UI" pitchFamily="50" charset="-128"/>
              </a:rPr>
              <a:t>を継続</a:t>
            </a:r>
            <a:r>
              <a:rPr lang="ja-JP" altLang="en-US" sz="1000" dirty="0" smtClean="0">
                <a:latin typeface="Meiryo UI" pitchFamily="50" charset="-128"/>
                <a:ea typeface="Meiryo UI" pitchFamily="50" charset="-128"/>
                <a:cs typeface="Meiryo UI" pitchFamily="50" charset="-128"/>
              </a:rPr>
              <a:t>しながら</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太陽光</a:t>
            </a:r>
            <a:r>
              <a:rPr lang="ja-JP" altLang="en-US" sz="1000" dirty="0">
                <a:latin typeface="Meiryo UI" pitchFamily="50" charset="-128"/>
                <a:ea typeface="Meiryo UI" pitchFamily="50" charset="-128"/>
                <a:cs typeface="Meiryo UI" pitchFamily="50" charset="-128"/>
              </a:rPr>
              <a:t>発電</a:t>
            </a:r>
            <a:r>
              <a:rPr lang="ja-JP" altLang="en-US" sz="1000" dirty="0" smtClean="0">
                <a:latin typeface="Meiryo UI" pitchFamily="50" charset="-128"/>
                <a:ea typeface="Meiryo UI" pitchFamily="50" charset="-128"/>
                <a:cs typeface="Meiryo UI" pitchFamily="50" charset="-128"/>
              </a:rPr>
              <a:t>を導入</a:t>
            </a:r>
            <a:r>
              <a:rPr lang="ja-JP" altLang="en-US" sz="1000" dirty="0">
                <a:latin typeface="Meiryo UI" pitchFamily="50" charset="-128"/>
                <a:ea typeface="Meiryo UI" pitchFamily="50" charset="-128"/>
                <a:cs typeface="Meiryo UI" pitchFamily="50" charset="-128"/>
              </a:rPr>
              <a:t>すること</a:t>
            </a:r>
            <a:r>
              <a:rPr lang="ja-JP" altLang="en-US" sz="1000" dirty="0" smtClean="0">
                <a:latin typeface="Meiryo UI" pitchFamily="50" charset="-128"/>
                <a:ea typeface="Meiryo UI" pitchFamily="50" charset="-128"/>
                <a:cs typeface="Meiryo UI" pitchFamily="50" charset="-128"/>
              </a:rPr>
              <a:t>。　</a:t>
            </a:r>
            <a:endParaRPr lang="ja-JP" altLang="en-US" sz="1000" dirty="0">
              <a:latin typeface="Meiryo UI" pitchFamily="50" charset="-128"/>
              <a:ea typeface="Meiryo UI" pitchFamily="50" charset="-128"/>
              <a:cs typeface="Meiryo UI" pitchFamily="50" charset="-128"/>
            </a:endParaRPr>
          </a:p>
        </p:txBody>
      </p:sp>
      <p:sp>
        <p:nvSpPr>
          <p:cNvPr id="20" name="テキスト ボックス 34"/>
          <p:cNvSpPr txBox="1">
            <a:spLocks noChangeArrowheads="1"/>
          </p:cNvSpPr>
          <p:nvPr/>
        </p:nvSpPr>
        <p:spPr bwMode="auto">
          <a:xfrm>
            <a:off x="7408757" y="3488620"/>
            <a:ext cx="2326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ソーラーシェアリングの調査</a:t>
            </a:r>
            <a:endParaRPr lang="ja-JP" altLang="en-US" sz="100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7313172" y="3295190"/>
            <a:ext cx="22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smtClean="0">
                <a:latin typeface="Meiryo UI" pitchFamily="50" charset="-128"/>
                <a:ea typeface="Meiryo UI" pitchFamily="50" charset="-128"/>
                <a:cs typeface="Meiryo UI" pitchFamily="50" charset="-128"/>
              </a:rPr>
              <a:t>（府立環境農林水産総合研究所）　　　　　　</a:t>
            </a:r>
            <a:endParaRPr lang="ja-JP" altLang="en-US" sz="1000" dirty="0">
              <a:latin typeface="Meiryo UI" pitchFamily="50" charset="-128"/>
              <a:ea typeface="Meiryo UI" pitchFamily="50" charset="-128"/>
              <a:cs typeface="Meiryo UI" pitchFamily="50" charset="-128"/>
            </a:endParaRPr>
          </a:p>
        </p:txBody>
      </p:sp>
      <p:pic>
        <p:nvPicPr>
          <p:cNvPr id="22" name="Picture 2" descr="D:\nishiiyu\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436" y="2148765"/>
            <a:ext cx="2190965" cy="1641439"/>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5022948" y="1008063"/>
            <a:ext cx="2663572" cy="29644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ソーラーシェアリングの普及促進</a:t>
            </a:r>
            <a:endParaRPr lang="ja-JP" altLang="en-US" sz="1400" b="1"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570578" y="1320201"/>
            <a:ext cx="3438118" cy="184666"/>
          </a:xfrm>
          <a:prstGeom prst="rect">
            <a:avLst/>
          </a:prstGeom>
          <a:noFill/>
        </p:spPr>
        <p:txBody>
          <a:bodyPr wrap="square" lIns="0" tIns="0" rIns="0" bIns="0" rtlCol="0" anchor="ctr" anchorCtr="1">
            <a:spAutoFit/>
          </a:bodyPr>
          <a:lstStyle/>
          <a:p>
            <a:pPr lvl="0">
              <a:defRPr/>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6233700" y="4270773"/>
            <a:ext cx="908279" cy="276999"/>
          </a:xfrm>
          <a:prstGeom prst="rect">
            <a:avLst/>
          </a:prstGeom>
          <a:noFill/>
        </p:spPr>
        <p:txBody>
          <a:bodyPr wrap="square" rtlCol="0">
            <a:spAutoFit/>
          </a:bodyPr>
          <a:lstStyle/>
          <a:p>
            <a:pPr marL="70942" indent="-70942"/>
            <a:r>
              <a:rPr lang="en-US" altLang="ja-JP" sz="1200" dirty="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府事業</a:t>
            </a:r>
            <a:r>
              <a:rPr lang="en-US" altLang="ja-JP" sz="1200" dirty="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4998170" y="4503388"/>
            <a:ext cx="4566305" cy="892552"/>
          </a:xfrm>
          <a:prstGeom prst="rect">
            <a:avLst/>
          </a:prstGeom>
          <a:noFill/>
        </p:spPr>
        <p:txBody>
          <a:bodyPr wrap="square" rtlCol="0">
            <a:spAutoFit/>
          </a:bodyPr>
          <a:lstStyle/>
          <a:p>
            <a:pPr marL="72231" indent="-72231">
              <a:spcAft>
                <a:spcPts val="488"/>
              </a:spcAft>
            </a:pPr>
            <a:r>
              <a:rPr lang="ja-JP" altLang="en-US" sz="1300" dirty="0">
                <a:solidFill>
                  <a:prstClr val="black"/>
                </a:solidFill>
                <a:latin typeface="Meiryo UI" pitchFamily="50" charset="-128"/>
                <a:ea typeface="Meiryo UI" pitchFamily="50" charset="-128"/>
                <a:cs typeface="Meiryo UI" pitchFamily="50" charset="-128"/>
              </a:rPr>
              <a:t>◆民間企業が実施する海水面における太陽光発電の実証実験を支援しました。実証実験では、架台に間伐材を使用した太陽光パネルを府内貯木場に設置し、海水面での発電量や塩害による影響等を検証するとともに、実用化の可能性を検証しました</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5018323" y="3915978"/>
            <a:ext cx="3070737" cy="28688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海水面における太陽光発電実証実験</a:t>
            </a:r>
            <a:endParaRPr lang="ja-JP" altLang="en-US" sz="1400" b="1" strike="dblStrike" dirty="0">
              <a:solidFill>
                <a:prstClr val="black"/>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520" y="5582386"/>
            <a:ext cx="1758170" cy="936040"/>
          </a:xfrm>
          <a:prstGeom prst="rect">
            <a:avLst/>
          </a:prstGeom>
        </p:spPr>
      </p:pic>
      <p:sp>
        <p:nvSpPr>
          <p:cNvPr id="33" name="テキスト ボックス 32"/>
          <p:cNvSpPr txBox="1"/>
          <p:nvPr/>
        </p:nvSpPr>
        <p:spPr>
          <a:xfrm>
            <a:off x="6868780" y="4274685"/>
            <a:ext cx="3724809" cy="276999"/>
          </a:xfrm>
          <a:prstGeom prst="rect">
            <a:avLst/>
          </a:prstGeom>
          <a:noFill/>
        </p:spPr>
        <p:txBody>
          <a:bodyPr wrap="square" rtlCol="0">
            <a:spAutoFit/>
          </a:bodyPr>
          <a:lstStyle/>
          <a:p>
            <a:pPr marL="70942" indent="-70942"/>
            <a:r>
              <a:rPr lang="ja-JP" altLang="en-US" sz="1200" dirty="0">
                <a:solidFill>
                  <a:prstClr val="black"/>
                </a:solidFill>
                <a:latin typeface="Meiryo UI" pitchFamily="50" charset="-128"/>
                <a:ea typeface="Meiryo UI" pitchFamily="50" charset="-128"/>
                <a:cs typeface="Meiryo UI" pitchFamily="50" charset="-128"/>
              </a:rPr>
              <a:t>事業実施年度：</a:t>
            </a:r>
            <a:r>
              <a:rPr lang="en-US" altLang="ja-JP" sz="1200" dirty="0">
                <a:solidFill>
                  <a:prstClr val="black"/>
                </a:solidFill>
                <a:latin typeface="Meiryo UI" pitchFamily="50" charset="-128"/>
                <a:ea typeface="Meiryo UI" pitchFamily="50" charset="-128"/>
                <a:cs typeface="Meiryo UI" pitchFamily="50" charset="-128"/>
              </a:rPr>
              <a:t>2015</a:t>
            </a:r>
            <a:r>
              <a:rPr lang="ja-JP" altLang="en-US" sz="1200" dirty="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2018</a:t>
            </a:r>
            <a:r>
              <a:rPr lang="ja-JP" altLang="en-US" sz="1200" dirty="0">
                <a:solidFill>
                  <a:prstClr val="black"/>
                </a:solidFill>
                <a:latin typeface="Meiryo UI" pitchFamily="50" charset="-128"/>
                <a:ea typeface="Meiryo UI" pitchFamily="50" charset="-128"/>
                <a:cs typeface="Meiryo UI" pitchFamily="50" charset="-128"/>
              </a:rPr>
              <a:t>年度</a:t>
            </a:r>
          </a:p>
        </p:txBody>
      </p:sp>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353" y="5581670"/>
            <a:ext cx="1728454" cy="940992"/>
          </a:xfrm>
          <a:prstGeom prst="rect">
            <a:avLst/>
          </a:prstGeom>
        </p:spPr>
      </p:pic>
      <p:sp>
        <p:nvSpPr>
          <p:cNvPr id="35" name="テキスト ボックス 28"/>
          <p:cNvSpPr txBox="1">
            <a:spLocks noChangeArrowheads="1"/>
          </p:cNvSpPr>
          <p:nvPr/>
        </p:nvSpPr>
        <p:spPr bwMode="auto">
          <a:xfrm>
            <a:off x="5480531" y="6552655"/>
            <a:ext cx="18235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大阪市住之江区（１号池水面）</a:t>
            </a:r>
          </a:p>
        </p:txBody>
      </p:sp>
      <p:sp>
        <p:nvSpPr>
          <p:cNvPr id="36" name="テキスト ボックス 35"/>
          <p:cNvSpPr txBox="1"/>
          <p:nvPr/>
        </p:nvSpPr>
        <p:spPr>
          <a:xfrm>
            <a:off x="5018323" y="5337887"/>
            <a:ext cx="2796352" cy="261610"/>
          </a:xfrm>
          <a:prstGeom prst="rect">
            <a:avLst/>
          </a:prstGeom>
          <a:noFill/>
        </p:spPr>
        <p:txBody>
          <a:bodyPr wrap="square" rtlCol="0">
            <a:spAutoFit/>
          </a:bodyPr>
          <a:lstStyle/>
          <a:p>
            <a:pPr marL="72231" indent="-72231">
              <a:spcAft>
                <a:spcPts val="488"/>
              </a:spcAft>
            </a:pPr>
            <a:r>
              <a:rPr lang="en-US" altLang="ja-JP" sz="1100" dirty="0" smtClean="0">
                <a:solidFill>
                  <a:prstClr val="black"/>
                </a:solidFill>
                <a:latin typeface="Meiryo UI" pitchFamily="50" charset="-128"/>
                <a:ea typeface="Meiryo UI" pitchFamily="50" charset="-128"/>
                <a:cs typeface="Meiryo UI" pitchFamily="50" charset="-128"/>
              </a:rPr>
              <a:t>&lt;</a:t>
            </a:r>
            <a:r>
              <a:rPr lang="ja-JP" altLang="en-US" sz="1100" dirty="0">
                <a:solidFill>
                  <a:prstClr val="black"/>
                </a:solidFill>
                <a:latin typeface="Meiryo UI" pitchFamily="50" charset="-128"/>
                <a:ea typeface="Meiryo UI" pitchFamily="50" charset="-128"/>
                <a:cs typeface="Meiryo UI" pitchFamily="50" charset="-128"/>
              </a:rPr>
              <a:t>検証実績</a:t>
            </a:r>
            <a:r>
              <a:rPr lang="en-US" altLang="ja-JP" sz="1100" dirty="0" smtClean="0">
                <a:solidFill>
                  <a:prstClr val="black"/>
                </a:solidFill>
                <a:latin typeface="Meiryo UI" pitchFamily="50" charset="-128"/>
                <a:ea typeface="Meiryo UI" pitchFamily="50" charset="-128"/>
                <a:cs typeface="Meiryo UI" pitchFamily="50" charset="-128"/>
              </a:rPr>
              <a:t>&gt;</a:t>
            </a:r>
            <a:endParaRPr lang="en-US" altLang="ja-JP" sz="1100" dirty="0">
              <a:solidFill>
                <a:prstClr val="black"/>
              </a:solidFill>
              <a:latin typeface="Meiryo UI" pitchFamily="50" charset="-128"/>
              <a:ea typeface="Meiryo UI" pitchFamily="50" charset="-128"/>
              <a:cs typeface="Meiryo UI" pitchFamily="50" charset="-128"/>
            </a:endParaRPr>
          </a:p>
        </p:txBody>
      </p:sp>
      <p:sp>
        <p:nvSpPr>
          <p:cNvPr id="37" name="テキスト ボックス 28"/>
          <p:cNvSpPr txBox="1">
            <a:spLocks noChangeArrowheads="1"/>
          </p:cNvSpPr>
          <p:nvPr/>
        </p:nvSpPr>
        <p:spPr bwMode="auto">
          <a:xfrm>
            <a:off x="7466437" y="6552655"/>
            <a:ext cx="22807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泉北郡忠岡町新浜（阪南港木材地区）</a:t>
            </a:r>
          </a:p>
        </p:txBody>
      </p:sp>
      <p:sp>
        <p:nvSpPr>
          <p:cNvPr id="39" name="テキスト ボックス 38"/>
          <p:cNvSpPr txBox="1"/>
          <p:nvPr/>
        </p:nvSpPr>
        <p:spPr>
          <a:xfrm>
            <a:off x="5886800" y="63031"/>
            <a:ext cx="3893994" cy="369332"/>
          </a:xfrm>
          <a:prstGeom prst="rect">
            <a:avLst/>
          </a:prstGeom>
          <a:solidFill>
            <a:srgbClr val="00B0F0"/>
          </a:solidFill>
        </p:spPr>
        <p:txBody>
          <a:bodyPr wrap="square" lIns="0" tIns="0" rIns="0" bIns="0" rtlCol="0" anchor="ctr" anchorCtr="0">
            <a:spAutoFit/>
          </a:bodyPr>
          <a:lstStyle/>
          <a:p>
            <a:pPr algn="just"/>
            <a:r>
              <a:rPr lang="ja-JP" altLang="en-US" sz="1200" dirty="0">
                <a:solidFill>
                  <a:prstClr val="white"/>
                </a:solidFill>
                <a:ea typeface="HGP創英角ｺﾞｼｯｸUB" pitchFamily="50" charset="-128"/>
                <a:cs typeface="ＭＳ Ｐゴシック" charset="-128"/>
              </a:rPr>
              <a:t>～太陽光発電の普及促進</a:t>
            </a:r>
            <a:r>
              <a:rPr lang="ja-JP" altLang="en-US" sz="1200" dirty="0" smtClean="0">
                <a:solidFill>
                  <a:prstClr val="white"/>
                </a:solidFill>
                <a:ea typeface="HGP創英角ｺﾞｼｯｸUB" pitchFamily="50" charset="-128"/>
                <a:cs typeface="ＭＳ Ｐゴシック" charset="-128"/>
              </a:rPr>
              <a:t>～</a:t>
            </a:r>
            <a:endParaRPr lang="en-US" altLang="ja-JP" sz="1200" dirty="0" smtClean="0">
              <a:solidFill>
                <a:prstClr val="white"/>
              </a:solidFill>
              <a:ea typeface="HGP創英角ｺﾞｼｯｸUB" pitchFamily="50" charset="-128"/>
              <a:cs typeface="ＭＳ Ｐゴシック" charset="-128"/>
            </a:endParaRPr>
          </a:p>
          <a:p>
            <a:pPr algn="just"/>
            <a:r>
              <a:rPr lang="ja-JP" altLang="en-US" sz="1200" dirty="0">
                <a:solidFill>
                  <a:prstClr val="white"/>
                </a:solidFill>
                <a:ea typeface="HGP創英角ｺﾞｼｯｸUB" pitchFamily="50" charset="-128"/>
                <a:cs typeface="ＭＳ Ｐゴシック" charset="-128"/>
              </a:rPr>
              <a:t>～太陽光発電以外の再生可能エネルギーの普及促進～</a:t>
            </a:r>
          </a:p>
        </p:txBody>
      </p:sp>
      <p:sp>
        <p:nvSpPr>
          <p:cNvPr id="29"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58</a:t>
            </a:r>
            <a:endParaRPr lang="ja-JP" altLang="en-US" b="1" dirty="0"/>
          </a:p>
        </p:txBody>
      </p:sp>
    </p:spTree>
    <p:extLst>
      <p:ext uri="{BB962C8B-B14F-4D97-AF65-F5344CB8AC3E}">
        <p14:creationId xmlns:p14="http://schemas.microsoft.com/office/powerpoint/2010/main" val="621881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4" name="角丸四角形 13"/>
          <p:cNvSpPr/>
          <p:nvPr/>
        </p:nvSpPr>
        <p:spPr>
          <a:xfrm>
            <a:off x="4945776" y="531980"/>
            <a:ext cx="4934436"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963079" y="594774"/>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5949216" y="1006832"/>
            <a:ext cx="393759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4963079" y="1261125"/>
            <a:ext cx="4367793"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大阪市が共同で設置した「おおさかスマートエネルギーセンター」では、府民からの相談にワンストップで対応し、中小事業者のサポートや民間事業者のマッチングなど、様々な事業を展開します。</a:t>
            </a:r>
            <a:endParaRPr lang="ja-JP" altLang="en-US" sz="13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5117989" y="2153677"/>
            <a:ext cx="4590010" cy="4452501"/>
          </a:xfrm>
          <a:prstGeom prst="rect">
            <a:avLst/>
          </a:prstGeom>
          <a:noFill/>
          <a:ln>
            <a:solidFill>
              <a:schemeClr val="tx1"/>
            </a:solidFill>
            <a:prstDash val="dash"/>
          </a:ln>
        </p:spPr>
        <p:txBody>
          <a:bodyPr wrap="square" rtlCol="0">
            <a:spAutoFit/>
          </a:bodyPr>
          <a:lstStyle/>
          <a:p>
            <a:pPr marL="87313" indent="-87313">
              <a:lnSpc>
                <a:spcPts val="1700"/>
              </a:lnSpc>
            </a:pP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事業内容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各事業の詳細については後述します。）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・創エネ、蓄エネ、省エネ対策の相談･アドバイス・・・・・・</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・ＺＥＨ（ゼッチ）普及啓発事業･・・・・・・・・・・・・・・・・・・・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・太陽光パネル設置普及啓発事業・・・・・・・・・・・・・・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・大阪府住宅用太陽光発電シミュレーションシステム</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100" dirty="0">
                <a:latin typeface="Meiryo UI" pitchFamily="50" charset="-128"/>
                <a:ea typeface="Meiryo UI" pitchFamily="50" charset="-128"/>
                <a:cs typeface="Meiryo UI" pitchFamily="50" charset="-128"/>
              </a:rPr>
              <a:t>　　　                     </a:t>
            </a:r>
            <a:r>
              <a:rPr lang="ja-JP" altLang="en-US" sz="1100" dirty="0" err="1">
                <a:latin typeface="Meiryo UI" pitchFamily="50" charset="-128"/>
                <a:ea typeface="Meiryo UI" pitchFamily="50" charset="-128"/>
                <a:cs typeface="Meiryo UI" pitchFamily="50" charset="-128"/>
              </a:rPr>
              <a:t>ー</a:t>
            </a:r>
            <a:r>
              <a:rPr lang="ja-JP" altLang="en-US" sz="1100" dirty="0">
                <a:latin typeface="Meiryo UI" pitchFamily="50" charset="-128"/>
                <a:ea typeface="Meiryo UI" pitchFamily="50" charset="-128"/>
                <a:cs typeface="Meiryo UI" pitchFamily="50" charset="-128"/>
              </a:rPr>
              <a:t>環境にもおとくや</a:t>
            </a:r>
            <a:r>
              <a:rPr lang="ja-JP" altLang="en-US" sz="1100" dirty="0" err="1">
                <a:latin typeface="Meiryo UI" pitchFamily="50" charset="-128"/>
                <a:ea typeface="Meiryo UI" pitchFamily="50" charset="-128"/>
                <a:cs typeface="Meiryo UI" pitchFamily="50" charset="-128"/>
              </a:rPr>
              <a:t>ねん</a:t>
            </a:r>
            <a:r>
              <a:rPr lang="ja-JP" altLang="en-US" sz="1100" dirty="0">
                <a:latin typeface="Meiryo UI" pitchFamily="50" charset="-128"/>
                <a:ea typeface="Meiryo UI" pitchFamily="50" charset="-128"/>
                <a:cs typeface="Meiryo UI" pitchFamily="50" charset="-128"/>
              </a:rPr>
              <a:t>ー</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・おおさか低利</a:t>
            </a:r>
            <a:r>
              <a:rPr lang="ja-JP" altLang="en-US" sz="1200" dirty="0">
                <a:latin typeface="Meiryo UI" pitchFamily="50" charset="-128"/>
                <a:ea typeface="Meiryo UI" pitchFamily="50" charset="-128"/>
                <a:cs typeface="Meiryo UI" pitchFamily="50" charset="-128"/>
              </a:rPr>
              <a:t>ソーラークレジット事業・・・・・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公共施設や民間施設の</a:t>
            </a:r>
            <a:r>
              <a:rPr lang="ja-JP" altLang="en-US" sz="1200" dirty="0" smtClean="0">
                <a:latin typeface="Meiryo UI" pitchFamily="50" charset="-128"/>
                <a:ea typeface="Meiryo UI" pitchFamily="50" charset="-128"/>
                <a:cs typeface="Meiryo UI" pitchFamily="50" charset="-128"/>
              </a:rPr>
              <a:t>屋根や遊休地と太陽光発電</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事</a:t>
            </a:r>
            <a:r>
              <a:rPr lang="ja-JP" altLang="en-US" sz="1200" dirty="0" smtClean="0">
                <a:latin typeface="Meiryo UI" pitchFamily="50" charset="-128"/>
                <a:ea typeface="Meiryo UI" pitchFamily="50" charset="-128"/>
                <a:cs typeface="Meiryo UI" pitchFamily="50" charset="-128"/>
              </a:rPr>
              <a:t>業者のマッチング等・</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・再生可能エネルギーの導入可能性の調査</a:t>
            </a:r>
            <a:r>
              <a:rPr lang="ja-JP" altLang="en-US" sz="1200" dirty="0">
                <a:latin typeface="Meiryo UI" pitchFamily="50" charset="-128"/>
                <a:ea typeface="Meiryo UI" pitchFamily="50" charset="-128"/>
                <a:cs typeface="Meiryo UI" pitchFamily="50" charset="-128"/>
              </a:rPr>
              <a:t>・検討・・・・・</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・省エネ・省</a:t>
            </a:r>
            <a:r>
              <a:rPr lang="en-US" altLang="ja-JP" sz="12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のアドバイス</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相談窓口の設置･運営）</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おおさか版イニシャルゼロ省エネ設備改修マッチング</a:t>
            </a:r>
            <a:r>
              <a:rPr lang="ja-JP" altLang="en-US" sz="1200" dirty="0" smtClean="0">
                <a:latin typeface="Meiryo UI" pitchFamily="50" charset="-128"/>
                <a:ea typeface="Meiryo UI" pitchFamily="50" charset="-128"/>
                <a:cs typeface="Meiryo UI" pitchFamily="50" charset="-128"/>
              </a:rPr>
              <a:t>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・省エネ等</a:t>
            </a:r>
            <a:r>
              <a:rPr lang="ja-JP" altLang="en-US" sz="1200" dirty="0">
                <a:latin typeface="Meiryo UI" pitchFamily="50" charset="-128"/>
                <a:ea typeface="Meiryo UI" pitchFamily="50" charset="-128"/>
                <a:cs typeface="Meiryo UI" pitchFamily="50" charset="-128"/>
              </a:rPr>
              <a:t>に係る普及啓発の実施・</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・省エネビルサポート事業・・・・・・・・・・・・・・・・・・・・・・・・・・・・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・ガス冷暖房・蓄熱式空調・コージェネレーション等</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の導入促進････・・・・・・・・・・・・・・・・・・・・・・・・・・・・・・</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過去に終了した事業は省略</a:t>
            </a:r>
            <a:endParaRPr lang="en-US" altLang="ja-JP" sz="1050" dirty="0" smtClean="0">
              <a:latin typeface="Meiryo UI" pitchFamily="50" charset="-128"/>
              <a:ea typeface="Meiryo UI" pitchFamily="50" charset="-128"/>
              <a:cs typeface="Meiryo UI" pitchFamily="50" charset="-128"/>
            </a:endParaRPr>
          </a:p>
        </p:txBody>
      </p:sp>
      <p:sp>
        <p:nvSpPr>
          <p:cNvPr id="23" name="テキスト ボックス 22"/>
          <p:cNvSpPr txBox="1"/>
          <p:nvPr/>
        </p:nvSpPr>
        <p:spPr>
          <a:xfrm>
            <a:off x="9065635" y="2361795"/>
            <a:ext cx="642364" cy="3924151"/>
          </a:xfrm>
          <a:prstGeom prst="rect">
            <a:avLst/>
          </a:prstGeom>
          <a:noFill/>
        </p:spPr>
        <p:txBody>
          <a:bodyPr wrap="square" lIns="0" tIns="0" rIns="0" bIns="0" rtlCol="0" anchor="ctr" anchorCtr="0">
            <a:spAutoFit/>
          </a:bodyPr>
          <a:lstStyle/>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７</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７</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smtClean="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700"/>
              </a:lnSpc>
            </a:pP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p.15</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p.24</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p.25</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p.26</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p.27,28</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p.28</a:t>
            </a: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p.46</a:t>
            </a:r>
          </a:p>
        </p:txBody>
      </p:sp>
      <p:sp>
        <p:nvSpPr>
          <p:cNvPr id="24" name="角丸四角形 23"/>
          <p:cNvSpPr/>
          <p:nvPr/>
        </p:nvSpPr>
        <p:spPr>
          <a:xfrm>
            <a:off x="93410" y="531980"/>
            <a:ext cx="4751545"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93410" y="1234233"/>
            <a:ext cx="4047241"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endParaRPr lang="ja-JP" altLang="en-US" sz="13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a:t>
            </a:r>
            <a:r>
              <a:rPr lang="ja-JP" altLang="en-US" sz="1300" dirty="0" smtClean="0">
                <a:latin typeface="Meiryo UI" pitchFamily="50" charset="-128"/>
                <a:ea typeface="Meiryo UI" pitchFamily="50" charset="-128"/>
                <a:cs typeface="Meiryo UI" pitchFamily="50" charset="-128"/>
              </a:rPr>
              <a:t>電気</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の</a:t>
            </a:r>
            <a:r>
              <a:rPr lang="ja-JP" altLang="en-US" sz="1300" dirty="0">
                <a:latin typeface="Meiryo UI" pitchFamily="50" charset="-128"/>
                <a:ea typeface="Meiryo UI" pitchFamily="50" charset="-128"/>
                <a:cs typeface="Meiryo UI" pitchFamily="50" charset="-128"/>
              </a:rPr>
              <a:t>需要の平準化をはじめとするエネルギー対策に係る情報の</a:t>
            </a:r>
            <a:r>
              <a:rPr lang="ja-JP" altLang="en-US" sz="1300" dirty="0" smtClean="0">
                <a:latin typeface="Meiryo UI" pitchFamily="50" charset="-128"/>
                <a:ea typeface="Meiryo UI" pitchFamily="50" charset="-128"/>
                <a:cs typeface="Meiryo UI" pitchFamily="50" charset="-128"/>
              </a:rPr>
              <a:t>交</a:t>
            </a:r>
            <a:endParaRPr lang="en-US" altLang="ja-JP" sz="1300" dirty="0" smtClean="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換</a:t>
            </a:r>
            <a:r>
              <a:rPr lang="ja-JP" altLang="en-US" sz="1300" dirty="0">
                <a:latin typeface="Meiryo UI" pitchFamily="50" charset="-128"/>
                <a:ea typeface="Meiryo UI" pitchFamily="50" charset="-128"/>
                <a:cs typeface="Meiryo UI" pitchFamily="50" charset="-128"/>
              </a:rPr>
              <a:t>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134158" y="59477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29" name="テキスト ボックス 28"/>
          <p:cNvSpPr txBox="1"/>
          <p:nvPr/>
        </p:nvSpPr>
        <p:spPr>
          <a:xfrm>
            <a:off x="1740480" y="1027186"/>
            <a:ext cx="309812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a:latin typeface="Meiryo UI" pitchFamily="50" charset="-128"/>
                <a:ea typeface="Meiryo UI" pitchFamily="50" charset="-128"/>
                <a:cs typeface="Meiryo UI" pitchFamily="50" charset="-128"/>
              </a:rPr>
              <a:t>2013</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1132725196"/>
              </p:ext>
            </p:extLst>
          </p:nvPr>
        </p:nvGraphicFramePr>
        <p:xfrm>
          <a:off x="472581" y="4731125"/>
          <a:ext cx="3993201" cy="1676400"/>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全体会議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部門会議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smtClean="0">
                          <a:latin typeface="Meiryo UI" panose="020B0604030504040204" pitchFamily="50" charset="-128"/>
                          <a:ea typeface="Meiryo UI" panose="020B0604030504040204" pitchFamily="50" charset="-128"/>
                        </a:rPr>
                        <a:t>２</a:t>
                      </a:r>
                      <a:r>
                        <a:rPr kumimoji="1" lang="en-US" altLang="ja-JP" sz="7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家庭部門</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50048025"/>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市町村</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部門会議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99280" y="6500698"/>
            <a:ext cx="3678198"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年度に両部門会議を統合し、事業者・家庭部門会議とした。</a:t>
            </a:r>
            <a:endParaRPr lang="en-US" altLang="ja-JP" sz="10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4240171" y="44496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26924" y="4466535"/>
            <a:ext cx="207233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実績＞会議開催状況</a:t>
            </a:r>
          </a:p>
        </p:txBody>
      </p:sp>
    </p:spTree>
    <p:extLst>
      <p:ext uri="{BB962C8B-B14F-4D97-AF65-F5344CB8AC3E}">
        <p14:creationId xmlns:p14="http://schemas.microsoft.com/office/powerpoint/2010/main" val="207028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線矢印コネクタ 69"/>
          <p:cNvCxnSpPr/>
          <p:nvPr/>
        </p:nvCxnSpPr>
        <p:spPr>
          <a:xfrm>
            <a:off x="2456704" y="523393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3" name="直線矢印コネクタ 82"/>
          <p:cNvCxnSpPr/>
          <p:nvPr/>
        </p:nvCxnSpPr>
        <p:spPr bwMode="auto">
          <a:xfrm>
            <a:off x="2461953" y="5799766"/>
            <a:ext cx="0" cy="144000"/>
          </a:xfrm>
          <a:prstGeom prst="straightConnector1">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43" name="角丸四角形 42"/>
          <p:cNvSpPr/>
          <p:nvPr/>
        </p:nvSpPr>
        <p:spPr>
          <a:xfrm>
            <a:off x="114956" y="621584"/>
            <a:ext cx="304437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省エネビルサポート事業</a:t>
            </a:r>
            <a:endParaRPr lang="ja-JP" altLang="en-US" sz="1600" b="1" dirty="0">
              <a:latin typeface="Meiryo UI" pitchFamily="50" charset="-128"/>
              <a:ea typeface="Meiryo UI" pitchFamily="50" charset="-128"/>
              <a:cs typeface="Meiryo UI" pitchFamily="50" charset="-128"/>
            </a:endParaRPr>
          </a:p>
        </p:txBody>
      </p:sp>
      <p:sp>
        <p:nvSpPr>
          <p:cNvPr id="44" name="角丸四角形 43"/>
          <p:cNvSpPr/>
          <p:nvPr/>
        </p:nvSpPr>
        <p:spPr>
          <a:xfrm>
            <a:off x="61918" y="561912"/>
            <a:ext cx="4720433" cy="61926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51" name="角丸四角形 50"/>
          <p:cNvSpPr/>
          <p:nvPr/>
        </p:nvSpPr>
        <p:spPr>
          <a:xfrm>
            <a:off x="108086" y="1073398"/>
            <a:ext cx="1970405" cy="293502"/>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エコチューニング事業</a:t>
            </a:r>
            <a:endParaRPr lang="ja-JP" altLang="en-US" sz="1400" b="1" dirty="0">
              <a:latin typeface="Meiryo UI" pitchFamily="50" charset="-128"/>
              <a:ea typeface="Meiryo UI" pitchFamily="50" charset="-128"/>
              <a:cs typeface="Meiryo UI" pitchFamily="50" charset="-128"/>
            </a:endParaRPr>
          </a:p>
        </p:txBody>
      </p:sp>
      <p:sp>
        <p:nvSpPr>
          <p:cNvPr id="31" name="正方形/長方形 30"/>
          <p:cNvSpPr/>
          <p:nvPr/>
        </p:nvSpPr>
        <p:spPr>
          <a:xfrm>
            <a:off x="2152577" y="1143921"/>
            <a:ext cx="256053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ローチャート: 処理 33"/>
          <p:cNvSpPr/>
          <p:nvPr/>
        </p:nvSpPr>
        <p:spPr>
          <a:xfrm>
            <a:off x="2884432" y="4323225"/>
            <a:ext cx="159533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エコチューニング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フローチャート: 処理 36"/>
          <p:cNvSpPr/>
          <p:nvPr/>
        </p:nvSpPr>
        <p:spPr>
          <a:xfrm>
            <a:off x="466160" y="4323225"/>
            <a:ext cx="1561209" cy="396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676934" y="5075108"/>
            <a:ext cx="3638634" cy="222035"/>
          </a:xfrm>
          <a:prstGeom prst="roundRect">
            <a:avLst>
              <a:gd name="adj" fmla="val 50000"/>
            </a:avLst>
          </a:prstGeom>
          <a:gradFill>
            <a:gsLst>
              <a:gs pos="0">
                <a:srgbClr val="FFC000"/>
              </a:gs>
              <a:gs pos="60000">
                <a:srgbClr val="FFFFCC"/>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エコチューニング事業者の提案を踏まえて運用改善の実践</a:t>
            </a:r>
          </a:p>
        </p:txBody>
      </p:sp>
      <p:pic>
        <p:nvPicPr>
          <p:cNvPr id="39" name="Picture 2" descr="http://www.micchanhonpo.jp/byo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781" y="4763853"/>
            <a:ext cx="432435" cy="25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http://www.pref.osaka.jp/attach/395/00007324/s007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92" y="4755547"/>
            <a:ext cx="349151" cy="26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56" descr="C:\Users\yanagiharak\AppData\Local\Microsoft\Windows\Temporary Internet Files\Content.IE5\Q7NE175B\MC90043484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798" y="4752068"/>
            <a:ext cx="296778" cy="2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p:cNvSpPr/>
          <p:nvPr/>
        </p:nvSpPr>
        <p:spPr>
          <a:xfrm>
            <a:off x="760570" y="5591327"/>
            <a:ext cx="3399948" cy="214789"/>
          </a:xfrm>
          <a:prstGeom prst="roundRect">
            <a:avLst>
              <a:gd name="adj" fmla="val 50000"/>
            </a:avLst>
          </a:prstGeom>
          <a:gradFill>
            <a:gsLst>
              <a:gs pos="0">
                <a:srgbClr val="FFCCFF"/>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smtClean="0">
                <a:solidFill>
                  <a:schemeClr val="tx1"/>
                </a:solidFill>
                <a:latin typeface="Meiryo UI" pitchFamily="50" charset="-128"/>
                <a:ea typeface="Meiryo UI" pitchFamily="50" charset="-128"/>
                <a:cs typeface="Meiryo UI" pitchFamily="50" charset="-128"/>
              </a:rPr>
              <a:t>エネルギー・</a:t>
            </a:r>
            <a:r>
              <a:rPr lang="en-US" altLang="ja-JP" sz="1000" b="1" dirty="0" smtClean="0">
                <a:solidFill>
                  <a:schemeClr val="tx1"/>
                </a:solidFill>
                <a:latin typeface="Meiryo UI" pitchFamily="50" charset="-128"/>
                <a:ea typeface="Meiryo UI" pitchFamily="50" charset="-128"/>
                <a:cs typeface="Meiryo UI" pitchFamily="50" charset="-128"/>
              </a:rPr>
              <a:t>CO</a:t>
            </a:r>
            <a:r>
              <a:rPr lang="ja-JP" altLang="en-US" sz="1000" b="1" dirty="0" smtClean="0">
                <a:solidFill>
                  <a:schemeClr val="tx1"/>
                </a:solidFill>
                <a:latin typeface="Meiryo UI" pitchFamily="50" charset="-128"/>
                <a:ea typeface="Meiryo UI" pitchFamily="50" charset="-128"/>
                <a:cs typeface="Meiryo UI" pitchFamily="50" charset="-128"/>
              </a:rPr>
              <a:t>２排出量・</a:t>
            </a:r>
            <a:r>
              <a:rPr lang="ja-JP" altLang="en-US" sz="1000" b="1" dirty="0">
                <a:solidFill>
                  <a:schemeClr val="tx1"/>
                </a:solidFill>
                <a:latin typeface="Meiryo UI" pitchFamily="50" charset="-128"/>
                <a:ea typeface="Meiryo UI" pitchFamily="50" charset="-128"/>
                <a:cs typeface="Meiryo UI" pitchFamily="50" charset="-128"/>
              </a:rPr>
              <a:t>光熱水費の削減</a:t>
            </a:r>
          </a:p>
        </p:txBody>
      </p:sp>
      <p:sp>
        <p:nvSpPr>
          <p:cNvPr id="45" name="角丸四角形 44"/>
          <p:cNvSpPr/>
          <p:nvPr/>
        </p:nvSpPr>
        <p:spPr>
          <a:xfrm>
            <a:off x="559800" y="6291739"/>
            <a:ext cx="1883034" cy="343732"/>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ビルオーナーの経費削減</a:t>
            </a:r>
          </a:p>
        </p:txBody>
      </p:sp>
      <p:sp>
        <p:nvSpPr>
          <p:cNvPr id="46" name="角丸四角形 45"/>
          <p:cNvSpPr/>
          <p:nvPr/>
        </p:nvSpPr>
        <p:spPr>
          <a:xfrm>
            <a:off x="2612658" y="6302216"/>
            <a:ext cx="1958686" cy="333255"/>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エコチューニング事業者報酬</a:t>
            </a:r>
            <a:endParaRPr lang="en-US" altLang="ja-JP" sz="1000" b="1"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900" b="1" dirty="0">
                <a:solidFill>
                  <a:schemeClr val="tx1"/>
                </a:solidFill>
                <a:latin typeface="Meiryo UI" pitchFamily="50" charset="-128"/>
                <a:ea typeface="Meiryo UI" pitchFamily="50" charset="-128"/>
                <a:cs typeface="Meiryo UI" pitchFamily="50" charset="-128"/>
              </a:rPr>
              <a:t>（削減額の一部）</a:t>
            </a:r>
          </a:p>
        </p:txBody>
      </p:sp>
      <p:pic>
        <p:nvPicPr>
          <p:cNvPr id="47" name="Picture 46" descr="http://kids.wanpug.com/illust/illust355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201" y="5099867"/>
            <a:ext cx="628472" cy="52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グループ化 9"/>
          <p:cNvGrpSpPr/>
          <p:nvPr/>
        </p:nvGrpSpPr>
        <p:grpSpPr>
          <a:xfrm>
            <a:off x="3859066" y="4944983"/>
            <a:ext cx="649604" cy="488078"/>
            <a:chOff x="3296159" y="4748451"/>
            <a:chExt cx="649604" cy="488078"/>
          </a:xfrm>
        </p:grpSpPr>
        <p:pic>
          <p:nvPicPr>
            <p:cNvPr id="48" name="Picture 48" descr="http://kids.wanpug.com/illust/illust386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159" y="4753690"/>
              <a:ext cx="277654" cy="42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6" descr="http://kids.wanpug.com/illust/illust366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4535" y="4748451"/>
              <a:ext cx="301228"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2" descr="http://kids.wanpug.com/illust/illust6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3321" y="4792108"/>
              <a:ext cx="324802" cy="44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9" name="直線矢印コネクタ 68"/>
          <p:cNvCxnSpPr/>
          <p:nvPr/>
        </p:nvCxnSpPr>
        <p:spPr>
          <a:xfrm>
            <a:off x="2456704" y="4485090"/>
            <a:ext cx="0" cy="53712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0" name="直線矢印コネクタ 79"/>
          <p:cNvCxnSpPr/>
          <p:nvPr/>
        </p:nvCxnSpPr>
        <p:spPr bwMode="auto">
          <a:xfrm>
            <a:off x="1387136" y="593937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1" name="直線矢印コネクタ 80"/>
          <p:cNvCxnSpPr/>
          <p:nvPr/>
        </p:nvCxnSpPr>
        <p:spPr bwMode="auto">
          <a:xfrm>
            <a:off x="3576053" y="593937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8" name="Text Box 72"/>
          <p:cNvSpPr txBox="1">
            <a:spLocks noChangeArrowheads="1"/>
          </p:cNvSpPr>
          <p:nvPr/>
        </p:nvSpPr>
        <p:spPr bwMode="auto">
          <a:xfrm>
            <a:off x="3672544" y="3803849"/>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Text Box 72"/>
          <p:cNvSpPr txBox="1">
            <a:spLocks noChangeArrowheads="1"/>
          </p:cNvSpPr>
          <p:nvPr/>
        </p:nvSpPr>
        <p:spPr bwMode="auto">
          <a:xfrm>
            <a:off x="2695490" y="3728919"/>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紹介</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Text Box 72"/>
          <p:cNvSpPr txBox="1">
            <a:spLocks noChangeArrowheads="1"/>
          </p:cNvSpPr>
          <p:nvPr/>
        </p:nvSpPr>
        <p:spPr bwMode="auto">
          <a:xfrm>
            <a:off x="2596542" y="4715873"/>
            <a:ext cx="2244136"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（国の委託機関による認定事業者）</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367212" y="5948829"/>
            <a:ext cx="2224789" cy="0"/>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1706507" y="4530557"/>
            <a:ext cx="1476000" cy="0"/>
          </a:xfrm>
          <a:prstGeom prst="straightConnector1">
            <a:avLst/>
          </a:prstGeom>
          <a:ln w="38100">
            <a:headEnd type="arrow"/>
            <a:tailEnd type="arrow"/>
          </a:ln>
        </p:spPr>
        <p:style>
          <a:lnRef idx="1">
            <a:schemeClr val="dk1"/>
          </a:lnRef>
          <a:fillRef idx="0">
            <a:schemeClr val="dk1"/>
          </a:fillRef>
          <a:effectRef idx="0">
            <a:schemeClr val="dk1"/>
          </a:effectRef>
          <a:fontRef idx="minor">
            <a:schemeClr val="tx1"/>
          </a:fontRef>
        </p:style>
      </p:cxnSp>
      <p:sp>
        <p:nvSpPr>
          <p:cNvPr id="62" name="円/楕円 61"/>
          <p:cNvSpPr/>
          <p:nvPr/>
        </p:nvSpPr>
        <p:spPr>
          <a:xfrm>
            <a:off x="2092116" y="4347608"/>
            <a:ext cx="72008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a:t>
            </a:r>
          </a:p>
        </p:txBody>
      </p:sp>
      <p:grpSp>
        <p:nvGrpSpPr>
          <p:cNvPr id="20" name="グループ化 19"/>
          <p:cNvGrpSpPr/>
          <p:nvPr/>
        </p:nvGrpSpPr>
        <p:grpSpPr>
          <a:xfrm>
            <a:off x="223370" y="3193477"/>
            <a:ext cx="2300009" cy="404024"/>
            <a:chOff x="205107" y="3488822"/>
            <a:chExt cx="2723494" cy="404024"/>
          </a:xfrm>
        </p:grpSpPr>
        <p:sp>
          <p:nvSpPr>
            <p:cNvPr id="72" name="フローチャート: 処理 71"/>
            <p:cNvSpPr/>
            <p:nvPr/>
          </p:nvSpPr>
          <p:spPr>
            <a:xfrm>
              <a:off x="205107" y="3488822"/>
              <a:ext cx="2723494" cy="404024"/>
            </a:xfrm>
            <a:prstGeom prst="flowChartProcess">
              <a:avLst/>
            </a:prstGeom>
            <a:noFill/>
            <a:ln>
              <a:noFill/>
            </a:ln>
            <a:scene3d>
              <a:camera prst="orthographicFront"/>
              <a:lightRig rig="threePt" dir="t"/>
            </a:scene3d>
            <a:sp3d>
              <a:bevelT w="63500" h="15875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endPar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角丸四角形 137"/>
            <p:cNvSpPr/>
            <p:nvPr/>
          </p:nvSpPr>
          <p:spPr>
            <a:xfrm>
              <a:off x="365459" y="3490086"/>
              <a:ext cx="2378840" cy="39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grpSp>
      <p:sp>
        <p:nvSpPr>
          <p:cNvPr id="84" name="フローチャート: 処理 83"/>
          <p:cNvSpPr/>
          <p:nvPr/>
        </p:nvSpPr>
        <p:spPr>
          <a:xfrm>
            <a:off x="2545805" y="3193477"/>
            <a:ext cx="190538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（国の委託機関）</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9" name="Picture 52" descr="http://kids.wanpug.com/illust/illust226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177" y="3239012"/>
            <a:ext cx="251460"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8" name="直線矢印コネクタ 87"/>
          <p:cNvCxnSpPr/>
          <p:nvPr/>
        </p:nvCxnSpPr>
        <p:spPr>
          <a:xfrm>
            <a:off x="3655501" y="37418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9" name="直線矢印コネクタ 88"/>
          <p:cNvCxnSpPr/>
          <p:nvPr/>
        </p:nvCxnSpPr>
        <p:spPr>
          <a:xfrm rot="10800000">
            <a:off x="4276502" y="37418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2" name="円/楕円 91"/>
          <p:cNvSpPr/>
          <p:nvPr/>
        </p:nvSpPr>
        <p:spPr>
          <a:xfrm>
            <a:off x="2092116" y="3084777"/>
            <a:ext cx="72008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p>
        </p:txBody>
      </p:sp>
      <p:cxnSp>
        <p:nvCxnSpPr>
          <p:cNvPr id="93" name="直線矢印コネクタ 92"/>
          <p:cNvCxnSpPr/>
          <p:nvPr/>
        </p:nvCxnSpPr>
        <p:spPr>
          <a:xfrm>
            <a:off x="811666" y="37291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5" name="Text Box 72"/>
          <p:cNvSpPr txBox="1">
            <a:spLocks noChangeArrowheads="1"/>
          </p:cNvSpPr>
          <p:nvPr/>
        </p:nvSpPr>
        <p:spPr bwMode="auto">
          <a:xfrm>
            <a:off x="265895" y="3805119"/>
            <a:ext cx="637816"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需要</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発掘</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Text Box 72"/>
          <p:cNvSpPr txBox="1">
            <a:spLocks noChangeArrowheads="1"/>
          </p:cNvSpPr>
          <p:nvPr/>
        </p:nvSpPr>
        <p:spPr bwMode="auto">
          <a:xfrm>
            <a:off x="801316" y="3803849"/>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1" name="直線矢印コネクタ 60"/>
          <p:cNvCxnSpPr/>
          <p:nvPr/>
        </p:nvCxnSpPr>
        <p:spPr>
          <a:xfrm flipH="1">
            <a:off x="2092116" y="3787308"/>
            <a:ext cx="553690" cy="47759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65" name="直線矢印コネクタ 64"/>
          <p:cNvCxnSpPr/>
          <p:nvPr/>
        </p:nvCxnSpPr>
        <p:spPr>
          <a:xfrm rot="10800000">
            <a:off x="1403118" y="37291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1" name="Text Box 72"/>
          <p:cNvSpPr txBox="1">
            <a:spLocks noChangeArrowheads="1"/>
          </p:cNvSpPr>
          <p:nvPr/>
        </p:nvSpPr>
        <p:spPr bwMode="auto">
          <a:xfrm>
            <a:off x="1420098" y="3702053"/>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エコチューニング</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事</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業者紹介等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42"/>
          <p:cNvSpPr txBox="1">
            <a:spLocks noChangeArrowheads="1"/>
          </p:cNvSpPr>
          <p:nvPr/>
        </p:nvSpPr>
        <p:spPr bwMode="auto">
          <a:xfrm>
            <a:off x="18345" y="1674930"/>
            <a:ext cx="5090761"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◆省エネ対策を必要とするビルオーナー等と、エコチューニング事業者</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（省エネを支援する事業者）とのマッチングの促進を図りました。</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300"/>
              </a:spcAft>
            </a:pPr>
            <a:r>
              <a:rPr lang="ja-JP" altLang="en-US" sz="1300" dirty="0" smtClean="0">
                <a:latin typeface="Meiryo UI" pitchFamily="50" charset="-128"/>
                <a:ea typeface="Meiryo UI" pitchFamily="50" charset="-128"/>
                <a:cs typeface="Meiryo UI" pitchFamily="50" charset="-128"/>
              </a:rPr>
              <a:t>（環境省</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エコチューニングビジネスモデル確立事業」</a:t>
            </a:r>
            <a:r>
              <a:rPr lang="ja-JP" altLang="en-US" sz="1300" dirty="0" smtClean="0">
                <a:latin typeface="Meiryo UI" pitchFamily="50" charset="-128"/>
                <a:ea typeface="Meiryo UI" pitchFamily="50" charset="-128"/>
                <a:cs typeface="Meiryo UI" pitchFamily="50" charset="-128"/>
              </a:rPr>
              <a:t>と連携して実施）</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取組事例を通じて、エネルギーの削減ポテンシャルが見込まれる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業種・建物用途を対象に、エコチューニング</a:t>
            </a:r>
            <a:r>
              <a:rPr lang="ja-JP" altLang="en-US" sz="1300" dirty="0">
                <a:latin typeface="Meiryo UI" pitchFamily="50" charset="-128"/>
                <a:ea typeface="Meiryo UI" pitchFamily="50" charset="-128"/>
                <a:cs typeface="Meiryo UI" pitchFamily="50" charset="-128"/>
              </a:rPr>
              <a:t>の広報・ＰＲを</a:t>
            </a:r>
            <a:r>
              <a:rPr lang="ja-JP" altLang="en-US" sz="1300" dirty="0" smtClean="0">
                <a:latin typeface="Meiryo UI" pitchFamily="50" charset="-128"/>
                <a:ea typeface="Meiryo UI" pitchFamily="50" charset="-128"/>
                <a:cs typeface="Meiryo UI" pitchFamily="50" charset="-128"/>
              </a:rPr>
              <a:t>実施し、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新たな需要の発掘を図りました。</a:t>
            </a:r>
            <a:endParaRPr lang="en-US" altLang="ja-JP" sz="13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230469" y="1363283"/>
            <a:ext cx="2551882"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smtClean="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2015</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4"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59</a:t>
            </a:r>
            <a:endParaRPr lang="ja-JP" altLang="en-US" b="1" dirty="0">
              <a:solidFill>
                <a:prstClr val="white"/>
              </a:solidFill>
            </a:endParaRPr>
          </a:p>
        </p:txBody>
      </p:sp>
      <p:sp>
        <p:nvSpPr>
          <p:cNvPr id="52" name="角丸四角形 51"/>
          <p:cNvSpPr/>
          <p:nvPr/>
        </p:nvSpPr>
        <p:spPr>
          <a:xfrm>
            <a:off x="4945720" y="604741"/>
            <a:ext cx="3303773" cy="55714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smtClean="0">
                <a:solidFill>
                  <a:prstClr val="black"/>
                </a:solidFill>
                <a:latin typeface="Meiryo UI" pitchFamily="50" charset="-128"/>
                <a:ea typeface="Meiryo UI" pitchFamily="50" charset="-128"/>
                <a:cs typeface="Meiryo UI" pitchFamily="50" charset="-128"/>
              </a:rPr>
              <a:t>地域と連携した低炭素化推進事業</a:t>
            </a:r>
            <a:r>
              <a:rPr lang="en-US" altLang="ja-JP" sz="1600" b="1" dirty="0" smtClean="0">
                <a:solidFill>
                  <a:prstClr val="black"/>
                </a:solidFill>
                <a:latin typeface="Meiryo UI" pitchFamily="50" charset="-128"/>
                <a:ea typeface="Meiryo UI" pitchFamily="50" charset="-128"/>
                <a:cs typeface="Meiryo UI" pitchFamily="50" charset="-128"/>
              </a:rPr>
              <a:t> -Leading Eco Life</a:t>
            </a:r>
            <a:r>
              <a:rPr lang="ja-JP" altLang="ja-JP" sz="1600" b="1" dirty="0" smtClean="0">
                <a:solidFill>
                  <a:prstClr val="black"/>
                </a:solidFill>
                <a:latin typeface="Meiryo UI" pitchFamily="50" charset="-128"/>
                <a:ea typeface="Meiryo UI" pitchFamily="50" charset="-128"/>
                <a:cs typeface="Meiryo UI" pitchFamily="50" charset="-128"/>
              </a:rPr>
              <a:t>つるみ</a:t>
            </a:r>
            <a:r>
              <a:rPr lang="en-US" altLang="ja-JP"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4847591" y="1393684"/>
            <a:ext cx="503203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hangingPunct="1"/>
            <a:r>
              <a:rPr lang="ja-JP" altLang="en-US" b="0" i="0" dirty="0" smtClean="0">
                <a:latin typeface="Meiryo UI" pitchFamily="50" charset="-128"/>
                <a:ea typeface="Meiryo UI" pitchFamily="50" charset="-128"/>
                <a:cs typeface="Meiryo UI" pitchFamily="50" charset="-128"/>
              </a:rPr>
              <a:t>◆</a:t>
            </a:r>
            <a:r>
              <a:rPr lang="ja-JP" altLang="ja-JP" dirty="0" smtClean="0">
                <a:latin typeface="Meiryo UI" panose="020B0604030504040204" pitchFamily="50" charset="-128"/>
                <a:ea typeface="Meiryo UI" panose="020B0604030504040204" pitchFamily="50" charset="-128"/>
              </a:rPr>
              <a:t> </a:t>
            </a:r>
            <a:r>
              <a:rPr lang="ja-JP" altLang="en-US" b="0" i="0" dirty="0" smtClean="0">
                <a:latin typeface="Meiryo UI" pitchFamily="50" charset="-128"/>
                <a:ea typeface="Meiryo UI" pitchFamily="50" charset="-128"/>
                <a:cs typeface="Meiryo UI" pitchFamily="50" charset="-128"/>
              </a:rPr>
              <a:t>大阪市では、</a:t>
            </a:r>
            <a:r>
              <a:rPr lang="ja-JP" altLang="ja-JP" b="0" i="0" dirty="0" smtClean="0">
                <a:latin typeface="Meiryo UI" pitchFamily="50" charset="-128"/>
                <a:ea typeface="Meiryo UI" pitchFamily="50" charset="-128"/>
                <a:cs typeface="Meiryo UI" pitchFamily="50" charset="-128"/>
              </a:rPr>
              <a:t>鶴見区内の</a:t>
            </a:r>
            <a:r>
              <a:rPr lang="en-US" altLang="ja-JP" b="0" i="0" dirty="0" smtClean="0">
                <a:latin typeface="Meiryo UI" pitchFamily="50" charset="-128"/>
                <a:ea typeface="Meiryo UI" pitchFamily="50" charset="-128"/>
                <a:cs typeface="Meiryo UI" pitchFamily="50" charset="-128"/>
              </a:rPr>
              <a:t>1,200</a:t>
            </a:r>
            <a:r>
              <a:rPr lang="ja-JP" altLang="ja-JP" b="0" i="0" dirty="0" smtClean="0">
                <a:latin typeface="Meiryo UI" pitchFamily="50" charset="-128"/>
                <a:ea typeface="Meiryo UI" pitchFamily="50" charset="-128"/>
                <a:cs typeface="Meiryo UI" pitchFamily="50" charset="-128"/>
              </a:rPr>
              <a:t>世帯を対象に</a:t>
            </a:r>
            <a:r>
              <a:rPr lang="ja-JP" altLang="en-US" b="0" i="0" dirty="0" smtClean="0">
                <a:latin typeface="Meiryo UI" pitchFamily="50" charset="-128"/>
                <a:ea typeface="Meiryo UI" pitchFamily="50" charset="-128"/>
                <a:cs typeface="Meiryo UI" pitchFamily="50" charset="-128"/>
              </a:rPr>
              <a:t>、</a:t>
            </a:r>
            <a:r>
              <a:rPr lang="ja-JP" altLang="ja-JP" b="0" i="0" dirty="0" smtClean="0">
                <a:latin typeface="Meiryo UI" pitchFamily="50" charset="-128"/>
                <a:ea typeface="Meiryo UI" pitchFamily="50" charset="-128"/>
                <a:cs typeface="Meiryo UI" pitchFamily="50" charset="-128"/>
              </a:rPr>
              <a:t>環境配慮行動（各</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家庭の電気ガス使用量節減等）の講習会を実施するとともに、各家庭</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が環境配慮行動に取り組み、その効果を分析のうえ、家庭や地域単位で</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表彰</a:t>
            </a:r>
            <a:r>
              <a:rPr lang="ja-JP" altLang="en-US" b="0" i="0" dirty="0" smtClean="0">
                <a:latin typeface="Meiryo UI" pitchFamily="50" charset="-128"/>
                <a:ea typeface="Meiryo UI" pitchFamily="50" charset="-128"/>
                <a:cs typeface="Meiryo UI" pitchFamily="50" charset="-128"/>
              </a:rPr>
              <a:t>しました。</a:t>
            </a:r>
            <a:endParaRPr lang="ja-JP" altLang="ja-JP" b="0" i="0" dirty="0" smtClean="0">
              <a:latin typeface="Meiryo UI" pitchFamily="50" charset="-128"/>
              <a:ea typeface="Meiryo UI" pitchFamily="50" charset="-128"/>
              <a:cs typeface="Meiryo UI" pitchFamily="50" charset="-128"/>
            </a:endParaRPr>
          </a:p>
          <a:p>
            <a:pPr hangingPunct="1"/>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また、これらの取組みを区民のライフスタイルとして</a:t>
            </a:r>
            <a:r>
              <a:rPr lang="ja-JP" altLang="en-US" b="0" i="0" dirty="0" smtClean="0">
                <a:latin typeface="Meiryo UI" pitchFamily="50" charset="-128"/>
                <a:ea typeface="Meiryo UI" pitchFamily="50" charset="-128"/>
                <a:cs typeface="Meiryo UI" pitchFamily="50" charset="-128"/>
              </a:rPr>
              <a:t>国内外他都市と比較</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検証を行い、暮らしを下支えする</a:t>
            </a:r>
            <a:r>
              <a:rPr lang="ja-JP" altLang="ja-JP" b="0" i="0" dirty="0" smtClean="0">
                <a:latin typeface="Meiryo UI" pitchFamily="50" charset="-128"/>
                <a:ea typeface="Meiryo UI" pitchFamily="50" charset="-128"/>
                <a:cs typeface="Meiryo UI" pitchFamily="50" charset="-128"/>
              </a:rPr>
              <a:t>環境</a:t>
            </a:r>
            <a:r>
              <a:rPr lang="ja-JP" altLang="en-US" b="0" i="0" dirty="0" smtClean="0">
                <a:latin typeface="Meiryo UI" pitchFamily="50" charset="-128"/>
                <a:ea typeface="Meiryo UI" pitchFamily="50" charset="-128"/>
                <a:cs typeface="Meiryo UI" pitchFamily="50" charset="-128"/>
              </a:rPr>
              <a:t>技術の展示も合わせた環境</a:t>
            </a:r>
            <a:r>
              <a:rPr lang="ja-JP" altLang="ja-JP" b="0" i="0" dirty="0" smtClean="0">
                <a:latin typeface="Meiryo UI" pitchFamily="50" charset="-128"/>
                <a:ea typeface="Meiryo UI" pitchFamily="50" charset="-128"/>
                <a:cs typeface="Meiryo UI" pitchFamily="50" charset="-128"/>
              </a:rPr>
              <a:t>シンポ</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ジウム開催などを通じて、国内外に広く情報発信</a:t>
            </a:r>
            <a:r>
              <a:rPr lang="ja-JP" altLang="en-US" b="0" i="0" dirty="0" smtClean="0">
                <a:latin typeface="Meiryo UI" pitchFamily="50" charset="-128"/>
                <a:ea typeface="Meiryo UI" pitchFamily="50" charset="-128"/>
                <a:cs typeface="Meiryo UI" pitchFamily="50" charset="-128"/>
              </a:rPr>
              <a:t>し、</a:t>
            </a:r>
            <a:r>
              <a:rPr lang="ja-JP" altLang="ja-JP" b="0" i="0" dirty="0" smtClean="0">
                <a:latin typeface="Meiryo UI" pitchFamily="50" charset="-128"/>
                <a:ea typeface="Meiryo UI" pitchFamily="50" charset="-128"/>
                <a:cs typeface="Meiryo UI" pitchFamily="50" charset="-128"/>
              </a:rPr>
              <a:t>鶴見区の魅力を向</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上させ、誰もが一度は訪れ、住みたいまち「つるみ」の実現につなげ</a:t>
            </a:r>
            <a:r>
              <a:rPr lang="ja-JP" altLang="en-US" b="0" i="0" dirty="0" smtClean="0">
                <a:latin typeface="Meiryo UI" pitchFamily="50" charset="-128"/>
                <a:ea typeface="Meiryo UI" pitchFamily="50" charset="-128"/>
                <a:cs typeface="Meiryo UI" pitchFamily="50" charset="-128"/>
              </a:rPr>
              <a:t>ました。</a:t>
            </a:r>
            <a:endParaRPr lang="ja-JP" altLang="ja-JP" b="0" i="0" dirty="0" smtClean="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11"/>
          <a:stretch>
            <a:fillRect/>
          </a:stretch>
        </p:blipFill>
        <p:spPr>
          <a:xfrm>
            <a:off x="5052208" y="4482403"/>
            <a:ext cx="4796095" cy="2215519"/>
          </a:xfrm>
          <a:prstGeom prst="rect">
            <a:avLst/>
          </a:prstGeom>
        </p:spPr>
      </p:pic>
      <p:sp>
        <p:nvSpPr>
          <p:cNvPr id="59" name="角丸四角形 58"/>
          <p:cNvSpPr/>
          <p:nvPr/>
        </p:nvSpPr>
        <p:spPr>
          <a:xfrm>
            <a:off x="4878915" y="561912"/>
            <a:ext cx="4969388" cy="61926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7252781" y="1209018"/>
            <a:ext cx="258783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55" name="正方形/長方形 54"/>
          <p:cNvSpPr/>
          <p:nvPr/>
        </p:nvSpPr>
        <p:spPr>
          <a:xfrm>
            <a:off x="5069661" y="3764840"/>
            <a:ext cx="2889882" cy="77587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（大阪市実績）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rPr>
              <a:t>7</a:t>
            </a:r>
            <a:r>
              <a:rPr lang="ja-JP" altLang="en-US" sz="1050" dirty="0">
                <a:solidFill>
                  <a:schemeClr val="tx1"/>
                </a:solidFill>
                <a:latin typeface="Meiryo UI" panose="020B0604030504040204" pitchFamily="50" charset="-128"/>
                <a:ea typeface="Meiryo UI" panose="020B0604030504040204" pitchFamily="50" charset="-128"/>
              </a:rPr>
              <a:t>月から</a:t>
            </a:r>
            <a:r>
              <a:rPr lang="en-US" altLang="ja-JP" sz="1050" dirty="0">
                <a:solidFill>
                  <a:schemeClr val="tx1"/>
                </a:solidFill>
                <a:latin typeface="Meiryo UI" panose="020B0604030504040204" pitchFamily="50" charset="-128"/>
                <a:ea typeface="Meiryo UI" panose="020B0604030504040204" pitchFamily="50" charset="-128"/>
              </a:rPr>
              <a:t>11</a:t>
            </a:r>
            <a:r>
              <a:rPr lang="ja-JP" altLang="en-US" sz="1050" dirty="0">
                <a:solidFill>
                  <a:schemeClr val="tx1"/>
                </a:solidFill>
                <a:latin typeface="Meiryo UI" panose="020B0604030504040204" pitchFamily="50" charset="-128"/>
                <a:ea typeface="Meiryo UI" panose="020B0604030504040204" pitchFamily="50" charset="-128"/>
              </a:rPr>
              <a:t>月の</a:t>
            </a:r>
            <a:r>
              <a:rPr lang="en-US" altLang="ja-JP" sz="1050" dirty="0">
                <a:solidFill>
                  <a:schemeClr val="tx1"/>
                </a:solidFill>
                <a:latin typeface="Meiryo UI" panose="020B0604030504040204" pitchFamily="50" charset="-128"/>
                <a:ea typeface="Meiryo UI" panose="020B0604030504040204" pitchFamily="50" charset="-128"/>
              </a:rPr>
              <a:t>5</a:t>
            </a:r>
            <a:r>
              <a:rPr lang="ja-JP" altLang="en-US" sz="1050" dirty="0">
                <a:solidFill>
                  <a:schemeClr val="tx1"/>
                </a:solidFill>
                <a:latin typeface="Meiryo UI" panose="020B0604030504040204" pitchFamily="50" charset="-128"/>
                <a:ea typeface="Meiryo UI" panose="020B0604030504040204" pitchFamily="50" charset="-128"/>
              </a:rPr>
              <a:t>か月間、電気・ガスの省エネ行動</a:t>
            </a:r>
            <a:r>
              <a:rPr lang="ja-JP" altLang="en-US" sz="1050" dirty="0" smtClean="0">
                <a:solidFill>
                  <a:schemeClr val="tx1"/>
                </a:solidFill>
                <a:latin typeface="Meiryo UI" panose="020B0604030504040204" pitchFamily="50" charset="-128"/>
                <a:ea typeface="Meiryo UI" panose="020B0604030504040204" pitchFamily="50" charset="-128"/>
              </a:rPr>
              <a:t>に</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取り組みへの参加者数（</a:t>
            </a:r>
            <a:r>
              <a:rPr lang="ja-JP" altLang="en-US" sz="1050" dirty="0">
                <a:solidFill>
                  <a:schemeClr val="tx1"/>
                </a:solidFill>
                <a:latin typeface="Meiryo UI" panose="020B0604030504040204" pitchFamily="50" charset="-128"/>
                <a:ea typeface="Meiryo UI" panose="020B0604030504040204" pitchFamily="50" charset="-128"/>
              </a:rPr>
              <a:t>参加申込</a:t>
            </a:r>
            <a:r>
              <a:rPr lang="en-US" altLang="ja-JP" sz="1050" dirty="0" smtClean="0">
                <a:solidFill>
                  <a:schemeClr val="tx1"/>
                </a:solidFill>
                <a:latin typeface="Meiryo UI" panose="020B0604030504040204" pitchFamily="50" charset="-128"/>
                <a:ea typeface="Meiryo UI" panose="020B0604030504040204" pitchFamily="50" charset="-128"/>
              </a:rPr>
              <a:t>669</a:t>
            </a:r>
            <a:r>
              <a:rPr lang="ja-JP" altLang="en-US" sz="1050" dirty="0" smtClean="0">
                <a:solidFill>
                  <a:schemeClr val="tx1"/>
                </a:solidFill>
                <a:latin typeface="Meiryo UI" panose="020B0604030504040204" pitchFamily="50" charset="-128"/>
                <a:ea typeface="Meiryo UI" panose="020B0604030504040204" pitchFamily="50" charset="-128"/>
              </a:rPr>
              <a:t>世帯</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rgbClr val="FF0000"/>
              </a:solidFill>
              <a:latin typeface="Meiryo UI" pitchFamily="50" charset="-128"/>
              <a:ea typeface="Meiryo UI" pitchFamily="50" charset="-128"/>
              <a:cs typeface="Meiryo UI" pitchFamily="50" charset="-128"/>
            </a:endParaRPr>
          </a:p>
        </p:txBody>
      </p:sp>
      <p:pic>
        <p:nvPicPr>
          <p:cNvPr id="58" name="Picture 6"/>
          <p:cNvPicPr>
            <a:picLocks noChangeAspect="1" noChangeArrowheads="1"/>
          </p:cNvPicPr>
          <p:nvPr/>
        </p:nvPicPr>
        <p:blipFill>
          <a:blip r:embed="rId12" cstate="print"/>
          <a:srcRect/>
          <a:stretch>
            <a:fillRect/>
          </a:stretch>
        </p:blipFill>
        <p:spPr bwMode="auto">
          <a:xfrm>
            <a:off x="7613090" y="3057752"/>
            <a:ext cx="1008112" cy="996390"/>
          </a:xfrm>
          <a:prstGeom prst="rect">
            <a:avLst/>
          </a:prstGeom>
          <a:noFill/>
          <a:ln w="9525">
            <a:noFill/>
            <a:miter lim="800000"/>
            <a:headEnd/>
            <a:tailEnd/>
          </a:ln>
        </p:spPr>
      </p:pic>
      <p:pic>
        <p:nvPicPr>
          <p:cNvPr id="57" name="Picture 2" descr="C:\Users\i4521454\AppData\Local\Microsoft\Windows\Temporary Internet Files\Content.Outlook\R0UWHIGX\無題.jpg"/>
          <p:cNvPicPr>
            <a:picLocks noChangeAspect="1" noChangeArrowheads="1"/>
          </p:cNvPicPr>
          <p:nvPr/>
        </p:nvPicPr>
        <p:blipFill>
          <a:blip r:embed="rId13" cstate="print"/>
          <a:srcRect/>
          <a:stretch>
            <a:fillRect/>
          </a:stretch>
        </p:blipFill>
        <p:spPr bwMode="auto">
          <a:xfrm>
            <a:off x="8574004" y="3057752"/>
            <a:ext cx="1196132" cy="936104"/>
          </a:xfrm>
          <a:prstGeom prst="rect">
            <a:avLst/>
          </a:prstGeom>
          <a:noFill/>
        </p:spPr>
      </p:pic>
    </p:spTree>
    <p:extLst>
      <p:ext uri="{BB962C8B-B14F-4D97-AF65-F5344CB8AC3E}">
        <p14:creationId xmlns:p14="http://schemas.microsoft.com/office/powerpoint/2010/main" val="35572043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a:t>
            </a:r>
            <a:endParaRPr lang="ja-JP" sz="3600" dirty="0">
              <a:solidFill>
                <a:schemeClr val="bg1"/>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60</a:t>
            </a:r>
            <a:endParaRPr kumimoji="1" lang="ja-JP" altLang="en-US" b="1" dirty="0"/>
          </a:p>
        </p:txBody>
      </p:sp>
      <p:sp>
        <p:nvSpPr>
          <p:cNvPr id="78" name="角丸四角形 77"/>
          <p:cNvSpPr/>
          <p:nvPr/>
        </p:nvSpPr>
        <p:spPr>
          <a:xfrm>
            <a:off x="128464"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9" name="角丸四角形 78"/>
          <p:cNvSpPr/>
          <p:nvPr/>
        </p:nvSpPr>
        <p:spPr>
          <a:xfrm>
            <a:off x="248609" y="663558"/>
            <a:ext cx="5542943"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建築物省エネ診断・</a:t>
            </a:r>
            <a:r>
              <a:rPr lang="en-US" altLang="ja-JP" sz="1400" b="1" dirty="0">
                <a:solidFill>
                  <a:schemeClr val="tx1"/>
                </a:solidFill>
                <a:latin typeface="Meiryo UI" pitchFamily="50" charset="-128"/>
                <a:ea typeface="Meiryo UI" pitchFamily="50" charset="-128"/>
                <a:cs typeface="Meiryo UI" pitchFamily="50" charset="-128"/>
              </a:rPr>
              <a:t>ESCO</a:t>
            </a:r>
            <a:r>
              <a:rPr lang="ja-JP" altLang="en-US" sz="1400" b="1" dirty="0">
                <a:solidFill>
                  <a:schemeClr val="tx1"/>
                </a:solidFill>
                <a:latin typeface="Meiryo UI" pitchFamily="50" charset="-128"/>
                <a:ea typeface="Meiryo UI" pitchFamily="50" charset="-128"/>
                <a:cs typeface="Meiryo UI" pitchFamily="50" charset="-128"/>
              </a:rPr>
              <a:t>アドバイザリー・省エネ格付推進事業</a:t>
            </a:r>
          </a:p>
        </p:txBody>
      </p:sp>
      <p:sp>
        <p:nvSpPr>
          <p:cNvPr id="18" name="テキスト ボックス 28"/>
          <p:cNvSpPr txBox="1">
            <a:spLocks noChangeArrowheads="1"/>
          </p:cNvSpPr>
          <p:nvPr/>
        </p:nvSpPr>
        <p:spPr bwMode="auto">
          <a:xfrm>
            <a:off x="295387" y="1323552"/>
            <a:ext cx="878182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◆府内</a:t>
            </a:r>
            <a:r>
              <a:rPr lang="ja-JP" altLang="en-US" b="0" i="0" dirty="0">
                <a:latin typeface="Meiryo UI" pitchFamily="50" charset="-128"/>
                <a:ea typeface="Meiryo UI" pitchFamily="50" charset="-128"/>
                <a:cs typeface="Meiryo UI" pitchFamily="50" charset="-128"/>
              </a:rPr>
              <a:t>におけるビルの省エネ改修事業</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等）の拡大につなげ、省エネ診断や省エネビル格付の事業スキームを確立させ、新たな省エネビジネスの創造に寄与するとともに、新規雇用された高年齢者や未就職卒業者、非正規労働者、東日本大震災の被災者等が正社員雇用につながるスキルを獲得すること</a:t>
            </a:r>
            <a:r>
              <a:rPr lang="ja-JP" altLang="en-US" b="0" i="0" dirty="0" smtClean="0">
                <a:latin typeface="Meiryo UI" pitchFamily="50" charset="-128"/>
                <a:ea typeface="Meiryo UI" pitchFamily="50" charset="-128"/>
                <a:cs typeface="Meiryo UI" pitchFamily="50" charset="-128"/>
              </a:rPr>
              <a:t>を目指しました。</a:t>
            </a:r>
            <a:endParaRPr lang="ja-JP" altLang="en-US" b="0" i="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5777703" y="1032709"/>
            <a:ext cx="4128297" cy="261610"/>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a:t>
            </a:r>
            <a:r>
              <a:rPr lang="zh-TW" altLang="en-US" sz="1100" dirty="0" smtClean="0">
                <a:latin typeface="Meiryo UI" pitchFamily="50" charset="-128"/>
                <a:ea typeface="Meiryo UI" pitchFamily="50" charset="-128"/>
                <a:cs typeface="Meiryo UI" pitchFamily="50" charset="-128"/>
              </a:rPr>
              <a:t>緊急</a:t>
            </a:r>
            <a:r>
              <a:rPr lang="zh-TW" altLang="en-US" sz="1100" dirty="0">
                <a:latin typeface="Meiryo UI" pitchFamily="50" charset="-128"/>
                <a:ea typeface="Meiryo UI" pitchFamily="50" charset="-128"/>
                <a:cs typeface="Meiryo UI" pitchFamily="50" charset="-128"/>
              </a:rPr>
              <a:t>雇用創出基金事業（起業支援型地域雇用創造事業</a:t>
            </a:r>
            <a:r>
              <a:rPr lang="zh-TW" altLang="en-US"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a:t>
            </a:r>
            <a:endParaRPr lang="zh-TW" altLang="en-US" sz="1100" dirty="0">
              <a:latin typeface="Meiryo UI" pitchFamily="50" charset="-128"/>
              <a:ea typeface="Meiryo UI" pitchFamily="50" charset="-128"/>
              <a:cs typeface="Meiryo UI" pitchFamily="50" charset="-128"/>
            </a:endParaRPr>
          </a:p>
        </p:txBody>
      </p:sp>
      <p:sp>
        <p:nvSpPr>
          <p:cNvPr id="24" name="AutoShape 29"/>
          <p:cNvSpPr>
            <a:spLocks noChangeArrowheads="1"/>
          </p:cNvSpPr>
          <p:nvPr/>
        </p:nvSpPr>
        <p:spPr bwMode="auto">
          <a:xfrm>
            <a:off x="971550" y="2424505"/>
            <a:ext cx="576262" cy="4248149"/>
          </a:xfrm>
          <a:prstGeom prst="roundRect">
            <a:avLst>
              <a:gd name="adj" fmla="val 16667"/>
            </a:avLst>
          </a:prstGeom>
          <a:solidFill>
            <a:schemeClr val="bg1"/>
          </a:solidFill>
          <a:ln w="19050">
            <a:solidFill>
              <a:schemeClr val="tx1"/>
            </a:solidFill>
            <a:round/>
            <a:headEnd/>
            <a:tailEnd/>
          </a:ln>
          <a:effectLst>
            <a:outerShdw dist="35921" dir="2700000" algn="ctr" rotWithShape="0">
              <a:schemeClr val="bg2"/>
            </a:outerShdw>
          </a:effectLst>
        </p:spPr>
        <p:txBody>
          <a:bodyPr vert="eaVert" wrap="none" anchor="ctr"/>
          <a:lstStyle/>
          <a:p>
            <a:pPr>
              <a:defRPr/>
            </a:pPr>
            <a:r>
              <a:rPr lang="ja-JP" altLang="en-US" sz="1400" b="1" dirty="0" smtClean="0">
                <a:effectLst>
                  <a:outerShdw blurRad="38100" dist="38100" dir="2700000" algn="tl">
                    <a:srgbClr val="000000">
                      <a:alpha val="43137"/>
                    </a:srgbClr>
                  </a:outerShdw>
                </a:effectLst>
              </a:rPr>
              <a:t>　　　　　大阪府</a:t>
            </a:r>
            <a:r>
              <a:rPr lang="ja-JP" altLang="en-US" sz="1200" dirty="0"/>
              <a:t>（住宅まちづくり部）</a:t>
            </a:r>
          </a:p>
        </p:txBody>
      </p:sp>
      <p:sp>
        <p:nvSpPr>
          <p:cNvPr id="25" name="AutoShape 31"/>
          <p:cNvSpPr>
            <a:spLocks noChangeArrowheads="1"/>
          </p:cNvSpPr>
          <p:nvPr/>
        </p:nvSpPr>
        <p:spPr bwMode="auto">
          <a:xfrm>
            <a:off x="2555875" y="2424505"/>
            <a:ext cx="6769100" cy="4248149"/>
          </a:xfrm>
          <a:prstGeom prst="roundRect">
            <a:avLst>
              <a:gd name="adj" fmla="val 6660"/>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defRPr/>
            </a:pPr>
            <a:r>
              <a:rPr lang="ja-JP" altLang="en-US" sz="1400" dirty="0"/>
              <a:t>　</a:t>
            </a:r>
            <a:r>
              <a:rPr lang="ja-JP" altLang="en-US" sz="1400" dirty="0" smtClean="0"/>
              <a:t>　</a:t>
            </a:r>
            <a:r>
              <a:rPr lang="ja-JP" altLang="en-US" sz="1400" b="1" dirty="0" smtClean="0">
                <a:effectLst>
                  <a:outerShdw blurRad="38100" dist="38100" dir="2700000" algn="tl">
                    <a:srgbClr val="000000">
                      <a:alpha val="43137"/>
                    </a:srgbClr>
                  </a:outerShdw>
                </a:effectLst>
              </a:rPr>
              <a:t>委託先事</a:t>
            </a:r>
            <a:r>
              <a:rPr lang="ja-JP" altLang="en-US" sz="1400" b="1" dirty="0">
                <a:effectLst>
                  <a:outerShdw blurRad="38100" dist="38100" dir="2700000" algn="tl">
                    <a:srgbClr val="000000">
                      <a:alpha val="43137"/>
                    </a:srgbClr>
                  </a:outerShdw>
                </a:effectLst>
              </a:rPr>
              <a:t>業者</a:t>
            </a:r>
            <a:endParaRPr lang="en-US" altLang="ja-JP" sz="1400" b="1" dirty="0">
              <a:effectLst>
                <a:outerShdw blurRad="38100" dist="38100" dir="2700000" algn="tl">
                  <a:srgbClr val="000000">
                    <a:alpha val="43137"/>
                  </a:srgbClr>
                </a:outerShdw>
              </a:effectLst>
            </a:endParaRPr>
          </a:p>
        </p:txBody>
      </p:sp>
      <p:sp>
        <p:nvSpPr>
          <p:cNvPr id="26" name="Documents"/>
          <p:cNvSpPr>
            <a:spLocks noEditPoints="1" noChangeArrowheads="1"/>
          </p:cNvSpPr>
          <p:nvPr/>
        </p:nvSpPr>
        <p:spPr bwMode="auto">
          <a:xfrm>
            <a:off x="1649413" y="2966504"/>
            <a:ext cx="649287" cy="792163"/>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0 h 21600"/>
              <a:gd name="T18" fmla="*/ 2147483647 w 21600"/>
              <a:gd name="T19" fmla="*/ 0 h 21600"/>
              <a:gd name="T20" fmla="*/ 0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45 w 21600"/>
              <a:gd name="T37" fmla="*/ 4171 h 21600"/>
              <a:gd name="T38" fmla="*/ 16522 w 21600"/>
              <a:gd name="T39" fmla="*/ 17314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endParaRPr lang="ja-JP" altLang="en-US" sz="1400"/>
          </a:p>
        </p:txBody>
      </p:sp>
      <p:pic>
        <p:nvPicPr>
          <p:cNvPr id="27" name="Picture 40" descr="MC90001284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3126047"/>
            <a:ext cx="13652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41"/>
          <p:cNvSpPr txBox="1">
            <a:spLocks noChangeArrowheads="1"/>
          </p:cNvSpPr>
          <p:nvPr/>
        </p:nvSpPr>
        <p:spPr bwMode="auto">
          <a:xfrm>
            <a:off x="1821390" y="3789040"/>
            <a:ext cx="353943" cy="110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dirty="0"/>
              <a:t>業務委託契約</a:t>
            </a:r>
          </a:p>
        </p:txBody>
      </p:sp>
      <p:pic>
        <p:nvPicPr>
          <p:cNvPr id="29" name="Picture 53" descr="MC9004348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2197682"/>
            <a:ext cx="755057" cy="75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84"/>
          <p:cNvSpPr>
            <a:spLocks noChangeArrowheads="1"/>
          </p:cNvSpPr>
          <p:nvPr/>
        </p:nvSpPr>
        <p:spPr bwMode="auto">
          <a:xfrm>
            <a:off x="1944757" y="5612147"/>
            <a:ext cx="1393755" cy="876357"/>
          </a:xfrm>
          <a:prstGeom prst="roundRect">
            <a:avLst>
              <a:gd name="adj" fmla="val 11801"/>
            </a:avLst>
          </a:prstGeom>
          <a:solidFill>
            <a:schemeClr val="bg1"/>
          </a:solidFill>
          <a:ln w="19050">
            <a:solidFill>
              <a:schemeClr val="tx1"/>
            </a:solidFill>
            <a:round/>
            <a:headEnd/>
            <a:tailEnd/>
          </a:ln>
          <a:effectLst>
            <a:outerShdw dist="35921" dir="2700000" algn="ctr" rotWithShape="0">
              <a:schemeClr val="bg2"/>
            </a:outerShdw>
          </a:effectLst>
        </p:spPr>
        <p:txBody>
          <a:bodyPr wrap="none" anchor="b" anchorCtr="1"/>
          <a:lstStyle/>
          <a:p>
            <a:r>
              <a:rPr lang="ja-JP" altLang="en-US" sz="1200"/>
              <a:t>失業者</a:t>
            </a:r>
          </a:p>
        </p:txBody>
      </p:sp>
      <p:pic>
        <p:nvPicPr>
          <p:cNvPr id="31" name="Picture 93" descr="MC90007907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153" y="2239732"/>
            <a:ext cx="720260" cy="55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76"/>
          <p:cNvSpPr txBox="1">
            <a:spLocks noChangeArrowheads="1"/>
          </p:cNvSpPr>
          <p:nvPr/>
        </p:nvSpPr>
        <p:spPr bwMode="auto">
          <a:xfrm>
            <a:off x="2941010" y="2906738"/>
            <a:ext cx="128753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失業者を</a:t>
            </a:r>
            <a:r>
              <a:rPr lang="ja-JP" altLang="en-US" sz="1100" b="1" dirty="0"/>
              <a:t>直接雇用</a:t>
            </a:r>
          </a:p>
        </p:txBody>
      </p:sp>
      <p:sp>
        <p:nvSpPr>
          <p:cNvPr id="33" name="AutoShape 128"/>
          <p:cNvSpPr>
            <a:spLocks noChangeArrowheads="1"/>
          </p:cNvSpPr>
          <p:nvPr/>
        </p:nvSpPr>
        <p:spPr bwMode="auto">
          <a:xfrm rot="18028823">
            <a:off x="2422804" y="4703610"/>
            <a:ext cx="1512887" cy="357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35" name="AutoShape 128"/>
          <p:cNvSpPr>
            <a:spLocks noChangeArrowheads="1"/>
          </p:cNvSpPr>
          <p:nvPr/>
        </p:nvSpPr>
        <p:spPr bwMode="auto">
          <a:xfrm>
            <a:off x="4183062" y="3645464"/>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pic>
        <p:nvPicPr>
          <p:cNvPr id="38" name="Picture 16" descr="C:\Users\MurakataY\AppData\Local\Microsoft\Windows\Temporary Internet Files\Content.IE5\6U865BZP\MC90034329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48" y="3204542"/>
            <a:ext cx="1002355" cy="10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1" descr="MC90043392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179" y="3231567"/>
            <a:ext cx="1008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128"/>
          <p:cNvSpPr>
            <a:spLocks noChangeArrowheads="1"/>
          </p:cNvSpPr>
          <p:nvPr/>
        </p:nvSpPr>
        <p:spPr bwMode="auto">
          <a:xfrm>
            <a:off x="7678648" y="3658786"/>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2" name="Text Box 76"/>
          <p:cNvSpPr txBox="1">
            <a:spLocks noChangeArrowheads="1"/>
          </p:cNvSpPr>
          <p:nvPr/>
        </p:nvSpPr>
        <p:spPr bwMode="auto">
          <a:xfrm>
            <a:off x="8162618" y="2937351"/>
            <a:ext cx="74892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b="1" dirty="0"/>
              <a:t>就職支援</a:t>
            </a:r>
            <a:endParaRPr lang="en-US" altLang="ja-JP" sz="1100" b="1" dirty="0"/>
          </a:p>
        </p:txBody>
      </p:sp>
      <p:pic>
        <p:nvPicPr>
          <p:cNvPr id="43" name="Picture 3" descr="C:\Users\MurakataY\AppData\Local\Microsoft\Windows\Temporary Internet Files\Content.IE5\Q5WQF3ZN\MC900431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9054" y="5721262"/>
            <a:ext cx="460128" cy="4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 descr="C:\Users\MurakataY\AppData\Local\Microsoft\Windows\Temporary Internet Files\Content.IE5\TTSOH7UM\MC900432623[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657585"/>
            <a:ext cx="534712" cy="53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76"/>
          <p:cNvSpPr txBox="1">
            <a:spLocks noChangeArrowheads="1"/>
          </p:cNvSpPr>
          <p:nvPr/>
        </p:nvSpPr>
        <p:spPr bwMode="auto">
          <a:xfrm>
            <a:off x="2411412" y="4308101"/>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募集</a:t>
            </a:r>
            <a:endParaRPr lang="en-US" altLang="ja-JP" sz="1050" dirty="0"/>
          </a:p>
        </p:txBody>
      </p:sp>
      <p:sp>
        <p:nvSpPr>
          <p:cNvPr id="46" name="AutoShape 128"/>
          <p:cNvSpPr>
            <a:spLocks noChangeArrowheads="1"/>
          </p:cNvSpPr>
          <p:nvPr/>
        </p:nvSpPr>
        <p:spPr bwMode="auto">
          <a:xfrm rot="7236609">
            <a:off x="1961493" y="4721180"/>
            <a:ext cx="151288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7" name="Text Box 76"/>
          <p:cNvSpPr txBox="1">
            <a:spLocks noChangeArrowheads="1"/>
          </p:cNvSpPr>
          <p:nvPr/>
        </p:nvSpPr>
        <p:spPr bwMode="auto">
          <a:xfrm>
            <a:off x="2950073" y="5260673"/>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応募</a:t>
            </a:r>
            <a:endParaRPr lang="en-US" altLang="ja-JP" sz="1050" dirty="0"/>
          </a:p>
        </p:txBody>
      </p:sp>
      <p:sp>
        <p:nvSpPr>
          <p:cNvPr id="48" name="角丸四角形吹き出し 85"/>
          <p:cNvSpPr>
            <a:spLocks noChangeArrowheads="1"/>
          </p:cNvSpPr>
          <p:nvPr/>
        </p:nvSpPr>
        <p:spPr bwMode="auto">
          <a:xfrm>
            <a:off x="7895346" y="4324742"/>
            <a:ext cx="1283469" cy="597657"/>
          </a:xfrm>
          <a:prstGeom prst="wedgeRoundRectCallout">
            <a:avLst>
              <a:gd name="adj1" fmla="val 7278"/>
              <a:gd name="adj2" fmla="val -8200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r>
              <a:rPr lang="ja-JP" altLang="en-US" sz="1050" dirty="0"/>
              <a:t>事業終了後の</a:t>
            </a:r>
            <a:endParaRPr lang="en-US" altLang="ja-JP" sz="1050" dirty="0"/>
          </a:p>
          <a:p>
            <a:r>
              <a:rPr lang="ja-JP" altLang="en-US" sz="1100" b="1" dirty="0"/>
              <a:t>就職目標５０％</a:t>
            </a:r>
            <a:endParaRPr lang="en-US" altLang="ja-JP" sz="1100" b="1" dirty="0"/>
          </a:p>
        </p:txBody>
      </p:sp>
      <p:sp>
        <p:nvSpPr>
          <p:cNvPr id="50" name="AutoShape 31"/>
          <p:cNvSpPr>
            <a:spLocks noChangeArrowheads="1"/>
          </p:cNvSpPr>
          <p:nvPr/>
        </p:nvSpPr>
        <p:spPr bwMode="auto">
          <a:xfrm>
            <a:off x="4878298" y="2580080"/>
            <a:ext cx="2800350" cy="2897526"/>
          </a:xfrm>
          <a:prstGeom prst="roundRect">
            <a:avLst>
              <a:gd name="adj" fmla="val 1822"/>
            </a:avLst>
          </a:prstGeom>
          <a:solidFill>
            <a:schemeClr val="bg1"/>
          </a:solidFill>
          <a:ln w="19050">
            <a:solidFill>
              <a:schemeClr val="tx1"/>
            </a:solidFill>
            <a:round/>
            <a:headEnd/>
            <a:tailEnd/>
          </a:ln>
          <a:effectLst>
            <a:outerShdw dist="35921" dir="2700000" algn="ctr" rotWithShape="0">
              <a:schemeClr val="bg2"/>
            </a:outerShdw>
          </a:effectLst>
        </p:spPr>
        <p:txBody>
          <a:bodyPr/>
          <a:lstStyle/>
          <a:p>
            <a:pPr algn="l"/>
            <a:r>
              <a:rPr lang="en-US" altLang="ja-JP" sz="1100" b="1" dirty="0"/>
              <a:t>【 </a:t>
            </a:r>
            <a:r>
              <a:rPr lang="ja-JP" altLang="en-US" sz="1100" b="1" dirty="0"/>
              <a:t>委託業務の主な内容 </a:t>
            </a:r>
            <a:r>
              <a:rPr lang="en-US" altLang="ja-JP" sz="1100" b="1" dirty="0"/>
              <a:t>】</a:t>
            </a:r>
          </a:p>
        </p:txBody>
      </p:sp>
      <p:sp>
        <p:nvSpPr>
          <p:cNvPr id="52" name="Text Box 76"/>
          <p:cNvSpPr txBox="1">
            <a:spLocks noChangeArrowheads="1"/>
          </p:cNvSpPr>
          <p:nvPr/>
        </p:nvSpPr>
        <p:spPr bwMode="auto">
          <a:xfrm>
            <a:off x="4962071" y="2852936"/>
            <a:ext cx="19351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①建築物省エネ診断実施事業</a:t>
            </a:r>
            <a:endParaRPr lang="en-US" altLang="ja-JP" sz="1050" b="1" dirty="0"/>
          </a:p>
        </p:txBody>
      </p:sp>
      <p:sp>
        <p:nvSpPr>
          <p:cNvPr id="53" name="Text Box 76"/>
          <p:cNvSpPr txBox="1">
            <a:spLocks noChangeArrowheads="1"/>
          </p:cNvSpPr>
          <p:nvPr/>
        </p:nvSpPr>
        <p:spPr bwMode="auto">
          <a:xfrm>
            <a:off x="4953000" y="3789040"/>
            <a:ext cx="22044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②ＥＳＣＯアドバイザー派遣事業</a:t>
            </a:r>
            <a:endParaRPr lang="en-US" altLang="ja-JP" sz="1050" b="1" dirty="0"/>
          </a:p>
        </p:txBody>
      </p:sp>
      <p:sp>
        <p:nvSpPr>
          <p:cNvPr id="54" name="Text Box 76"/>
          <p:cNvSpPr txBox="1">
            <a:spLocks noChangeArrowheads="1"/>
          </p:cNvSpPr>
          <p:nvPr/>
        </p:nvSpPr>
        <p:spPr bwMode="auto">
          <a:xfrm>
            <a:off x="4953000" y="4328589"/>
            <a:ext cx="233910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③省エネビル格付実施事業（無料）</a:t>
            </a:r>
          </a:p>
        </p:txBody>
      </p:sp>
      <p:grpSp>
        <p:nvGrpSpPr>
          <p:cNvPr id="56" name="グループ化 10"/>
          <p:cNvGrpSpPr>
            <a:grpSpLocks/>
          </p:cNvGrpSpPr>
          <p:nvPr/>
        </p:nvGrpSpPr>
        <p:grpSpPr bwMode="auto">
          <a:xfrm>
            <a:off x="4156075" y="5517232"/>
            <a:ext cx="2161571" cy="1083415"/>
            <a:chOff x="5398383" y="1464166"/>
            <a:chExt cx="2318716" cy="1308026"/>
          </a:xfrm>
        </p:grpSpPr>
        <p:sp>
          <p:nvSpPr>
            <p:cNvPr id="57" name="AutoShape 31"/>
            <p:cNvSpPr>
              <a:spLocks noChangeArrowheads="1"/>
            </p:cNvSpPr>
            <p:nvPr/>
          </p:nvSpPr>
          <p:spPr bwMode="auto">
            <a:xfrm>
              <a:off x="5398383" y="1464166"/>
              <a:ext cx="2318716" cy="130802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dirty="0"/>
                <a:t>OJT</a:t>
              </a:r>
              <a:r>
                <a:rPr lang="ja-JP" altLang="en-US" sz="1100" dirty="0"/>
                <a:t>（</a:t>
              </a:r>
              <a:r>
                <a:rPr lang="ja-JP" altLang="en-US" sz="1200" b="1" dirty="0"/>
                <a:t>自社業務</a:t>
              </a:r>
              <a:r>
                <a:rPr lang="ja-JP" altLang="en-US" sz="1100" dirty="0"/>
                <a:t>に従事）</a:t>
              </a:r>
              <a:endParaRPr lang="en-US" altLang="ja-JP" sz="1100" dirty="0"/>
            </a:p>
            <a:p>
              <a:pPr algn="l"/>
              <a:endParaRPr lang="en-US" altLang="ja-JP" sz="1100" dirty="0"/>
            </a:p>
          </p:txBody>
        </p:sp>
        <p:pic>
          <p:nvPicPr>
            <p:cNvPr id="58" name="Picture 11" descr="C:\Users\MurakataY\AppData\Local\Microsoft\Windows\Temporary Internet Files\Content.IE5\Q5WQF3ZN\MC900446006[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1811912"/>
              <a:ext cx="1304452" cy="8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8" descr="C:\Users\MurakataY\AppData\Local\Microsoft\Windows\Temporary Internet Files\Content.IE5\Q5WQF3ZN\MC900433942[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1898849"/>
              <a:ext cx="697173" cy="6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AutoShape 31"/>
          <p:cNvSpPr>
            <a:spLocks noChangeArrowheads="1"/>
          </p:cNvSpPr>
          <p:nvPr/>
        </p:nvSpPr>
        <p:spPr bwMode="auto">
          <a:xfrm>
            <a:off x="6777037" y="5517232"/>
            <a:ext cx="1293788" cy="108341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a:t>OFF-JT</a:t>
            </a:r>
            <a:r>
              <a:rPr lang="ja-JP" altLang="en-US" sz="1100"/>
              <a:t>（任意）</a:t>
            </a:r>
            <a:endParaRPr lang="en-US" altLang="ja-JP" sz="1100"/>
          </a:p>
          <a:p>
            <a:pPr algn="l"/>
            <a:endParaRPr lang="en-US" altLang="ja-JP" sz="1100"/>
          </a:p>
        </p:txBody>
      </p:sp>
      <p:pic>
        <p:nvPicPr>
          <p:cNvPr id="61" name="Picture 10" descr="C:\Users\MurakataY\AppData\Local\Microsoft\Windows\Temporary Internet Files\Content.IE5\8SR5JKBU\MC90044630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6113" y="5805264"/>
            <a:ext cx="722602" cy="72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正方形/長方形 61"/>
          <p:cNvSpPr/>
          <p:nvPr/>
        </p:nvSpPr>
        <p:spPr>
          <a:xfrm>
            <a:off x="5097016" y="3038763"/>
            <a:ext cx="2305439" cy="246221"/>
          </a:xfrm>
          <a:prstGeom prst="rect">
            <a:avLst/>
          </a:prstGeom>
        </p:spPr>
        <p:txBody>
          <a:bodyPr wrap="none">
            <a:spAutoFit/>
          </a:bodyPr>
          <a:lstStyle/>
          <a:p>
            <a:pPr algn="l" fontAlgn="auto">
              <a:spcBef>
                <a:spcPts val="0"/>
              </a:spcBef>
              <a:spcAft>
                <a:spcPts val="0"/>
              </a:spcAft>
              <a:defRPr/>
            </a:pPr>
            <a:r>
              <a:rPr lang="ja-JP" altLang="en-US" sz="1000" kern="0" dirty="0"/>
              <a:t>⇒ビルの省エネ可能性を現地無料診断</a:t>
            </a:r>
            <a:endParaRPr lang="en-US" altLang="ja-JP" sz="1000" kern="0" dirty="0"/>
          </a:p>
        </p:txBody>
      </p:sp>
      <p:sp>
        <p:nvSpPr>
          <p:cNvPr id="63" name="正方形/長方形 62"/>
          <p:cNvSpPr/>
          <p:nvPr/>
        </p:nvSpPr>
        <p:spPr>
          <a:xfrm>
            <a:off x="5073954" y="4005064"/>
            <a:ext cx="2234907" cy="246221"/>
          </a:xfrm>
          <a:prstGeom prst="rect">
            <a:avLst/>
          </a:prstGeom>
        </p:spPr>
        <p:txBody>
          <a:bodyPr wrap="none">
            <a:spAutoFit/>
          </a:bodyPr>
          <a:lstStyle/>
          <a:p>
            <a:pPr>
              <a:defRPr/>
            </a:pPr>
            <a:r>
              <a:rPr lang="ja-JP" altLang="en-US" sz="1000" kern="0" dirty="0"/>
              <a:t>⇒ＥＳＣＯ事業推進の実務作業等支援</a:t>
            </a:r>
            <a:endParaRPr lang="ja-JP" altLang="en-US" sz="1000" dirty="0"/>
          </a:p>
        </p:txBody>
      </p:sp>
      <p:sp>
        <p:nvSpPr>
          <p:cNvPr id="64" name="正方形/長方形 63"/>
          <p:cNvSpPr/>
          <p:nvPr/>
        </p:nvSpPr>
        <p:spPr>
          <a:xfrm>
            <a:off x="5127803" y="4569711"/>
            <a:ext cx="1890261" cy="400110"/>
          </a:xfrm>
          <a:prstGeom prst="rect">
            <a:avLst/>
          </a:prstGeom>
        </p:spPr>
        <p:txBody>
          <a:bodyPr wrap="none">
            <a:spAutoFit/>
          </a:bodyPr>
          <a:lstStyle/>
          <a:p>
            <a:pPr>
              <a:defRPr/>
            </a:pPr>
            <a:r>
              <a:rPr lang="ja-JP" altLang="en-US" sz="1000" kern="0" dirty="0"/>
              <a:t>⇒ビルの省エネ性能を見える化</a:t>
            </a:r>
            <a:endParaRPr lang="en-US" altLang="ja-JP" sz="1000" kern="0" dirty="0"/>
          </a:p>
          <a:p>
            <a:pPr>
              <a:defRPr/>
            </a:pPr>
            <a:r>
              <a:rPr lang="ja-JP" altLang="en-US" sz="1000" kern="0" dirty="0"/>
              <a:t>（無料で格付）</a:t>
            </a:r>
            <a:endParaRPr lang="ja-JP" altLang="en-US" sz="1000" dirty="0"/>
          </a:p>
        </p:txBody>
      </p:sp>
      <p:pic>
        <p:nvPicPr>
          <p:cNvPr id="65" name="Picture 39" descr="C:\Users\ItaniH\AppData\Local\Microsoft\Windows\Temporary Internet Files\Content.IE5\VB1M28ZC\MC90042972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2231" y="3302485"/>
            <a:ext cx="720791" cy="45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正方形/長方形 65"/>
          <p:cNvSpPr/>
          <p:nvPr/>
        </p:nvSpPr>
        <p:spPr>
          <a:xfrm>
            <a:off x="7264188" y="5191308"/>
            <a:ext cx="425116" cy="253916"/>
          </a:xfrm>
          <a:prstGeom prst="rect">
            <a:avLst/>
          </a:prstGeom>
        </p:spPr>
        <p:txBody>
          <a:bodyPr wrap="none">
            <a:spAutoFit/>
          </a:bodyPr>
          <a:lstStyle/>
          <a:p>
            <a:pPr>
              <a:defRPr/>
            </a:pPr>
            <a:r>
              <a:rPr lang="ja-JP" altLang="en-US" sz="1000" kern="0" dirty="0"/>
              <a:t>など</a:t>
            </a:r>
            <a:endParaRPr lang="ja-JP" altLang="en-US" sz="1000" dirty="0"/>
          </a:p>
        </p:txBody>
      </p:sp>
      <p:sp>
        <p:nvSpPr>
          <p:cNvPr id="49" name="Text Box 76"/>
          <p:cNvSpPr txBox="1">
            <a:spLocks noChangeArrowheads="1"/>
          </p:cNvSpPr>
          <p:nvPr/>
        </p:nvSpPr>
        <p:spPr bwMode="auto">
          <a:xfrm>
            <a:off x="4969477" y="4941168"/>
            <a:ext cx="243179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④大阪府ＥＳＣＯアクションプラン</a:t>
            </a:r>
            <a:endParaRPr lang="en-US" altLang="ja-JP" sz="1050" b="1" dirty="0"/>
          </a:p>
          <a:p>
            <a:pPr eaLnBrk="1" hangingPunct="1"/>
            <a:r>
              <a:rPr lang="ja-JP" altLang="en-US" sz="1050" b="1" dirty="0" smtClean="0"/>
              <a:t>　改訂</a:t>
            </a:r>
            <a:r>
              <a:rPr lang="ja-JP" altLang="en-US" sz="1050" b="1" dirty="0"/>
              <a:t>（案）作成業務</a:t>
            </a:r>
          </a:p>
        </p:txBody>
      </p:sp>
      <p:sp>
        <p:nvSpPr>
          <p:cNvPr id="2" name="正方形/長方形 1"/>
          <p:cNvSpPr/>
          <p:nvPr/>
        </p:nvSpPr>
        <p:spPr>
          <a:xfrm>
            <a:off x="5804189" y="789289"/>
            <a:ext cx="2492990" cy="276999"/>
          </a:xfrm>
          <a:prstGeom prst="rect">
            <a:avLst/>
          </a:prstGeom>
        </p:spPr>
        <p:txBody>
          <a:bodyPr wrap="none">
            <a:spAutoFit/>
          </a:bodyPr>
          <a:lstStyle/>
          <a:p>
            <a:pPr lvl="0">
              <a:defRPr/>
            </a:pPr>
            <a:r>
              <a:rPr lang="zh-TW" altLang="en-US" sz="1200" dirty="0">
                <a:latin typeface="Meiryo UI" pitchFamily="50" charset="-128"/>
                <a:ea typeface="Meiryo UI" pitchFamily="50" charset="-128"/>
                <a:cs typeface="Meiryo UI" pitchFamily="50" charset="-128"/>
              </a:rPr>
              <a:t>事業実施年度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435152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2" descr="2"/>
          <p:cNvPicPr>
            <a:picLocks noChangeAspect="1" noChangeArrowheads="1"/>
          </p:cNvPicPr>
          <p:nvPr/>
        </p:nvPicPr>
        <p:blipFill>
          <a:blip r:embed="rId2" cstate="print"/>
          <a:srcRect/>
          <a:stretch>
            <a:fillRect/>
          </a:stretch>
        </p:blipFill>
        <p:spPr bwMode="auto">
          <a:xfrm>
            <a:off x="3923856" y="1359360"/>
            <a:ext cx="5904869" cy="5019139"/>
          </a:xfrm>
          <a:prstGeom prst="rect">
            <a:avLst/>
          </a:prstGeom>
          <a:noFill/>
          <a:ln w="9525">
            <a:noFill/>
            <a:miter lim="800000"/>
            <a:headEnd/>
            <a:tailEnd/>
          </a:ln>
        </p:spPr>
      </p:pic>
      <p:sp>
        <p:nvSpPr>
          <p:cNvPr id="14" name="角丸四角形 13"/>
          <p:cNvSpPr/>
          <p:nvPr/>
        </p:nvSpPr>
        <p:spPr>
          <a:xfrm>
            <a:off x="90152" y="549033"/>
            <a:ext cx="9742773" cy="623171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endParaRPr lang="ja-JP" altLang="en-US" sz="1050" dirty="0">
              <a:latin typeface="Meiryo UI" pitchFamily="50" charset="-128"/>
              <a:ea typeface="Meiryo UI" pitchFamily="50" charset="-128"/>
              <a:cs typeface="Meiryo UI" pitchFamily="50" charset="-128"/>
            </a:endParaRPr>
          </a:p>
        </p:txBody>
      </p:sp>
      <p:sp>
        <p:nvSpPr>
          <p:cNvPr id="17" name="角丸四角形 16"/>
          <p:cNvSpPr/>
          <p:nvPr/>
        </p:nvSpPr>
        <p:spPr>
          <a:xfrm>
            <a:off x="136896" y="667925"/>
            <a:ext cx="3807992" cy="28918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咲洲地区スマートコミュニティ実証事業</a:t>
            </a:r>
          </a:p>
        </p:txBody>
      </p:sp>
      <p:sp>
        <p:nvSpPr>
          <p:cNvPr id="2060" name="テキスト ボックス 28"/>
          <p:cNvSpPr txBox="1">
            <a:spLocks noChangeArrowheads="1"/>
          </p:cNvSpPr>
          <p:nvPr/>
        </p:nvSpPr>
        <p:spPr bwMode="auto">
          <a:xfrm>
            <a:off x="90152" y="1371957"/>
            <a:ext cx="3807992" cy="2292935"/>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エネルギー需給の安定、防災力の向上を図るため、地区、街区レベルにおける先導的な環境負荷低減策として、電気や熱などの相互融通によるエネルギーの面的利用を促進するとともに、技術のパッケージ化による新たな事業の創出を</a:t>
            </a:r>
            <a:r>
              <a:rPr lang="ja-JP" altLang="en-US" sz="1300" dirty="0" smtClean="0">
                <a:latin typeface="Meiryo UI" pitchFamily="50" charset="-128"/>
                <a:ea typeface="Meiryo UI" pitchFamily="50" charset="-128"/>
                <a:cs typeface="Meiryo UI" pitchFamily="50" charset="-128"/>
              </a:rPr>
              <a:t>目指しました。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関西イノベーション国際戦略総合特区の中核事業に位置付けられていることから、規制緩和や補助制度を最大限に活用し、鉄道を利用したエネルギーネットワークを中心としたスマートコミュニティの構築を</a:t>
            </a:r>
            <a:r>
              <a:rPr lang="ja-JP" altLang="en-US" sz="1300" dirty="0" smtClean="0">
                <a:latin typeface="Meiryo UI" pitchFamily="50" charset="-128"/>
                <a:ea typeface="Meiryo UI" pitchFamily="50" charset="-128"/>
                <a:cs typeface="Meiryo UI" pitchFamily="50" charset="-128"/>
              </a:rPr>
              <a:t>行いました。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r>
              <a:rPr lang="ja-JP" altLang="en-US" sz="1400" dirty="0" smtClean="0">
                <a:solidFill>
                  <a:prstClr val="white"/>
                </a:solidFill>
                <a:latin typeface="Calibri"/>
                <a:ea typeface="HGP創英角ｺﾞｼｯｸUB" pitchFamily="50" charset="-128"/>
                <a:cs typeface="ＭＳ Ｐゴシック" charset="-128"/>
              </a:rPr>
              <a:t>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61</a:t>
            </a:r>
            <a:endParaRPr kumimoji="1" lang="ja-JP" altLang="en-US" b="1" dirty="0"/>
          </a:p>
        </p:txBody>
      </p:sp>
      <p:sp>
        <p:nvSpPr>
          <p:cNvPr id="10" name="テキスト ボックス 9"/>
          <p:cNvSpPr txBox="1"/>
          <p:nvPr/>
        </p:nvSpPr>
        <p:spPr>
          <a:xfrm>
            <a:off x="4084538" y="723205"/>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2" name="正方形/長方形 11"/>
          <p:cNvSpPr/>
          <p:nvPr/>
        </p:nvSpPr>
        <p:spPr>
          <a:xfrm>
            <a:off x="220807" y="4382814"/>
            <a:ext cx="3584994" cy="22145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コスモスクエア駅、</a:t>
            </a:r>
            <a:r>
              <a:rPr lang="en-US" altLang="ja-JP" sz="1000" dirty="0">
                <a:solidFill>
                  <a:schemeClr val="tx1"/>
                </a:solidFill>
                <a:latin typeface="Meiryo UI" pitchFamily="50" charset="-128"/>
                <a:ea typeface="Meiryo UI" pitchFamily="50" charset="-128"/>
                <a:cs typeface="Meiryo UI" pitchFamily="50" charset="-128"/>
              </a:rPr>
              <a:t>ATC</a:t>
            </a:r>
            <a:r>
              <a:rPr lang="ja-JP" altLang="ja-JP" sz="1000" dirty="0">
                <a:solidFill>
                  <a:schemeClr val="tx1"/>
                </a:solidFill>
                <a:latin typeface="Meiryo UI" pitchFamily="50" charset="-128"/>
                <a:ea typeface="Meiryo UI" pitchFamily="50" charset="-128"/>
                <a:cs typeface="Meiryo UI" pitchFamily="50" charset="-128"/>
              </a:rPr>
              <a:t>、大阪府咲洲庁舎、インテックス大阪</a:t>
            </a:r>
            <a:r>
              <a:rPr lang="ja-JP" altLang="ja-JP" sz="1000" dirty="0" smtClean="0">
                <a:solidFill>
                  <a:schemeClr val="tx1"/>
                </a:solidFill>
                <a:latin typeface="Meiryo UI" pitchFamily="50" charset="-128"/>
                <a:ea typeface="Meiryo UI" pitchFamily="50" charset="-128"/>
                <a:cs typeface="Meiryo UI" pitchFamily="50" charset="-128"/>
              </a:rPr>
              <a:t>の</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ja-JP"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において、</a:t>
            </a:r>
            <a:r>
              <a:rPr lang="ja-JP" altLang="ja-JP" sz="1000" dirty="0">
                <a:solidFill>
                  <a:schemeClr val="tx1"/>
                </a:solidFill>
                <a:latin typeface="Meiryo UI" pitchFamily="50" charset="-128"/>
                <a:ea typeface="Meiryo UI" pitchFamily="50" charset="-128"/>
                <a:cs typeface="Meiryo UI" pitchFamily="50" charset="-128"/>
              </a:rPr>
              <a:t>各種事業に必要な</a:t>
            </a:r>
            <a:r>
              <a:rPr lang="ja-JP" altLang="en-US" sz="1000" dirty="0">
                <a:solidFill>
                  <a:schemeClr val="tx1"/>
                </a:solidFill>
                <a:latin typeface="Meiryo UI" pitchFamily="50" charset="-128"/>
                <a:ea typeface="Meiryo UI" pitchFamily="50" charset="-128"/>
                <a:cs typeface="Meiryo UI" pitchFamily="50" charset="-128"/>
              </a:rPr>
              <a:t>要素技術の開発、</a:t>
            </a:r>
            <a:r>
              <a:rPr lang="ja-JP" altLang="ja-JP" sz="1000" dirty="0">
                <a:solidFill>
                  <a:schemeClr val="tx1"/>
                </a:solidFill>
                <a:latin typeface="Meiryo UI" pitchFamily="50" charset="-128"/>
                <a:ea typeface="Meiryo UI" pitchFamily="50" charset="-128"/>
                <a:cs typeface="Meiryo UI" pitchFamily="50" charset="-128"/>
              </a:rPr>
              <a:t>詳細</a:t>
            </a:r>
            <a:r>
              <a:rPr lang="ja-JP" altLang="en-US" sz="1000" dirty="0" smtClean="0">
                <a:solidFill>
                  <a:schemeClr val="tx1"/>
                </a:solidFill>
                <a:latin typeface="Meiryo UI" pitchFamily="50" charset="-128"/>
                <a:ea typeface="Meiryo UI" pitchFamily="50" charset="-128"/>
                <a:cs typeface="Meiryo UI" pitchFamily="50" charset="-128"/>
              </a:rPr>
              <a:t>な</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エネルギー</a:t>
            </a:r>
            <a:r>
              <a:rPr lang="ja-JP" altLang="en-US" sz="1000" dirty="0">
                <a:solidFill>
                  <a:schemeClr val="tx1"/>
                </a:solidFill>
                <a:latin typeface="Meiryo UI" pitchFamily="50" charset="-128"/>
                <a:ea typeface="Meiryo UI" pitchFamily="50" charset="-128"/>
                <a:cs typeface="Meiryo UI" pitchFamily="50" charset="-128"/>
              </a:rPr>
              <a:t>調査</a:t>
            </a:r>
            <a:r>
              <a:rPr lang="ja-JP" altLang="en-US" sz="1000" dirty="0" smtClean="0">
                <a:solidFill>
                  <a:schemeClr val="tx1"/>
                </a:solidFill>
                <a:latin typeface="Meiryo UI" pitchFamily="50" charset="-128"/>
                <a:ea typeface="Meiryo UI" pitchFamily="50" charset="-128"/>
                <a:cs typeface="Meiryo UI" pitchFamily="50" charset="-128"/>
              </a:rPr>
              <a:t>や</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データ分析</a:t>
            </a:r>
            <a:r>
              <a:rPr lang="ja-JP" altLang="en-US" sz="1000" dirty="0">
                <a:solidFill>
                  <a:schemeClr val="tx1"/>
                </a:solidFill>
                <a:latin typeface="Meiryo UI" pitchFamily="50" charset="-128"/>
                <a:ea typeface="Meiryo UI" pitchFamily="50" charset="-128"/>
                <a:cs typeface="Meiryo UI" pitchFamily="50" charset="-128"/>
              </a:rPr>
              <a:t>並びに</a:t>
            </a:r>
            <a:r>
              <a:rPr lang="ja-JP" altLang="ja-JP" sz="1000" dirty="0">
                <a:solidFill>
                  <a:schemeClr val="tx1"/>
                </a:solidFill>
                <a:latin typeface="Meiryo UI" pitchFamily="50" charset="-128"/>
                <a:ea typeface="Meiryo UI" pitchFamily="50" charset="-128"/>
                <a:cs typeface="Meiryo UI" pitchFamily="50" charset="-128"/>
              </a:rPr>
              <a:t>実施</a:t>
            </a:r>
            <a:r>
              <a:rPr lang="ja-JP" altLang="ja-JP" sz="1000" dirty="0" smtClean="0">
                <a:solidFill>
                  <a:schemeClr val="tx1"/>
                </a:solidFill>
                <a:latin typeface="Meiryo UI" pitchFamily="50" charset="-128"/>
                <a:ea typeface="Meiryo UI" pitchFamily="50" charset="-128"/>
                <a:cs typeface="Meiryo UI" pitchFamily="50" charset="-128"/>
              </a:rPr>
              <a:t>設計を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その結果を踏まえ、インテックス大阪は熱源工事に</a:t>
            </a:r>
            <a:r>
              <a:rPr lang="ja-JP" altLang="en-US" sz="1000" dirty="0" smtClean="0">
                <a:solidFill>
                  <a:schemeClr val="tx1"/>
                </a:solidFill>
                <a:latin typeface="Meiryo UI" pitchFamily="50" charset="-128"/>
                <a:ea typeface="Meiryo UI" pitchFamily="50" charset="-128"/>
                <a:cs typeface="Meiryo UI" pitchFamily="50" charset="-128"/>
              </a:rPr>
              <a:t>着手。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ATC</a:t>
            </a:r>
            <a:r>
              <a:rPr lang="ja-JP" altLang="en-US" sz="1000" dirty="0">
                <a:solidFill>
                  <a:schemeClr val="tx1"/>
                </a:solidFill>
                <a:latin typeface="Meiryo UI" pitchFamily="50" charset="-128"/>
                <a:ea typeface="Meiryo UI" pitchFamily="50" charset="-128"/>
                <a:cs typeface="Meiryo UI" pitchFamily="50" charset="-128"/>
              </a:rPr>
              <a:t>ー</a:t>
            </a:r>
            <a:r>
              <a:rPr lang="ja-JP" altLang="ja-JP" sz="1000" dirty="0">
                <a:solidFill>
                  <a:schemeClr val="tx1"/>
                </a:solidFill>
                <a:latin typeface="Meiryo UI" pitchFamily="50" charset="-128"/>
                <a:ea typeface="Meiryo UI" pitchFamily="50" charset="-128"/>
                <a:cs typeface="Meiryo UI" pitchFamily="50" charset="-128"/>
              </a:rPr>
              <a:t>大阪府咲洲庁舎</a:t>
            </a:r>
            <a:r>
              <a:rPr lang="ja-JP" altLang="en-US" sz="1000" dirty="0">
                <a:solidFill>
                  <a:schemeClr val="tx1"/>
                </a:solidFill>
                <a:latin typeface="Meiryo UI" pitchFamily="50" charset="-128"/>
                <a:ea typeface="Meiryo UI" pitchFamily="50" charset="-128"/>
                <a:cs typeface="Meiryo UI" pitchFamily="50" charset="-128"/>
              </a:rPr>
              <a:t>間での熱融通実証実験の開始。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実測データをもとに、実事業化により期待できる効果を検討。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事業化に向けた課題の整理および事業主体の検討。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他地域への展開可能性の調査</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・データ測定の継続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・実証事業成果のとりまとめ</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8192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213015278"/>
              </p:ext>
            </p:extLst>
          </p:nvPr>
        </p:nvGraphicFramePr>
        <p:xfrm>
          <a:off x="209863" y="692331"/>
          <a:ext cx="9486275"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1908731">
                  <a:extLst>
                    <a:ext uri="{9D8B030D-6E8A-4147-A177-3AD203B41FA5}">
                      <a16:colId xmlns:a16="http://schemas.microsoft.com/office/drawing/2014/main" val="20002"/>
                    </a:ext>
                  </a:extLst>
                </a:gridCol>
                <a:gridCol w="2283711">
                  <a:extLst>
                    <a:ext uri="{9D8B030D-6E8A-4147-A177-3AD203B41FA5}">
                      <a16:colId xmlns:a16="http://schemas.microsoft.com/office/drawing/2014/main" val="20003"/>
                    </a:ext>
                  </a:extLst>
                </a:gridCol>
                <a:gridCol w="1754577">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T w="12700" cap="flat" cmpd="sng" algn="ctr">
                      <a:solidFill>
                        <a:schemeClr val="tx1"/>
                      </a:solidFill>
                      <a:prstDash val="solid"/>
                      <a:round/>
                      <a:headEnd type="none" w="med" len="med"/>
                      <a:tailEnd type="none" w="med" len="med"/>
                    </a:lnT>
                  </a:tcP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+72.3</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97.2</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80.3</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87.8</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+110.1</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73.4</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2882" y="1724601"/>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していま</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７</a:t>
            </a: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11" name="角丸四角形 10"/>
          <p:cNvSpPr/>
          <p:nvPr/>
        </p:nvSpPr>
        <p:spPr>
          <a:xfrm>
            <a:off x="162882" y="3278308"/>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24882"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a:t>
            </a:r>
            <a:r>
              <a:rPr lang="ja-JP" altLang="en-US" sz="1300" dirty="0" smtClean="0">
                <a:latin typeface="Meiryo UI" pitchFamily="50" charset="-128"/>
                <a:ea typeface="Meiryo UI" pitchFamily="50" charset="-128"/>
                <a:cs typeface="Meiryo UI" pitchFamily="50" charset="-128"/>
              </a:rPr>
              <a:t>が実施</a:t>
            </a:r>
            <a:r>
              <a:rPr lang="ja-JP" altLang="en-US" sz="1300" dirty="0">
                <a:latin typeface="Meiryo UI" pitchFamily="50" charset="-128"/>
                <a:ea typeface="Meiryo UI" pitchFamily="50" charset="-128"/>
                <a:cs typeface="Meiryo UI" pitchFamily="50" charset="-128"/>
              </a:rPr>
              <a:t>する</a:t>
            </a:r>
            <a:r>
              <a:rPr lang="ja-JP" altLang="en-US" sz="1300" dirty="0" smtClean="0">
                <a:latin typeface="Meiryo UI" pitchFamily="50" charset="-128"/>
                <a:ea typeface="Meiryo UI" pitchFamily="50" charset="-128"/>
                <a:cs typeface="Meiryo UI" pitchFamily="50" charset="-128"/>
              </a:rPr>
              <a:t>各種補助</a:t>
            </a:r>
            <a:r>
              <a:rPr lang="ja-JP" altLang="en-US" sz="1300" dirty="0">
                <a:latin typeface="Meiryo UI" pitchFamily="50" charset="-128"/>
                <a:ea typeface="Meiryo UI" pitchFamily="50" charset="-128"/>
                <a:cs typeface="Meiryo UI" pitchFamily="50" charset="-128"/>
              </a:rPr>
              <a:t>事業等について</a:t>
            </a:r>
            <a:r>
              <a:rPr lang="ja-JP" altLang="en-US" sz="1300" dirty="0" smtClean="0">
                <a:latin typeface="Meiryo UI" pitchFamily="50" charset="-128"/>
                <a:ea typeface="Meiryo UI" pitchFamily="50" charset="-128"/>
                <a:cs typeface="Meiryo UI" pitchFamily="50" charset="-128"/>
              </a:rPr>
              <a:t>、府民、事</a:t>
            </a:r>
            <a:r>
              <a:rPr lang="ja-JP" altLang="en-US" sz="1300" dirty="0">
                <a:latin typeface="Meiryo UI" pitchFamily="50" charset="-128"/>
                <a:ea typeface="Meiryo UI" pitchFamily="50" charset="-128"/>
                <a:cs typeface="Meiryo UI" pitchFamily="50" charset="-128"/>
              </a:rPr>
              <a:t>業者等</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対してわかりやすく紹介していま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13" name="正方形/長方形 12"/>
          <p:cNvSpPr/>
          <p:nvPr/>
        </p:nvSpPr>
        <p:spPr>
          <a:xfrm>
            <a:off x="4090890" y="3313112"/>
            <a:ext cx="272848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507457" y="1207035"/>
            <a:ext cx="265253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7497861" y="1275349"/>
            <a:ext cx="2098774" cy="1576153"/>
          </a:xfrm>
          <a:prstGeom prst="rect">
            <a:avLst/>
          </a:prstGeom>
        </p:spPr>
      </p:pic>
      <p:pic>
        <p:nvPicPr>
          <p:cNvPr id="3" name="図 2"/>
          <p:cNvPicPr>
            <a:picLocks noChangeAspect="1"/>
          </p:cNvPicPr>
          <p:nvPr/>
        </p:nvPicPr>
        <p:blipFill>
          <a:blip r:embed="rId4"/>
          <a:stretch>
            <a:fillRect/>
          </a:stretch>
        </p:blipFill>
        <p:spPr>
          <a:xfrm>
            <a:off x="7325196" y="3283791"/>
            <a:ext cx="2291705" cy="3310240"/>
          </a:xfrm>
          <a:prstGeom prst="rect">
            <a:avLst/>
          </a:prstGeom>
        </p:spPr>
      </p:pic>
      <p:sp>
        <p:nvSpPr>
          <p:cNvPr id="18" name="テキスト ボックス 28"/>
          <p:cNvSpPr txBox="1">
            <a:spLocks noChangeArrowheads="1"/>
          </p:cNvSpPr>
          <p:nvPr/>
        </p:nvSpPr>
        <p:spPr bwMode="auto">
          <a:xfrm>
            <a:off x="8062738" y="2861109"/>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相談の様子　　</a:t>
            </a:r>
            <a:endParaRPr lang="en-US" altLang="ja-JP" sz="800"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2853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おおさかスマートエネルギーセンターのチラシ　</a:t>
            </a:r>
            <a:endParaRPr lang="en-US" altLang="ja-JP" sz="800" b="0" i="0" dirty="0" smtClean="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893625377"/>
              </p:ext>
            </p:extLst>
          </p:nvPr>
        </p:nvGraphicFramePr>
        <p:xfrm>
          <a:off x="2697399" y="2428182"/>
          <a:ext cx="3993201" cy="640080"/>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相談等</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対応件数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701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645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6217639" y="221305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2" name="テキスト ボックス 21"/>
          <p:cNvSpPr txBox="1"/>
          <p:nvPr/>
        </p:nvSpPr>
        <p:spPr>
          <a:xfrm>
            <a:off x="2449929" y="2210066"/>
            <a:ext cx="83083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graphicFrame>
        <p:nvGraphicFramePr>
          <p:cNvPr id="27" name="表 26"/>
          <p:cNvGraphicFramePr>
            <a:graphicFrameLocks noGrp="1"/>
          </p:cNvGraphicFramePr>
          <p:nvPr>
            <p:extLst>
              <p:ext uri="{D42A27DB-BD31-4B8C-83A1-F6EECF244321}">
                <p14:modId xmlns:p14="http://schemas.microsoft.com/office/powerpoint/2010/main" val="710397074"/>
              </p:ext>
            </p:extLst>
          </p:nvPr>
        </p:nvGraphicFramePr>
        <p:xfrm>
          <a:off x="1227660" y="4805956"/>
          <a:ext cx="4729044" cy="1828800"/>
        </p:xfrm>
        <a:graphic>
          <a:graphicData uri="http://schemas.openxmlformats.org/drawingml/2006/table">
            <a:tbl>
              <a:tblPr firstRow="1" bandRow="1">
                <a:tableStyleId>{5940675A-B579-460E-94D1-54222C63F5DA}</a:tableStyleId>
              </a:tblPr>
              <a:tblGrid>
                <a:gridCol w="1098114">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セミナー開催、</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講演（回）</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啓発イベント</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err="1" smtClean="0">
                          <a:latin typeface="Meiryo UI" panose="020B0604030504040204" pitchFamily="50" charset="-128"/>
                          <a:ea typeface="Meiryo UI" panose="020B0604030504040204" pitchFamily="50" charset="-128"/>
                        </a:rPr>
                        <a:t>への</a:t>
                      </a:r>
                      <a:r>
                        <a:rPr kumimoji="1" lang="ja-JP" altLang="en-US" sz="1000" dirty="0" smtClean="0">
                          <a:latin typeface="Meiryo UI" panose="020B0604030504040204" pitchFamily="50" charset="-128"/>
                          <a:ea typeface="Meiryo UI" panose="020B0604030504040204" pitchFamily="50" charset="-128"/>
                        </a:rPr>
                        <a:t>出展（回）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事業者・団体</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訪問（回）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162</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チラシ配布（部）</a:t>
                      </a:r>
                      <a:endParaRPr kumimoji="1" lang="en-US" altLang="ja-JP" sz="1000" dirty="0" smtClean="0">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42,000</a:t>
                      </a:r>
                    </a:p>
                  </a:txBody>
                  <a:tcPr anchor="ctr"/>
                </a:tc>
                <a:extLst>
                  <a:ext uri="{0D108BD9-81ED-4DB2-BD59-A6C34878D82A}">
                    <a16:rowId xmlns:a16="http://schemas.microsoft.com/office/drawing/2014/main" val="4236387690"/>
                  </a:ext>
                </a:extLst>
              </a:tr>
            </a:tbl>
          </a:graphicData>
        </a:graphic>
      </p:graphicFrame>
      <p:sp>
        <p:nvSpPr>
          <p:cNvPr id="28" name="テキスト ボックス 27"/>
          <p:cNvSpPr txBox="1"/>
          <p:nvPr/>
        </p:nvSpPr>
        <p:spPr>
          <a:xfrm>
            <a:off x="5497076" y="456991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9" name="テキスト ボックス 28"/>
          <p:cNvSpPr txBox="1"/>
          <p:nvPr/>
        </p:nvSpPr>
        <p:spPr>
          <a:xfrm>
            <a:off x="864889" y="4543716"/>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＜実績＞毎年度のホームページでの情報提供のほか</a:t>
            </a:r>
          </a:p>
        </p:txBody>
      </p:sp>
    </p:spTree>
    <p:extLst>
      <p:ext uri="{BB962C8B-B14F-4D97-AF65-F5344CB8AC3E}">
        <p14:creationId xmlns:p14="http://schemas.microsoft.com/office/powerpoint/2010/main" val="3022181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166633" y="567689"/>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3141846" y="723420"/>
            <a:ext cx="537530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sp>
        <p:nvSpPr>
          <p:cNvPr id="5" name="角丸四角形 4"/>
          <p:cNvSpPr/>
          <p:nvPr/>
        </p:nvSpPr>
        <p:spPr>
          <a:xfrm>
            <a:off x="105962" y="522275"/>
            <a:ext cx="9694076" cy="6274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450039" y="3125634"/>
            <a:ext cx="5344356"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家庭で</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a:t>
            </a:r>
            <a:r>
              <a:rPr lang="ja-JP" altLang="en-US" sz="1000" dirty="0">
                <a:solidFill>
                  <a:schemeClr val="tx1"/>
                </a:solidFill>
                <a:latin typeface="Meiryo UI" pitchFamily="50" charset="-128"/>
                <a:ea typeface="Meiryo UI" pitchFamily="50" charset="-128"/>
                <a:cs typeface="Meiryo UI" pitchFamily="50" charset="-128"/>
              </a:rPr>
              <a:t>ゼ</a:t>
            </a:r>
            <a:r>
              <a:rPr lang="ja-JP" altLang="en-US" sz="1000" dirty="0" smtClean="0">
                <a:solidFill>
                  <a:schemeClr val="tx1"/>
                </a:solidFill>
                <a:latin typeface="Meiryo UI" pitchFamily="50" charset="-128"/>
                <a:ea typeface="Meiryo UI" pitchFamily="50" charset="-128"/>
                <a:cs typeface="Meiryo UI" pitchFamily="50" charset="-128"/>
              </a:rPr>
              <a:t>ロ」</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grpSp>
        <p:nvGrpSpPr>
          <p:cNvPr id="7" name="グループ化 6"/>
          <p:cNvGrpSpPr/>
          <p:nvPr/>
        </p:nvGrpSpPr>
        <p:grpSpPr>
          <a:xfrm>
            <a:off x="5390866" y="1525196"/>
            <a:ext cx="4328479" cy="2903466"/>
            <a:chOff x="292120" y="4610595"/>
            <a:chExt cx="3242992" cy="1999364"/>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太陽 27"/>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30" name="グループ化 29"/>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31" name="山形 30"/>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山形 31"/>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山形 33"/>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右矢印 34"/>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正方形/長方形 46"/>
          <p:cNvSpPr/>
          <p:nvPr/>
        </p:nvSpPr>
        <p:spPr>
          <a:xfrm>
            <a:off x="5794395" y="4980950"/>
            <a:ext cx="3924950" cy="1477328"/>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a:t>
            </a:r>
            <a:r>
              <a:rPr lang="ja-JP" altLang="en-US" sz="1000" dirty="0" smtClean="0">
                <a:solidFill>
                  <a:schemeClr val="tx1"/>
                </a:solidFill>
                <a:latin typeface="Meiryo UI" pitchFamily="50" charset="-128"/>
                <a:ea typeface="Meiryo UI" pitchFamily="50" charset="-128"/>
                <a:cs typeface="Meiryo UI" pitchFamily="50" charset="-128"/>
              </a:rPr>
              <a:t>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a:t>
            </a:r>
            <a:r>
              <a:rPr lang="ja-JP" altLang="en-US" sz="1000" dirty="0">
                <a:solidFill>
                  <a:schemeClr val="tx1"/>
                </a:solidFill>
                <a:latin typeface="Meiryo UI" pitchFamily="50" charset="-128"/>
                <a:ea typeface="Meiryo UI" pitchFamily="50" charset="-128"/>
                <a:cs typeface="Meiryo UI" pitchFamily="50" charset="-128"/>
              </a:rPr>
              <a:t>実施、チラシ配布：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300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a:t>
            </a:r>
            <a:r>
              <a:rPr lang="ja-JP" altLang="en-US" sz="1000" dirty="0" smtClean="0">
                <a:solidFill>
                  <a:schemeClr val="tx1"/>
                </a:solidFill>
                <a:latin typeface="Meiryo UI" pitchFamily="50" charset="-128"/>
                <a:ea typeface="Meiryo UI" pitchFamily="50" charset="-128"/>
                <a:cs typeface="Meiryo UI" pitchFamily="50" charset="-128"/>
              </a:rPr>
              <a:t>展示場やセミナー等での</a:t>
            </a:r>
            <a:r>
              <a:rPr lang="ja-JP" altLang="en-US" sz="1000" dirty="0">
                <a:solidFill>
                  <a:schemeClr val="tx1"/>
                </a:solidFill>
                <a:latin typeface="Meiryo UI" pitchFamily="50" charset="-128"/>
                <a:ea typeface="Meiryo UI" pitchFamily="50" charset="-128"/>
                <a:cs typeface="Meiryo UI" pitchFamily="50" charset="-128"/>
              </a:rPr>
              <a:t>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5,500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日間実施、チラシ配布：約</a:t>
            </a:r>
            <a:r>
              <a:rPr lang="en-US" altLang="ja-JP" sz="1000" dirty="0" smtClean="0">
                <a:solidFill>
                  <a:schemeClr val="tx1"/>
                </a:solidFill>
                <a:latin typeface="Meiryo UI" pitchFamily="50" charset="-128"/>
                <a:ea typeface="Meiryo UI" pitchFamily="50" charset="-128"/>
                <a:cs typeface="Meiryo UI" pitchFamily="50" charset="-128"/>
              </a:rPr>
              <a:t>850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積水ハウス</a:t>
            </a:r>
            <a:r>
              <a:rPr lang="ja-JP" altLang="en-US" sz="1000" dirty="0">
                <a:solidFill>
                  <a:schemeClr val="tx1"/>
                </a:solidFill>
                <a:latin typeface="Meiryo UI" pitchFamily="50" charset="-128"/>
                <a:ea typeface="Meiryo UI" pitchFamily="50" charset="-128"/>
                <a:cs typeface="Meiryo UI" pitchFamily="50" charset="-128"/>
              </a:rPr>
              <a:t>、ヤマト住建モデルハウスにて計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組が宿泊体験を実施し、</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体験</a:t>
            </a:r>
            <a:r>
              <a:rPr lang="ja-JP" altLang="en-US" sz="1000" dirty="0">
                <a:solidFill>
                  <a:schemeClr val="tx1"/>
                </a:solidFill>
                <a:latin typeface="Meiryo UI" pitchFamily="50" charset="-128"/>
                <a:ea typeface="Meiryo UI" pitchFamily="50" charset="-128"/>
                <a:cs typeface="Meiryo UI" pitchFamily="50" charset="-128"/>
              </a:rPr>
              <a:t>結果を一般紙、地域誌にて</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の良さを広く情報</a:t>
            </a:r>
            <a:r>
              <a:rPr lang="ja-JP" altLang="en-US" sz="1000" dirty="0" smtClean="0">
                <a:solidFill>
                  <a:schemeClr val="tx1"/>
                </a:solidFill>
                <a:latin typeface="Meiryo UI" pitchFamily="50" charset="-128"/>
                <a:ea typeface="Meiryo UI" pitchFamily="50" charset="-128"/>
                <a:cs typeface="Meiryo UI" pitchFamily="50" charset="-128"/>
              </a:rPr>
              <a:t>発信</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1036984"/>
            <a:ext cx="5584238" cy="1954381"/>
          </a:xfrm>
          <a:prstGeom prst="rect">
            <a:avLst/>
          </a:prstGeom>
          <a:noFill/>
        </p:spPr>
        <p:txBody>
          <a:bodyPr wrap="square" lIns="0" tIns="0" rIns="0" bIns="0" rtlCol="0" anchor="ctr" anchorCtr="0">
            <a:spAutoFit/>
          </a:bodyPr>
          <a:lstStyle/>
          <a:p>
            <a:pPr marL="182563" indent="-182563">
              <a:defRPr/>
            </a:pPr>
            <a:r>
              <a:rPr lang="ja-JP" altLang="en-US" sz="1300" dirty="0" smtClean="0">
                <a:latin typeface="Meiryo UI" pitchFamily="50" charset="-128"/>
                <a:ea typeface="Meiryo UI" pitchFamily="50" charset="-128"/>
                <a:cs typeface="Meiryo UI" pitchFamily="50" charset="-128"/>
              </a:rPr>
              <a:t>◆太陽光パネルの設置に寄与する</a:t>
            </a:r>
            <a:r>
              <a:rPr lang="en-US" altLang="ja-JP" sz="1300" dirty="0" smtClean="0">
                <a:latin typeface="Meiryo UI" pitchFamily="50" charset="-128"/>
                <a:ea typeface="Meiryo UI" pitchFamily="50" charset="-128"/>
                <a:cs typeface="Meiryo UI" pitchFamily="50" charset="-128"/>
              </a:rPr>
              <a:t>ZEH</a:t>
            </a:r>
            <a:r>
              <a:rPr lang="en-US" altLang="ja-JP"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ゼッチ：ネット・ゼロ・エネルギー・ハウス</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smtClean="0">
                <a:latin typeface="Meiryo UI" pitchFamily="50" charset="-128"/>
                <a:ea typeface="Meiryo UI" pitchFamily="50" charset="-128"/>
                <a:cs typeface="Meiryo UI" pitchFamily="50" charset="-128"/>
              </a:rPr>
              <a:t>PR</a:t>
            </a:r>
            <a:r>
              <a:rPr lang="ja-JP" altLang="en-US" sz="1300" dirty="0" smtClean="0">
                <a:latin typeface="Meiryo UI" pitchFamily="50" charset="-128"/>
                <a:ea typeface="Meiryo UI" pitchFamily="50" charset="-128"/>
                <a:cs typeface="Meiryo UI" pitchFamily="50" charset="-128"/>
              </a:rPr>
              <a:t>することで、</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太陽光パネルの設置促進につなげています。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◆大阪府では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の普及促進に向け、府民に</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の良さを伝えるため、</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府内住宅展示場等において</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に関するチラシの配布などを行っています。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ja-JP" altLang="en-US" sz="1300" dirty="0">
                <a:latin typeface="Meiryo UI" pitchFamily="50" charset="-128"/>
                <a:ea typeface="Meiryo UI" pitchFamily="50" charset="-128"/>
                <a:cs typeface="Meiryo UI" pitchFamily="50" charset="-128"/>
              </a:rPr>
              <a:t>、自社の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a:t>
            </a:r>
            <a:r>
              <a:rPr lang="ja-JP" altLang="en-US" sz="1300" dirty="0" smtClean="0">
                <a:latin typeface="Meiryo UI" pitchFamily="50" charset="-128"/>
                <a:ea typeface="Meiryo UI" pitchFamily="50" charset="-128"/>
                <a:cs typeface="Meiryo UI" pitchFamily="50" charset="-128"/>
              </a:rPr>
              <a:t>説明を掲載</a:t>
            </a:r>
            <a:r>
              <a:rPr lang="ja-JP" altLang="en-US" sz="1300" dirty="0">
                <a:latin typeface="Meiryo UI" pitchFamily="50" charset="-128"/>
                <a:ea typeface="Meiryo UI" pitchFamily="50" charset="-128"/>
                <a:cs typeface="Meiryo UI" pitchFamily="50" charset="-128"/>
              </a:rPr>
              <a:t>して</a:t>
            </a:r>
            <a:r>
              <a:rPr lang="ja-JP" altLang="en-US" sz="1300" dirty="0" smtClean="0">
                <a:latin typeface="Meiryo UI" pitchFamily="50" charset="-128"/>
                <a:ea typeface="Meiryo UI" pitchFamily="50" charset="-128"/>
                <a:cs typeface="Meiryo UI" pitchFamily="50" charset="-128"/>
              </a:rPr>
              <a:t>いる</a:t>
            </a:r>
            <a:r>
              <a:rPr lang="en-US" altLang="ja-JP" sz="1300" dirty="0" smtClean="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の良さを体感してもらうためにハウスメーカー等の</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モデルハウスにおいて宿泊体験を実施しています。</a:t>
            </a:r>
            <a:endParaRPr lang="en-US" altLang="ja-JP" sz="1300" dirty="0" smtClean="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6"/>
          <a:stretch>
            <a:fillRect/>
          </a:stretch>
        </p:blipFill>
        <p:spPr>
          <a:xfrm>
            <a:off x="3215341" y="4063310"/>
            <a:ext cx="2479326" cy="2666682"/>
          </a:xfrm>
          <a:prstGeom prst="rect">
            <a:avLst/>
          </a:prstGeom>
          <a:ln>
            <a:solidFill>
              <a:schemeClr val="accent1"/>
            </a:solidFill>
          </a:ln>
        </p:spPr>
      </p:pic>
      <p:sp>
        <p:nvSpPr>
          <p:cNvPr id="39" name="テキスト ボックス 38"/>
          <p:cNvSpPr txBox="1"/>
          <p:nvPr/>
        </p:nvSpPr>
        <p:spPr>
          <a:xfrm>
            <a:off x="579084" y="4029476"/>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6633" y="4378805"/>
            <a:ext cx="2975213" cy="2252743"/>
          </a:xfrm>
          <a:prstGeom prst="rect">
            <a:avLst/>
          </a:prstGeom>
          <a:ln>
            <a:solidFill>
              <a:schemeClr val="accent1"/>
            </a:solidFill>
          </a:ln>
        </p:spPr>
      </p:pic>
    </p:spTree>
    <p:extLst>
      <p:ext uri="{BB962C8B-B14F-4D97-AF65-F5344CB8AC3E}">
        <p14:creationId xmlns:p14="http://schemas.microsoft.com/office/powerpoint/2010/main" val="293846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30720</TotalTime>
  <Words>23687</Words>
  <Application>Microsoft Office PowerPoint</Application>
  <PresentationFormat>A4 210 x 297 mm</PresentationFormat>
  <Paragraphs>2958</Paragraphs>
  <Slides>62</Slides>
  <Notes>28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62</vt:i4>
      </vt:variant>
    </vt:vector>
  </HeadingPairs>
  <TitlesOfParts>
    <vt:vector size="74" baseType="lpstr">
      <vt:lpstr>HGP創英角ｺﾞｼｯｸUB</vt:lpstr>
      <vt:lpstr>HG丸ｺﾞｼｯｸM-PRO</vt:lpstr>
      <vt:lpstr>Meiryo UI</vt:lpstr>
      <vt:lpstr>ＭＳ Ｐゴシック</vt:lpstr>
      <vt:lpstr>ＭＳ 明朝</vt:lpstr>
      <vt:lpstr>メイリオ</vt:lpstr>
      <vt:lpstr>Arial</vt:lpstr>
      <vt:lpstr>Calibri</vt:lpstr>
      <vt:lpstr>Microsoft Himalaya</vt:lpstr>
      <vt:lpstr>Times New Roman</vt:lpstr>
      <vt:lpstr>Wingdings</vt:lpstr>
      <vt:lpstr>Office ​​テーマ</vt:lpstr>
      <vt:lpstr>おおさかエネルギー地産地消推進プランに基づく 大阪府・大阪市の取組み実績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志知　和明</cp:lastModifiedBy>
  <cp:revision>622</cp:revision>
  <cp:lastPrinted>2020-01-09T05:07:12Z</cp:lastPrinted>
  <dcterms:created xsi:type="dcterms:W3CDTF">2014-02-03T04:47:03Z</dcterms:created>
  <dcterms:modified xsi:type="dcterms:W3CDTF">2020-06-17T11:20:49Z</dcterms:modified>
</cp:coreProperties>
</file>