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88" r:id="rId5"/>
  </p:sldIdLst>
  <p:sldSz cx="15122525" cy="10693400"/>
  <p:notesSz cx="6807200" cy="9939338"/>
  <p:defaultText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5B8E7FDE-D2B3-49C8-A9AC-294C2DF0EE5D}">
          <p14:sldIdLst>
            <p14:sldId id="288"/>
          </p14:sldIdLst>
        </p14:section>
      </p14:sectionLst>
    </p:ext>
    <p:ext uri="{EFAFB233-063F-42B5-8137-9DF3F51BA10A}">
      <p15:sldGuideLst xmlns:p15="http://schemas.microsoft.com/office/powerpoint/2012/main">
        <p15:guide id="1" orient="horz" pos="3345" userDrawn="1">
          <p15:clr>
            <a:srgbClr val="A4A3A4"/>
          </p15:clr>
        </p15:guide>
        <p15:guide id="2" pos="478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39"/>
    <a:srgbClr val="F7EA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30" autoAdjust="0"/>
    <p:restoredTop sz="78611" autoAdjust="0"/>
  </p:normalViewPr>
  <p:slideViewPr>
    <p:cSldViewPr snapToGrid="0">
      <p:cViewPr>
        <p:scale>
          <a:sx n="66" d="100"/>
          <a:sy n="66" d="100"/>
        </p:scale>
        <p:origin x="132" y="-198"/>
      </p:cViewPr>
      <p:guideLst>
        <p:guide orient="horz" pos="3345"/>
        <p:guide pos="478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8"/>
            <a:ext cx="2949678" cy="497461"/>
          </a:xfrm>
          <a:prstGeom prst="rect">
            <a:avLst/>
          </a:prstGeom>
        </p:spPr>
        <p:txBody>
          <a:bodyPr vert="horz" lIns="62921" tIns="31461" rIns="62921" bIns="31461"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66" y="18"/>
            <a:ext cx="2950765" cy="497461"/>
          </a:xfrm>
          <a:prstGeom prst="rect">
            <a:avLst/>
          </a:prstGeom>
        </p:spPr>
        <p:txBody>
          <a:bodyPr vert="horz" lIns="62921" tIns="31461" rIns="62921" bIns="31461" rtlCol="0"/>
          <a:lstStyle>
            <a:lvl1pPr algn="r">
              <a:defRPr sz="800"/>
            </a:lvl1pPr>
          </a:lstStyle>
          <a:p>
            <a:fld id="{57DB76CF-5E8E-4210-900E-8A81334EBD6C}" type="datetimeFigureOut">
              <a:rPr kumimoji="1" lang="ja-JP" altLang="en-US" smtClean="0"/>
              <a:t>2020/8/4</a:t>
            </a:fld>
            <a:endParaRPr kumimoji="1" lang="ja-JP" altLang="en-US"/>
          </a:p>
        </p:txBody>
      </p:sp>
      <p:sp>
        <p:nvSpPr>
          <p:cNvPr id="4" name="スライド イメージ プレースホルダー 3"/>
          <p:cNvSpPr>
            <a:spLocks noGrp="1" noRot="1" noChangeAspect="1"/>
          </p:cNvSpPr>
          <p:nvPr>
            <p:ph type="sldImg" idx="2"/>
          </p:nvPr>
        </p:nvSpPr>
        <p:spPr>
          <a:xfrm>
            <a:off x="769938" y="746125"/>
            <a:ext cx="5267325" cy="3725863"/>
          </a:xfrm>
          <a:prstGeom prst="rect">
            <a:avLst/>
          </a:prstGeom>
          <a:noFill/>
          <a:ln w="12700">
            <a:solidFill>
              <a:prstClr val="black"/>
            </a:solidFill>
          </a:ln>
        </p:spPr>
        <p:txBody>
          <a:bodyPr vert="horz" lIns="62921" tIns="31461" rIns="62921" bIns="31461" rtlCol="0" anchor="ctr"/>
          <a:lstStyle/>
          <a:p>
            <a:endParaRPr lang="ja-JP" altLang="en-US"/>
          </a:p>
        </p:txBody>
      </p:sp>
      <p:sp>
        <p:nvSpPr>
          <p:cNvPr id="5" name="ノート プレースホルダー 4"/>
          <p:cNvSpPr>
            <a:spLocks noGrp="1"/>
          </p:cNvSpPr>
          <p:nvPr>
            <p:ph type="body" sz="quarter" idx="3"/>
          </p:nvPr>
        </p:nvSpPr>
        <p:spPr>
          <a:xfrm>
            <a:off x="680612" y="4720939"/>
            <a:ext cx="5445978" cy="4472757"/>
          </a:xfrm>
          <a:prstGeom prst="rect">
            <a:avLst/>
          </a:prstGeom>
        </p:spPr>
        <p:txBody>
          <a:bodyPr vert="horz" lIns="62921" tIns="31461" rIns="62921" bIns="3146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779"/>
            <a:ext cx="2949678" cy="496363"/>
          </a:xfrm>
          <a:prstGeom prst="rect">
            <a:avLst/>
          </a:prstGeom>
        </p:spPr>
        <p:txBody>
          <a:bodyPr vert="horz" lIns="62921" tIns="31461" rIns="62921" bIns="31461"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66" y="9440779"/>
            <a:ext cx="2950765" cy="496363"/>
          </a:xfrm>
          <a:prstGeom prst="rect">
            <a:avLst/>
          </a:prstGeom>
        </p:spPr>
        <p:txBody>
          <a:bodyPr vert="horz" lIns="62921" tIns="31461" rIns="62921" bIns="31461" rtlCol="0" anchor="b"/>
          <a:lstStyle>
            <a:lvl1pPr algn="r">
              <a:defRPr sz="800"/>
            </a:lvl1pPr>
          </a:lstStyle>
          <a:p>
            <a:fld id="{A1109B6F-EF79-4700-9586-60FB757CBB86}" type="slidenum">
              <a:rPr kumimoji="1" lang="ja-JP" altLang="en-US" smtClean="0"/>
              <a:t>‹#›</a:t>
            </a:fld>
            <a:endParaRPr kumimoji="1" lang="ja-JP" altLang="en-US"/>
          </a:p>
        </p:txBody>
      </p:sp>
    </p:spTree>
    <p:extLst>
      <p:ext uri="{BB962C8B-B14F-4D97-AF65-F5344CB8AC3E}">
        <p14:creationId xmlns:p14="http://schemas.microsoft.com/office/powerpoint/2010/main" val="2319860038"/>
      </p:ext>
    </p:extLst>
  </p:cSld>
  <p:clrMap bg1="lt1" tx1="dk1" bg2="lt2" tx2="dk2" accent1="accent1" accent2="accent2" accent3="accent3" accent4="accent4" accent5="accent5" accent6="accent6" hlink="hlink" folHlink="folHlink"/>
  <p:notesStyle>
    <a:lvl1pPr marL="0" algn="l" defTabSz="914128" rtl="0" eaLnBrk="1" latinLnBrk="0" hangingPunct="1">
      <a:defRPr kumimoji="1" sz="1200" kern="1200">
        <a:solidFill>
          <a:schemeClr val="tx1"/>
        </a:solidFill>
        <a:latin typeface="+mn-lt"/>
        <a:ea typeface="+mn-ea"/>
        <a:cs typeface="+mn-cs"/>
      </a:defRPr>
    </a:lvl1pPr>
    <a:lvl2pPr marL="457063" algn="l" defTabSz="914128" rtl="0" eaLnBrk="1" latinLnBrk="0" hangingPunct="1">
      <a:defRPr kumimoji="1" sz="1200" kern="1200">
        <a:solidFill>
          <a:schemeClr val="tx1"/>
        </a:solidFill>
        <a:latin typeface="+mn-lt"/>
        <a:ea typeface="+mn-ea"/>
        <a:cs typeface="+mn-cs"/>
      </a:defRPr>
    </a:lvl2pPr>
    <a:lvl3pPr marL="914128" algn="l" defTabSz="914128" rtl="0" eaLnBrk="1" latinLnBrk="0" hangingPunct="1">
      <a:defRPr kumimoji="1" sz="1200" kern="1200">
        <a:solidFill>
          <a:schemeClr val="tx1"/>
        </a:solidFill>
        <a:latin typeface="+mn-lt"/>
        <a:ea typeface="+mn-ea"/>
        <a:cs typeface="+mn-cs"/>
      </a:defRPr>
    </a:lvl3pPr>
    <a:lvl4pPr marL="1371190" algn="l" defTabSz="914128" rtl="0" eaLnBrk="1" latinLnBrk="0" hangingPunct="1">
      <a:defRPr kumimoji="1" sz="1200" kern="1200">
        <a:solidFill>
          <a:schemeClr val="tx1"/>
        </a:solidFill>
        <a:latin typeface="+mn-lt"/>
        <a:ea typeface="+mn-ea"/>
        <a:cs typeface="+mn-cs"/>
      </a:defRPr>
    </a:lvl4pPr>
    <a:lvl5pPr marL="1828254" algn="l" defTabSz="914128" rtl="0" eaLnBrk="1" latinLnBrk="0" hangingPunct="1">
      <a:defRPr kumimoji="1" sz="1200" kern="1200">
        <a:solidFill>
          <a:schemeClr val="tx1"/>
        </a:solidFill>
        <a:latin typeface="+mn-lt"/>
        <a:ea typeface="+mn-ea"/>
        <a:cs typeface="+mn-cs"/>
      </a:defRPr>
    </a:lvl5pPr>
    <a:lvl6pPr marL="2285316" algn="l" defTabSz="914128" rtl="0" eaLnBrk="1" latinLnBrk="0" hangingPunct="1">
      <a:defRPr kumimoji="1" sz="1200" kern="1200">
        <a:solidFill>
          <a:schemeClr val="tx1"/>
        </a:solidFill>
        <a:latin typeface="+mn-lt"/>
        <a:ea typeface="+mn-ea"/>
        <a:cs typeface="+mn-cs"/>
      </a:defRPr>
    </a:lvl6pPr>
    <a:lvl7pPr marL="2742382" algn="l" defTabSz="914128" rtl="0" eaLnBrk="1" latinLnBrk="0" hangingPunct="1">
      <a:defRPr kumimoji="1" sz="1200" kern="1200">
        <a:solidFill>
          <a:schemeClr val="tx1"/>
        </a:solidFill>
        <a:latin typeface="+mn-lt"/>
        <a:ea typeface="+mn-ea"/>
        <a:cs typeface="+mn-cs"/>
      </a:defRPr>
    </a:lvl7pPr>
    <a:lvl8pPr marL="3199444" algn="l" defTabSz="914128" rtl="0" eaLnBrk="1" latinLnBrk="0" hangingPunct="1">
      <a:defRPr kumimoji="1" sz="1200" kern="1200">
        <a:solidFill>
          <a:schemeClr val="tx1"/>
        </a:solidFill>
        <a:latin typeface="+mn-lt"/>
        <a:ea typeface="+mn-ea"/>
        <a:cs typeface="+mn-cs"/>
      </a:defRPr>
    </a:lvl8pPr>
    <a:lvl9pPr marL="3656509" algn="l" defTabSz="914128"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ja-JP" altLang="en-US" dirty="0" smtClean="0"/>
          </a:p>
        </p:txBody>
      </p:sp>
      <p:sp>
        <p:nvSpPr>
          <p:cNvPr id="4100"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kumimoji="1">
                <a:solidFill>
                  <a:schemeClr val="tx1"/>
                </a:solidFill>
                <a:latin typeface="Calibri" pitchFamily="34" charset="0"/>
                <a:ea typeface="ＭＳ Ｐゴシック" charset="-128"/>
              </a:defRPr>
            </a:lvl1pPr>
            <a:lvl2pPr marL="748280" indent="-287798">
              <a:defRPr kumimoji="1">
                <a:solidFill>
                  <a:schemeClr val="tx1"/>
                </a:solidFill>
                <a:latin typeface="Calibri" pitchFamily="34" charset="0"/>
                <a:ea typeface="ＭＳ Ｐゴシック" charset="-128"/>
              </a:defRPr>
            </a:lvl2pPr>
            <a:lvl3pPr marL="1151198" indent="-230240">
              <a:defRPr kumimoji="1">
                <a:solidFill>
                  <a:schemeClr val="tx1"/>
                </a:solidFill>
                <a:latin typeface="Calibri" pitchFamily="34" charset="0"/>
                <a:ea typeface="ＭＳ Ｐゴシック" charset="-128"/>
              </a:defRPr>
            </a:lvl3pPr>
            <a:lvl4pPr marL="1611673" indent="-230240">
              <a:defRPr kumimoji="1">
                <a:solidFill>
                  <a:schemeClr val="tx1"/>
                </a:solidFill>
                <a:latin typeface="Calibri" pitchFamily="34" charset="0"/>
                <a:ea typeface="ＭＳ Ｐゴシック" charset="-128"/>
              </a:defRPr>
            </a:lvl4pPr>
            <a:lvl5pPr marL="2072153" indent="-230240">
              <a:defRPr kumimoji="1">
                <a:solidFill>
                  <a:schemeClr val="tx1"/>
                </a:solidFill>
                <a:latin typeface="Calibri" pitchFamily="34" charset="0"/>
                <a:ea typeface="ＭＳ Ｐゴシック" charset="-128"/>
              </a:defRPr>
            </a:lvl5pPr>
            <a:lvl6pPr marL="2532636" indent="-230240" fontAlgn="base">
              <a:spcBef>
                <a:spcPct val="0"/>
              </a:spcBef>
              <a:spcAft>
                <a:spcPct val="0"/>
              </a:spcAft>
              <a:defRPr kumimoji="1">
                <a:solidFill>
                  <a:schemeClr val="tx1"/>
                </a:solidFill>
                <a:latin typeface="Calibri" pitchFamily="34" charset="0"/>
                <a:ea typeface="ＭＳ Ｐゴシック" charset="-128"/>
              </a:defRPr>
            </a:lvl6pPr>
            <a:lvl7pPr marL="2993111" indent="-230240" fontAlgn="base">
              <a:spcBef>
                <a:spcPct val="0"/>
              </a:spcBef>
              <a:spcAft>
                <a:spcPct val="0"/>
              </a:spcAft>
              <a:defRPr kumimoji="1">
                <a:solidFill>
                  <a:schemeClr val="tx1"/>
                </a:solidFill>
                <a:latin typeface="Calibri" pitchFamily="34" charset="0"/>
                <a:ea typeface="ＭＳ Ｐゴシック" charset="-128"/>
              </a:defRPr>
            </a:lvl7pPr>
            <a:lvl8pPr marL="3453592" indent="-230240" fontAlgn="base">
              <a:spcBef>
                <a:spcPct val="0"/>
              </a:spcBef>
              <a:spcAft>
                <a:spcPct val="0"/>
              </a:spcAft>
              <a:defRPr kumimoji="1">
                <a:solidFill>
                  <a:schemeClr val="tx1"/>
                </a:solidFill>
                <a:latin typeface="Calibri" pitchFamily="34" charset="0"/>
                <a:ea typeface="ＭＳ Ｐゴシック" charset="-128"/>
              </a:defRPr>
            </a:lvl8pPr>
            <a:lvl9pPr marL="3914069" indent="-230240" fontAlgn="base">
              <a:spcBef>
                <a:spcPct val="0"/>
              </a:spcBef>
              <a:spcAft>
                <a:spcPct val="0"/>
              </a:spcAft>
              <a:defRPr kumimoji="1">
                <a:solidFill>
                  <a:schemeClr val="tx1"/>
                </a:solidFill>
                <a:latin typeface="Calibri" pitchFamily="34" charset="0"/>
                <a:ea typeface="ＭＳ Ｐゴシック" charset="-128"/>
              </a:defRPr>
            </a:lvl9pPr>
          </a:lstStyle>
          <a:p>
            <a:pPr fontAlgn="base">
              <a:spcBef>
                <a:spcPct val="0"/>
              </a:spcBef>
              <a:spcAft>
                <a:spcPct val="0"/>
              </a:spcAft>
            </a:pPr>
            <a:fld id="{7988F9AE-47C9-421A-9640-DC1132233561}" type="slidenum">
              <a:rPr lang="ja-JP" altLang="en-US"/>
              <a:pPr fontAlgn="base">
                <a:spcBef>
                  <a:spcPct val="0"/>
                </a:spcBef>
                <a:spcAft>
                  <a:spcPct val="0"/>
                </a:spcAft>
              </a:pPr>
              <a:t>1</a:t>
            </a:fld>
            <a:endParaRPr lang="ja-JP" altLang="en-US"/>
          </a:p>
        </p:txBody>
      </p:sp>
    </p:spTree>
    <p:extLst>
      <p:ext uri="{BB962C8B-B14F-4D97-AF65-F5344CB8AC3E}">
        <p14:creationId xmlns:p14="http://schemas.microsoft.com/office/powerpoint/2010/main" val="594118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34194" y="3321888"/>
            <a:ext cx="12854145" cy="2292151"/>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2268380" y="6059594"/>
            <a:ext cx="10585768" cy="2732758"/>
          </a:xfrm>
        </p:spPr>
        <p:txBody>
          <a:bodyPr/>
          <a:lstStyle>
            <a:lvl1pPr marL="0" indent="0" algn="ctr">
              <a:buNone/>
              <a:defRPr>
                <a:solidFill>
                  <a:schemeClr val="tx1">
                    <a:tint val="75000"/>
                  </a:schemeClr>
                </a:solidFill>
              </a:defRPr>
            </a:lvl1pPr>
            <a:lvl2pPr marL="727037" indent="0" algn="ctr">
              <a:buNone/>
              <a:defRPr>
                <a:solidFill>
                  <a:schemeClr val="tx1">
                    <a:tint val="75000"/>
                  </a:schemeClr>
                </a:solidFill>
              </a:defRPr>
            </a:lvl2pPr>
            <a:lvl3pPr marL="1454074" indent="0" algn="ctr">
              <a:buNone/>
              <a:defRPr>
                <a:solidFill>
                  <a:schemeClr val="tx1">
                    <a:tint val="75000"/>
                  </a:schemeClr>
                </a:solidFill>
              </a:defRPr>
            </a:lvl3pPr>
            <a:lvl4pPr marL="2181113" indent="0" algn="ctr">
              <a:buNone/>
              <a:defRPr>
                <a:solidFill>
                  <a:schemeClr val="tx1">
                    <a:tint val="75000"/>
                  </a:schemeClr>
                </a:solidFill>
              </a:defRPr>
            </a:lvl4pPr>
            <a:lvl5pPr marL="2908148" indent="0" algn="ctr">
              <a:buNone/>
              <a:defRPr>
                <a:solidFill>
                  <a:schemeClr val="tx1">
                    <a:tint val="75000"/>
                  </a:schemeClr>
                </a:solidFill>
              </a:defRPr>
            </a:lvl5pPr>
            <a:lvl6pPr marL="3635184" indent="0" algn="ctr">
              <a:buNone/>
              <a:defRPr>
                <a:solidFill>
                  <a:schemeClr val="tx1">
                    <a:tint val="75000"/>
                  </a:schemeClr>
                </a:solidFill>
              </a:defRPr>
            </a:lvl6pPr>
            <a:lvl7pPr marL="4362222" indent="0" algn="ctr">
              <a:buNone/>
              <a:defRPr>
                <a:solidFill>
                  <a:schemeClr val="tx1">
                    <a:tint val="75000"/>
                  </a:schemeClr>
                </a:solidFill>
              </a:defRPr>
            </a:lvl7pPr>
            <a:lvl8pPr marL="5089259" indent="0" algn="ctr">
              <a:buNone/>
              <a:defRPr>
                <a:solidFill>
                  <a:schemeClr val="tx1">
                    <a:tint val="75000"/>
                  </a:schemeClr>
                </a:solidFill>
              </a:defRPr>
            </a:lvl8pPr>
            <a:lvl9pPr marL="5816295"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0963831" y="428236"/>
            <a:ext cx="3402568" cy="912404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756128" y="428236"/>
            <a:ext cx="9955663" cy="912404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194579" y="6871503"/>
            <a:ext cx="12854145" cy="2123829"/>
          </a:xfrm>
        </p:spPr>
        <p:txBody>
          <a:bodyPr anchor="t"/>
          <a:lstStyle>
            <a:lvl1pPr algn="l">
              <a:defRPr sz="65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1194579" y="4532322"/>
            <a:ext cx="12854145" cy="2339181"/>
          </a:xfrm>
        </p:spPr>
        <p:txBody>
          <a:bodyPr anchor="b"/>
          <a:lstStyle>
            <a:lvl1pPr marL="0" indent="0">
              <a:buNone/>
              <a:defRPr sz="3300">
                <a:solidFill>
                  <a:schemeClr val="tx1">
                    <a:tint val="75000"/>
                  </a:schemeClr>
                </a:solidFill>
              </a:defRPr>
            </a:lvl1pPr>
            <a:lvl2pPr marL="727037" indent="0">
              <a:buNone/>
              <a:defRPr sz="3000">
                <a:solidFill>
                  <a:schemeClr val="tx1">
                    <a:tint val="75000"/>
                  </a:schemeClr>
                </a:solidFill>
              </a:defRPr>
            </a:lvl2pPr>
            <a:lvl3pPr marL="1454074" indent="0">
              <a:buNone/>
              <a:defRPr sz="2500">
                <a:solidFill>
                  <a:schemeClr val="tx1">
                    <a:tint val="75000"/>
                  </a:schemeClr>
                </a:solidFill>
              </a:defRPr>
            </a:lvl3pPr>
            <a:lvl4pPr marL="2181113" indent="0">
              <a:buNone/>
              <a:defRPr sz="2300">
                <a:solidFill>
                  <a:schemeClr val="tx1">
                    <a:tint val="75000"/>
                  </a:schemeClr>
                </a:solidFill>
              </a:defRPr>
            </a:lvl4pPr>
            <a:lvl5pPr marL="2908148" indent="0">
              <a:buNone/>
              <a:defRPr sz="2300">
                <a:solidFill>
                  <a:schemeClr val="tx1">
                    <a:tint val="75000"/>
                  </a:schemeClr>
                </a:solidFill>
              </a:defRPr>
            </a:lvl5pPr>
            <a:lvl6pPr marL="3635184" indent="0">
              <a:buNone/>
              <a:defRPr sz="2300">
                <a:solidFill>
                  <a:schemeClr val="tx1">
                    <a:tint val="75000"/>
                  </a:schemeClr>
                </a:solidFill>
              </a:defRPr>
            </a:lvl6pPr>
            <a:lvl7pPr marL="4362222" indent="0">
              <a:buNone/>
              <a:defRPr sz="2300">
                <a:solidFill>
                  <a:schemeClr val="tx1">
                    <a:tint val="75000"/>
                  </a:schemeClr>
                </a:solidFill>
              </a:defRPr>
            </a:lvl7pPr>
            <a:lvl8pPr marL="5089259" indent="0">
              <a:buNone/>
              <a:defRPr sz="2300">
                <a:solidFill>
                  <a:schemeClr val="tx1">
                    <a:tint val="75000"/>
                  </a:schemeClr>
                </a:solidFill>
              </a:defRPr>
            </a:lvl8pPr>
            <a:lvl9pPr marL="5816295" indent="0">
              <a:buNone/>
              <a:defRPr sz="23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756127"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7687283" y="2495128"/>
            <a:ext cx="6679116" cy="7057149"/>
          </a:xfrm>
        </p:spPr>
        <p:txBody>
          <a:bodyPr/>
          <a:lstStyle>
            <a:lvl1pPr>
              <a:defRPr sz="4500"/>
            </a:lvl1pPr>
            <a:lvl2pPr>
              <a:defRPr sz="3800"/>
            </a:lvl2pPr>
            <a:lvl3pPr>
              <a:defRPr sz="3300"/>
            </a:lvl3pPr>
            <a:lvl4pPr>
              <a:defRPr sz="3000"/>
            </a:lvl4pPr>
            <a:lvl5pPr>
              <a:defRPr sz="3000"/>
            </a:lvl5pPr>
            <a:lvl6pPr>
              <a:defRPr sz="3000"/>
            </a:lvl6pPr>
            <a:lvl7pPr>
              <a:defRPr sz="3000"/>
            </a:lvl7pPr>
            <a:lvl8pPr>
              <a:defRPr sz="3000"/>
            </a:lvl8pPr>
            <a:lvl9pPr>
              <a:defRPr sz="3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56132" y="2393643"/>
            <a:ext cx="6681741"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756132" y="3391196"/>
            <a:ext cx="6681741"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7682037" y="2393643"/>
            <a:ext cx="6684366" cy="997555"/>
          </a:xfrm>
        </p:spPr>
        <p:txBody>
          <a:bodyPr anchor="b"/>
          <a:lstStyle>
            <a:lvl1pPr marL="0" indent="0">
              <a:buNone/>
              <a:defRPr sz="3800" b="1"/>
            </a:lvl1pPr>
            <a:lvl2pPr marL="727037" indent="0">
              <a:buNone/>
              <a:defRPr sz="3300" b="1"/>
            </a:lvl2pPr>
            <a:lvl3pPr marL="1454074" indent="0">
              <a:buNone/>
              <a:defRPr sz="3000" b="1"/>
            </a:lvl3pPr>
            <a:lvl4pPr marL="2181113" indent="0">
              <a:buNone/>
              <a:defRPr sz="2500" b="1"/>
            </a:lvl4pPr>
            <a:lvl5pPr marL="2908148" indent="0">
              <a:buNone/>
              <a:defRPr sz="2500" b="1"/>
            </a:lvl5pPr>
            <a:lvl6pPr marL="3635184" indent="0">
              <a:buNone/>
              <a:defRPr sz="2500" b="1"/>
            </a:lvl6pPr>
            <a:lvl7pPr marL="4362222" indent="0">
              <a:buNone/>
              <a:defRPr sz="2500" b="1"/>
            </a:lvl7pPr>
            <a:lvl8pPr marL="5089259" indent="0">
              <a:buNone/>
              <a:defRPr sz="2500" b="1"/>
            </a:lvl8pPr>
            <a:lvl9pPr marL="5816295" indent="0">
              <a:buNone/>
              <a:defRPr sz="25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7682037" y="3391196"/>
            <a:ext cx="6684366" cy="6161083"/>
          </a:xfrm>
        </p:spPr>
        <p:txBody>
          <a:bodyPr/>
          <a:lstStyle>
            <a:lvl1pPr>
              <a:defRPr sz="3800"/>
            </a:lvl1pPr>
            <a:lvl2pPr>
              <a:defRPr sz="3300"/>
            </a:lvl2pPr>
            <a:lvl3pPr>
              <a:defRPr sz="30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756131" y="425756"/>
            <a:ext cx="4975207" cy="1811938"/>
          </a:xfrm>
        </p:spPr>
        <p:txBody>
          <a:bodyPr anchor="b"/>
          <a:lstStyle>
            <a:lvl1pPr algn="l">
              <a:defRPr sz="33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5912487" y="425759"/>
            <a:ext cx="8453912" cy="9126522"/>
          </a:xfrm>
        </p:spPr>
        <p:txBody>
          <a:bodyPr/>
          <a:lstStyle>
            <a:lvl1pPr>
              <a:defRPr sz="5100"/>
            </a:lvl1pPr>
            <a:lvl2pPr>
              <a:defRPr sz="4500"/>
            </a:lvl2pPr>
            <a:lvl3pPr>
              <a:defRPr sz="3800"/>
            </a:lvl3pPr>
            <a:lvl4pPr>
              <a:defRPr sz="3300"/>
            </a:lvl4pPr>
            <a:lvl5pPr>
              <a:defRPr sz="3300"/>
            </a:lvl5pPr>
            <a:lvl6pPr>
              <a:defRPr sz="3300"/>
            </a:lvl6pPr>
            <a:lvl7pPr>
              <a:defRPr sz="3300"/>
            </a:lvl7pPr>
            <a:lvl8pPr>
              <a:defRPr sz="3300"/>
            </a:lvl8pPr>
            <a:lvl9pPr>
              <a:defRPr sz="33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756131" y="2237697"/>
            <a:ext cx="4975207" cy="7314584"/>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964122" y="7485380"/>
            <a:ext cx="9073515" cy="883692"/>
          </a:xfrm>
        </p:spPr>
        <p:txBody>
          <a:bodyPr anchor="b"/>
          <a:lstStyle>
            <a:lvl1pPr algn="l">
              <a:defRPr sz="33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2964122" y="955476"/>
            <a:ext cx="9073515" cy="6416040"/>
          </a:xfrm>
        </p:spPr>
        <p:txBody>
          <a:bodyPr/>
          <a:lstStyle>
            <a:lvl1pPr marL="0" indent="0">
              <a:buNone/>
              <a:defRPr sz="5100"/>
            </a:lvl1pPr>
            <a:lvl2pPr marL="727037" indent="0">
              <a:buNone/>
              <a:defRPr sz="4500"/>
            </a:lvl2pPr>
            <a:lvl3pPr marL="1454074" indent="0">
              <a:buNone/>
              <a:defRPr sz="3800"/>
            </a:lvl3pPr>
            <a:lvl4pPr marL="2181113" indent="0">
              <a:buNone/>
              <a:defRPr sz="3300"/>
            </a:lvl4pPr>
            <a:lvl5pPr marL="2908148" indent="0">
              <a:buNone/>
              <a:defRPr sz="3300"/>
            </a:lvl5pPr>
            <a:lvl6pPr marL="3635184" indent="0">
              <a:buNone/>
              <a:defRPr sz="3300"/>
            </a:lvl6pPr>
            <a:lvl7pPr marL="4362222" indent="0">
              <a:buNone/>
              <a:defRPr sz="3300"/>
            </a:lvl7pPr>
            <a:lvl8pPr marL="5089259" indent="0">
              <a:buNone/>
              <a:defRPr sz="3300"/>
            </a:lvl8pPr>
            <a:lvl9pPr marL="5816295" indent="0">
              <a:buNone/>
              <a:defRPr sz="3300"/>
            </a:lvl9pPr>
          </a:lstStyle>
          <a:p>
            <a:endParaRPr kumimoji="1" lang="ja-JP" altLang="en-US"/>
          </a:p>
        </p:txBody>
      </p:sp>
      <p:sp>
        <p:nvSpPr>
          <p:cNvPr id="4" name="テキスト プレースホルダ 3"/>
          <p:cNvSpPr>
            <a:spLocks noGrp="1"/>
          </p:cNvSpPr>
          <p:nvPr>
            <p:ph type="body" sz="half" idx="2"/>
          </p:nvPr>
        </p:nvSpPr>
        <p:spPr>
          <a:xfrm>
            <a:off x="2964122" y="8369075"/>
            <a:ext cx="9073515" cy="1254989"/>
          </a:xfrm>
        </p:spPr>
        <p:txBody>
          <a:bodyPr/>
          <a:lstStyle>
            <a:lvl1pPr marL="0" indent="0">
              <a:buNone/>
              <a:defRPr sz="2300"/>
            </a:lvl1pPr>
            <a:lvl2pPr marL="727037" indent="0">
              <a:buNone/>
              <a:defRPr sz="2000"/>
            </a:lvl2pPr>
            <a:lvl3pPr marL="1454074" indent="0">
              <a:buNone/>
              <a:defRPr sz="1700"/>
            </a:lvl3pPr>
            <a:lvl4pPr marL="2181113" indent="0">
              <a:buNone/>
              <a:defRPr sz="1400"/>
            </a:lvl4pPr>
            <a:lvl5pPr marL="2908148" indent="0">
              <a:buNone/>
              <a:defRPr sz="1400"/>
            </a:lvl5pPr>
            <a:lvl6pPr marL="3635184" indent="0">
              <a:buNone/>
              <a:defRPr sz="1400"/>
            </a:lvl6pPr>
            <a:lvl7pPr marL="4362222" indent="0">
              <a:buNone/>
              <a:defRPr sz="1400"/>
            </a:lvl7pPr>
            <a:lvl8pPr marL="5089259" indent="0">
              <a:buNone/>
              <a:defRPr sz="1400"/>
            </a:lvl8pPr>
            <a:lvl9pPr marL="5816295" indent="0">
              <a:buNone/>
              <a:defRPr sz="14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2020/8/4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756127" y="428235"/>
            <a:ext cx="13610273" cy="1782234"/>
          </a:xfrm>
          <a:prstGeom prst="rect">
            <a:avLst/>
          </a:prstGeom>
        </p:spPr>
        <p:txBody>
          <a:bodyPr vert="horz" lIns="145400" tIns="72700" rIns="145400" bIns="7270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56127" y="2495128"/>
            <a:ext cx="13610273" cy="7057149"/>
          </a:xfrm>
          <a:prstGeom prst="rect">
            <a:avLst/>
          </a:prstGeom>
        </p:spPr>
        <p:txBody>
          <a:bodyPr vert="horz" lIns="145400" tIns="72700" rIns="145400" bIns="7270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756132" y="9911200"/>
            <a:ext cx="3528590" cy="569325"/>
          </a:xfrm>
          <a:prstGeom prst="rect">
            <a:avLst/>
          </a:prstGeom>
        </p:spPr>
        <p:txBody>
          <a:bodyPr vert="horz" lIns="145400" tIns="72700" rIns="145400" bIns="72700" rtlCol="0" anchor="ctr"/>
          <a:lstStyle>
            <a:lvl1pPr algn="l">
              <a:defRPr sz="2000">
                <a:solidFill>
                  <a:schemeClr val="tx1">
                    <a:tint val="75000"/>
                  </a:schemeClr>
                </a:solidFill>
              </a:defRPr>
            </a:lvl1pPr>
          </a:lstStyle>
          <a:p>
            <a:fld id="{E90ED720-0104-4369-84BC-D37694168613}" type="datetimeFigureOut">
              <a:rPr kumimoji="1" lang="ja-JP" altLang="en-US" smtClean="0"/>
              <a:t>2020/8/4</a:t>
            </a:fld>
            <a:endParaRPr kumimoji="1" lang="ja-JP" altLang="en-US"/>
          </a:p>
        </p:txBody>
      </p:sp>
      <p:sp>
        <p:nvSpPr>
          <p:cNvPr id="5" name="フッター プレースホルダ 4"/>
          <p:cNvSpPr>
            <a:spLocks noGrp="1"/>
          </p:cNvSpPr>
          <p:nvPr>
            <p:ph type="ftr" sz="quarter" idx="3"/>
          </p:nvPr>
        </p:nvSpPr>
        <p:spPr>
          <a:xfrm>
            <a:off x="5166864" y="9911200"/>
            <a:ext cx="4788800" cy="569325"/>
          </a:xfrm>
          <a:prstGeom prst="rect">
            <a:avLst/>
          </a:prstGeom>
        </p:spPr>
        <p:txBody>
          <a:bodyPr vert="horz" lIns="145400" tIns="72700" rIns="145400" bIns="72700" rtlCol="0" anchor="ctr"/>
          <a:lstStyle>
            <a:lvl1pPr algn="ctr">
              <a:defRPr sz="20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10837813" y="9911200"/>
            <a:ext cx="3528590" cy="569325"/>
          </a:xfrm>
          <a:prstGeom prst="rect">
            <a:avLst/>
          </a:prstGeom>
        </p:spPr>
        <p:txBody>
          <a:bodyPr vert="horz" lIns="145400" tIns="72700" rIns="145400" bIns="72700" rtlCol="0" anchor="ctr"/>
          <a:lstStyle>
            <a:lvl1pPr algn="r">
              <a:defRPr sz="20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4074" rtl="0" eaLnBrk="1" latinLnBrk="0" hangingPunct="1">
        <a:spcBef>
          <a:spcPct val="0"/>
        </a:spcBef>
        <a:buNone/>
        <a:defRPr kumimoji="1" sz="7100" kern="1200">
          <a:solidFill>
            <a:schemeClr val="tx1"/>
          </a:solidFill>
          <a:latin typeface="+mj-lt"/>
          <a:ea typeface="+mj-ea"/>
          <a:cs typeface="+mj-cs"/>
        </a:defRPr>
      </a:lvl1pPr>
    </p:titleStyle>
    <p:bodyStyle>
      <a:lvl1pPr marL="545278" indent="-545278" algn="l" defTabSz="1454074" rtl="0" eaLnBrk="1" latinLnBrk="0" hangingPunct="1">
        <a:spcBef>
          <a:spcPct val="20000"/>
        </a:spcBef>
        <a:buFont typeface="Arial" pitchFamily="34" charset="0"/>
        <a:buChar char="•"/>
        <a:defRPr kumimoji="1" sz="5100" kern="1200">
          <a:solidFill>
            <a:schemeClr val="tx1"/>
          </a:solidFill>
          <a:latin typeface="+mn-lt"/>
          <a:ea typeface="+mn-ea"/>
          <a:cs typeface="+mn-cs"/>
        </a:defRPr>
      </a:lvl1pPr>
      <a:lvl2pPr marL="1181436" indent="-454399" algn="l" defTabSz="1454074" rtl="0" eaLnBrk="1" latinLnBrk="0" hangingPunct="1">
        <a:spcBef>
          <a:spcPct val="20000"/>
        </a:spcBef>
        <a:buFont typeface="Arial" pitchFamily="34" charset="0"/>
        <a:buChar char="–"/>
        <a:defRPr kumimoji="1" sz="4500" kern="1200">
          <a:solidFill>
            <a:schemeClr val="tx1"/>
          </a:solidFill>
          <a:latin typeface="+mn-lt"/>
          <a:ea typeface="+mn-ea"/>
          <a:cs typeface="+mn-cs"/>
        </a:defRPr>
      </a:lvl2pPr>
      <a:lvl3pPr marL="1817593" indent="-363520" algn="l" defTabSz="1454074" rtl="0" eaLnBrk="1" latinLnBrk="0" hangingPunct="1">
        <a:spcBef>
          <a:spcPct val="20000"/>
        </a:spcBef>
        <a:buFont typeface="Arial" pitchFamily="34" charset="0"/>
        <a:buChar char="•"/>
        <a:defRPr kumimoji="1" sz="3800" kern="1200">
          <a:solidFill>
            <a:schemeClr val="tx1"/>
          </a:solidFill>
          <a:latin typeface="+mn-lt"/>
          <a:ea typeface="+mn-ea"/>
          <a:cs typeface="+mn-cs"/>
        </a:defRPr>
      </a:lvl3pPr>
      <a:lvl4pPr marL="2544629"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4pPr>
      <a:lvl5pPr marL="3271667"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5pPr>
      <a:lvl6pPr marL="3998703"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6pPr>
      <a:lvl7pPr marL="4725741"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7pPr>
      <a:lvl8pPr marL="5452776"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8pPr>
      <a:lvl9pPr marL="6179814" indent="-363520" algn="l" defTabSz="1454074" rtl="0" eaLnBrk="1" latinLnBrk="0" hangingPunct="1">
        <a:spcBef>
          <a:spcPct val="20000"/>
        </a:spcBef>
        <a:buFont typeface="Arial" pitchFamily="34" charset="0"/>
        <a:buChar char="•"/>
        <a:defRPr kumimoji="1" sz="3300" kern="1200">
          <a:solidFill>
            <a:schemeClr val="tx1"/>
          </a:solidFill>
          <a:latin typeface="+mn-lt"/>
          <a:ea typeface="+mn-ea"/>
          <a:cs typeface="+mn-cs"/>
        </a:defRPr>
      </a:lvl9pPr>
    </p:bodyStyle>
    <p:otherStyle>
      <a:defPPr>
        <a:defRPr lang="ja-JP"/>
      </a:defPPr>
      <a:lvl1pPr marL="0" algn="l" defTabSz="1454074" rtl="0" eaLnBrk="1" latinLnBrk="0" hangingPunct="1">
        <a:defRPr kumimoji="1" sz="3000" kern="1200">
          <a:solidFill>
            <a:schemeClr val="tx1"/>
          </a:solidFill>
          <a:latin typeface="+mn-lt"/>
          <a:ea typeface="+mn-ea"/>
          <a:cs typeface="+mn-cs"/>
        </a:defRPr>
      </a:lvl1pPr>
      <a:lvl2pPr marL="727037" algn="l" defTabSz="1454074" rtl="0" eaLnBrk="1" latinLnBrk="0" hangingPunct="1">
        <a:defRPr kumimoji="1" sz="3000" kern="1200">
          <a:solidFill>
            <a:schemeClr val="tx1"/>
          </a:solidFill>
          <a:latin typeface="+mn-lt"/>
          <a:ea typeface="+mn-ea"/>
          <a:cs typeface="+mn-cs"/>
        </a:defRPr>
      </a:lvl2pPr>
      <a:lvl3pPr marL="1454074" algn="l" defTabSz="1454074" rtl="0" eaLnBrk="1" latinLnBrk="0" hangingPunct="1">
        <a:defRPr kumimoji="1" sz="3000" kern="1200">
          <a:solidFill>
            <a:schemeClr val="tx1"/>
          </a:solidFill>
          <a:latin typeface="+mn-lt"/>
          <a:ea typeface="+mn-ea"/>
          <a:cs typeface="+mn-cs"/>
        </a:defRPr>
      </a:lvl3pPr>
      <a:lvl4pPr marL="2181113" algn="l" defTabSz="1454074" rtl="0" eaLnBrk="1" latinLnBrk="0" hangingPunct="1">
        <a:defRPr kumimoji="1" sz="3000" kern="1200">
          <a:solidFill>
            <a:schemeClr val="tx1"/>
          </a:solidFill>
          <a:latin typeface="+mn-lt"/>
          <a:ea typeface="+mn-ea"/>
          <a:cs typeface="+mn-cs"/>
        </a:defRPr>
      </a:lvl4pPr>
      <a:lvl5pPr marL="2908148" algn="l" defTabSz="1454074" rtl="0" eaLnBrk="1" latinLnBrk="0" hangingPunct="1">
        <a:defRPr kumimoji="1" sz="3000" kern="1200">
          <a:solidFill>
            <a:schemeClr val="tx1"/>
          </a:solidFill>
          <a:latin typeface="+mn-lt"/>
          <a:ea typeface="+mn-ea"/>
          <a:cs typeface="+mn-cs"/>
        </a:defRPr>
      </a:lvl5pPr>
      <a:lvl6pPr marL="3635184" algn="l" defTabSz="1454074" rtl="0" eaLnBrk="1" latinLnBrk="0" hangingPunct="1">
        <a:defRPr kumimoji="1" sz="3000" kern="1200">
          <a:solidFill>
            <a:schemeClr val="tx1"/>
          </a:solidFill>
          <a:latin typeface="+mn-lt"/>
          <a:ea typeface="+mn-ea"/>
          <a:cs typeface="+mn-cs"/>
        </a:defRPr>
      </a:lvl6pPr>
      <a:lvl7pPr marL="4362222" algn="l" defTabSz="1454074" rtl="0" eaLnBrk="1" latinLnBrk="0" hangingPunct="1">
        <a:defRPr kumimoji="1" sz="3000" kern="1200">
          <a:solidFill>
            <a:schemeClr val="tx1"/>
          </a:solidFill>
          <a:latin typeface="+mn-lt"/>
          <a:ea typeface="+mn-ea"/>
          <a:cs typeface="+mn-cs"/>
        </a:defRPr>
      </a:lvl7pPr>
      <a:lvl8pPr marL="5089259" algn="l" defTabSz="1454074" rtl="0" eaLnBrk="1" latinLnBrk="0" hangingPunct="1">
        <a:defRPr kumimoji="1" sz="3000" kern="1200">
          <a:solidFill>
            <a:schemeClr val="tx1"/>
          </a:solidFill>
          <a:latin typeface="+mn-lt"/>
          <a:ea typeface="+mn-ea"/>
          <a:cs typeface="+mn-cs"/>
        </a:defRPr>
      </a:lvl8pPr>
      <a:lvl9pPr marL="5816295" algn="l" defTabSz="1454074" rtl="0" eaLnBrk="1" latinLnBrk="0" hangingPunct="1">
        <a:defRPr kumimoji="1"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e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emf"/><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角丸四角形 141"/>
          <p:cNvSpPr/>
          <p:nvPr/>
        </p:nvSpPr>
        <p:spPr>
          <a:xfrm>
            <a:off x="7744876" y="8642635"/>
            <a:ext cx="7255237" cy="1938279"/>
          </a:xfrm>
          <a:prstGeom prst="roundRect">
            <a:avLst>
              <a:gd name="adj" fmla="val 0"/>
            </a:avLst>
          </a:prstGeom>
          <a:solidFill>
            <a:schemeClr val="accent6">
              <a:lumMod val="20000"/>
              <a:lumOff val="80000"/>
            </a:schemeClr>
          </a:solidFill>
          <a:ln w="19050">
            <a:solidFill>
              <a:schemeClr val="accent6">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08000" rIns="91440" bIns="36000" numCol="1" spcCol="0" rtlCol="0" fromWordArt="0" anchor="t" anchorCtr="0" forceAA="0" compatLnSpc="1">
            <a:prstTxWarp prst="textNoShape">
              <a:avLst/>
            </a:prstTxWarp>
            <a:noAutofit/>
          </a:bodyPr>
          <a:lstStyle/>
          <a:p>
            <a:pPr>
              <a:spcAft>
                <a:spcPts val="600"/>
              </a:spcAft>
            </a:pP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角丸四角形 50"/>
          <p:cNvSpPr/>
          <p:nvPr/>
        </p:nvSpPr>
        <p:spPr>
          <a:xfrm>
            <a:off x="11444051" y="8807518"/>
            <a:ext cx="3367482" cy="1689031"/>
          </a:xfrm>
          <a:prstGeom prst="roundRect">
            <a:avLst>
              <a:gd name="adj" fmla="val 3299"/>
            </a:avLst>
          </a:prstGeom>
          <a:solidFill>
            <a:schemeClr val="accent3">
              <a:lumMod val="20000"/>
              <a:lumOff val="80000"/>
            </a:schemeClr>
          </a:solidFill>
          <a:ln>
            <a:solidFill>
              <a:srgbClr val="00B050"/>
            </a:solidFill>
          </a:ln>
        </p:spPr>
        <p:style>
          <a:lnRef idx="1">
            <a:schemeClr val="accent5"/>
          </a:lnRef>
          <a:fillRef idx="2">
            <a:schemeClr val="accent5"/>
          </a:fillRef>
          <a:effectRef idx="1">
            <a:schemeClr val="accent5"/>
          </a:effectRef>
          <a:fontRef idx="minor">
            <a:schemeClr val="dk1"/>
          </a:fontRef>
        </p:style>
        <p:txBody>
          <a:bodyPr tIns="46800" rtlCol="0" anchor="t"/>
          <a:lstStyle/>
          <a:p>
            <a:pPr lvl="0">
              <a:lnSpc>
                <a:spcPts val="1400"/>
              </a:lnSpc>
            </a:pPr>
            <a:endParaRPr lang="en-US" altLang="ja-JP" sz="11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400"/>
              </a:lnSpc>
            </a:pP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・有識者へのヒアリング</a:t>
            </a:r>
            <a:endPar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400"/>
              </a:lnSpc>
            </a:pP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・環境審議会で審議</a:t>
            </a:r>
            <a:endPar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400"/>
              </a:lnSpc>
            </a:pP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　　　 環境審議会で方向性について確認</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400"/>
              </a:lnSpc>
            </a:pP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月頃　環境審</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議会へパブコメ案について確認</a:t>
            </a:r>
            <a:endPar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400"/>
              </a:lnSpc>
            </a:pP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年１月頃　 </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a:t>
            </a: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案作成・パブリックコメント実施</a:t>
            </a:r>
          </a:p>
          <a:p>
            <a:pPr lvl="0">
              <a:lnSpc>
                <a:spcPts val="1400"/>
              </a:lnSpc>
            </a:pP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３月頃 　</a:t>
            </a: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a:t>
            </a: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の公表</a:t>
            </a:r>
          </a:p>
        </p:txBody>
      </p:sp>
      <p:sp>
        <p:nvSpPr>
          <p:cNvPr id="26" name="角丸四角形 25"/>
          <p:cNvSpPr/>
          <p:nvPr/>
        </p:nvSpPr>
        <p:spPr>
          <a:xfrm>
            <a:off x="187554" y="1982461"/>
            <a:ext cx="7368741" cy="8598453"/>
          </a:xfrm>
          <a:prstGeom prst="roundRect">
            <a:avLst>
              <a:gd name="adj" fmla="val 0"/>
            </a:avLst>
          </a:prstGeom>
          <a:solidFill>
            <a:schemeClr val="accent5">
              <a:lumMod val="20000"/>
              <a:lumOff val="80000"/>
            </a:schemeClr>
          </a:solidFill>
          <a:ln w="19050">
            <a:solidFill>
              <a:srgbClr val="002060"/>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08000" rIns="91440" bIns="36000" numCol="1" spcCol="0" rtlCol="0" fromWordArt="0" anchor="t" anchorCtr="0" forceAA="0" compatLnSpc="1">
            <a:prstTxWarp prst="textNoShape">
              <a:avLst/>
            </a:prstTxWarp>
            <a:noAutofit/>
          </a:bodyPr>
          <a:lstStyle/>
          <a:p>
            <a:pPr>
              <a:spcAft>
                <a:spcPts val="600"/>
              </a:spcAft>
            </a:pP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正方形/長方形 40"/>
          <p:cNvSpPr/>
          <p:nvPr/>
        </p:nvSpPr>
        <p:spPr>
          <a:xfrm>
            <a:off x="187553" y="1735362"/>
            <a:ext cx="3743626" cy="288000"/>
          </a:xfrm>
          <a:prstGeom prst="rect">
            <a:avLst/>
          </a:prstGeom>
          <a:solidFill>
            <a:srgbClr val="002060"/>
          </a:solidFill>
          <a:ln w="19050" cap="flat" cmpd="sng" algn="ctr">
            <a:solidFill>
              <a:srgbClr val="002060"/>
            </a:solidFill>
            <a:prstDash val="solid"/>
          </a:ln>
          <a:effectLst/>
        </p:spPr>
        <p:txBody>
          <a:bodyPr rot="0" spcFirstLastPara="0" vert="horz" wrap="square" lIns="108000" tIns="36000" rIns="108000" bIns="36000" numCol="1" spcCol="0" rtlCol="0" fromWordArt="0" anchor="ctr" anchorCtr="0" forceAA="0" compatLnSpc="1">
            <a:prstTxWarp prst="textNoShape">
              <a:avLst/>
            </a:prstTxWarp>
            <a:noAutofit/>
          </a:bodyPr>
          <a:lstStyle/>
          <a:p>
            <a:pPr>
              <a:spcAft>
                <a:spcPts val="0"/>
              </a:spcAft>
            </a:pPr>
            <a:r>
              <a:rPr lang="ja-JP" altLang="en-US" sz="1400" b="1" kern="100" dirty="0" smtClean="0">
                <a:solidFill>
                  <a:schemeClr val="bg1"/>
                </a:solidFill>
                <a:latin typeface="Meiryo UI" panose="020B0604030504040204" pitchFamily="50" charset="-128"/>
                <a:ea typeface="Meiryo UI" panose="020B0604030504040204" pitchFamily="50" charset="-128"/>
                <a:cs typeface="メイリオ" panose="020B0604030504040204" pitchFamily="50" charset="-128"/>
              </a:rPr>
              <a:t>大阪府における検討状況</a:t>
            </a:r>
            <a:endParaRPr lang="ja-JP" sz="1400" b="1" kern="100" dirty="0">
              <a:solidFill>
                <a:schemeClr val="bg1"/>
              </a:solidFill>
              <a:effectLst/>
              <a:latin typeface="Meiryo UI" panose="020B0604030504040204" pitchFamily="50" charset="-128"/>
              <a:ea typeface="Meiryo UI" panose="020B0604030504040204" pitchFamily="50" charset="-128"/>
              <a:cs typeface="メイリオ" panose="020B0604030504040204" pitchFamily="50" charset="-128"/>
            </a:endParaRPr>
          </a:p>
        </p:txBody>
      </p:sp>
      <p:sp>
        <p:nvSpPr>
          <p:cNvPr id="64" name="正方形/長方形 5"/>
          <p:cNvSpPr>
            <a:spLocks noChangeArrowheads="1"/>
          </p:cNvSpPr>
          <p:nvPr/>
        </p:nvSpPr>
        <p:spPr bwMode="auto">
          <a:xfrm>
            <a:off x="36930" y="84723"/>
            <a:ext cx="904611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charset="0"/>
              <a:buChar char="•"/>
              <a:defRPr kumimoji="1" sz="48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41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36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3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3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3000">
                <a:solidFill>
                  <a:schemeClr val="tx1"/>
                </a:solidFill>
                <a:latin typeface="Calibri" pitchFamily="34" charset="0"/>
                <a:ea typeface="ＭＳ Ｐゴシック" charset="-128"/>
              </a:defRPr>
            </a:lvl9pPr>
          </a:lstStyle>
          <a:p>
            <a:pPr defTabSz="914400">
              <a:spcBef>
                <a:spcPct val="0"/>
              </a:spcBef>
              <a:buNone/>
            </a:pPr>
            <a:r>
              <a:rPr lang="ja-JP" altLang="en-US" sz="2000" b="1" dirty="0">
                <a:latin typeface="メイリオ" panose="020B0604030504040204" pitchFamily="50" charset="-128"/>
                <a:ea typeface="メイリオ" panose="020B0604030504040204" pitchFamily="50" charset="-128"/>
              </a:rPr>
              <a:t>大阪府・大阪市における地球温暖化対策に関する議論の</a:t>
            </a:r>
            <a:r>
              <a:rPr lang="ja-JP" altLang="en-US" sz="2000" b="1" dirty="0" smtClean="0">
                <a:latin typeface="メイリオ" panose="020B0604030504040204" pitchFamily="50" charset="-128"/>
                <a:ea typeface="メイリオ" panose="020B0604030504040204" pitchFamily="50" charset="-128"/>
              </a:rPr>
              <a:t>状況</a:t>
            </a:r>
            <a:endParaRPr lang="ja-JP" altLang="en-US" sz="2000" b="1" dirty="0">
              <a:latin typeface="メイリオ" panose="020B0604030504040204" pitchFamily="50" charset="-128"/>
              <a:ea typeface="メイリオ" panose="020B0604030504040204" pitchFamily="50" charset="-128"/>
            </a:endParaRPr>
          </a:p>
        </p:txBody>
      </p:sp>
      <p:cxnSp>
        <p:nvCxnSpPr>
          <p:cNvPr id="3" name="直線コネクタ 2"/>
          <p:cNvCxnSpPr/>
          <p:nvPr/>
        </p:nvCxnSpPr>
        <p:spPr>
          <a:xfrm>
            <a:off x="0" y="591102"/>
            <a:ext cx="15125700" cy="1"/>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角丸四角形 48"/>
          <p:cNvSpPr/>
          <p:nvPr/>
        </p:nvSpPr>
        <p:spPr>
          <a:xfrm>
            <a:off x="126271" y="748920"/>
            <a:ext cx="14873842" cy="828625"/>
          </a:xfrm>
          <a:prstGeom prst="roundRect">
            <a:avLst>
              <a:gd name="adj" fmla="val 8689"/>
            </a:avLst>
          </a:prstGeom>
          <a:solidFill>
            <a:schemeClr val="accent6">
              <a:lumMod val="20000"/>
              <a:lumOff val="80000"/>
            </a:schemeClr>
          </a:solidFill>
          <a:ln w="25400">
            <a:solidFill>
              <a:schemeClr val="accent6">
                <a:lumMod val="50000"/>
              </a:schemeClr>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36000" numCol="1" spcCol="0" rtlCol="0" fromWordArt="0" anchor="t" anchorCtr="0" forceAA="0" compatLnSpc="1">
            <a:prstTxWarp prst="textNoShape">
              <a:avLst/>
            </a:prstTxWarp>
            <a:spAutoFit/>
          </a:bodyPr>
          <a:lstStyle/>
          <a:p>
            <a:pPr marL="171450" indent="-171450">
              <a:spcAft>
                <a:spcPts val="600"/>
              </a:spcAft>
              <a:buFont typeface="Meiryo UI" panose="020B0604030504040204" pitchFamily="50" charset="-128"/>
              <a:buChar char="◯"/>
            </a:pP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大阪府・大阪市では、</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地球、</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今温暖化対策の推進に関する法律及び気候変動適応法に基づき、それぞれ</a:t>
            </a:r>
            <a:r>
              <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年度までを計画期間とする「地球温暖化対策実行計画」を策定し、総合的かつ計画的に地球温暖化対策を推進。</a:t>
            </a:r>
          </a:p>
          <a:p>
            <a:pPr>
              <a:spcAft>
                <a:spcPts val="600"/>
              </a:spcAft>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（大阪府：大阪府地球温暖化対策実行計画（区域施策編）（</a:t>
            </a:r>
            <a:r>
              <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2015</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月策定）、大阪市：大阪市地球温暖化対策実行</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a:t>
            </a:r>
            <a:r>
              <a:rPr lang="en-US" altLang="ja-JP"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区域施策編</a:t>
            </a:r>
            <a:r>
              <a:rPr lang="en-US" altLang="ja-JP"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2017</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月改定））</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61938" indent="-171450">
              <a:spcAft>
                <a:spcPts val="600"/>
              </a:spcAft>
              <a:buFont typeface="Meiryo UI" panose="020B0604030504040204" pitchFamily="50" charset="-128"/>
              <a:buChar char="⇒"/>
            </a:pP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それぞれ新たな地球温暖化対策実行計画の策定に</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あたり、今後</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の地球温暖化対策のあり方について、環境審議会における議論や有識者</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への意見</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聴取を進めてい</a:t>
            </a:r>
            <a:r>
              <a:rPr lang="ja-JP" altLang="en-US"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る</a:t>
            </a:r>
            <a:r>
              <a:rPr lang="ja-JP" altLang="en-US"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サブタイトル 2"/>
          <p:cNvSpPr txBox="1">
            <a:spLocks/>
          </p:cNvSpPr>
          <p:nvPr/>
        </p:nvSpPr>
        <p:spPr bwMode="auto">
          <a:xfrm>
            <a:off x="13631688" y="125207"/>
            <a:ext cx="1368425" cy="307777"/>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914400" eaLnBrk="1" hangingPunct="1">
              <a:spcBef>
                <a:spcPct val="20000"/>
              </a:spcBef>
              <a:buFont typeface="Arial" panose="020B0604020202020204" pitchFamily="34" charset="0"/>
              <a:buNone/>
              <a:defRPr/>
            </a:pPr>
            <a:r>
              <a:rPr lang="ja-JP" altLang="en-US" sz="1400" kern="0" dirty="0" smtClean="0">
                <a:latin typeface="Meiryo UI" panose="020B0604030504040204" pitchFamily="50" charset="-128"/>
                <a:ea typeface="Meiryo UI" panose="020B0604030504040204" pitchFamily="50" charset="-128"/>
              </a:rPr>
              <a:t>参考資料４</a:t>
            </a:r>
          </a:p>
        </p:txBody>
      </p:sp>
      <p:sp>
        <p:nvSpPr>
          <p:cNvPr id="38" name="正方形/長方形 37"/>
          <p:cNvSpPr/>
          <p:nvPr/>
        </p:nvSpPr>
        <p:spPr>
          <a:xfrm>
            <a:off x="240243" y="2092743"/>
            <a:ext cx="7252757" cy="2131686"/>
          </a:xfrm>
          <a:prstGeom prst="rect">
            <a:avLst/>
          </a:prstGeom>
          <a:solidFill>
            <a:schemeClr val="bg1"/>
          </a:solidFill>
          <a:ln w="19050">
            <a:solidFill>
              <a:schemeClr val="accent3">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t">
            <a:no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lvl="0" defTabSz="1280160" fontAlgn="auto">
              <a:spcBef>
                <a:spcPts val="0"/>
              </a:spcBef>
              <a:spcAft>
                <a:spcPts val="0"/>
              </a:spcAft>
            </a:pP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◆現行計画の目標と進捗状況</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5250" lvl="0" defTabSz="1280160" fontAlgn="auto">
              <a:spcBef>
                <a:spcPts val="0"/>
              </a:spcBef>
              <a:spcAft>
                <a:spcPts val="0"/>
              </a:spcAft>
            </a:pP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年度までに温室効果ガス排出量を</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2005</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年度比で７</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削減</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a:t>
            </a:r>
            <a:endParaRPr lang="en-US" altLang="ja-JP"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2017</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の温室効果ガス排出量は</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5,781</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万</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トンであり</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本計画</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の基準年度である</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2005</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で</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3.1</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％増加</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・エネルギー消費量では、</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2005</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年度比で</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14.7%</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減少</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fontAlgn="auto">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＜進捗状況について（環境審議会温暖化対策部会報告）</a:t>
            </a: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fontAlgn="auto">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温室効果ガス排出量は本計画の基準年度や前年度と比べ</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増加</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おり</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、今後の</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傾向を注視する必要がある</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lvl="0" fontAlgn="auto">
              <a:spcBef>
                <a:spcPts val="0"/>
              </a:spcBef>
              <a:spcAft>
                <a:spcPts val="0"/>
              </a:spcAft>
            </a:pP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府の施策や事業をより分かりやすく効果的に発信して、家庭</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部門</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中心</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に省エネ</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・省</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の取組みにつなげる必要がある</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「適応」に関する取組みを今後も充実することが重要である。</a:t>
            </a:r>
            <a:endPar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endPar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角丸四角形 38"/>
          <p:cNvSpPr/>
          <p:nvPr/>
        </p:nvSpPr>
        <p:spPr>
          <a:xfrm>
            <a:off x="7744876" y="1982462"/>
            <a:ext cx="7255237" cy="6301059"/>
          </a:xfrm>
          <a:prstGeom prst="roundRect">
            <a:avLst>
              <a:gd name="adj" fmla="val 0"/>
            </a:avLst>
          </a:prstGeom>
          <a:solidFill>
            <a:schemeClr val="accent3">
              <a:lumMod val="20000"/>
              <a:lumOff val="80000"/>
            </a:schemeClr>
          </a:solidFill>
          <a:ln w="19050">
            <a:solidFill>
              <a:srgbClr val="00B050"/>
            </a:solidFill>
            <a:prstDash val="solid"/>
          </a:ln>
          <a:effectLst>
            <a:outerShdw blurRad="50800" dist="38100" dir="2100000" algn="tl"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108000" rIns="91440" bIns="36000" numCol="1" spcCol="0" rtlCol="0" fromWordArt="0" anchor="t" anchorCtr="0" forceAA="0" compatLnSpc="1">
            <a:prstTxWarp prst="textNoShape">
              <a:avLst/>
            </a:prstTxWarp>
            <a:noAutofit/>
          </a:bodyPr>
          <a:lstStyle/>
          <a:p>
            <a:pPr>
              <a:spcAft>
                <a:spcPts val="600"/>
              </a:spcAft>
            </a:pPr>
            <a:endParaRPr lang="en-US" altLang="ja-JP" sz="12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正方形/長方形 42"/>
          <p:cNvSpPr/>
          <p:nvPr/>
        </p:nvSpPr>
        <p:spPr>
          <a:xfrm>
            <a:off x="7744875" y="1735362"/>
            <a:ext cx="3743626" cy="288000"/>
          </a:xfrm>
          <a:prstGeom prst="rect">
            <a:avLst/>
          </a:prstGeom>
          <a:solidFill>
            <a:srgbClr val="00B050"/>
          </a:solidFill>
          <a:ln w="19050" cap="flat" cmpd="sng" algn="ctr">
            <a:solidFill>
              <a:srgbClr val="00B050"/>
            </a:solidFill>
            <a:prstDash val="solid"/>
          </a:ln>
          <a:effectLst/>
        </p:spPr>
        <p:txBody>
          <a:bodyPr rot="0" spcFirstLastPara="0" vert="horz" wrap="square" lIns="108000" tIns="36000" rIns="108000" bIns="36000" numCol="1" spcCol="0" rtlCol="0" fromWordArt="0" anchor="ctr" anchorCtr="0" forceAA="0" compatLnSpc="1">
            <a:prstTxWarp prst="textNoShape">
              <a:avLst/>
            </a:prstTxWarp>
            <a:noAutofit/>
          </a:bodyPr>
          <a:lstStyle/>
          <a:p>
            <a:pPr>
              <a:spcAft>
                <a:spcPts val="0"/>
              </a:spcAft>
            </a:pPr>
            <a:r>
              <a:rPr lang="ja-JP" altLang="en-US" sz="1400" b="1" kern="100" dirty="0" smtClean="0">
                <a:solidFill>
                  <a:schemeClr val="bg1"/>
                </a:solidFill>
                <a:latin typeface="Meiryo UI" panose="020B0604030504040204" pitchFamily="50" charset="-128"/>
                <a:ea typeface="Meiryo UI" panose="020B0604030504040204" pitchFamily="50" charset="-128"/>
                <a:cs typeface="メイリオ" panose="020B0604030504040204" pitchFamily="50" charset="-128"/>
              </a:rPr>
              <a:t>大阪市における検討状況</a:t>
            </a:r>
            <a:endParaRPr lang="ja-JP" sz="1400" b="1" kern="100" dirty="0">
              <a:solidFill>
                <a:schemeClr val="bg1"/>
              </a:solidFill>
              <a:effectLst/>
              <a:latin typeface="Meiryo UI" panose="020B0604030504040204" pitchFamily="50" charset="-128"/>
              <a:ea typeface="Meiryo UI" panose="020B0604030504040204" pitchFamily="50" charset="-128"/>
              <a:cs typeface="メイリオ" panose="020B0604030504040204" pitchFamily="50" charset="-128"/>
            </a:endParaRPr>
          </a:p>
        </p:txBody>
      </p:sp>
      <p:sp>
        <p:nvSpPr>
          <p:cNvPr id="44" name="正方形/長方形 43"/>
          <p:cNvSpPr/>
          <p:nvPr/>
        </p:nvSpPr>
        <p:spPr>
          <a:xfrm>
            <a:off x="7797565" y="2073694"/>
            <a:ext cx="7135917" cy="257369"/>
          </a:xfrm>
          <a:prstGeom prst="rect">
            <a:avLst/>
          </a:prstGeom>
          <a:solidFill>
            <a:schemeClr val="bg1"/>
          </a:solidFill>
          <a:ln w="19050">
            <a:solidFill>
              <a:schemeClr val="accent3">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t">
            <a:sp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171450" lvl="0" indent="-171450" fontAlgn="auto">
              <a:spcBef>
                <a:spcPts val="0"/>
              </a:spcBef>
              <a:spcAft>
                <a:spcPts val="600"/>
              </a:spcAft>
              <a:buFont typeface="Meiryo UI" panose="020B0604030504040204" pitchFamily="50" charset="-128"/>
              <a:buChar char="◯"/>
            </a:pPr>
            <a:endParaRPr lang="en-US" altLang="ja-JP" sz="12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2" title="※電気の排出係数は関西電力株式会社の2012年度の値（0.514kg-CO２/kWh）を用いて設定（進行管理にも活用）"/>
          <p:cNvSpPr txBox="1">
            <a:spLocks noChangeArrowheads="1"/>
          </p:cNvSpPr>
          <p:nvPr/>
        </p:nvSpPr>
        <p:spPr bwMode="auto">
          <a:xfrm>
            <a:off x="4182317" y="2085824"/>
            <a:ext cx="3270839" cy="302499"/>
          </a:xfrm>
          <a:prstGeom prst="rect">
            <a:avLst/>
          </a:prstGeom>
          <a:noFill/>
          <a:ln w="0">
            <a:noFill/>
            <a:miter lim="800000"/>
            <a:headEnd/>
            <a:tailEnd/>
          </a:ln>
        </p:spPr>
        <p:txBody>
          <a:bodyPr rot="0" vert="horz" wrap="square" lIns="128016" tIns="64008" rIns="128016" bIns="64008" anchor="t" anchorCtr="0">
            <a:noAutofit/>
          </a:bodyPr>
          <a:lstStyle/>
          <a:p>
            <a:pPr marL="120015" indent="-120015"/>
            <a:r>
              <a:rPr lang="en-US" altLang="ja-JP" sz="600" dirty="0" smtClean="0">
                <a:latin typeface="ＭＳ ゴシック" panose="020B0609070205080204" pitchFamily="49" charset="-128"/>
                <a:ea typeface="ＭＳ ゴシック" panose="020B0609070205080204" pitchFamily="49" charset="-128"/>
                <a:cs typeface="Times New Roman"/>
              </a:rPr>
              <a:t>※</a:t>
            </a:r>
            <a:r>
              <a:rPr lang="ja-JP" altLang="en-US" sz="600" dirty="0" smtClean="0">
                <a:latin typeface="ＭＳ ゴシック" panose="020B0609070205080204" pitchFamily="49" charset="-128"/>
                <a:ea typeface="ＭＳ ゴシック" panose="020B0609070205080204" pitchFamily="49" charset="-128"/>
                <a:cs typeface="Times New Roman"/>
              </a:rPr>
              <a:t>電力の</a:t>
            </a:r>
            <a:r>
              <a:rPr lang="en-US" altLang="ja-JP" sz="600" dirty="0" smtClean="0">
                <a:latin typeface="ＭＳ ゴシック" panose="020B0609070205080204" pitchFamily="49" charset="-128"/>
                <a:ea typeface="ＭＳ ゴシック" panose="020B0609070205080204" pitchFamily="49" charset="-128"/>
                <a:cs typeface="Times New Roman"/>
              </a:rPr>
              <a:t>CO2</a:t>
            </a:r>
            <a:r>
              <a:rPr lang="ja-JP" altLang="en-US" sz="600" dirty="0" smtClean="0">
                <a:latin typeface="ＭＳ ゴシック" panose="020B0609070205080204" pitchFamily="49" charset="-128"/>
                <a:ea typeface="ＭＳ ゴシック" panose="020B0609070205080204" pitchFamily="49" charset="-128"/>
                <a:cs typeface="Times New Roman"/>
              </a:rPr>
              <a:t>排出係数は関西電力株式会社の</a:t>
            </a:r>
            <a:r>
              <a:rPr lang="en-US" sz="600" dirty="0" smtClean="0">
                <a:latin typeface="ＭＳ ゴシック" panose="020B0609070205080204" pitchFamily="49" charset="-128"/>
                <a:ea typeface="ＭＳ ゴシック" panose="020B0609070205080204" pitchFamily="49" charset="-128"/>
                <a:cs typeface="Times New Roman"/>
              </a:rPr>
              <a:t>2012</a:t>
            </a:r>
            <a:r>
              <a:rPr lang="ja-JP" altLang="en-US" sz="600" dirty="0" smtClean="0">
                <a:latin typeface="ＭＳ ゴシック" panose="020B0609070205080204" pitchFamily="49" charset="-128"/>
                <a:ea typeface="ＭＳ ゴシック" panose="020B0609070205080204" pitchFamily="49" charset="-128"/>
                <a:cs typeface="Times New Roman"/>
              </a:rPr>
              <a:t>年度の値（</a:t>
            </a:r>
            <a:r>
              <a:rPr lang="en-US" sz="600" dirty="0" smtClean="0">
                <a:latin typeface="ＭＳ ゴシック" panose="020B0609070205080204" pitchFamily="49" charset="-128"/>
                <a:ea typeface="ＭＳ ゴシック" panose="020B0609070205080204" pitchFamily="49" charset="-128"/>
                <a:cs typeface="Times New Roman"/>
              </a:rPr>
              <a:t>0.514kg-CO</a:t>
            </a:r>
            <a:r>
              <a:rPr lang="ja-JP" altLang="en-US" sz="600" baseline="-25000" dirty="0" smtClean="0">
                <a:latin typeface="ＭＳ ゴシック" panose="020B0609070205080204" pitchFamily="49" charset="-128"/>
                <a:ea typeface="ＭＳ ゴシック" panose="020B0609070205080204" pitchFamily="49" charset="-128"/>
                <a:cs typeface="Times New Roman"/>
              </a:rPr>
              <a:t>２</a:t>
            </a:r>
            <a:r>
              <a:rPr lang="en-US" sz="600" dirty="0" smtClean="0">
                <a:latin typeface="ＭＳ ゴシック" panose="020B0609070205080204" pitchFamily="49" charset="-128"/>
                <a:ea typeface="ＭＳ ゴシック" panose="020B0609070205080204" pitchFamily="49" charset="-128"/>
                <a:cs typeface="Times New Roman"/>
              </a:rPr>
              <a:t>/kWh</a:t>
            </a:r>
            <a:r>
              <a:rPr lang="ja-JP" altLang="en-US" sz="600" dirty="0" smtClean="0">
                <a:latin typeface="ＭＳ ゴシック" panose="020B0609070205080204" pitchFamily="49" charset="-128"/>
                <a:ea typeface="ＭＳ ゴシック" panose="020B0609070205080204" pitchFamily="49" charset="-128"/>
                <a:cs typeface="Times New Roman"/>
              </a:rPr>
              <a:t>）を用いて進行管理。なお、</a:t>
            </a:r>
            <a:r>
              <a:rPr lang="en-US" altLang="ja-JP" sz="600" dirty="0" smtClean="0">
                <a:latin typeface="ＭＳ ゴシック" panose="020B0609070205080204" pitchFamily="49" charset="-128"/>
                <a:ea typeface="ＭＳ ゴシック" panose="020B0609070205080204" pitchFamily="49" charset="-128"/>
                <a:cs typeface="Times New Roman"/>
              </a:rPr>
              <a:t>2005</a:t>
            </a:r>
            <a:r>
              <a:rPr lang="ja-JP" altLang="en-US" sz="600" dirty="0" smtClean="0">
                <a:latin typeface="ＭＳ ゴシック" panose="020B0609070205080204" pitchFamily="49" charset="-128"/>
                <a:ea typeface="ＭＳ ゴシック" panose="020B0609070205080204" pitchFamily="49" charset="-128"/>
                <a:cs typeface="Times New Roman"/>
              </a:rPr>
              <a:t>年度は当該年度の排出係数（</a:t>
            </a:r>
            <a:r>
              <a:rPr lang="en-US" altLang="ja-JP" sz="600" dirty="0" smtClean="0">
                <a:latin typeface="ＭＳ ゴシック" panose="020B0609070205080204" pitchFamily="49" charset="-128"/>
                <a:ea typeface="ＭＳ ゴシック" panose="020B0609070205080204" pitchFamily="49" charset="-128"/>
                <a:cs typeface="Times New Roman"/>
              </a:rPr>
              <a:t>0.358kg-CO</a:t>
            </a:r>
            <a:r>
              <a:rPr lang="ja-JP" altLang="en-US" sz="600" baseline="-25000" dirty="0" smtClean="0">
                <a:latin typeface="ＭＳ ゴシック" panose="020B0609070205080204" pitchFamily="49" charset="-128"/>
                <a:ea typeface="ＭＳ ゴシック" panose="020B0609070205080204" pitchFamily="49" charset="-128"/>
                <a:cs typeface="Times New Roman"/>
              </a:rPr>
              <a:t>２</a:t>
            </a:r>
            <a:r>
              <a:rPr lang="en-US" altLang="ja-JP" sz="600" dirty="0" smtClean="0">
                <a:latin typeface="ＭＳ ゴシック" panose="020B0609070205080204" pitchFamily="49" charset="-128"/>
                <a:ea typeface="ＭＳ ゴシック" panose="020B0609070205080204" pitchFamily="49" charset="-128"/>
                <a:cs typeface="Times New Roman"/>
              </a:rPr>
              <a:t>/kWh</a:t>
            </a:r>
            <a:r>
              <a:rPr lang="ja-JP" altLang="en-US" sz="600" dirty="0" smtClean="0">
                <a:latin typeface="ＭＳ ゴシック" panose="020B0609070205080204" pitchFamily="49" charset="-128"/>
                <a:ea typeface="ＭＳ ゴシック" panose="020B0609070205080204" pitchFamily="49" charset="-128"/>
                <a:cs typeface="Times New Roman"/>
              </a:rPr>
              <a:t>）を使用。</a:t>
            </a:r>
            <a:endParaRPr lang="ja-JP" altLang="en-US" sz="600" dirty="0">
              <a:latin typeface="ＭＳ ゴシック" panose="020B0609070205080204" pitchFamily="49" charset="-128"/>
              <a:ea typeface="ＭＳ ゴシック" panose="020B0609070205080204" pitchFamily="49" charset="-128"/>
              <a:cs typeface="Times New Roman"/>
            </a:endParaRPr>
          </a:p>
        </p:txBody>
      </p:sp>
      <p:sp>
        <p:nvSpPr>
          <p:cNvPr id="14" name="正方形/長方形 13"/>
          <p:cNvSpPr/>
          <p:nvPr/>
        </p:nvSpPr>
        <p:spPr>
          <a:xfrm>
            <a:off x="4211418" y="3969168"/>
            <a:ext cx="3025053" cy="215444"/>
          </a:xfrm>
          <a:prstGeom prst="rect">
            <a:avLst/>
          </a:prstGeom>
        </p:spPr>
        <p:txBody>
          <a:bodyPr wrap="square">
            <a:spAutoFit/>
          </a:bodyPr>
          <a:lstStyle/>
          <a:p>
            <a:r>
              <a:rPr lang="ja-JP" altLang="en-US" sz="8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b="1" dirty="0" smtClean="0">
                <a:latin typeface="Meiryo UI" panose="020B0604030504040204" pitchFamily="50" charset="-128"/>
                <a:ea typeface="Meiryo UI" panose="020B0604030504040204" pitchFamily="50" charset="-128"/>
                <a:cs typeface="Meiryo UI" panose="020B0604030504040204" pitchFamily="50" charset="-128"/>
              </a:rPr>
              <a:t>大阪府域</a:t>
            </a:r>
            <a:r>
              <a:rPr lang="ja-JP" altLang="en-US" sz="800" b="1" dirty="0">
                <a:latin typeface="Meiryo UI" panose="020B0604030504040204" pitchFamily="50" charset="-128"/>
                <a:ea typeface="Meiryo UI" panose="020B0604030504040204" pitchFamily="50" charset="-128"/>
                <a:cs typeface="Meiryo UI" panose="020B0604030504040204" pitchFamily="50" charset="-128"/>
              </a:rPr>
              <a:t>における温室効果ガス</a:t>
            </a:r>
            <a:r>
              <a:rPr lang="ja-JP" altLang="en-US" sz="800" b="1" dirty="0" smtClean="0">
                <a:latin typeface="Meiryo UI" panose="020B0604030504040204" pitchFamily="50" charset="-128"/>
                <a:ea typeface="Meiryo UI" panose="020B0604030504040204" pitchFamily="50" charset="-128"/>
                <a:cs typeface="Meiryo UI" panose="020B0604030504040204" pitchFamily="50" charset="-128"/>
              </a:rPr>
              <a:t>排出量・エネルギー消費量の推移</a:t>
            </a:r>
            <a:endParaRPr lang="ja-JP" altLang="en-US" sz="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1" name="正方形/長方形 140"/>
          <p:cNvSpPr/>
          <p:nvPr/>
        </p:nvSpPr>
        <p:spPr>
          <a:xfrm>
            <a:off x="240243" y="4295232"/>
            <a:ext cx="7252757" cy="6233068"/>
          </a:xfrm>
          <a:prstGeom prst="rect">
            <a:avLst/>
          </a:prstGeom>
          <a:solidFill>
            <a:schemeClr val="bg1"/>
          </a:solidFill>
          <a:ln w="19050">
            <a:solidFill>
              <a:schemeClr val="accent3">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t">
            <a:no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lvl="0" fontAlgn="auto">
              <a:spcBef>
                <a:spcPts val="0"/>
              </a:spcBef>
              <a:spcAft>
                <a:spcPts val="0"/>
              </a:spcAft>
            </a:pP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◆府としての方向性</a:t>
            </a:r>
            <a:endPar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5250" indent="123825">
              <a:spcBef>
                <a:spcPts val="0"/>
              </a:spcBef>
              <a:spcAft>
                <a:spcPts val="0"/>
              </a:spcAft>
            </a:pP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SDGs</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先進都市をめざす大阪府としては、経済・社会の持続可能な発展を図りつつ、府民の生命・財産を将来にわたって守るため、</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年二酸化炭素排出量実質</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ゼロをめざすべき将来像に掲げ、</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年度までを計画期間とした地球温暖化対策について</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検討す</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る</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必要</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がある</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年のめざすべき将来像に</a:t>
            </a: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ついて（案）</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a:p>
            <a:pPr marL="95250" indent="123825">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温暖化対策実行計画を推進する上でも、環境総合計画</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の考え方を</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r>
            <a:b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踏まえ</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、以下のめざすべき将来像を共有して</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取組むべき</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ではない</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か。</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spc="-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二酸化炭素排出量実質ゼロに向けたアプローチ</a:t>
            </a:r>
            <a:r>
              <a:rPr lang="en-US" altLang="ja-JP" sz="1200" b="1" u="sng" spc="-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spc="-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概念図</a:t>
            </a:r>
            <a:r>
              <a:rPr lang="en-US" altLang="ja-JP" sz="1200" b="1" u="sng" spc="-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spc="-5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年に向けた対策の</a:t>
            </a: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方向性</a:t>
            </a:r>
            <a:r>
              <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主な取組項目</a:t>
            </a:r>
            <a:r>
              <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lvl="0" fontAlgn="auto">
              <a:spcBef>
                <a:spcPts val="0"/>
              </a:spcBef>
              <a:spcAft>
                <a:spcPts val="0"/>
              </a:spcAft>
            </a:pP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fontAlgn="auto">
              <a:spcBef>
                <a:spcPts val="0"/>
              </a:spcBef>
              <a:spcAft>
                <a:spcPts val="0"/>
              </a:spcAft>
            </a:pP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計画の削減</a:t>
            </a: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目標の考え方（案</a:t>
            </a: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marL="352425" lvl="0" indent="-179388" defTabSz="914400" fontAlgn="auto">
              <a:spcBef>
                <a:spcPts val="0"/>
              </a:spcBef>
              <a:spcAft>
                <a:spcPts val="0"/>
              </a:spcAft>
              <a:tabLst>
                <a:tab pos="273050" algn="l"/>
              </a:tabLst>
            </a:pPr>
            <a:r>
              <a:rPr lang="ja-JP" altLang="en-US" sz="1000" dirty="0">
                <a:solidFill>
                  <a:prstClr val="black"/>
                </a:solidFill>
                <a:latin typeface="Meiryo UI" panose="020B0604030504040204" pitchFamily="50" charset="-128"/>
                <a:ea typeface="Meiryo UI" panose="020B0604030504040204" pitchFamily="50" charset="-128"/>
              </a:rPr>
              <a:t>〇「</a:t>
            </a:r>
            <a:r>
              <a:rPr lang="en-US" altLang="ja-JP" sz="1000" dirty="0">
                <a:solidFill>
                  <a:prstClr val="black"/>
                </a:solidFill>
                <a:latin typeface="Meiryo UI" panose="020B0604030504040204" pitchFamily="50" charset="-128"/>
                <a:ea typeface="Meiryo UI" panose="020B0604030504040204" pitchFamily="50" charset="-128"/>
              </a:rPr>
              <a:t>2050</a:t>
            </a:r>
            <a:r>
              <a:rPr lang="ja-JP" altLang="en-US" sz="1000" dirty="0">
                <a:solidFill>
                  <a:prstClr val="black"/>
                </a:solidFill>
                <a:latin typeface="Meiryo UI" panose="020B0604030504040204" pitchFamily="50" charset="-128"/>
                <a:ea typeface="Meiryo UI" panose="020B0604030504040204" pitchFamily="50" charset="-128"/>
              </a:rPr>
              <a:t>年二酸化炭素排出量実質ゼロ」を見据えつつ、具体的な取組みについては、</a:t>
            </a:r>
            <a:r>
              <a:rPr lang="en-US" altLang="ja-JP" sz="1000" dirty="0">
                <a:solidFill>
                  <a:prstClr val="black"/>
                </a:solidFill>
                <a:latin typeface="Meiryo UI" panose="020B0604030504040204" pitchFamily="50" charset="-128"/>
                <a:ea typeface="Meiryo UI" panose="020B0604030504040204" pitchFamily="50" charset="-128"/>
              </a:rPr>
              <a:t>2030</a:t>
            </a:r>
            <a:r>
              <a:rPr lang="ja-JP" altLang="en-US" sz="1000" dirty="0">
                <a:solidFill>
                  <a:prstClr val="black"/>
                </a:solidFill>
                <a:latin typeface="Meiryo UI" panose="020B0604030504040204" pitchFamily="50" charset="-128"/>
                <a:ea typeface="Meiryo UI" panose="020B0604030504040204" pitchFamily="50" charset="-128"/>
              </a:rPr>
              <a:t>年に向けて、国による施策及び府独自の施策による削減量を積み上げるフォアキャスティング手法により目標値を設定</a:t>
            </a:r>
          </a:p>
          <a:p>
            <a:pPr marL="352425" lvl="0" indent="-179388" defTabSz="914400" fontAlgn="auto">
              <a:spcBef>
                <a:spcPts val="0"/>
              </a:spcBef>
              <a:spcAft>
                <a:spcPts val="0"/>
              </a:spcAft>
              <a:tabLst>
                <a:tab pos="273050" algn="l"/>
              </a:tabLst>
            </a:pPr>
            <a:r>
              <a:rPr lang="ja-JP" altLang="en-US" sz="1000" dirty="0">
                <a:solidFill>
                  <a:prstClr val="black"/>
                </a:solidFill>
                <a:latin typeface="Meiryo UI" panose="020B0604030504040204" pitchFamily="50" charset="-128"/>
                <a:ea typeface="Meiryo UI" panose="020B0604030504040204" pitchFamily="50" charset="-128"/>
              </a:rPr>
              <a:t>〇基準年度については、国と整合させ</a:t>
            </a:r>
            <a:r>
              <a:rPr lang="en-US" altLang="ja-JP" sz="1000" dirty="0">
                <a:solidFill>
                  <a:prstClr val="black"/>
                </a:solidFill>
                <a:latin typeface="Meiryo UI" panose="020B0604030504040204" pitchFamily="50" charset="-128"/>
                <a:ea typeface="Meiryo UI" panose="020B0604030504040204" pitchFamily="50" charset="-128"/>
              </a:rPr>
              <a:t>2013</a:t>
            </a:r>
            <a:r>
              <a:rPr lang="ja-JP" altLang="en-US" sz="1000" dirty="0">
                <a:solidFill>
                  <a:prstClr val="black"/>
                </a:solidFill>
                <a:latin typeface="Meiryo UI" panose="020B0604030504040204" pitchFamily="50" charset="-128"/>
                <a:ea typeface="Meiryo UI" panose="020B0604030504040204" pitchFamily="50" charset="-128"/>
              </a:rPr>
              <a:t>年度に設定</a:t>
            </a:r>
            <a:endParaRPr lang="en-US" altLang="ja-JP" sz="1000" dirty="0">
              <a:solidFill>
                <a:prstClr val="black"/>
              </a:solidFill>
              <a:latin typeface="Meiryo UI" panose="020B0604030504040204" pitchFamily="50" charset="-128"/>
              <a:ea typeface="Meiryo UI" panose="020B0604030504040204" pitchFamily="50" charset="-128"/>
            </a:endParaRPr>
          </a:p>
          <a:p>
            <a:pPr marL="352425" lvl="0" indent="-179388" defTabSz="914400" fontAlgn="auto">
              <a:spcBef>
                <a:spcPts val="0"/>
              </a:spcBef>
              <a:spcAft>
                <a:spcPts val="0"/>
              </a:spcAft>
              <a:tabLst>
                <a:tab pos="273050" algn="l"/>
              </a:tabLst>
            </a:pPr>
            <a:r>
              <a:rPr lang="ja-JP" altLang="en-US" sz="1000" dirty="0">
                <a:solidFill>
                  <a:prstClr val="black"/>
                </a:solidFill>
                <a:latin typeface="Meiryo UI" panose="020B0604030504040204" pitchFamily="50" charset="-128"/>
                <a:ea typeface="Meiryo UI" panose="020B0604030504040204" pitchFamily="50" charset="-128"/>
              </a:rPr>
              <a:t>〇国の削減目標である基準年度比</a:t>
            </a:r>
            <a:r>
              <a:rPr lang="en-US" altLang="ja-JP" sz="1000" dirty="0">
                <a:solidFill>
                  <a:prstClr val="black"/>
                </a:solidFill>
                <a:latin typeface="Meiryo UI" panose="020B0604030504040204" pitchFamily="50" charset="-128"/>
                <a:ea typeface="Meiryo UI" panose="020B0604030504040204" pitchFamily="50" charset="-128"/>
              </a:rPr>
              <a:t>26</a:t>
            </a:r>
            <a:r>
              <a:rPr lang="ja-JP" altLang="en-US" sz="1000" dirty="0">
                <a:solidFill>
                  <a:prstClr val="black"/>
                </a:solidFill>
                <a:latin typeface="Meiryo UI" panose="020B0604030504040204" pitchFamily="50" charset="-128"/>
                <a:ea typeface="Meiryo UI" panose="020B0604030504040204" pitchFamily="50" charset="-128"/>
              </a:rPr>
              <a:t>％を超える削減目標を設定</a:t>
            </a:r>
            <a:endParaRPr lang="en-US" altLang="ja-JP" sz="1000" dirty="0">
              <a:solidFill>
                <a:prstClr val="black"/>
              </a:solidFill>
              <a:latin typeface="Meiryo UI" panose="020B0604030504040204" pitchFamily="50" charset="-128"/>
              <a:ea typeface="Meiryo UI" panose="020B0604030504040204" pitchFamily="50" charset="-128"/>
            </a:endParaRPr>
          </a:p>
          <a:p>
            <a:pPr marL="352800" lvl="0" indent="-179388" defTabSz="914400" fontAlgn="auto">
              <a:spcBef>
                <a:spcPts val="0"/>
              </a:spcBef>
              <a:spcAft>
                <a:spcPts val="0"/>
              </a:spcAft>
              <a:tabLst>
                <a:tab pos="360363" algn="l"/>
              </a:tabLst>
            </a:pPr>
            <a:r>
              <a:rPr lang="ja-JP" altLang="en-US" sz="1000" dirty="0" smtClean="0">
                <a:solidFill>
                  <a:prstClr val="black"/>
                </a:solidFill>
                <a:latin typeface="Meiryo UI" panose="020B0604030504040204" pitchFamily="50" charset="-128"/>
                <a:ea typeface="Meiryo UI" panose="020B0604030504040204" pitchFamily="50" charset="-128"/>
              </a:rPr>
              <a:t>〇</a:t>
            </a:r>
            <a:r>
              <a:rPr lang="ja-JP" altLang="en-US" sz="1000" dirty="0">
                <a:solidFill>
                  <a:prstClr val="black"/>
                </a:solidFill>
                <a:latin typeface="Meiryo UI" panose="020B0604030504040204" pitchFamily="50" charset="-128"/>
                <a:ea typeface="Meiryo UI" panose="020B0604030504040204" pitchFamily="50" charset="-128"/>
              </a:rPr>
              <a:t>削減目標に大きな影響を与えるものを管理指標として設定</a:t>
            </a:r>
            <a:endParaRPr lang="en-US" altLang="ja-JP" sz="1000" dirty="0">
              <a:solidFill>
                <a:prstClr val="black"/>
              </a:solidFill>
              <a:latin typeface="Meiryo UI" panose="020B0604030504040204" pitchFamily="50" charset="-128"/>
              <a:ea typeface="Meiryo UI" panose="020B0604030504040204" pitchFamily="50" charset="-128"/>
            </a:endParaRPr>
          </a:p>
          <a:p>
            <a:pPr marL="352800" lvl="0" indent="-179388" defTabSz="914400" fontAlgn="auto">
              <a:spcBef>
                <a:spcPts val="0"/>
              </a:spcBef>
              <a:spcAft>
                <a:spcPts val="0"/>
              </a:spcAft>
              <a:tabLst>
                <a:tab pos="360363" algn="l"/>
              </a:tabLst>
            </a:pPr>
            <a:r>
              <a:rPr lang="ja-JP" altLang="en-US" sz="1000" dirty="0">
                <a:solidFill>
                  <a:prstClr val="black"/>
                </a:solidFill>
                <a:latin typeface="Meiryo UI" panose="020B0604030504040204" pitchFamily="50" charset="-128"/>
                <a:ea typeface="Meiryo UI" panose="020B0604030504040204" pitchFamily="50" charset="-128"/>
              </a:rPr>
              <a:t>（例：エネルギー使用量（省エネ対策の指標）</a:t>
            </a:r>
            <a:r>
              <a:rPr lang="ja-JP" altLang="en-US" sz="1000" dirty="0" smtClean="0">
                <a:solidFill>
                  <a:prstClr val="black"/>
                </a:solidFill>
                <a:latin typeface="Meiryo UI" panose="020B0604030504040204" pitchFamily="50" charset="-128"/>
                <a:ea typeface="Meiryo UI" panose="020B0604030504040204" pitchFamily="50" charset="-128"/>
              </a:rPr>
              <a:t>、</a:t>
            </a:r>
            <a:r>
              <a:rPr lang="en-US" altLang="ja-JP" sz="1000" dirty="0" smtClean="0">
                <a:solidFill>
                  <a:prstClr val="black"/>
                </a:solidFill>
                <a:latin typeface="Meiryo UI" panose="020B0604030504040204" pitchFamily="50" charset="-128"/>
                <a:ea typeface="Meiryo UI" panose="020B0604030504040204" pitchFamily="50" charset="-128"/>
              </a:rPr>
              <a:t/>
            </a:r>
            <a:br>
              <a:rPr lang="en-US" altLang="ja-JP" sz="1000" dirty="0" smtClean="0">
                <a:solidFill>
                  <a:prstClr val="black"/>
                </a:solidFill>
                <a:latin typeface="Meiryo UI" panose="020B0604030504040204" pitchFamily="50" charset="-128"/>
                <a:ea typeface="Meiryo UI" panose="020B0604030504040204" pitchFamily="50" charset="-128"/>
              </a:rPr>
            </a:br>
            <a:r>
              <a:rPr lang="ja-JP" altLang="en-US" sz="1000" dirty="0" smtClean="0">
                <a:solidFill>
                  <a:prstClr val="black"/>
                </a:solidFill>
                <a:latin typeface="Meiryo UI" panose="020B0604030504040204" pitchFamily="50" charset="-128"/>
                <a:ea typeface="Meiryo UI" panose="020B0604030504040204" pitchFamily="50" charset="-128"/>
              </a:rPr>
              <a:t>電力</a:t>
            </a:r>
            <a:r>
              <a:rPr lang="ja-JP" altLang="en-US" sz="1000" dirty="0">
                <a:solidFill>
                  <a:prstClr val="black"/>
                </a:solidFill>
                <a:latin typeface="Meiryo UI" panose="020B0604030504040204" pitchFamily="50" charset="-128"/>
                <a:ea typeface="Meiryo UI" panose="020B0604030504040204" pitchFamily="50" charset="-128"/>
              </a:rPr>
              <a:t>排出係数（</a:t>
            </a:r>
            <a:r>
              <a:rPr lang="en-US" altLang="ja-JP" sz="1000" dirty="0">
                <a:solidFill>
                  <a:prstClr val="black"/>
                </a:solidFill>
                <a:latin typeface="Meiryo UI" panose="020B0604030504040204" pitchFamily="50" charset="-128"/>
                <a:ea typeface="Meiryo UI" panose="020B0604030504040204" pitchFamily="50" charset="-128"/>
              </a:rPr>
              <a:t>CO2</a:t>
            </a:r>
            <a:r>
              <a:rPr lang="ja-JP" altLang="en-US" sz="1000" dirty="0">
                <a:solidFill>
                  <a:prstClr val="black"/>
                </a:solidFill>
                <a:latin typeface="Meiryo UI" panose="020B0604030504040204" pitchFamily="50" charset="-128"/>
                <a:ea typeface="Meiryo UI" panose="020B0604030504040204" pitchFamily="50" charset="-128"/>
              </a:rPr>
              <a:t>排出の小さい電力の使用状況の指標））</a:t>
            </a:r>
            <a:endParaRPr lang="en-US" altLang="ja-JP" sz="1000" dirty="0">
              <a:solidFill>
                <a:prstClr val="black"/>
              </a:solidFill>
              <a:latin typeface="Meiryo UI" panose="020B0604030504040204" pitchFamily="50" charset="-128"/>
              <a:ea typeface="Meiryo UI" panose="020B0604030504040204" pitchFamily="50" charset="-128"/>
            </a:endParaRPr>
          </a:p>
          <a:p>
            <a:pPr marL="352800" lvl="0" indent="-179388" defTabSz="914400" fontAlgn="auto">
              <a:spcBef>
                <a:spcPts val="0"/>
              </a:spcBef>
              <a:spcAft>
                <a:spcPts val="0"/>
              </a:spcAft>
              <a:tabLst>
                <a:tab pos="360363" algn="l"/>
              </a:tabLst>
            </a:pPr>
            <a:r>
              <a:rPr lang="ja-JP" altLang="en-US" sz="1000" dirty="0">
                <a:solidFill>
                  <a:prstClr val="black"/>
                </a:solidFill>
                <a:latin typeface="Meiryo UI" panose="020B0604030504040204" pitchFamily="50" charset="-128"/>
                <a:ea typeface="Meiryo UI" panose="020B0604030504040204" pitchFamily="50" charset="-128"/>
              </a:rPr>
              <a:t>〇取組実績の進捗状況を把握するため、府域の</a:t>
            </a:r>
            <a:r>
              <a:rPr lang="en-US" altLang="ja-JP" sz="1000" dirty="0">
                <a:solidFill>
                  <a:prstClr val="black"/>
                </a:solidFill>
                <a:latin typeface="Meiryo UI" panose="020B0604030504040204" pitchFamily="50" charset="-128"/>
                <a:ea typeface="Meiryo UI" panose="020B0604030504040204" pitchFamily="50" charset="-128"/>
              </a:rPr>
              <a:t>CO2</a:t>
            </a:r>
            <a:r>
              <a:rPr lang="ja-JP" altLang="en-US" sz="1000" dirty="0">
                <a:solidFill>
                  <a:prstClr val="black"/>
                </a:solidFill>
                <a:latin typeface="Meiryo UI" panose="020B0604030504040204" pitchFamily="50" charset="-128"/>
                <a:ea typeface="Meiryo UI" panose="020B0604030504040204" pitchFamily="50" charset="-128"/>
              </a:rPr>
              <a:t>排出量と密接</a:t>
            </a:r>
            <a:r>
              <a:rPr lang="ja-JP" altLang="en-US" sz="1000" dirty="0" smtClean="0">
                <a:solidFill>
                  <a:prstClr val="black"/>
                </a:solidFill>
                <a:latin typeface="Meiryo UI" panose="020B0604030504040204" pitchFamily="50" charset="-128"/>
                <a:ea typeface="Meiryo UI" panose="020B0604030504040204" pitchFamily="50" charset="-128"/>
              </a:rPr>
              <a:t>な取組</a:t>
            </a:r>
            <a:r>
              <a:rPr lang="ja-JP" altLang="en-US" sz="1000" dirty="0">
                <a:solidFill>
                  <a:prstClr val="black"/>
                </a:solidFill>
                <a:latin typeface="Meiryo UI" panose="020B0604030504040204" pitchFamily="50" charset="-128"/>
                <a:ea typeface="Meiryo UI" panose="020B0604030504040204" pitchFamily="50" charset="-128"/>
              </a:rPr>
              <a:t>指標を設定</a:t>
            </a:r>
            <a:endParaRPr lang="en-US" altLang="ja-JP" sz="1000" dirty="0">
              <a:solidFill>
                <a:prstClr val="black"/>
              </a:solidFill>
              <a:latin typeface="Meiryo UI" panose="020B0604030504040204" pitchFamily="50" charset="-128"/>
              <a:ea typeface="Meiryo UI" panose="020B0604030504040204" pitchFamily="50" charset="-128"/>
            </a:endParaRPr>
          </a:p>
          <a:p>
            <a:pPr marL="352800" lvl="0" indent="-179388" defTabSz="914400" fontAlgn="auto">
              <a:spcBef>
                <a:spcPts val="0"/>
              </a:spcBef>
              <a:spcAft>
                <a:spcPts val="0"/>
              </a:spcAft>
              <a:tabLst>
                <a:tab pos="360363" algn="l"/>
              </a:tabLst>
            </a:pPr>
            <a:r>
              <a:rPr lang="ja-JP" altLang="en-US" sz="1000" dirty="0">
                <a:solidFill>
                  <a:prstClr val="black"/>
                </a:solidFill>
                <a:latin typeface="Meiryo UI" panose="020B0604030504040204" pitchFamily="50" charset="-128"/>
                <a:ea typeface="Meiryo UI" panose="020B0604030504040204" pitchFamily="50" charset="-128"/>
              </a:rPr>
              <a:t>（例：太陽光発電導入実績、建築物の再エネ導入検討率、</a:t>
            </a:r>
            <a:r>
              <a:rPr lang="en-US" altLang="ja-JP" sz="1000" dirty="0">
                <a:solidFill>
                  <a:prstClr val="black"/>
                </a:solidFill>
                <a:latin typeface="Meiryo UI" panose="020B0604030504040204" pitchFamily="50" charset="-128"/>
                <a:ea typeface="Meiryo UI" panose="020B0604030504040204" pitchFamily="50" charset="-128"/>
              </a:rPr>
              <a:t>ZEB</a:t>
            </a:r>
            <a:r>
              <a:rPr lang="ja-JP" altLang="en-US" sz="1000" dirty="0">
                <a:solidFill>
                  <a:prstClr val="black"/>
                </a:solidFill>
                <a:latin typeface="Meiryo UI" panose="020B0604030504040204" pitchFamily="50" charset="-128"/>
                <a:ea typeface="Meiryo UI" panose="020B0604030504040204" pitchFamily="50" charset="-128"/>
              </a:rPr>
              <a:t>建築</a:t>
            </a:r>
            <a:r>
              <a:rPr lang="ja-JP" altLang="en-US" sz="1000" dirty="0" smtClean="0">
                <a:solidFill>
                  <a:prstClr val="black"/>
                </a:solidFill>
                <a:latin typeface="Meiryo UI" panose="020B0604030504040204" pitchFamily="50" charset="-128"/>
                <a:ea typeface="Meiryo UI" panose="020B0604030504040204" pitchFamily="50" charset="-128"/>
              </a:rPr>
              <a:t>件数、</a:t>
            </a:r>
            <a:r>
              <a:rPr lang="en-US" altLang="ja-JP" sz="1000" dirty="0" smtClean="0">
                <a:solidFill>
                  <a:prstClr val="black"/>
                </a:solidFill>
                <a:latin typeface="Meiryo UI" panose="020B0604030504040204" pitchFamily="50" charset="-128"/>
                <a:ea typeface="Meiryo UI" panose="020B0604030504040204" pitchFamily="50" charset="-128"/>
              </a:rPr>
              <a:t/>
            </a:r>
            <a:br>
              <a:rPr lang="en-US" altLang="ja-JP" sz="1000" dirty="0" smtClean="0">
                <a:solidFill>
                  <a:prstClr val="black"/>
                </a:solidFill>
                <a:latin typeface="Meiryo UI" panose="020B0604030504040204" pitchFamily="50" charset="-128"/>
                <a:ea typeface="Meiryo UI" panose="020B0604030504040204" pitchFamily="50" charset="-128"/>
              </a:rPr>
            </a:br>
            <a:r>
              <a:rPr lang="en-US" altLang="ja-JP" sz="1000" dirty="0" smtClean="0">
                <a:solidFill>
                  <a:prstClr val="black"/>
                </a:solidFill>
                <a:latin typeface="Meiryo UI" panose="020B0604030504040204" pitchFamily="50" charset="-128"/>
                <a:ea typeface="Meiryo UI" panose="020B0604030504040204" pitchFamily="50" charset="-128"/>
              </a:rPr>
              <a:t>ZEV</a:t>
            </a:r>
            <a:r>
              <a:rPr lang="ja-JP" altLang="en-US" sz="1000" dirty="0">
                <a:solidFill>
                  <a:prstClr val="black"/>
                </a:solidFill>
                <a:latin typeface="Meiryo UI" panose="020B0604030504040204" pitchFamily="50" charset="-128"/>
                <a:ea typeface="Meiryo UI" panose="020B0604030504040204" pitchFamily="50" charset="-128"/>
              </a:rPr>
              <a:t>普及台数、トラック走行量、プラリサイクル率、食品ロス削減率</a:t>
            </a:r>
            <a:r>
              <a:rPr lang="ja-JP" altLang="en-US" sz="1000" dirty="0" smtClean="0">
                <a:solidFill>
                  <a:prstClr val="black"/>
                </a:solidFill>
                <a:latin typeface="Meiryo UI" panose="020B0604030504040204" pitchFamily="50" charset="-128"/>
                <a:ea typeface="Meiryo UI" panose="020B0604030504040204" pitchFamily="50" charset="-128"/>
              </a:rPr>
              <a:t>、森林</a:t>
            </a:r>
            <a:r>
              <a:rPr lang="ja-JP" altLang="en-US" sz="1000" dirty="0">
                <a:solidFill>
                  <a:prstClr val="black"/>
                </a:solidFill>
                <a:latin typeface="Meiryo UI" panose="020B0604030504040204" pitchFamily="50" charset="-128"/>
                <a:ea typeface="Meiryo UI" panose="020B0604030504040204" pitchFamily="50" charset="-128"/>
              </a:rPr>
              <a:t>経営面積　　など）</a:t>
            </a:r>
            <a:endParaRPr lang="en-US" altLang="ja-JP" sz="1000" dirty="0">
              <a:solidFill>
                <a:prstClr val="black"/>
              </a:solidFill>
              <a:latin typeface="Meiryo UI" panose="020B0604030504040204" pitchFamily="50" charset="-128"/>
              <a:ea typeface="Meiryo UI" panose="020B0604030504040204" pitchFamily="50" charset="-128"/>
            </a:endParaRPr>
          </a:p>
          <a:p>
            <a:pPr marL="352425" lvl="0" indent="-179388" defTabSz="914400" fontAlgn="auto">
              <a:spcBef>
                <a:spcPts val="0"/>
              </a:spcBef>
              <a:spcAft>
                <a:spcPts val="0"/>
              </a:spcAft>
              <a:tabLst>
                <a:tab pos="273050" algn="l"/>
              </a:tabLst>
            </a:pPr>
            <a:r>
              <a:rPr lang="ja-JP" altLang="en-US" sz="1000" dirty="0">
                <a:solidFill>
                  <a:prstClr val="black"/>
                </a:solidFill>
                <a:latin typeface="Meiryo UI" panose="020B0604030504040204" pitchFamily="50" charset="-128"/>
                <a:ea typeface="Meiryo UI" panose="020B0604030504040204" pitchFamily="50" charset="-128"/>
              </a:rPr>
              <a:t>〇</a:t>
            </a:r>
            <a:r>
              <a:rPr lang="en-US" altLang="ja-JP" sz="1000" dirty="0">
                <a:solidFill>
                  <a:prstClr val="black"/>
                </a:solidFill>
                <a:latin typeface="Meiryo UI" panose="020B0604030504040204" pitchFamily="50" charset="-128"/>
                <a:ea typeface="Meiryo UI" panose="020B0604030504040204" pitchFamily="50" charset="-128"/>
              </a:rPr>
              <a:t>2025</a:t>
            </a:r>
            <a:r>
              <a:rPr lang="ja-JP" altLang="en-US" sz="1000" dirty="0">
                <a:solidFill>
                  <a:prstClr val="black"/>
                </a:solidFill>
                <a:latin typeface="Meiryo UI" panose="020B0604030504040204" pitchFamily="50" charset="-128"/>
                <a:ea typeface="Meiryo UI" panose="020B0604030504040204" pitchFamily="50" charset="-128"/>
              </a:rPr>
              <a:t>年の万博開催による社会情勢の変化や取組</a:t>
            </a:r>
            <a:r>
              <a:rPr lang="ja-JP" altLang="en-US" sz="1000" dirty="0" smtClean="0">
                <a:solidFill>
                  <a:prstClr val="black"/>
                </a:solidFill>
                <a:latin typeface="Meiryo UI" panose="020B0604030504040204" pitchFamily="50" charset="-128"/>
                <a:ea typeface="Meiryo UI" panose="020B0604030504040204" pitchFamily="50" charset="-128"/>
              </a:rPr>
              <a:t>の進捗</a:t>
            </a:r>
            <a:r>
              <a:rPr lang="ja-JP" altLang="en-US" sz="1000" dirty="0">
                <a:solidFill>
                  <a:prstClr val="black"/>
                </a:solidFill>
                <a:latin typeface="Meiryo UI" panose="020B0604030504040204" pitchFamily="50" charset="-128"/>
                <a:ea typeface="Meiryo UI" panose="020B0604030504040204" pitchFamily="50" charset="-128"/>
              </a:rPr>
              <a:t>状況を踏まえ</a:t>
            </a:r>
            <a:r>
              <a:rPr lang="ja-JP" altLang="en-US" sz="1000" dirty="0" smtClean="0">
                <a:solidFill>
                  <a:prstClr val="black"/>
                </a:solidFill>
                <a:latin typeface="Meiryo UI" panose="020B0604030504040204" pitchFamily="50" charset="-128"/>
                <a:ea typeface="Meiryo UI" panose="020B0604030504040204" pitchFamily="50" charset="-128"/>
              </a:rPr>
              <a:t>、</a:t>
            </a:r>
            <a:endParaRPr lang="en-US" altLang="ja-JP" sz="1000" dirty="0">
              <a:solidFill>
                <a:prstClr val="black"/>
              </a:solidFill>
              <a:latin typeface="Meiryo UI" panose="020B0604030504040204" pitchFamily="50" charset="-128"/>
              <a:ea typeface="Meiryo UI" panose="020B0604030504040204" pitchFamily="50" charset="-128"/>
            </a:endParaRPr>
          </a:p>
          <a:p>
            <a:pPr marL="352425" lvl="0" indent="-179388" defTabSz="914400" fontAlgn="auto">
              <a:spcBef>
                <a:spcPts val="0"/>
              </a:spcBef>
              <a:spcAft>
                <a:spcPts val="0"/>
              </a:spcAft>
              <a:tabLst>
                <a:tab pos="273050" algn="l"/>
              </a:tabLst>
            </a:pPr>
            <a:r>
              <a:rPr lang="ja-JP" altLang="en-US" sz="1000" dirty="0" smtClean="0">
                <a:solidFill>
                  <a:prstClr val="black"/>
                </a:solidFill>
                <a:latin typeface="Meiryo UI" panose="020B0604030504040204" pitchFamily="50" charset="-128"/>
                <a:ea typeface="Meiryo UI" panose="020B0604030504040204" pitchFamily="50" charset="-128"/>
              </a:rPr>
              <a:t>　必要</a:t>
            </a:r>
            <a:r>
              <a:rPr lang="ja-JP" altLang="en-US" sz="1000" dirty="0">
                <a:solidFill>
                  <a:prstClr val="black"/>
                </a:solidFill>
                <a:latin typeface="Meiryo UI" panose="020B0604030504040204" pitchFamily="50" charset="-128"/>
                <a:ea typeface="Meiryo UI" panose="020B0604030504040204" pitchFamily="50" charset="-128"/>
              </a:rPr>
              <a:t>に応じて適宜見直しを行う</a:t>
            </a:r>
            <a:r>
              <a:rPr lang="ja-JP" altLang="en-US" sz="1000" dirty="0" smtClean="0">
                <a:solidFill>
                  <a:prstClr val="black"/>
                </a:solidFill>
                <a:latin typeface="Meiryo UI" panose="020B0604030504040204" pitchFamily="50" charset="-128"/>
                <a:ea typeface="Meiryo UI" panose="020B0604030504040204" pitchFamily="50" charset="-128"/>
              </a:rPr>
              <a:t>。</a:t>
            </a:r>
            <a:endPar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9">
            <a:extLst>
              <a:ext uri="{FF2B5EF4-FFF2-40B4-BE49-F238E27FC236}">
                <a16:creationId xmlns:a16="http://schemas.microsoft.com/office/drawing/2014/main" id="{51ED1CF5-3DD6-E344-A9FE-DA6A50873284}"/>
              </a:ext>
            </a:extLst>
          </p:cNvPr>
          <p:cNvSpPr txBox="1"/>
          <p:nvPr/>
        </p:nvSpPr>
        <p:spPr>
          <a:xfrm>
            <a:off x="4136140" y="5033189"/>
            <a:ext cx="3168352" cy="553998"/>
          </a:xfrm>
          <a:prstGeom prst="rect">
            <a:avLst/>
          </a:prstGeom>
          <a:solidFill>
            <a:sysClr val="window" lastClr="FFFFFF"/>
          </a:solidFill>
          <a:ln w="26425" cap="flat" cmpd="sng" algn="ctr">
            <a:solidFill>
              <a:srgbClr val="F79646">
                <a:lumMod val="75000"/>
              </a:srgbClr>
            </a:solidFill>
            <a:prstDash val="solid"/>
          </a:ln>
          <a:effectLst/>
        </p:spPr>
        <p:txBody>
          <a:bodyPr wrap="square" lIns="72000" rIns="72000" rtlCol="0">
            <a:spAutoFit/>
          </a:bodyPr>
          <a:lstStyle/>
          <a:p>
            <a:pPr marL="179388" marR="0" lvl="0" indent="-179388" defTabSz="914400" eaLnBrk="1" fontAlgn="auto" latinLnBrk="0" hangingPunct="1">
              <a:lnSpc>
                <a:spcPct val="100000"/>
              </a:lnSpc>
              <a:spcAft>
                <a:spcPts val="0"/>
              </a:spcAft>
              <a:buClrTx/>
              <a:buSzTx/>
              <a:buFontTx/>
              <a:buNone/>
              <a:tabLst>
                <a:tab pos="360363" algn="l"/>
              </a:tabLst>
              <a:defRPr/>
            </a:pPr>
            <a:r>
              <a:rPr kumimoji="0" lang="ja-JP" altLang="en-US" sz="1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案）大阪から世界へ、現在から未来へ</a:t>
            </a:r>
          </a:p>
          <a:p>
            <a:pPr marL="179388" marR="0" lvl="0" indent="-179388" defTabSz="914400" eaLnBrk="1" fontAlgn="auto" latinLnBrk="0" hangingPunct="1">
              <a:lnSpc>
                <a:spcPct val="100000"/>
              </a:lnSpc>
              <a:spcAft>
                <a:spcPts val="0"/>
              </a:spcAft>
              <a:buClrTx/>
              <a:buSzTx/>
              <a:buFontTx/>
              <a:buNone/>
              <a:tabLst>
                <a:tab pos="360363" algn="l"/>
              </a:tabLst>
              <a:defRPr/>
            </a:pPr>
            <a:r>
              <a:rPr kumimoji="0" lang="ja-JP" altLang="en-US" sz="1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府民がつくる暮らしやすい持続可能な</a:t>
            </a:r>
            <a:r>
              <a:rPr kumimoji="0" lang="ja-JP" altLang="en-US" sz="1000" b="0" i="0" u="none" strike="noStrike" kern="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cs typeface="+mn-cs"/>
              </a:rPr>
              <a:t>脱炭素</a:t>
            </a:r>
            <a:r>
              <a:rPr kumimoji="0" lang="ja-JP" altLang="en-US" sz="1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社会</a:t>
            </a:r>
            <a:endParaRPr kumimoji="0" lang="en-US" altLang="ja-JP" sz="1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79388" marR="0" lvl="0" indent="-179388" defTabSz="914400" eaLnBrk="1" fontAlgn="auto" latinLnBrk="0" hangingPunct="1">
              <a:lnSpc>
                <a:spcPct val="100000"/>
              </a:lnSpc>
              <a:spcAft>
                <a:spcPts val="0"/>
              </a:spcAft>
              <a:buClrTx/>
              <a:buSzTx/>
              <a:buFontTx/>
              <a:buNone/>
              <a:tabLst>
                <a:tab pos="360363" algn="l"/>
              </a:tabLst>
              <a:defRPr/>
            </a:pPr>
            <a:r>
              <a:rPr kumimoji="0" lang="ja-JP" altLang="en-US" sz="1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～二酸化炭素排出量実質ゼロへ～</a:t>
            </a:r>
            <a:endParaRPr kumimoji="0" lang="en-US" altLang="ja-JP" sz="10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2" name="角丸四角形 111"/>
          <p:cNvSpPr>
            <a:spLocks noChangeAspect="1"/>
          </p:cNvSpPr>
          <p:nvPr/>
        </p:nvSpPr>
        <p:spPr>
          <a:xfrm>
            <a:off x="3904407" y="5959565"/>
            <a:ext cx="3448448" cy="2361014"/>
          </a:xfrm>
          <a:prstGeom prst="roundRect">
            <a:avLst>
              <a:gd name="adj" fmla="val 2848"/>
            </a:avLst>
          </a:prstGeom>
          <a:solidFill>
            <a:srgbClr val="4BACC6">
              <a:lumMod val="40000"/>
              <a:lumOff val="60000"/>
            </a:srgbClr>
          </a:solidFill>
          <a:ln w="12700">
            <a:solidFill>
              <a:srgbClr val="002060"/>
            </a:solidFill>
          </a:ln>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rgbClr val="4F81BD">
                <a:shade val="30000"/>
                <a:satMod val="130000"/>
              </a:srgbClr>
            </a:contourClr>
          </a:sp3d>
        </p:spPr>
        <p:txBody>
          <a:bodyPr wrap="square" lIns="36000" tIns="36000" rIns="0" bIns="29499" anchor="t" anchorCtr="0">
            <a:noAutofit/>
          </a:bodyPr>
          <a:lstStyle/>
          <a:p>
            <a:pPr marL="0" marR="0" lvl="0" indent="0" defTabSz="1317425" eaLnBrk="1" fontAlgn="auto" latinLnBrk="0" hangingPunct="1">
              <a:lnSpc>
                <a:spcPct val="150000"/>
              </a:lnSpc>
              <a:spcBef>
                <a:spcPts val="0"/>
              </a:spcBef>
              <a:spcAft>
                <a:spcPts val="0"/>
              </a:spcAft>
              <a:buClrTx/>
              <a:buSzTx/>
              <a:buFontTx/>
              <a:buNone/>
              <a:tabLst/>
              <a:defRPr/>
            </a:pPr>
            <a:r>
              <a:rPr kumimoji="0" lang="ja-JP" altLang="en-US" sz="900" kern="0" dirty="0">
                <a:solidFill>
                  <a:srgbClr val="002060"/>
                </a:solidFill>
                <a:latin typeface="Meiryo UI" pitchFamily="50" charset="-128"/>
                <a:ea typeface="Meiryo UI" pitchFamily="50" charset="-128"/>
                <a:cs typeface="Meiryo UI" pitchFamily="50" charset="-128"/>
              </a:rPr>
              <a:t>〇</a:t>
            </a:r>
            <a:r>
              <a:rPr kumimoji="0" lang="ja-JP" altLang="en-US" sz="900" i="0" u="none" strike="noStrike" kern="0" cap="none" spc="0" normalizeH="0" baseline="0" noProof="0" dirty="0" smtClean="0">
                <a:ln>
                  <a:noFill/>
                </a:ln>
                <a:solidFill>
                  <a:srgbClr val="002060"/>
                </a:solidFill>
                <a:effectLst/>
                <a:uLnTx/>
                <a:uFillTx/>
                <a:latin typeface="Meiryo UI" pitchFamily="50" charset="-128"/>
                <a:ea typeface="Meiryo UI" pitchFamily="50" charset="-128"/>
                <a:cs typeface="Meiryo UI" pitchFamily="50" charset="-128"/>
              </a:rPr>
              <a:t>府民</a:t>
            </a:r>
            <a:r>
              <a:rPr kumimoji="0" lang="ja-JP" altLang="en-US" sz="900" i="0" u="none" strike="noStrike" kern="0" cap="none" spc="0" normalizeH="0" baseline="0" noProof="0" dirty="0">
                <a:ln>
                  <a:noFill/>
                </a:ln>
                <a:solidFill>
                  <a:srgbClr val="002060"/>
                </a:solidFill>
                <a:effectLst/>
                <a:uLnTx/>
                <a:uFillTx/>
                <a:latin typeface="Meiryo UI" pitchFamily="50" charset="-128"/>
                <a:ea typeface="Meiryo UI" pitchFamily="50" charset="-128"/>
                <a:cs typeface="Meiryo UI" pitchFamily="50" charset="-128"/>
              </a:rPr>
              <a:t>一人ひとりの意識改革・行動喚起</a:t>
            </a:r>
          </a:p>
          <a:p>
            <a:pPr marL="0" marR="0" lvl="0" indent="0" defTabSz="1317425" eaLnBrk="1" fontAlgn="auto" latinLnBrk="0" hangingPunct="1">
              <a:lnSpc>
                <a:spcPct val="150000"/>
              </a:lnSpc>
              <a:spcBef>
                <a:spcPts val="0"/>
              </a:spcBef>
              <a:spcAft>
                <a:spcPts val="0"/>
              </a:spcAft>
              <a:buClrTx/>
              <a:buSzTx/>
              <a:buFontTx/>
              <a:buNone/>
              <a:tabLst/>
              <a:defRPr/>
            </a:pPr>
            <a:r>
              <a:rPr kumimoji="0" lang="ja-JP" altLang="en-US" sz="900" kern="0" noProof="0" dirty="0">
                <a:solidFill>
                  <a:srgbClr val="002060"/>
                </a:solidFill>
                <a:latin typeface="Meiryo UI" pitchFamily="50" charset="-128"/>
                <a:ea typeface="Meiryo UI" pitchFamily="50" charset="-128"/>
                <a:cs typeface="Meiryo UI" pitchFamily="50" charset="-128"/>
              </a:rPr>
              <a:t>〇</a:t>
            </a:r>
            <a:r>
              <a:rPr kumimoji="0" lang="ja-JP" altLang="en-US" sz="900" i="0" u="none" strike="noStrike" kern="0" cap="none" spc="0" normalizeH="0" baseline="0" noProof="0" dirty="0" smtClean="0">
                <a:ln>
                  <a:noFill/>
                </a:ln>
                <a:solidFill>
                  <a:srgbClr val="002060"/>
                </a:solidFill>
                <a:effectLst/>
                <a:uLnTx/>
                <a:uFillTx/>
                <a:latin typeface="Meiryo UI" pitchFamily="50" charset="-128"/>
                <a:ea typeface="Meiryo UI" pitchFamily="50" charset="-128"/>
                <a:cs typeface="Meiryo UI" pitchFamily="50" charset="-128"/>
              </a:rPr>
              <a:t>事</a:t>
            </a:r>
            <a:r>
              <a:rPr kumimoji="0" lang="ja-JP" altLang="en-US" sz="900" i="0" u="none" strike="noStrike" kern="0" cap="none" spc="0" normalizeH="0" baseline="0" noProof="0" dirty="0">
                <a:ln>
                  <a:noFill/>
                </a:ln>
                <a:solidFill>
                  <a:srgbClr val="002060"/>
                </a:solidFill>
                <a:effectLst/>
                <a:uLnTx/>
                <a:uFillTx/>
                <a:latin typeface="Meiryo UI" pitchFamily="50" charset="-128"/>
                <a:ea typeface="Meiryo UI" pitchFamily="50" charset="-128"/>
                <a:cs typeface="Meiryo UI" pitchFamily="50" charset="-128"/>
              </a:rPr>
              <a:t>業者による脱炭素化の促進</a:t>
            </a:r>
          </a:p>
          <a:p>
            <a:pPr marL="0" marR="0" lvl="0" indent="0" defTabSz="1317425" eaLnBrk="1" fontAlgn="auto" latinLnBrk="0" hangingPunct="1">
              <a:lnSpc>
                <a:spcPct val="150000"/>
              </a:lnSpc>
              <a:spcBef>
                <a:spcPts val="0"/>
              </a:spcBef>
              <a:spcAft>
                <a:spcPts val="0"/>
              </a:spcAft>
              <a:buClrTx/>
              <a:buSzTx/>
              <a:buFontTx/>
              <a:buNone/>
              <a:tabLst/>
              <a:defRPr/>
            </a:pPr>
            <a:r>
              <a:rPr kumimoji="0" lang="ja-JP" altLang="en-US" sz="900" kern="0" dirty="0">
                <a:solidFill>
                  <a:srgbClr val="002060"/>
                </a:solidFill>
                <a:latin typeface="Meiryo UI" pitchFamily="50" charset="-128"/>
                <a:ea typeface="Meiryo UI" pitchFamily="50" charset="-128"/>
                <a:cs typeface="Meiryo UI" pitchFamily="50" charset="-128"/>
              </a:rPr>
              <a:t>〇</a:t>
            </a:r>
            <a:r>
              <a:rPr kumimoji="0" lang="en-US" altLang="ja-JP" sz="900" i="0" strike="noStrike" kern="0" cap="none" spc="0" normalizeH="0" baseline="0" noProof="0" dirty="0" smtClean="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CO2</a:t>
            </a:r>
            <a:r>
              <a:rPr kumimoji="0" lang="ja-JP" altLang="en-US" sz="900" i="0" strike="noStrike" kern="0" cap="none" spc="0" normalizeH="0" baseline="0" noProof="0" dirty="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排出の少ない</a:t>
            </a:r>
            <a:r>
              <a:rPr kumimoji="0" lang="ja-JP" altLang="en-US" sz="900" i="0" strike="noStrike" kern="0" cap="none" spc="0" normalizeH="0" baseline="0" noProof="0" dirty="0" smtClean="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エネルギー</a:t>
            </a:r>
            <a:r>
              <a:rPr kumimoji="0" lang="en-US" altLang="ja-JP" sz="900" i="0" strike="noStrike" kern="0" cap="none" spc="0" normalizeH="0" baseline="0" noProof="0" dirty="0" smtClean="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900" i="0" strike="noStrike" kern="0" cap="none" spc="0" normalizeH="0" baseline="0" noProof="0" dirty="0" smtClean="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再生可能</a:t>
            </a:r>
            <a:r>
              <a:rPr kumimoji="0" lang="ja-JP" altLang="en-US" sz="900" i="0" strike="noStrike" kern="0" cap="none" spc="0" normalizeH="0" baseline="0" noProof="0" dirty="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エネルギーを</a:t>
            </a:r>
            <a:r>
              <a:rPr kumimoji="0" lang="ja-JP" altLang="en-US" sz="900" i="0" strike="noStrike" kern="0" cap="none" spc="0" normalizeH="0" baseline="0" noProof="0" dirty="0" smtClean="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含む</a:t>
            </a:r>
            <a:r>
              <a:rPr kumimoji="0" lang="en-US" altLang="ja-JP"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900" i="0" strike="noStrike" kern="0" cap="none" spc="0" normalizeH="0" baseline="0" noProof="0" dirty="0" smtClean="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の</a:t>
            </a:r>
            <a:r>
              <a:rPr kumimoji="0" lang="ja-JP" altLang="en-US" sz="900" i="0" strike="noStrike" kern="0" cap="none" spc="0" normalizeH="0" baseline="0" noProof="0" dirty="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利用</a:t>
            </a:r>
            <a:r>
              <a:rPr kumimoji="0" lang="ja-JP" altLang="en-US" sz="900" i="0" strike="noStrike" kern="0" cap="none" spc="0" normalizeH="0" baseline="0" noProof="0" dirty="0" smtClean="0">
                <a:ln>
                  <a:noFill/>
                </a:ln>
                <a:solidFill>
                  <a:srgbClr val="1F497D">
                    <a:lumMod val="75000"/>
                  </a:srgbClr>
                </a:solidFill>
                <a:effectLst/>
                <a:uLnTx/>
                <a:uFillTx/>
                <a:latin typeface="Meiryo UI" panose="020B0604030504040204" pitchFamily="50" charset="-128"/>
                <a:ea typeface="Meiryo UI" panose="020B0604030504040204" pitchFamily="50" charset="-128"/>
                <a:cs typeface="Meiryo UI" panose="020B0604030504040204" pitchFamily="50" charset="-128"/>
              </a:rPr>
              <a:t>促進</a:t>
            </a:r>
            <a:endPar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endParaRPr>
          </a:p>
          <a:p>
            <a:pPr lvl="0" defTabSz="1317425">
              <a:lnSpc>
                <a:spcPts val="1400"/>
              </a:lnSpc>
              <a:defRPr/>
            </a:pP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再生</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可能エネルギー等の導入</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促進＞</a:t>
            </a:r>
            <a:endParaRPr kumimoji="0" lang="en-US" altLang="ja-JP"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endParaRPr>
          </a:p>
          <a:p>
            <a:pPr lvl="0" defTabSz="1317425">
              <a:lnSpc>
                <a:spcPts val="1400"/>
              </a:lnSpc>
              <a:defRPr/>
            </a:pP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・太陽光</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発電設備等の共同購入の支援</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など再生</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可能エネルギー導入</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の　</a:t>
            </a:r>
            <a:endParaRPr kumimoji="0" lang="en-US" altLang="ja-JP"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endParaRPr>
          </a:p>
          <a:p>
            <a:pPr defTabSz="1317425">
              <a:lnSpc>
                <a:spcPts val="1400"/>
              </a:lnSpc>
              <a:defRPr/>
            </a:pP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低コスト化</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による設置</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促進、</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水素・燃料電池の導入</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促進</a:t>
            </a:r>
            <a:endPar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endParaRPr>
          </a:p>
          <a:p>
            <a:pPr lvl="0" defTabSz="1317425">
              <a:lnSpc>
                <a:spcPts val="1400"/>
              </a:lnSpc>
              <a:defRPr/>
            </a:pP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様々なアプローチによる</a:t>
            </a:r>
            <a:r>
              <a:rPr kumimoji="0" lang="en-US" altLang="ja-JP"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CO2</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排出の少ないエネルギーの利用拡大＞</a:t>
            </a:r>
          </a:p>
          <a:p>
            <a:pPr lvl="0" defTabSz="1317425">
              <a:lnSpc>
                <a:spcPts val="1400"/>
              </a:lnSpc>
              <a:defRPr/>
            </a:pP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CO2</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排出の少ない電気を取り扱っている小売電気事業者を選択する</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ため</a:t>
            </a:r>
            <a:endParaRPr kumimoji="0" lang="en-US" altLang="ja-JP"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endParaRPr>
          </a:p>
          <a:p>
            <a:pPr lvl="0" defTabSz="1317425">
              <a:lnSpc>
                <a:spcPts val="1400"/>
              </a:lnSpc>
              <a:defRPr/>
            </a:pP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の</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情報提供（小売電気事業者の環境配慮の見える化など）</a:t>
            </a:r>
          </a:p>
          <a:p>
            <a:pPr lvl="0" defTabSz="1317425">
              <a:lnSpc>
                <a:spcPts val="1400"/>
              </a:lnSpc>
              <a:defRPr/>
            </a:pP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・再生</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可能エネルギーによる電気の共同購入の支援等</a:t>
            </a:r>
            <a:r>
              <a:rPr kumimoji="0" lang="en-US" altLang="ja-JP"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CO2</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排出の</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少ない　</a:t>
            </a:r>
            <a:endParaRPr kumimoji="0" lang="en-US" altLang="ja-JP"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endParaRPr>
          </a:p>
          <a:p>
            <a:pPr lvl="0" defTabSz="1317425">
              <a:lnSpc>
                <a:spcPts val="1400"/>
              </a:lnSpc>
              <a:defRPr/>
            </a:pP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電気</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の低コスト化</a:t>
            </a:r>
          </a:p>
          <a:p>
            <a:pPr lvl="0" defTabSz="1317425">
              <a:lnSpc>
                <a:spcPts val="1400"/>
              </a:lnSpc>
              <a:defRPr/>
            </a:pP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エネルギー</a:t>
            </a:r>
            <a:r>
              <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削減に配慮したまちづくり・都市再開発の</a:t>
            </a:r>
            <a:r>
              <a:rPr kumimoji="0" lang="ja-JP" altLang="en-US" sz="900" kern="0" dirty="0" smtClean="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rPr>
              <a:t>推進</a:t>
            </a:r>
            <a:endParaRPr kumimoji="0" lang="ja-JP" altLang="en-US" sz="900" kern="0" dirty="0">
              <a:solidFill>
                <a:srgbClr val="1F497D">
                  <a:lumMod val="75000"/>
                </a:srgbClr>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31" name="グループ化 130">
            <a:extLst>
              <a:ext uri="{FF2B5EF4-FFF2-40B4-BE49-F238E27FC236}">
                <a16:creationId xmlns:a16="http://schemas.microsoft.com/office/drawing/2014/main" id="{987401AC-3774-F04B-A4EC-01DCDBA01D36}"/>
              </a:ext>
            </a:extLst>
          </p:cNvPr>
          <p:cNvGrpSpPr/>
          <p:nvPr/>
        </p:nvGrpSpPr>
        <p:grpSpPr>
          <a:xfrm>
            <a:off x="4951435" y="8861555"/>
            <a:ext cx="2351639" cy="1073827"/>
            <a:chOff x="5911264" y="4592968"/>
            <a:chExt cx="3021855" cy="1379867"/>
          </a:xfrm>
        </p:grpSpPr>
        <p:grpSp>
          <p:nvGrpSpPr>
            <p:cNvPr id="132" name="グループ化 131">
              <a:extLst>
                <a:ext uri="{FF2B5EF4-FFF2-40B4-BE49-F238E27FC236}">
                  <a16:creationId xmlns:a16="http://schemas.microsoft.com/office/drawing/2014/main" id="{E7C80CCA-0100-114A-B0FA-25F6701D2E3A}"/>
                </a:ext>
              </a:extLst>
            </p:cNvPr>
            <p:cNvGrpSpPr/>
            <p:nvPr/>
          </p:nvGrpSpPr>
          <p:grpSpPr>
            <a:xfrm>
              <a:off x="5911264" y="4592968"/>
              <a:ext cx="3021855" cy="1241134"/>
              <a:chOff x="5911264" y="4981864"/>
              <a:chExt cx="3021855" cy="1241134"/>
            </a:xfrm>
          </p:grpSpPr>
          <p:sp>
            <p:nvSpPr>
              <p:cNvPr id="137" name="三角形 1">
                <a:extLst>
                  <a:ext uri="{FF2B5EF4-FFF2-40B4-BE49-F238E27FC236}">
                    <a16:creationId xmlns:a16="http://schemas.microsoft.com/office/drawing/2014/main" id="{6B2E63C0-D542-BC4E-B4A3-D497D26E700E}"/>
                  </a:ext>
                </a:extLst>
              </p:cNvPr>
              <p:cNvSpPr/>
              <p:nvPr/>
            </p:nvSpPr>
            <p:spPr>
              <a:xfrm>
                <a:off x="5911264" y="4991098"/>
                <a:ext cx="3021855" cy="1231900"/>
              </a:xfrm>
              <a:prstGeom prst="triangle">
                <a:avLst>
                  <a:gd name="adj" fmla="val 50382"/>
                </a:avLst>
              </a:prstGeom>
              <a:solidFill>
                <a:srgbClr val="4F81BD">
                  <a:lumMod val="20000"/>
                  <a:lumOff val="80000"/>
                </a:srgbClr>
              </a:solidFill>
              <a:ln w="26425" cap="flat" cmpd="sng" algn="ctr">
                <a:solidFill>
                  <a:srgbClr val="1F497D">
                    <a:lumMod val="40000"/>
                    <a:lumOff val="6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dirty="0" smtClean="0">
                  <a:ln>
                    <a:noFill/>
                  </a:ln>
                  <a:solidFill>
                    <a:prstClr val="white"/>
                  </a:solidFill>
                  <a:effectLst/>
                  <a:uLnTx/>
                  <a:uFillTx/>
                  <a:latin typeface="Arial"/>
                  <a:ea typeface="ＭＳ Ｐゴシック" panose="020B0600070205080204" pitchFamily="50" charset="-128"/>
                  <a:cs typeface="+mn-cs"/>
                </a:endParaRPr>
              </a:p>
            </p:txBody>
          </p:sp>
          <p:sp>
            <p:nvSpPr>
              <p:cNvPr id="138" name="三角形 2">
                <a:extLst>
                  <a:ext uri="{FF2B5EF4-FFF2-40B4-BE49-F238E27FC236}">
                    <a16:creationId xmlns:a16="http://schemas.microsoft.com/office/drawing/2014/main" id="{AE194476-AD59-C54B-92EB-E6B42A3BE014}"/>
                  </a:ext>
                </a:extLst>
              </p:cNvPr>
              <p:cNvSpPr/>
              <p:nvPr/>
            </p:nvSpPr>
            <p:spPr>
              <a:xfrm>
                <a:off x="6421574" y="4981864"/>
                <a:ext cx="2029697" cy="833635"/>
              </a:xfrm>
              <a:prstGeom prst="triangle">
                <a:avLst>
                  <a:gd name="adj" fmla="val 50382"/>
                </a:avLst>
              </a:prstGeom>
              <a:solidFill>
                <a:srgbClr val="4F81BD">
                  <a:lumMod val="40000"/>
                  <a:lumOff val="60000"/>
                </a:srgbClr>
              </a:solidFill>
              <a:ln w="26425" cap="flat" cmpd="sng" algn="ctr">
                <a:solidFill>
                  <a:srgbClr val="1F497D">
                    <a:lumMod val="40000"/>
                    <a:lumOff val="6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smtClean="0">
                  <a:ln>
                    <a:noFill/>
                  </a:ln>
                  <a:solidFill>
                    <a:prstClr val="white"/>
                  </a:solidFill>
                  <a:effectLst/>
                  <a:uLnTx/>
                  <a:uFillTx/>
                  <a:latin typeface="Arial"/>
                  <a:ea typeface="ＭＳ Ｐゴシック" panose="020B0600070205080204" pitchFamily="50" charset="-128"/>
                  <a:cs typeface="+mn-cs"/>
                </a:endParaRPr>
              </a:p>
            </p:txBody>
          </p:sp>
          <p:sp>
            <p:nvSpPr>
              <p:cNvPr id="139" name="三角形 3">
                <a:extLst>
                  <a:ext uri="{FF2B5EF4-FFF2-40B4-BE49-F238E27FC236}">
                    <a16:creationId xmlns:a16="http://schemas.microsoft.com/office/drawing/2014/main" id="{CC2E29E2-004F-A745-BA16-71B7953E3D11}"/>
                  </a:ext>
                </a:extLst>
              </p:cNvPr>
              <p:cNvSpPr/>
              <p:nvPr/>
            </p:nvSpPr>
            <p:spPr>
              <a:xfrm>
                <a:off x="6897247" y="4984176"/>
                <a:ext cx="1080662" cy="443848"/>
              </a:xfrm>
              <a:prstGeom prst="triangle">
                <a:avLst>
                  <a:gd name="adj" fmla="val 50382"/>
                </a:avLst>
              </a:prstGeom>
              <a:solidFill>
                <a:srgbClr val="4F81BD">
                  <a:lumMod val="60000"/>
                  <a:lumOff val="40000"/>
                </a:srgbClr>
              </a:solidFill>
              <a:ln w="26425" cap="flat" cmpd="sng" algn="ctr">
                <a:solidFill>
                  <a:srgbClr val="1F497D">
                    <a:lumMod val="40000"/>
                    <a:lumOff val="6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smtClean="0">
                  <a:ln>
                    <a:noFill/>
                  </a:ln>
                  <a:solidFill>
                    <a:prstClr val="white"/>
                  </a:solidFill>
                  <a:effectLst/>
                  <a:uLnTx/>
                  <a:uFillTx/>
                  <a:latin typeface="Arial"/>
                  <a:ea typeface="ＭＳ Ｐゴシック" panose="020B0600070205080204" pitchFamily="50" charset="-128"/>
                  <a:cs typeface="+mn-cs"/>
                </a:endParaRPr>
              </a:p>
            </p:txBody>
          </p:sp>
        </p:grpSp>
        <p:grpSp>
          <p:nvGrpSpPr>
            <p:cNvPr id="133" name="グループ化 132">
              <a:extLst>
                <a:ext uri="{FF2B5EF4-FFF2-40B4-BE49-F238E27FC236}">
                  <a16:creationId xmlns:a16="http://schemas.microsoft.com/office/drawing/2014/main" id="{CE3DC106-59B3-AE45-8B45-9F4FEEAFDB56}"/>
                </a:ext>
              </a:extLst>
            </p:cNvPr>
            <p:cNvGrpSpPr/>
            <p:nvPr/>
          </p:nvGrpSpPr>
          <p:grpSpPr>
            <a:xfrm>
              <a:off x="6197474" y="4649652"/>
              <a:ext cx="2477897" cy="1323183"/>
              <a:chOff x="6197474" y="4649652"/>
              <a:chExt cx="2477897" cy="1323183"/>
            </a:xfrm>
          </p:grpSpPr>
          <p:sp>
            <p:nvSpPr>
              <p:cNvPr id="134" name="テキスト ボックス 133">
                <a:extLst>
                  <a:ext uri="{FF2B5EF4-FFF2-40B4-BE49-F238E27FC236}">
                    <a16:creationId xmlns:a16="http://schemas.microsoft.com/office/drawing/2014/main" id="{673BEED0-98CC-D947-A525-00290B32D52D}"/>
                  </a:ext>
                </a:extLst>
              </p:cNvPr>
              <p:cNvSpPr txBox="1"/>
              <p:nvPr/>
            </p:nvSpPr>
            <p:spPr>
              <a:xfrm>
                <a:off x="6197474" y="5432593"/>
                <a:ext cx="2477897" cy="540242"/>
              </a:xfrm>
              <a:prstGeom prst="rect">
                <a:avLst/>
              </a:prstGeom>
              <a:noFill/>
            </p:spPr>
            <p:txBody>
              <a:bodyPr wrap="square" rtlCol="0">
                <a:spAutoFit/>
              </a:bodyPr>
              <a:lstStyle/>
              <a:p>
                <a:pPr marL="1588" marR="0" lvl="0" indent="-1588" algn="ctr" defTabSz="914400" eaLnBrk="1" fontAlgn="auto" latinLnBrk="0" hangingPunct="1">
                  <a:lnSpc>
                    <a:spcPts val="2000"/>
                  </a:lnSpc>
                  <a:spcBef>
                    <a:spcPts val="0"/>
                  </a:spcBef>
                  <a:spcAft>
                    <a:spcPts val="0"/>
                  </a:spcAft>
                  <a:buClrTx/>
                  <a:buSzTx/>
                  <a:buFontTx/>
                  <a:buNone/>
                  <a:tabLst>
                    <a:tab pos="360363" algn="l"/>
                  </a:tabLst>
                  <a:defRPr/>
                </a:pPr>
                <a:r>
                  <a:rPr kumimoji="0" lang="ja-JP" altLang="en-US" sz="1000" b="1" i="0" u="none" strike="noStrike" kern="0" cap="none" spc="0" normalizeH="0" baseline="0" noProof="0" dirty="0" smtClean="0">
                    <a:ln>
                      <a:noFill/>
                    </a:ln>
                    <a:solidFill>
                      <a:srgbClr val="009900"/>
                    </a:solidFill>
                    <a:effectLst/>
                    <a:uLnTx/>
                    <a:uFillTx/>
                    <a:latin typeface="Meiryo UI" panose="020B0604030504040204" pitchFamily="50" charset="-128"/>
                    <a:ea typeface="Meiryo UI" panose="020B0604030504040204" pitchFamily="50" charset="-128"/>
                  </a:rPr>
                  <a:t>取組実績指標</a:t>
                </a:r>
                <a:endParaRPr kumimoji="0" lang="ja-JP" altLang="en-US" sz="1000" b="0" i="0" u="none" strike="noStrike" kern="0" cap="none" spc="0" normalizeH="0" baseline="0" noProof="0" dirty="0" smtClean="0">
                  <a:ln>
                    <a:noFill/>
                  </a:ln>
                  <a:solidFill>
                    <a:srgbClr val="009900"/>
                  </a:solidFill>
                  <a:effectLst/>
                  <a:uLnTx/>
                  <a:uFillTx/>
                  <a:latin typeface="Meiryo UI" panose="020B0604030504040204" pitchFamily="50" charset="-128"/>
                  <a:ea typeface="Meiryo UI" panose="020B0604030504040204" pitchFamily="50" charset="-128"/>
                </a:endParaRPr>
              </a:p>
            </p:txBody>
          </p:sp>
          <p:sp>
            <p:nvSpPr>
              <p:cNvPr id="135" name="テキスト ボックス 134">
                <a:extLst>
                  <a:ext uri="{FF2B5EF4-FFF2-40B4-BE49-F238E27FC236}">
                    <a16:creationId xmlns:a16="http://schemas.microsoft.com/office/drawing/2014/main" id="{5828D9A9-1D9E-8B43-85ED-934FAF7708DF}"/>
                  </a:ext>
                </a:extLst>
              </p:cNvPr>
              <p:cNvSpPr txBox="1"/>
              <p:nvPr/>
            </p:nvSpPr>
            <p:spPr>
              <a:xfrm>
                <a:off x="6764785" y="5002722"/>
                <a:ext cx="1371704" cy="540242"/>
              </a:xfrm>
              <a:prstGeom prst="rect">
                <a:avLst/>
              </a:prstGeom>
              <a:noFill/>
            </p:spPr>
            <p:txBody>
              <a:bodyPr wrap="square" rtlCol="0">
                <a:spAutoFit/>
              </a:bodyPr>
              <a:lstStyle/>
              <a:p>
                <a:pPr marL="1588" marR="0" lvl="0" indent="-1588" algn="ctr" defTabSz="914400" eaLnBrk="1" fontAlgn="auto" latinLnBrk="0" hangingPunct="1">
                  <a:lnSpc>
                    <a:spcPts val="2000"/>
                  </a:lnSpc>
                  <a:spcBef>
                    <a:spcPts val="0"/>
                  </a:spcBef>
                  <a:spcAft>
                    <a:spcPts val="0"/>
                  </a:spcAft>
                  <a:buClrTx/>
                  <a:buSzTx/>
                  <a:buFontTx/>
                  <a:buNone/>
                  <a:tabLst>
                    <a:tab pos="360363" algn="l"/>
                  </a:tabLst>
                  <a:defRPr/>
                </a:pPr>
                <a:r>
                  <a:rPr kumimoji="0" lang="ja-JP" altLang="en-US" sz="1000" b="1" i="0" u="none" strike="noStrike" kern="0" cap="none" spc="0" normalizeH="0" baseline="0" noProof="0" dirty="0" smtClean="0">
                    <a:ln>
                      <a:noFill/>
                    </a:ln>
                    <a:solidFill>
                      <a:srgbClr val="0070C0"/>
                    </a:solidFill>
                    <a:effectLst/>
                    <a:uLnTx/>
                    <a:uFillTx/>
                    <a:latin typeface="Meiryo UI" panose="020B0604030504040204" pitchFamily="50" charset="-128"/>
                    <a:ea typeface="Meiryo UI" panose="020B0604030504040204" pitchFamily="50" charset="-128"/>
                  </a:rPr>
                  <a:t>管理指標</a:t>
                </a:r>
                <a:endParaRPr kumimoji="0" lang="ja-JP" altLang="en-US" sz="1000" b="0" i="0" u="none" strike="noStrike" kern="0" cap="none" spc="0" normalizeH="0" baseline="0" noProof="0" dirty="0" smtClean="0">
                  <a:ln>
                    <a:noFill/>
                  </a:ln>
                  <a:solidFill>
                    <a:srgbClr val="0070C0"/>
                  </a:solidFill>
                  <a:effectLst/>
                  <a:uLnTx/>
                  <a:uFillTx/>
                  <a:latin typeface="Meiryo UI" panose="020B0604030504040204" pitchFamily="50" charset="-128"/>
                  <a:ea typeface="Meiryo UI" panose="020B0604030504040204" pitchFamily="50" charset="-128"/>
                </a:endParaRPr>
              </a:p>
            </p:txBody>
          </p:sp>
          <p:sp>
            <p:nvSpPr>
              <p:cNvPr id="136" name="テキスト ボックス 135">
                <a:extLst>
                  <a:ext uri="{FF2B5EF4-FFF2-40B4-BE49-F238E27FC236}">
                    <a16:creationId xmlns:a16="http://schemas.microsoft.com/office/drawing/2014/main" id="{33274A56-7B17-0644-A2EE-D6539607F414}"/>
                  </a:ext>
                </a:extLst>
              </p:cNvPr>
              <p:cNvSpPr txBox="1"/>
              <p:nvPr/>
            </p:nvSpPr>
            <p:spPr>
              <a:xfrm>
                <a:off x="6873009" y="4649652"/>
                <a:ext cx="1156095" cy="540242"/>
              </a:xfrm>
              <a:prstGeom prst="rect">
                <a:avLst/>
              </a:prstGeom>
              <a:noFill/>
            </p:spPr>
            <p:txBody>
              <a:bodyPr wrap="square" rtlCol="0">
                <a:spAutoFit/>
              </a:bodyPr>
              <a:lstStyle/>
              <a:p>
                <a:pPr marL="1588" marR="0" lvl="0" indent="-1588" algn="ctr" defTabSz="914400" eaLnBrk="1" fontAlgn="auto" latinLnBrk="0" hangingPunct="1">
                  <a:lnSpc>
                    <a:spcPts val="2000"/>
                  </a:lnSpc>
                  <a:spcBef>
                    <a:spcPts val="0"/>
                  </a:spcBef>
                  <a:spcAft>
                    <a:spcPts val="0"/>
                  </a:spcAft>
                  <a:buClrTx/>
                  <a:buSzTx/>
                  <a:buFontTx/>
                  <a:buNone/>
                  <a:tabLst>
                    <a:tab pos="360363" algn="l"/>
                  </a:tabLst>
                  <a:defRPr/>
                </a:pPr>
                <a:r>
                  <a:rPr kumimoji="0" lang="ja-JP" altLang="en-US" sz="1000" b="1" i="0" u="none" strike="noStrike" kern="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rPr>
                  <a:t>削減目標</a:t>
                </a:r>
                <a:endParaRPr kumimoji="0" lang="ja-JP" altLang="en-US" sz="1000" b="0" i="0" u="none" strike="noStrike" kern="0" cap="none" spc="0" normalizeH="0" baseline="0" noProof="0" dirty="0" smtClean="0">
                  <a:ln>
                    <a:noFill/>
                  </a:ln>
                  <a:solidFill>
                    <a:srgbClr val="FF0000"/>
                  </a:solidFill>
                  <a:effectLst/>
                  <a:uLnTx/>
                  <a:uFillTx/>
                  <a:latin typeface="Meiryo UI" panose="020B0604030504040204" pitchFamily="50" charset="-128"/>
                  <a:ea typeface="Meiryo UI" panose="020B0604030504040204" pitchFamily="50" charset="-128"/>
                </a:endParaRPr>
              </a:p>
            </p:txBody>
          </p:sp>
        </p:grpSp>
      </p:grpSp>
      <p:sp>
        <p:nvSpPr>
          <p:cNvPr id="140" name="テキスト ボックス 139">
            <a:extLst>
              <a:ext uri="{FF2B5EF4-FFF2-40B4-BE49-F238E27FC236}">
                <a16:creationId xmlns:a16="http://schemas.microsoft.com/office/drawing/2014/main" id="{3B47CB0B-DB61-4245-9A90-7305FA147D56}"/>
              </a:ext>
            </a:extLst>
          </p:cNvPr>
          <p:cNvSpPr txBox="1"/>
          <p:nvPr/>
        </p:nvSpPr>
        <p:spPr>
          <a:xfrm>
            <a:off x="5414823" y="9810505"/>
            <a:ext cx="1469135" cy="348813"/>
          </a:xfrm>
          <a:prstGeom prst="rect">
            <a:avLst/>
          </a:prstGeom>
          <a:noFill/>
        </p:spPr>
        <p:txBody>
          <a:bodyPr wrap="square" rtlCol="0">
            <a:spAutoFit/>
          </a:bodyPr>
          <a:lstStyle/>
          <a:p>
            <a:pPr marL="1588" indent="-1588" defTabSz="914400">
              <a:lnSpc>
                <a:spcPts val="2000"/>
              </a:lnSpc>
              <a:tabLst>
                <a:tab pos="360363" algn="l"/>
              </a:tabLst>
            </a:pPr>
            <a:r>
              <a:rPr lang="ja-JP" altLang="en-US" sz="1000" dirty="0">
                <a:solidFill>
                  <a:prstClr val="black"/>
                </a:solidFill>
                <a:latin typeface="Meiryo UI" panose="020B0604030504040204" pitchFamily="50" charset="-128"/>
                <a:ea typeface="Meiryo UI" panose="020B0604030504040204" pitchFamily="50" charset="-128"/>
              </a:rPr>
              <a:t>目標設定のイメージ図</a:t>
            </a:r>
          </a:p>
        </p:txBody>
      </p:sp>
      <p:sp>
        <p:nvSpPr>
          <p:cNvPr id="143" name="正方形/長方形 142"/>
          <p:cNvSpPr/>
          <p:nvPr/>
        </p:nvSpPr>
        <p:spPr>
          <a:xfrm>
            <a:off x="7744875" y="8395535"/>
            <a:ext cx="3743626" cy="288000"/>
          </a:xfrm>
          <a:prstGeom prst="rect">
            <a:avLst/>
          </a:prstGeom>
          <a:solidFill>
            <a:schemeClr val="accent6">
              <a:lumMod val="50000"/>
            </a:schemeClr>
          </a:solidFill>
          <a:ln w="19050" cap="flat" cmpd="sng" algn="ctr">
            <a:solidFill>
              <a:schemeClr val="accent6">
                <a:lumMod val="50000"/>
              </a:schemeClr>
            </a:solidFill>
            <a:prstDash val="solid"/>
          </a:ln>
          <a:effectLst/>
        </p:spPr>
        <p:txBody>
          <a:bodyPr rot="0" spcFirstLastPara="0" vert="horz" wrap="square" lIns="108000" tIns="36000" rIns="108000" bIns="36000" numCol="1" spcCol="0" rtlCol="0" fromWordArt="0" anchor="ctr" anchorCtr="0" forceAA="0" compatLnSpc="1">
            <a:prstTxWarp prst="textNoShape">
              <a:avLst/>
            </a:prstTxWarp>
            <a:noAutofit/>
          </a:bodyPr>
          <a:lstStyle/>
          <a:p>
            <a:pPr>
              <a:spcAft>
                <a:spcPts val="0"/>
              </a:spcAft>
            </a:pPr>
            <a:r>
              <a:rPr lang="ja-JP" altLang="en-US" sz="1400" b="1" kern="100" dirty="0" smtClean="0">
                <a:solidFill>
                  <a:schemeClr val="bg1"/>
                </a:solidFill>
                <a:latin typeface="Meiryo UI" panose="020B0604030504040204" pitchFamily="50" charset="-128"/>
                <a:ea typeface="Meiryo UI" panose="020B0604030504040204" pitchFamily="50" charset="-128"/>
                <a:cs typeface="メイリオ" panose="020B0604030504040204" pitchFamily="50" charset="-128"/>
              </a:rPr>
              <a:t>今後の検討スケジュール</a:t>
            </a:r>
            <a:endParaRPr lang="ja-JP" sz="1400" b="1" kern="100" dirty="0">
              <a:solidFill>
                <a:schemeClr val="bg1"/>
              </a:solidFill>
              <a:effectLst/>
              <a:latin typeface="Meiryo UI" panose="020B0604030504040204" pitchFamily="50" charset="-128"/>
              <a:ea typeface="Meiryo UI" panose="020B0604030504040204" pitchFamily="50" charset="-128"/>
              <a:cs typeface="メイリオ" panose="020B0604030504040204" pitchFamily="50" charset="-128"/>
            </a:endParaRPr>
          </a:p>
        </p:txBody>
      </p:sp>
      <p:sp>
        <p:nvSpPr>
          <p:cNvPr id="151" name="正方形/長方形 150"/>
          <p:cNvSpPr/>
          <p:nvPr/>
        </p:nvSpPr>
        <p:spPr>
          <a:xfrm>
            <a:off x="11417639" y="8788568"/>
            <a:ext cx="676241" cy="223292"/>
          </a:xfrm>
          <a:prstGeom prst="rect">
            <a:avLst/>
          </a:prstGeom>
          <a:solidFill>
            <a:srgbClr val="00B050"/>
          </a:solidFill>
          <a:ln w="19050" cap="flat" cmpd="sng" algn="ctr">
            <a:solidFill>
              <a:srgbClr val="00B050"/>
            </a:solidFill>
            <a:prstDash val="solid"/>
          </a:ln>
          <a:effectLst/>
        </p:spPr>
        <p:txBody>
          <a:bodyPr rot="0" spcFirstLastPara="0" vert="horz" wrap="square" lIns="108000" tIns="36000" rIns="108000" bIns="36000" numCol="1" spcCol="0" rtlCol="0" fromWordArt="0" anchor="ctr" anchorCtr="0" forceAA="0" compatLnSpc="1">
            <a:prstTxWarp prst="textNoShape">
              <a:avLst/>
            </a:prstTxWarp>
            <a:noAutofit/>
          </a:bodyPr>
          <a:lstStyle/>
          <a:p>
            <a:pPr>
              <a:spcAft>
                <a:spcPts val="0"/>
              </a:spcAft>
            </a:pPr>
            <a:r>
              <a:rPr lang="ja-JP" altLang="en-US" sz="1200" b="1" kern="100" dirty="0" smtClean="0">
                <a:solidFill>
                  <a:schemeClr val="bg1"/>
                </a:solidFill>
                <a:latin typeface="Meiryo UI" panose="020B0604030504040204" pitchFamily="50" charset="-128"/>
                <a:ea typeface="Meiryo UI" panose="020B0604030504040204" pitchFamily="50" charset="-128"/>
                <a:cs typeface="メイリオ" panose="020B0604030504040204" pitchFamily="50" charset="-128"/>
              </a:rPr>
              <a:t>大阪</a:t>
            </a:r>
            <a:r>
              <a:rPr lang="ja-JP" altLang="en-US" sz="1200" b="1" kern="100" dirty="0">
                <a:solidFill>
                  <a:schemeClr val="bg1"/>
                </a:solidFill>
                <a:latin typeface="Meiryo UI" panose="020B0604030504040204" pitchFamily="50" charset="-128"/>
                <a:ea typeface="Meiryo UI" panose="020B0604030504040204" pitchFamily="50" charset="-128"/>
                <a:cs typeface="メイリオ" panose="020B0604030504040204" pitchFamily="50" charset="-128"/>
              </a:rPr>
              <a:t>市</a:t>
            </a:r>
            <a:endParaRPr lang="ja-JP" sz="1200" b="1" kern="100" dirty="0">
              <a:solidFill>
                <a:schemeClr val="bg1"/>
              </a:solidFill>
              <a:effectLst/>
              <a:latin typeface="Meiryo UI" panose="020B0604030504040204" pitchFamily="50" charset="-128"/>
              <a:ea typeface="Meiryo UI" panose="020B0604030504040204" pitchFamily="50" charset="-128"/>
              <a:cs typeface="メイリオ" panose="020B0604030504040204" pitchFamily="50" charset="-128"/>
            </a:endParaRPr>
          </a:p>
        </p:txBody>
      </p:sp>
      <p:pic>
        <p:nvPicPr>
          <p:cNvPr id="36" name="図 3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4081" y="2284533"/>
            <a:ext cx="2578338" cy="1720538"/>
          </a:xfrm>
          <a:prstGeom prst="rect">
            <a:avLst/>
          </a:prstGeom>
          <a:noFill/>
          <a:ln>
            <a:noFill/>
          </a:ln>
        </p:spPr>
      </p:pic>
      <p:pic>
        <p:nvPicPr>
          <p:cNvPr id="37" name="図 3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4783" y="2356775"/>
            <a:ext cx="1277474" cy="1590497"/>
          </a:xfrm>
          <a:prstGeom prst="rect">
            <a:avLst/>
          </a:prstGeom>
          <a:noFill/>
          <a:ln>
            <a:noFill/>
          </a:ln>
        </p:spPr>
      </p:pic>
      <p:sp>
        <p:nvSpPr>
          <p:cNvPr id="42" name="正方形/長方形 41"/>
          <p:cNvSpPr/>
          <p:nvPr/>
        </p:nvSpPr>
        <p:spPr>
          <a:xfrm>
            <a:off x="7797565" y="2073694"/>
            <a:ext cx="7135917" cy="1950140"/>
          </a:xfrm>
          <a:prstGeom prst="rect">
            <a:avLst/>
          </a:prstGeom>
          <a:solidFill>
            <a:schemeClr val="bg1"/>
          </a:solidFill>
          <a:ln w="19050">
            <a:solidFill>
              <a:schemeClr val="accent3">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t">
            <a:sp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lvl="0" defTabSz="1280160" fontAlgn="auto">
              <a:spcBef>
                <a:spcPts val="0"/>
              </a:spcBef>
              <a:spcAft>
                <a:spcPts val="0"/>
              </a:spcAft>
            </a:pPr>
            <a:r>
              <a:rPr lang="ja-JP" altLang="en-US"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◆現行計画の目標と進捗状況</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＜温室効果ガス削減目標</a:t>
            </a: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lvl="0" defTabSz="1280160" fontAlgn="auto">
              <a:spcBef>
                <a:spcPts val="0"/>
              </a:spcBef>
              <a:spcAft>
                <a:spcPts val="0"/>
              </a:spcAft>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計画目標：</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まで</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に</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年度比　５</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以上削減</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lvl="0" defTabSz="1280160" fontAlgn="auto">
              <a:spcBef>
                <a:spcPts val="0"/>
              </a:spcBef>
              <a:spcAft>
                <a:spcPts val="0"/>
              </a:spcAft>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中期目標：</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年度までに</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年度比　</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％削減</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95250" lvl="0" defTabSz="1280160" fontAlgn="auto">
              <a:spcBef>
                <a:spcPts val="0"/>
              </a:spcBef>
              <a:spcAft>
                <a:spcPts val="0"/>
              </a:spcAft>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長期目標：</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年度までに</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1990</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年度比　</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80%</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削減</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＜進捗状況＞</a:t>
            </a:r>
            <a:endPar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2017</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年度の市域における温室効果ガス排出量は</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1,884</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万トン</a:t>
            </a:r>
            <a:r>
              <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CO2</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年度比▲</a:t>
            </a:r>
            <a:r>
              <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10.7%</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fontAlgn="auto">
              <a:spcBef>
                <a:spcPts val="0"/>
              </a:spcBef>
              <a:spcAft>
                <a:spcPts val="0"/>
              </a:spcAft>
            </a:pPr>
            <a:r>
              <a:rPr lang="ja-JP" altLang="en-US" sz="10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＜課題認識＞</a:t>
            </a:r>
            <a:endParaRPr lang="en-US" altLang="ja-JP"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・緩和策の強化と</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ともに</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、適応策の充実が必要。</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・温暖化</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対策による、</a:t>
            </a:r>
            <a:r>
              <a:rPr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経済・社会・環境の統合的</a:t>
            </a: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向上が必要</a:t>
            </a:r>
            <a:endParaRPr lang="en-US" altLang="ja-JP"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・コロナ後の社会を見据えた取組みの充実</a:t>
            </a:r>
            <a:endParaRPr lang="en-US" altLang="ja-JP"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正方形/長方形 44"/>
          <p:cNvSpPr/>
          <p:nvPr/>
        </p:nvSpPr>
        <p:spPr>
          <a:xfrm>
            <a:off x="7789688" y="4095310"/>
            <a:ext cx="7135917" cy="4140000"/>
          </a:xfrm>
          <a:prstGeom prst="rect">
            <a:avLst/>
          </a:prstGeom>
          <a:solidFill>
            <a:schemeClr val="bg1"/>
          </a:solidFill>
          <a:ln w="19050">
            <a:solidFill>
              <a:schemeClr val="accent3">
                <a:lumMod val="7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anchor="t">
            <a:noAutofit/>
          </a:bodyP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lvl="0" defTabSz="1280160" fontAlgn="auto">
              <a:spcBef>
                <a:spcPts val="0"/>
              </a:spcBef>
              <a:spcAft>
                <a:spcPts val="0"/>
              </a:spcAft>
            </a:pPr>
            <a:r>
              <a:rPr lang="ja-JP" altLang="en-US" sz="12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◆市としての方向性</a:t>
            </a:r>
            <a:endParaRPr lang="en-US" altLang="ja-JP" sz="12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＜めざす姿とストーリー＞</a:t>
            </a:r>
            <a:endPar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今世紀後半の早い時期 </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年にめざす姿：「ゼロ カーボン おおさか」　大阪の成長につながる脱炭素社会の実現</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endParaRPr lang="en-US" altLang="ja-JP"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endParaRPr lang="en-US" altLang="ja-JP"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endParaRPr lang="en-US" altLang="ja-JP"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＜計画の目標＞</a:t>
            </a:r>
            <a:endParaRPr lang="en-US" altLang="ja-JP"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CO</a:t>
            </a:r>
            <a:r>
              <a:rPr lang="en-US" altLang="ja-JP" sz="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排出量実質ゼロをめざして、</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年度比　</a:t>
            </a:r>
            <a:r>
              <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減</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defTabSz="1280160" fontAlgn="auto">
              <a:spcBef>
                <a:spcPts val="0"/>
              </a:spcBef>
              <a:spcAft>
                <a:spcPts val="0"/>
              </a:spcAft>
            </a:pPr>
            <a:endParaRPr lang="en-US" altLang="ja-JP" sz="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fontAlgn="auto">
              <a:spcBef>
                <a:spcPts val="0"/>
              </a:spcBef>
              <a:spcAft>
                <a:spcPts val="0"/>
              </a:spcAft>
            </a:pP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＜めざす社会をかたちづくるまちの実現に向けて</a:t>
            </a:r>
            <a:endParaRPr lang="en-US" altLang="ja-JP"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9538" lvl="0" indent="-109538" fontAlgn="auto">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：まちの姿と実現のための取組み＞</a:t>
            </a:r>
            <a:endParaRPr lang="en-US" altLang="ja-JP"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低炭素なエネルギーで暮らすまち</a:t>
            </a:r>
          </a:p>
          <a:p>
            <a:pPr marL="180975" lvl="0" indent="-60325" fontAlgn="auto">
              <a:spcBef>
                <a:spcPts val="0"/>
              </a:spcBef>
              <a:spcAft>
                <a:spcPts val="0"/>
              </a:spcAft>
            </a:pP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・再生可能エネルギーのより一層の普及拡大</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・次世代自動車の普及拡大　　など</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脱炭素マインドに満ち溢れ、低炭素型の行動が浸透した</a:t>
            </a: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まち</a:t>
            </a:r>
            <a:endParaRPr lang="en-US" altLang="ja-JP"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・ライフスタイルやワークスタイルの</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変革　　　など</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低炭素化のしくみを組み込んだ持続可能なまち</a:t>
            </a:r>
          </a:p>
          <a:p>
            <a:pPr marL="180975" lvl="0" indent="-60325"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・環境技術の実装された</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まちづくり</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・交通ネットワークの改善や物流対策による</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低炭素化　など</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多様なきずなを活かし脱炭素化をリードする</a:t>
            </a: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まち</a:t>
            </a:r>
            <a:endParaRPr lang="en-US" altLang="ja-JP"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・地域間</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の連携を基盤とした域外</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貢献</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・都市間協力の</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推進　　　など</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気候変動への備えがあるゆるぎないまち</a:t>
            </a:r>
          </a:p>
          <a:p>
            <a:pPr marL="180975" lvl="0" indent="-60325" fontAlgn="auto">
              <a:spcBef>
                <a:spcPts val="0"/>
              </a:spcBef>
              <a:spcAft>
                <a:spcPts val="0"/>
              </a:spcAft>
            </a:pP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・気候</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変動への適応に向けた施策の</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充実</a:t>
            </a:r>
            <a:endPar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80975" lvl="0" indent="-60325" fontAlgn="auto">
              <a:spcBef>
                <a:spcPts val="0"/>
              </a:spcBef>
              <a:spcAft>
                <a:spcPts val="0"/>
              </a:spcAft>
            </a:pP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・エネルギーインフラ</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の拡充によるレジリエンスの</a:t>
            </a:r>
            <a:r>
              <a:rPr lang="ja-JP" altLang="en-US"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強化</a:t>
            </a:r>
            <a:endParaRPr lang="en-US" altLang="ja-JP" sz="10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46" name="図 45"/>
          <p:cNvPicPr>
            <a:picLocks noChangeAspect="1"/>
          </p:cNvPicPr>
          <p:nvPr/>
        </p:nvPicPr>
        <p:blipFill>
          <a:blip r:embed="rId5"/>
          <a:stretch>
            <a:fillRect/>
          </a:stretch>
        </p:blipFill>
        <p:spPr>
          <a:xfrm>
            <a:off x="10966014" y="2105100"/>
            <a:ext cx="3938893" cy="1900895"/>
          </a:xfrm>
          <a:prstGeom prst="rect">
            <a:avLst/>
          </a:prstGeom>
        </p:spPr>
      </p:pic>
      <p:pic>
        <p:nvPicPr>
          <p:cNvPr id="47" name="図 46"/>
          <p:cNvPicPr>
            <a:picLocks noChangeAspect="1"/>
          </p:cNvPicPr>
          <p:nvPr/>
        </p:nvPicPr>
        <p:blipFill>
          <a:blip r:embed="rId6"/>
          <a:stretch>
            <a:fillRect/>
          </a:stretch>
        </p:blipFill>
        <p:spPr>
          <a:xfrm>
            <a:off x="10994725" y="5450565"/>
            <a:ext cx="3899492" cy="2744952"/>
          </a:xfrm>
          <a:prstGeom prst="rect">
            <a:avLst/>
          </a:prstGeom>
          <a:ln>
            <a:noFill/>
          </a:ln>
        </p:spPr>
      </p:pic>
      <p:pic>
        <p:nvPicPr>
          <p:cNvPr id="48" name="図 47"/>
          <p:cNvPicPr>
            <a:picLocks noChangeAspect="1"/>
          </p:cNvPicPr>
          <p:nvPr/>
        </p:nvPicPr>
        <p:blipFill>
          <a:blip r:embed="rId7"/>
          <a:stretch>
            <a:fillRect/>
          </a:stretch>
        </p:blipFill>
        <p:spPr>
          <a:xfrm>
            <a:off x="9175359" y="4657387"/>
            <a:ext cx="3851713" cy="381838"/>
          </a:xfrm>
          <a:prstGeom prst="rect">
            <a:avLst/>
          </a:prstGeom>
        </p:spPr>
      </p:pic>
      <p:pic>
        <p:nvPicPr>
          <p:cNvPr id="50" name="図 49"/>
          <p:cNvPicPr>
            <a:picLocks noChangeAspect="1"/>
          </p:cNvPicPr>
          <p:nvPr/>
        </p:nvPicPr>
        <p:blipFill>
          <a:blip r:embed="rId8"/>
          <a:stretch>
            <a:fillRect/>
          </a:stretch>
        </p:blipFill>
        <p:spPr>
          <a:xfrm>
            <a:off x="9175359" y="4993222"/>
            <a:ext cx="4060222" cy="252226"/>
          </a:xfrm>
          <a:prstGeom prst="rect">
            <a:avLst/>
          </a:prstGeom>
        </p:spPr>
      </p:pic>
      <p:pic>
        <p:nvPicPr>
          <p:cNvPr id="4" name="図 3"/>
          <p:cNvPicPr>
            <a:picLocks noChangeAspect="1"/>
          </p:cNvPicPr>
          <p:nvPr/>
        </p:nvPicPr>
        <p:blipFill>
          <a:blip r:embed="rId9"/>
          <a:stretch>
            <a:fillRect/>
          </a:stretch>
        </p:blipFill>
        <p:spPr>
          <a:xfrm>
            <a:off x="512596" y="5873217"/>
            <a:ext cx="3093539" cy="2425573"/>
          </a:xfrm>
          <a:prstGeom prst="rect">
            <a:avLst/>
          </a:prstGeom>
        </p:spPr>
      </p:pic>
      <p:sp>
        <p:nvSpPr>
          <p:cNvPr id="17" name="角丸四角形 16"/>
          <p:cNvSpPr/>
          <p:nvPr/>
        </p:nvSpPr>
        <p:spPr>
          <a:xfrm>
            <a:off x="7862494" y="8809472"/>
            <a:ext cx="3367482" cy="1687078"/>
          </a:xfrm>
          <a:prstGeom prst="roundRect">
            <a:avLst>
              <a:gd name="adj" fmla="val 3299"/>
            </a:avLst>
          </a:prstGeom>
          <a:solidFill>
            <a:schemeClr val="accent5">
              <a:lumMod val="20000"/>
              <a:lumOff val="80000"/>
            </a:schemeClr>
          </a:solidFill>
          <a:ln>
            <a:solidFill>
              <a:srgbClr val="002060"/>
            </a:solidFill>
          </a:ln>
        </p:spPr>
        <p:style>
          <a:lnRef idx="1">
            <a:schemeClr val="accent5"/>
          </a:lnRef>
          <a:fillRef idx="2">
            <a:schemeClr val="accent5"/>
          </a:fillRef>
          <a:effectRef idx="1">
            <a:schemeClr val="accent5"/>
          </a:effectRef>
          <a:fontRef idx="minor">
            <a:schemeClr val="dk1"/>
          </a:fontRef>
        </p:style>
        <p:txBody>
          <a:bodyPr tIns="46800" rtlCol="0" anchor="t"/>
          <a:lstStyle/>
          <a:p>
            <a:pPr lvl="0">
              <a:lnSpc>
                <a:spcPts val="1400"/>
              </a:lnSpc>
            </a:pPr>
            <a:endParaRPr lang="en-US" altLang="ja-JP"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400"/>
              </a:lnSpc>
            </a:pP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環境審</a:t>
            </a: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議会温暖化対策部会で審議・</a:t>
            </a: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検討</a:t>
            </a:r>
            <a:endParaRPr lang="en-US" altLang="ja-JP" sz="1000" dirty="0"/>
          </a:p>
          <a:p>
            <a:pPr marL="177800" lvl="0">
              <a:lnSpc>
                <a:spcPts val="1300"/>
              </a:lnSpc>
            </a:pP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第１回　対策のあり方の論点整理</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lvl="0">
              <a:lnSpc>
                <a:spcPts val="1300"/>
              </a:lnSpc>
            </a:pP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第２回　今後の基本方針、目標設定や進行管理の考え方</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lvl="0">
              <a:lnSpc>
                <a:spcPts val="1300"/>
              </a:lnSpc>
            </a:pP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第３回　</a:t>
            </a: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答申</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素案の検討</a:t>
            </a:r>
            <a:endParaRPr lang="en-US" altLang="ja-JP"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7800" lvl="0">
              <a:lnSpc>
                <a:spcPts val="1300"/>
              </a:lnSpc>
            </a:pPr>
            <a:r>
              <a:rPr lang="ja-JP" altLang="en-US" sz="9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第４回</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答申案とりまとめ  </a:t>
            </a: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400"/>
              </a:lnSpc>
            </a:pPr>
            <a:r>
              <a:rPr lang="en-US" altLang="ja-JP" sz="10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0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0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0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月頃　環境審議会から</a:t>
            </a:r>
            <a:r>
              <a:rPr lang="ja-JP" altLang="en-US" sz="10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答申</a:t>
            </a:r>
            <a:endParaRPr lang="en-US" altLang="ja-JP" sz="1000" b="1" u="sng"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400"/>
              </a:lnSpc>
            </a:pPr>
            <a:r>
              <a:rPr lang="en-US" altLang="ja-JP"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年１月頃　 改定計画案作成・パブリックコメント</a:t>
            </a: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実施</a:t>
            </a:r>
            <a:endParaRPr lang="en-US" altLang="ja-JP"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lvl="0">
              <a:lnSpc>
                <a:spcPts val="1400"/>
              </a:lnSpc>
            </a:pP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３月</a:t>
            </a: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頃 　改定計画の</a:t>
            </a:r>
            <a:r>
              <a:rPr lang="ja-JP" altLang="en-US" sz="1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公表</a:t>
            </a:r>
            <a:endPar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4" name="正方形/長方形 143"/>
          <p:cNvSpPr/>
          <p:nvPr/>
        </p:nvSpPr>
        <p:spPr>
          <a:xfrm>
            <a:off x="7835165" y="8788568"/>
            <a:ext cx="676241" cy="223292"/>
          </a:xfrm>
          <a:prstGeom prst="rect">
            <a:avLst/>
          </a:prstGeom>
          <a:solidFill>
            <a:srgbClr val="002060"/>
          </a:solidFill>
          <a:ln w="19050" cap="flat" cmpd="sng" algn="ctr">
            <a:solidFill>
              <a:srgbClr val="002060"/>
            </a:solidFill>
            <a:prstDash val="solid"/>
          </a:ln>
          <a:effectLst/>
        </p:spPr>
        <p:txBody>
          <a:bodyPr rot="0" spcFirstLastPara="0" vert="horz" wrap="square" lIns="108000" tIns="36000" rIns="108000" bIns="36000" numCol="1" spcCol="0" rtlCol="0" fromWordArt="0" anchor="ctr" anchorCtr="0" forceAA="0" compatLnSpc="1">
            <a:prstTxWarp prst="textNoShape">
              <a:avLst/>
            </a:prstTxWarp>
            <a:noAutofit/>
          </a:bodyPr>
          <a:lstStyle/>
          <a:p>
            <a:pPr>
              <a:spcAft>
                <a:spcPts val="0"/>
              </a:spcAft>
            </a:pPr>
            <a:r>
              <a:rPr lang="ja-JP" altLang="en-US" sz="1200" b="1" kern="100" dirty="0" smtClean="0">
                <a:solidFill>
                  <a:schemeClr val="bg1"/>
                </a:solidFill>
                <a:latin typeface="Meiryo UI" panose="020B0604030504040204" pitchFamily="50" charset="-128"/>
                <a:ea typeface="Meiryo UI" panose="020B0604030504040204" pitchFamily="50" charset="-128"/>
                <a:cs typeface="メイリオ" panose="020B0604030504040204" pitchFamily="50" charset="-128"/>
              </a:rPr>
              <a:t>大阪府</a:t>
            </a:r>
            <a:endParaRPr lang="ja-JP" sz="1200" b="1" kern="100" dirty="0">
              <a:solidFill>
                <a:schemeClr val="bg1"/>
              </a:solidFill>
              <a:effectLst/>
              <a:latin typeface="Meiryo UI" panose="020B0604030504040204" pitchFamily="50" charset="-128"/>
              <a:ea typeface="Meiryo UI"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643166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Mod val="60000"/>
            <a:lumOff val="40000"/>
          </a:schemeClr>
        </a:solidFill>
        <a:ln w="19050">
          <a:solidFill>
            <a:schemeClr val="accent3">
              <a:lumMod val="50000"/>
            </a:schemeClr>
          </a:solidFill>
          <a:prstDash val="solid"/>
        </a:ln>
        <a:effectLst>
          <a:outerShdw blurRad="50800" dist="38100" dir="2100000" algn="tl" rotWithShape="0">
            <a:schemeClr val="bg1">
              <a:alpha val="40000"/>
            </a:schemeClr>
          </a:outerShdw>
        </a:effectLst>
      </a:spPr>
      <a:bodyPr rot="0" spcFirstLastPara="0" vert="horz" wrap="square" lIns="91440" tIns="108000" rIns="91440" bIns="36000" numCol="1" spcCol="0" rtlCol="0" fromWordArt="0" anchor="t" anchorCtr="0" forceAA="0" compatLnSpc="1">
        <a:prstTxWarp prst="textNoShape">
          <a:avLst/>
        </a:prstTxWarp>
        <a:noAutofit/>
      </a:bodyPr>
      <a:lstStyle>
        <a:defPPr marL="171450" indent="-171450">
          <a:spcAft>
            <a:spcPts val="600"/>
          </a:spcAft>
          <a:buFont typeface="Meiryo UI" panose="020B0604030504040204" pitchFamily="50" charset="-128"/>
          <a:buChar char="◯"/>
          <a:defRPr sz="1200" kern="1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0203357EE341D445AD84EF9A3D54174A" ma:contentTypeVersion="1" ma:contentTypeDescription="新しいドキュメントを作成します。" ma:contentTypeScope="" ma:versionID="2f3b1b61c27db6e3c9ee8c86a032b1eb">
  <xsd:schema xmlns:xsd="http://www.w3.org/2001/XMLSchema" xmlns:p="http://schemas.microsoft.com/office/2006/metadata/properties" xmlns:ns2="79a6af1d-7af9-4c8d-b2df-d41fbfc10dd0" targetNamespace="http://schemas.microsoft.com/office/2006/metadata/properties" ma:root="true" ma:fieldsID="e363fd7c4bdb59cb6e17c7e14da76f23" ns2:_="">
    <xsd:import namespace="79a6af1d-7af9-4c8d-b2df-d41fbfc10dd0"/>
    <xsd:element name="properties">
      <xsd:complexType>
        <xsd:sequence>
          <xsd:element name="documentManagement">
            <xsd:complexType>
              <xsd:all>
                <xsd:element ref="ns2:_x65e5__x4ed8__x5165__x308a_" minOccurs="0"/>
              </xsd:all>
            </xsd:complexType>
          </xsd:element>
        </xsd:sequence>
      </xsd:complexType>
    </xsd:element>
  </xsd:schema>
  <xsd:schema xmlns:xsd="http://www.w3.org/2001/XMLSchema" xmlns:dms="http://schemas.microsoft.com/office/2006/documentManagement/types" targetNamespace="79a6af1d-7af9-4c8d-b2df-d41fbfc10dd0" elementFormDefault="qualified">
    <xsd:import namespace="http://schemas.microsoft.com/office/2006/documentManagement/types"/>
    <xsd:element name="_x65e5__x4ed8__x5165__x308a_" ma:index="8" nillable="true" ma:displayName="日付入り" ma:format="DateOnly" ma:internalName="_x65e5__x4ed8__x5165__x308a_">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_x65e5__x4ed8__x5165__x308a_ xmlns="79a6af1d-7af9-4c8d-b2df-d41fbfc10dd0" xsi:nil="true"/>
  </documentManagement>
</p:properties>
</file>

<file path=customXml/itemProps1.xml><?xml version="1.0" encoding="utf-8"?>
<ds:datastoreItem xmlns:ds="http://schemas.openxmlformats.org/officeDocument/2006/customXml" ds:itemID="{3AD18A9A-5E61-4FAD-9D1B-090A4649BD0B}">
  <ds:schemaRefs>
    <ds:schemaRef ds:uri="http://schemas.microsoft.com/sharepoint/v3/contenttype/forms"/>
  </ds:schemaRefs>
</ds:datastoreItem>
</file>

<file path=customXml/itemProps2.xml><?xml version="1.0" encoding="utf-8"?>
<ds:datastoreItem xmlns:ds="http://schemas.openxmlformats.org/officeDocument/2006/customXml" ds:itemID="{530C24A2-0978-46F8-9725-5267501E01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a6af1d-7af9-4c8d-b2df-d41fbfc10dd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C150B924-8ECC-49DA-B303-33840336C203}">
  <ds:schemaRefs>
    <ds:schemaRef ds:uri="http://schemas.microsoft.com/office/2006/documentManagement/types"/>
    <ds:schemaRef ds:uri="79a6af1d-7af9-4c8d-b2df-d41fbfc10dd0"/>
    <ds:schemaRef ds:uri="http://purl.org/dc/terms/"/>
    <ds:schemaRef ds:uri="http://purl.org/dc/elements/1.1/"/>
    <ds:schemaRef ds:uri="http://purl.org/dc/dcmitype/"/>
    <ds:schemaRef ds:uri="http://www.w3.org/XML/1998/namespace"/>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31</TotalTime>
  <Words>1478</Words>
  <Application>Microsoft Office PowerPoint</Application>
  <PresentationFormat>ユーザー設定</PresentationFormat>
  <Paragraphs>130</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ＭＳ Ｐゴシック</vt:lpstr>
      <vt:lpstr>ＭＳ ゴシック</vt:lpstr>
      <vt:lpstr>メイリオ</vt:lpstr>
      <vt:lpstr>Arial</vt:lpstr>
      <vt:lpstr>Calibri</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中谷　泰治</dc:creator>
  <cp:lastModifiedBy>志知　和明</cp:lastModifiedBy>
  <cp:revision>13</cp:revision>
  <dcterms:modified xsi:type="dcterms:W3CDTF">2020-08-04T11:10:18Z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0x0101000203357EE341D445AD84EF9A3D54174A</vt:lpwstr>
  </property>
</Properties>
</file>